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93" r:id="rId3"/>
    <p:sldId id="292" r:id="rId4"/>
    <p:sldId id="287" r:id="rId5"/>
    <p:sldId id="257" r:id="rId6"/>
    <p:sldId id="258" r:id="rId7"/>
    <p:sldId id="259" r:id="rId8"/>
    <p:sldId id="266" r:id="rId9"/>
    <p:sldId id="260" r:id="rId10"/>
    <p:sldId id="261" r:id="rId11"/>
    <p:sldId id="262" r:id="rId12"/>
    <p:sldId id="263" r:id="rId13"/>
    <p:sldId id="268" r:id="rId14"/>
    <p:sldId id="267" r:id="rId15"/>
    <p:sldId id="265" r:id="rId16"/>
    <p:sldId id="286" r:id="rId17"/>
    <p:sldId id="270" r:id="rId18"/>
    <p:sldId id="271" r:id="rId19"/>
    <p:sldId id="272" r:id="rId20"/>
    <p:sldId id="273" r:id="rId21"/>
    <p:sldId id="274" r:id="rId22"/>
    <p:sldId id="275" r:id="rId23"/>
    <p:sldId id="284" r:id="rId24"/>
    <p:sldId id="276" r:id="rId25"/>
    <p:sldId id="277" r:id="rId26"/>
    <p:sldId id="278" r:id="rId27"/>
    <p:sldId id="279" r:id="rId28"/>
    <p:sldId id="280" r:id="rId29"/>
    <p:sldId id="282" r:id="rId30"/>
    <p:sldId id="283" r:id="rId31"/>
    <p:sldId id="288" r:id="rId32"/>
    <p:sldId id="289" r:id="rId33"/>
    <p:sldId id="281" r:id="rId34"/>
    <p:sldId id="294" r:id="rId35"/>
    <p:sldId id="290" r:id="rId36"/>
    <p:sldId id="28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7594A-1BA7-47BA-A403-F9BB547809AE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7B810-DE80-451C-AFB0-EE08FCED5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D5BD61-C050-494F-B556-DBBA9C0EF856}" type="slidenum">
              <a:rPr lang="en-US"/>
              <a:pPr/>
              <a:t>3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3286" y="685471"/>
            <a:ext cx="5011429" cy="342881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652" y="4342778"/>
            <a:ext cx="5030698" cy="41157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/>
              <a:t>Un résumé de la présentation. Noyaux stables, connus et inconnus. Les driplines. La structure en couches avec les nombres magiques traditionnels. Exemples de phénomènes associés avec les noyaux exotiques : radioactivité 2-protons, noyaux à halos et systèmes quantiques faiblement liés, appariement neutron-proton à la ligne N=Z, les noyaux super-lourds.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B85278-9351-4D5F-AFCA-476342003D4D}" type="slidenum">
              <a:rPr lang="en-GB">
                <a:latin typeface="Arial" pitchFamily="34" charset="0"/>
              </a:rPr>
              <a:pPr/>
              <a:t>8</a:t>
            </a:fld>
            <a:endParaRPr lang="en-GB">
              <a:latin typeface="Arial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CB4AE09-28FB-4549-803D-2B37DE6EE649}" type="slidenum">
              <a:rPr lang="en-GB">
                <a:solidFill>
                  <a:prstClr val="white"/>
                </a:solidFill>
              </a:rPr>
              <a:pPr/>
              <a:t>14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55925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defTabSz="449263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4307664-B18A-444A-A8DA-E88EC9604A89}" type="slidenum">
              <a:rPr lang="en-GB" sz="1200">
                <a:solidFill>
                  <a:srgbClr val="000000"/>
                </a:solidFill>
                <a:latin typeface="Optima Medium" charset="0"/>
                <a:ea typeface="DejaVu Sans" charset="0"/>
                <a:cs typeface="DejaVu Sans" charset="0"/>
              </a:rPr>
              <a:pPr algn="r" defTabSz="449263" fontAlgn="base">
                <a:lnSpc>
                  <a:spcPct val="9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14</a:t>
            </a:fld>
            <a:endParaRPr lang="en-GB" sz="1200">
              <a:solidFill>
                <a:srgbClr val="000000"/>
              </a:solidFill>
              <a:latin typeface="Optima Medium" charset="0"/>
              <a:ea typeface="DejaVu Sans" charset="0"/>
              <a:cs typeface="DejaVu Sans" charset="0"/>
            </a:endParaRPr>
          </a:p>
        </p:txBody>
      </p:sp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57713" cy="34147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Optima Medium" charset="0"/>
              <a:buNone/>
            </a:pPr>
            <a:endParaRPr lang="en-GB">
              <a:solidFill>
                <a:prstClr val="white"/>
              </a:solidFill>
              <a:latin typeface="Optima Medium" charset="0"/>
            </a:endParaRPr>
          </a:p>
        </p:txBody>
      </p:sp>
      <p:sp>
        <p:nvSpPr>
          <p:cNvPr id="49155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6C97B8-E7EE-4D39-A048-32A5A7CC518B}" type="slidenum">
              <a:rPr lang="en-US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16013" y="666750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373563"/>
            <a:ext cx="5051425" cy="407987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5BE323-740B-4B12-8D90-9A82A1657B9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E682C-F182-43B5-A988-826989C2FA8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5BE323-740B-4B12-8D90-9A82A1657B9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8818BE-B51B-4F42-8EAA-06A95B64A34B}" type="slidenum">
              <a:rPr lang="en-US"/>
              <a:pPr/>
              <a:t>32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A6768-4A0A-41BB-8401-86A028EC0D4A}" type="datetimeFigureOut">
              <a:rPr lang="en-US" smtClean="0"/>
              <a:pPr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38349-A619-4744-B65A-FD1521DF5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gif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Introduction to ISOLDE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276600"/>
            <a:ext cx="6400800" cy="1752600"/>
          </a:xfrm>
        </p:spPr>
        <p:txBody>
          <a:bodyPr/>
          <a:lstStyle/>
          <a:p>
            <a:r>
              <a:rPr lang="en-US" dirty="0" smtClean="0"/>
              <a:t>Yorick Blumenfeld</a:t>
            </a:r>
          </a:p>
          <a:p>
            <a:r>
              <a:rPr lang="en-US" sz="2800" dirty="0" smtClean="0"/>
              <a:t>Spokesperson and Physics Group Leader</a:t>
            </a:r>
            <a:endParaRPr lang="en-US" sz="2800" dirty="0"/>
          </a:p>
        </p:txBody>
      </p:sp>
      <p:pic>
        <p:nvPicPr>
          <p:cNvPr id="8194" name="Picture 2" descr="http://isolde.web.cern.ch/ISOLDE/index/is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9324" y="6324601"/>
            <a:ext cx="2464676" cy="533400"/>
          </a:xfrm>
          <a:prstGeom prst="rect">
            <a:avLst/>
          </a:prstGeom>
          <a:noFill/>
        </p:spPr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83275"/>
            <a:ext cx="9906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Summer Students 2008</a:t>
            </a:r>
          </a:p>
        </p:txBody>
      </p:sp>
      <p:sp>
        <p:nvSpPr>
          <p:cNvPr id="90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Riisager / ISOLDE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Production of exotic ions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727325" y="3584575"/>
            <a:ext cx="92075" cy="103188"/>
            <a:chOff x="975" y="1199"/>
            <a:chExt cx="63" cy="65"/>
          </a:xfrm>
        </p:grpSpPr>
        <p:sp>
          <p:nvSpPr>
            <p:cNvPr id="33796" name="Freeform 4"/>
            <p:cNvSpPr>
              <a:spLocks/>
            </p:cNvSpPr>
            <p:nvPr/>
          </p:nvSpPr>
          <p:spPr bwMode="auto">
            <a:xfrm>
              <a:off x="975" y="1199"/>
              <a:ext cx="63" cy="65"/>
            </a:xfrm>
            <a:custGeom>
              <a:avLst/>
              <a:gdLst/>
              <a:ahLst/>
              <a:cxnLst>
                <a:cxn ang="0">
                  <a:pos x="63" y="32"/>
                </a:cxn>
                <a:cxn ang="0">
                  <a:pos x="63" y="40"/>
                </a:cxn>
                <a:cxn ang="0">
                  <a:pos x="61" y="46"/>
                </a:cxn>
                <a:cxn ang="0">
                  <a:pos x="57" y="50"/>
                </a:cxn>
                <a:cxn ang="0">
                  <a:pos x="55" y="55"/>
                </a:cxn>
                <a:cxn ang="0">
                  <a:pos x="49" y="59"/>
                </a:cxn>
                <a:cxn ang="0">
                  <a:pos x="43" y="63"/>
                </a:cxn>
                <a:cxn ang="0">
                  <a:pos x="38" y="63"/>
                </a:cxn>
                <a:cxn ang="0">
                  <a:pos x="32" y="65"/>
                </a:cxn>
                <a:cxn ang="0">
                  <a:pos x="26" y="63"/>
                </a:cxn>
                <a:cxn ang="0">
                  <a:pos x="18" y="63"/>
                </a:cxn>
                <a:cxn ang="0">
                  <a:pos x="14" y="59"/>
                </a:cxn>
                <a:cxn ang="0">
                  <a:pos x="8" y="55"/>
                </a:cxn>
                <a:cxn ang="0">
                  <a:pos x="4" y="50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4" y="14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3" y="2"/>
                </a:cxn>
                <a:cxn ang="0">
                  <a:pos x="49" y="6"/>
                </a:cxn>
                <a:cxn ang="0">
                  <a:pos x="55" y="10"/>
                </a:cxn>
                <a:cxn ang="0">
                  <a:pos x="57" y="14"/>
                </a:cxn>
                <a:cxn ang="0">
                  <a:pos x="61" y="20"/>
                </a:cxn>
                <a:cxn ang="0">
                  <a:pos x="63" y="26"/>
                </a:cxn>
                <a:cxn ang="0">
                  <a:pos x="63" y="32"/>
                </a:cxn>
              </a:cxnLst>
              <a:rect l="0" t="0" r="r" b="b"/>
              <a:pathLst>
                <a:path w="63" h="65">
                  <a:moveTo>
                    <a:pt x="63" y="32"/>
                  </a:moveTo>
                  <a:lnTo>
                    <a:pt x="63" y="40"/>
                  </a:lnTo>
                  <a:lnTo>
                    <a:pt x="61" y="46"/>
                  </a:lnTo>
                  <a:lnTo>
                    <a:pt x="57" y="50"/>
                  </a:lnTo>
                  <a:lnTo>
                    <a:pt x="55" y="55"/>
                  </a:lnTo>
                  <a:lnTo>
                    <a:pt x="49" y="59"/>
                  </a:lnTo>
                  <a:lnTo>
                    <a:pt x="43" y="63"/>
                  </a:lnTo>
                  <a:lnTo>
                    <a:pt x="38" y="63"/>
                  </a:lnTo>
                  <a:lnTo>
                    <a:pt x="32" y="65"/>
                  </a:lnTo>
                  <a:lnTo>
                    <a:pt x="26" y="63"/>
                  </a:lnTo>
                  <a:lnTo>
                    <a:pt x="18" y="63"/>
                  </a:lnTo>
                  <a:lnTo>
                    <a:pt x="14" y="59"/>
                  </a:lnTo>
                  <a:lnTo>
                    <a:pt x="8" y="55"/>
                  </a:lnTo>
                  <a:lnTo>
                    <a:pt x="4" y="50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3" y="2"/>
                  </a:lnTo>
                  <a:lnTo>
                    <a:pt x="49" y="6"/>
                  </a:lnTo>
                  <a:lnTo>
                    <a:pt x="55" y="10"/>
                  </a:lnTo>
                  <a:lnTo>
                    <a:pt x="57" y="14"/>
                  </a:lnTo>
                  <a:lnTo>
                    <a:pt x="61" y="20"/>
                  </a:lnTo>
                  <a:lnTo>
                    <a:pt x="63" y="26"/>
                  </a:lnTo>
                  <a:lnTo>
                    <a:pt x="63" y="32"/>
                  </a:lnTo>
                  <a:close/>
                </a:path>
              </a:pathLst>
            </a:custGeom>
            <a:solidFill>
              <a:srgbClr val="33CC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auto">
            <a:xfrm>
              <a:off x="975" y="1199"/>
              <a:ext cx="63" cy="65"/>
            </a:xfrm>
            <a:custGeom>
              <a:avLst/>
              <a:gdLst/>
              <a:ahLst/>
              <a:cxnLst>
                <a:cxn ang="0">
                  <a:pos x="63" y="32"/>
                </a:cxn>
                <a:cxn ang="0">
                  <a:pos x="63" y="32"/>
                </a:cxn>
                <a:cxn ang="0">
                  <a:pos x="63" y="40"/>
                </a:cxn>
                <a:cxn ang="0">
                  <a:pos x="61" y="46"/>
                </a:cxn>
                <a:cxn ang="0">
                  <a:pos x="57" y="50"/>
                </a:cxn>
                <a:cxn ang="0">
                  <a:pos x="55" y="55"/>
                </a:cxn>
                <a:cxn ang="0">
                  <a:pos x="49" y="59"/>
                </a:cxn>
                <a:cxn ang="0">
                  <a:pos x="43" y="63"/>
                </a:cxn>
                <a:cxn ang="0">
                  <a:pos x="38" y="63"/>
                </a:cxn>
                <a:cxn ang="0">
                  <a:pos x="32" y="65"/>
                </a:cxn>
                <a:cxn ang="0">
                  <a:pos x="26" y="63"/>
                </a:cxn>
                <a:cxn ang="0">
                  <a:pos x="18" y="63"/>
                </a:cxn>
                <a:cxn ang="0">
                  <a:pos x="14" y="59"/>
                </a:cxn>
                <a:cxn ang="0">
                  <a:pos x="8" y="55"/>
                </a:cxn>
                <a:cxn ang="0">
                  <a:pos x="4" y="50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4" y="14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3" y="2"/>
                </a:cxn>
                <a:cxn ang="0">
                  <a:pos x="49" y="6"/>
                </a:cxn>
                <a:cxn ang="0">
                  <a:pos x="55" y="10"/>
                </a:cxn>
                <a:cxn ang="0">
                  <a:pos x="57" y="14"/>
                </a:cxn>
                <a:cxn ang="0">
                  <a:pos x="61" y="20"/>
                </a:cxn>
                <a:cxn ang="0">
                  <a:pos x="63" y="26"/>
                </a:cxn>
                <a:cxn ang="0">
                  <a:pos x="63" y="32"/>
                </a:cxn>
              </a:cxnLst>
              <a:rect l="0" t="0" r="r" b="b"/>
              <a:pathLst>
                <a:path w="63" h="65">
                  <a:moveTo>
                    <a:pt x="63" y="32"/>
                  </a:moveTo>
                  <a:lnTo>
                    <a:pt x="63" y="32"/>
                  </a:lnTo>
                  <a:lnTo>
                    <a:pt x="63" y="40"/>
                  </a:lnTo>
                  <a:lnTo>
                    <a:pt x="61" y="46"/>
                  </a:lnTo>
                  <a:lnTo>
                    <a:pt x="57" y="50"/>
                  </a:lnTo>
                  <a:lnTo>
                    <a:pt x="55" y="55"/>
                  </a:lnTo>
                  <a:lnTo>
                    <a:pt x="49" y="59"/>
                  </a:lnTo>
                  <a:lnTo>
                    <a:pt x="43" y="63"/>
                  </a:lnTo>
                  <a:lnTo>
                    <a:pt x="38" y="63"/>
                  </a:lnTo>
                  <a:lnTo>
                    <a:pt x="32" y="65"/>
                  </a:lnTo>
                  <a:lnTo>
                    <a:pt x="26" y="63"/>
                  </a:lnTo>
                  <a:lnTo>
                    <a:pt x="18" y="63"/>
                  </a:lnTo>
                  <a:lnTo>
                    <a:pt x="14" y="59"/>
                  </a:lnTo>
                  <a:lnTo>
                    <a:pt x="8" y="55"/>
                  </a:lnTo>
                  <a:lnTo>
                    <a:pt x="4" y="50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3" y="2"/>
                  </a:lnTo>
                  <a:lnTo>
                    <a:pt x="49" y="6"/>
                  </a:lnTo>
                  <a:lnTo>
                    <a:pt x="55" y="10"/>
                  </a:lnTo>
                  <a:lnTo>
                    <a:pt x="57" y="14"/>
                  </a:lnTo>
                  <a:lnTo>
                    <a:pt x="61" y="20"/>
                  </a:lnTo>
                  <a:lnTo>
                    <a:pt x="63" y="26"/>
                  </a:lnTo>
                  <a:lnTo>
                    <a:pt x="63" y="32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679575" y="3127375"/>
            <a:ext cx="1617663" cy="1906588"/>
            <a:chOff x="2544" y="1344"/>
            <a:chExt cx="1076" cy="1201"/>
          </a:xfrm>
        </p:grpSpPr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2544" y="1344"/>
              <a:ext cx="49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kumimoji="1" lang="en-US" sz="1600">
                  <a:solidFill>
                    <a:srgbClr val="0000FF"/>
                  </a:solidFill>
                </a:rPr>
                <a:t>1 GeV p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3162" y="2447"/>
              <a:ext cx="11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3161" y="2449"/>
              <a:ext cx="4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kumimoji="1" lang="en-US" sz="1000">
                  <a:solidFill>
                    <a:srgbClr val="0000FF"/>
                  </a:solidFill>
                </a:rPr>
                <a:t>p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3208" y="2449"/>
              <a:ext cx="2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kumimoji="1" lang="en-US" sz="1000">
                  <a:solidFill>
                    <a:srgbClr val="0000FF"/>
                  </a:solidFill>
                </a:rPr>
                <a:t> 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>
              <a:off x="3167" y="2372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3167" y="2374"/>
              <a:ext cx="4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kumimoji="1" lang="en-US" sz="1000">
                  <a:solidFill>
                    <a:srgbClr val="0000FF"/>
                  </a:solidFill>
                </a:rPr>
                <a:t>n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3215" y="2374"/>
              <a:ext cx="2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kumimoji="1" lang="en-US" sz="1000">
                  <a:solidFill>
                    <a:srgbClr val="0000FF"/>
                  </a:solidFill>
                </a:rPr>
                <a:t> 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auto">
            <a:xfrm>
              <a:off x="3051" y="2390"/>
              <a:ext cx="65" cy="6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40" y="0"/>
                </a:cxn>
                <a:cxn ang="0">
                  <a:pos x="46" y="2"/>
                </a:cxn>
                <a:cxn ang="0">
                  <a:pos x="51" y="6"/>
                </a:cxn>
                <a:cxn ang="0">
                  <a:pos x="55" y="10"/>
                </a:cxn>
                <a:cxn ang="0">
                  <a:pos x="59" y="14"/>
                </a:cxn>
                <a:cxn ang="0">
                  <a:pos x="63" y="20"/>
                </a:cxn>
                <a:cxn ang="0">
                  <a:pos x="65" y="26"/>
                </a:cxn>
                <a:cxn ang="0">
                  <a:pos x="65" y="32"/>
                </a:cxn>
                <a:cxn ang="0">
                  <a:pos x="65" y="38"/>
                </a:cxn>
                <a:cxn ang="0">
                  <a:pos x="63" y="45"/>
                </a:cxn>
                <a:cxn ang="0">
                  <a:pos x="59" y="51"/>
                </a:cxn>
                <a:cxn ang="0">
                  <a:pos x="55" y="55"/>
                </a:cxn>
                <a:cxn ang="0">
                  <a:pos x="51" y="59"/>
                </a:cxn>
                <a:cxn ang="0">
                  <a:pos x="46" y="61"/>
                </a:cxn>
                <a:cxn ang="0">
                  <a:pos x="40" y="63"/>
                </a:cxn>
                <a:cxn ang="0">
                  <a:pos x="34" y="65"/>
                </a:cxn>
                <a:cxn ang="0">
                  <a:pos x="26" y="63"/>
                </a:cxn>
                <a:cxn ang="0">
                  <a:pos x="20" y="61"/>
                </a:cxn>
                <a:cxn ang="0">
                  <a:pos x="14" y="59"/>
                </a:cxn>
                <a:cxn ang="0">
                  <a:pos x="10" y="55"/>
                </a:cxn>
                <a:cxn ang="0">
                  <a:pos x="6" y="51"/>
                </a:cxn>
                <a:cxn ang="0">
                  <a:pos x="4" y="45"/>
                </a:cxn>
                <a:cxn ang="0">
                  <a:pos x="2" y="38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6" y="14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4" y="0"/>
                </a:cxn>
              </a:cxnLst>
              <a:rect l="0" t="0" r="r" b="b"/>
              <a:pathLst>
                <a:path w="65" h="65">
                  <a:moveTo>
                    <a:pt x="34" y="0"/>
                  </a:moveTo>
                  <a:lnTo>
                    <a:pt x="40" y="0"/>
                  </a:lnTo>
                  <a:lnTo>
                    <a:pt x="46" y="2"/>
                  </a:lnTo>
                  <a:lnTo>
                    <a:pt x="51" y="6"/>
                  </a:lnTo>
                  <a:lnTo>
                    <a:pt x="55" y="10"/>
                  </a:lnTo>
                  <a:lnTo>
                    <a:pt x="59" y="14"/>
                  </a:lnTo>
                  <a:lnTo>
                    <a:pt x="63" y="20"/>
                  </a:lnTo>
                  <a:lnTo>
                    <a:pt x="65" y="26"/>
                  </a:lnTo>
                  <a:lnTo>
                    <a:pt x="65" y="32"/>
                  </a:lnTo>
                  <a:lnTo>
                    <a:pt x="65" y="38"/>
                  </a:lnTo>
                  <a:lnTo>
                    <a:pt x="63" y="45"/>
                  </a:lnTo>
                  <a:lnTo>
                    <a:pt x="59" y="51"/>
                  </a:lnTo>
                  <a:lnTo>
                    <a:pt x="55" y="55"/>
                  </a:lnTo>
                  <a:lnTo>
                    <a:pt x="51" y="59"/>
                  </a:lnTo>
                  <a:lnTo>
                    <a:pt x="46" y="61"/>
                  </a:lnTo>
                  <a:lnTo>
                    <a:pt x="40" y="63"/>
                  </a:lnTo>
                  <a:lnTo>
                    <a:pt x="34" y="65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4" y="45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auto">
            <a:xfrm>
              <a:off x="3051" y="2390"/>
              <a:ext cx="65" cy="6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34" y="0"/>
                </a:cxn>
                <a:cxn ang="0">
                  <a:pos x="40" y="0"/>
                </a:cxn>
                <a:cxn ang="0">
                  <a:pos x="46" y="2"/>
                </a:cxn>
                <a:cxn ang="0">
                  <a:pos x="51" y="6"/>
                </a:cxn>
                <a:cxn ang="0">
                  <a:pos x="55" y="10"/>
                </a:cxn>
                <a:cxn ang="0">
                  <a:pos x="59" y="14"/>
                </a:cxn>
                <a:cxn ang="0">
                  <a:pos x="63" y="20"/>
                </a:cxn>
                <a:cxn ang="0">
                  <a:pos x="65" y="26"/>
                </a:cxn>
                <a:cxn ang="0">
                  <a:pos x="65" y="32"/>
                </a:cxn>
                <a:cxn ang="0">
                  <a:pos x="65" y="38"/>
                </a:cxn>
                <a:cxn ang="0">
                  <a:pos x="63" y="45"/>
                </a:cxn>
                <a:cxn ang="0">
                  <a:pos x="59" y="51"/>
                </a:cxn>
                <a:cxn ang="0">
                  <a:pos x="55" y="55"/>
                </a:cxn>
                <a:cxn ang="0">
                  <a:pos x="51" y="59"/>
                </a:cxn>
                <a:cxn ang="0">
                  <a:pos x="46" y="61"/>
                </a:cxn>
                <a:cxn ang="0">
                  <a:pos x="40" y="63"/>
                </a:cxn>
                <a:cxn ang="0">
                  <a:pos x="34" y="65"/>
                </a:cxn>
                <a:cxn ang="0">
                  <a:pos x="26" y="63"/>
                </a:cxn>
                <a:cxn ang="0">
                  <a:pos x="20" y="61"/>
                </a:cxn>
                <a:cxn ang="0">
                  <a:pos x="14" y="59"/>
                </a:cxn>
                <a:cxn ang="0">
                  <a:pos x="10" y="55"/>
                </a:cxn>
                <a:cxn ang="0">
                  <a:pos x="6" y="51"/>
                </a:cxn>
                <a:cxn ang="0">
                  <a:pos x="4" y="45"/>
                </a:cxn>
                <a:cxn ang="0">
                  <a:pos x="2" y="38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6" y="14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4" y="0"/>
                </a:cxn>
              </a:cxnLst>
              <a:rect l="0" t="0" r="r" b="b"/>
              <a:pathLst>
                <a:path w="65" h="65">
                  <a:moveTo>
                    <a:pt x="34" y="0"/>
                  </a:moveTo>
                  <a:lnTo>
                    <a:pt x="34" y="0"/>
                  </a:lnTo>
                  <a:lnTo>
                    <a:pt x="40" y="0"/>
                  </a:lnTo>
                  <a:lnTo>
                    <a:pt x="46" y="2"/>
                  </a:lnTo>
                  <a:lnTo>
                    <a:pt x="51" y="6"/>
                  </a:lnTo>
                  <a:lnTo>
                    <a:pt x="55" y="10"/>
                  </a:lnTo>
                  <a:lnTo>
                    <a:pt x="59" y="14"/>
                  </a:lnTo>
                  <a:lnTo>
                    <a:pt x="63" y="20"/>
                  </a:lnTo>
                  <a:lnTo>
                    <a:pt x="65" y="26"/>
                  </a:lnTo>
                  <a:lnTo>
                    <a:pt x="65" y="32"/>
                  </a:lnTo>
                  <a:lnTo>
                    <a:pt x="65" y="38"/>
                  </a:lnTo>
                  <a:lnTo>
                    <a:pt x="63" y="45"/>
                  </a:lnTo>
                  <a:lnTo>
                    <a:pt x="59" y="51"/>
                  </a:lnTo>
                  <a:lnTo>
                    <a:pt x="55" y="55"/>
                  </a:lnTo>
                  <a:lnTo>
                    <a:pt x="51" y="59"/>
                  </a:lnTo>
                  <a:lnTo>
                    <a:pt x="46" y="61"/>
                  </a:lnTo>
                  <a:lnTo>
                    <a:pt x="40" y="63"/>
                  </a:lnTo>
                  <a:lnTo>
                    <a:pt x="34" y="65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4" y="45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4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auto">
            <a:xfrm>
              <a:off x="3051" y="2473"/>
              <a:ext cx="65" cy="65"/>
            </a:xfrm>
            <a:custGeom>
              <a:avLst/>
              <a:gdLst/>
              <a:ahLst/>
              <a:cxnLst>
                <a:cxn ang="0">
                  <a:pos x="65" y="33"/>
                </a:cxn>
                <a:cxn ang="0">
                  <a:pos x="65" y="39"/>
                </a:cxn>
                <a:cxn ang="0">
                  <a:pos x="63" y="45"/>
                </a:cxn>
                <a:cxn ang="0">
                  <a:pos x="59" y="51"/>
                </a:cxn>
                <a:cxn ang="0">
                  <a:pos x="55" y="55"/>
                </a:cxn>
                <a:cxn ang="0">
                  <a:pos x="51" y="59"/>
                </a:cxn>
                <a:cxn ang="0">
                  <a:pos x="46" y="63"/>
                </a:cxn>
                <a:cxn ang="0">
                  <a:pos x="40" y="65"/>
                </a:cxn>
                <a:cxn ang="0">
                  <a:pos x="34" y="65"/>
                </a:cxn>
                <a:cxn ang="0">
                  <a:pos x="26" y="65"/>
                </a:cxn>
                <a:cxn ang="0">
                  <a:pos x="20" y="63"/>
                </a:cxn>
                <a:cxn ang="0">
                  <a:pos x="14" y="59"/>
                </a:cxn>
                <a:cxn ang="0">
                  <a:pos x="10" y="55"/>
                </a:cxn>
                <a:cxn ang="0">
                  <a:pos x="6" y="51"/>
                </a:cxn>
                <a:cxn ang="0">
                  <a:pos x="4" y="45"/>
                </a:cxn>
                <a:cxn ang="0">
                  <a:pos x="2" y="39"/>
                </a:cxn>
                <a:cxn ang="0">
                  <a:pos x="0" y="33"/>
                </a:cxn>
                <a:cxn ang="0">
                  <a:pos x="2" y="25"/>
                </a:cxn>
                <a:cxn ang="0">
                  <a:pos x="4" y="20"/>
                </a:cxn>
                <a:cxn ang="0">
                  <a:pos x="6" y="14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6" y="4"/>
                </a:cxn>
                <a:cxn ang="0">
                  <a:pos x="51" y="6"/>
                </a:cxn>
                <a:cxn ang="0">
                  <a:pos x="55" y="10"/>
                </a:cxn>
                <a:cxn ang="0">
                  <a:pos x="59" y="14"/>
                </a:cxn>
                <a:cxn ang="0">
                  <a:pos x="63" y="20"/>
                </a:cxn>
                <a:cxn ang="0">
                  <a:pos x="65" y="25"/>
                </a:cxn>
                <a:cxn ang="0">
                  <a:pos x="65" y="33"/>
                </a:cxn>
              </a:cxnLst>
              <a:rect l="0" t="0" r="r" b="b"/>
              <a:pathLst>
                <a:path w="65" h="65">
                  <a:moveTo>
                    <a:pt x="65" y="33"/>
                  </a:moveTo>
                  <a:lnTo>
                    <a:pt x="65" y="39"/>
                  </a:lnTo>
                  <a:lnTo>
                    <a:pt x="63" y="45"/>
                  </a:lnTo>
                  <a:lnTo>
                    <a:pt x="59" y="51"/>
                  </a:lnTo>
                  <a:lnTo>
                    <a:pt x="55" y="55"/>
                  </a:lnTo>
                  <a:lnTo>
                    <a:pt x="51" y="59"/>
                  </a:lnTo>
                  <a:lnTo>
                    <a:pt x="46" y="63"/>
                  </a:lnTo>
                  <a:lnTo>
                    <a:pt x="40" y="65"/>
                  </a:lnTo>
                  <a:lnTo>
                    <a:pt x="34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4" y="45"/>
                  </a:lnTo>
                  <a:lnTo>
                    <a:pt x="2" y="39"/>
                  </a:lnTo>
                  <a:lnTo>
                    <a:pt x="0" y="33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6" y="4"/>
                  </a:lnTo>
                  <a:lnTo>
                    <a:pt x="51" y="6"/>
                  </a:lnTo>
                  <a:lnTo>
                    <a:pt x="55" y="10"/>
                  </a:lnTo>
                  <a:lnTo>
                    <a:pt x="59" y="14"/>
                  </a:lnTo>
                  <a:lnTo>
                    <a:pt x="63" y="20"/>
                  </a:lnTo>
                  <a:lnTo>
                    <a:pt x="65" y="25"/>
                  </a:lnTo>
                  <a:lnTo>
                    <a:pt x="65" y="33"/>
                  </a:lnTo>
                  <a:close/>
                </a:path>
              </a:pathLst>
            </a:custGeom>
            <a:solidFill>
              <a:srgbClr val="33CC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auto">
            <a:xfrm>
              <a:off x="3051" y="2473"/>
              <a:ext cx="65" cy="65"/>
            </a:xfrm>
            <a:custGeom>
              <a:avLst/>
              <a:gdLst/>
              <a:ahLst/>
              <a:cxnLst>
                <a:cxn ang="0">
                  <a:pos x="65" y="33"/>
                </a:cxn>
                <a:cxn ang="0">
                  <a:pos x="65" y="33"/>
                </a:cxn>
                <a:cxn ang="0">
                  <a:pos x="65" y="39"/>
                </a:cxn>
                <a:cxn ang="0">
                  <a:pos x="63" y="45"/>
                </a:cxn>
                <a:cxn ang="0">
                  <a:pos x="59" y="51"/>
                </a:cxn>
                <a:cxn ang="0">
                  <a:pos x="55" y="55"/>
                </a:cxn>
                <a:cxn ang="0">
                  <a:pos x="51" y="59"/>
                </a:cxn>
                <a:cxn ang="0">
                  <a:pos x="46" y="63"/>
                </a:cxn>
                <a:cxn ang="0">
                  <a:pos x="40" y="65"/>
                </a:cxn>
                <a:cxn ang="0">
                  <a:pos x="34" y="65"/>
                </a:cxn>
                <a:cxn ang="0">
                  <a:pos x="26" y="65"/>
                </a:cxn>
                <a:cxn ang="0">
                  <a:pos x="20" y="63"/>
                </a:cxn>
                <a:cxn ang="0">
                  <a:pos x="14" y="59"/>
                </a:cxn>
                <a:cxn ang="0">
                  <a:pos x="10" y="55"/>
                </a:cxn>
                <a:cxn ang="0">
                  <a:pos x="6" y="51"/>
                </a:cxn>
                <a:cxn ang="0">
                  <a:pos x="4" y="45"/>
                </a:cxn>
                <a:cxn ang="0">
                  <a:pos x="2" y="39"/>
                </a:cxn>
                <a:cxn ang="0">
                  <a:pos x="0" y="33"/>
                </a:cxn>
                <a:cxn ang="0">
                  <a:pos x="2" y="25"/>
                </a:cxn>
                <a:cxn ang="0">
                  <a:pos x="4" y="20"/>
                </a:cxn>
                <a:cxn ang="0">
                  <a:pos x="6" y="14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6" y="4"/>
                </a:cxn>
                <a:cxn ang="0">
                  <a:pos x="51" y="6"/>
                </a:cxn>
                <a:cxn ang="0">
                  <a:pos x="55" y="10"/>
                </a:cxn>
                <a:cxn ang="0">
                  <a:pos x="59" y="14"/>
                </a:cxn>
                <a:cxn ang="0">
                  <a:pos x="63" y="20"/>
                </a:cxn>
                <a:cxn ang="0">
                  <a:pos x="65" y="25"/>
                </a:cxn>
                <a:cxn ang="0">
                  <a:pos x="65" y="33"/>
                </a:cxn>
              </a:cxnLst>
              <a:rect l="0" t="0" r="r" b="b"/>
              <a:pathLst>
                <a:path w="65" h="65">
                  <a:moveTo>
                    <a:pt x="65" y="33"/>
                  </a:moveTo>
                  <a:lnTo>
                    <a:pt x="65" y="33"/>
                  </a:lnTo>
                  <a:lnTo>
                    <a:pt x="65" y="39"/>
                  </a:lnTo>
                  <a:lnTo>
                    <a:pt x="63" y="45"/>
                  </a:lnTo>
                  <a:lnTo>
                    <a:pt x="59" y="51"/>
                  </a:lnTo>
                  <a:lnTo>
                    <a:pt x="55" y="55"/>
                  </a:lnTo>
                  <a:lnTo>
                    <a:pt x="51" y="59"/>
                  </a:lnTo>
                  <a:lnTo>
                    <a:pt x="46" y="63"/>
                  </a:lnTo>
                  <a:lnTo>
                    <a:pt x="40" y="65"/>
                  </a:lnTo>
                  <a:lnTo>
                    <a:pt x="34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4" y="45"/>
                  </a:lnTo>
                  <a:lnTo>
                    <a:pt x="2" y="39"/>
                  </a:lnTo>
                  <a:lnTo>
                    <a:pt x="0" y="33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6" y="4"/>
                  </a:lnTo>
                  <a:lnTo>
                    <a:pt x="51" y="6"/>
                  </a:lnTo>
                  <a:lnTo>
                    <a:pt x="55" y="10"/>
                  </a:lnTo>
                  <a:lnTo>
                    <a:pt x="59" y="14"/>
                  </a:lnTo>
                  <a:lnTo>
                    <a:pt x="63" y="20"/>
                  </a:lnTo>
                  <a:lnTo>
                    <a:pt x="65" y="25"/>
                  </a:lnTo>
                  <a:lnTo>
                    <a:pt x="65" y="33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3144" y="1431"/>
              <a:ext cx="476" cy="675"/>
              <a:chOff x="3144" y="1431"/>
              <a:chExt cx="476" cy="675"/>
            </a:xfrm>
          </p:grpSpPr>
          <p:sp>
            <p:nvSpPr>
              <p:cNvPr id="33811" name="Rectangle 19"/>
              <p:cNvSpPr>
                <a:spLocks noChangeArrowheads="1"/>
              </p:cNvSpPr>
              <p:nvPr/>
            </p:nvSpPr>
            <p:spPr bwMode="auto">
              <a:xfrm>
                <a:off x="3295" y="1933"/>
                <a:ext cx="8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2" name="Rectangle 20"/>
              <p:cNvSpPr>
                <a:spLocks noChangeArrowheads="1"/>
              </p:cNvSpPr>
              <p:nvPr/>
            </p:nvSpPr>
            <p:spPr bwMode="auto">
              <a:xfrm>
                <a:off x="3295" y="1937"/>
                <a:ext cx="33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2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3813" name="Rectangle 21"/>
              <p:cNvSpPr>
                <a:spLocks noChangeArrowheads="1"/>
              </p:cNvSpPr>
              <p:nvPr/>
            </p:nvSpPr>
            <p:spPr bwMode="auto">
              <a:xfrm>
                <a:off x="3330" y="1937"/>
                <a:ext cx="1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3814" name="Rectangle 22"/>
              <p:cNvSpPr>
                <a:spLocks noChangeArrowheads="1"/>
              </p:cNvSpPr>
              <p:nvPr/>
            </p:nvSpPr>
            <p:spPr bwMode="auto">
              <a:xfrm>
                <a:off x="3325" y="1933"/>
                <a:ext cx="8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5" name="Rectangle 23"/>
              <p:cNvSpPr>
                <a:spLocks noChangeArrowheads="1"/>
              </p:cNvSpPr>
              <p:nvPr/>
            </p:nvSpPr>
            <p:spPr bwMode="auto">
              <a:xfrm>
                <a:off x="3327" y="1937"/>
                <a:ext cx="31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3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3816" name="Rectangle 24"/>
              <p:cNvSpPr>
                <a:spLocks noChangeArrowheads="1"/>
              </p:cNvSpPr>
              <p:nvPr/>
            </p:nvSpPr>
            <p:spPr bwMode="auto">
              <a:xfrm>
                <a:off x="3357" y="1937"/>
                <a:ext cx="17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3817" name="Rectangle 25"/>
              <p:cNvSpPr>
                <a:spLocks noChangeArrowheads="1"/>
              </p:cNvSpPr>
              <p:nvPr/>
            </p:nvSpPr>
            <p:spPr bwMode="auto">
              <a:xfrm>
                <a:off x="3352" y="1933"/>
                <a:ext cx="8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8" name="Rectangle 26"/>
              <p:cNvSpPr>
                <a:spLocks noChangeArrowheads="1"/>
              </p:cNvSpPr>
              <p:nvPr/>
            </p:nvSpPr>
            <p:spPr bwMode="auto">
              <a:xfrm>
                <a:off x="3351" y="1937"/>
                <a:ext cx="32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8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3819" name="Rectangle 27"/>
              <p:cNvSpPr>
                <a:spLocks noChangeArrowheads="1"/>
              </p:cNvSpPr>
              <p:nvPr/>
            </p:nvSpPr>
            <p:spPr bwMode="auto">
              <a:xfrm>
                <a:off x="3383" y="1937"/>
                <a:ext cx="16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3820" name="Rectangle 28"/>
              <p:cNvSpPr>
                <a:spLocks noChangeArrowheads="1"/>
              </p:cNvSpPr>
              <p:nvPr/>
            </p:nvSpPr>
            <p:spPr bwMode="auto">
              <a:xfrm>
                <a:off x="3388" y="1929"/>
                <a:ext cx="203" cy="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21" name="Rectangle 29"/>
              <p:cNvSpPr>
                <a:spLocks noChangeArrowheads="1"/>
              </p:cNvSpPr>
              <p:nvPr/>
            </p:nvSpPr>
            <p:spPr bwMode="auto">
              <a:xfrm>
                <a:off x="3390" y="1933"/>
                <a:ext cx="11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FF"/>
                    </a:solidFill>
                  </a:rPr>
                  <a:t>U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3822" name="Rectangle 30"/>
              <p:cNvSpPr>
                <a:spLocks noChangeArrowheads="1"/>
              </p:cNvSpPr>
              <p:nvPr/>
            </p:nvSpPr>
            <p:spPr bwMode="auto">
              <a:xfrm>
                <a:off x="3489" y="1933"/>
                <a:ext cx="4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3823" name="Freeform 31"/>
              <p:cNvSpPr>
                <a:spLocks/>
              </p:cNvSpPr>
              <p:nvPr/>
            </p:nvSpPr>
            <p:spPr bwMode="auto">
              <a:xfrm>
                <a:off x="3329" y="1833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7" y="2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8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18" y="2"/>
                  </a:cxn>
                  <a:cxn ang="0">
                    <a:pos x="25" y="2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7" y="2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8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18" y="2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24" name="Freeform 32"/>
              <p:cNvSpPr>
                <a:spLocks/>
              </p:cNvSpPr>
              <p:nvPr/>
            </p:nvSpPr>
            <p:spPr bwMode="auto">
              <a:xfrm>
                <a:off x="3329" y="1833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8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18" y="2"/>
                  </a:cxn>
                  <a:cxn ang="0">
                    <a:pos x="25" y="2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1" y="0"/>
                    </a:lnTo>
                    <a:lnTo>
                      <a:pt x="37" y="2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8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18" y="2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25" name="Freeform 33"/>
              <p:cNvSpPr>
                <a:spLocks/>
              </p:cNvSpPr>
              <p:nvPr/>
            </p:nvSpPr>
            <p:spPr bwMode="auto">
              <a:xfrm>
                <a:off x="3270" y="1439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" y="24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4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2" y="24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4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26" name="Freeform 34"/>
              <p:cNvSpPr>
                <a:spLocks/>
              </p:cNvSpPr>
              <p:nvPr/>
            </p:nvSpPr>
            <p:spPr bwMode="auto">
              <a:xfrm>
                <a:off x="3270" y="1439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2" y="24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4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0" y="32"/>
                    </a:lnTo>
                    <a:lnTo>
                      <a:pt x="2" y="24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4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27" name="Freeform 35"/>
              <p:cNvSpPr>
                <a:spLocks/>
              </p:cNvSpPr>
              <p:nvPr/>
            </p:nvSpPr>
            <p:spPr bwMode="auto">
              <a:xfrm>
                <a:off x="3325" y="1431"/>
                <a:ext cx="63" cy="65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5">
                    <a:moveTo>
                      <a:pt x="63" y="32"/>
                    </a:move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28" name="Freeform 36"/>
              <p:cNvSpPr>
                <a:spLocks/>
              </p:cNvSpPr>
              <p:nvPr/>
            </p:nvSpPr>
            <p:spPr bwMode="auto">
              <a:xfrm>
                <a:off x="3325" y="1431"/>
                <a:ext cx="63" cy="65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5">
                    <a:moveTo>
                      <a:pt x="63" y="32"/>
                    </a:move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29" name="Freeform 37"/>
              <p:cNvSpPr>
                <a:spLocks/>
              </p:cNvSpPr>
              <p:nvPr/>
            </p:nvSpPr>
            <p:spPr bwMode="auto">
              <a:xfrm>
                <a:off x="3372" y="1835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0" name="Freeform 38"/>
              <p:cNvSpPr>
                <a:spLocks/>
              </p:cNvSpPr>
              <p:nvPr/>
            </p:nvSpPr>
            <p:spPr bwMode="auto">
              <a:xfrm>
                <a:off x="3372" y="1835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1" name="Freeform 39"/>
              <p:cNvSpPr>
                <a:spLocks/>
              </p:cNvSpPr>
              <p:nvPr/>
            </p:nvSpPr>
            <p:spPr bwMode="auto">
              <a:xfrm>
                <a:off x="3372" y="1431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8" y="0"/>
                    </a:lnTo>
                    <a:lnTo>
                      <a:pt x="44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2" name="Freeform 40"/>
              <p:cNvSpPr>
                <a:spLocks/>
              </p:cNvSpPr>
              <p:nvPr/>
            </p:nvSpPr>
            <p:spPr bwMode="auto">
              <a:xfrm>
                <a:off x="3372" y="1431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3" name="Freeform 41"/>
              <p:cNvSpPr>
                <a:spLocks/>
              </p:cNvSpPr>
              <p:nvPr/>
            </p:nvSpPr>
            <p:spPr bwMode="auto">
              <a:xfrm>
                <a:off x="3419" y="1441"/>
                <a:ext cx="63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3"/>
                  </a:cxn>
                  <a:cxn ang="0">
                    <a:pos x="60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3">
                    <a:moveTo>
                      <a:pt x="32" y="0"/>
                    </a:moveTo>
                    <a:lnTo>
                      <a:pt x="40" y="0"/>
                    </a:lnTo>
                    <a:lnTo>
                      <a:pt x="46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3"/>
                    </a:lnTo>
                    <a:lnTo>
                      <a:pt x="60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4" name="Freeform 42"/>
              <p:cNvSpPr>
                <a:spLocks/>
              </p:cNvSpPr>
              <p:nvPr/>
            </p:nvSpPr>
            <p:spPr bwMode="auto">
              <a:xfrm>
                <a:off x="3419" y="1441"/>
                <a:ext cx="63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3"/>
                  </a:cxn>
                  <a:cxn ang="0">
                    <a:pos x="60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3">
                    <a:moveTo>
                      <a:pt x="32" y="0"/>
                    </a:move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3"/>
                    </a:lnTo>
                    <a:lnTo>
                      <a:pt x="60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5" name="Freeform 43"/>
              <p:cNvSpPr>
                <a:spLocks/>
              </p:cNvSpPr>
              <p:nvPr/>
            </p:nvSpPr>
            <p:spPr bwMode="auto">
              <a:xfrm>
                <a:off x="3553" y="1614"/>
                <a:ext cx="65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0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0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5" h="65">
                    <a:moveTo>
                      <a:pt x="32" y="0"/>
                    </a:moveTo>
                    <a:lnTo>
                      <a:pt x="40" y="2"/>
                    </a:lnTo>
                    <a:lnTo>
                      <a:pt x="46" y="2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0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6" name="Freeform 44"/>
              <p:cNvSpPr>
                <a:spLocks/>
              </p:cNvSpPr>
              <p:nvPr/>
            </p:nvSpPr>
            <p:spPr bwMode="auto">
              <a:xfrm>
                <a:off x="3553" y="1614"/>
                <a:ext cx="65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0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0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5" h="65">
                    <a:moveTo>
                      <a:pt x="32" y="0"/>
                    </a:moveTo>
                    <a:lnTo>
                      <a:pt x="32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0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7" name="Freeform 45"/>
              <p:cNvSpPr>
                <a:spLocks/>
              </p:cNvSpPr>
              <p:nvPr/>
            </p:nvSpPr>
            <p:spPr bwMode="auto">
              <a:xfrm>
                <a:off x="3144" y="1605"/>
                <a:ext cx="65" cy="6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3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3" y="17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7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3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3">
                    <a:moveTo>
                      <a:pt x="33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3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3" y="17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7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4" y="3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8" name="Freeform 46"/>
              <p:cNvSpPr>
                <a:spLocks/>
              </p:cNvSpPr>
              <p:nvPr/>
            </p:nvSpPr>
            <p:spPr bwMode="auto">
              <a:xfrm>
                <a:off x="3144" y="1605"/>
                <a:ext cx="65" cy="6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3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3" y="17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7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3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3">
                    <a:moveTo>
                      <a:pt x="33" y="0"/>
                    </a:move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3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3" y="17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7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4" y="3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9" name="Freeform 47"/>
              <p:cNvSpPr>
                <a:spLocks/>
              </p:cNvSpPr>
              <p:nvPr/>
            </p:nvSpPr>
            <p:spPr bwMode="auto">
              <a:xfrm>
                <a:off x="3246" y="1605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6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3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6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2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6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3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6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0" name="Freeform 48"/>
              <p:cNvSpPr>
                <a:spLocks/>
              </p:cNvSpPr>
              <p:nvPr/>
            </p:nvSpPr>
            <p:spPr bwMode="auto">
              <a:xfrm>
                <a:off x="3246" y="1605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6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3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6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6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3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6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1" name="Freeform 49"/>
              <p:cNvSpPr>
                <a:spLocks/>
              </p:cNvSpPr>
              <p:nvPr/>
            </p:nvSpPr>
            <p:spPr bwMode="auto">
              <a:xfrm>
                <a:off x="3323" y="1608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2" name="Freeform 50"/>
              <p:cNvSpPr>
                <a:spLocks/>
              </p:cNvSpPr>
              <p:nvPr/>
            </p:nvSpPr>
            <p:spPr bwMode="auto">
              <a:xfrm>
                <a:off x="3323" y="1608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3" name="Freeform 51"/>
              <p:cNvSpPr>
                <a:spLocks/>
              </p:cNvSpPr>
              <p:nvPr/>
            </p:nvSpPr>
            <p:spPr bwMode="auto">
              <a:xfrm>
                <a:off x="3297" y="1451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28"/>
                  </a:cxn>
                  <a:cxn ang="0">
                    <a:pos x="4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8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2" y="28"/>
                    </a:lnTo>
                    <a:lnTo>
                      <a:pt x="4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8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4" name="Freeform 52"/>
              <p:cNvSpPr>
                <a:spLocks/>
              </p:cNvSpPr>
              <p:nvPr/>
            </p:nvSpPr>
            <p:spPr bwMode="auto">
              <a:xfrm>
                <a:off x="3297" y="1451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2" y="28"/>
                  </a:cxn>
                  <a:cxn ang="0">
                    <a:pos x="4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8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33"/>
                    </a:lnTo>
                    <a:lnTo>
                      <a:pt x="2" y="28"/>
                    </a:lnTo>
                    <a:lnTo>
                      <a:pt x="4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8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5" name="Freeform 53"/>
              <p:cNvSpPr>
                <a:spLocks/>
              </p:cNvSpPr>
              <p:nvPr/>
            </p:nvSpPr>
            <p:spPr bwMode="auto">
              <a:xfrm>
                <a:off x="3221" y="1467"/>
                <a:ext cx="63" cy="65"/>
              </a:xfrm>
              <a:custGeom>
                <a:avLst/>
                <a:gdLst/>
                <a:ahLst/>
                <a:cxnLst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5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5" y="14"/>
                  </a:cxn>
                  <a:cxn ang="0">
                    <a:pos x="7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</a:cxnLst>
                <a:rect l="0" t="0" r="r" b="b"/>
                <a:pathLst>
                  <a:path w="63" h="65">
                    <a:moveTo>
                      <a:pt x="63" y="33"/>
                    </a:move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5" y="14"/>
                    </a:lnTo>
                    <a:lnTo>
                      <a:pt x="7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6" name="Freeform 54"/>
              <p:cNvSpPr>
                <a:spLocks/>
              </p:cNvSpPr>
              <p:nvPr/>
            </p:nvSpPr>
            <p:spPr bwMode="auto">
              <a:xfrm>
                <a:off x="3221" y="1467"/>
                <a:ext cx="63" cy="65"/>
              </a:xfrm>
              <a:custGeom>
                <a:avLst/>
                <a:gdLst/>
                <a:ahLst/>
                <a:cxnLst>
                  <a:cxn ang="0">
                    <a:pos x="63" y="33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5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5" y="14"/>
                  </a:cxn>
                  <a:cxn ang="0">
                    <a:pos x="7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</a:cxnLst>
                <a:rect l="0" t="0" r="r" b="b"/>
                <a:pathLst>
                  <a:path w="63" h="65">
                    <a:moveTo>
                      <a:pt x="63" y="33"/>
                    </a:move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5" y="14"/>
                    </a:lnTo>
                    <a:lnTo>
                      <a:pt x="7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7" name="Freeform 55"/>
              <p:cNvSpPr>
                <a:spLocks/>
              </p:cNvSpPr>
              <p:nvPr/>
            </p:nvSpPr>
            <p:spPr bwMode="auto">
              <a:xfrm>
                <a:off x="3156" y="1557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4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5" y="59"/>
                  </a:cxn>
                  <a:cxn ang="0">
                    <a:pos x="9" y="55"/>
                  </a:cxn>
                  <a:cxn ang="0">
                    <a:pos x="6" y="50"/>
                  </a:cxn>
                  <a:cxn ang="0">
                    <a:pos x="4" y="44"/>
                  </a:cxn>
                  <a:cxn ang="0">
                    <a:pos x="2" y="40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4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5" y="59"/>
                    </a:lnTo>
                    <a:lnTo>
                      <a:pt x="9" y="55"/>
                    </a:lnTo>
                    <a:lnTo>
                      <a:pt x="6" y="50"/>
                    </a:lnTo>
                    <a:lnTo>
                      <a:pt x="4" y="44"/>
                    </a:lnTo>
                    <a:lnTo>
                      <a:pt x="2" y="4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8" name="Freeform 56"/>
              <p:cNvSpPr>
                <a:spLocks/>
              </p:cNvSpPr>
              <p:nvPr/>
            </p:nvSpPr>
            <p:spPr bwMode="auto">
              <a:xfrm>
                <a:off x="3156" y="1557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4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5" y="59"/>
                  </a:cxn>
                  <a:cxn ang="0">
                    <a:pos x="9" y="55"/>
                  </a:cxn>
                  <a:cxn ang="0">
                    <a:pos x="6" y="50"/>
                  </a:cxn>
                  <a:cxn ang="0">
                    <a:pos x="4" y="44"/>
                  </a:cxn>
                  <a:cxn ang="0">
                    <a:pos x="2" y="40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4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5" y="59"/>
                    </a:lnTo>
                    <a:lnTo>
                      <a:pt x="9" y="55"/>
                    </a:lnTo>
                    <a:lnTo>
                      <a:pt x="6" y="50"/>
                    </a:lnTo>
                    <a:lnTo>
                      <a:pt x="4" y="44"/>
                    </a:lnTo>
                    <a:lnTo>
                      <a:pt x="2" y="40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9" name="Freeform 57"/>
              <p:cNvSpPr>
                <a:spLocks/>
              </p:cNvSpPr>
              <p:nvPr/>
            </p:nvSpPr>
            <p:spPr bwMode="auto">
              <a:xfrm>
                <a:off x="3193" y="1607"/>
                <a:ext cx="65" cy="64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1"/>
                  </a:cxn>
                  <a:cxn ang="0">
                    <a:pos x="51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4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4">
                    <a:moveTo>
                      <a:pt x="0" y="31"/>
                    </a:move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4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50" name="Freeform 58"/>
              <p:cNvSpPr>
                <a:spLocks/>
              </p:cNvSpPr>
              <p:nvPr/>
            </p:nvSpPr>
            <p:spPr bwMode="auto">
              <a:xfrm>
                <a:off x="3193" y="1607"/>
                <a:ext cx="65" cy="64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1"/>
                  </a:cxn>
                  <a:cxn ang="0">
                    <a:pos x="51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4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4">
                    <a:moveTo>
                      <a:pt x="0" y="31"/>
                    </a:move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4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51" name="Freeform 59"/>
              <p:cNvSpPr>
                <a:spLocks/>
              </p:cNvSpPr>
              <p:nvPr/>
            </p:nvSpPr>
            <p:spPr bwMode="auto">
              <a:xfrm>
                <a:off x="3181" y="1508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9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9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52" name="Freeform 60"/>
              <p:cNvSpPr>
                <a:spLocks/>
              </p:cNvSpPr>
              <p:nvPr/>
            </p:nvSpPr>
            <p:spPr bwMode="auto">
              <a:xfrm>
                <a:off x="3181" y="1508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9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9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53" name="Freeform 61"/>
              <p:cNvSpPr>
                <a:spLocks/>
              </p:cNvSpPr>
              <p:nvPr/>
            </p:nvSpPr>
            <p:spPr bwMode="auto">
              <a:xfrm>
                <a:off x="3309" y="1522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7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7"/>
                    </a:lnTo>
                    <a:lnTo>
                      <a:pt x="65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54" name="Freeform 62"/>
              <p:cNvSpPr>
                <a:spLocks/>
              </p:cNvSpPr>
              <p:nvPr/>
            </p:nvSpPr>
            <p:spPr bwMode="auto">
              <a:xfrm>
                <a:off x="3309" y="1522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7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7"/>
                    </a:lnTo>
                    <a:lnTo>
                      <a:pt x="65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55" name="Freeform 63"/>
              <p:cNvSpPr>
                <a:spLocks/>
              </p:cNvSpPr>
              <p:nvPr/>
            </p:nvSpPr>
            <p:spPr bwMode="auto">
              <a:xfrm>
                <a:off x="3323" y="1475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5"/>
                  </a:cxn>
                  <a:cxn ang="0">
                    <a:pos x="10" y="9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9"/>
                  </a:cxn>
                  <a:cxn ang="0">
                    <a:pos x="59" y="15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25"/>
                    </a:lnTo>
                    <a:lnTo>
                      <a:pt x="2" y="19"/>
                    </a:lnTo>
                    <a:lnTo>
                      <a:pt x="6" y="15"/>
                    </a:lnTo>
                    <a:lnTo>
                      <a:pt x="10" y="9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9"/>
                    </a:lnTo>
                    <a:lnTo>
                      <a:pt x="59" y="15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56" name="Freeform 64"/>
              <p:cNvSpPr>
                <a:spLocks/>
              </p:cNvSpPr>
              <p:nvPr/>
            </p:nvSpPr>
            <p:spPr bwMode="auto">
              <a:xfrm>
                <a:off x="3323" y="1475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5"/>
                  </a:cxn>
                  <a:cxn ang="0">
                    <a:pos x="10" y="9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9"/>
                  </a:cxn>
                  <a:cxn ang="0">
                    <a:pos x="59" y="15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5"/>
                    </a:lnTo>
                    <a:lnTo>
                      <a:pt x="10" y="9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9"/>
                    </a:lnTo>
                    <a:lnTo>
                      <a:pt x="59" y="15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57" name="Freeform 65"/>
              <p:cNvSpPr>
                <a:spLocks/>
              </p:cNvSpPr>
              <p:nvPr/>
            </p:nvSpPr>
            <p:spPr bwMode="auto">
              <a:xfrm>
                <a:off x="3317" y="1557"/>
                <a:ext cx="65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2" y="61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2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2" y="61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58" name="Freeform 66"/>
              <p:cNvSpPr>
                <a:spLocks/>
              </p:cNvSpPr>
              <p:nvPr/>
            </p:nvSpPr>
            <p:spPr bwMode="auto">
              <a:xfrm>
                <a:off x="3317" y="1557"/>
                <a:ext cx="65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2" y="61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2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2" y="61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59" name="Freeform 67"/>
              <p:cNvSpPr>
                <a:spLocks/>
              </p:cNvSpPr>
              <p:nvPr/>
            </p:nvSpPr>
            <p:spPr bwMode="auto">
              <a:xfrm>
                <a:off x="3209" y="1559"/>
                <a:ext cx="65" cy="65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5">
                    <a:moveTo>
                      <a:pt x="65" y="32"/>
                    </a:move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60" name="Freeform 68"/>
              <p:cNvSpPr>
                <a:spLocks/>
              </p:cNvSpPr>
              <p:nvPr/>
            </p:nvSpPr>
            <p:spPr bwMode="auto">
              <a:xfrm>
                <a:off x="3209" y="1559"/>
                <a:ext cx="65" cy="65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5">
                    <a:moveTo>
                      <a:pt x="65" y="32"/>
                    </a:moveTo>
                    <a:lnTo>
                      <a:pt x="65" y="32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61" name="Freeform 69"/>
              <p:cNvSpPr>
                <a:spLocks/>
              </p:cNvSpPr>
              <p:nvPr/>
            </p:nvSpPr>
            <p:spPr bwMode="auto">
              <a:xfrm>
                <a:off x="3256" y="1479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62" name="Freeform 70"/>
              <p:cNvSpPr>
                <a:spLocks/>
              </p:cNvSpPr>
              <p:nvPr/>
            </p:nvSpPr>
            <p:spPr bwMode="auto">
              <a:xfrm>
                <a:off x="3256" y="1479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63" name="Freeform 71"/>
              <p:cNvSpPr>
                <a:spLocks/>
              </p:cNvSpPr>
              <p:nvPr/>
            </p:nvSpPr>
            <p:spPr bwMode="auto">
              <a:xfrm>
                <a:off x="3248" y="1603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64" name="Freeform 72"/>
              <p:cNvSpPr>
                <a:spLocks/>
              </p:cNvSpPr>
              <p:nvPr/>
            </p:nvSpPr>
            <p:spPr bwMode="auto">
              <a:xfrm>
                <a:off x="3248" y="1603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65" name="Freeform 73"/>
              <p:cNvSpPr>
                <a:spLocks/>
              </p:cNvSpPr>
              <p:nvPr/>
            </p:nvSpPr>
            <p:spPr bwMode="auto">
              <a:xfrm>
                <a:off x="3278" y="1498"/>
                <a:ext cx="65" cy="65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61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7" y="63"/>
                  </a:cxn>
                  <a:cxn ang="0">
                    <a:pos x="21" y="63"/>
                  </a:cxn>
                  <a:cxn ang="0">
                    <a:pos x="15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61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5">
                    <a:moveTo>
                      <a:pt x="65" y="32"/>
                    </a:moveTo>
                    <a:lnTo>
                      <a:pt x="65" y="40"/>
                    </a:lnTo>
                    <a:lnTo>
                      <a:pt x="63" y="46"/>
                    </a:lnTo>
                    <a:lnTo>
                      <a:pt x="61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7" y="63"/>
                    </a:lnTo>
                    <a:lnTo>
                      <a:pt x="21" y="63"/>
                    </a:lnTo>
                    <a:lnTo>
                      <a:pt x="15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61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66" name="Freeform 74"/>
              <p:cNvSpPr>
                <a:spLocks/>
              </p:cNvSpPr>
              <p:nvPr/>
            </p:nvSpPr>
            <p:spPr bwMode="auto">
              <a:xfrm>
                <a:off x="3278" y="1498"/>
                <a:ext cx="65" cy="65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61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7" y="63"/>
                  </a:cxn>
                  <a:cxn ang="0">
                    <a:pos x="21" y="63"/>
                  </a:cxn>
                  <a:cxn ang="0">
                    <a:pos x="15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61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5">
                    <a:moveTo>
                      <a:pt x="65" y="32"/>
                    </a:moveTo>
                    <a:lnTo>
                      <a:pt x="65" y="32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61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7" y="63"/>
                    </a:lnTo>
                    <a:lnTo>
                      <a:pt x="21" y="63"/>
                    </a:lnTo>
                    <a:lnTo>
                      <a:pt x="15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61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67" name="Freeform 75"/>
              <p:cNvSpPr>
                <a:spLocks/>
              </p:cNvSpPr>
              <p:nvPr/>
            </p:nvSpPr>
            <p:spPr bwMode="auto">
              <a:xfrm>
                <a:off x="3228" y="1524"/>
                <a:ext cx="63" cy="61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5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4"/>
                  </a:cxn>
                  <a:cxn ang="0">
                    <a:pos x="50" y="6"/>
                  </a:cxn>
                  <a:cxn ang="0">
                    <a:pos x="54" y="10"/>
                  </a:cxn>
                  <a:cxn ang="0">
                    <a:pos x="58" y="14"/>
                  </a:cxn>
                  <a:cxn ang="0">
                    <a:pos x="60" y="20"/>
                  </a:cxn>
                  <a:cxn ang="0">
                    <a:pos x="61" y="25"/>
                  </a:cxn>
                  <a:cxn ang="0">
                    <a:pos x="63" y="31"/>
                  </a:cxn>
                  <a:cxn ang="0">
                    <a:pos x="61" y="37"/>
                  </a:cxn>
                  <a:cxn ang="0">
                    <a:pos x="60" y="43"/>
                  </a:cxn>
                  <a:cxn ang="0">
                    <a:pos x="58" y="47"/>
                  </a:cxn>
                  <a:cxn ang="0">
                    <a:pos x="54" y="53"/>
                  </a:cxn>
                  <a:cxn ang="0">
                    <a:pos x="50" y="57"/>
                  </a:cxn>
                  <a:cxn ang="0">
                    <a:pos x="44" y="59"/>
                  </a:cxn>
                  <a:cxn ang="0">
                    <a:pos x="38" y="61"/>
                  </a:cxn>
                  <a:cxn ang="0">
                    <a:pos x="32" y="61"/>
                  </a:cxn>
                  <a:cxn ang="0">
                    <a:pos x="26" y="61"/>
                  </a:cxn>
                  <a:cxn ang="0">
                    <a:pos x="20" y="59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7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3" h="61">
                    <a:moveTo>
                      <a:pt x="0" y="31"/>
                    </a:moveTo>
                    <a:lnTo>
                      <a:pt x="2" y="25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4" y="4"/>
                    </a:lnTo>
                    <a:lnTo>
                      <a:pt x="50" y="6"/>
                    </a:lnTo>
                    <a:lnTo>
                      <a:pt x="54" y="10"/>
                    </a:lnTo>
                    <a:lnTo>
                      <a:pt x="58" y="14"/>
                    </a:lnTo>
                    <a:lnTo>
                      <a:pt x="60" y="20"/>
                    </a:lnTo>
                    <a:lnTo>
                      <a:pt x="61" y="25"/>
                    </a:lnTo>
                    <a:lnTo>
                      <a:pt x="63" y="31"/>
                    </a:lnTo>
                    <a:lnTo>
                      <a:pt x="61" y="37"/>
                    </a:lnTo>
                    <a:lnTo>
                      <a:pt x="60" y="43"/>
                    </a:lnTo>
                    <a:lnTo>
                      <a:pt x="58" y="47"/>
                    </a:lnTo>
                    <a:lnTo>
                      <a:pt x="54" y="53"/>
                    </a:lnTo>
                    <a:lnTo>
                      <a:pt x="50" y="57"/>
                    </a:lnTo>
                    <a:lnTo>
                      <a:pt x="44" y="59"/>
                    </a:lnTo>
                    <a:lnTo>
                      <a:pt x="38" y="61"/>
                    </a:lnTo>
                    <a:lnTo>
                      <a:pt x="32" y="61"/>
                    </a:lnTo>
                    <a:lnTo>
                      <a:pt x="26" y="61"/>
                    </a:lnTo>
                    <a:lnTo>
                      <a:pt x="20" y="59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7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68" name="Freeform 76"/>
              <p:cNvSpPr>
                <a:spLocks/>
              </p:cNvSpPr>
              <p:nvPr/>
            </p:nvSpPr>
            <p:spPr bwMode="auto">
              <a:xfrm>
                <a:off x="3228" y="1524"/>
                <a:ext cx="63" cy="61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4"/>
                  </a:cxn>
                  <a:cxn ang="0">
                    <a:pos x="50" y="6"/>
                  </a:cxn>
                  <a:cxn ang="0">
                    <a:pos x="54" y="10"/>
                  </a:cxn>
                  <a:cxn ang="0">
                    <a:pos x="58" y="14"/>
                  </a:cxn>
                  <a:cxn ang="0">
                    <a:pos x="60" y="20"/>
                  </a:cxn>
                  <a:cxn ang="0">
                    <a:pos x="61" y="25"/>
                  </a:cxn>
                  <a:cxn ang="0">
                    <a:pos x="63" y="31"/>
                  </a:cxn>
                  <a:cxn ang="0">
                    <a:pos x="61" y="37"/>
                  </a:cxn>
                  <a:cxn ang="0">
                    <a:pos x="60" y="43"/>
                  </a:cxn>
                  <a:cxn ang="0">
                    <a:pos x="58" y="47"/>
                  </a:cxn>
                  <a:cxn ang="0">
                    <a:pos x="54" y="53"/>
                  </a:cxn>
                  <a:cxn ang="0">
                    <a:pos x="50" y="57"/>
                  </a:cxn>
                  <a:cxn ang="0">
                    <a:pos x="44" y="59"/>
                  </a:cxn>
                  <a:cxn ang="0">
                    <a:pos x="38" y="61"/>
                  </a:cxn>
                  <a:cxn ang="0">
                    <a:pos x="32" y="61"/>
                  </a:cxn>
                  <a:cxn ang="0">
                    <a:pos x="26" y="61"/>
                  </a:cxn>
                  <a:cxn ang="0">
                    <a:pos x="20" y="59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7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3" h="61">
                    <a:moveTo>
                      <a:pt x="0" y="31"/>
                    </a:moveTo>
                    <a:lnTo>
                      <a:pt x="0" y="31"/>
                    </a:lnTo>
                    <a:lnTo>
                      <a:pt x="2" y="25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4" y="4"/>
                    </a:lnTo>
                    <a:lnTo>
                      <a:pt x="50" y="6"/>
                    </a:lnTo>
                    <a:lnTo>
                      <a:pt x="54" y="10"/>
                    </a:lnTo>
                    <a:lnTo>
                      <a:pt x="58" y="14"/>
                    </a:lnTo>
                    <a:lnTo>
                      <a:pt x="60" y="20"/>
                    </a:lnTo>
                    <a:lnTo>
                      <a:pt x="61" y="25"/>
                    </a:lnTo>
                    <a:lnTo>
                      <a:pt x="63" y="31"/>
                    </a:lnTo>
                    <a:lnTo>
                      <a:pt x="61" y="37"/>
                    </a:lnTo>
                    <a:lnTo>
                      <a:pt x="60" y="43"/>
                    </a:lnTo>
                    <a:lnTo>
                      <a:pt x="58" y="47"/>
                    </a:lnTo>
                    <a:lnTo>
                      <a:pt x="54" y="53"/>
                    </a:lnTo>
                    <a:lnTo>
                      <a:pt x="50" y="57"/>
                    </a:lnTo>
                    <a:lnTo>
                      <a:pt x="44" y="59"/>
                    </a:lnTo>
                    <a:lnTo>
                      <a:pt x="38" y="61"/>
                    </a:lnTo>
                    <a:lnTo>
                      <a:pt x="32" y="61"/>
                    </a:lnTo>
                    <a:lnTo>
                      <a:pt x="26" y="61"/>
                    </a:lnTo>
                    <a:lnTo>
                      <a:pt x="20" y="59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7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69" name="Freeform 77"/>
              <p:cNvSpPr>
                <a:spLocks/>
              </p:cNvSpPr>
              <p:nvPr/>
            </p:nvSpPr>
            <p:spPr bwMode="auto">
              <a:xfrm>
                <a:off x="3327" y="1524"/>
                <a:ext cx="63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25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6"/>
                  </a:cxn>
                  <a:cxn ang="0">
                    <a:pos x="61" y="21"/>
                  </a:cxn>
                  <a:cxn ang="0">
                    <a:pos x="63" y="25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3" h="65">
                    <a:moveTo>
                      <a:pt x="0" y="33"/>
                    </a:moveTo>
                    <a:lnTo>
                      <a:pt x="0" y="25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6"/>
                    </a:lnTo>
                    <a:lnTo>
                      <a:pt x="61" y="21"/>
                    </a:lnTo>
                    <a:lnTo>
                      <a:pt x="63" y="25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0" name="Freeform 78"/>
              <p:cNvSpPr>
                <a:spLocks/>
              </p:cNvSpPr>
              <p:nvPr/>
            </p:nvSpPr>
            <p:spPr bwMode="auto">
              <a:xfrm>
                <a:off x="3327" y="1524"/>
                <a:ext cx="63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6"/>
                  </a:cxn>
                  <a:cxn ang="0">
                    <a:pos x="61" y="21"/>
                  </a:cxn>
                  <a:cxn ang="0">
                    <a:pos x="63" y="25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3" h="65">
                    <a:moveTo>
                      <a:pt x="0" y="33"/>
                    </a:moveTo>
                    <a:lnTo>
                      <a:pt x="0" y="33"/>
                    </a:lnTo>
                    <a:lnTo>
                      <a:pt x="0" y="25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6"/>
                    </a:lnTo>
                    <a:lnTo>
                      <a:pt x="61" y="21"/>
                    </a:lnTo>
                    <a:lnTo>
                      <a:pt x="63" y="25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1" name="Freeform 79"/>
              <p:cNvSpPr>
                <a:spLocks/>
              </p:cNvSpPr>
              <p:nvPr/>
            </p:nvSpPr>
            <p:spPr bwMode="auto">
              <a:xfrm>
                <a:off x="3291" y="1601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60" y="51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5"/>
                  </a:cxn>
                  <a:cxn ang="0">
                    <a:pos x="10" y="9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9"/>
                  </a:cxn>
                  <a:cxn ang="0">
                    <a:pos x="60" y="15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3" y="39"/>
                    </a:lnTo>
                    <a:lnTo>
                      <a:pt x="63" y="45"/>
                    </a:lnTo>
                    <a:lnTo>
                      <a:pt x="60" y="51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5"/>
                    </a:lnTo>
                    <a:lnTo>
                      <a:pt x="10" y="9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9"/>
                    </a:lnTo>
                    <a:lnTo>
                      <a:pt x="60" y="15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2" name="Freeform 80"/>
              <p:cNvSpPr>
                <a:spLocks/>
              </p:cNvSpPr>
              <p:nvPr/>
            </p:nvSpPr>
            <p:spPr bwMode="auto">
              <a:xfrm>
                <a:off x="3291" y="1601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60" y="51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5"/>
                  </a:cxn>
                  <a:cxn ang="0">
                    <a:pos x="10" y="9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9"/>
                  </a:cxn>
                  <a:cxn ang="0">
                    <a:pos x="60" y="15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5" y="33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60" y="51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5"/>
                    </a:lnTo>
                    <a:lnTo>
                      <a:pt x="10" y="9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9"/>
                    </a:lnTo>
                    <a:lnTo>
                      <a:pt x="60" y="15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3" name="Freeform 81"/>
              <p:cNvSpPr>
                <a:spLocks/>
              </p:cNvSpPr>
              <p:nvPr/>
            </p:nvSpPr>
            <p:spPr bwMode="auto">
              <a:xfrm>
                <a:off x="3274" y="1553"/>
                <a:ext cx="63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28"/>
                  </a:cxn>
                  <a:cxn ang="0">
                    <a:pos x="2" y="22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19" y="4"/>
                  </a:cxn>
                  <a:cxn ang="0">
                    <a:pos x="23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2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3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</a:cxnLst>
                <a:rect l="0" t="0" r="r" b="b"/>
                <a:pathLst>
                  <a:path w="63" h="65">
                    <a:moveTo>
                      <a:pt x="0" y="34"/>
                    </a:moveTo>
                    <a:lnTo>
                      <a:pt x="0" y="28"/>
                    </a:lnTo>
                    <a:lnTo>
                      <a:pt x="2" y="22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19" y="4"/>
                    </a:lnTo>
                    <a:lnTo>
                      <a:pt x="23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2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3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4" name="Freeform 82"/>
              <p:cNvSpPr>
                <a:spLocks/>
              </p:cNvSpPr>
              <p:nvPr/>
            </p:nvSpPr>
            <p:spPr bwMode="auto">
              <a:xfrm>
                <a:off x="3274" y="1553"/>
                <a:ext cx="63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2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19" y="4"/>
                  </a:cxn>
                  <a:cxn ang="0">
                    <a:pos x="23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2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3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</a:cxnLst>
                <a:rect l="0" t="0" r="r" b="b"/>
                <a:pathLst>
                  <a:path w="63" h="65">
                    <a:moveTo>
                      <a:pt x="0" y="34"/>
                    </a:moveTo>
                    <a:lnTo>
                      <a:pt x="0" y="34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19" y="4"/>
                    </a:lnTo>
                    <a:lnTo>
                      <a:pt x="23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2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3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5" name="Freeform 83"/>
              <p:cNvSpPr>
                <a:spLocks/>
              </p:cNvSpPr>
              <p:nvPr/>
            </p:nvSpPr>
            <p:spPr bwMode="auto">
              <a:xfrm>
                <a:off x="3319" y="1616"/>
                <a:ext cx="65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9" y="2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9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</a:cxnLst>
                <a:rect l="0" t="0" r="r" b="b"/>
                <a:pathLst>
                  <a:path w="65" h="65">
                    <a:moveTo>
                      <a:pt x="0" y="34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9" y="2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9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6" name="Freeform 84"/>
              <p:cNvSpPr>
                <a:spLocks/>
              </p:cNvSpPr>
              <p:nvPr/>
            </p:nvSpPr>
            <p:spPr bwMode="auto">
              <a:xfrm>
                <a:off x="3319" y="1616"/>
                <a:ext cx="65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9" y="2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9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</a:cxnLst>
                <a:rect l="0" t="0" r="r" b="b"/>
                <a:pathLst>
                  <a:path w="65" h="65">
                    <a:moveTo>
                      <a:pt x="0" y="34"/>
                    </a:move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9" y="2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9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7" name="Freeform 85"/>
              <p:cNvSpPr>
                <a:spLocks/>
              </p:cNvSpPr>
              <p:nvPr/>
            </p:nvSpPr>
            <p:spPr bwMode="auto">
              <a:xfrm>
                <a:off x="3410" y="1620"/>
                <a:ext cx="65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6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0"/>
                  </a:cxn>
                  <a:cxn ang="0">
                    <a:pos x="4" y="46"/>
                  </a:cxn>
                  <a:cxn ang="0">
                    <a:pos x="2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6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0"/>
                    </a:lnTo>
                    <a:lnTo>
                      <a:pt x="4" y="46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8" name="Freeform 86"/>
              <p:cNvSpPr>
                <a:spLocks/>
              </p:cNvSpPr>
              <p:nvPr/>
            </p:nvSpPr>
            <p:spPr bwMode="auto">
              <a:xfrm>
                <a:off x="3410" y="1620"/>
                <a:ext cx="65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6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0"/>
                  </a:cxn>
                  <a:cxn ang="0">
                    <a:pos x="4" y="46"/>
                  </a:cxn>
                  <a:cxn ang="0">
                    <a:pos x="2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6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0"/>
                    </a:lnTo>
                    <a:lnTo>
                      <a:pt x="4" y="46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9" name="Freeform 87"/>
              <p:cNvSpPr>
                <a:spLocks/>
              </p:cNvSpPr>
              <p:nvPr/>
            </p:nvSpPr>
            <p:spPr bwMode="auto">
              <a:xfrm>
                <a:off x="3376" y="1520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25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0" name="Freeform 88"/>
              <p:cNvSpPr>
                <a:spLocks/>
              </p:cNvSpPr>
              <p:nvPr/>
            </p:nvSpPr>
            <p:spPr bwMode="auto">
              <a:xfrm>
                <a:off x="3376" y="1520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1" name="Freeform 89"/>
              <p:cNvSpPr>
                <a:spLocks/>
              </p:cNvSpPr>
              <p:nvPr/>
            </p:nvSpPr>
            <p:spPr bwMode="auto">
              <a:xfrm>
                <a:off x="3319" y="1731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2" name="Freeform 90"/>
              <p:cNvSpPr>
                <a:spLocks/>
              </p:cNvSpPr>
              <p:nvPr/>
            </p:nvSpPr>
            <p:spPr bwMode="auto">
              <a:xfrm>
                <a:off x="3319" y="1731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33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33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3" name="Freeform 91"/>
              <p:cNvSpPr>
                <a:spLocks/>
              </p:cNvSpPr>
              <p:nvPr/>
            </p:nvSpPr>
            <p:spPr bwMode="auto">
              <a:xfrm>
                <a:off x="3325" y="1701"/>
                <a:ext cx="63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2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5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7" y="65"/>
                  </a:cxn>
                  <a:cxn ang="0">
                    <a:pos x="31" y="65"/>
                  </a:cxn>
                </a:cxnLst>
                <a:rect l="0" t="0" r="r" b="b"/>
                <a:pathLst>
                  <a:path w="63" h="65">
                    <a:moveTo>
                      <a:pt x="31" y="65"/>
                    </a:move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2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5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7" y="65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4" name="Freeform 92"/>
              <p:cNvSpPr>
                <a:spLocks/>
              </p:cNvSpPr>
              <p:nvPr/>
            </p:nvSpPr>
            <p:spPr bwMode="auto">
              <a:xfrm>
                <a:off x="3325" y="1701"/>
                <a:ext cx="63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2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5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7" y="65"/>
                  </a:cxn>
                  <a:cxn ang="0">
                    <a:pos x="31" y="65"/>
                  </a:cxn>
                </a:cxnLst>
                <a:rect l="0" t="0" r="r" b="b"/>
                <a:pathLst>
                  <a:path w="63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2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5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7" y="65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5" name="Freeform 93"/>
              <p:cNvSpPr>
                <a:spLocks/>
              </p:cNvSpPr>
              <p:nvPr/>
            </p:nvSpPr>
            <p:spPr bwMode="auto">
              <a:xfrm>
                <a:off x="3154" y="1707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6" name="Freeform 94"/>
              <p:cNvSpPr>
                <a:spLocks/>
              </p:cNvSpPr>
              <p:nvPr/>
            </p:nvSpPr>
            <p:spPr bwMode="auto">
              <a:xfrm>
                <a:off x="3154" y="1707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7" name="Freeform 95"/>
              <p:cNvSpPr>
                <a:spLocks/>
              </p:cNvSpPr>
              <p:nvPr/>
            </p:nvSpPr>
            <p:spPr bwMode="auto">
              <a:xfrm>
                <a:off x="3325" y="1656"/>
                <a:ext cx="65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3">
                    <a:moveTo>
                      <a:pt x="31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8" name="Freeform 96"/>
              <p:cNvSpPr>
                <a:spLocks/>
              </p:cNvSpPr>
              <p:nvPr/>
            </p:nvSpPr>
            <p:spPr bwMode="auto">
              <a:xfrm>
                <a:off x="3325" y="1656"/>
                <a:ext cx="65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3">
                    <a:moveTo>
                      <a:pt x="31" y="0"/>
                    </a:move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9" name="Freeform 97"/>
              <p:cNvSpPr>
                <a:spLocks/>
              </p:cNvSpPr>
              <p:nvPr/>
            </p:nvSpPr>
            <p:spPr bwMode="auto">
              <a:xfrm>
                <a:off x="3167" y="1679"/>
                <a:ext cx="65" cy="65"/>
              </a:xfrm>
              <a:custGeom>
                <a:avLst/>
                <a:gdLst/>
                <a:ahLst/>
                <a:cxnLst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6" y="56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</a:cxnLst>
                <a:rect l="0" t="0" r="r" b="b"/>
                <a:pathLst>
                  <a:path w="65" h="65">
                    <a:moveTo>
                      <a:pt x="34" y="65"/>
                    </a:move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6" y="56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0" name="Freeform 98"/>
              <p:cNvSpPr>
                <a:spLocks/>
              </p:cNvSpPr>
              <p:nvPr/>
            </p:nvSpPr>
            <p:spPr bwMode="auto">
              <a:xfrm>
                <a:off x="3167" y="1679"/>
                <a:ext cx="65" cy="65"/>
              </a:xfrm>
              <a:custGeom>
                <a:avLst/>
                <a:gdLst/>
                <a:ahLst/>
                <a:cxnLst>
                  <a:cxn ang="0">
                    <a:pos x="34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6" y="56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</a:cxnLst>
                <a:rect l="0" t="0" r="r" b="b"/>
                <a:pathLst>
                  <a:path w="65" h="65">
                    <a:moveTo>
                      <a:pt x="34" y="65"/>
                    </a:move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6" y="56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1" name="Freeform 99"/>
              <p:cNvSpPr>
                <a:spLocks/>
              </p:cNvSpPr>
              <p:nvPr/>
            </p:nvSpPr>
            <p:spPr bwMode="auto">
              <a:xfrm>
                <a:off x="3181" y="1758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8" y="2"/>
                  </a:cxn>
                  <a:cxn ang="0">
                    <a:pos x="44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8" y="2"/>
                    </a:lnTo>
                    <a:lnTo>
                      <a:pt x="44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2" name="Freeform 100"/>
              <p:cNvSpPr>
                <a:spLocks/>
              </p:cNvSpPr>
              <p:nvPr/>
            </p:nvSpPr>
            <p:spPr bwMode="auto">
              <a:xfrm>
                <a:off x="3181" y="1758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2" y="0"/>
                    </a:lnTo>
                    <a:lnTo>
                      <a:pt x="38" y="2"/>
                    </a:lnTo>
                    <a:lnTo>
                      <a:pt x="44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3" name="Freeform 101"/>
              <p:cNvSpPr>
                <a:spLocks/>
              </p:cNvSpPr>
              <p:nvPr/>
            </p:nvSpPr>
            <p:spPr bwMode="auto">
              <a:xfrm>
                <a:off x="3144" y="1654"/>
                <a:ext cx="65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3">
                    <a:moveTo>
                      <a:pt x="31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4" name="Freeform 102"/>
              <p:cNvSpPr>
                <a:spLocks/>
              </p:cNvSpPr>
              <p:nvPr/>
            </p:nvSpPr>
            <p:spPr bwMode="auto">
              <a:xfrm>
                <a:off x="3144" y="1654"/>
                <a:ext cx="65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3">
                    <a:moveTo>
                      <a:pt x="31" y="0"/>
                    </a:move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5" name="Freeform 103"/>
              <p:cNvSpPr>
                <a:spLocks/>
              </p:cNvSpPr>
              <p:nvPr/>
            </p:nvSpPr>
            <p:spPr bwMode="auto">
              <a:xfrm>
                <a:off x="3272" y="1825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6" name="Freeform 104"/>
              <p:cNvSpPr>
                <a:spLocks/>
              </p:cNvSpPr>
              <p:nvPr/>
            </p:nvSpPr>
            <p:spPr bwMode="auto">
              <a:xfrm>
                <a:off x="3272" y="1825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7" name="Freeform 105"/>
              <p:cNvSpPr>
                <a:spLocks/>
              </p:cNvSpPr>
              <p:nvPr/>
            </p:nvSpPr>
            <p:spPr bwMode="auto">
              <a:xfrm>
                <a:off x="3321" y="1788"/>
                <a:ext cx="65" cy="63"/>
              </a:xfrm>
              <a:custGeom>
                <a:avLst/>
                <a:gdLst/>
                <a:ahLst/>
                <a:cxnLst>
                  <a:cxn ang="0">
                    <a:pos x="33" y="63"/>
                  </a:cxn>
                  <a:cxn ang="0">
                    <a:pos x="28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5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</a:cxnLst>
                <a:rect l="0" t="0" r="r" b="b"/>
                <a:pathLst>
                  <a:path w="65" h="63">
                    <a:moveTo>
                      <a:pt x="33" y="63"/>
                    </a:moveTo>
                    <a:lnTo>
                      <a:pt x="28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5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8" name="Freeform 106"/>
              <p:cNvSpPr>
                <a:spLocks/>
              </p:cNvSpPr>
              <p:nvPr/>
            </p:nvSpPr>
            <p:spPr bwMode="auto">
              <a:xfrm>
                <a:off x="3321" y="1788"/>
                <a:ext cx="65" cy="63"/>
              </a:xfrm>
              <a:custGeom>
                <a:avLst/>
                <a:gdLst/>
                <a:ahLst/>
                <a:cxnLst>
                  <a:cxn ang="0">
                    <a:pos x="33" y="63"/>
                  </a:cxn>
                  <a:cxn ang="0">
                    <a:pos x="33" y="63"/>
                  </a:cxn>
                  <a:cxn ang="0">
                    <a:pos x="28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5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</a:cxnLst>
                <a:rect l="0" t="0" r="r" b="b"/>
                <a:pathLst>
                  <a:path w="65" h="63">
                    <a:moveTo>
                      <a:pt x="33" y="63"/>
                    </a:moveTo>
                    <a:lnTo>
                      <a:pt x="33" y="63"/>
                    </a:lnTo>
                    <a:lnTo>
                      <a:pt x="28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5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9" name="Freeform 107"/>
              <p:cNvSpPr>
                <a:spLocks/>
              </p:cNvSpPr>
              <p:nvPr/>
            </p:nvSpPr>
            <p:spPr bwMode="auto">
              <a:xfrm>
                <a:off x="3221" y="1799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60"/>
                  </a:cxn>
                  <a:cxn ang="0">
                    <a:pos x="9" y="56"/>
                  </a:cxn>
                  <a:cxn ang="0">
                    <a:pos x="5" y="52"/>
                  </a:cxn>
                  <a:cxn ang="0">
                    <a:pos x="2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2" y="22"/>
                  </a:cxn>
                  <a:cxn ang="0">
                    <a:pos x="5" y="16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25" y="65"/>
                    </a:lnTo>
                    <a:lnTo>
                      <a:pt x="19" y="63"/>
                    </a:lnTo>
                    <a:lnTo>
                      <a:pt x="13" y="60"/>
                    </a:lnTo>
                    <a:lnTo>
                      <a:pt x="9" y="56"/>
                    </a:lnTo>
                    <a:lnTo>
                      <a:pt x="5" y="52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2" y="22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0" name="Freeform 108"/>
              <p:cNvSpPr>
                <a:spLocks/>
              </p:cNvSpPr>
              <p:nvPr/>
            </p:nvSpPr>
            <p:spPr bwMode="auto">
              <a:xfrm>
                <a:off x="3221" y="1799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60"/>
                  </a:cxn>
                  <a:cxn ang="0">
                    <a:pos x="9" y="56"/>
                  </a:cxn>
                  <a:cxn ang="0">
                    <a:pos x="5" y="52"/>
                  </a:cxn>
                  <a:cxn ang="0">
                    <a:pos x="2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2" y="22"/>
                  </a:cxn>
                  <a:cxn ang="0">
                    <a:pos x="5" y="16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60"/>
                    </a:lnTo>
                    <a:lnTo>
                      <a:pt x="9" y="56"/>
                    </a:lnTo>
                    <a:lnTo>
                      <a:pt x="5" y="52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2" y="22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1" name="Freeform 109"/>
              <p:cNvSpPr>
                <a:spLocks/>
              </p:cNvSpPr>
              <p:nvPr/>
            </p:nvSpPr>
            <p:spPr bwMode="auto">
              <a:xfrm>
                <a:off x="3238" y="1670"/>
                <a:ext cx="65" cy="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40" y="0"/>
                  </a:cxn>
                  <a:cxn ang="0">
                    <a:pos x="46" y="1"/>
                  </a:cxn>
                  <a:cxn ang="0">
                    <a:pos x="51" y="5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5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4" y="0"/>
                  </a:cxn>
                </a:cxnLst>
                <a:rect l="0" t="0" r="r" b="b"/>
                <a:pathLst>
                  <a:path w="65" h="63">
                    <a:moveTo>
                      <a:pt x="34" y="0"/>
                    </a:moveTo>
                    <a:lnTo>
                      <a:pt x="40" y="0"/>
                    </a:lnTo>
                    <a:lnTo>
                      <a:pt x="46" y="1"/>
                    </a:lnTo>
                    <a:lnTo>
                      <a:pt x="51" y="5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4" y="5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2" name="Freeform 110"/>
              <p:cNvSpPr>
                <a:spLocks/>
              </p:cNvSpPr>
              <p:nvPr/>
            </p:nvSpPr>
            <p:spPr bwMode="auto">
              <a:xfrm>
                <a:off x="3238" y="1670"/>
                <a:ext cx="65" cy="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1"/>
                  </a:cxn>
                  <a:cxn ang="0">
                    <a:pos x="51" y="5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5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4" y="0"/>
                  </a:cxn>
                </a:cxnLst>
                <a:rect l="0" t="0" r="r" b="b"/>
                <a:pathLst>
                  <a:path w="65" h="63">
                    <a:moveTo>
                      <a:pt x="34" y="0"/>
                    </a:moveTo>
                    <a:lnTo>
                      <a:pt x="34" y="0"/>
                    </a:lnTo>
                    <a:lnTo>
                      <a:pt x="40" y="0"/>
                    </a:lnTo>
                    <a:lnTo>
                      <a:pt x="46" y="1"/>
                    </a:lnTo>
                    <a:lnTo>
                      <a:pt x="51" y="5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4" y="5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4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3" name="Freeform 111"/>
              <p:cNvSpPr>
                <a:spLocks/>
              </p:cNvSpPr>
              <p:nvPr/>
            </p:nvSpPr>
            <p:spPr bwMode="auto">
              <a:xfrm>
                <a:off x="3187" y="1652"/>
                <a:ext cx="65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8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2" y="63"/>
                  </a:cxn>
                </a:cxnLst>
                <a:rect l="0" t="0" r="r" b="b"/>
                <a:pathLst>
                  <a:path w="65" h="63">
                    <a:moveTo>
                      <a:pt x="32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8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2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4" name="Freeform 112"/>
              <p:cNvSpPr>
                <a:spLocks/>
              </p:cNvSpPr>
              <p:nvPr/>
            </p:nvSpPr>
            <p:spPr bwMode="auto">
              <a:xfrm>
                <a:off x="3187" y="1652"/>
                <a:ext cx="65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8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2" y="63"/>
                  </a:cxn>
                </a:cxnLst>
                <a:rect l="0" t="0" r="r" b="b"/>
                <a:pathLst>
                  <a:path w="65" h="63">
                    <a:moveTo>
                      <a:pt x="32" y="63"/>
                    </a:move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8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2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5" name="Freeform 113"/>
              <p:cNvSpPr>
                <a:spLocks/>
              </p:cNvSpPr>
              <p:nvPr/>
            </p:nvSpPr>
            <p:spPr bwMode="auto">
              <a:xfrm>
                <a:off x="3274" y="1660"/>
                <a:ext cx="63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3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19" y="2"/>
                  </a:cxn>
                  <a:cxn ang="0">
                    <a:pos x="23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</a:cxnLst>
                <a:rect l="0" t="0" r="r" b="b"/>
                <a:pathLst>
                  <a:path w="63" h="65">
                    <a:moveTo>
                      <a:pt x="31" y="65"/>
                    </a:moveTo>
                    <a:lnTo>
                      <a:pt x="23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3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6" name="Freeform 114"/>
              <p:cNvSpPr>
                <a:spLocks/>
              </p:cNvSpPr>
              <p:nvPr/>
            </p:nvSpPr>
            <p:spPr bwMode="auto">
              <a:xfrm>
                <a:off x="3274" y="1660"/>
                <a:ext cx="63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3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19" y="2"/>
                  </a:cxn>
                  <a:cxn ang="0">
                    <a:pos x="23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</a:cxnLst>
                <a:rect l="0" t="0" r="r" b="b"/>
                <a:pathLst>
                  <a:path w="63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3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3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7" name="Freeform 115"/>
              <p:cNvSpPr>
                <a:spLocks/>
              </p:cNvSpPr>
              <p:nvPr/>
            </p:nvSpPr>
            <p:spPr bwMode="auto">
              <a:xfrm>
                <a:off x="3276" y="1772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8" name="Freeform 116"/>
              <p:cNvSpPr>
                <a:spLocks/>
              </p:cNvSpPr>
              <p:nvPr/>
            </p:nvSpPr>
            <p:spPr bwMode="auto">
              <a:xfrm>
                <a:off x="3276" y="1772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9" name="Freeform 117"/>
              <p:cNvSpPr>
                <a:spLocks/>
              </p:cNvSpPr>
              <p:nvPr/>
            </p:nvSpPr>
            <p:spPr bwMode="auto">
              <a:xfrm>
                <a:off x="3195" y="1723"/>
                <a:ext cx="63" cy="63"/>
              </a:xfrm>
              <a:custGeom>
                <a:avLst/>
                <a:gdLst/>
                <a:ahLst/>
                <a:cxnLst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3" y="61"/>
                  </a:cxn>
                  <a:cxn ang="0">
                    <a:pos x="39" y="63"/>
                  </a:cxn>
                  <a:cxn ang="0">
                    <a:pos x="31" y="63"/>
                  </a:cxn>
                </a:cxnLst>
                <a:rect l="0" t="0" r="r" b="b"/>
                <a:pathLst>
                  <a:path w="63" h="63">
                    <a:moveTo>
                      <a:pt x="31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3" y="61"/>
                    </a:lnTo>
                    <a:lnTo>
                      <a:pt x="39" y="63"/>
                    </a:lnTo>
                    <a:lnTo>
                      <a:pt x="31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0" name="Freeform 118"/>
              <p:cNvSpPr>
                <a:spLocks/>
              </p:cNvSpPr>
              <p:nvPr/>
            </p:nvSpPr>
            <p:spPr bwMode="auto">
              <a:xfrm>
                <a:off x="3195" y="1723"/>
                <a:ext cx="63" cy="63"/>
              </a:xfrm>
              <a:custGeom>
                <a:avLst/>
                <a:gdLst/>
                <a:ahLst/>
                <a:cxnLst>
                  <a:cxn ang="0">
                    <a:pos x="31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3" y="61"/>
                  </a:cxn>
                  <a:cxn ang="0">
                    <a:pos x="39" y="63"/>
                  </a:cxn>
                  <a:cxn ang="0">
                    <a:pos x="31" y="63"/>
                  </a:cxn>
                </a:cxnLst>
                <a:rect l="0" t="0" r="r" b="b"/>
                <a:pathLst>
                  <a:path w="63" h="63">
                    <a:moveTo>
                      <a:pt x="31" y="63"/>
                    </a:move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3" y="61"/>
                    </a:lnTo>
                    <a:lnTo>
                      <a:pt x="39" y="63"/>
                    </a:lnTo>
                    <a:lnTo>
                      <a:pt x="31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1" name="Freeform 119"/>
              <p:cNvSpPr>
                <a:spLocks/>
              </p:cNvSpPr>
              <p:nvPr/>
            </p:nvSpPr>
            <p:spPr bwMode="auto">
              <a:xfrm>
                <a:off x="3207" y="1695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7" y="63"/>
                  </a:cxn>
                  <a:cxn ang="0">
                    <a:pos x="19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19" y="2"/>
                  </a:cxn>
                  <a:cxn ang="0">
                    <a:pos x="27" y="2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7" y="63"/>
                    </a:lnTo>
                    <a:lnTo>
                      <a:pt x="19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19" y="2"/>
                    </a:lnTo>
                    <a:lnTo>
                      <a:pt x="27" y="2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2" name="Freeform 120"/>
              <p:cNvSpPr>
                <a:spLocks/>
              </p:cNvSpPr>
              <p:nvPr/>
            </p:nvSpPr>
            <p:spPr bwMode="auto">
              <a:xfrm>
                <a:off x="3207" y="1695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7" y="63"/>
                  </a:cxn>
                  <a:cxn ang="0">
                    <a:pos x="19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19" y="2"/>
                  </a:cxn>
                  <a:cxn ang="0">
                    <a:pos x="27" y="2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3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7" y="63"/>
                    </a:lnTo>
                    <a:lnTo>
                      <a:pt x="19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19" y="2"/>
                    </a:lnTo>
                    <a:lnTo>
                      <a:pt x="27" y="2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3" name="Freeform 121"/>
              <p:cNvSpPr>
                <a:spLocks/>
              </p:cNvSpPr>
              <p:nvPr/>
            </p:nvSpPr>
            <p:spPr bwMode="auto">
              <a:xfrm>
                <a:off x="3232" y="1748"/>
                <a:ext cx="63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0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40" y="63"/>
                  </a:cxn>
                  <a:cxn ang="0">
                    <a:pos x="32" y="65"/>
                  </a:cxn>
                </a:cxnLst>
                <a:rect l="0" t="0" r="r" b="b"/>
                <a:pathLst>
                  <a:path w="63" h="65">
                    <a:moveTo>
                      <a:pt x="32" y="65"/>
                    </a:move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0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40" y="63"/>
                    </a:lnTo>
                    <a:lnTo>
                      <a:pt x="32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4" name="Freeform 122"/>
              <p:cNvSpPr>
                <a:spLocks/>
              </p:cNvSpPr>
              <p:nvPr/>
            </p:nvSpPr>
            <p:spPr bwMode="auto">
              <a:xfrm>
                <a:off x="3232" y="1748"/>
                <a:ext cx="63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0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40" y="63"/>
                  </a:cxn>
                  <a:cxn ang="0">
                    <a:pos x="32" y="65"/>
                  </a:cxn>
                </a:cxnLst>
                <a:rect l="0" t="0" r="r" b="b"/>
                <a:pathLst>
                  <a:path w="63" h="65">
                    <a:moveTo>
                      <a:pt x="32" y="65"/>
                    </a:move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0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40" y="63"/>
                    </a:lnTo>
                    <a:lnTo>
                      <a:pt x="32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5" name="Freeform 123"/>
              <p:cNvSpPr>
                <a:spLocks/>
              </p:cNvSpPr>
              <p:nvPr/>
            </p:nvSpPr>
            <p:spPr bwMode="auto">
              <a:xfrm>
                <a:off x="3240" y="1654"/>
                <a:ext cx="65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4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3"/>
                  </a:cxn>
                </a:cxnLst>
                <a:rect l="0" t="0" r="r" b="b"/>
                <a:pathLst>
                  <a:path w="65" h="63">
                    <a:moveTo>
                      <a:pt x="32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4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6" name="Freeform 124"/>
              <p:cNvSpPr>
                <a:spLocks/>
              </p:cNvSpPr>
              <p:nvPr/>
            </p:nvSpPr>
            <p:spPr bwMode="auto">
              <a:xfrm>
                <a:off x="3240" y="1654"/>
                <a:ext cx="65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4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3"/>
                  </a:cxn>
                </a:cxnLst>
                <a:rect l="0" t="0" r="r" b="b"/>
                <a:pathLst>
                  <a:path w="65" h="63">
                    <a:moveTo>
                      <a:pt x="32" y="63"/>
                    </a:move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4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7" name="Freeform 125"/>
              <p:cNvSpPr>
                <a:spLocks/>
              </p:cNvSpPr>
              <p:nvPr/>
            </p:nvSpPr>
            <p:spPr bwMode="auto">
              <a:xfrm>
                <a:off x="3289" y="1707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8" y="2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58" y="14"/>
                  </a:cxn>
                  <a:cxn ang="0">
                    <a:pos x="62" y="20"/>
                  </a:cxn>
                  <a:cxn ang="0">
                    <a:pos x="63" y="26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2" y="45"/>
                  </a:cxn>
                  <a:cxn ang="0">
                    <a:pos x="58" y="51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8" y="2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58" y="14"/>
                    </a:lnTo>
                    <a:lnTo>
                      <a:pt x="62" y="20"/>
                    </a:lnTo>
                    <a:lnTo>
                      <a:pt x="63" y="26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2" y="45"/>
                    </a:lnTo>
                    <a:lnTo>
                      <a:pt x="58" y="51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8" name="Freeform 126"/>
              <p:cNvSpPr>
                <a:spLocks/>
              </p:cNvSpPr>
              <p:nvPr/>
            </p:nvSpPr>
            <p:spPr bwMode="auto">
              <a:xfrm>
                <a:off x="3289" y="1707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58" y="14"/>
                  </a:cxn>
                  <a:cxn ang="0">
                    <a:pos x="62" y="20"/>
                  </a:cxn>
                  <a:cxn ang="0">
                    <a:pos x="63" y="26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2" y="45"/>
                  </a:cxn>
                  <a:cxn ang="0">
                    <a:pos x="58" y="51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2" y="0"/>
                    </a:lnTo>
                    <a:lnTo>
                      <a:pt x="38" y="2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58" y="14"/>
                    </a:lnTo>
                    <a:lnTo>
                      <a:pt x="62" y="20"/>
                    </a:lnTo>
                    <a:lnTo>
                      <a:pt x="63" y="26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2" y="45"/>
                    </a:lnTo>
                    <a:lnTo>
                      <a:pt x="58" y="51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9" name="Freeform 127"/>
              <p:cNvSpPr>
                <a:spLocks/>
              </p:cNvSpPr>
              <p:nvPr/>
            </p:nvSpPr>
            <p:spPr bwMode="auto">
              <a:xfrm>
                <a:off x="3317" y="1687"/>
                <a:ext cx="65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7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4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49" y="57"/>
                  </a:cxn>
                  <a:cxn ang="0">
                    <a:pos x="45" y="61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3">
                    <a:moveTo>
                      <a:pt x="32" y="0"/>
                    </a:moveTo>
                    <a:lnTo>
                      <a:pt x="37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4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49" y="57"/>
                    </a:lnTo>
                    <a:lnTo>
                      <a:pt x="45" y="61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0" name="Freeform 128"/>
              <p:cNvSpPr>
                <a:spLocks/>
              </p:cNvSpPr>
              <p:nvPr/>
            </p:nvSpPr>
            <p:spPr bwMode="auto">
              <a:xfrm>
                <a:off x="3317" y="1687"/>
                <a:ext cx="65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4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49" y="57"/>
                  </a:cxn>
                  <a:cxn ang="0">
                    <a:pos x="45" y="61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3">
                    <a:moveTo>
                      <a:pt x="32" y="0"/>
                    </a:moveTo>
                    <a:lnTo>
                      <a:pt x="32" y="0"/>
                    </a:lnTo>
                    <a:lnTo>
                      <a:pt x="37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4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49" y="57"/>
                    </a:lnTo>
                    <a:lnTo>
                      <a:pt x="45" y="61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1" name="Freeform 129"/>
              <p:cNvSpPr>
                <a:spLocks/>
              </p:cNvSpPr>
              <p:nvPr/>
            </p:nvSpPr>
            <p:spPr bwMode="auto">
              <a:xfrm>
                <a:off x="3262" y="1713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2" name="Freeform 130"/>
              <p:cNvSpPr>
                <a:spLocks/>
              </p:cNvSpPr>
              <p:nvPr/>
            </p:nvSpPr>
            <p:spPr bwMode="auto">
              <a:xfrm>
                <a:off x="3262" y="1713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33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33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3" name="Freeform 131"/>
              <p:cNvSpPr>
                <a:spLocks/>
              </p:cNvSpPr>
              <p:nvPr/>
            </p:nvSpPr>
            <p:spPr bwMode="auto">
              <a:xfrm>
                <a:off x="3313" y="1701"/>
                <a:ext cx="63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</a:cxnLst>
                <a:rect l="0" t="0" r="r" b="b"/>
                <a:pathLst>
                  <a:path w="63" h="65">
                    <a:moveTo>
                      <a:pt x="32" y="65"/>
                    </a:move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4" name="Freeform 132"/>
              <p:cNvSpPr>
                <a:spLocks/>
              </p:cNvSpPr>
              <p:nvPr/>
            </p:nvSpPr>
            <p:spPr bwMode="auto">
              <a:xfrm>
                <a:off x="3313" y="1701"/>
                <a:ext cx="63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</a:cxnLst>
                <a:rect l="0" t="0" r="r" b="b"/>
                <a:pathLst>
                  <a:path w="63" h="65">
                    <a:moveTo>
                      <a:pt x="32" y="65"/>
                    </a:move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5" name="Freeform 133"/>
              <p:cNvSpPr>
                <a:spLocks/>
              </p:cNvSpPr>
              <p:nvPr/>
            </p:nvSpPr>
            <p:spPr bwMode="auto">
              <a:xfrm>
                <a:off x="3358" y="1656"/>
                <a:ext cx="65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5"/>
                  </a:cxn>
                </a:cxnLst>
                <a:rect l="0" t="0" r="r" b="b"/>
                <a:pathLst>
                  <a:path w="65" h="65">
                    <a:moveTo>
                      <a:pt x="32" y="65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6" name="Freeform 134"/>
              <p:cNvSpPr>
                <a:spLocks/>
              </p:cNvSpPr>
              <p:nvPr/>
            </p:nvSpPr>
            <p:spPr bwMode="auto">
              <a:xfrm>
                <a:off x="3358" y="1656"/>
                <a:ext cx="65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5"/>
                  </a:cxn>
                </a:cxnLst>
                <a:rect l="0" t="0" r="r" b="b"/>
                <a:pathLst>
                  <a:path w="65" h="65">
                    <a:moveTo>
                      <a:pt x="32" y="65"/>
                    </a:move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7" name="Freeform 135"/>
              <p:cNvSpPr>
                <a:spLocks/>
              </p:cNvSpPr>
              <p:nvPr/>
            </p:nvSpPr>
            <p:spPr bwMode="auto">
              <a:xfrm>
                <a:off x="3286" y="1656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2" y="21"/>
                  </a:cxn>
                  <a:cxn ang="0">
                    <a:pos x="5" y="15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5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1" y="21"/>
                  </a:cxn>
                  <a:cxn ang="0">
                    <a:pos x="63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7" y="65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2" y="21"/>
                    </a:lnTo>
                    <a:lnTo>
                      <a:pt x="5" y="15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5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1" y="21"/>
                    </a:lnTo>
                    <a:lnTo>
                      <a:pt x="63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7" y="65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8" name="Freeform 136"/>
              <p:cNvSpPr>
                <a:spLocks/>
              </p:cNvSpPr>
              <p:nvPr/>
            </p:nvSpPr>
            <p:spPr bwMode="auto">
              <a:xfrm>
                <a:off x="3286" y="1656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2" y="21"/>
                  </a:cxn>
                  <a:cxn ang="0">
                    <a:pos x="5" y="15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5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1" y="21"/>
                  </a:cxn>
                  <a:cxn ang="0">
                    <a:pos x="63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7" y="65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2" y="21"/>
                    </a:lnTo>
                    <a:lnTo>
                      <a:pt x="5" y="15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5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1" y="21"/>
                    </a:lnTo>
                    <a:lnTo>
                      <a:pt x="63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7" y="65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9" name="Freeform 137"/>
              <p:cNvSpPr>
                <a:spLocks/>
              </p:cNvSpPr>
              <p:nvPr/>
            </p:nvSpPr>
            <p:spPr bwMode="auto">
              <a:xfrm>
                <a:off x="3291" y="1603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8" y="2"/>
                  </a:cxn>
                  <a:cxn ang="0">
                    <a:pos x="44" y="4"/>
                  </a:cxn>
                  <a:cxn ang="0">
                    <a:pos x="50" y="5"/>
                  </a:cxn>
                  <a:cxn ang="0">
                    <a:pos x="54" y="9"/>
                  </a:cxn>
                  <a:cxn ang="0">
                    <a:pos x="58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8" y="51"/>
                  </a:cxn>
                  <a:cxn ang="0">
                    <a:pos x="54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4" y="65"/>
                  </a:cxn>
                  <a:cxn ang="0">
                    <a:pos x="18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8" y="9"/>
                  </a:cxn>
                  <a:cxn ang="0">
                    <a:pos x="14" y="5"/>
                  </a:cxn>
                  <a:cxn ang="0">
                    <a:pos x="18" y="4"/>
                  </a:cxn>
                  <a:cxn ang="0">
                    <a:pos x="24" y="2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8" y="2"/>
                    </a:lnTo>
                    <a:lnTo>
                      <a:pt x="44" y="4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8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8" y="51"/>
                    </a:lnTo>
                    <a:lnTo>
                      <a:pt x="54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4" y="65"/>
                    </a:lnTo>
                    <a:lnTo>
                      <a:pt x="18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8" y="9"/>
                    </a:lnTo>
                    <a:lnTo>
                      <a:pt x="14" y="5"/>
                    </a:lnTo>
                    <a:lnTo>
                      <a:pt x="18" y="4"/>
                    </a:lnTo>
                    <a:lnTo>
                      <a:pt x="24" y="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0" name="Freeform 138"/>
              <p:cNvSpPr>
                <a:spLocks/>
              </p:cNvSpPr>
              <p:nvPr/>
            </p:nvSpPr>
            <p:spPr bwMode="auto">
              <a:xfrm>
                <a:off x="3291" y="1603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4"/>
                  </a:cxn>
                  <a:cxn ang="0">
                    <a:pos x="50" y="5"/>
                  </a:cxn>
                  <a:cxn ang="0">
                    <a:pos x="54" y="9"/>
                  </a:cxn>
                  <a:cxn ang="0">
                    <a:pos x="58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8" y="51"/>
                  </a:cxn>
                  <a:cxn ang="0">
                    <a:pos x="54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4" y="65"/>
                  </a:cxn>
                  <a:cxn ang="0">
                    <a:pos x="18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8" y="9"/>
                  </a:cxn>
                  <a:cxn ang="0">
                    <a:pos x="14" y="5"/>
                  </a:cxn>
                  <a:cxn ang="0">
                    <a:pos x="18" y="4"/>
                  </a:cxn>
                  <a:cxn ang="0">
                    <a:pos x="24" y="2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2" y="0"/>
                    </a:lnTo>
                    <a:lnTo>
                      <a:pt x="38" y="2"/>
                    </a:lnTo>
                    <a:lnTo>
                      <a:pt x="44" y="4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8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8" y="51"/>
                    </a:lnTo>
                    <a:lnTo>
                      <a:pt x="54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4" y="65"/>
                    </a:lnTo>
                    <a:lnTo>
                      <a:pt x="18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8" y="9"/>
                    </a:lnTo>
                    <a:lnTo>
                      <a:pt x="14" y="5"/>
                    </a:lnTo>
                    <a:lnTo>
                      <a:pt x="18" y="4"/>
                    </a:lnTo>
                    <a:lnTo>
                      <a:pt x="24" y="2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1" name="Freeform 139"/>
              <p:cNvSpPr>
                <a:spLocks/>
              </p:cNvSpPr>
              <p:nvPr/>
            </p:nvSpPr>
            <p:spPr bwMode="auto">
              <a:xfrm>
                <a:off x="3447" y="1658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5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5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2" name="Freeform 140"/>
              <p:cNvSpPr>
                <a:spLocks/>
              </p:cNvSpPr>
              <p:nvPr/>
            </p:nvSpPr>
            <p:spPr bwMode="auto">
              <a:xfrm>
                <a:off x="3447" y="1658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5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5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3" name="Freeform 141"/>
              <p:cNvSpPr>
                <a:spLocks/>
              </p:cNvSpPr>
              <p:nvPr/>
            </p:nvSpPr>
            <p:spPr bwMode="auto">
              <a:xfrm>
                <a:off x="3429" y="1823"/>
                <a:ext cx="63" cy="65"/>
              </a:xfrm>
              <a:custGeom>
                <a:avLst/>
                <a:gdLst/>
                <a:ahLst/>
                <a:cxnLst>
                  <a:cxn ang="0">
                    <a:pos x="63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4" y="63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18" y="2"/>
                  </a:cxn>
                  <a:cxn ang="0">
                    <a:pos x="24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</a:cxnLst>
                <a:rect l="0" t="0" r="r" b="b"/>
                <a:pathLst>
                  <a:path w="63" h="65">
                    <a:moveTo>
                      <a:pt x="63" y="34"/>
                    </a:move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4" y="63"/>
                    </a:lnTo>
                    <a:lnTo>
                      <a:pt x="18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18" y="2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4" name="Freeform 142"/>
              <p:cNvSpPr>
                <a:spLocks/>
              </p:cNvSpPr>
              <p:nvPr/>
            </p:nvSpPr>
            <p:spPr bwMode="auto">
              <a:xfrm>
                <a:off x="3429" y="1823"/>
                <a:ext cx="63" cy="65"/>
              </a:xfrm>
              <a:custGeom>
                <a:avLst/>
                <a:gdLst/>
                <a:ahLst/>
                <a:cxnLst>
                  <a:cxn ang="0">
                    <a:pos x="63" y="34"/>
                  </a:cxn>
                  <a:cxn ang="0">
                    <a:pos x="63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4" y="63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18" y="2"/>
                  </a:cxn>
                  <a:cxn ang="0">
                    <a:pos x="24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</a:cxnLst>
                <a:rect l="0" t="0" r="r" b="b"/>
                <a:pathLst>
                  <a:path w="63" h="65">
                    <a:moveTo>
                      <a:pt x="63" y="34"/>
                    </a:moveTo>
                    <a:lnTo>
                      <a:pt x="63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4" y="63"/>
                    </a:lnTo>
                    <a:lnTo>
                      <a:pt x="18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18" y="2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5" name="Freeform 143"/>
              <p:cNvSpPr>
                <a:spLocks/>
              </p:cNvSpPr>
              <p:nvPr/>
            </p:nvSpPr>
            <p:spPr bwMode="auto">
              <a:xfrm>
                <a:off x="3370" y="1654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6" name="Freeform 144"/>
              <p:cNvSpPr>
                <a:spLocks/>
              </p:cNvSpPr>
              <p:nvPr/>
            </p:nvSpPr>
            <p:spPr bwMode="auto">
              <a:xfrm>
                <a:off x="3370" y="1654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7" name="Freeform 145"/>
              <p:cNvSpPr>
                <a:spLocks/>
              </p:cNvSpPr>
              <p:nvPr/>
            </p:nvSpPr>
            <p:spPr bwMode="auto">
              <a:xfrm>
                <a:off x="3396" y="1815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8" name="Freeform 146"/>
              <p:cNvSpPr>
                <a:spLocks/>
              </p:cNvSpPr>
              <p:nvPr/>
            </p:nvSpPr>
            <p:spPr bwMode="auto">
              <a:xfrm>
                <a:off x="3396" y="1815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9" name="Freeform 147"/>
              <p:cNvSpPr>
                <a:spLocks/>
              </p:cNvSpPr>
              <p:nvPr/>
            </p:nvSpPr>
            <p:spPr bwMode="auto">
              <a:xfrm>
                <a:off x="3555" y="1654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0" name="Freeform 148"/>
              <p:cNvSpPr>
                <a:spLocks/>
              </p:cNvSpPr>
              <p:nvPr/>
            </p:nvSpPr>
            <p:spPr bwMode="auto">
              <a:xfrm>
                <a:off x="3555" y="1654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1" name="Freeform 149"/>
              <p:cNvSpPr>
                <a:spLocks/>
              </p:cNvSpPr>
              <p:nvPr/>
            </p:nvSpPr>
            <p:spPr bwMode="auto">
              <a:xfrm>
                <a:off x="3475" y="1798"/>
                <a:ext cx="65" cy="64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5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9" y="1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1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3" y="64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4">
                    <a:moveTo>
                      <a:pt x="0" y="31"/>
                    </a:moveTo>
                    <a:lnTo>
                      <a:pt x="2" y="25"/>
                    </a:lnTo>
                    <a:lnTo>
                      <a:pt x="2" y="19"/>
                    </a:lnTo>
                    <a:lnTo>
                      <a:pt x="5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3" y="64"/>
                    </a:ln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2" name="Freeform 150"/>
              <p:cNvSpPr>
                <a:spLocks/>
              </p:cNvSpPr>
              <p:nvPr/>
            </p:nvSpPr>
            <p:spPr bwMode="auto">
              <a:xfrm>
                <a:off x="3475" y="1798"/>
                <a:ext cx="65" cy="64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5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9" y="1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1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3" y="64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4">
                    <a:moveTo>
                      <a:pt x="0" y="31"/>
                    </a:move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5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3" y="64"/>
                    </a:ln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3" name="Freeform 151"/>
              <p:cNvSpPr>
                <a:spLocks/>
              </p:cNvSpPr>
              <p:nvPr/>
            </p:nvSpPr>
            <p:spPr bwMode="auto">
              <a:xfrm>
                <a:off x="3542" y="1707"/>
                <a:ext cx="64" cy="63"/>
              </a:xfrm>
              <a:custGeom>
                <a:avLst/>
                <a:gdLst/>
                <a:ahLst/>
                <a:cxnLst>
                  <a:cxn ang="0">
                    <a:pos x="64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3"/>
                  </a:cxn>
                  <a:cxn ang="0">
                    <a:pos x="5" y="49"/>
                  </a:cxn>
                  <a:cxn ang="0">
                    <a:pos x="1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1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4" y="31"/>
                  </a:cxn>
                </a:cxnLst>
                <a:rect l="0" t="0" r="r" b="b"/>
                <a:pathLst>
                  <a:path w="64" h="63">
                    <a:moveTo>
                      <a:pt x="64" y="31"/>
                    </a:move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3"/>
                    </a:lnTo>
                    <a:lnTo>
                      <a:pt x="5" y="49"/>
                    </a:lnTo>
                    <a:lnTo>
                      <a:pt x="1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1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4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4" name="Freeform 152"/>
              <p:cNvSpPr>
                <a:spLocks/>
              </p:cNvSpPr>
              <p:nvPr/>
            </p:nvSpPr>
            <p:spPr bwMode="auto">
              <a:xfrm>
                <a:off x="3542" y="1707"/>
                <a:ext cx="64" cy="63"/>
              </a:xfrm>
              <a:custGeom>
                <a:avLst/>
                <a:gdLst/>
                <a:ahLst/>
                <a:cxnLst>
                  <a:cxn ang="0">
                    <a:pos x="64" y="31"/>
                  </a:cxn>
                  <a:cxn ang="0">
                    <a:pos x="64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3"/>
                  </a:cxn>
                  <a:cxn ang="0">
                    <a:pos x="5" y="49"/>
                  </a:cxn>
                  <a:cxn ang="0">
                    <a:pos x="1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1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4" y="31"/>
                  </a:cxn>
                </a:cxnLst>
                <a:rect l="0" t="0" r="r" b="b"/>
                <a:pathLst>
                  <a:path w="64" h="63">
                    <a:moveTo>
                      <a:pt x="64" y="31"/>
                    </a:moveTo>
                    <a:lnTo>
                      <a:pt x="64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3"/>
                    </a:lnTo>
                    <a:lnTo>
                      <a:pt x="5" y="49"/>
                    </a:lnTo>
                    <a:lnTo>
                      <a:pt x="1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1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4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5" name="Freeform 153"/>
              <p:cNvSpPr>
                <a:spLocks/>
              </p:cNvSpPr>
              <p:nvPr/>
            </p:nvSpPr>
            <p:spPr bwMode="auto">
              <a:xfrm>
                <a:off x="3502" y="1656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6" name="Freeform 154"/>
              <p:cNvSpPr>
                <a:spLocks/>
              </p:cNvSpPr>
              <p:nvPr/>
            </p:nvSpPr>
            <p:spPr bwMode="auto">
              <a:xfrm>
                <a:off x="3502" y="1656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7" name="Freeform 155"/>
              <p:cNvSpPr>
                <a:spLocks/>
              </p:cNvSpPr>
              <p:nvPr/>
            </p:nvSpPr>
            <p:spPr bwMode="auto">
              <a:xfrm>
                <a:off x="3516" y="1756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8"/>
                  </a:cxn>
                  <a:cxn ang="0">
                    <a:pos x="4" y="22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3" y="28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3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8"/>
                    </a:lnTo>
                    <a:lnTo>
                      <a:pt x="4" y="22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3" y="28"/>
                    </a:lnTo>
                    <a:lnTo>
                      <a:pt x="65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8" name="Freeform 156"/>
              <p:cNvSpPr>
                <a:spLocks/>
              </p:cNvSpPr>
              <p:nvPr/>
            </p:nvSpPr>
            <p:spPr bwMode="auto">
              <a:xfrm>
                <a:off x="3516" y="1756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8"/>
                  </a:cxn>
                  <a:cxn ang="0">
                    <a:pos x="4" y="22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3" y="28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5" y="34"/>
                    </a:lnTo>
                    <a:lnTo>
                      <a:pt x="63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8"/>
                    </a:lnTo>
                    <a:lnTo>
                      <a:pt x="4" y="22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3" y="28"/>
                    </a:lnTo>
                    <a:lnTo>
                      <a:pt x="65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9" name="Freeform 157"/>
              <p:cNvSpPr>
                <a:spLocks/>
              </p:cNvSpPr>
              <p:nvPr/>
            </p:nvSpPr>
            <p:spPr bwMode="auto">
              <a:xfrm>
                <a:off x="3451" y="1658"/>
                <a:ext cx="63" cy="63"/>
              </a:xfrm>
              <a:custGeom>
                <a:avLst/>
                <a:gdLst/>
                <a:ahLst/>
                <a:cxnLst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3" y="8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</a:cxnLst>
                <a:rect l="0" t="0" r="r" b="b"/>
                <a:pathLst>
                  <a:path w="63" h="63">
                    <a:moveTo>
                      <a:pt x="63" y="31"/>
                    </a:moveTo>
                    <a:lnTo>
                      <a:pt x="63" y="39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3" y="8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0" name="Freeform 158"/>
              <p:cNvSpPr>
                <a:spLocks/>
              </p:cNvSpPr>
              <p:nvPr/>
            </p:nvSpPr>
            <p:spPr bwMode="auto">
              <a:xfrm>
                <a:off x="3451" y="1658"/>
                <a:ext cx="63" cy="63"/>
              </a:xfrm>
              <a:custGeom>
                <a:avLst/>
                <a:gdLst/>
                <a:ahLst/>
                <a:cxnLst>
                  <a:cxn ang="0">
                    <a:pos x="63" y="31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3" y="8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</a:cxnLst>
                <a:rect l="0" t="0" r="r" b="b"/>
                <a:pathLst>
                  <a:path w="63" h="63">
                    <a:moveTo>
                      <a:pt x="63" y="31"/>
                    </a:moveTo>
                    <a:lnTo>
                      <a:pt x="63" y="31"/>
                    </a:lnTo>
                    <a:lnTo>
                      <a:pt x="63" y="39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3" y="8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1" name="Freeform 159"/>
              <p:cNvSpPr>
                <a:spLocks/>
              </p:cNvSpPr>
              <p:nvPr/>
            </p:nvSpPr>
            <p:spPr bwMode="auto">
              <a:xfrm>
                <a:off x="3384" y="1738"/>
                <a:ext cx="65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" y="28"/>
                  </a:cxn>
                  <a:cxn ang="0">
                    <a:pos x="4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6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</a:cxnLst>
                <a:rect l="0" t="0" r="r" b="b"/>
                <a:pathLst>
                  <a:path w="65" h="65">
                    <a:moveTo>
                      <a:pt x="0" y="34"/>
                    </a:moveTo>
                    <a:lnTo>
                      <a:pt x="2" y="28"/>
                    </a:lnTo>
                    <a:lnTo>
                      <a:pt x="4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6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2" name="Freeform 160"/>
              <p:cNvSpPr>
                <a:spLocks/>
              </p:cNvSpPr>
              <p:nvPr/>
            </p:nvSpPr>
            <p:spPr bwMode="auto">
              <a:xfrm>
                <a:off x="3384" y="1738"/>
                <a:ext cx="65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34"/>
                  </a:cxn>
                  <a:cxn ang="0">
                    <a:pos x="2" y="28"/>
                  </a:cxn>
                  <a:cxn ang="0">
                    <a:pos x="4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6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</a:cxnLst>
                <a:rect l="0" t="0" r="r" b="b"/>
                <a:pathLst>
                  <a:path w="65" h="65">
                    <a:moveTo>
                      <a:pt x="0" y="34"/>
                    </a:moveTo>
                    <a:lnTo>
                      <a:pt x="0" y="34"/>
                    </a:lnTo>
                    <a:lnTo>
                      <a:pt x="2" y="28"/>
                    </a:lnTo>
                    <a:lnTo>
                      <a:pt x="4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6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3" name="Freeform 161"/>
              <p:cNvSpPr>
                <a:spLocks/>
              </p:cNvSpPr>
              <p:nvPr/>
            </p:nvSpPr>
            <p:spPr bwMode="auto">
              <a:xfrm>
                <a:off x="3366" y="1784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7"/>
                  </a:cxn>
                  <a:cxn ang="0">
                    <a:pos x="4" y="19"/>
                  </a:cxn>
                  <a:cxn ang="0">
                    <a:pos x="6" y="15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3" y="19"/>
                  </a:cxn>
                  <a:cxn ang="0">
                    <a:pos x="65" y="27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7"/>
                    </a:lnTo>
                    <a:lnTo>
                      <a:pt x="4" y="19"/>
                    </a:lnTo>
                    <a:lnTo>
                      <a:pt x="6" y="15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3" y="19"/>
                    </a:lnTo>
                    <a:lnTo>
                      <a:pt x="65" y="27"/>
                    </a:lnTo>
                    <a:lnTo>
                      <a:pt x="65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4" name="Freeform 162"/>
              <p:cNvSpPr>
                <a:spLocks/>
              </p:cNvSpPr>
              <p:nvPr/>
            </p:nvSpPr>
            <p:spPr bwMode="auto">
              <a:xfrm>
                <a:off x="3366" y="1784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7"/>
                  </a:cxn>
                  <a:cxn ang="0">
                    <a:pos x="4" y="19"/>
                  </a:cxn>
                  <a:cxn ang="0">
                    <a:pos x="6" y="15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3" y="19"/>
                  </a:cxn>
                  <a:cxn ang="0">
                    <a:pos x="65" y="27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7"/>
                    </a:lnTo>
                    <a:lnTo>
                      <a:pt x="4" y="19"/>
                    </a:lnTo>
                    <a:lnTo>
                      <a:pt x="6" y="15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3" y="19"/>
                    </a:lnTo>
                    <a:lnTo>
                      <a:pt x="65" y="27"/>
                    </a:lnTo>
                    <a:lnTo>
                      <a:pt x="65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5" name="Freeform 163"/>
              <p:cNvSpPr>
                <a:spLocks/>
              </p:cNvSpPr>
              <p:nvPr/>
            </p:nvSpPr>
            <p:spPr bwMode="auto">
              <a:xfrm>
                <a:off x="3319" y="1746"/>
                <a:ext cx="65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9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9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2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5" h="65">
                    <a:moveTo>
                      <a:pt x="32" y="0"/>
                    </a:moveTo>
                    <a:lnTo>
                      <a:pt x="39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9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6" name="Freeform 164"/>
              <p:cNvSpPr>
                <a:spLocks/>
              </p:cNvSpPr>
              <p:nvPr/>
            </p:nvSpPr>
            <p:spPr bwMode="auto">
              <a:xfrm>
                <a:off x="3319" y="1746"/>
                <a:ext cx="65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9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9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2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5" h="65">
                    <a:moveTo>
                      <a:pt x="32" y="0"/>
                    </a:moveTo>
                    <a:lnTo>
                      <a:pt x="32" y="0"/>
                    </a:lnTo>
                    <a:lnTo>
                      <a:pt x="39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9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7" name="Freeform 165"/>
              <p:cNvSpPr>
                <a:spLocks/>
              </p:cNvSpPr>
              <p:nvPr/>
            </p:nvSpPr>
            <p:spPr bwMode="auto">
              <a:xfrm>
                <a:off x="3376" y="1705"/>
                <a:ext cx="65" cy="65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1"/>
                  </a:cxn>
                </a:cxnLst>
                <a:rect l="0" t="0" r="r" b="b"/>
                <a:pathLst>
                  <a:path w="65" h="65">
                    <a:moveTo>
                      <a:pt x="65" y="31"/>
                    </a:move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8" name="Freeform 166"/>
              <p:cNvSpPr>
                <a:spLocks/>
              </p:cNvSpPr>
              <p:nvPr/>
            </p:nvSpPr>
            <p:spPr bwMode="auto">
              <a:xfrm>
                <a:off x="3376" y="1705"/>
                <a:ext cx="65" cy="65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1"/>
                  </a:cxn>
                </a:cxnLst>
                <a:rect l="0" t="0" r="r" b="b"/>
                <a:pathLst>
                  <a:path w="65" h="65">
                    <a:moveTo>
                      <a:pt x="65" y="31"/>
                    </a:move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9" name="Freeform 167"/>
              <p:cNvSpPr>
                <a:spLocks/>
              </p:cNvSpPr>
              <p:nvPr/>
            </p:nvSpPr>
            <p:spPr bwMode="auto">
              <a:xfrm>
                <a:off x="3488" y="1705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0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0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0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0" name="Freeform 168"/>
              <p:cNvSpPr>
                <a:spLocks/>
              </p:cNvSpPr>
              <p:nvPr/>
            </p:nvSpPr>
            <p:spPr bwMode="auto">
              <a:xfrm>
                <a:off x="3488" y="1705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0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0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0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1" name="Freeform 169"/>
              <p:cNvSpPr>
                <a:spLocks/>
              </p:cNvSpPr>
              <p:nvPr/>
            </p:nvSpPr>
            <p:spPr bwMode="auto">
              <a:xfrm>
                <a:off x="3439" y="1784"/>
                <a:ext cx="63" cy="63"/>
              </a:xfrm>
              <a:custGeom>
                <a:avLst/>
                <a:gdLst/>
                <a:ahLst/>
                <a:cxnLst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</a:cxnLst>
                <a:rect l="0" t="0" r="r" b="b"/>
                <a:pathLst>
                  <a:path w="63" h="63">
                    <a:moveTo>
                      <a:pt x="63" y="31"/>
                    </a:moveTo>
                    <a:lnTo>
                      <a:pt x="63" y="39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2" name="Freeform 170"/>
              <p:cNvSpPr>
                <a:spLocks/>
              </p:cNvSpPr>
              <p:nvPr/>
            </p:nvSpPr>
            <p:spPr bwMode="auto">
              <a:xfrm>
                <a:off x="3439" y="1784"/>
                <a:ext cx="63" cy="63"/>
              </a:xfrm>
              <a:custGeom>
                <a:avLst/>
                <a:gdLst/>
                <a:ahLst/>
                <a:cxnLst>
                  <a:cxn ang="0">
                    <a:pos x="63" y="31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</a:cxnLst>
                <a:rect l="0" t="0" r="r" b="b"/>
                <a:pathLst>
                  <a:path w="63" h="63">
                    <a:moveTo>
                      <a:pt x="63" y="31"/>
                    </a:moveTo>
                    <a:lnTo>
                      <a:pt x="63" y="31"/>
                    </a:lnTo>
                    <a:lnTo>
                      <a:pt x="63" y="39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3" name="Freeform 171"/>
              <p:cNvSpPr>
                <a:spLocks/>
              </p:cNvSpPr>
              <p:nvPr/>
            </p:nvSpPr>
            <p:spPr bwMode="auto">
              <a:xfrm>
                <a:off x="3414" y="1778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5"/>
                  </a:cxn>
                  <a:cxn ang="0">
                    <a:pos x="2" y="18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18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9" y="55"/>
                  </a:cxn>
                  <a:cxn ang="0">
                    <a:pos x="5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25"/>
                    </a:lnTo>
                    <a:lnTo>
                      <a:pt x="2" y="18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18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9" y="55"/>
                    </a:lnTo>
                    <a:lnTo>
                      <a:pt x="5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4" name="Freeform 172"/>
              <p:cNvSpPr>
                <a:spLocks/>
              </p:cNvSpPr>
              <p:nvPr/>
            </p:nvSpPr>
            <p:spPr bwMode="auto">
              <a:xfrm>
                <a:off x="3414" y="1778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8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18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9" y="55"/>
                  </a:cxn>
                  <a:cxn ang="0">
                    <a:pos x="5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31"/>
                    </a:lnTo>
                    <a:lnTo>
                      <a:pt x="0" y="25"/>
                    </a:lnTo>
                    <a:lnTo>
                      <a:pt x="2" y="18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18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9" y="55"/>
                    </a:lnTo>
                    <a:lnTo>
                      <a:pt x="5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5" name="Freeform 173"/>
              <p:cNvSpPr>
                <a:spLocks/>
              </p:cNvSpPr>
              <p:nvPr/>
            </p:nvSpPr>
            <p:spPr bwMode="auto">
              <a:xfrm>
                <a:off x="3469" y="1750"/>
                <a:ext cx="65" cy="63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4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3">
                    <a:moveTo>
                      <a:pt x="65" y="32"/>
                    </a:moveTo>
                    <a:lnTo>
                      <a:pt x="65" y="38"/>
                    </a:lnTo>
                    <a:lnTo>
                      <a:pt x="63" y="44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6" name="Freeform 174"/>
              <p:cNvSpPr>
                <a:spLocks/>
              </p:cNvSpPr>
              <p:nvPr/>
            </p:nvSpPr>
            <p:spPr bwMode="auto">
              <a:xfrm>
                <a:off x="3469" y="1750"/>
                <a:ext cx="65" cy="63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4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3">
                    <a:moveTo>
                      <a:pt x="65" y="32"/>
                    </a:moveTo>
                    <a:lnTo>
                      <a:pt x="65" y="32"/>
                    </a:lnTo>
                    <a:lnTo>
                      <a:pt x="65" y="38"/>
                    </a:lnTo>
                    <a:lnTo>
                      <a:pt x="63" y="44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7" name="Freeform 175"/>
              <p:cNvSpPr>
                <a:spLocks/>
              </p:cNvSpPr>
              <p:nvPr/>
            </p:nvSpPr>
            <p:spPr bwMode="auto">
              <a:xfrm>
                <a:off x="3372" y="1736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2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5" y="34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8" name="Freeform 176"/>
              <p:cNvSpPr>
                <a:spLocks/>
              </p:cNvSpPr>
              <p:nvPr/>
            </p:nvSpPr>
            <p:spPr bwMode="auto">
              <a:xfrm>
                <a:off x="3372" y="1736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2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5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9" name="Freeform 177"/>
              <p:cNvSpPr>
                <a:spLocks/>
              </p:cNvSpPr>
              <p:nvPr/>
            </p:nvSpPr>
            <p:spPr bwMode="auto">
              <a:xfrm>
                <a:off x="3372" y="1705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0" name="Freeform 178"/>
              <p:cNvSpPr>
                <a:spLocks/>
              </p:cNvSpPr>
              <p:nvPr/>
            </p:nvSpPr>
            <p:spPr bwMode="auto">
              <a:xfrm>
                <a:off x="3372" y="1705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31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1" name="Freeform 179"/>
              <p:cNvSpPr>
                <a:spLocks/>
              </p:cNvSpPr>
              <p:nvPr/>
            </p:nvSpPr>
            <p:spPr bwMode="auto">
              <a:xfrm>
                <a:off x="3402" y="1662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2" name="Freeform 180"/>
              <p:cNvSpPr>
                <a:spLocks/>
              </p:cNvSpPr>
              <p:nvPr/>
            </p:nvSpPr>
            <p:spPr bwMode="auto">
              <a:xfrm>
                <a:off x="3402" y="1662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3" name="Freeform 181"/>
              <p:cNvSpPr>
                <a:spLocks/>
              </p:cNvSpPr>
              <p:nvPr/>
            </p:nvSpPr>
            <p:spPr bwMode="auto">
              <a:xfrm>
                <a:off x="3445" y="1691"/>
                <a:ext cx="63" cy="63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7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3">
                    <a:moveTo>
                      <a:pt x="63" y="32"/>
                    </a:moveTo>
                    <a:lnTo>
                      <a:pt x="63" y="38"/>
                    </a:lnTo>
                    <a:lnTo>
                      <a:pt x="61" y="44"/>
                    </a:lnTo>
                    <a:lnTo>
                      <a:pt x="57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4" name="Freeform 182"/>
              <p:cNvSpPr>
                <a:spLocks/>
              </p:cNvSpPr>
              <p:nvPr/>
            </p:nvSpPr>
            <p:spPr bwMode="auto">
              <a:xfrm>
                <a:off x="3445" y="1691"/>
                <a:ext cx="63" cy="63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7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3">
                    <a:moveTo>
                      <a:pt x="63" y="32"/>
                    </a:moveTo>
                    <a:lnTo>
                      <a:pt x="63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7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5" name="Freeform 183"/>
              <p:cNvSpPr>
                <a:spLocks/>
              </p:cNvSpPr>
              <p:nvPr/>
            </p:nvSpPr>
            <p:spPr bwMode="auto">
              <a:xfrm>
                <a:off x="3352" y="1675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5" y="40"/>
                  </a:cxn>
                  <a:cxn ang="0">
                    <a:pos x="64" y="46"/>
                  </a:cxn>
                  <a:cxn ang="0">
                    <a:pos x="60" y="52"/>
                  </a:cxn>
                  <a:cxn ang="0">
                    <a:pos x="56" y="56"/>
                  </a:cxn>
                  <a:cxn ang="0">
                    <a:pos x="52" y="60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6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4" y="20"/>
                  </a:cxn>
                  <a:cxn ang="0">
                    <a:pos x="65" y="26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5" y="40"/>
                    </a:lnTo>
                    <a:lnTo>
                      <a:pt x="64" y="46"/>
                    </a:lnTo>
                    <a:lnTo>
                      <a:pt x="60" y="52"/>
                    </a:lnTo>
                    <a:lnTo>
                      <a:pt x="56" y="56"/>
                    </a:lnTo>
                    <a:lnTo>
                      <a:pt x="52" y="60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6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5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6" name="Freeform 184"/>
              <p:cNvSpPr>
                <a:spLocks/>
              </p:cNvSpPr>
              <p:nvPr/>
            </p:nvSpPr>
            <p:spPr bwMode="auto">
              <a:xfrm>
                <a:off x="3352" y="1675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4" y="46"/>
                  </a:cxn>
                  <a:cxn ang="0">
                    <a:pos x="60" y="52"/>
                  </a:cxn>
                  <a:cxn ang="0">
                    <a:pos x="56" y="56"/>
                  </a:cxn>
                  <a:cxn ang="0">
                    <a:pos x="52" y="60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6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4" y="20"/>
                  </a:cxn>
                  <a:cxn ang="0">
                    <a:pos x="65" y="26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5" y="34"/>
                    </a:lnTo>
                    <a:lnTo>
                      <a:pt x="65" y="40"/>
                    </a:lnTo>
                    <a:lnTo>
                      <a:pt x="64" y="46"/>
                    </a:lnTo>
                    <a:lnTo>
                      <a:pt x="60" y="52"/>
                    </a:lnTo>
                    <a:lnTo>
                      <a:pt x="56" y="56"/>
                    </a:lnTo>
                    <a:lnTo>
                      <a:pt x="52" y="60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6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5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7" name="Freeform 185"/>
              <p:cNvSpPr>
                <a:spLocks/>
              </p:cNvSpPr>
              <p:nvPr/>
            </p:nvSpPr>
            <p:spPr bwMode="auto">
              <a:xfrm>
                <a:off x="3427" y="1719"/>
                <a:ext cx="65" cy="65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5">
                    <a:moveTo>
                      <a:pt x="65" y="31"/>
                    </a:move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8" name="Freeform 186"/>
              <p:cNvSpPr>
                <a:spLocks/>
              </p:cNvSpPr>
              <p:nvPr/>
            </p:nvSpPr>
            <p:spPr bwMode="auto">
              <a:xfrm>
                <a:off x="3427" y="1719"/>
                <a:ext cx="65" cy="65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5">
                    <a:moveTo>
                      <a:pt x="65" y="31"/>
                    </a:move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9" name="Freeform 187"/>
              <p:cNvSpPr>
                <a:spLocks/>
              </p:cNvSpPr>
              <p:nvPr/>
            </p:nvSpPr>
            <p:spPr bwMode="auto">
              <a:xfrm>
                <a:off x="3408" y="1662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9" y="9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9" y="9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3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0" name="Freeform 188"/>
              <p:cNvSpPr>
                <a:spLocks/>
              </p:cNvSpPr>
              <p:nvPr/>
            </p:nvSpPr>
            <p:spPr bwMode="auto">
              <a:xfrm>
                <a:off x="3408" y="1662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9" y="9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9" y="9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1" name="Freeform 189"/>
              <p:cNvSpPr>
                <a:spLocks/>
              </p:cNvSpPr>
              <p:nvPr/>
            </p:nvSpPr>
            <p:spPr bwMode="auto">
              <a:xfrm>
                <a:off x="3540" y="1555"/>
                <a:ext cx="65" cy="6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4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9" y="55"/>
                  </a:cxn>
                  <a:cxn ang="0">
                    <a:pos x="5" y="50"/>
                  </a:cxn>
                  <a:cxn ang="0">
                    <a:pos x="3" y="44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3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3">
                    <a:moveTo>
                      <a:pt x="33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4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9" y="55"/>
                    </a:lnTo>
                    <a:lnTo>
                      <a:pt x="5" y="50"/>
                    </a:lnTo>
                    <a:lnTo>
                      <a:pt x="3" y="44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3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2" name="Freeform 190"/>
              <p:cNvSpPr>
                <a:spLocks/>
              </p:cNvSpPr>
              <p:nvPr/>
            </p:nvSpPr>
            <p:spPr bwMode="auto">
              <a:xfrm>
                <a:off x="3540" y="1555"/>
                <a:ext cx="65" cy="6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4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9" y="55"/>
                  </a:cxn>
                  <a:cxn ang="0">
                    <a:pos x="5" y="50"/>
                  </a:cxn>
                  <a:cxn ang="0">
                    <a:pos x="3" y="44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3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3">
                    <a:moveTo>
                      <a:pt x="33" y="0"/>
                    </a:move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4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9" y="55"/>
                    </a:lnTo>
                    <a:lnTo>
                      <a:pt x="5" y="50"/>
                    </a:lnTo>
                    <a:lnTo>
                      <a:pt x="3" y="44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3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3" name="Freeform 191"/>
              <p:cNvSpPr>
                <a:spLocks/>
              </p:cNvSpPr>
              <p:nvPr/>
            </p:nvSpPr>
            <p:spPr bwMode="auto">
              <a:xfrm>
                <a:off x="3514" y="1504"/>
                <a:ext cx="63" cy="63"/>
              </a:xfrm>
              <a:custGeom>
                <a:avLst/>
                <a:gdLst/>
                <a:ahLst/>
                <a:cxnLst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</a:cxnLst>
                <a:rect l="0" t="0" r="r" b="b"/>
                <a:pathLst>
                  <a:path w="63" h="63">
                    <a:moveTo>
                      <a:pt x="31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4" name="Freeform 192"/>
              <p:cNvSpPr>
                <a:spLocks/>
              </p:cNvSpPr>
              <p:nvPr/>
            </p:nvSpPr>
            <p:spPr bwMode="auto">
              <a:xfrm>
                <a:off x="3514" y="1504"/>
                <a:ext cx="63" cy="63"/>
              </a:xfrm>
              <a:custGeom>
                <a:avLst/>
                <a:gdLst/>
                <a:ahLst/>
                <a:cxnLst>
                  <a:cxn ang="0">
                    <a:pos x="31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</a:cxnLst>
                <a:rect l="0" t="0" r="r" b="b"/>
                <a:pathLst>
                  <a:path w="63" h="63">
                    <a:moveTo>
                      <a:pt x="31" y="63"/>
                    </a:move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5" name="Freeform 193"/>
              <p:cNvSpPr>
                <a:spLocks/>
              </p:cNvSpPr>
              <p:nvPr/>
            </p:nvSpPr>
            <p:spPr bwMode="auto">
              <a:xfrm>
                <a:off x="3368" y="1477"/>
                <a:ext cx="65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5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3">
                    <a:moveTo>
                      <a:pt x="32" y="0"/>
                    </a:moveTo>
                    <a:lnTo>
                      <a:pt x="40" y="0"/>
                    </a:lnTo>
                    <a:lnTo>
                      <a:pt x="46" y="2"/>
                    </a:lnTo>
                    <a:lnTo>
                      <a:pt x="51" y="5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6" name="Freeform 194"/>
              <p:cNvSpPr>
                <a:spLocks/>
              </p:cNvSpPr>
              <p:nvPr/>
            </p:nvSpPr>
            <p:spPr bwMode="auto">
              <a:xfrm>
                <a:off x="3368" y="1477"/>
                <a:ext cx="65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5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3">
                    <a:moveTo>
                      <a:pt x="32" y="0"/>
                    </a:move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5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7" name="Freeform 195"/>
              <p:cNvSpPr>
                <a:spLocks/>
              </p:cNvSpPr>
              <p:nvPr/>
            </p:nvSpPr>
            <p:spPr bwMode="auto">
              <a:xfrm>
                <a:off x="3471" y="1465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8" name="Freeform 196"/>
              <p:cNvSpPr>
                <a:spLocks/>
              </p:cNvSpPr>
              <p:nvPr/>
            </p:nvSpPr>
            <p:spPr bwMode="auto">
              <a:xfrm>
                <a:off x="3471" y="1465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9" name="Freeform 197"/>
              <p:cNvSpPr>
                <a:spLocks/>
              </p:cNvSpPr>
              <p:nvPr/>
            </p:nvSpPr>
            <p:spPr bwMode="auto">
              <a:xfrm>
                <a:off x="3455" y="1593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21"/>
                  </a:cxn>
                  <a:cxn ang="0">
                    <a:pos x="6" y="15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3" y="21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25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21"/>
                    </a:lnTo>
                    <a:lnTo>
                      <a:pt x="6" y="15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0" name="Freeform 198"/>
              <p:cNvSpPr>
                <a:spLocks/>
              </p:cNvSpPr>
              <p:nvPr/>
            </p:nvSpPr>
            <p:spPr bwMode="auto">
              <a:xfrm>
                <a:off x="3455" y="1593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21"/>
                  </a:cxn>
                  <a:cxn ang="0">
                    <a:pos x="6" y="15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3" y="21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33" y="65"/>
                    </a:lnTo>
                    <a:lnTo>
                      <a:pt x="25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21"/>
                    </a:lnTo>
                    <a:lnTo>
                      <a:pt x="6" y="15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1" name="Freeform 199"/>
              <p:cNvSpPr>
                <a:spLocks/>
              </p:cNvSpPr>
              <p:nvPr/>
            </p:nvSpPr>
            <p:spPr bwMode="auto">
              <a:xfrm>
                <a:off x="3510" y="1608"/>
                <a:ext cx="65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4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9" y="50"/>
                  </a:cxn>
                  <a:cxn ang="0">
                    <a:pos x="55" y="54"/>
                  </a:cxn>
                  <a:cxn ang="0">
                    <a:pos x="51" y="58"/>
                  </a:cxn>
                  <a:cxn ang="0">
                    <a:pos x="45" y="62"/>
                  </a:cxn>
                  <a:cxn ang="0">
                    <a:pos x="39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2"/>
                  </a:cxn>
                  <a:cxn ang="0">
                    <a:pos x="14" y="58"/>
                  </a:cxn>
                  <a:cxn ang="0">
                    <a:pos x="10" y="54"/>
                  </a:cxn>
                  <a:cxn ang="0">
                    <a:pos x="6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3">
                    <a:moveTo>
                      <a:pt x="32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4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9" y="50"/>
                    </a:lnTo>
                    <a:lnTo>
                      <a:pt x="55" y="54"/>
                    </a:lnTo>
                    <a:lnTo>
                      <a:pt x="51" y="58"/>
                    </a:lnTo>
                    <a:lnTo>
                      <a:pt x="45" y="62"/>
                    </a:lnTo>
                    <a:lnTo>
                      <a:pt x="39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2"/>
                    </a:lnTo>
                    <a:lnTo>
                      <a:pt x="14" y="58"/>
                    </a:lnTo>
                    <a:lnTo>
                      <a:pt x="10" y="54"/>
                    </a:lnTo>
                    <a:lnTo>
                      <a:pt x="6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2" name="Freeform 200"/>
              <p:cNvSpPr>
                <a:spLocks/>
              </p:cNvSpPr>
              <p:nvPr/>
            </p:nvSpPr>
            <p:spPr bwMode="auto">
              <a:xfrm>
                <a:off x="3510" y="1608"/>
                <a:ext cx="65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4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9" y="50"/>
                  </a:cxn>
                  <a:cxn ang="0">
                    <a:pos x="55" y="54"/>
                  </a:cxn>
                  <a:cxn ang="0">
                    <a:pos x="51" y="58"/>
                  </a:cxn>
                  <a:cxn ang="0">
                    <a:pos x="45" y="62"/>
                  </a:cxn>
                  <a:cxn ang="0">
                    <a:pos x="39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2"/>
                  </a:cxn>
                  <a:cxn ang="0">
                    <a:pos x="14" y="58"/>
                  </a:cxn>
                  <a:cxn ang="0">
                    <a:pos x="10" y="54"/>
                  </a:cxn>
                  <a:cxn ang="0">
                    <a:pos x="6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3">
                    <a:moveTo>
                      <a:pt x="32" y="0"/>
                    </a:moveTo>
                    <a:lnTo>
                      <a:pt x="32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4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9" y="50"/>
                    </a:lnTo>
                    <a:lnTo>
                      <a:pt x="55" y="54"/>
                    </a:lnTo>
                    <a:lnTo>
                      <a:pt x="51" y="58"/>
                    </a:lnTo>
                    <a:lnTo>
                      <a:pt x="45" y="62"/>
                    </a:lnTo>
                    <a:lnTo>
                      <a:pt x="39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2"/>
                    </a:lnTo>
                    <a:lnTo>
                      <a:pt x="14" y="58"/>
                    </a:lnTo>
                    <a:lnTo>
                      <a:pt x="10" y="54"/>
                    </a:lnTo>
                    <a:lnTo>
                      <a:pt x="6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3" name="Freeform 201"/>
              <p:cNvSpPr>
                <a:spLocks/>
              </p:cNvSpPr>
              <p:nvPr/>
            </p:nvSpPr>
            <p:spPr bwMode="auto">
              <a:xfrm>
                <a:off x="3421" y="1603"/>
                <a:ext cx="63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5"/>
                  </a:cxn>
                  <a:cxn ang="0">
                    <a:pos x="56" y="7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3">
                    <a:moveTo>
                      <a:pt x="32" y="0"/>
                    </a:move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6" y="7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4" name="Freeform 202"/>
              <p:cNvSpPr>
                <a:spLocks/>
              </p:cNvSpPr>
              <p:nvPr/>
            </p:nvSpPr>
            <p:spPr bwMode="auto">
              <a:xfrm>
                <a:off x="3421" y="1603"/>
                <a:ext cx="63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5"/>
                  </a:cxn>
                  <a:cxn ang="0">
                    <a:pos x="56" y="7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3">
                    <a:moveTo>
                      <a:pt x="32" y="0"/>
                    </a:move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6" y="7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5" name="Freeform 203"/>
              <p:cNvSpPr>
                <a:spLocks/>
              </p:cNvSpPr>
              <p:nvPr/>
            </p:nvSpPr>
            <p:spPr bwMode="auto">
              <a:xfrm>
                <a:off x="3419" y="1492"/>
                <a:ext cx="65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6"/>
                  </a:cxn>
                  <a:cxn ang="0">
                    <a:pos x="60" y="52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</a:cxnLst>
                <a:rect l="0" t="0" r="r" b="b"/>
                <a:pathLst>
                  <a:path w="65" h="65">
                    <a:moveTo>
                      <a:pt x="32" y="65"/>
                    </a:move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6"/>
                    </a:lnTo>
                    <a:lnTo>
                      <a:pt x="60" y="52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6" name="Freeform 204"/>
              <p:cNvSpPr>
                <a:spLocks/>
              </p:cNvSpPr>
              <p:nvPr/>
            </p:nvSpPr>
            <p:spPr bwMode="auto">
              <a:xfrm>
                <a:off x="3419" y="1492"/>
                <a:ext cx="65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6"/>
                  </a:cxn>
                  <a:cxn ang="0">
                    <a:pos x="60" y="52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</a:cxnLst>
                <a:rect l="0" t="0" r="r" b="b"/>
                <a:pathLst>
                  <a:path w="65" h="65">
                    <a:moveTo>
                      <a:pt x="32" y="65"/>
                    </a:move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6"/>
                    </a:lnTo>
                    <a:lnTo>
                      <a:pt x="60" y="52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7" name="Freeform 205"/>
              <p:cNvSpPr>
                <a:spLocks/>
              </p:cNvSpPr>
              <p:nvPr/>
            </p:nvSpPr>
            <p:spPr bwMode="auto">
              <a:xfrm>
                <a:off x="3500" y="1540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8" y="0"/>
                  </a:cxn>
                  <a:cxn ang="0">
                    <a:pos x="43" y="2"/>
                  </a:cxn>
                  <a:cxn ang="0">
                    <a:pos x="49" y="5"/>
                  </a:cxn>
                  <a:cxn ang="0">
                    <a:pos x="53" y="9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4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8" y="9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4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8" y="0"/>
                    </a:lnTo>
                    <a:lnTo>
                      <a:pt x="43" y="2"/>
                    </a:lnTo>
                    <a:lnTo>
                      <a:pt x="49" y="5"/>
                    </a:lnTo>
                    <a:lnTo>
                      <a:pt x="53" y="9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4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8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8" name="Freeform 206"/>
              <p:cNvSpPr>
                <a:spLocks/>
              </p:cNvSpPr>
              <p:nvPr/>
            </p:nvSpPr>
            <p:spPr bwMode="auto">
              <a:xfrm>
                <a:off x="3500" y="1540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3" y="2"/>
                  </a:cxn>
                  <a:cxn ang="0">
                    <a:pos x="49" y="5"/>
                  </a:cxn>
                  <a:cxn ang="0">
                    <a:pos x="53" y="9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4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8" y="9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4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2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49" y="5"/>
                    </a:lnTo>
                    <a:lnTo>
                      <a:pt x="53" y="9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4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8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9" name="Freeform 207"/>
              <p:cNvSpPr>
                <a:spLocks/>
              </p:cNvSpPr>
              <p:nvPr/>
            </p:nvSpPr>
            <p:spPr bwMode="auto">
              <a:xfrm>
                <a:off x="3498" y="1565"/>
                <a:ext cx="65" cy="65"/>
              </a:xfrm>
              <a:custGeom>
                <a:avLst/>
                <a:gdLst/>
                <a:ahLst/>
                <a:cxnLst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4" y="65"/>
                  </a:cxn>
                </a:cxnLst>
                <a:rect l="0" t="0" r="r" b="b"/>
                <a:pathLst>
                  <a:path w="65" h="65">
                    <a:moveTo>
                      <a:pt x="34" y="65"/>
                    </a:move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4" y="65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0" name="Freeform 208"/>
              <p:cNvSpPr>
                <a:spLocks/>
              </p:cNvSpPr>
              <p:nvPr/>
            </p:nvSpPr>
            <p:spPr bwMode="auto">
              <a:xfrm>
                <a:off x="3498" y="1565"/>
                <a:ext cx="65" cy="65"/>
              </a:xfrm>
              <a:custGeom>
                <a:avLst/>
                <a:gdLst/>
                <a:ahLst/>
                <a:cxnLst>
                  <a:cxn ang="0">
                    <a:pos x="34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4" y="65"/>
                  </a:cxn>
                </a:cxnLst>
                <a:rect l="0" t="0" r="r" b="b"/>
                <a:pathLst>
                  <a:path w="65" h="65">
                    <a:moveTo>
                      <a:pt x="34" y="65"/>
                    </a:move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4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1" name="Freeform 209"/>
              <p:cNvSpPr>
                <a:spLocks/>
              </p:cNvSpPr>
              <p:nvPr/>
            </p:nvSpPr>
            <p:spPr bwMode="auto">
              <a:xfrm>
                <a:off x="3469" y="1510"/>
                <a:ext cx="63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9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3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3" y="0"/>
                  </a:cxn>
                  <a:cxn ang="0">
                    <a:pos x="31" y="0"/>
                  </a:cxn>
                </a:cxnLst>
                <a:rect l="0" t="0" r="r" b="b"/>
                <a:pathLst>
                  <a:path w="63" h="63">
                    <a:moveTo>
                      <a:pt x="31" y="0"/>
                    </a:move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9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3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3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2" name="Freeform 210"/>
              <p:cNvSpPr>
                <a:spLocks/>
              </p:cNvSpPr>
              <p:nvPr/>
            </p:nvSpPr>
            <p:spPr bwMode="auto">
              <a:xfrm>
                <a:off x="3469" y="1510"/>
                <a:ext cx="63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9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3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3" y="0"/>
                  </a:cxn>
                  <a:cxn ang="0">
                    <a:pos x="31" y="0"/>
                  </a:cxn>
                </a:cxnLst>
                <a:rect l="0" t="0" r="r" b="b"/>
                <a:pathLst>
                  <a:path w="63" h="63">
                    <a:moveTo>
                      <a:pt x="31" y="0"/>
                    </a:move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9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3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3" y="0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3" name="Freeform 211"/>
              <p:cNvSpPr>
                <a:spLocks/>
              </p:cNvSpPr>
              <p:nvPr/>
            </p:nvSpPr>
            <p:spPr bwMode="auto">
              <a:xfrm>
                <a:off x="3461" y="1610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3" y="56"/>
                  </a:cxn>
                  <a:cxn ang="0">
                    <a:pos x="49" y="60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4" y="60"/>
                  </a:cxn>
                  <a:cxn ang="0">
                    <a:pos x="8" y="56"/>
                  </a:cxn>
                  <a:cxn ang="0">
                    <a:pos x="4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0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3" y="56"/>
                    </a:lnTo>
                    <a:lnTo>
                      <a:pt x="49" y="60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4" y="60"/>
                    </a:lnTo>
                    <a:lnTo>
                      <a:pt x="8" y="56"/>
                    </a:lnTo>
                    <a:lnTo>
                      <a:pt x="4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4" name="Freeform 212"/>
              <p:cNvSpPr>
                <a:spLocks/>
              </p:cNvSpPr>
              <p:nvPr/>
            </p:nvSpPr>
            <p:spPr bwMode="auto">
              <a:xfrm>
                <a:off x="3461" y="1610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3" y="56"/>
                  </a:cxn>
                  <a:cxn ang="0">
                    <a:pos x="49" y="60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4" y="60"/>
                  </a:cxn>
                  <a:cxn ang="0">
                    <a:pos x="8" y="56"/>
                  </a:cxn>
                  <a:cxn ang="0">
                    <a:pos x="4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0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3" y="56"/>
                    </a:lnTo>
                    <a:lnTo>
                      <a:pt x="49" y="60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4" y="60"/>
                    </a:lnTo>
                    <a:lnTo>
                      <a:pt x="8" y="56"/>
                    </a:lnTo>
                    <a:lnTo>
                      <a:pt x="4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5" name="Freeform 213"/>
              <p:cNvSpPr>
                <a:spLocks/>
              </p:cNvSpPr>
              <p:nvPr/>
            </p:nvSpPr>
            <p:spPr bwMode="auto">
              <a:xfrm>
                <a:off x="3445" y="1559"/>
                <a:ext cx="65" cy="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4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</a:cxnLst>
                <a:rect l="0" t="0" r="r" b="b"/>
                <a:pathLst>
                  <a:path w="65" h="63">
                    <a:moveTo>
                      <a:pt x="34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4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6" name="Freeform 214"/>
              <p:cNvSpPr>
                <a:spLocks/>
              </p:cNvSpPr>
              <p:nvPr/>
            </p:nvSpPr>
            <p:spPr bwMode="auto">
              <a:xfrm>
                <a:off x="3445" y="1559"/>
                <a:ext cx="65" cy="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4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</a:cxnLst>
                <a:rect l="0" t="0" r="r" b="b"/>
                <a:pathLst>
                  <a:path w="65" h="63">
                    <a:moveTo>
                      <a:pt x="34" y="0"/>
                    </a:move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4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7" name="Freeform 215"/>
              <p:cNvSpPr>
                <a:spLocks/>
              </p:cNvSpPr>
              <p:nvPr/>
            </p:nvSpPr>
            <p:spPr bwMode="auto">
              <a:xfrm>
                <a:off x="3323" y="1565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8" name="Freeform 216"/>
              <p:cNvSpPr>
                <a:spLocks/>
              </p:cNvSpPr>
              <p:nvPr/>
            </p:nvSpPr>
            <p:spPr bwMode="auto">
              <a:xfrm>
                <a:off x="3323" y="1565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9" name="Freeform 217"/>
              <p:cNvSpPr>
                <a:spLocks/>
              </p:cNvSpPr>
              <p:nvPr/>
            </p:nvSpPr>
            <p:spPr bwMode="auto">
              <a:xfrm>
                <a:off x="3372" y="1571"/>
                <a:ext cx="65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18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3">
                    <a:moveTo>
                      <a:pt x="32" y="0"/>
                    </a:move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18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0" name="Freeform 218"/>
              <p:cNvSpPr>
                <a:spLocks/>
              </p:cNvSpPr>
              <p:nvPr/>
            </p:nvSpPr>
            <p:spPr bwMode="auto">
              <a:xfrm>
                <a:off x="3372" y="1571"/>
                <a:ext cx="65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18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3">
                    <a:moveTo>
                      <a:pt x="32" y="0"/>
                    </a:moveTo>
                    <a:lnTo>
                      <a:pt x="32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18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1" name="Freeform 219"/>
              <p:cNvSpPr>
                <a:spLocks/>
              </p:cNvSpPr>
              <p:nvPr/>
            </p:nvSpPr>
            <p:spPr bwMode="auto">
              <a:xfrm>
                <a:off x="3414" y="1542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5" y="59"/>
                  </a:cxn>
                  <a:cxn ang="0">
                    <a:pos x="9" y="55"/>
                  </a:cxn>
                  <a:cxn ang="0">
                    <a:pos x="5" y="49"/>
                  </a:cxn>
                  <a:cxn ang="0">
                    <a:pos x="3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3" y="19"/>
                  </a:cxn>
                  <a:cxn ang="0">
                    <a:pos x="5" y="13"/>
                  </a:cxn>
                  <a:cxn ang="0">
                    <a:pos x="9" y="9"/>
                  </a:cxn>
                  <a:cxn ang="0">
                    <a:pos x="15" y="5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5" y="59"/>
                    </a:lnTo>
                    <a:lnTo>
                      <a:pt x="9" y="55"/>
                    </a:lnTo>
                    <a:lnTo>
                      <a:pt x="5" y="49"/>
                    </a:lnTo>
                    <a:lnTo>
                      <a:pt x="3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3" y="19"/>
                    </a:lnTo>
                    <a:lnTo>
                      <a:pt x="5" y="13"/>
                    </a:lnTo>
                    <a:lnTo>
                      <a:pt x="9" y="9"/>
                    </a:lnTo>
                    <a:lnTo>
                      <a:pt x="15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2" name="Freeform 220"/>
              <p:cNvSpPr>
                <a:spLocks/>
              </p:cNvSpPr>
              <p:nvPr/>
            </p:nvSpPr>
            <p:spPr bwMode="auto">
              <a:xfrm>
                <a:off x="3414" y="1542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5" y="59"/>
                  </a:cxn>
                  <a:cxn ang="0">
                    <a:pos x="9" y="55"/>
                  </a:cxn>
                  <a:cxn ang="0">
                    <a:pos x="5" y="49"/>
                  </a:cxn>
                  <a:cxn ang="0">
                    <a:pos x="3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3" y="19"/>
                  </a:cxn>
                  <a:cxn ang="0">
                    <a:pos x="5" y="13"/>
                  </a:cxn>
                  <a:cxn ang="0">
                    <a:pos x="9" y="9"/>
                  </a:cxn>
                  <a:cxn ang="0">
                    <a:pos x="15" y="5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5" y="59"/>
                    </a:lnTo>
                    <a:lnTo>
                      <a:pt x="9" y="55"/>
                    </a:lnTo>
                    <a:lnTo>
                      <a:pt x="5" y="49"/>
                    </a:lnTo>
                    <a:lnTo>
                      <a:pt x="3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3" y="19"/>
                    </a:lnTo>
                    <a:lnTo>
                      <a:pt x="5" y="13"/>
                    </a:lnTo>
                    <a:lnTo>
                      <a:pt x="9" y="9"/>
                    </a:lnTo>
                    <a:lnTo>
                      <a:pt x="15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3" name="Freeform 221"/>
              <p:cNvSpPr>
                <a:spLocks/>
              </p:cNvSpPr>
              <p:nvPr/>
            </p:nvSpPr>
            <p:spPr bwMode="auto">
              <a:xfrm>
                <a:off x="3335" y="1601"/>
                <a:ext cx="65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5">
                    <a:moveTo>
                      <a:pt x="31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4" name="Freeform 222"/>
              <p:cNvSpPr>
                <a:spLocks/>
              </p:cNvSpPr>
              <p:nvPr/>
            </p:nvSpPr>
            <p:spPr bwMode="auto">
              <a:xfrm>
                <a:off x="3335" y="1601"/>
                <a:ext cx="65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5">
                    <a:moveTo>
                      <a:pt x="31" y="0"/>
                    </a:move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5" name="Freeform 223"/>
              <p:cNvSpPr>
                <a:spLocks/>
              </p:cNvSpPr>
              <p:nvPr/>
            </p:nvSpPr>
            <p:spPr bwMode="auto">
              <a:xfrm>
                <a:off x="3412" y="1620"/>
                <a:ext cx="63" cy="65"/>
              </a:xfrm>
              <a:custGeom>
                <a:avLst/>
                <a:gdLst/>
                <a:ahLst/>
                <a:cxnLst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4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6"/>
                  </a:cxn>
                  <a:cxn ang="0">
                    <a:pos x="7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</a:cxnLst>
                <a:rect l="0" t="0" r="r" b="b"/>
                <a:pathLst>
                  <a:path w="63" h="65">
                    <a:moveTo>
                      <a:pt x="63" y="34"/>
                    </a:moveTo>
                    <a:lnTo>
                      <a:pt x="63" y="40"/>
                    </a:lnTo>
                    <a:lnTo>
                      <a:pt x="61" y="46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4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7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6" name="Freeform 224"/>
              <p:cNvSpPr>
                <a:spLocks/>
              </p:cNvSpPr>
              <p:nvPr/>
            </p:nvSpPr>
            <p:spPr bwMode="auto">
              <a:xfrm>
                <a:off x="3412" y="1620"/>
                <a:ext cx="63" cy="65"/>
              </a:xfrm>
              <a:custGeom>
                <a:avLst/>
                <a:gdLst/>
                <a:ahLst/>
                <a:cxnLst>
                  <a:cxn ang="0">
                    <a:pos x="63" y="34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4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6"/>
                  </a:cxn>
                  <a:cxn ang="0">
                    <a:pos x="7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</a:cxnLst>
                <a:rect l="0" t="0" r="r" b="b"/>
                <a:pathLst>
                  <a:path w="63" h="65">
                    <a:moveTo>
                      <a:pt x="63" y="34"/>
                    </a:move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4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7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7" name="Freeform 225"/>
              <p:cNvSpPr>
                <a:spLocks/>
              </p:cNvSpPr>
              <p:nvPr/>
            </p:nvSpPr>
            <p:spPr bwMode="auto">
              <a:xfrm>
                <a:off x="3368" y="1620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1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1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8" name="Freeform 226"/>
              <p:cNvSpPr>
                <a:spLocks/>
              </p:cNvSpPr>
              <p:nvPr/>
            </p:nvSpPr>
            <p:spPr bwMode="auto">
              <a:xfrm>
                <a:off x="3368" y="1620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1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1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9" name="Freeform 227"/>
              <p:cNvSpPr>
                <a:spLocks/>
              </p:cNvSpPr>
              <p:nvPr/>
            </p:nvSpPr>
            <p:spPr bwMode="auto">
              <a:xfrm>
                <a:off x="3321" y="1648"/>
                <a:ext cx="65" cy="63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3">
                    <a:moveTo>
                      <a:pt x="65" y="31"/>
                    </a:move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20" name="Freeform 228"/>
              <p:cNvSpPr>
                <a:spLocks/>
              </p:cNvSpPr>
              <p:nvPr/>
            </p:nvSpPr>
            <p:spPr bwMode="auto">
              <a:xfrm>
                <a:off x="3321" y="1648"/>
                <a:ext cx="65" cy="63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3">
                    <a:moveTo>
                      <a:pt x="65" y="31"/>
                    </a:move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" name="Group 229"/>
          <p:cNvGrpSpPr>
            <a:grpSpLocks/>
          </p:cNvGrpSpPr>
          <p:nvPr/>
        </p:nvGrpSpPr>
        <p:grpSpPr bwMode="auto">
          <a:xfrm>
            <a:off x="3295650" y="1990725"/>
            <a:ext cx="3308350" cy="1262063"/>
            <a:chOff x="3646" y="628"/>
            <a:chExt cx="2258" cy="795"/>
          </a:xfrm>
        </p:grpSpPr>
        <p:sp>
          <p:nvSpPr>
            <p:cNvPr id="34022" name="Freeform 230"/>
            <p:cNvSpPr>
              <a:spLocks/>
            </p:cNvSpPr>
            <p:nvPr/>
          </p:nvSpPr>
          <p:spPr bwMode="auto">
            <a:xfrm>
              <a:off x="3646" y="1185"/>
              <a:ext cx="301" cy="238"/>
            </a:xfrm>
            <a:custGeom>
              <a:avLst/>
              <a:gdLst/>
              <a:ahLst/>
              <a:cxnLst>
                <a:cxn ang="0">
                  <a:pos x="295" y="8"/>
                </a:cxn>
                <a:cxn ang="0">
                  <a:pos x="287" y="0"/>
                </a:cxn>
                <a:cxn ang="0">
                  <a:pos x="0" y="221"/>
                </a:cxn>
                <a:cxn ang="0">
                  <a:pos x="12" y="238"/>
                </a:cxn>
                <a:cxn ang="0">
                  <a:pos x="301" y="16"/>
                </a:cxn>
                <a:cxn ang="0">
                  <a:pos x="295" y="8"/>
                </a:cxn>
              </a:cxnLst>
              <a:rect l="0" t="0" r="r" b="b"/>
              <a:pathLst>
                <a:path w="301" h="238">
                  <a:moveTo>
                    <a:pt x="295" y="8"/>
                  </a:moveTo>
                  <a:lnTo>
                    <a:pt x="287" y="0"/>
                  </a:lnTo>
                  <a:lnTo>
                    <a:pt x="0" y="221"/>
                  </a:lnTo>
                  <a:lnTo>
                    <a:pt x="12" y="238"/>
                  </a:lnTo>
                  <a:lnTo>
                    <a:pt x="301" y="16"/>
                  </a:lnTo>
                  <a:lnTo>
                    <a:pt x="295" y="8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231"/>
            <p:cNvGrpSpPr>
              <a:grpSpLocks/>
            </p:cNvGrpSpPr>
            <p:nvPr/>
          </p:nvGrpSpPr>
          <p:grpSpPr bwMode="auto">
            <a:xfrm>
              <a:off x="3839" y="628"/>
              <a:ext cx="2065" cy="628"/>
              <a:chOff x="3839" y="628"/>
              <a:chExt cx="2065" cy="628"/>
            </a:xfrm>
          </p:grpSpPr>
          <p:grpSp>
            <p:nvGrpSpPr>
              <p:cNvPr id="7" name="Group 232"/>
              <p:cNvGrpSpPr>
                <a:grpSpLocks/>
              </p:cNvGrpSpPr>
              <p:nvPr/>
            </p:nvGrpSpPr>
            <p:grpSpPr bwMode="auto">
              <a:xfrm>
                <a:off x="4406" y="628"/>
                <a:ext cx="1498" cy="628"/>
                <a:chOff x="4406" y="628"/>
                <a:chExt cx="1498" cy="628"/>
              </a:xfrm>
            </p:grpSpPr>
            <p:sp>
              <p:nvSpPr>
                <p:cNvPr id="34025" name="Freeform 233"/>
                <p:cNvSpPr>
                  <a:spLocks/>
                </p:cNvSpPr>
                <p:nvPr/>
              </p:nvSpPr>
              <p:spPr bwMode="auto">
                <a:xfrm>
                  <a:off x="5164" y="630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4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3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4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3" y="53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8" y="53"/>
                    </a:cxn>
                    <a:cxn ang="0">
                      <a:pos x="4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24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3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4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3" y="53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8" y="53"/>
                      </a:lnTo>
                      <a:lnTo>
                        <a:pt x="4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26" name="Freeform 234"/>
                <p:cNvSpPr>
                  <a:spLocks/>
                </p:cNvSpPr>
                <p:nvPr/>
              </p:nvSpPr>
              <p:spPr bwMode="auto">
                <a:xfrm>
                  <a:off x="5164" y="630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4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3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4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3" y="53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8" y="53"/>
                    </a:cxn>
                    <a:cxn ang="0">
                      <a:pos x="4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4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3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4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3" y="53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8" y="53"/>
                      </a:lnTo>
                      <a:lnTo>
                        <a:pt x="4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27" name="Freeform 235"/>
                <p:cNvSpPr>
                  <a:spLocks/>
                </p:cNvSpPr>
                <p:nvPr/>
              </p:nvSpPr>
              <p:spPr bwMode="auto">
                <a:xfrm>
                  <a:off x="5382" y="774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8" y="9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50" y="6"/>
                    </a:cxn>
                    <a:cxn ang="0">
                      <a:pos x="56" y="9"/>
                    </a:cxn>
                    <a:cxn ang="0">
                      <a:pos x="58" y="13"/>
                    </a:cxn>
                    <a:cxn ang="0">
                      <a:pos x="62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2" y="45"/>
                    </a:cxn>
                    <a:cxn ang="0">
                      <a:pos x="58" y="49"/>
                    </a:cxn>
                    <a:cxn ang="0">
                      <a:pos x="56" y="55"/>
                    </a:cxn>
                    <a:cxn ang="0">
                      <a:pos x="50" y="59"/>
                    </a:cxn>
                    <a:cxn ang="0">
                      <a:pos x="44" y="63"/>
                    </a:cxn>
                    <a:cxn ang="0">
                      <a:pos x="38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5">
                      <a:moveTo>
                        <a:pt x="0" y="31"/>
                      </a:move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8" y="9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0" y="6"/>
                      </a:lnTo>
                      <a:lnTo>
                        <a:pt x="56" y="9"/>
                      </a:lnTo>
                      <a:lnTo>
                        <a:pt x="58" y="13"/>
                      </a:lnTo>
                      <a:lnTo>
                        <a:pt x="62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2" y="45"/>
                      </a:lnTo>
                      <a:lnTo>
                        <a:pt x="58" y="49"/>
                      </a:lnTo>
                      <a:lnTo>
                        <a:pt x="56" y="55"/>
                      </a:lnTo>
                      <a:lnTo>
                        <a:pt x="50" y="59"/>
                      </a:lnTo>
                      <a:lnTo>
                        <a:pt x="44" y="63"/>
                      </a:lnTo>
                      <a:lnTo>
                        <a:pt x="38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28" name="Freeform 236"/>
                <p:cNvSpPr>
                  <a:spLocks/>
                </p:cNvSpPr>
                <p:nvPr/>
              </p:nvSpPr>
              <p:spPr bwMode="auto">
                <a:xfrm>
                  <a:off x="5382" y="774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8" y="9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50" y="6"/>
                    </a:cxn>
                    <a:cxn ang="0">
                      <a:pos x="56" y="9"/>
                    </a:cxn>
                    <a:cxn ang="0">
                      <a:pos x="58" y="13"/>
                    </a:cxn>
                    <a:cxn ang="0">
                      <a:pos x="62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2" y="45"/>
                    </a:cxn>
                    <a:cxn ang="0">
                      <a:pos x="58" y="49"/>
                    </a:cxn>
                    <a:cxn ang="0">
                      <a:pos x="56" y="55"/>
                    </a:cxn>
                    <a:cxn ang="0">
                      <a:pos x="50" y="59"/>
                    </a:cxn>
                    <a:cxn ang="0">
                      <a:pos x="44" y="63"/>
                    </a:cxn>
                    <a:cxn ang="0">
                      <a:pos x="38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5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8" y="9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0" y="6"/>
                      </a:lnTo>
                      <a:lnTo>
                        <a:pt x="56" y="9"/>
                      </a:lnTo>
                      <a:lnTo>
                        <a:pt x="58" y="13"/>
                      </a:lnTo>
                      <a:lnTo>
                        <a:pt x="62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2" y="45"/>
                      </a:lnTo>
                      <a:lnTo>
                        <a:pt x="58" y="49"/>
                      </a:lnTo>
                      <a:lnTo>
                        <a:pt x="56" y="55"/>
                      </a:lnTo>
                      <a:lnTo>
                        <a:pt x="50" y="59"/>
                      </a:lnTo>
                      <a:lnTo>
                        <a:pt x="44" y="63"/>
                      </a:lnTo>
                      <a:lnTo>
                        <a:pt x="38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29" name="Freeform 237"/>
                <p:cNvSpPr>
                  <a:spLocks/>
                </p:cNvSpPr>
                <p:nvPr/>
              </p:nvSpPr>
              <p:spPr bwMode="auto">
                <a:xfrm>
                  <a:off x="5426" y="66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0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5">
                      <a:moveTo>
                        <a:pt x="0" y="32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0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30" name="Freeform 238"/>
                <p:cNvSpPr>
                  <a:spLocks/>
                </p:cNvSpPr>
                <p:nvPr/>
              </p:nvSpPr>
              <p:spPr bwMode="auto">
                <a:xfrm>
                  <a:off x="5426" y="66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0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5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0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31" name="Freeform 239"/>
                <p:cNvSpPr>
                  <a:spLocks/>
                </p:cNvSpPr>
                <p:nvPr/>
              </p:nvSpPr>
              <p:spPr bwMode="auto">
                <a:xfrm>
                  <a:off x="5095" y="829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3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19"/>
                    </a:cxn>
                    <a:cxn ang="0">
                      <a:pos x="63" y="23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3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3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23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19"/>
                      </a:lnTo>
                      <a:lnTo>
                        <a:pt x="63" y="23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3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3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32" name="Freeform 240"/>
                <p:cNvSpPr>
                  <a:spLocks/>
                </p:cNvSpPr>
                <p:nvPr/>
              </p:nvSpPr>
              <p:spPr bwMode="auto">
                <a:xfrm>
                  <a:off x="5095" y="829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3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19"/>
                    </a:cxn>
                    <a:cxn ang="0">
                      <a:pos x="63" y="23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3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3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3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19"/>
                      </a:lnTo>
                      <a:lnTo>
                        <a:pt x="63" y="23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3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3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33" name="Freeform 241"/>
                <p:cNvSpPr>
                  <a:spLocks/>
                </p:cNvSpPr>
                <p:nvPr/>
              </p:nvSpPr>
              <p:spPr bwMode="auto">
                <a:xfrm>
                  <a:off x="5552" y="75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5" y="2"/>
                    </a:cxn>
                    <a:cxn ang="0">
                      <a:pos x="31" y="0"/>
                    </a:cxn>
                    <a:cxn ang="0">
                      <a:pos x="37" y="2"/>
                    </a:cxn>
                    <a:cxn ang="0">
                      <a:pos x="45" y="4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5" y="63"/>
                    </a:cxn>
                    <a:cxn ang="0">
                      <a:pos x="37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5" h="65">
                      <a:moveTo>
                        <a:pt x="0" y="33"/>
                      </a:move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7" y="2"/>
                      </a:lnTo>
                      <a:lnTo>
                        <a:pt x="45" y="4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5" y="63"/>
                      </a:lnTo>
                      <a:lnTo>
                        <a:pt x="37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34" name="Freeform 242"/>
                <p:cNvSpPr>
                  <a:spLocks/>
                </p:cNvSpPr>
                <p:nvPr/>
              </p:nvSpPr>
              <p:spPr bwMode="auto">
                <a:xfrm>
                  <a:off x="5552" y="75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5" y="2"/>
                    </a:cxn>
                    <a:cxn ang="0">
                      <a:pos x="31" y="0"/>
                    </a:cxn>
                    <a:cxn ang="0">
                      <a:pos x="37" y="2"/>
                    </a:cxn>
                    <a:cxn ang="0">
                      <a:pos x="45" y="4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5" y="63"/>
                    </a:cxn>
                    <a:cxn ang="0">
                      <a:pos x="37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5" h="65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7" y="2"/>
                      </a:lnTo>
                      <a:lnTo>
                        <a:pt x="45" y="4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5" y="63"/>
                      </a:lnTo>
                      <a:lnTo>
                        <a:pt x="37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35" name="Freeform 243"/>
                <p:cNvSpPr>
                  <a:spLocks/>
                </p:cNvSpPr>
                <p:nvPr/>
              </p:nvSpPr>
              <p:spPr bwMode="auto">
                <a:xfrm>
                  <a:off x="5308" y="750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2" y="24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3" y="4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4"/>
                    </a:cxn>
                    <a:cxn ang="0">
                      <a:pos x="65" y="32"/>
                    </a:cxn>
                    <a:cxn ang="0">
                      <a:pos x="63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3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10" y="53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2" y="37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2" y="24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3" y="4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4"/>
                      </a:lnTo>
                      <a:lnTo>
                        <a:pt x="65" y="32"/>
                      </a:lnTo>
                      <a:lnTo>
                        <a:pt x="63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3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10" y="53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2" y="37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36" name="Freeform 244"/>
                <p:cNvSpPr>
                  <a:spLocks/>
                </p:cNvSpPr>
                <p:nvPr/>
              </p:nvSpPr>
              <p:spPr bwMode="auto">
                <a:xfrm>
                  <a:off x="5308" y="750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2" y="24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3" y="4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4"/>
                    </a:cxn>
                    <a:cxn ang="0">
                      <a:pos x="65" y="32"/>
                    </a:cxn>
                    <a:cxn ang="0">
                      <a:pos x="63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3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10" y="53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2" y="37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2" y="24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3" y="4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4"/>
                      </a:lnTo>
                      <a:lnTo>
                        <a:pt x="65" y="32"/>
                      </a:lnTo>
                      <a:lnTo>
                        <a:pt x="63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3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10" y="53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2" y="37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37" name="Freeform 245"/>
                <p:cNvSpPr>
                  <a:spLocks/>
                </p:cNvSpPr>
                <p:nvPr/>
              </p:nvSpPr>
              <p:spPr bwMode="auto">
                <a:xfrm>
                  <a:off x="5656" y="758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4" y="2"/>
                    </a:cxn>
                    <a:cxn ang="0">
                      <a:pos x="32" y="0"/>
                    </a:cxn>
                    <a:cxn ang="0">
                      <a:pos x="38" y="2"/>
                    </a:cxn>
                    <a:cxn ang="0">
                      <a:pos x="43" y="4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8" y="65"/>
                    </a:cxn>
                    <a:cxn ang="0">
                      <a:pos x="32" y="65"/>
                    </a:cxn>
                    <a:cxn ang="0">
                      <a:pos x="24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3" h="65">
                      <a:moveTo>
                        <a:pt x="0" y="33"/>
                      </a:move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4" y="2"/>
                      </a:lnTo>
                      <a:lnTo>
                        <a:pt x="32" y="0"/>
                      </a:lnTo>
                      <a:lnTo>
                        <a:pt x="38" y="2"/>
                      </a:lnTo>
                      <a:lnTo>
                        <a:pt x="43" y="4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8" y="65"/>
                      </a:lnTo>
                      <a:lnTo>
                        <a:pt x="32" y="65"/>
                      </a:lnTo>
                      <a:lnTo>
                        <a:pt x="24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38" name="Freeform 246"/>
                <p:cNvSpPr>
                  <a:spLocks/>
                </p:cNvSpPr>
                <p:nvPr/>
              </p:nvSpPr>
              <p:spPr bwMode="auto">
                <a:xfrm>
                  <a:off x="5656" y="758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4" y="2"/>
                    </a:cxn>
                    <a:cxn ang="0">
                      <a:pos x="32" y="0"/>
                    </a:cxn>
                    <a:cxn ang="0">
                      <a:pos x="38" y="2"/>
                    </a:cxn>
                    <a:cxn ang="0">
                      <a:pos x="43" y="4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8" y="65"/>
                    </a:cxn>
                    <a:cxn ang="0">
                      <a:pos x="32" y="65"/>
                    </a:cxn>
                    <a:cxn ang="0">
                      <a:pos x="24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3" h="65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4" y="2"/>
                      </a:lnTo>
                      <a:lnTo>
                        <a:pt x="32" y="0"/>
                      </a:lnTo>
                      <a:lnTo>
                        <a:pt x="38" y="2"/>
                      </a:lnTo>
                      <a:lnTo>
                        <a:pt x="43" y="4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8" y="65"/>
                      </a:lnTo>
                      <a:lnTo>
                        <a:pt x="32" y="65"/>
                      </a:lnTo>
                      <a:lnTo>
                        <a:pt x="24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39" name="Freeform 247"/>
                <p:cNvSpPr>
                  <a:spLocks/>
                </p:cNvSpPr>
                <p:nvPr/>
              </p:nvSpPr>
              <p:spPr bwMode="auto">
                <a:xfrm>
                  <a:off x="5717" y="685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49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4" y="61"/>
                    </a:cxn>
                    <a:cxn ang="0">
                      <a:pos x="38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5">
                      <a:moveTo>
                        <a:pt x="0" y="32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49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4" y="61"/>
                      </a:lnTo>
                      <a:lnTo>
                        <a:pt x="38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40" name="Freeform 248"/>
                <p:cNvSpPr>
                  <a:spLocks/>
                </p:cNvSpPr>
                <p:nvPr/>
              </p:nvSpPr>
              <p:spPr bwMode="auto">
                <a:xfrm>
                  <a:off x="5717" y="685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49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4" y="61"/>
                    </a:cxn>
                    <a:cxn ang="0">
                      <a:pos x="38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5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49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4" y="61"/>
                      </a:lnTo>
                      <a:lnTo>
                        <a:pt x="38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41" name="Freeform 249"/>
                <p:cNvSpPr>
                  <a:spLocks/>
                </p:cNvSpPr>
                <p:nvPr/>
              </p:nvSpPr>
              <p:spPr bwMode="auto">
                <a:xfrm>
                  <a:off x="5717" y="86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4" y="0"/>
                    </a:cxn>
                    <a:cxn ang="0">
                      <a:pos x="40" y="2"/>
                    </a:cxn>
                    <a:cxn ang="0">
                      <a:pos x="46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4"/>
                    </a:cxn>
                    <a:cxn ang="0">
                      <a:pos x="65" y="40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4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6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40"/>
                    </a:cxn>
                    <a:cxn ang="0">
                      <a:pos x="0" y="34"/>
                    </a:cxn>
                  </a:cxnLst>
                  <a:rect l="0" t="0" r="r" b="b"/>
                  <a:pathLst>
                    <a:path w="65" h="65">
                      <a:moveTo>
                        <a:pt x="0" y="34"/>
                      </a:move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46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4"/>
                      </a:lnTo>
                      <a:lnTo>
                        <a:pt x="65" y="40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4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6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40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42" name="Freeform 250"/>
                <p:cNvSpPr>
                  <a:spLocks/>
                </p:cNvSpPr>
                <p:nvPr/>
              </p:nvSpPr>
              <p:spPr bwMode="auto">
                <a:xfrm>
                  <a:off x="5717" y="86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34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4" y="0"/>
                    </a:cxn>
                    <a:cxn ang="0">
                      <a:pos x="40" y="2"/>
                    </a:cxn>
                    <a:cxn ang="0">
                      <a:pos x="46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4"/>
                    </a:cxn>
                    <a:cxn ang="0">
                      <a:pos x="65" y="40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4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6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40"/>
                    </a:cxn>
                    <a:cxn ang="0">
                      <a:pos x="0" y="34"/>
                    </a:cxn>
                  </a:cxnLst>
                  <a:rect l="0" t="0" r="r" b="b"/>
                  <a:pathLst>
                    <a:path w="65" h="65">
                      <a:moveTo>
                        <a:pt x="0" y="34"/>
                      </a:moveTo>
                      <a:lnTo>
                        <a:pt x="0" y="34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46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4"/>
                      </a:lnTo>
                      <a:lnTo>
                        <a:pt x="65" y="40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4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6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40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43" name="Freeform 251"/>
                <p:cNvSpPr>
                  <a:spLocks/>
                </p:cNvSpPr>
                <p:nvPr/>
              </p:nvSpPr>
              <p:spPr bwMode="auto">
                <a:xfrm>
                  <a:off x="5790" y="697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7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44" name="Freeform 252"/>
                <p:cNvSpPr>
                  <a:spLocks/>
                </p:cNvSpPr>
                <p:nvPr/>
              </p:nvSpPr>
              <p:spPr bwMode="auto">
                <a:xfrm>
                  <a:off x="5790" y="697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7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45" name="Freeform 253"/>
                <p:cNvSpPr>
                  <a:spLocks/>
                </p:cNvSpPr>
                <p:nvPr/>
              </p:nvSpPr>
              <p:spPr bwMode="auto">
                <a:xfrm>
                  <a:off x="5613" y="675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46" name="Freeform 254"/>
                <p:cNvSpPr>
                  <a:spLocks/>
                </p:cNvSpPr>
                <p:nvPr/>
              </p:nvSpPr>
              <p:spPr bwMode="auto">
                <a:xfrm>
                  <a:off x="5613" y="675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47" name="Freeform 255"/>
                <p:cNvSpPr>
                  <a:spLocks/>
                </p:cNvSpPr>
                <p:nvPr/>
              </p:nvSpPr>
              <p:spPr bwMode="auto">
                <a:xfrm>
                  <a:off x="5766" y="783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6" y="2"/>
                    </a:cxn>
                    <a:cxn ang="0">
                      <a:pos x="50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60" y="50"/>
                    </a:cxn>
                    <a:cxn ang="0">
                      <a:pos x="56" y="56"/>
                    </a:cxn>
                    <a:cxn ang="0">
                      <a:pos x="50" y="60"/>
                    </a:cxn>
                    <a:cxn ang="0">
                      <a:pos x="46" y="62"/>
                    </a:cxn>
                    <a:cxn ang="0">
                      <a:pos x="38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2"/>
                    </a:cxn>
                    <a:cxn ang="0">
                      <a:pos x="14" y="60"/>
                    </a:cxn>
                    <a:cxn ang="0">
                      <a:pos x="8" y="56"/>
                    </a:cxn>
                    <a:cxn ang="0">
                      <a:pos x="6" y="50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5">
                      <a:moveTo>
                        <a:pt x="0" y="32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6" y="2"/>
                      </a:lnTo>
                      <a:lnTo>
                        <a:pt x="50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60" y="50"/>
                      </a:lnTo>
                      <a:lnTo>
                        <a:pt x="56" y="56"/>
                      </a:lnTo>
                      <a:lnTo>
                        <a:pt x="50" y="60"/>
                      </a:lnTo>
                      <a:lnTo>
                        <a:pt x="46" y="62"/>
                      </a:lnTo>
                      <a:lnTo>
                        <a:pt x="38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2"/>
                      </a:lnTo>
                      <a:lnTo>
                        <a:pt x="14" y="60"/>
                      </a:lnTo>
                      <a:lnTo>
                        <a:pt x="8" y="56"/>
                      </a:lnTo>
                      <a:lnTo>
                        <a:pt x="6" y="50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48" name="Freeform 256"/>
                <p:cNvSpPr>
                  <a:spLocks/>
                </p:cNvSpPr>
                <p:nvPr/>
              </p:nvSpPr>
              <p:spPr bwMode="auto">
                <a:xfrm>
                  <a:off x="5766" y="783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6" y="2"/>
                    </a:cxn>
                    <a:cxn ang="0">
                      <a:pos x="50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60" y="50"/>
                    </a:cxn>
                    <a:cxn ang="0">
                      <a:pos x="56" y="56"/>
                    </a:cxn>
                    <a:cxn ang="0">
                      <a:pos x="50" y="60"/>
                    </a:cxn>
                    <a:cxn ang="0">
                      <a:pos x="46" y="62"/>
                    </a:cxn>
                    <a:cxn ang="0">
                      <a:pos x="38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2"/>
                    </a:cxn>
                    <a:cxn ang="0">
                      <a:pos x="14" y="60"/>
                    </a:cxn>
                    <a:cxn ang="0">
                      <a:pos x="8" y="56"/>
                    </a:cxn>
                    <a:cxn ang="0">
                      <a:pos x="6" y="50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5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6" y="2"/>
                      </a:lnTo>
                      <a:lnTo>
                        <a:pt x="50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60" y="50"/>
                      </a:lnTo>
                      <a:lnTo>
                        <a:pt x="56" y="56"/>
                      </a:lnTo>
                      <a:lnTo>
                        <a:pt x="50" y="60"/>
                      </a:lnTo>
                      <a:lnTo>
                        <a:pt x="46" y="62"/>
                      </a:lnTo>
                      <a:lnTo>
                        <a:pt x="38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2"/>
                      </a:lnTo>
                      <a:lnTo>
                        <a:pt x="14" y="60"/>
                      </a:lnTo>
                      <a:lnTo>
                        <a:pt x="8" y="56"/>
                      </a:lnTo>
                      <a:lnTo>
                        <a:pt x="6" y="50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49" name="Freeform 257"/>
                <p:cNvSpPr>
                  <a:spLocks/>
                </p:cNvSpPr>
                <p:nvPr/>
              </p:nvSpPr>
              <p:spPr bwMode="auto">
                <a:xfrm>
                  <a:off x="5247" y="681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5">
                      <a:moveTo>
                        <a:pt x="0" y="32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50" name="Freeform 258"/>
                <p:cNvSpPr>
                  <a:spLocks/>
                </p:cNvSpPr>
                <p:nvPr/>
              </p:nvSpPr>
              <p:spPr bwMode="auto">
                <a:xfrm>
                  <a:off x="5247" y="681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5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51" name="Freeform 259"/>
                <p:cNvSpPr>
                  <a:spLocks/>
                </p:cNvSpPr>
                <p:nvPr/>
              </p:nvSpPr>
              <p:spPr bwMode="auto">
                <a:xfrm>
                  <a:off x="5833" y="843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3"/>
                    </a:cxn>
                    <a:cxn ang="0">
                      <a:pos x="10" y="7"/>
                    </a:cxn>
                    <a:cxn ang="0">
                      <a:pos x="16" y="5"/>
                    </a:cxn>
                    <a:cxn ang="0">
                      <a:pos x="20" y="2"/>
                    </a:cxn>
                    <a:cxn ang="0">
                      <a:pos x="28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5"/>
                    </a:cxn>
                    <a:cxn ang="0">
                      <a:pos x="56" y="7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6" y="55"/>
                    </a:cxn>
                    <a:cxn ang="0">
                      <a:pos x="52" y="57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  <a:cxn ang="0">
                      <a:pos x="28" y="63"/>
                    </a:cxn>
                    <a:cxn ang="0">
                      <a:pos x="20" y="61"/>
                    </a:cxn>
                    <a:cxn ang="0">
                      <a:pos x="16" y="57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3"/>
                      </a:lnTo>
                      <a:lnTo>
                        <a:pt x="10" y="7"/>
                      </a:lnTo>
                      <a:lnTo>
                        <a:pt x="16" y="5"/>
                      </a:lnTo>
                      <a:lnTo>
                        <a:pt x="20" y="2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5"/>
                      </a:lnTo>
                      <a:lnTo>
                        <a:pt x="56" y="7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6" y="55"/>
                      </a:lnTo>
                      <a:lnTo>
                        <a:pt x="52" y="57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lnTo>
                        <a:pt x="28" y="63"/>
                      </a:lnTo>
                      <a:lnTo>
                        <a:pt x="20" y="61"/>
                      </a:lnTo>
                      <a:lnTo>
                        <a:pt x="16" y="57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52" name="Freeform 260"/>
                <p:cNvSpPr>
                  <a:spLocks/>
                </p:cNvSpPr>
                <p:nvPr/>
              </p:nvSpPr>
              <p:spPr bwMode="auto">
                <a:xfrm>
                  <a:off x="5833" y="843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3"/>
                    </a:cxn>
                    <a:cxn ang="0">
                      <a:pos x="10" y="7"/>
                    </a:cxn>
                    <a:cxn ang="0">
                      <a:pos x="16" y="5"/>
                    </a:cxn>
                    <a:cxn ang="0">
                      <a:pos x="20" y="2"/>
                    </a:cxn>
                    <a:cxn ang="0">
                      <a:pos x="28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5"/>
                    </a:cxn>
                    <a:cxn ang="0">
                      <a:pos x="56" y="7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6" y="55"/>
                    </a:cxn>
                    <a:cxn ang="0">
                      <a:pos x="52" y="57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  <a:cxn ang="0">
                      <a:pos x="28" y="63"/>
                    </a:cxn>
                    <a:cxn ang="0">
                      <a:pos x="20" y="61"/>
                    </a:cxn>
                    <a:cxn ang="0">
                      <a:pos x="16" y="57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3"/>
                      </a:lnTo>
                      <a:lnTo>
                        <a:pt x="10" y="7"/>
                      </a:lnTo>
                      <a:lnTo>
                        <a:pt x="16" y="5"/>
                      </a:lnTo>
                      <a:lnTo>
                        <a:pt x="20" y="2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5"/>
                      </a:lnTo>
                      <a:lnTo>
                        <a:pt x="56" y="7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6" y="55"/>
                      </a:lnTo>
                      <a:lnTo>
                        <a:pt x="52" y="57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lnTo>
                        <a:pt x="28" y="63"/>
                      </a:lnTo>
                      <a:lnTo>
                        <a:pt x="20" y="61"/>
                      </a:lnTo>
                      <a:lnTo>
                        <a:pt x="16" y="57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53" name="Freeform 261"/>
                <p:cNvSpPr>
                  <a:spLocks/>
                </p:cNvSpPr>
                <p:nvPr/>
              </p:nvSpPr>
              <p:spPr bwMode="auto">
                <a:xfrm>
                  <a:off x="5140" y="722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6"/>
                    </a:cxn>
                    <a:cxn ang="0">
                      <a:pos x="52" y="60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60"/>
                    </a:cxn>
                    <a:cxn ang="0">
                      <a:pos x="10" y="56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2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2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6"/>
                      </a:lnTo>
                      <a:lnTo>
                        <a:pt x="52" y="60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60"/>
                      </a:lnTo>
                      <a:lnTo>
                        <a:pt x="10" y="56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2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54" name="Freeform 262"/>
                <p:cNvSpPr>
                  <a:spLocks/>
                </p:cNvSpPr>
                <p:nvPr/>
              </p:nvSpPr>
              <p:spPr bwMode="auto">
                <a:xfrm>
                  <a:off x="5140" y="722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6"/>
                    </a:cxn>
                    <a:cxn ang="0">
                      <a:pos x="52" y="60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60"/>
                    </a:cxn>
                    <a:cxn ang="0">
                      <a:pos x="10" y="56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2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6"/>
                      </a:lnTo>
                      <a:lnTo>
                        <a:pt x="52" y="60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60"/>
                      </a:lnTo>
                      <a:lnTo>
                        <a:pt x="10" y="56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2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55" name="Freeform 263"/>
                <p:cNvSpPr>
                  <a:spLocks/>
                </p:cNvSpPr>
                <p:nvPr/>
              </p:nvSpPr>
              <p:spPr bwMode="auto">
                <a:xfrm>
                  <a:off x="5282" y="862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5">
                      <a:moveTo>
                        <a:pt x="0" y="32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56" name="Freeform 264"/>
                <p:cNvSpPr>
                  <a:spLocks/>
                </p:cNvSpPr>
                <p:nvPr/>
              </p:nvSpPr>
              <p:spPr bwMode="auto">
                <a:xfrm>
                  <a:off x="5282" y="862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5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57" name="Freeform 265"/>
                <p:cNvSpPr>
                  <a:spLocks/>
                </p:cNvSpPr>
                <p:nvPr/>
              </p:nvSpPr>
              <p:spPr bwMode="auto">
                <a:xfrm>
                  <a:off x="5479" y="754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49"/>
                    </a:cxn>
                    <a:cxn ang="0">
                      <a:pos x="2" y="45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5">
                      <a:moveTo>
                        <a:pt x="0" y="31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49"/>
                      </a:lnTo>
                      <a:lnTo>
                        <a:pt x="2" y="45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58" name="Freeform 266"/>
                <p:cNvSpPr>
                  <a:spLocks/>
                </p:cNvSpPr>
                <p:nvPr/>
              </p:nvSpPr>
              <p:spPr bwMode="auto">
                <a:xfrm>
                  <a:off x="5479" y="754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49"/>
                    </a:cxn>
                    <a:cxn ang="0">
                      <a:pos x="2" y="45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5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49"/>
                      </a:lnTo>
                      <a:lnTo>
                        <a:pt x="2" y="45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59" name="Freeform 267"/>
                <p:cNvSpPr>
                  <a:spLocks/>
                </p:cNvSpPr>
                <p:nvPr/>
              </p:nvSpPr>
              <p:spPr bwMode="auto">
                <a:xfrm>
                  <a:off x="5638" y="831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0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3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60" y="51"/>
                    </a:cxn>
                    <a:cxn ang="0">
                      <a:pos x="56" y="55"/>
                    </a:cxn>
                    <a:cxn ang="0">
                      <a:pos x="50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5">
                      <a:moveTo>
                        <a:pt x="0" y="31"/>
                      </a:move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0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3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60" y="51"/>
                      </a:lnTo>
                      <a:lnTo>
                        <a:pt x="56" y="55"/>
                      </a:lnTo>
                      <a:lnTo>
                        <a:pt x="50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60" name="Freeform 268"/>
                <p:cNvSpPr>
                  <a:spLocks/>
                </p:cNvSpPr>
                <p:nvPr/>
              </p:nvSpPr>
              <p:spPr bwMode="auto">
                <a:xfrm>
                  <a:off x="5638" y="831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0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3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60" y="51"/>
                    </a:cxn>
                    <a:cxn ang="0">
                      <a:pos x="56" y="55"/>
                    </a:cxn>
                    <a:cxn ang="0">
                      <a:pos x="50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5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0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3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60" y="51"/>
                      </a:lnTo>
                      <a:lnTo>
                        <a:pt x="56" y="55"/>
                      </a:lnTo>
                      <a:lnTo>
                        <a:pt x="50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61" name="Freeform 269"/>
                <p:cNvSpPr>
                  <a:spLocks/>
                </p:cNvSpPr>
                <p:nvPr/>
              </p:nvSpPr>
              <p:spPr bwMode="auto">
                <a:xfrm>
                  <a:off x="5461" y="858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7" y="50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4" y="61"/>
                    </a:cxn>
                    <a:cxn ang="0">
                      <a:pos x="38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50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3">
                      <a:moveTo>
                        <a:pt x="0" y="32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7" y="50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4" y="61"/>
                      </a:lnTo>
                      <a:lnTo>
                        <a:pt x="38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50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62" name="Freeform 270"/>
                <p:cNvSpPr>
                  <a:spLocks/>
                </p:cNvSpPr>
                <p:nvPr/>
              </p:nvSpPr>
              <p:spPr bwMode="auto">
                <a:xfrm>
                  <a:off x="5461" y="858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7" y="50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4" y="61"/>
                    </a:cxn>
                    <a:cxn ang="0">
                      <a:pos x="38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50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3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7" y="50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4" y="61"/>
                      </a:lnTo>
                      <a:lnTo>
                        <a:pt x="38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50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63" name="Freeform 271"/>
                <p:cNvSpPr>
                  <a:spLocks/>
                </p:cNvSpPr>
                <p:nvPr/>
              </p:nvSpPr>
              <p:spPr bwMode="auto">
                <a:xfrm>
                  <a:off x="5839" y="75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2" y="25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2"/>
                    </a:cxn>
                    <a:cxn ang="0">
                      <a:pos x="34" y="0"/>
                    </a:cxn>
                    <a:cxn ang="0">
                      <a:pos x="40" y="2"/>
                    </a:cxn>
                    <a:cxn ang="0">
                      <a:pos x="46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5"/>
                    </a:cxn>
                    <a:cxn ang="0">
                      <a:pos x="65" y="33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4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5" h="65">
                      <a:moveTo>
                        <a:pt x="0" y="33"/>
                      </a:moveTo>
                      <a:lnTo>
                        <a:pt x="2" y="25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46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5"/>
                      </a:lnTo>
                      <a:lnTo>
                        <a:pt x="65" y="33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4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64" name="Freeform 272"/>
                <p:cNvSpPr>
                  <a:spLocks/>
                </p:cNvSpPr>
                <p:nvPr/>
              </p:nvSpPr>
              <p:spPr bwMode="auto">
                <a:xfrm>
                  <a:off x="5839" y="75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33"/>
                    </a:cxn>
                    <a:cxn ang="0">
                      <a:pos x="2" y="25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2"/>
                    </a:cxn>
                    <a:cxn ang="0">
                      <a:pos x="34" y="0"/>
                    </a:cxn>
                    <a:cxn ang="0">
                      <a:pos x="40" y="2"/>
                    </a:cxn>
                    <a:cxn ang="0">
                      <a:pos x="46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5"/>
                    </a:cxn>
                    <a:cxn ang="0">
                      <a:pos x="65" y="33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4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5" h="65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2" y="25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46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5"/>
                      </a:lnTo>
                      <a:lnTo>
                        <a:pt x="65" y="33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4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65" name="Freeform 273"/>
                <p:cNvSpPr>
                  <a:spLocks/>
                </p:cNvSpPr>
                <p:nvPr/>
              </p:nvSpPr>
              <p:spPr bwMode="auto">
                <a:xfrm>
                  <a:off x="5121" y="943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9" y="8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9" y="55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9" y="8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9" y="55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66" name="Freeform 274"/>
                <p:cNvSpPr>
                  <a:spLocks/>
                </p:cNvSpPr>
                <p:nvPr/>
              </p:nvSpPr>
              <p:spPr bwMode="auto">
                <a:xfrm>
                  <a:off x="5121" y="943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9" y="8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9" y="55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9" y="8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9" y="55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67" name="Freeform 275"/>
                <p:cNvSpPr>
                  <a:spLocks/>
                </p:cNvSpPr>
                <p:nvPr/>
              </p:nvSpPr>
              <p:spPr bwMode="auto">
                <a:xfrm>
                  <a:off x="5195" y="998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0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3" y="43"/>
                    </a:cxn>
                    <a:cxn ang="0">
                      <a:pos x="60" y="49"/>
                    </a:cxn>
                    <a:cxn ang="0">
                      <a:pos x="56" y="55"/>
                    </a:cxn>
                    <a:cxn ang="0">
                      <a:pos x="50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0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3" y="43"/>
                      </a:lnTo>
                      <a:lnTo>
                        <a:pt x="60" y="49"/>
                      </a:lnTo>
                      <a:lnTo>
                        <a:pt x="56" y="55"/>
                      </a:lnTo>
                      <a:lnTo>
                        <a:pt x="50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68" name="Freeform 276"/>
                <p:cNvSpPr>
                  <a:spLocks/>
                </p:cNvSpPr>
                <p:nvPr/>
              </p:nvSpPr>
              <p:spPr bwMode="auto">
                <a:xfrm>
                  <a:off x="5195" y="998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0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3" y="43"/>
                    </a:cxn>
                    <a:cxn ang="0">
                      <a:pos x="60" y="49"/>
                    </a:cxn>
                    <a:cxn ang="0">
                      <a:pos x="56" y="55"/>
                    </a:cxn>
                    <a:cxn ang="0">
                      <a:pos x="50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0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3" y="43"/>
                      </a:lnTo>
                      <a:lnTo>
                        <a:pt x="60" y="49"/>
                      </a:lnTo>
                      <a:lnTo>
                        <a:pt x="56" y="55"/>
                      </a:lnTo>
                      <a:lnTo>
                        <a:pt x="50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69" name="Freeform 277"/>
                <p:cNvSpPr>
                  <a:spLocks/>
                </p:cNvSpPr>
                <p:nvPr/>
              </p:nvSpPr>
              <p:spPr bwMode="auto">
                <a:xfrm>
                  <a:off x="5255" y="947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1" y="20"/>
                    </a:cxn>
                    <a:cxn ang="0">
                      <a:pos x="3" y="14"/>
                    </a:cxn>
                    <a:cxn ang="0">
                      <a:pos x="7" y="8"/>
                    </a:cxn>
                    <a:cxn ang="0">
                      <a:pos x="13" y="4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3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7" y="53"/>
                    </a:cxn>
                    <a:cxn ang="0">
                      <a:pos x="3" y="49"/>
                    </a:cxn>
                    <a:cxn ang="0">
                      <a:pos x="1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26"/>
                      </a:lnTo>
                      <a:lnTo>
                        <a:pt x="1" y="20"/>
                      </a:lnTo>
                      <a:lnTo>
                        <a:pt x="3" y="14"/>
                      </a:lnTo>
                      <a:lnTo>
                        <a:pt x="7" y="8"/>
                      </a:lnTo>
                      <a:lnTo>
                        <a:pt x="13" y="4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3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7" y="53"/>
                      </a:lnTo>
                      <a:lnTo>
                        <a:pt x="3" y="49"/>
                      </a:lnTo>
                      <a:lnTo>
                        <a:pt x="1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70" name="Freeform 278"/>
                <p:cNvSpPr>
                  <a:spLocks/>
                </p:cNvSpPr>
                <p:nvPr/>
              </p:nvSpPr>
              <p:spPr bwMode="auto">
                <a:xfrm>
                  <a:off x="5255" y="947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1" y="20"/>
                    </a:cxn>
                    <a:cxn ang="0">
                      <a:pos x="3" y="14"/>
                    </a:cxn>
                    <a:cxn ang="0">
                      <a:pos x="7" y="8"/>
                    </a:cxn>
                    <a:cxn ang="0">
                      <a:pos x="13" y="4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3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7" y="53"/>
                    </a:cxn>
                    <a:cxn ang="0">
                      <a:pos x="3" y="49"/>
                    </a:cxn>
                    <a:cxn ang="0">
                      <a:pos x="1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1" y="20"/>
                      </a:lnTo>
                      <a:lnTo>
                        <a:pt x="3" y="14"/>
                      </a:lnTo>
                      <a:lnTo>
                        <a:pt x="7" y="8"/>
                      </a:lnTo>
                      <a:lnTo>
                        <a:pt x="13" y="4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3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7" y="53"/>
                      </a:lnTo>
                      <a:lnTo>
                        <a:pt x="3" y="49"/>
                      </a:lnTo>
                      <a:lnTo>
                        <a:pt x="1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71" name="Freeform 279"/>
                <p:cNvSpPr>
                  <a:spLocks/>
                </p:cNvSpPr>
                <p:nvPr/>
              </p:nvSpPr>
              <p:spPr bwMode="auto">
                <a:xfrm>
                  <a:off x="5416" y="96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1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5">
                      <a:moveTo>
                        <a:pt x="0" y="31"/>
                      </a:move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1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72" name="Freeform 280"/>
                <p:cNvSpPr>
                  <a:spLocks/>
                </p:cNvSpPr>
                <p:nvPr/>
              </p:nvSpPr>
              <p:spPr bwMode="auto">
                <a:xfrm>
                  <a:off x="5416" y="96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1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5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1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73" name="Freeform 281"/>
                <p:cNvSpPr>
                  <a:spLocks/>
                </p:cNvSpPr>
                <p:nvPr/>
              </p:nvSpPr>
              <p:spPr bwMode="auto">
                <a:xfrm>
                  <a:off x="5644" y="915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4" y="2"/>
                    </a:cxn>
                    <a:cxn ang="0">
                      <a:pos x="32" y="0"/>
                    </a:cxn>
                    <a:cxn ang="0">
                      <a:pos x="38" y="2"/>
                    </a:cxn>
                    <a:cxn ang="0">
                      <a:pos x="44" y="2"/>
                    </a:cxn>
                    <a:cxn ang="0">
                      <a:pos x="50" y="6"/>
                    </a:cxn>
                    <a:cxn ang="0">
                      <a:pos x="54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7" y="52"/>
                    </a:cxn>
                    <a:cxn ang="0">
                      <a:pos x="54" y="56"/>
                    </a:cxn>
                    <a:cxn ang="0">
                      <a:pos x="50" y="59"/>
                    </a:cxn>
                    <a:cxn ang="0">
                      <a:pos x="44" y="63"/>
                    </a:cxn>
                    <a:cxn ang="0">
                      <a:pos x="38" y="63"/>
                    </a:cxn>
                    <a:cxn ang="0">
                      <a:pos x="32" y="65"/>
                    </a:cxn>
                    <a:cxn ang="0">
                      <a:pos x="24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6"/>
                    </a:cxn>
                    <a:cxn ang="0">
                      <a:pos x="4" y="52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5">
                      <a:moveTo>
                        <a:pt x="0" y="32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4" y="2"/>
                      </a:lnTo>
                      <a:lnTo>
                        <a:pt x="32" y="0"/>
                      </a:lnTo>
                      <a:lnTo>
                        <a:pt x="38" y="2"/>
                      </a:lnTo>
                      <a:lnTo>
                        <a:pt x="44" y="2"/>
                      </a:lnTo>
                      <a:lnTo>
                        <a:pt x="50" y="6"/>
                      </a:lnTo>
                      <a:lnTo>
                        <a:pt x="54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7" y="52"/>
                      </a:lnTo>
                      <a:lnTo>
                        <a:pt x="54" y="56"/>
                      </a:lnTo>
                      <a:lnTo>
                        <a:pt x="50" y="59"/>
                      </a:lnTo>
                      <a:lnTo>
                        <a:pt x="44" y="63"/>
                      </a:lnTo>
                      <a:lnTo>
                        <a:pt x="38" y="63"/>
                      </a:lnTo>
                      <a:lnTo>
                        <a:pt x="32" y="65"/>
                      </a:lnTo>
                      <a:lnTo>
                        <a:pt x="24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6"/>
                      </a:lnTo>
                      <a:lnTo>
                        <a:pt x="4" y="52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74" name="Freeform 282"/>
                <p:cNvSpPr>
                  <a:spLocks/>
                </p:cNvSpPr>
                <p:nvPr/>
              </p:nvSpPr>
              <p:spPr bwMode="auto">
                <a:xfrm>
                  <a:off x="5644" y="915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4" y="2"/>
                    </a:cxn>
                    <a:cxn ang="0">
                      <a:pos x="32" y="0"/>
                    </a:cxn>
                    <a:cxn ang="0">
                      <a:pos x="38" y="2"/>
                    </a:cxn>
                    <a:cxn ang="0">
                      <a:pos x="44" y="2"/>
                    </a:cxn>
                    <a:cxn ang="0">
                      <a:pos x="50" y="6"/>
                    </a:cxn>
                    <a:cxn ang="0">
                      <a:pos x="54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7" y="52"/>
                    </a:cxn>
                    <a:cxn ang="0">
                      <a:pos x="54" y="56"/>
                    </a:cxn>
                    <a:cxn ang="0">
                      <a:pos x="50" y="59"/>
                    </a:cxn>
                    <a:cxn ang="0">
                      <a:pos x="44" y="63"/>
                    </a:cxn>
                    <a:cxn ang="0">
                      <a:pos x="38" y="63"/>
                    </a:cxn>
                    <a:cxn ang="0">
                      <a:pos x="32" y="65"/>
                    </a:cxn>
                    <a:cxn ang="0">
                      <a:pos x="24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6"/>
                    </a:cxn>
                    <a:cxn ang="0">
                      <a:pos x="4" y="52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5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4" y="2"/>
                      </a:lnTo>
                      <a:lnTo>
                        <a:pt x="32" y="0"/>
                      </a:lnTo>
                      <a:lnTo>
                        <a:pt x="38" y="2"/>
                      </a:lnTo>
                      <a:lnTo>
                        <a:pt x="44" y="2"/>
                      </a:lnTo>
                      <a:lnTo>
                        <a:pt x="50" y="6"/>
                      </a:lnTo>
                      <a:lnTo>
                        <a:pt x="54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7" y="52"/>
                      </a:lnTo>
                      <a:lnTo>
                        <a:pt x="54" y="56"/>
                      </a:lnTo>
                      <a:lnTo>
                        <a:pt x="50" y="59"/>
                      </a:lnTo>
                      <a:lnTo>
                        <a:pt x="44" y="63"/>
                      </a:lnTo>
                      <a:lnTo>
                        <a:pt x="38" y="63"/>
                      </a:lnTo>
                      <a:lnTo>
                        <a:pt x="32" y="65"/>
                      </a:lnTo>
                      <a:lnTo>
                        <a:pt x="24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6"/>
                      </a:lnTo>
                      <a:lnTo>
                        <a:pt x="4" y="52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75" name="Freeform 283"/>
                <p:cNvSpPr>
                  <a:spLocks/>
                </p:cNvSpPr>
                <p:nvPr/>
              </p:nvSpPr>
              <p:spPr bwMode="auto">
                <a:xfrm>
                  <a:off x="5522" y="1012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3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3"/>
                    </a:cxn>
                    <a:cxn ang="0">
                      <a:pos x="40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5">
                      <a:moveTo>
                        <a:pt x="0" y="31"/>
                      </a:move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7"/>
                      </a:lnTo>
                      <a:lnTo>
                        <a:pt x="63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3"/>
                      </a:lnTo>
                      <a:lnTo>
                        <a:pt x="40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76" name="Freeform 284"/>
                <p:cNvSpPr>
                  <a:spLocks/>
                </p:cNvSpPr>
                <p:nvPr/>
              </p:nvSpPr>
              <p:spPr bwMode="auto">
                <a:xfrm>
                  <a:off x="5522" y="1012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3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3"/>
                    </a:cxn>
                    <a:cxn ang="0">
                      <a:pos x="40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5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7"/>
                      </a:lnTo>
                      <a:lnTo>
                        <a:pt x="63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3"/>
                      </a:lnTo>
                      <a:lnTo>
                        <a:pt x="40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77" name="Freeform 285"/>
                <p:cNvSpPr>
                  <a:spLocks/>
                </p:cNvSpPr>
                <p:nvPr/>
              </p:nvSpPr>
              <p:spPr bwMode="auto">
                <a:xfrm>
                  <a:off x="5182" y="886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9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5">
                      <a:moveTo>
                        <a:pt x="0" y="31"/>
                      </a:move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9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78" name="Freeform 286"/>
                <p:cNvSpPr>
                  <a:spLocks/>
                </p:cNvSpPr>
                <p:nvPr/>
              </p:nvSpPr>
              <p:spPr bwMode="auto">
                <a:xfrm>
                  <a:off x="5182" y="886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9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5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9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79" name="Freeform 287"/>
                <p:cNvSpPr>
                  <a:spLocks/>
                </p:cNvSpPr>
                <p:nvPr/>
              </p:nvSpPr>
              <p:spPr bwMode="auto">
                <a:xfrm>
                  <a:off x="5483" y="93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2"/>
                    </a:cxn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3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5">
                      <a:moveTo>
                        <a:pt x="0" y="32"/>
                      </a:move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3" y="0"/>
                      </a:lnTo>
                      <a:lnTo>
                        <a:pt x="39" y="2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3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80" name="Freeform 288"/>
                <p:cNvSpPr>
                  <a:spLocks/>
                </p:cNvSpPr>
                <p:nvPr/>
              </p:nvSpPr>
              <p:spPr bwMode="auto">
                <a:xfrm>
                  <a:off x="5483" y="93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2"/>
                    </a:cxn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3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5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3" y="0"/>
                      </a:lnTo>
                      <a:lnTo>
                        <a:pt x="39" y="2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3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81" name="Freeform 289"/>
                <p:cNvSpPr>
                  <a:spLocks/>
                </p:cNvSpPr>
                <p:nvPr/>
              </p:nvSpPr>
              <p:spPr bwMode="auto">
                <a:xfrm>
                  <a:off x="5589" y="973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6" y="5"/>
                    </a:cxn>
                    <a:cxn ang="0">
                      <a:pos x="20" y="1"/>
                    </a:cxn>
                    <a:cxn ang="0">
                      <a:pos x="28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1"/>
                    </a:cxn>
                    <a:cxn ang="0">
                      <a:pos x="51" y="5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  <a:cxn ang="0">
                      <a:pos x="28" y="63"/>
                    </a:cxn>
                    <a:cxn ang="0">
                      <a:pos x="20" y="61"/>
                    </a:cxn>
                    <a:cxn ang="0">
                      <a:pos x="16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5"/>
                    </a:cxn>
                    <a:cxn ang="0">
                      <a:pos x="2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6" y="5"/>
                      </a:lnTo>
                      <a:lnTo>
                        <a:pt x="20" y="1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1"/>
                      </a:lnTo>
                      <a:lnTo>
                        <a:pt x="51" y="5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lnTo>
                        <a:pt x="28" y="63"/>
                      </a:lnTo>
                      <a:lnTo>
                        <a:pt x="20" y="61"/>
                      </a:lnTo>
                      <a:lnTo>
                        <a:pt x="16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5"/>
                      </a:lnTo>
                      <a:lnTo>
                        <a:pt x="2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82" name="Freeform 290"/>
                <p:cNvSpPr>
                  <a:spLocks/>
                </p:cNvSpPr>
                <p:nvPr/>
              </p:nvSpPr>
              <p:spPr bwMode="auto">
                <a:xfrm>
                  <a:off x="5589" y="973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6" y="5"/>
                    </a:cxn>
                    <a:cxn ang="0">
                      <a:pos x="20" y="1"/>
                    </a:cxn>
                    <a:cxn ang="0">
                      <a:pos x="28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1"/>
                    </a:cxn>
                    <a:cxn ang="0">
                      <a:pos x="51" y="5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  <a:cxn ang="0">
                      <a:pos x="28" y="63"/>
                    </a:cxn>
                    <a:cxn ang="0">
                      <a:pos x="20" y="61"/>
                    </a:cxn>
                    <a:cxn ang="0">
                      <a:pos x="16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5"/>
                    </a:cxn>
                    <a:cxn ang="0">
                      <a:pos x="2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6" y="5"/>
                      </a:lnTo>
                      <a:lnTo>
                        <a:pt x="20" y="1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1"/>
                      </a:lnTo>
                      <a:lnTo>
                        <a:pt x="51" y="5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lnTo>
                        <a:pt x="28" y="63"/>
                      </a:lnTo>
                      <a:lnTo>
                        <a:pt x="20" y="61"/>
                      </a:lnTo>
                      <a:lnTo>
                        <a:pt x="16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5"/>
                      </a:lnTo>
                      <a:lnTo>
                        <a:pt x="2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83" name="Freeform 291"/>
                <p:cNvSpPr>
                  <a:spLocks/>
                </p:cNvSpPr>
                <p:nvPr/>
              </p:nvSpPr>
              <p:spPr bwMode="auto">
                <a:xfrm>
                  <a:off x="5367" y="886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8"/>
                    </a:cxn>
                    <a:cxn ang="0">
                      <a:pos x="14" y="6"/>
                    </a:cxn>
                    <a:cxn ang="0">
                      <a:pos x="17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3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7" y="61"/>
                    </a:cxn>
                    <a:cxn ang="0">
                      <a:pos x="14" y="57"/>
                    </a:cxn>
                    <a:cxn ang="0">
                      <a:pos x="8" y="55"/>
                    </a:cxn>
                    <a:cxn ang="0">
                      <a:pos x="4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8"/>
                      </a:lnTo>
                      <a:lnTo>
                        <a:pt x="14" y="6"/>
                      </a:lnTo>
                      <a:lnTo>
                        <a:pt x="17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3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7" y="61"/>
                      </a:lnTo>
                      <a:lnTo>
                        <a:pt x="14" y="57"/>
                      </a:lnTo>
                      <a:lnTo>
                        <a:pt x="8" y="55"/>
                      </a:lnTo>
                      <a:lnTo>
                        <a:pt x="4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84" name="Freeform 292"/>
                <p:cNvSpPr>
                  <a:spLocks/>
                </p:cNvSpPr>
                <p:nvPr/>
              </p:nvSpPr>
              <p:spPr bwMode="auto">
                <a:xfrm>
                  <a:off x="5367" y="886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8"/>
                    </a:cxn>
                    <a:cxn ang="0">
                      <a:pos x="14" y="6"/>
                    </a:cxn>
                    <a:cxn ang="0">
                      <a:pos x="17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3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7" y="61"/>
                    </a:cxn>
                    <a:cxn ang="0">
                      <a:pos x="14" y="57"/>
                    </a:cxn>
                    <a:cxn ang="0">
                      <a:pos x="8" y="55"/>
                    </a:cxn>
                    <a:cxn ang="0">
                      <a:pos x="4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8"/>
                      </a:lnTo>
                      <a:lnTo>
                        <a:pt x="14" y="6"/>
                      </a:lnTo>
                      <a:lnTo>
                        <a:pt x="17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3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7" y="61"/>
                      </a:lnTo>
                      <a:lnTo>
                        <a:pt x="14" y="57"/>
                      </a:lnTo>
                      <a:lnTo>
                        <a:pt x="8" y="55"/>
                      </a:lnTo>
                      <a:lnTo>
                        <a:pt x="4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85" name="Freeform 293"/>
                <p:cNvSpPr>
                  <a:spLocks/>
                </p:cNvSpPr>
                <p:nvPr/>
              </p:nvSpPr>
              <p:spPr bwMode="auto">
                <a:xfrm>
                  <a:off x="5707" y="973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7"/>
                    </a:cxn>
                    <a:cxn ang="0">
                      <a:pos x="6" y="13"/>
                    </a:cxn>
                    <a:cxn ang="0">
                      <a:pos x="10" y="7"/>
                    </a:cxn>
                    <a:cxn ang="0">
                      <a:pos x="16" y="3"/>
                    </a:cxn>
                    <a:cxn ang="0">
                      <a:pos x="20" y="1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1"/>
                    </a:cxn>
                    <a:cxn ang="0">
                      <a:pos x="52" y="3"/>
                    </a:cxn>
                    <a:cxn ang="0">
                      <a:pos x="56" y="7"/>
                    </a:cxn>
                    <a:cxn ang="0">
                      <a:pos x="59" y="13"/>
                    </a:cxn>
                    <a:cxn ang="0">
                      <a:pos x="63" y="17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6" y="53"/>
                    </a:cxn>
                    <a:cxn ang="0">
                      <a:pos x="52" y="57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6" y="57"/>
                    </a:cxn>
                    <a:cxn ang="0">
                      <a:pos x="10" y="53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2" y="25"/>
                      </a:lnTo>
                      <a:lnTo>
                        <a:pt x="4" y="17"/>
                      </a:lnTo>
                      <a:lnTo>
                        <a:pt x="6" y="13"/>
                      </a:lnTo>
                      <a:lnTo>
                        <a:pt x="10" y="7"/>
                      </a:lnTo>
                      <a:lnTo>
                        <a:pt x="16" y="3"/>
                      </a:lnTo>
                      <a:lnTo>
                        <a:pt x="20" y="1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1"/>
                      </a:lnTo>
                      <a:lnTo>
                        <a:pt x="52" y="3"/>
                      </a:lnTo>
                      <a:lnTo>
                        <a:pt x="56" y="7"/>
                      </a:lnTo>
                      <a:lnTo>
                        <a:pt x="59" y="13"/>
                      </a:lnTo>
                      <a:lnTo>
                        <a:pt x="63" y="17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6" y="53"/>
                      </a:lnTo>
                      <a:lnTo>
                        <a:pt x="52" y="57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6" y="57"/>
                      </a:lnTo>
                      <a:lnTo>
                        <a:pt x="10" y="53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86" name="Freeform 294"/>
                <p:cNvSpPr>
                  <a:spLocks/>
                </p:cNvSpPr>
                <p:nvPr/>
              </p:nvSpPr>
              <p:spPr bwMode="auto">
                <a:xfrm>
                  <a:off x="5707" y="973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7"/>
                    </a:cxn>
                    <a:cxn ang="0">
                      <a:pos x="6" y="13"/>
                    </a:cxn>
                    <a:cxn ang="0">
                      <a:pos x="10" y="7"/>
                    </a:cxn>
                    <a:cxn ang="0">
                      <a:pos x="16" y="3"/>
                    </a:cxn>
                    <a:cxn ang="0">
                      <a:pos x="20" y="1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1"/>
                    </a:cxn>
                    <a:cxn ang="0">
                      <a:pos x="52" y="3"/>
                    </a:cxn>
                    <a:cxn ang="0">
                      <a:pos x="56" y="7"/>
                    </a:cxn>
                    <a:cxn ang="0">
                      <a:pos x="59" y="13"/>
                    </a:cxn>
                    <a:cxn ang="0">
                      <a:pos x="63" y="17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6" y="53"/>
                    </a:cxn>
                    <a:cxn ang="0">
                      <a:pos x="52" y="57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6" y="57"/>
                    </a:cxn>
                    <a:cxn ang="0">
                      <a:pos x="10" y="53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4" y="17"/>
                      </a:lnTo>
                      <a:lnTo>
                        <a:pt x="6" y="13"/>
                      </a:lnTo>
                      <a:lnTo>
                        <a:pt x="10" y="7"/>
                      </a:lnTo>
                      <a:lnTo>
                        <a:pt x="16" y="3"/>
                      </a:lnTo>
                      <a:lnTo>
                        <a:pt x="20" y="1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1"/>
                      </a:lnTo>
                      <a:lnTo>
                        <a:pt x="52" y="3"/>
                      </a:lnTo>
                      <a:lnTo>
                        <a:pt x="56" y="7"/>
                      </a:lnTo>
                      <a:lnTo>
                        <a:pt x="59" y="13"/>
                      </a:lnTo>
                      <a:lnTo>
                        <a:pt x="63" y="17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6" y="53"/>
                      </a:lnTo>
                      <a:lnTo>
                        <a:pt x="52" y="57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6" y="57"/>
                      </a:lnTo>
                      <a:lnTo>
                        <a:pt x="10" y="53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87" name="Freeform 295"/>
                <p:cNvSpPr>
                  <a:spLocks/>
                </p:cNvSpPr>
                <p:nvPr/>
              </p:nvSpPr>
              <p:spPr bwMode="auto">
                <a:xfrm>
                  <a:off x="5812" y="976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9" y="52"/>
                    </a:cxn>
                    <a:cxn ang="0">
                      <a:pos x="55" y="56"/>
                    </a:cxn>
                    <a:cxn ang="0">
                      <a:pos x="49" y="60"/>
                    </a:cxn>
                    <a:cxn ang="0">
                      <a:pos x="43" y="61"/>
                    </a:cxn>
                    <a:cxn ang="0">
                      <a:pos x="39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4" y="60"/>
                    </a:cxn>
                    <a:cxn ang="0">
                      <a:pos x="10" y="56"/>
                    </a:cxn>
                    <a:cxn ang="0">
                      <a:pos x="6" y="52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5">
                      <a:moveTo>
                        <a:pt x="0" y="32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9" y="52"/>
                      </a:lnTo>
                      <a:lnTo>
                        <a:pt x="55" y="56"/>
                      </a:lnTo>
                      <a:lnTo>
                        <a:pt x="49" y="60"/>
                      </a:lnTo>
                      <a:lnTo>
                        <a:pt x="43" y="61"/>
                      </a:lnTo>
                      <a:lnTo>
                        <a:pt x="39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4" y="60"/>
                      </a:lnTo>
                      <a:lnTo>
                        <a:pt x="10" y="56"/>
                      </a:lnTo>
                      <a:lnTo>
                        <a:pt x="6" y="52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88" name="Freeform 296"/>
                <p:cNvSpPr>
                  <a:spLocks/>
                </p:cNvSpPr>
                <p:nvPr/>
              </p:nvSpPr>
              <p:spPr bwMode="auto">
                <a:xfrm>
                  <a:off x="5812" y="976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9" y="52"/>
                    </a:cxn>
                    <a:cxn ang="0">
                      <a:pos x="55" y="56"/>
                    </a:cxn>
                    <a:cxn ang="0">
                      <a:pos x="49" y="60"/>
                    </a:cxn>
                    <a:cxn ang="0">
                      <a:pos x="43" y="61"/>
                    </a:cxn>
                    <a:cxn ang="0">
                      <a:pos x="39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4" y="60"/>
                    </a:cxn>
                    <a:cxn ang="0">
                      <a:pos x="10" y="56"/>
                    </a:cxn>
                    <a:cxn ang="0">
                      <a:pos x="6" y="52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5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9" y="52"/>
                      </a:lnTo>
                      <a:lnTo>
                        <a:pt x="55" y="56"/>
                      </a:lnTo>
                      <a:lnTo>
                        <a:pt x="49" y="60"/>
                      </a:lnTo>
                      <a:lnTo>
                        <a:pt x="43" y="61"/>
                      </a:lnTo>
                      <a:lnTo>
                        <a:pt x="39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4" y="60"/>
                      </a:lnTo>
                      <a:lnTo>
                        <a:pt x="10" y="56"/>
                      </a:lnTo>
                      <a:lnTo>
                        <a:pt x="6" y="52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89" name="Freeform 297"/>
                <p:cNvSpPr>
                  <a:spLocks/>
                </p:cNvSpPr>
                <p:nvPr/>
              </p:nvSpPr>
              <p:spPr bwMode="auto">
                <a:xfrm>
                  <a:off x="5339" y="976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4"/>
                    </a:cxn>
                    <a:cxn ang="0">
                      <a:pos x="65" y="40"/>
                    </a:cxn>
                    <a:cxn ang="0">
                      <a:pos x="63" y="46"/>
                    </a:cxn>
                    <a:cxn ang="0">
                      <a:pos x="59" y="52"/>
                    </a:cxn>
                    <a:cxn ang="0">
                      <a:pos x="55" y="56"/>
                    </a:cxn>
                    <a:cxn ang="0">
                      <a:pos x="51" y="60"/>
                    </a:cxn>
                    <a:cxn ang="0">
                      <a:pos x="45" y="63"/>
                    </a:cxn>
                    <a:cxn ang="0">
                      <a:pos x="40" y="65"/>
                    </a:cxn>
                    <a:cxn ang="0">
                      <a:pos x="34" y="65"/>
                    </a:cxn>
                    <a:cxn ang="0">
                      <a:pos x="28" y="65"/>
                    </a:cxn>
                    <a:cxn ang="0">
                      <a:pos x="20" y="63"/>
                    </a:cxn>
                    <a:cxn ang="0">
                      <a:pos x="16" y="60"/>
                    </a:cxn>
                    <a:cxn ang="0">
                      <a:pos x="10" y="56"/>
                    </a:cxn>
                    <a:cxn ang="0">
                      <a:pos x="6" y="52"/>
                    </a:cxn>
                    <a:cxn ang="0">
                      <a:pos x="4" y="46"/>
                    </a:cxn>
                    <a:cxn ang="0">
                      <a:pos x="2" y="40"/>
                    </a:cxn>
                    <a:cxn ang="0">
                      <a:pos x="0" y="34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20" y="2"/>
                    </a:cxn>
                    <a:cxn ang="0">
                      <a:pos x="28" y="2"/>
                    </a:cxn>
                    <a:cxn ang="0">
                      <a:pos x="34" y="0"/>
                    </a:cxn>
                    <a:cxn ang="0">
                      <a:pos x="40" y="2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4"/>
                    </a:cxn>
                  </a:cxnLst>
                  <a:rect l="0" t="0" r="r" b="b"/>
                  <a:pathLst>
                    <a:path w="65" h="65">
                      <a:moveTo>
                        <a:pt x="65" y="34"/>
                      </a:moveTo>
                      <a:lnTo>
                        <a:pt x="65" y="40"/>
                      </a:lnTo>
                      <a:lnTo>
                        <a:pt x="63" y="46"/>
                      </a:lnTo>
                      <a:lnTo>
                        <a:pt x="59" y="52"/>
                      </a:lnTo>
                      <a:lnTo>
                        <a:pt x="55" y="56"/>
                      </a:lnTo>
                      <a:lnTo>
                        <a:pt x="51" y="60"/>
                      </a:lnTo>
                      <a:lnTo>
                        <a:pt x="45" y="63"/>
                      </a:lnTo>
                      <a:lnTo>
                        <a:pt x="40" y="65"/>
                      </a:lnTo>
                      <a:lnTo>
                        <a:pt x="34" y="65"/>
                      </a:lnTo>
                      <a:lnTo>
                        <a:pt x="28" y="65"/>
                      </a:lnTo>
                      <a:lnTo>
                        <a:pt x="20" y="63"/>
                      </a:lnTo>
                      <a:lnTo>
                        <a:pt x="16" y="60"/>
                      </a:lnTo>
                      <a:lnTo>
                        <a:pt x="10" y="56"/>
                      </a:lnTo>
                      <a:lnTo>
                        <a:pt x="6" y="52"/>
                      </a:lnTo>
                      <a:lnTo>
                        <a:pt x="4" y="46"/>
                      </a:lnTo>
                      <a:lnTo>
                        <a:pt x="2" y="40"/>
                      </a:lnTo>
                      <a:lnTo>
                        <a:pt x="0" y="34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0" y="2"/>
                      </a:lnTo>
                      <a:lnTo>
                        <a:pt x="28" y="2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4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90" name="Freeform 298"/>
                <p:cNvSpPr>
                  <a:spLocks/>
                </p:cNvSpPr>
                <p:nvPr/>
              </p:nvSpPr>
              <p:spPr bwMode="auto">
                <a:xfrm>
                  <a:off x="5339" y="976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4"/>
                    </a:cxn>
                    <a:cxn ang="0">
                      <a:pos x="65" y="34"/>
                    </a:cxn>
                    <a:cxn ang="0">
                      <a:pos x="65" y="40"/>
                    </a:cxn>
                    <a:cxn ang="0">
                      <a:pos x="63" y="46"/>
                    </a:cxn>
                    <a:cxn ang="0">
                      <a:pos x="59" y="52"/>
                    </a:cxn>
                    <a:cxn ang="0">
                      <a:pos x="55" y="56"/>
                    </a:cxn>
                    <a:cxn ang="0">
                      <a:pos x="51" y="60"/>
                    </a:cxn>
                    <a:cxn ang="0">
                      <a:pos x="45" y="63"/>
                    </a:cxn>
                    <a:cxn ang="0">
                      <a:pos x="40" y="65"/>
                    </a:cxn>
                    <a:cxn ang="0">
                      <a:pos x="34" y="65"/>
                    </a:cxn>
                    <a:cxn ang="0">
                      <a:pos x="28" y="65"/>
                    </a:cxn>
                    <a:cxn ang="0">
                      <a:pos x="20" y="63"/>
                    </a:cxn>
                    <a:cxn ang="0">
                      <a:pos x="16" y="60"/>
                    </a:cxn>
                    <a:cxn ang="0">
                      <a:pos x="10" y="56"/>
                    </a:cxn>
                    <a:cxn ang="0">
                      <a:pos x="6" y="52"/>
                    </a:cxn>
                    <a:cxn ang="0">
                      <a:pos x="4" y="46"/>
                    </a:cxn>
                    <a:cxn ang="0">
                      <a:pos x="2" y="40"/>
                    </a:cxn>
                    <a:cxn ang="0">
                      <a:pos x="0" y="34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20" y="2"/>
                    </a:cxn>
                    <a:cxn ang="0">
                      <a:pos x="28" y="2"/>
                    </a:cxn>
                    <a:cxn ang="0">
                      <a:pos x="34" y="0"/>
                    </a:cxn>
                    <a:cxn ang="0">
                      <a:pos x="40" y="2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4"/>
                    </a:cxn>
                  </a:cxnLst>
                  <a:rect l="0" t="0" r="r" b="b"/>
                  <a:pathLst>
                    <a:path w="65" h="65">
                      <a:moveTo>
                        <a:pt x="65" y="34"/>
                      </a:moveTo>
                      <a:lnTo>
                        <a:pt x="65" y="34"/>
                      </a:lnTo>
                      <a:lnTo>
                        <a:pt x="65" y="40"/>
                      </a:lnTo>
                      <a:lnTo>
                        <a:pt x="63" y="46"/>
                      </a:lnTo>
                      <a:lnTo>
                        <a:pt x="59" y="52"/>
                      </a:lnTo>
                      <a:lnTo>
                        <a:pt x="55" y="56"/>
                      </a:lnTo>
                      <a:lnTo>
                        <a:pt x="51" y="60"/>
                      </a:lnTo>
                      <a:lnTo>
                        <a:pt x="45" y="63"/>
                      </a:lnTo>
                      <a:lnTo>
                        <a:pt x="40" y="65"/>
                      </a:lnTo>
                      <a:lnTo>
                        <a:pt x="34" y="65"/>
                      </a:lnTo>
                      <a:lnTo>
                        <a:pt x="28" y="65"/>
                      </a:lnTo>
                      <a:lnTo>
                        <a:pt x="20" y="63"/>
                      </a:lnTo>
                      <a:lnTo>
                        <a:pt x="16" y="60"/>
                      </a:lnTo>
                      <a:lnTo>
                        <a:pt x="10" y="56"/>
                      </a:lnTo>
                      <a:lnTo>
                        <a:pt x="6" y="52"/>
                      </a:lnTo>
                      <a:lnTo>
                        <a:pt x="4" y="46"/>
                      </a:lnTo>
                      <a:lnTo>
                        <a:pt x="2" y="40"/>
                      </a:lnTo>
                      <a:lnTo>
                        <a:pt x="0" y="34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0" y="2"/>
                      </a:lnTo>
                      <a:lnTo>
                        <a:pt x="28" y="2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4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91" name="Freeform 299"/>
                <p:cNvSpPr>
                  <a:spLocks/>
                </p:cNvSpPr>
                <p:nvPr/>
              </p:nvSpPr>
              <p:spPr bwMode="auto">
                <a:xfrm>
                  <a:off x="5213" y="791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40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</a:cxnLst>
                  <a:rect l="0" t="0" r="r" b="b"/>
                  <a:pathLst>
                    <a:path w="65" h="63">
                      <a:moveTo>
                        <a:pt x="65" y="32"/>
                      </a:move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40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92" name="Freeform 300"/>
                <p:cNvSpPr>
                  <a:spLocks/>
                </p:cNvSpPr>
                <p:nvPr/>
              </p:nvSpPr>
              <p:spPr bwMode="auto">
                <a:xfrm>
                  <a:off x="5213" y="791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65" y="32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40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</a:cxnLst>
                  <a:rect l="0" t="0" r="r" b="b"/>
                  <a:pathLst>
                    <a:path w="65" h="63">
                      <a:moveTo>
                        <a:pt x="65" y="32"/>
                      </a:move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40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93" name="Freeform 301"/>
                <p:cNvSpPr>
                  <a:spLocks/>
                </p:cNvSpPr>
                <p:nvPr/>
              </p:nvSpPr>
              <p:spPr bwMode="auto">
                <a:xfrm>
                  <a:off x="5566" y="876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2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</a:cxnLst>
                  <a:rect l="0" t="0" r="r" b="b"/>
                  <a:pathLst>
                    <a:path w="63" h="65">
                      <a:moveTo>
                        <a:pt x="63" y="32"/>
                      </a:move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94" name="Freeform 302"/>
                <p:cNvSpPr>
                  <a:spLocks/>
                </p:cNvSpPr>
                <p:nvPr/>
              </p:nvSpPr>
              <p:spPr bwMode="auto">
                <a:xfrm>
                  <a:off x="5566" y="876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2"/>
                    </a:cxn>
                    <a:cxn ang="0">
                      <a:pos x="63" y="32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</a:cxnLst>
                  <a:rect l="0" t="0" r="r" b="b"/>
                  <a:pathLst>
                    <a:path w="63" h="65">
                      <a:moveTo>
                        <a:pt x="63" y="32"/>
                      </a:moveTo>
                      <a:lnTo>
                        <a:pt x="63" y="32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95" name="Freeform 303"/>
                <p:cNvSpPr>
                  <a:spLocks/>
                </p:cNvSpPr>
                <p:nvPr/>
              </p:nvSpPr>
              <p:spPr bwMode="auto">
                <a:xfrm>
                  <a:off x="5778" y="90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5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1" y="5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5" y="31"/>
                    </a:cxn>
                  </a:cxnLst>
                  <a:rect l="0" t="0" r="r" b="b"/>
                  <a:pathLst>
                    <a:path w="65" h="65">
                      <a:moveTo>
                        <a:pt x="65" y="31"/>
                      </a:move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5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1" y="5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96" name="Freeform 304"/>
                <p:cNvSpPr>
                  <a:spLocks/>
                </p:cNvSpPr>
                <p:nvPr/>
              </p:nvSpPr>
              <p:spPr bwMode="auto">
                <a:xfrm>
                  <a:off x="5778" y="90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1"/>
                    </a:cxn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5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1" y="5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5" y="31"/>
                    </a:cxn>
                  </a:cxnLst>
                  <a:rect l="0" t="0" r="r" b="b"/>
                  <a:pathLst>
                    <a:path w="65" h="65">
                      <a:moveTo>
                        <a:pt x="65" y="31"/>
                      </a:moveTo>
                      <a:lnTo>
                        <a:pt x="65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5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1" y="5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97" name="Freeform 305"/>
                <p:cNvSpPr>
                  <a:spLocks/>
                </p:cNvSpPr>
                <p:nvPr/>
              </p:nvSpPr>
              <p:spPr bwMode="auto">
                <a:xfrm>
                  <a:off x="5522" y="661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63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7" y="50"/>
                    </a:cxn>
                    <a:cxn ang="0">
                      <a:pos x="55" y="54"/>
                    </a:cxn>
                    <a:cxn ang="0">
                      <a:pos x="50" y="59"/>
                    </a:cxn>
                    <a:cxn ang="0">
                      <a:pos x="44" y="61"/>
                    </a:cxn>
                    <a:cxn ang="0">
                      <a:pos x="38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4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50" y="4"/>
                    </a:cxn>
                    <a:cxn ang="0">
                      <a:pos x="55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</a:cxnLst>
                  <a:rect l="0" t="0" r="r" b="b"/>
                  <a:pathLst>
                    <a:path w="63" h="63">
                      <a:moveTo>
                        <a:pt x="63" y="32"/>
                      </a:move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7" y="50"/>
                      </a:lnTo>
                      <a:lnTo>
                        <a:pt x="55" y="54"/>
                      </a:lnTo>
                      <a:lnTo>
                        <a:pt x="50" y="59"/>
                      </a:lnTo>
                      <a:lnTo>
                        <a:pt x="44" y="61"/>
                      </a:lnTo>
                      <a:lnTo>
                        <a:pt x="38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4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0" y="4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98" name="Freeform 306"/>
                <p:cNvSpPr>
                  <a:spLocks/>
                </p:cNvSpPr>
                <p:nvPr/>
              </p:nvSpPr>
              <p:spPr bwMode="auto">
                <a:xfrm>
                  <a:off x="5522" y="661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63" y="32"/>
                    </a:cxn>
                    <a:cxn ang="0">
                      <a:pos x="63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7" y="50"/>
                    </a:cxn>
                    <a:cxn ang="0">
                      <a:pos x="55" y="54"/>
                    </a:cxn>
                    <a:cxn ang="0">
                      <a:pos x="50" y="59"/>
                    </a:cxn>
                    <a:cxn ang="0">
                      <a:pos x="44" y="61"/>
                    </a:cxn>
                    <a:cxn ang="0">
                      <a:pos x="38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4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50" y="4"/>
                    </a:cxn>
                    <a:cxn ang="0">
                      <a:pos x="55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</a:cxnLst>
                  <a:rect l="0" t="0" r="r" b="b"/>
                  <a:pathLst>
                    <a:path w="63" h="63">
                      <a:moveTo>
                        <a:pt x="63" y="32"/>
                      </a:move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7" y="50"/>
                      </a:lnTo>
                      <a:lnTo>
                        <a:pt x="55" y="54"/>
                      </a:lnTo>
                      <a:lnTo>
                        <a:pt x="50" y="59"/>
                      </a:lnTo>
                      <a:lnTo>
                        <a:pt x="44" y="61"/>
                      </a:lnTo>
                      <a:lnTo>
                        <a:pt x="38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4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0" y="4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099" name="Freeform 307"/>
                <p:cNvSpPr>
                  <a:spLocks/>
                </p:cNvSpPr>
                <p:nvPr/>
              </p:nvSpPr>
              <p:spPr bwMode="auto">
                <a:xfrm>
                  <a:off x="5333" y="665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5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1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</a:cxnLst>
                  <a:rect l="0" t="0" r="r" b="b"/>
                  <a:pathLst>
                    <a:path w="65" h="63">
                      <a:moveTo>
                        <a:pt x="65" y="32"/>
                      </a:moveTo>
                      <a:lnTo>
                        <a:pt x="63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5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1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00" name="Freeform 308"/>
                <p:cNvSpPr>
                  <a:spLocks/>
                </p:cNvSpPr>
                <p:nvPr/>
              </p:nvSpPr>
              <p:spPr bwMode="auto">
                <a:xfrm>
                  <a:off x="5333" y="665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65" y="32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5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1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</a:cxnLst>
                  <a:rect l="0" t="0" r="r" b="b"/>
                  <a:pathLst>
                    <a:path w="65" h="63">
                      <a:moveTo>
                        <a:pt x="65" y="32"/>
                      </a:move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5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1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01" name="Rectangle 309"/>
                <p:cNvSpPr>
                  <a:spLocks noChangeArrowheads="1"/>
                </p:cNvSpPr>
                <p:nvPr/>
              </p:nvSpPr>
              <p:spPr bwMode="auto">
                <a:xfrm>
                  <a:off x="4500" y="1085"/>
                  <a:ext cx="81" cy="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02" name="Rectangle 310"/>
                <p:cNvSpPr>
                  <a:spLocks noChangeArrowheads="1"/>
                </p:cNvSpPr>
                <p:nvPr/>
              </p:nvSpPr>
              <p:spPr bwMode="auto">
                <a:xfrm>
                  <a:off x="4500" y="1087"/>
                  <a:ext cx="33" cy="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700">
                      <a:solidFill>
                        <a:srgbClr val="0000FF"/>
                      </a:solidFill>
                    </a:rPr>
                    <a:t>2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03" name="Rectangle 311"/>
                <p:cNvSpPr>
                  <a:spLocks noChangeArrowheads="1"/>
                </p:cNvSpPr>
                <p:nvPr/>
              </p:nvSpPr>
              <p:spPr bwMode="auto">
                <a:xfrm>
                  <a:off x="4531" y="1087"/>
                  <a:ext cx="18" cy="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700">
                      <a:solidFill>
                        <a:srgbClr val="0000FF"/>
                      </a:solidFill>
                    </a:rPr>
                    <a:t> 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04" name="Rectangle 312"/>
                <p:cNvSpPr>
                  <a:spLocks noChangeArrowheads="1"/>
                </p:cNvSpPr>
                <p:nvPr/>
              </p:nvSpPr>
              <p:spPr bwMode="auto">
                <a:xfrm>
                  <a:off x="4530" y="1085"/>
                  <a:ext cx="81" cy="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05" name="Rectangle 313"/>
                <p:cNvSpPr>
                  <a:spLocks noChangeArrowheads="1"/>
                </p:cNvSpPr>
                <p:nvPr/>
              </p:nvSpPr>
              <p:spPr bwMode="auto">
                <a:xfrm>
                  <a:off x="4529" y="1087"/>
                  <a:ext cx="34" cy="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700">
                      <a:solidFill>
                        <a:srgbClr val="0000FF"/>
                      </a:solidFill>
                    </a:rPr>
                    <a:t>0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06" name="Rectangle 314"/>
                <p:cNvSpPr>
                  <a:spLocks noChangeArrowheads="1"/>
                </p:cNvSpPr>
                <p:nvPr/>
              </p:nvSpPr>
              <p:spPr bwMode="auto">
                <a:xfrm>
                  <a:off x="4560" y="1087"/>
                  <a:ext cx="18" cy="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700">
                      <a:solidFill>
                        <a:srgbClr val="0000FF"/>
                      </a:solidFill>
                    </a:rPr>
                    <a:t> 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07" name="Rectangle 315"/>
                <p:cNvSpPr>
                  <a:spLocks noChangeArrowheads="1"/>
                </p:cNvSpPr>
                <p:nvPr/>
              </p:nvSpPr>
              <p:spPr bwMode="auto">
                <a:xfrm>
                  <a:off x="4559" y="1085"/>
                  <a:ext cx="81" cy="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08" name="Rectangle 316"/>
                <p:cNvSpPr>
                  <a:spLocks noChangeArrowheads="1"/>
                </p:cNvSpPr>
                <p:nvPr/>
              </p:nvSpPr>
              <p:spPr bwMode="auto">
                <a:xfrm>
                  <a:off x="4558" y="1087"/>
                  <a:ext cx="34" cy="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700">
                      <a:solidFill>
                        <a:srgbClr val="0000FF"/>
                      </a:solidFill>
                    </a:rPr>
                    <a:t>1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09" name="Rectangle 317"/>
                <p:cNvSpPr>
                  <a:spLocks noChangeArrowheads="1"/>
                </p:cNvSpPr>
                <p:nvPr/>
              </p:nvSpPr>
              <p:spPr bwMode="auto">
                <a:xfrm>
                  <a:off x="4591" y="1087"/>
                  <a:ext cx="17" cy="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700">
                      <a:solidFill>
                        <a:srgbClr val="0000FF"/>
                      </a:solidFill>
                    </a:rPr>
                    <a:t> 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10" name="Rectangle 318"/>
                <p:cNvSpPr>
                  <a:spLocks noChangeArrowheads="1"/>
                </p:cNvSpPr>
                <p:nvPr/>
              </p:nvSpPr>
              <p:spPr bwMode="auto">
                <a:xfrm>
                  <a:off x="4593" y="1079"/>
                  <a:ext cx="189" cy="1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11" name="Rectangle 319"/>
                <p:cNvSpPr>
                  <a:spLocks noChangeArrowheads="1"/>
                </p:cNvSpPr>
                <p:nvPr/>
              </p:nvSpPr>
              <p:spPr bwMode="auto">
                <a:xfrm>
                  <a:off x="4594" y="1083"/>
                  <a:ext cx="95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1800">
                      <a:solidFill>
                        <a:srgbClr val="0000FF"/>
                      </a:solidFill>
                    </a:rPr>
                    <a:t>F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12" name="Rectangle 320"/>
                <p:cNvSpPr>
                  <a:spLocks noChangeArrowheads="1"/>
                </p:cNvSpPr>
                <p:nvPr/>
              </p:nvSpPr>
              <p:spPr bwMode="auto">
                <a:xfrm>
                  <a:off x="4677" y="1083"/>
                  <a:ext cx="4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1800">
                      <a:solidFill>
                        <a:srgbClr val="0000FF"/>
                      </a:solidFill>
                    </a:rPr>
                    <a:t> 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13" name="Rectangle 321"/>
                <p:cNvSpPr>
                  <a:spLocks noChangeArrowheads="1"/>
                </p:cNvSpPr>
                <p:nvPr/>
              </p:nvSpPr>
              <p:spPr bwMode="auto">
                <a:xfrm>
                  <a:off x="4697" y="1079"/>
                  <a:ext cx="152" cy="1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14" name="Rectangle 322"/>
                <p:cNvSpPr>
                  <a:spLocks noChangeArrowheads="1"/>
                </p:cNvSpPr>
                <p:nvPr/>
              </p:nvSpPr>
              <p:spPr bwMode="auto">
                <a:xfrm>
                  <a:off x="4696" y="1083"/>
                  <a:ext cx="5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1800">
                      <a:solidFill>
                        <a:srgbClr val="0000FF"/>
                      </a:solidFill>
                    </a:rPr>
                    <a:t>r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15" name="Rectangle 323"/>
                <p:cNvSpPr>
                  <a:spLocks noChangeArrowheads="1"/>
                </p:cNvSpPr>
                <p:nvPr/>
              </p:nvSpPr>
              <p:spPr bwMode="auto">
                <a:xfrm>
                  <a:off x="4746" y="1083"/>
                  <a:ext cx="43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1800">
                      <a:solidFill>
                        <a:srgbClr val="0000FF"/>
                      </a:solidFill>
                    </a:rPr>
                    <a:t> 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16" name="Rectangle 324"/>
                <p:cNvSpPr>
                  <a:spLocks noChangeArrowheads="1"/>
                </p:cNvSpPr>
                <p:nvPr/>
              </p:nvSpPr>
              <p:spPr bwMode="auto">
                <a:xfrm>
                  <a:off x="4871" y="738"/>
                  <a:ext cx="214" cy="1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17" name="Rectangle 325"/>
                <p:cNvSpPr>
                  <a:spLocks noChangeArrowheads="1"/>
                </p:cNvSpPr>
                <p:nvPr/>
              </p:nvSpPr>
              <p:spPr bwMode="auto">
                <a:xfrm>
                  <a:off x="4871" y="744"/>
                  <a:ext cx="101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2000">
                      <a:solidFill>
                        <a:srgbClr val="000000"/>
                      </a:solidFill>
                    </a:rPr>
                    <a:t>+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18" name="Rectangle 326"/>
                <p:cNvSpPr>
                  <a:spLocks noChangeArrowheads="1"/>
                </p:cNvSpPr>
                <p:nvPr/>
              </p:nvSpPr>
              <p:spPr bwMode="auto">
                <a:xfrm>
                  <a:off x="4961" y="744"/>
                  <a:ext cx="4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l" eaLnBrk="0" hangingPunct="0"/>
                  <a:r>
                    <a:rPr kumimoji="1" lang="en-US" sz="2000">
                      <a:solidFill>
                        <a:srgbClr val="000000"/>
                      </a:solidFill>
                    </a:rPr>
                    <a:t> </a:t>
                  </a:r>
                  <a:endParaRPr kumimoji="1"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4119" name="Freeform 327"/>
                <p:cNvSpPr>
                  <a:spLocks/>
                </p:cNvSpPr>
                <p:nvPr/>
              </p:nvSpPr>
              <p:spPr bwMode="auto">
                <a:xfrm>
                  <a:off x="4410" y="858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3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4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9" y="50"/>
                    </a:cxn>
                    <a:cxn ang="0">
                      <a:pos x="55" y="53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</a:cxnLst>
                  <a:rect l="0" t="0" r="r" b="b"/>
                  <a:pathLst>
                    <a:path w="65" h="63">
                      <a:moveTo>
                        <a:pt x="31" y="63"/>
                      </a:move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3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4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9" y="50"/>
                      </a:lnTo>
                      <a:lnTo>
                        <a:pt x="55" y="53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20" name="Freeform 328"/>
                <p:cNvSpPr>
                  <a:spLocks/>
                </p:cNvSpPr>
                <p:nvPr/>
              </p:nvSpPr>
              <p:spPr bwMode="auto">
                <a:xfrm>
                  <a:off x="4410" y="858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1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3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4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9" y="50"/>
                    </a:cxn>
                    <a:cxn ang="0">
                      <a:pos x="55" y="53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</a:cxnLst>
                  <a:rect l="0" t="0" r="r" b="b"/>
                  <a:pathLst>
                    <a:path w="65" h="63">
                      <a:moveTo>
                        <a:pt x="31" y="63"/>
                      </a:move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3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4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9" y="50"/>
                      </a:lnTo>
                      <a:lnTo>
                        <a:pt x="55" y="53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21" name="Freeform 329"/>
                <p:cNvSpPr>
                  <a:spLocks/>
                </p:cNvSpPr>
                <p:nvPr/>
              </p:nvSpPr>
              <p:spPr bwMode="auto">
                <a:xfrm>
                  <a:off x="4406" y="825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2" y="37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65" h="63">
                      <a:moveTo>
                        <a:pt x="33" y="0"/>
                      </a:move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7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2" y="37"/>
                      </a:ln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22" name="Freeform 330"/>
                <p:cNvSpPr>
                  <a:spLocks/>
                </p:cNvSpPr>
                <p:nvPr/>
              </p:nvSpPr>
              <p:spPr bwMode="auto">
                <a:xfrm>
                  <a:off x="4406" y="825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2" y="37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65" h="63">
                      <a:moveTo>
                        <a:pt x="33" y="0"/>
                      </a:move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7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2" y="37"/>
                      </a:ln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23" name="Freeform 331"/>
                <p:cNvSpPr>
                  <a:spLocks/>
                </p:cNvSpPr>
                <p:nvPr/>
              </p:nvSpPr>
              <p:spPr bwMode="auto">
                <a:xfrm>
                  <a:off x="4554" y="963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3" y="65"/>
                    </a:cxn>
                    <a:cxn ang="0">
                      <a:pos x="25" y="63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5" y="51"/>
                    </a:cxn>
                    <a:cxn ang="0">
                      <a:pos x="2" y="45"/>
                    </a:cxn>
                    <a:cxn ang="0">
                      <a:pos x="2" y="39"/>
                    </a:cxn>
                    <a:cxn ang="0">
                      <a:pos x="0" y="33"/>
                    </a:cxn>
                    <a:cxn ang="0">
                      <a:pos x="2" y="25"/>
                    </a:cxn>
                    <a:cxn ang="0">
                      <a:pos x="2" y="19"/>
                    </a:cxn>
                    <a:cxn ang="0">
                      <a:pos x="5" y="13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3" y="65"/>
                    </a:cxn>
                  </a:cxnLst>
                  <a:rect l="0" t="0" r="r" b="b"/>
                  <a:pathLst>
                    <a:path w="65" h="65">
                      <a:moveTo>
                        <a:pt x="33" y="65"/>
                      </a:moveTo>
                      <a:lnTo>
                        <a:pt x="25" y="63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5" y="51"/>
                      </a:lnTo>
                      <a:lnTo>
                        <a:pt x="2" y="45"/>
                      </a:lnTo>
                      <a:lnTo>
                        <a:pt x="2" y="39"/>
                      </a:lnTo>
                      <a:lnTo>
                        <a:pt x="0" y="33"/>
                      </a:lnTo>
                      <a:lnTo>
                        <a:pt x="2" y="25"/>
                      </a:lnTo>
                      <a:lnTo>
                        <a:pt x="2" y="19"/>
                      </a:lnTo>
                      <a:lnTo>
                        <a:pt x="5" y="13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3" y="65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24" name="Freeform 332"/>
                <p:cNvSpPr>
                  <a:spLocks/>
                </p:cNvSpPr>
                <p:nvPr/>
              </p:nvSpPr>
              <p:spPr bwMode="auto">
                <a:xfrm>
                  <a:off x="4554" y="963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3" y="65"/>
                    </a:cxn>
                    <a:cxn ang="0">
                      <a:pos x="33" y="65"/>
                    </a:cxn>
                    <a:cxn ang="0">
                      <a:pos x="25" y="63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5" y="51"/>
                    </a:cxn>
                    <a:cxn ang="0">
                      <a:pos x="2" y="45"/>
                    </a:cxn>
                    <a:cxn ang="0">
                      <a:pos x="2" y="39"/>
                    </a:cxn>
                    <a:cxn ang="0">
                      <a:pos x="0" y="33"/>
                    </a:cxn>
                    <a:cxn ang="0">
                      <a:pos x="2" y="25"/>
                    </a:cxn>
                    <a:cxn ang="0">
                      <a:pos x="2" y="19"/>
                    </a:cxn>
                    <a:cxn ang="0">
                      <a:pos x="5" y="13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3" y="65"/>
                    </a:cxn>
                  </a:cxnLst>
                  <a:rect l="0" t="0" r="r" b="b"/>
                  <a:pathLst>
                    <a:path w="65" h="65">
                      <a:moveTo>
                        <a:pt x="33" y="65"/>
                      </a:moveTo>
                      <a:lnTo>
                        <a:pt x="33" y="65"/>
                      </a:lnTo>
                      <a:lnTo>
                        <a:pt x="25" y="63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5" y="51"/>
                      </a:lnTo>
                      <a:lnTo>
                        <a:pt x="2" y="45"/>
                      </a:lnTo>
                      <a:lnTo>
                        <a:pt x="2" y="39"/>
                      </a:lnTo>
                      <a:lnTo>
                        <a:pt x="0" y="33"/>
                      </a:lnTo>
                      <a:lnTo>
                        <a:pt x="2" y="25"/>
                      </a:lnTo>
                      <a:lnTo>
                        <a:pt x="2" y="19"/>
                      </a:lnTo>
                      <a:lnTo>
                        <a:pt x="5" y="13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3" y="65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25" name="Freeform 333"/>
                <p:cNvSpPr>
                  <a:spLocks/>
                </p:cNvSpPr>
                <p:nvPr/>
              </p:nvSpPr>
              <p:spPr bwMode="auto">
                <a:xfrm>
                  <a:off x="4465" y="839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5">
                      <a:moveTo>
                        <a:pt x="31" y="0"/>
                      </a:move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26" name="Freeform 334"/>
                <p:cNvSpPr>
                  <a:spLocks/>
                </p:cNvSpPr>
                <p:nvPr/>
              </p:nvSpPr>
              <p:spPr bwMode="auto">
                <a:xfrm>
                  <a:off x="4465" y="839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5">
                      <a:moveTo>
                        <a:pt x="31" y="0"/>
                      </a:move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27" name="Freeform 335"/>
                <p:cNvSpPr>
                  <a:spLocks/>
                </p:cNvSpPr>
                <p:nvPr/>
              </p:nvSpPr>
              <p:spPr bwMode="auto">
                <a:xfrm>
                  <a:off x="4431" y="82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40" y="2"/>
                    </a:cxn>
                    <a:cxn ang="0">
                      <a:pos x="44" y="2"/>
                    </a:cxn>
                    <a:cxn ang="0">
                      <a:pos x="50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2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2" y="45"/>
                    </a:cxn>
                    <a:cxn ang="0">
                      <a:pos x="60" y="51"/>
                    </a:cxn>
                    <a:cxn ang="0">
                      <a:pos x="56" y="55"/>
                    </a:cxn>
                    <a:cxn ang="0">
                      <a:pos x="50" y="59"/>
                    </a:cxn>
                    <a:cxn ang="0">
                      <a:pos x="44" y="61"/>
                    </a:cxn>
                    <a:cxn ang="0">
                      <a:pos x="40" y="63"/>
                    </a:cxn>
                    <a:cxn ang="0">
                      <a:pos x="32" y="65"/>
                    </a:cxn>
                  </a:cxnLst>
                  <a:rect l="0" t="0" r="r" b="b"/>
                  <a:pathLst>
                    <a:path w="65" h="65">
                      <a:moveTo>
                        <a:pt x="32" y="65"/>
                      </a:move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40" y="2"/>
                      </a:lnTo>
                      <a:lnTo>
                        <a:pt x="44" y="2"/>
                      </a:lnTo>
                      <a:lnTo>
                        <a:pt x="50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2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9"/>
                      </a:lnTo>
                      <a:lnTo>
                        <a:pt x="62" y="45"/>
                      </a:lnTo>
                      <a:lnTo>
                        <a:pt x="60" y="51"/>
                      </a:lnTo>
                      <a:lnTo>
                        <a:pt x="56" y="55"/>
                      </a:lnTo>
                      <a:lnTo>
                        <a:pt x="50" y="59"/>
                      </a:lnTo>
                      <a:lnTo>
                        <a:pt x="44" y="61"/>
                      </a:lnTo>
                      <a:lnTo>
                        <a:pt x="40" y="63"/>
                      </a:lnTo>
                      <a:lnTo>
                        <a:pt x="32" y="65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28" name="Freeform 336"/>
                <p:cNvSpPr>
                  <a:spLocks/>
                </p:cNvSpPr>
                <p:nvPr/>
              </p:nvSpPr>
              <p:spPr bwMode="auto">
                <a:xfrm>
                  <a:off x="4431" y="82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65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40" y="2"/>
                    </a:cxn>
                    <a:cxn ang="0">
                      <a:pos x="44" y="2"/>
                    </a:cxn>
                    <a:cxn ang="0">
                      <a:pos x="50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2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2" y="45"/>
                    </a:cxn>
                    <a:cxn ang="0">
                      <a:pos x="60" y="51"/>
                    </a:cxn>
                    <a:cxn ang="0">
                      <a:pos x="56" y="55"/>
                    </a:cxn>
                    <a:cxn ang="0">
                      <a:pos x="50" y="59"/>
                    </a:cxn>
                    <a:cxn ang="0">
                      <a:pos x="44" y="61"/>
                    </a:cxn>
                    <a:cxn ang="0">
                      <a:pos x="40" y="63"/>
                    </a:cxn>
                    <a:cxn ang="0">
                      <a:pos x="32" y="65"/>
                    </a:cxn>
                  </a:cxnLst>
                  <a:rect l="0" t="0" r="r" b="b"/>
                  <a:pathLst>
                    <a:path w="65" h="65">
                      <a:moveTo>
                        <a:pt x="32" y="65"/>
                      </a:move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40" y="2"/>
                      </a:lnTo>
                      <a:lnTo>
                        <a:pt x="44" y="2"/>
                      </a:lnTo>
                      <a:lnTo>
                        <a:pt x="50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2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9"/>
                      </a:lnTo>
                      <a:lnTo>
                        <a:pt x="62" y="45"/>
                      </a:lnTo>
                      <a:lnTo>
                        <a:pt x="60" y="51"/>
                      </a:lnTo>
                      <a:lnTo>
                        <a:pt x="56" y="55"/>
                      </a:lnTo>
                      <a:lnTo>
                        <a:pt x="50" y="59"/>
                      </a:lnTo>
                      <a:lnTo>
                        <a:pt x="44" y="61"/>
                      </a:lnTo>
                      <a:lnTo>
                        <a:pt x="40" y="63"/>
                      </a:lnTo>
                      <a:lnTo>
                        <a:pt x="32" y="65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29" name="Freeform 337"/>
                <p:cNvSpPr>
                  <a:spLocks/>
                </p:cNvSpPr>
                <p:nvPr/>
              </p:nvSpPr>
              <p:spPr bwMode="auto">
                <a:xfrm>
                  <a:off x="4498" y="831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4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3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3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4"/>
                    </a:cxn>
                    <a:cxn ang="0">
                      <a:pos x="56" y="8"/>
                    </a:cxn>
                    <a:cxn ang="0">
                      <a:pos x="59" y="14"/>
                    </a:cxn>
                    <a:cxn ang="0">
                      <a:pos x="63" y="19"/>
                    </a:cxn>
                    <a:cxn ang="0">
                      <a:pos x="65" y="23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6" y="53"/>
                    </a:cxn>
                    <a:cxn ang="0">
                      <a:pos x="52" y="57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</a:cxnLst>
                  <a:rect l="0" t="0" r="r" b="b"/>
                  <a:pathLst>
                    <a:path w="65" h="63">
                      <a:moveTo>
                        <a:pt x="34" y="63"/>
                      </a:move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3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3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4"/>
                      </a:lnTo>
                      <a:lnTo>
                        <a:pt x="56" y="8"/>
                      </a:lnTo>
                      <a:lnTo>
                        <a:pt x="59" y="14"/>
                      </a:lnTo>
                      <a:lnTo>
                        <a:pt x="63" y="19"/>
                      </a:lnTo>
                      <a:lnTo>
                        <a:pt x="65" y="23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6" y="53"/>
                      </a:lnTo>
                      <a:lnTo>
                        <a:pt x="52" y="57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30" name="Freeform 338"/>
                <p:cNvSpPr>
                  <a:spLocks/>
                </p:cNvSpPr>
                <p:nvPr/>
              </p:nvSpPr>
              <p:spPr bwMode="auto">
                <a:xfrm>
                  <a:off x="4498" y="831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4" y="63"/>
                    </a:cxn>
                    <a:cxn ang="0">
                      <a:pos x="34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3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3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4"/>
                    </a:cxn>
                    <a:cxn ang="0">
                      <a:pos x="56" y="8"/>
                    </a:cxn>
                    <a:cxn ang="0">
                      <a:pos x="59" y="14"/>
                    </a:cxn>
                    <a:cxn ang="0">
                      <a:pos x="63" y="19"/>
                    </a:cxn>
                    <a:cxn ang="0">
                      <a:pos x="65" y="23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6" y="53"/>
                    </a:cxn>
                    <a:cxn ang="0">
                      <a:pos x="52" y="57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</a:cxnLst>
                  <a:rect l="0" t="0" r="r" b="b"/>
                  <a:pathLst>
                    <a:path w="65" h="63">
                      <a:moveTo>
                        <a:pt x="34" y="63"/>
                      </a:moveTo>
                      <a:lnTo>
                        <a:pt x="34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3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3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4"/>
                      </a:lnTo>
                      <a:lnTo>
                        <a:pt x="56" y="8"/>
                      </a:lnTo>
                      <a:lnTo>
                        <a:pt x="59" y="14"/>
                      </a:lnTo>
                      <a:lnTo>
                        <a:pt x="63" y="19"/>
                      </a:lnTo>
                      <a:lnTo>
                        <a:pt x="65" y="23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6" y="53"/>
                      </a:lnTo>
                      <a:lnTo>
                        <a:pt x="52" y="57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31" name="Freeform 339"/>
                <p:cNvSpPr>
                  <a:spLocks/>
                </p:cNvSpPr>
                <p:nvPr/>
              </p:nvSpPr>
              <p:spPr bwMode="auto">
                <a:xfrm>
                  <a:off x="4512" y="953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4" y="61"/>
                    </a:cxn>
                    <a:cxn ang="0">
                      <a:pos x="38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3" h="63">
                      <a:moveTo>
                        <a:pt x="32" y="0"/>
                      </a:move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4" y="61"/>
                      </a:lnTo>
                      <a:lnTo>
                        <a:pt x="38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32" name="Freeform 340"/>
                <p:cNvSpPr>
                  <a:spLocks/>
                </p:cNvSpPr>
                <p:nvPr/>
              </p:nvSpPr>
              <p:spPr bwMode="auto">
                <a:xfrm>
                  <a:off x="4512" y="953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4" y="61"/>
                    </a:cxn>
                    <a:cxn ang="0">
                      <a:pos x="38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3" h="63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4" y="61"/>
                      </a:lnTo>
                      <a:lnTo>
                        <a:pt x="38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33" name="Freeform 341"/>
                <p:cNvSpPr>
                  <a:spLocks/>
                </p:cNvSpPr>
                <p:nvPr/>
              </p:nvSpPr>
              <p:spPr bwMode="auto">
                <a:xfrm>
                  <a:off x="4435" y="896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6"/>
                    </a:cxn>
                    <a:cxn ang="0">
                      <a:pos x="56" y="10"/>
                    </a:cxn>
                    <a:cxn ang="0">
                      <a:pos x="59" y="14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6" y="55"/>
                    </a:cxn>
                    <a:cxn ang="0">
                      <a:pos x="52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2" y="65"/>
                    </a:cxn>
                  </a:cxnLst>
                  <a:rect l="0" t="0" r="r" b="b"/>
                  <a:pathLst>
                    <a:path w="65" h="65">
                      <a:moveTo>
                        <a:pt x="32" y="65"/>
                      </a:move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6"/>
                      </a:lnTo>
                      <a:lnTo>
                        <a:pt x="56" y="10"/>
                      </a:lnTo>
                      <a:lnTo>
                        <a:pt x="59" y="14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7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6" y="55"/>
                      </a:lnTo>
                      <a:lnTo>
                        <a:pt x="52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2" y="65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34" name="Freeform 342"/>
                <p:cNvSpPr>
                  <a:spLocks/>
                </p:cNvSpPr>
                <p:nvPr/>
              </p:nvSpPr>
              <p:spPr bwMode="auto">
                <a:xfrm>
                  <a:off x="4435" y="896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65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5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6"/>
                    </a:cxn>
                    <a:cxn ang="0">
                      <a:pos x="56" y="10"/>
                    </a:cxn>
                    <a:cxn ang="0">
                      <a:pos x="59" y="14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6" y="55"/>
                    </a:cxn>
                    <a:cxn ang="0">
                      <a:pos x="52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2" y="65"/>
                    </a:cxn>
                  </a:cxnLst>
                  <a:rect l="0" t="0" r="r" b="b"/>
                  <a:pathLst>
                    <a:path w="65" h="65">
                      <a:moveTo>
                        <a:pt x="32" y="65"/>
                      </a:move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5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6"/>
                      </a:lnTo>
                      <a:lnTo>
                        <a:pt x="56" y="10"/>
                      </a:lnTo>
                      <a:lnTo>
                        <a:pt x="59" y="14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7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6" y="55"/>
                      </a:lnTo>
                      <a:lnTo>
                        <a:pt x="52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2" y="65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35" name="Freeform 343"/>
                <p:cNvSpPr>
                  <a:spLocks/>
                </p:cNvSpPr>
                <p:nvPr/>
              </p:nvSpPr>
              <p:spPr bwMode="auto">
                <a:xfrm>
                  <a:off x="4453" y="874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8" y="2"/>
                    </a:cxn>
                    <a:cxn ang="0">
                      <a:pos x="43" y="4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4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8" y="65"/>
                    </a:cxn>
                    <a:cxn ang="0">
                      <a:pos x="32" y="65"/>
                    </a:cxn>
                    <a:cxn ang="0">
                      <a:pos x="24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4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4" y="2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3" h="65">
                      <a:moveTo>
                        <a:pt x="32" y="0"/>
                      </a:moveTo>
                      <a:lnTo>
                        <a:pt x="38" y="2"/>
                      </a:lnTo>
                      <a:lnTo>
                        <a:pt x="43" y="4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4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8" y="65"/>
                      </a:lnTo>
                      <a:lnTo>
                        <a:pt x="32" y="65"/>
                      </a:lnTo>
                      <a:lnTo>
                        <a:pt x="24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4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4" y="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36" name="Freeform 344"/>
                <p:cNvSpPr>
                  <a:spLocks/>
                </p:cNvSpPr>
                <p:nvPr/>
              </p:nvSpPr>
              <p:spPr bwMode="auto">
                <a:xfrm>
                  <a:off x="4453" y="874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2" y="0"/>
                    </a:cxn>
                    <a:cxn ang="0">
                      <a:pos x="38" y="2"/>
                    </a:cxn>
                    <a:cxn ang="0">
                      <a:pos x="43" y="4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4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8" y="65"/>
                    </a:cxn>
                    <a:cxn ang="0">
                      <a:pos x="32" y="65"/>
                    </a:cxn>
                    <a:cxn ang="0">
                      <a:pos x="24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4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4" y="2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3" h="65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8" y="2"/>
                      </a:lnTo>
                      <a:lnTo>
                        <a:pt x="43" y="4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4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8" y="65"/>
                      </a:lnTo>
                      <a:lnTo>
                        <a:pt x="32" y="65"/>
                      </a:lnTo>
                      <a:lnTo>
                        <a:pt x="24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4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4" y="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37" name="Freeform 345"/>
                <p:cNvSpPr>
                  <a:spLocks/>
                </p:cNvSpPr>
                <p:nvPr/>
              </p:nvSpPr>
              <p:spPr bwMode="auto">
                <a:xfrm>
                  <a:off x="4469" y="929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40"/>
                    </a:cxn>
                    <a:cxn ang="0">
                      <a:pos x="0" y="34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5" y="2"/>
                    </a:cxn>
                    <a:cxn ang="0">
                      <a:pos x="31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4"/>
                    </a:cxn>
                    <a:cxn ang="0">
                      <a:pos x="63" y="40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1" y="65"/>
                    </a:cxn>
                  </a:cxnLst>
                  <a:rect l="0" t="0" r="r" b="b"/>
                  <a:pathLst>
                    <a:path w="65" h="65">
                      <a:moveTo>
                        <a:pt x="31" y="65"/>
                      </a:moveTo>
                      <a:lnTo>
                        <a:pt x="25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4"/>
                      </a:lnTo>
                      <a:lnTo>
                        <a:pt x="63" y="40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1" y="65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38" name="Freeform 346"/>
                <p:cNvSpPr>
                  <a:spLocks/>
                </p:cNvSpPr>
                <p:nvPr/>
              </p:nvSpPr>
              <p:spPr bwMode="auto">
                <a:xfrm>
                  <a:off x="4469" y="929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1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40"/>
                    </a:cxn>
                    <a:cxn ang="0">
                      <a:pos x="0" y="34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5" y="2"/>
                    </a:cxn>
                    <a:cxn ang="0">
                      <a:pos x="31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4"/>
                    </a:cxn>
                    <a:cxn ang="0">
                      <a:pos x="63" y="40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1" y="65"/>
                    </a:cxn>
                  </a:cxnLst>
                  <a:rect l="0" t="0" r="r" b="b"/>
                  <a:pathLst>
                    <a:path w="65" h="65">
                      <a:moveTo>
                        <a:pt x="31" y="65"/>
                      </a:move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4"/>
                      </a:lnTo>
                      <a:lnTo>
                        <a:pt x="63" y="40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1" y="65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39" name="Freeform 347"/>
                <p:cNvSpPr>
                  <a:spLocks/>
                </p:cNvSpPr>
                <p:nvPr/>
              </p:nvSpPr>
              <p:spPr bwMode="auto">
                <a:xfrm>
                  <a:off x="4467" y="827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1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8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8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7" y="14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</a:cxnLst>
                  <a:rect l="0" t="0" r="r" b="b"/>
                  <a:pathLst>
                    <a:path w="63" h="63">
                      <a:moveTo>
                        <a:pt x="31" y="63"/>
                      </a:move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8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8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40" name="Freeform 348"/>
                <p:cNvSpPr>
                  <a:spLocks/>
                </p:cNvSpPr>
                <p:nvPr/>
              </p:nvSpPr>
              <p:spPr bwMode="auto">
                <a:xfrm>
                  <a:off x="4467" y="827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1" y="63"/>
                    </a:cxn>
                    <a:cxn ang="0">
                      <a:pos x="31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8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8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7" y="14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</a:cxnLst>
                  <a:rect l="0" t="0" r="r" b="b"/>
                  <a:pathLst>
                    <a:path w="63" h="63">
                      <a:moveTo>
                        <a:pt x="31" y="63"/>
                      </a:moveTo>
                      <a:lnTo>
                        <a:pt x="31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8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8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41" name="Freeform 349"/>
                <p:cNvSpPr>
                  <a:spLocks/>
                </p:cNvSpPr>
                <p:nvPr/>
              </p:nvSpPr>
              <p:spPr bwMode="auto">
                <a:xfrm>
                  <a:off x="4496" y="880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18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18" y="2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38" y="2"/>
                    </a:cxn>
                    <a:cxn ang="0">
                      <a:pos x="44" y="2"/>
                    </a:cxn>
                    <a:cxn ang="0">
                      <a:pos x="50" y="6"/>
                    </a:cxn>
                    <a:cxn ang="0">
                      <a:pos x="56" y="10"/>
                    </a:cxn>
                    <a:cxn ang="0">
                      <a:pos x="58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8" y="51"/>
                    </a:cxn>
                    <a:cxn ang="0">
                      <a:pos x="56" y="55"/>
                    </a:cxn>
                    <a:cxn ang="0">
                      <a:pos x="50" y="59"/>
                    </a:cxn>
                    <a:cxn ang="0">
                      <a:pos x="44" y="63"/>
                    </a:cxn>
                    <a:cxn ang="0">
                      <a:pos x="38" y="63"/>
                    </a:cxn>
                    <a:cxn ang="0">
                      <a:pos x="32" y="65"/>
                    </a:cxn>
                  </a:cxnLst>
                  <a:rect l="0" t="0" r="r" b="b"/>
                  <a:pathLst>
                    <a:path w="63" h="65">
                      <a:moveTo>
                        <a:pt x="32" y="65"/>
                      </a:moveTo>
                      <a:lnTo>
                        <a:pt x="26" y="63"/>
                      </a:lnTo>
                      <a:lnTo>
                        <a:pt x="18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18" y="2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38" y="2"/>
                      </a:lnTo>
                      <a:lnTo>
                        <a:pt x="44" y="2"/>
                      </a:lnTo>
                      <a:lnTo>
                        <a:pt x="50" y="6"/>
                      </a:lnTo>
                      <a:lnTo>
                        <a:pt x="56" y="10"/>
                      </a:lnTo>
                      <a:lnTo>
                        <a:pt x="58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8" y="51"/>
                      </a:lnTo>
                      <a:lnTo>
                        <a:pt x="56" y="55"/>
                      </a:lnTo>
                      <a:lnTo>
                        <a:pt x="50" y="59"/>
                      </a:lnTo>
                      <a:lnTo>
                        <a:pt x="44" y="63"/>
                      </a:lnTo>
                      <a:lnTo>
                        <a:pt x="38" y="63"/>
                      </a:lnTo>
                      <a:lnTo>
                        <a:pt x="32" y="65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42" name="Freeform 350"/>
                <p:cNvSpPr>
                  <a:spLocks/>
                </p:cNvSpPr>
                <p:nvPr/>
              </p:nvSpPr>
              <p:spPr bwMode="auto">
                <a:xfrm>
                  <a:off x="4496" y="880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2" y="65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18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18" y="2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38" y="2"/>
                    </a:cxn>
                    <a:cxn ang="0">
                      <a:pos x="44" y="2"/>
                    </a:cxn>
                    <a:cxn ang="0">
                      <a:pos x="50" y="6"/>
                    </a:cxn>
                    <a:cxn ang="0">
                      <a:pos x="56" y="10"/>
                    </a:cxn>
                    <a:cxn ang="0">
                      <a:pos x="58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8" y="51"/>
                    </a:cxn>
                    <a:cxn ang="0">
                      <a:pos x="56" y="55"/>
                    </a:cxn>
                    <a:cxn ang="0">
                      <a:pos x="50" y="59"/>
                    </a:cxn>
                    <a:cxn ang="0">
                      <a:pos x="44" y="63"/>
                    </a:cxn>
                    <a:cxn ang="0">
                      <a:pos x="38" y="63"/>
                    </a:cxn>
                    <a:cxn ang="0">
                      <a:pos x="32" y="65"/>
                    </a:cxn>
                  </a:cxnLst>
                  <a:rect l="0" t="0" r="r" b="b"/>
                  <a:pathLst>
                    <a:path w="63" h="65">
                      <a:moveTo>
                        <a:pt x="32" y="65"/>
                      </a:move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18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18" y="2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38" y="2"/>
                      </a:lnTo>
                      <a:lnTo>
                        <a:pt x="44" y="2"/>
                      </a:lnTo>
                      <a:lnTo>
                        <a:pt x="50" y="6"/>
                      </a:lnTo>
                      <a:lnTo>
                        <a:pt x="56" y="10"/>
                      </a:lnTo>
                      <a:lnTo>
                        <a:pt x="58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8" y="51"/>
                      </a:lnTo>
                      <a:lnTo>
                        <a:pt x="56" y="55"/>
                      </a:lnTo>
                      <a:lnTo>
                        <a:pt x="50" y="59"/>
                      </a:lnTo>
                      <a:lnTo>
                        <a:pt x="44" y="63"/>
                      </a:lnTo>
                      <a:lnTo>
                        <a:pt x="38" y="63"/>
                      </a:lnTo>
                      <a:lnTo>
                        <a:pt x="32" y="65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43" name="Freeform 351"/>
                <p:cNvSpPr>
                  <a:spLocks/>
                </p:cNvSpPr>
                <p:nvPr/>
              </p:nvSpPr>
              <p:spPr bwMode="auto">
                <a:xfrm>
                  <a:off x="4520" y="906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18" y="61"/>
                    </a:cxn>
                    <a:cxn ang="0">
                      <a:pos x="14" y="57"/>
                    </a:cxn>
                    <a:cxn ang="0">
                      <a:pos x="8" y="55"/>
                    </a:cxn>
                    <a:cxn ang="0">
                      <a:pos x="4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7"/>
                    </a:cxn>
                    <a:cxn ang="0">
                      <a:pos x="4" y="13"/>
                    </a:cxn>
                    <a:cxn ang="0">
                      <a:pos x="8" y="7"/>
                    </a:cxn>
                    <a:cxn ang="0">
                      <a:pos x="14" y="4"/>
                    </a:cxn>
                    <a:cxn ang="0">
                      <a:pos x="18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7"/>
                    </a:cxn>
                    <a:cxn ang="0">
                      <a:pos x="57" y="13"/>
                    </a:cxn>
                    <a:cxn ang="0">
                      <a:pos x="61" y="17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2" y="63"/>
                    </a:cxn>
                  </a:cxnLst>
                  <a:rect l="0" t="0" r="r" b="b"/>
                  <a:pathLst>
                    <a:path w="63" h="63">
                      <a:moveTo>
                        <a:pt x="32" y="63"/>
                      </a:moveTo>
                      <a:lnTo>
                        <a:pt x="26" y="63"/>
                      </a:lnTo>
                      <a:lnTo>
                        <a:pt x="18" y="61"/>
                      </a:lnTo>
                      <a:lnTo>
                        <a:pt x="14" y="57"/>
                      </a:lnTo>
                      <a:lnTo>
                        <a:pt x="8" y="55"/>
                      </a:lnTo>
                      <a:lnTo>
                        <a:pt x="4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7"/>
                      </a:lnTo>
                      <a:lnTo>
                        <a:pt x="4" y="13"/>
                      </a:lnTo>
                      <a:lnTo>
                        <a:pt x="8" y="7"/>
                      </a:lnTo>
                      <a:lnTo>
                        <a:pt x="14" y="4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7"/>
                      </a:lnTo>
                      <a:lnTo>
                        <a:pt x="57" y="13"/>
                      </a:lnTo>
                      <a:lnTo>
                        <a:pt x="61" y="17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2" y="6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44" name="Freeform 352"/>
                <p:cNvSpPr>
                  <a:spLocks/>
                </p:cNvSpPr>
                <p:nvPr/>
              </p:nvSpPr>
              <p:spPr bwMode="auto">
                <a:xfrm>
                  <a:off x="4520" y="906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2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18" y="61"/>
                    </a:cxn>
                    <a:cxn ang="0">
                      <a:pos x="14" y="57"/>
                    </a:cxn>
                    <a:cxn ang="0">
                      <a:pos x="8" y="55"/>
                    </a:cxn>
                    <a:cxn ang="0">
                      <a:pos x="4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7"/>
                    </a:cxn>
                    <a:cxn ang="0">
                      <a:pos x="4" y="13"/>
                    </a:cxn>
                    <a:cxn ang="0">
                      <a:pos x="8" y="7"/>
                    </a:cxn>
                    <a:cxn ang="0">
                      <a:pos x="14" y="4"/>
                    </a:cxn>
                    <a:cxn ang="0">
                      <a:pos x="18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7"/>
                    </a:cxn>
                    <a:cxn ang="0">
                      <a:pos x="57" y="13"/>
                    </a:cxn>
                    <a:cxn ang="0">
                      <a:pos x="61" y="17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2" y="63"/>
                    </a:cxn>
                  </a:cxnLst>
                  <a:rect l="0" t="0" r="r" b="b"/>
                  <a:pathLst>
                    <a:path w="63" h="63">
                      <a:moveTo>
                        <a:pt x="32" y="63"/>
                      </a:move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18" y="61"/>
                      </a:lnTo>
                      <a:lnTo>
                        <a:pt x="14" y="57"/>
                      </a:lnTo>
                      <a:lnTo>
                        <a:pt x="8" y="55"/>
                      </a:lnTo>
                      <a:lnTo>
                        <a:pt x="4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7"/>
                      </a:lnTo>
                      <a:lnTo>
                        <a:pt x="4" y="13"/>
                      </a:lnTo>
                      <a:lnTo>
                        <a:pt x="8" y="7"/>
                      </a:lnTo>
                      <a:lnTo>
                        <a:pt x="14" y="4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7"/>
                      </a:lnTo>
                      <a:lnTo>
                        <a:pt x="57" y="13"/>
                      </a:lnTo>
                      <a:lnTo>
                        <a:pt x="61" y="17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2" y="6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45" name="Freeform 353"/>
                <p:cNvSpPr>
                  <a:spLocks/>
                </p:cNvSpPr>
                <p:nvPr/>
              </p:nvSpPr>
              <p:spPr bwMode="auto">
                <a:xfrm>
                  <a:off x="4650" y="821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2" y="65"/>
                    </a:cxn>
                    <a:cxn ang="0">
                      <a:pos x="24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4" y="0"/>
                    </a:cxn>
                    <a:cxn ang="0">
                      <a:pos x="32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1"/>
                    </a:cxn>
                  </a:cxnLst>
                  <a:rect l="0" t="0" r="r" b="b"/>
                  <a:pathLst>
                    <a:path w="63" h="65">
                      <a:moveTo>
                        <a:pt x="63" y="31"/>
                      </a:move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2" y="65"/>
                      </a:lnTo>
                      <a:lnTo>
                        <a:pt x="24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4" y="0"/>
                      </a:lnTo>
                      <a:lnTo>
                        <a:pt x="32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46" name="Freeform 354"/>
                <p:cNvSpPr>
                  <a:spLocks/>
                </p:cNvSpPr>
                <p:nvPr/>
              </p:nvSpPr>
              <p:spPr bwMode="auto">
                <a:xfrm>
                  <a:off x="4650" y="821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1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2" y="65"/>
                    </a:cxn>
                    <a:cxn ang="0">
                      <a:pos x="24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4" y="0"/>
                    </a:cxn>
                    <a:cxn ang="0">
                      <a:pos x="32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1"/>
                    </a:cxn>
                  </a:cxnLst>
                  <a:rect l="0" t="0" r="r" b="b"/>
                  <a:pathLst>
                    <a:path w="63" h="65">
                      <a:moveTo>
                        <a:pt x="63" y="31"/>
                      </a:move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2" y="65"/>
                      </a:lnTo>
                      <a:lnTo>
                        <a:pt x="24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4" y="0"/>
                      </a:lnTo>
                      <a:lnTo>
                        <a:pt x="32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47" name="Freeform 355"/>
                <p:cNvSpPr>
                  <a:spLocks/>
                </p:cNvSpPr>
                <p:nvPr/>
              </p:nvSpPr>
              <p:spPr bwMode="auto">
                <a:xfrm>
                  <a:off x="4636" y="961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4" y="63"/>
                    </a:cxn>
                    <a:cxn ang="0">
                      <a:pos x="38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4" y="13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38" y="2"/>
                    </a:cxn>
                    <a:cxn ang="0">
                      <a:pos x="44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7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</a:cxnLst>
                  <a:rect l="0" t="0" r="r" b="b"/>
                  <a:pathLst>
                    <a:path w="63" h="65">
                      <a:moveTo>
                        <a:pt x="63" y="31"/>
                      </a:move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4" y="63"/>
                      </a:lnTo>
                      <a:lnTo>
                        <a:pt x="38" y="65"/>
                      </a:ln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4" y="13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38" y="2"/>
                      </a:lnTo>
                      <a:lnTo>
                        <a:pt x="44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7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48" name="Freeform 356"/>
                <p:cNvSpPr>
                  <a:spLocks/>
                </p:cNvSpPr>
                <p:nvPr/>
              </p:nvSpPr>
              <p:spPr bwMode="auto">
                <a:xfrm>
                  <a:off x="4636" y="961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1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4" y="63"/>
                    </a:cxn>
                    <a:cxn ang="0">
                      <a:pos x="38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4" y="13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38" y="2"/>
                    </a:cxn>
                    <a:cxn ang="0">
                      <a:pos x="44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7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</a:cxnLst>
                  <a:rect l="0" t="0" r="r" b="b"/>
                  <a:pathLst>
                    <a:path w="63" h="65">
                      <a:moveTo>
                        <a:pt x="63" y="31"/>
                      </a:move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4" y="63"/>
                      </a:lnTo>
                      <a:lnTo>
                        <a:pt x="38" y="65"/>
                      </a:ln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4" y="13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38" y="2"/>
                      </a:lnTo>
                      <a:lnTo>
                        <a:pt x="44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7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49" name="Freeform 357"/>
                <p:cNvSpPr>
                  <a:spLocks/>
                </p:cNvSpPr>
                <p:nvPr/>
              </p:nvSpPr>
              <p:spPr bwMode="auto">
                <a:xfrm>
                  <a:off x="4565" y="87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40" y="2"/>
                    </a:cxn>
                    <a:cxn ang="0">
                      <a:pos x="46" y="4"/>
                    </a:cxn>
                    <a:cxn ang="0">
                      <a:pos x="52" y="6"/>
                    </a:cxn>
                    <a:cxn ang="0">
                      <a:pos x="56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6" y="55"/>
                    </a:cxn>
                    <a:cxn ang="0">
                      <a:pos x="52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2" y="65"/>
                    </a:cxn>
                  </a:cxnLst>
                  <a:rect l="0" t="0" r="r" b="b"/>
                  <a:pathLst>
                    <a:path w="65" h="65">
                      <a:moveTo>
                        <a:pt x="32" y="65"/>
                      </a:move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40" y="2"/>
                      </a:lnTo>
                      <a:lnTo>
                        <a:pt x="46" y="4"/>
                      </a:lnTo>
                      <a:lnTo>
                        <a:pt x="52" y="6"/>
                      </a:lnTo>
                      <a:lnTo>
                        <a:pt x="56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6" y="55"/>
                      </a:lnTo>
                      <a:lnTo>
                        <a:pt x="52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2" y="65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50" name="Freeform 358"/>
                <p:cNvSpPr>
                  <a:spLocks/>
                </p:cNvSpPr>
                <p:nvPr/>
              </p:nvSpPr>
              <p:spPr bwMode="auto">
                <a:xfrm>
                  <a:off x="4565" y="87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40" y="2"/>
                    </a:cxn>
                    <a:cxn ang="0">
                      <a:pos x="46" y="4"/>
                    </a:cxn>
                    <a:cxn ang="0">
                      <a:pos x="52" y="6"/>
                    </a:cxn>
                    <a:cxn ang="0">
                      <a:pos x="56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6" y="55"/>
                    </a:cxn>
                    <a:cxn ang="0">
                      <a:pos x="52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2" y="65"/>
                    </a:cxn>
                  </a:cxnLst>
                  <a:rect l="0" t="0" r="r" b="b"/>
                  <a:pathLst>
                    <a:path w="65" h="65">
                      <a:moveTo>
                        <a:pt x="32" y="65"/>
                      </a:move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40" y="2"/>
                      </a:lnTo>
                      <a:lnTo>
                        <a:pt x="46" y="4"/>
                      </a:lnTo>
                      <a:lnTo>
                        <a:pt x="52" y="6"/>
                      </a:lnTo>
                      <a:lnTo>
                        <a:pt x="56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6" y="55"/>
                      </a:lnTo>
                      <a:lnTo>
                        <a:pt x="52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2" y="65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51" name="Freeform 359"/>
                <p:cNvSpPr>
                  <a:spLocks/>
                </p:cNvSpPr>
                <p:nvPr/>
              </p:nvSpPr>
              <p:spPr bwMode="auto">
                <a:xfrm>
                  <a:off x="4603" y="965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4" y="13"/>
                    </a:cxn>
                    <a:cxn ang="0">
                      <a:pos x="8" y="9"/>
                    </a:cxn>
                    <a:cxn ang="0">
                      <a:pos x="14" y="6"/>
                    </a:cxn>
                    <a:cxn ang="0">
                      <a:pos x="19" y="2"/>
                    </a:cxn>
                    <a:cxn ang="0">
                      <a:pos x="23" y="2"/>
                    </a:cxn>
                    <a:cxn ang="0">
                      <a:pos x="31" y="0"/>
                    </a:cxn>
                    <a:cxn ang="0">
                      <a:pos x="37" y="2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9"/>
                    </a:cxn>
                    <a:cxn ang="0">
                      <a:pos x="57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7" y="65"/>
                    </a:cxn>
                    <a:cxn ang="0">
                      <a:pos x="31" y="65"/>
                    </a:cxn>
                    <a:cxn ang="0">
                      <a:pos x="23" y="65"/>
                    </a:cxn>
                    <a:cxn ang="0">
                      <a:pos x="19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3" h="65">
                      <a:moveTo>
                        <a:pt x="0" y="33"/>
                      </a:move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4" y="13"/>
                      </a:lnTo>
                      <a:lnTo>
                        <a:pt x="8" y="9"/>
                      </a:lnTo>
                      <a:lnTo>
                        <a:pt x="14" y="6"/>
                      </a:lnTo>
                      <a:lnTo>
                        <a:pt x="19" y="2"/>
                      </a:lnTo>
                      <a:lnTo>
                        <a:pt x="23" y="2"/>
                      </a:lnTo>
                      <a:lnTo>
                        <a:pt x="31" y="0"/>
                      </a:lnTo>
                      <a:lnTo>
                        <a:pt x="37" y="2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9"/>
                      </a:lnTo>
                      <a:lnTo>
                        <a:pt x="57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7" y="65"/>
                      </a:lnTo>
                      <a:lnTo>
                        <a:pt x="31" y="65"/>
                      </a:lnTo>
                      <a:lnTo>
                        <a:pt x="23" y="65"/>
                      </a:lnTo>
                      <a:lnTo>
                        <a:pt x="19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52" name="Freeform 360"/>
                <p:cNvSpPr>
                  <a:spLocks/>
                </p:cNvSpPr>
                <p:nvPr/>
              </p:nvSpPr>
              <p:spPr bwMode="auto">
                <a:xfrm>
                  <a:off x="4603" y="965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4" y="13"/>
                    </a:cxn>
                    <a:cxn ang="0">
                      <a:pos x="8" y="9"/>
                    </a:cxn>
                    <a:cxn ang="0">
                      <a:pos x="14" y="6"/>
                    </a:cxn>
                    <a:cxn ang="0">
                      <a:pos x="19" y="2"/>
                    </a:cxn>
                    <a:cxn ang="0">
                      <a:pos x="23" y="2"/>
                    </a:cxn>
                    <a:cxn ang="0">
                      <a:pos x="31" y="0"/>
                    </a:cxn>
                    <a:cxn ang="0">
                      <a:pos x="37" y="2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9"/>
                    </a:cxn>
                    <a:cxn ang="0">
                      <a:pos x="57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3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7" y="65"/>
                    </a:cxn>
                    <a:cxn ang="0">
                      <a:pos x="31" y="65"/>
                    </a:cxn>
                    <a:cxn ang="0">
                      <a:pos x="23" y="65"/>
                    </a:cxn>
                    <a:cxn ang="0">
                      <a:pos x="19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3" h="65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4" y="13"/>
                      </a:lnTo>
                      <a:lnTo>
                        <a:pt x="8" y="9"/>
                      </a:lnTo>
                      <a:lnTo>
                        <a:pt x="14" y="6"/>
                      </a:lnTo>
                      <a:lnTo>
                        <a:pt x="19" y="2"/>
                      </a:lnTo>
                      <a:lnTo>
                        <a:pt x="23" y="2"/>
                      </a:lnTo>
                      <a:lnTo>
                        <a:pt x="31" y="0"/>
                      </a:lnTo>
                      <a:lnTo>
                        <a:pt x="37" y="2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9"/>
                      </a:lnTo>
                      <a:lnTo>
                        <a:pt x="57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3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7" y="65"/>
                      </a:lnTo>
                      <a:lnTo>
                        <a:pt x="31" y="65"/>
                      </a:lnTo>
                      <a:lnTo>
                        <a:pt x="23" y="65"/>
                      </a:lnTo>
                      <a:lnTo>
                        <a:pt x="19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53" name="Freeform 361"/>
                <p:cNvSpPr>
                  <a:spLocks/>
                </p:cNvSpPr>
                <p:nvPr/>
              </p:nvSpPr>
              <p:spPr bwMode="auto">
                <a:xfrm>
                  <a:off x="4741" y="81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1"/>
                    </a:cxn>
                  </a:cxnLst>
                  <a:rect l="0" t="0" r="r" b="b"/>
                  <a:pathLst>
                    <a:path w="65" h="65">
                      <a:moveTo>
                        <a:pt x="65" y="31"/>
                      </a:move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54" name="Freeform 362"/>
                <p:cNvSpPr>
                  <a:spLocks/>
                </p:cNvSpPr>
                <p:nvPr/>
              </p:nvSpPr>
              <p:spPr bwMode="auto">
                <a:xfrm>
                  <a:off x="4741" y="81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1"/>
                    </a:cxn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1"/>
                    </a:cxn>
                  </a:cxnLst>
                  <a:rect l="0" t="0" r="r" b="b"/>
                  <a:pathLst>
                    <a:path w="65" h="65">
                      <a:moveTo>
                        <a:pt x="65" y="31"/>
                      </a:moveTo>
                      <a:lnTo>
                        <a:pt x="65" y="31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55" name="Freeform 363"/>
                <p:cNvSpPr>
                  <a:spLocks/>
                </p:cNvSpPr>
                <p:nvPr/>
              </p:nvSpPr>
              <p:spPr bwMode="auto">
                <a:xfrm>
                  <a:off x="4617" y="908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5" y="13"/>
                    </a:cxn>
                    <a:cxn ang="0">
                      <a:pos x="7" y="7"/>
                    </a:cxn>
                    <a:cxn ang="0">
                      <a:pos x="13" y="3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3"/>
                    </a:cxn>
                    <a:cxn ang="0">
                      <a:pos x="55" y="7"/>
                    </a:cxn>
                    <a:cxn ang="0">
                      <a:pos x="57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3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7" y="53"/>
                    </a:cxn>
                    <a:cxn ang="0">
                      <a:pos x="5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5" y="13"/>
                      </a:lnTo>
                      <a:lnTo>
                        <a:pt x="7" y="7"/>
                      </a:lnTo>
                      <a:lnTo>
                        <a:pt x="13" y="3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3"/>
                      </a:lnTo>
                      <a:lnTo>
                        <a:pt x="55" y="7"/>
                      </a:lnTo>
                      <a:lnTo>
                        <a:pt x="57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3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7" y="53"/>
                      </a:lnTo>
                      <a:lnTo>
                        <a:pt x="5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56" name="Freeform 364"/>
                <p:cNvSpPr>
                  <a:spLocks/>
                </p:cNvSpPr>
                <p:nvPr/>
              </p:nvSpPr>
              <p:spPr bwMode="auto">
                <a:xfrm>
                  <a:off x="4617" y="908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5" y="13"/>
                    </a:cxn>
                    <a:cxn ang="0">
                      <a:pos x="7" y="7"/>
                    </a:cxn>
                    <a:cxn ang="0">
                      <a:pos x="13" y="3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3"/>
                    </a:cxn>
                    <a:cxn ang="0">
                      <a:pos x="55" y="7"/>
                    </a:cxn>
                    <a:cxn ang="0">
                      <a:pos x="57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3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7" y="53"/>
                    </a:cxn>
                    <a:cxn ang="0">
                      <a:pos x="5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5" y="13"/>
                      </a:lnTo>
                      <a:lnTo>
                        <a:pt x="7" y="7"/>
                      </a:lnTo>
                      <a:lnTo>
                        <a:pt x="13" y="3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3"/>
                      </a:lnTo>
                      <a:lnTo>
                        <a:pt x="55" y="7"/>
                      </a:lnTo>
                      <a:lnTo>
                        <a:pt x="57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3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7" y="53"/>
                      </a:lnTo>
                      <a:lnTo>
                        <a:pt x="5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57" name="Freeform 365"/>
                <p:cNvSpPr>
                  <a:spLocks/>
                </p:cNvSpPr>
                <p:nvPr/>
              </p:nvSpPr>
              <p:spPr bwMode="auto">
                <a:xfrm>
                  <a:off x="4605" y="939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4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4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9" y="4"/>
                    </a:cxn>
                    <a:cxn ang="0">
                      <a:pos x="25" y="2"/>
                    </a:cxn>
                    <a:cxn ang="0">
                      <a:pos x="31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4"/>
                    </a:cxn>
                  </a:cxnLst>
                  <a:rect l="0" t="0" r="r" b="b"/>
                  <a:pathLst>
                    <a:path w="65" h="65">
                      <a:moveTo>
                        <a:pt x="65" y="34"/>
                      </a:move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4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9" y="4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4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58" name="Freeform 366"/>
                <p:cNvSpPr>
                  <a:spLocks/>
                </p:cNvSpPr>
                <p:nvPr/>
              </p:nvSpPr>
              <p:spPr bwMode="auto">
                <a:xfrm>
                  <a:off x="4605" y="939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4"/>
                    </a:cxn>
                    <a:cxn ang="0">
                      <a:pos x="65" y="34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4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9" y="4"/>
                    </a:cxn>
                    <a:cxn ang="0">
                      <a:pos x="25" y="2"/>
                    </a:cxn>
                    <a:cxn ang="0">
                      <a:pos x="31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4"/>
                    </a:cxn>
                  </a:cxnLst>
                  <a:rect l="0" t="0" r="r" b="b"/>
                  <a:pathLst>
                    <a:path w="65" h="65">
                      <a:moveTo>
                        <a:pt x="65" y="34"/>
                      </a:moveTo>
                      <a:lnTo>
                        <a:pt x="65" y="34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4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9" y="4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4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59" name="Freeform 367"/>
                <p:cNvSpPr>
                  <a:spLocks/>
                </p:cNvSpPr>
                <p:nvPr/>
              </p:nvSpPr>
              <p:spPr bwMode="auto">
                <a:xfrm>
                  <a:off x="4729" y="860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9" y="2"/>
                    </a:cxn>
                    <a:cxn ang="0">
                      <a:pos x="27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  <a:cxn ang="0">
                      <a:pos x="27" y="63"/>
                    </a:cxn>
                    <a:cxn ang="0">
                      <a:pos x="19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0"/>
                    </a:cxn>
                    <a:cxn ang="0">
                      <a:pos x="4" y="44"/>
                    </a:cxn>
                    <a:cxn ang="0">
                      <a:pos x="2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9" y="2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lnTo>
                        <a:pt x="27" y="63"/>
                      </a:lnTo>
                      <a:lnTo>
                        <a:pt x="19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0"/>
                      </a:lnTo>
                      <a:lnTo>
                        <a:pt x="4" y="44"/>
                      </a:lnTo>
                      <a:lnTo>
                        <a:pt x="2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60" name="Freeform 368"/>
                <p:cNvSpPr>
                  <a:spLocks/>
                </p:cNvSpPr>
                <p:nvPr/>
              </p:nvSpPr>
              <p:spPr bwMode="auto">
                <a:xfrm>
                  <a:off x="4729" y="860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9" y="2"/>
                    </a:cxn>
                    <a:cxn ang="0">
                      <a:pos x="27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  <a:cxn ang="0">
                      <a:pos x="27" y="63"/>
                    </a:cxn>
                    <a:cxn ang="0">
                      <a:pos x="19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0"/>
                    </a:cxn>
                    <a:cxn ang="0">
                      <a:pos x="4" y="44"/>
                    </a:cxn>
                    <a:cxn ang="0">
                      <a:pos x="2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9" y="2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lnTo>
                        <a:pt x="27" y="63"/>
                      </a:lnTo>
                      <a:lnTo>
                        <a:pt x="19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0"/>
                      </a:lnTo>
                      <a:lnTo>
                        <a:pt x="4" y="44"/>
                      </a:lnTo>
                      <a:lnTo>
                        <a:pt x="2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61" name="Freeform 369"/>
                <p:cNvSpPr>
                  <a:spLocks/>
                </p:cNvSpPr>
                <p:nvPr/>
              </p:nvSpPr>
              <p:spPr bwMode="auto">
                <a:xfrm>
                  <a:off x="4674" y="935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2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7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8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2"/>
                    </a:cxn>
                    <a:cxn ang="0">
                      <a:pos x="31" y="0"/>
                    </a:cxn>
                    <a:cxn ang="0">
                      <a:pos x="37" y="2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</a:cxnLst>
                  <a:rect l="0" t="0" r="r" b="b"/>
                  <a:pathLst>
                    <a:path w="63" h="65">
                      <a:moveTo>
                        <a:pt x="63" y="32"/>
                      </a:move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7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8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7" y="2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62" name="Freeform 370"/>
                <p:cNvSpPr>
                  <a:spLocks/>
                </p:cNvSpPr>
                <p:nvPr/>
              </p:nvSpPr>
              <p:spPr bwMode="auto">
                <a:xfrm>
                  <a:off x="4674" y="935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2"/>
                    </a:cxn>
                    <a:cxn ang="0">
                      <a:pos x="63" y="32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7" y="63"/>
                    </a:cxn>
                    <a:cxn ang="0">
                      <a:pos x="31" y="65"/>
                    </a:cxn>
                    <a:cxn ang="0">
                      <a:pos x="25" y="63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8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2"/>
                    </a:cxn>
                    <a:cxn ang="0">
                      <a:pos x="31" y="0"/>
                    </a:cxn>
                    <a:cxn ang="0">
                      <a:pos x="37" y="2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</a:cxnLst>
                  <a:rect l="0" t="0" r="r" b="b"/>
                  <a:pathLst>
                    <a:path w="63" h="65">
                      <a:moveTo>
                        <a:pt x="63" y="32"/>
                      </a:moveTo>
                      <a:lnTo>
                        <a:pt x="63" y="32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7" y="63"/>
                      </a:lnTo>
                      <a:lnTo>
                        <a:pt x="31" y="65"/>
                      </a:lnTo>
                      <a:lnTo>
                        <a:pt x="25" y="63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8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7" y="2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63" name="Freeform 371"/>
                <p:cNvSpPr>
                  <a:spLocks/>
                </p:cNvSpPr>
                <p:nvPr/>
              </p:nvSpPr>
              <p:spPr bwMode="auto">
                <a:xfrm>
                  <a:off x="4654" y="921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5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5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64" name="Freeform 372"/>
                <p:cNvSpPr>
                  <a:spLocks/>
                </p:cNvSpPr>
                <p:nvPr/>
              </p:nvSpPr>
              <p:spPr bwMode="auto">
                <a:xfrm>
                  <a:off x="4654" y="921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5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5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65" name="Freeform 373"/>
                <p:cNvSpPr>
                  <a:spLocks/>
                </p:cNvSpPr>
                <p:nvPr/>
              </p:nvSpPr>
              <p:spPr bwMode="auto">
                <a:xfrm>
                  <a:off x="4707" y="902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1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40" y="63"/>
                    </a:cxn>
                    <a:cxn ang="0">
                      <a:pos x="34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2" y="39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</a:cxnLst>
                  <a:rect l="0" t="0" r="r" b="b"/>
                  <a:pathLst>
                    <a:path w="65" h="65">
                      <a:moveTo>
                        <a:pt x="65" y="31"/>
                      </a:move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40" y="63"/>
                      </a:lnTo>
                      <a:lnTo>
                        <a:pt x="34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2" y="39"/>
                      </a:ln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66" name="Freeform 374"/>
                <p:cNvSpPr>
                  <a:spLocks/>
                </p:cNvSpPr>
                <p:nvPr/>
              </p:nvSpPr>
              <p:spPr bwMode="auto">
                <a:xfrm>
                  <a:off x="4707" y="902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1"/>
                    </a:cxn>
                    <a:cxn ang="0">
                      <a:pos x="65" y="31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40" y="63"/>
                    </a:cxn>
                    <a:cxn ang="0">
                      <a:pos x="34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2" y="39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</a:cxnLst>
                  <a:rect l="0" t="0" r="r" b="b"/>
                  <a:pathLst>
                    <a:path w="65" h="65">
                      <a:moveTo>
                        <a:pt x="65" y="31"/>
                      </a:moveTo>
                      <a:lnTo>
                        <a:pt x="65" y="31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40" y="63"/>
                      </a:lnTo>
                      <a:lnTo>
                        <a:pt x="34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2" y="39"/>
                      </a:ln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67" name="Freeform 375"/>
                <p:cNvSpPr>
                  <a:spLocks/>
                </p:cNvSpPr>
                <p:nvPr/>
              </p:nvSpPr>
              <p:spPr bwMode="auto">
                <a:xfrm>
                  <a:off x="4556" y="923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9" y="55"/>
                    </a:cxn>
                    <a:cxn ang="0">
                      <a:pos x="5" y="50"/>
                    </a:cxn>
                    <a:cxn ang="0">
                      <a:pos x="1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1" y="20"/>
                    </a:cxn>
                    <a:cxn ang="0">
                      <a:pos x="5" y="14"/>
                    </a:cxn>
                    <a:cxn ang="0">
                      <a:pos x="9" y="8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</a:cxnLst>
                  <a:rect l="0" t="0" r="r" b="b"/>
                  <a:pathLst>
                    <a:path w="65" h="63">
                      <a:moveTo>
                        <a:pt x="31" y="63"/>
                      </a:move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9" y="55"/>
                      </a:lnTo>
                      <a:lnTo>
                        <a:pt x="5" y="50"/>
                      </a:lnTo>
                      <a:lnTo>
                        <a:pt x="1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1" y="20"/>
                      </a:lnTo>
                      <a:lnTo>
                        <a:pt x="5" y="14"/>
                      </a:lnTo>
                      <a:lnTo>
                        <a:pt x="9" y="8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68" name="Freeform 376"/>
                <p:cNvSpPr>
                  <a:spLocks/>
                </p:cNvSpPr>
                <p:nvPr/>
              </p:nvSpPr>
              <p:spPr bwMode="auto">
                <a:xfrm>
                  <a:off x="4556" y="923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1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9" y="55"/>
                    </a:cxn>
                    <a:cxn ang="0">
                      <a:pos x="5" y="50"/>
                    </a:cxn>
                    <a:cxn ang="0">
                      <a:pos x="1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1" y="20"/>
                    </a:cxn>
                    <a:cxn ang="0">
                      <a:pos x="5" y="14"/>
                    </a:cxn>
                    <a:cxn ang="0">
                      <a:pos x="9" y="8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</a:cxnLst>
                  <a:rect l="0" t="0" r="r" b="b"/>
                  <a:pathLst>
                    <a:path w="65" h="63">
                      <a:moveTo>
                        <a:pt x="31" y="63"/>
                      </a:move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9" y="55"/>
                      </a:lnTo>
                      <a:lnTo>
                        <a:pt x="5" y="50"/>
                      </a:lnTo>
                      <a:lnTo>
                        <a:pt x="1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1" y="20"/>
                      </a:lnTo>
                      <a:lnTo>
                        <a:pt x="5" y="14"/>
                      </a:lnTo>
                      <a:lnTo>
                        <a:pt x="9" y="8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69" name="Freeform 377"/>
                <p:cNvSpPr>
                  <a:spLocks/>
                </p:cNvSpPr>
                <p:nvPr/>
              </p:nvSpPr>
              <p:spPr bwMode="auto">
                <a:xfrm>
                  <a:off x="4603" y="906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  <a:cxn ang="0">
                      <a:pos x="27" y="63"/>
                    </a:cxn>
                    <a:cxn ang="0">
                      <a:pos x="21" y="61"/>
                    </a:cxn>
                    <a:cxn ang="0">
                      <a:pos x="16" y="57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7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3"/>
                    </a:cxn>
                    <a:cxn ang="0">
                      <a:pos x="10" y="7"/>
                    </a:cxn>
                    <a:cxn ang="0">
                      <a:pos x="16" y="4"/>
                    </a:cxn>
                    <a:cxn ang="0">
                      <a:pos x="21" y="2"/>
                    </a:cxn>
                    <a:cxn ang="0">
                      <a:pos x="27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4"/>
                    </a:cxn>
                    <a:cxn ang="0">
                      <a:pos x="55" y="7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</a:cxnLst>
                  <a:rect l="0" t="0" r="r" b="b"/>
                  <a:pathLst>
                    <a:path w="65" h="63">
                      <a:moveTo>
                        <a:pt x="65" y="31"/>
                      </a:move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lnTo>
                        <a:pt x="27" y="63"/>
                      </a:lnTo>
                      <a:lnTo>
                        <a:pt x="21" y="61"/>
                      </a:lnTo>
                      <a:lnTo>
                        <a:pt x="16" y="57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7"/>
                      </a:ln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3"/>
                      </a:lnTo>
                      <a:lnTo>
                        <a:pt x="10" y="7"/>
                      </a:lnTo>
                      <a:lnTo>
                        <a:pt x="16" y="4"/>
                      </a:lnTo>
                      <a:lnTo>
                        <a:pt x="21" y="2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4"/>
                      </a:lnTo>
                      <a:lnTo>
                        <a:pt x="55" y="7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70" name="Freeform 378"/>
                <p:cNvSpPr>
                  <a:spLocks/>
                </p:cNvSpPr>
                <p:nvPr/>
              </p:nvSpPr>
              <p:spPr bwMode="auto">
                <a:xfrm>
                  <a:off x="4603" y="906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65" y="31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  <a:cxn ang="0">
                      <a:pos x="27" y="63"/>
                    </a:cxn>
                    <a:cxn ang="0">
                      <a:pos x="21" y="61"/>
                    </a:cxn>
                    <a:cxn ang="0">
                      <a:pos x="16" y="57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7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3"/>
                    </a:cxn>
                    <a:cxn ang="0">
                      <a:pos x="10" y="7"/>
                    </a:cxn>
                    <a:cxn ang="0">
                      <a:pos x="16" y="4"/>
                    </a:cxn>
                    <a:cxn ang="0">
                      <a:pos x="21" y="2"/>
                    </a:cxn>
                    <a:cxn ang="0">
                      <a:pos x="27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4"/>
                    </a:cxn>
                    <a:cxn ang="0">
                      <a:pos x="55" y="7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</a:cxnLst>
                  <a:rect l="0" t="0" r="r" b="b"/>
                  <a:pathLst>
                    <a:path w="65" h="63">
                      <a:moveTo>
                        <a:pt x="65" y="31"/>
                      </a:move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lnTo>
                        <a:pt x="27" y="63"/>
                      </a:lnTo>
                      <a:lnTo>
                        <a:pt x="21" y="61"/>
                      </a:lnTo>
                      <a:lnTo>
                        <a:pt x="16" y="57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7"/>
                      </a:ln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3"/>
                      </a:lnTo>
                      <a:lnTo>
                        <a:pt x="10" y="7"/>
                      </a:lnTo>
                      <a:lnTo>
                        <a:pt x="16" y="4"/>
                      </a:lnTo>
                      <a:lnTo>
                        <a:pt x="21" y="2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4"/>
                      </a:lnTo>
                      <a:lnTo>
                        <a:pt x="55" y="7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71" name="Freeform 379"/>
                <p:cNvSpPr>
                  <a:spLocks/>
                </p:cNvSpPr>
                <p:nvPr/>
              </p:nvSpPr>
              <p:spPr bwMode="auto">
                <a:xfrm>
                  <a:off x="4644" y="890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40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5"/>
                    </a:cxn>
                    <a:cxn ang="0">
                      <a:pos x="65" y="31"/>
                    </a:cxn>
                  </a:cxnLst>
                  <a:rect l="0" t="0" r="r" b="b"/>
                  <a:pathLst>
                    <a:path w="65" h="63">
                      <a:moveTo>
                        <a:pt x="65" y="31"/>
                      </a:moveTo>
                      <a:lnTo>
                        <a:pt x="63" y="39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40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5"/>
                      </a:lnTo>
                      <a:lnTo>
                        <a:pt x="65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72" name="Freeform 380"/>
                <p:cNvSpPr>
                  <a:spLocks/>
                </p:cNvSpPr>
                <p:nvPr/>
              </p:nvSpPr>
              <p:spPr bwMode="auto">
                <a:xfrm>
                  <a:off x="4644" y="890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65" y="31"/>
                    </a:cxn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40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5"/>
                    </a:cxn>
                    <a:cxn ang="0">
                      <a:pos x="65" y="31"/>
                    </a:cxn>
                  </a:cxnLst>
                  <a:rect l="0" t="0" r="r" b="b"/>
                  <a:pathLst>
                    <a:path w="65" h="63">
                      <a:moveTo>
                        <a:pt x="65" y="31"/>
                      </a:moveTo>
                      <a:lnTo>
                        <a:pt x="65" y="31"/>
                      </a:lnTo>
                      <a:lnTo>
                        <a:pt x="63" y="39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40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5"/>
                      </a:lnTo>
                      <a:lnTo>
                        <a:pt x="65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73" name="Freeform 381"/>
                <p:cNvSpPr>
                  <a:spLocks/>
                </p:cNvSpPr>
                <p:nvPr/>
              </p:nvSpPr>
              <p:spPr bwMode="auto">
                <a:xfrm>
                  <a:off x="4524" y="850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4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4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4"/>
                    </a:cxn>
                    <a:cxn ang="0">
                      <a:pos x="51" y="58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8"/>
                    </a:cxn>
                    <a:cxn ang="0">
                      <a:pos x="10" y="54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4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4"/>
                      </a:lnTo>
                      <a:lnTo>
                        <a:pt x="51" y="58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8"/>
                      </a:lnTo>
                      <a:lnTo>
                        <a:pt x="10" y="54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74" name="Freeform 382"/>
                <p:cNvSpPr>
                  <a:spLocks/>
                </p:cNvSpPr>
                <p:nvPr/>
              </p:nvSpPr>
              <p:spPr bwMode="auto">
                <a:xfrm>
                  <a:off x="4524" y="850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4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4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4"/>
                    </a:cxn>
                    <a:cxn ang="0">
                      <a:pos x="51" y="58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8"/>
                    </a:cxn>
                    <a:cxn ang="0">
                      <a:pos x="10" y="54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3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4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4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4"/>
                      </a:lnTo>
                      <a:lnTo>
                        <a:pt x="51" y="58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8"/>
                      </a:lnTo>
                      <a:lnTo>
                        <a:pt x="10" y="54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75" name="Freeform 383"/>
                <p:cNvSpPr>
                  <a:spLocks/>
                </p:cNvSpPr>
                <p:nvPr/>
              </p:nvSpPr>
              <p:spPr bwMode="auto">
                <a:xfrm>
                  <a:off x="4676" y="862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4"/>
                    </a:cxn>
                    <a:cxn ang="0">
                      <a:pos x="65" y="40"/>
                    </a:cxn>
                    <a:cxn ang="0">
                      <a:pos x="63" y="46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5" y="59"/>
                    </a:cxn>
                    <a:cxn ang="0">
                      <a:pos x="9" y="55"/>
                    </a:cxn>
                    <a:cxn ang="0">
                      <a:pos x="6" y="51"/>
                    </a:cxn>
                    <a:cxn ang="0">
                      <a:pos x="4" y="46"/>
                    </a:cxn>
                    <a:cxn ang="0">
                      <a:pos x="2" y="40"/>
                    </a:cxn>
                    <a:cxn ang="0">
                      <a:pos x="0" y="34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6"/>
                    </a:cxn>
                    <a:cxn ang="0">
                      <a:pos x="9" y="10"/>
                    </a:cxn>
                    <a:cxn ang="0">
                      <a:pos x="15" y="6"/>
                    </a:cxn>
                    <a:cxn ang="0">
                      <a:pos x="19" y="4"/>
                    </a:cxn>
                    <a:cxn ang="0">
                      <a:pos x="25" y="2"/>
                    </a:cxn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4"/>
                    </a:cxn>
                  </a:cxnLst>
                  <a:rect l="0" t="0" r="r" b="b"/>
                  <a:pathLst>
                    <a:path w="65" h="65">
                      <a:moveTo>
                        <a:pt x="65" y="34"/>
                      </a:moveTo>
                      <a:lnTo>
                        <a:pt x="65" y="40"/>
                      </a:lnTo>
                      <a:lnTo>
                        <a:pt x="63" y="46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5" y="59"/>
                      </a:lnTo>
                      <a:lnTo>
                        <a:pt x="9" y="55"/>
                      </a:lnTo>
                      <a:lnTo>
                        <a:pt x="6" y="51"/>
                      </a:lnTo>
                      <a:lnTo>
                        <a:pt x="4" y="46"/>
                      </a:lnTo>
                      <a:lnTo>
                        <a:pt x="2" y="40"/>
                      </a:lnTo>
                      <a:lnTo>
                        <a:pt x="0" y="34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6"/>
                      </a:lnTo>
                      <a:lnTo>
                        <a:pt x="9" y="10"/>
                      </a:lnTo>
                      <a:lnTo>
                        <a:pt x="15" y="6"/>
                      </a:lnTo>
                      <a:lnTo>
                        <a:pt x="19" y="4"/>
                      </a:lnTo>
                      <a:lnTo>
                        <a:pt x="25" y="2"/>
                      </a:lnTo>
                      <a:lnTo>
                        <a:pt x="33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4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76" name="Freeform 384"/>
                <p:cNvSpPr>
                  <a:spLocks/>
                </p:cNvSpPr>
                <p:nvPr/>
              </p:nvSpPr>
              <p:spPr bwMode="auto">
                <a:xfrm>
                  <a:off x="4676" y="862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4"/>
                    </a:cxn>
                    <a:cxn ang="0">
                      <a:pos x="65" y="34"/>
                    </a:cxn>
                    <a:cxn ang="0">
                      <a:pos x="65" y="40"/>
                    </a:cxn>
                    <a:cxn ang="0">
                      <a:pos x="63" y="46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5" y="59"/>
                    </a:cxn>
                    <a:cxn ang="0">
                      <a:pos x="9" y="55"/>
                    </a:cxn>
                    <a:cxn ang="0">
                      <a:pos x="6" y="51"/>
                    </a:cxn>
                    <a:cxn ang="0">
                      <a:pos x="4" y="46"/>
                    </a:cxn>
                    <a:cxn ang="0">
                      <a:pos x="2" y="40"/>
                    </a:cxn>
                    <a:cxn ang="0">
                      <a:pos x="0" y="34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6"/>
                    </a:cxn>
                    <a:cxn ang="0">
                      <a:pos x="9" y="10"/>
                    </a:cxn>
                    <a:cxn ang="0">
                      <a:pos x="15" y="6"/>
                    </a:cxn>
                    <a:cxn ang="0">
                      <a:pos x="19" y="4"/>
                    </a:cxn>
                    <a:cxn ang="0">
                      <a:pos x="25" y="2"/>
                    </a:cxn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4"/>
                    </a:cxn>
                  </a:cxnLst>
                  <a:rect l="0" t="0" r="r" b="b"/>
                  <a:pathLst>
                    <a:path w="65" h="65">
                      <a:moveTo>
                        <a:pt x="65" y="34"/>
                      </a:moveTo>
                      <a:lnTo>
                        <a:pt x="65" y="34"/>
                      </a:lnTo>
                      <a:lnTo>
                        <a:pt x="65" y="40"/>
                      </a:lnTo>
                      <a:lnTo>
                        <a:pt x="63" y="46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5" y="59"/>
                      </a:lnTo>
                      <a:lnTo>
                        <a:pt x="9" y="55"/>
                      </a:lnTo>
                      <a:lnTo>
                        <a:pt x="6" y="51"/>
                      </a:lnTo>
                      <a:lnTo>
                        <a:pt x="4" y="46"/>
                      </a:lnTo>
                      <a:lnTo>
                        <a:pt x="2" y="40"/>
                      </a:lnTo>
                      <a:lnTo>
                        <a:pt x="0" y="34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6"/>
                      </a:lnTo>
                      <a:lnTo>
                        <a:pt x="9" y="10"/>
                      </a:lnTo>
                      <a:lnTo>
                        <a:pt x="15" y="6"/>
                      </a:lnTo>
                      <a:lnTo>
                        <a:pt x="19" y="4"/>
                      </a:lnTo>
                      <a:lnTo>
                        <a:pt x="25" y="2"/>
                      </a:lnTo>
                      <a:lnTo>
                        <a:pt x="33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4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77" name="Freeform 385"/>
                <p:cNvSpPr>
                  <a:spLocks/>
                </p:cNvSpPr>
                <p:nvPr/>
              </p:nvSpPr>
              <p:spPr bwMode="auto">
                <a:xfrm>
                  <a:off x="4597" y="862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51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</a:cxnLst>
                  <a:rect l="0" t="0" r="r" b="b"/>
                  <a:pathLst>
                    <a:path w="63" h="65">
                      <a:moveTo>
                        <a:pt x="63" y="32"/>
                      </a:move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51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78" name="Freeform 386"/>
                <p:cNvSpPr>
                  <a:spLocks/>
                </p:cNvSpPr>
                <p:nvPr/>
              </p:nvSpPr>
              <p:spPr bwMode="auto">
                <a:xfrm>
                  <a:off x="4597" y="862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2"/>
                    </a:cxn>
                    <a:cxn ang="0">
                      <a:pos x="63" y="32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51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</a:cxnLst>
                  <a:rect l="0" t="0" r="r" b="b"/>
                  <a:pathLst>
                    <a:path w="63" h="65">
                      <a:moveTo>
                        <a:pt x="63" y="32"/>
                      </a:moveTo>
                      <a:lnTo>
                        <a:pt x="63" y="32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51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79" name="Freeform 387"/>
                <p:cNvSpPr>
                  <a:spLocks/>
                </p:cNvSpPr>
                <p:nvPr/>
              </p:nvSpPr>
              <p:spPr bwMode="auto">
                <a:xfrm>
                  <a:off x="4697" y="815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5" y="55"/>
                    </a:cxn>
                    <a:cxn ang="0">
                      <a:pos x="50" y="59"/>
                    </a:cxn>
                    <a:cxn ang="0">
                      <a:pos x="44" y="63"/>
                    </a:cxn>
                    <a:cxn ang="0">
                      <a:pos x="38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50" y="6"/>
                    </a:cxn>
                    <a:cxn ang="0">
                      <a:pos x="55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3"/>
                    </a:cxn>
                  </a:cxnLst>
                  <a:rect l="0" t="0" r="r" b="b"/>
                  <a:pathLst>
                    <a:path w="63" h="65">
                      <a:moveTo>
                        <a:pt x="63" y="33"/>
                      </a:move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5" y="55"/>
                      </a:lnTo>
                      <a:lnTo>
                        <a:pt x="50" y="59"/>
                      </a:lnTo>
                      <a:lnTo>
                        <a:pt x="44" y="63"/>
                      </a:lnTo>
                      <a:lnTo>
                        <a:pt x="38" y="65"/>
                      </a:ln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0" y="6"/>
                      </a:lnTo>
                      <a:lnTo>
                        <a:pt x="55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80" name="Freeform 388"/>
                <p:cNvSpPr>
                  <a:spLocks/>
                </p:cNvSpPr>
                <p:nvPr/>
              </p:nvSpPr>
              <p:spPr bwMode="auto">
                <a:xfrm>
                  <a:off x="4697" y="815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63" y="33"/>
                    </a:cxn>
                    <a:cxn ang="0">
                      <a:pos x="63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5" y="55"/>
                    </a:cxn>
                    <a:cxn ang="0">
                      <a:pos x="50" y="59"/>
                    </a:cxn>
                    <a:cxn ang="0">
                      <a:pos x="44" y="63"/>
                    </a:cxn>
                    <a:cxn ang="0">
                      <a:pos x="38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4" y="2"/>
                    </a:cxn>
                    <a:cxn ang="0">
                      <a:pos x="50" y="6"/>
                    </a:cxn>
                    <a:cxn ang="0">
                      <a:pos x="55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3"/>
                    </a:cxn>
                  </a:cxnLst>
                  <a:rect l="0" t="0" r="r" b="b"/>
                  <a:pathLst>
                    <a:path w="63" h="65">
                      <a:moveTo>
                        <a:pt x="63" y="33"/>
                      </a:moveTo>
                      <a:lnTo>
                        <a:pt x="63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5" y="55"/>
                      </a:lnTo>
                      <a:lnTo>
                        <a:pt x="50" y="59"/>
                      </a:lnTo>
                      <a:lnTo>
                        <a:pt x="44" y="63"/>
                      </a:lnTo>
                      <a:lnTo>
                        <a:pt x="38" y="65"/>
                      </a:ln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0" y="6"/>
                      </a:lnTo>
                      <a:lnTo>
                        <a:pt x="55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81" name="Freeform 389"/>
                <p:cNvSpPr>
                  <a:spLocks/>
                </p:cNvSpPr>
                <p:nvPr/>
              </p:nvSpPr>
              <p:spPr bwMode="auto">
                <a:xfrm>
                  <a:off x="4599" y="722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7" y="50"/>
                    </a:cxn>
                    <a:cxn ang="0">
                      <a:pos x="53" y="56"/>
                    </a:cxn>
                    <a:cxn ang="0">
                      <a:pos x="49" y="60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60"/>
                    </a:cxn>
                    <a:cxn ang="0">
                      <a:pos x="8" y="56"/>
                    </a:cxn>
                    <a:cxn ang="0">
                      <a:pos x="4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3">
                      <a:moveTo>
                        <a:pt x="31" y="0"/>
                      </a:move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7" y="50"/>
                      </a:lnTo>
                      <a:lnTo>
                        <a:pt x="53" y="56"/>
                      </a:lnTo>
                      <a:lnTo>
                        <a:pt x="49" y="60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60"/>
                      </a:lnTo>
                      <a:lnTo>
                        <a:pt x="8" y="56"/>
                      </a:lnTo>
                      <a:lnTo>
                        <a:pt x="4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82" name="Freeform 390"/>
                <p:cNvSpPr>
                  <a:spLocks/>
                </p:cNvSpPr>
                <p:nvPr/>
              </p:nvSpPr>
              <p:spPr bwMode="auto">
                <a:xfrm>
                  <a:off x="4599" y="722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7" y="50"/>
                    </a:cxn>
                    <a:cxn ang="0">
                      <a:pos x="53" y="56"/>
                    </a:cxn>
                    <a:cxn ang="0">
                      <a:pos x="49" y="60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60"/>
                    </a:cxn>
                    <a:cxn ang="0">
                      <a:pos x="8" y="56"/>
                    </a:cxn>
                    <a:cxn ang="0">
                      <a:pos x="4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3">
                      <a:moveTo>
                        <a:pt x="31" y="0"/>
                      </a:move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7" y="50"/>
                      </a:lnTo>
                      <a:lnTo>
                        <a:pt x="53" y="56"/>
                      </a:lnTo>
                      <a:lnTo>
                        <a:pt x="49" y="60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60"/>
                      </a:lnTo>
                      <a:lnTo>
                        <a:pt x="8" y="56"/>
                      </a:lnTo>
                      <a:lnTo>
                        <a:pt x="4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83" name="Freeform 391"/>
                <p:cNvSpPr>
                  <a:spLocks/>
                </p:cNvSpPr>
                <p:nvPr/>
              </p:nvSpPr>
              <p:spPr bwMode="auto">
                <a:xfrm>
                  <a:off x="4591" y="774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1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4" y="49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4" y="13"/>
                    </a:cxn>
                    <a:cxn ang="0">
                      <a:pos x="10" y="9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5"/>
                    </a:cxn>
                  </a:cxnLst>
                  <a:rect l="0" t="0" r="r" b="b"/>
                  <a:pathLst>
                    <a:path w="63" h="65">
                      <a:moveTo>
                        <a:pt x="31" y="65"/>
                      </a:move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4" y="49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4" y="13"/>
                      </a:lnTo>
                      <a:lnTo>
                        <a:pt x="10" y="9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5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84" name="Freeform 392"/>
                <p:cNvSpPr>
                  <a:spLocks/>
                </p:cNvSpPr>
                <p:nvPr/>
              </p:nvSpPr>
              <p:spPr bwMode="auto">
                <a:xfrm>
                  <a:off x="4591" y="774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1" y="65"/>
                    </a:cxn>
                    <a:cxn ang="0">
                      <a:pos x="31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4" y="49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4" y="13"/>
                    </a:cxn>
                    <a:cxn ang="0">
                      <a:pos x="10" y="9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5"/>
                    </a:cxn>
                  </a:cxnLst>
                  <a:rect l="0" t="0" r="r" b="b"/>
                  <a:pathLst>
                    <a:path w="63" h="65">
                      <a:moveTo>
                        <a:pt x="31" y="65"/>
                      </a:moveTo>
                      <a:lnTo>
                        <a:pt x="31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4" y="49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4" y="13"/>
                      </a:lnTo>
                      <a:lnTo>
                        <a:pt x="10" y="9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5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85" name="Freeform 393"/>
                <p:cNvSpPr>
                  <a:spLocks/>
                </p:cNvSpPr>
                <p:nvPr/>
              </p:nvSpPr>
              <p:spPr bwMode="auto">
                <a:xfrm>
                  <a:off x="4739" y="736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9" y="55"/>
                    </a:cxn>
                    <a:cxn ang="0">
                      <a:pos x="6" y="49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5" h="63">
                      <a:moveTo>
                        <a:pt x="31" y="0"/>
                      </a:move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9" y="55"/>
                      </a:lnTo>
                      <a:lnTo>
                        <a:pt x="6" y="49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86" name="Freeform 394"/>
                <p:cNvSpPr>
                  <a:spLocks/>
                </p:cNvSpPr>
                <p:nvPr/>
              </p:nvSpPr>
              <p:spPr bwMode="auto">
                <a:xfrm>
                  <a:off x="4739" y="736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9" y="55"/>
                    </a:cxn>
                    <a:cxn ang="0">
                      <a:pos x="6" y="49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5" h="63">
                      <a:moveTo>
                        <a:pt x="31" y="0"/>
                      </a:move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9" y="55"/>
                      </a:lnTo>
                      <a:lnTo>
                        <a:pt x="6" y="49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87" name="Freeform 395"/>
                <p:cNvSpPr>
                  <a:spLocks/>
                </p:cNvSpPr>
                <p:nvPr/>
              </p:nvSpPr>
              <p:spPr bwMode="auto">
                <a:xfrm>
                  <a:off x="4743" y="770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5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5" y="13"/>
                    </a:cxn>
                    <a:cxn ang="0">
                      <a:pos x="9" y="10"/>
                    </a:cxn>
                    <a:cxn ang="0">
                      <a:pos x="13" y="4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49" y="4"/>
                    </a:cxn>
                    <a:cxn ang="0">
                      <a:pos x="55" y="10"/>
                    </a:cxn>
                    <a:cxn ang="0">
                      <a:pos x="59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</a:cxnLst>
                  <a:rect l="0" t="0" r="r" b="b"/>
                  <a:pathLst>
                    <a:path w="65" h="63">
                      <a:moveTo>
                        <a:pt x="31" y="63"/>
                      </a:move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5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5" y="13"/>
                      </a:lnTo>
                      <a:lnTo>
                        <a:pt x="9" y="10"/>
                      </a:lnTo>
                      <a:lnTo>
                        <a:pt x="13" y="4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49" y="4"/>
                      </a:lnTo>
                      <a:lnTo>
                        <a:pt x="55" y="10"/>
                      </a:lnTo>
                      <a:lnTo>
                        <a:pt x="59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88" name="Freeform 396"/>
                <p:cNvSpPr>
                  <a:spLocks/>
                </p:cNvSpPr>
                <p:nvPr/>
              </p:nvSpPr>
              <p:spPr bwMode="auto">
                <a:xfrm>
                  <a:off x="4743" y="770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1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5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5" y="13"/>
                    </a:cxn>
                    <a:cxn ang="0">
                      <a:pos x="9" y="10"/>
                    </a:cxn>
                    <a:cxn ang="0">
                      <a:pos x="13" y="4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49" y="4"/>
                    </a:cxn>
                    <a:cxn ang="0">
                      <a:pos x="55" y="10"/>
                    </a:cxn>
                    <a:cxn ang="0">
                      <a:pos x="59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</a:cxnLst>
                  <a:rect l="0" t="0" r="r" b="b"/>
                  <a:pathLst>
                    <a:path w="65" h="63">
                      <a:moveTo>
                        <a:pt x="31" y="63"/>
                      </a:move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5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5" y="13"/>
                      </a:lnTo>
                      <a:lnTo>
                        <a:pt x="9" y="10"/>
                      </a:lnTo>
                      <a:lnTo>
                        <a:pt x="13" y="4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49" y="4"/>
                      </a:lnTo>
                      <a:lnTo>
                        <a:pt x="55" y="10"/>
                      </a:lnTo>
                      <a:lnTo>
                        <a:pt x="59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89" name="Freeform 397"/>
                <p:cNvSpPr>
                  <a:spLocks/>
                </p:cNvSpPr>
                <p:nvPr/>
              </p:nvSpPr>
              <p:spPr bwMode="auto">
                <a:xfrm>
                  <a:off x="4595" y="630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7" y="2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7" y="63"/>
                    </a:cxn>
                    <a:cxn ang="0">
                      <a:pos x="31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2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5">
                      <a:moveTo>
                        <a:pt x="31" y="0"/>
                      </a:moveTo>
                      <a:lnTo>
                        <a:pt x="37" y="2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7" y="63"/>
                      </a:lnTo>
                      <a:lnTo>
                        <a:pt x="31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90" name="Freeform 398"/>
                <p:cNvSpPr>
                  <a:spLocks/>
                </p:cNvSpPr>
                <p:nvPr/>
              </p:nvSpPr>
              <p:spPr bwMode="auto">
                <a:xfrm>
                  <a:off x="4595" y="630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1" y="0"/>
                    </a:cxn>
                    <a:cxn ang="0">
                      <a:pos x="37" y="2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7" y="63"/>
                    </a:cxn>
                    <a:cxn ang="0">
                      <a:pos x="31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2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5">
                      <a:moveTo>
                        <a:pt x="31" y="0"/>
                      </a:moveTo>
                      <a:lnTo>
                        <a:pt x="31" y="0"/>
                      </a:lnTo>
                      <a:lnTo>
                        <a:pt x="37" y="2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7" y="63"/>
                      </a:lnTo>
                      <a:lnTo>
                        <a:pt x="31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91" name="Freeform 399"/>
                <p:cNvSpPr>
                  <a:spLocks/>
                </p:cNvSpPr>
                <p:nvPr/>
              </p:nvSpPr>
              <p:spPr bwMode="auto">
                <a:xfrm>
                  <a:off x="4717" y="766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19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65" h="65">
                      <a:moveTo>
                        <a:pt x="33" y="0"/>
                      </a:move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19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92" name="Freeform 400"/>
                <p:cNvSpPr>
                  <a:spLocks/>
                </p:cNvSpPr>
                <p:nvPr/>
              </p:nvSpPr>
              <p:spPr bwMode="auto">
                <a:xfrm>
                  <a:off x="4717" y="766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19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65" h="65">
                      <a:moveTo>
                        <a:pt x="33" y="0"/>
                      </a:moveTo>
                      <a:lnTo>
                        <a:pt x="33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19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93" name="Freeform 401"/>
                <p:cNvSpPr>
                  <a:spLocks/>
                </p:cNvSpPr>
                <p:nvPr/>
              </p:nvSpPr>
              <p:spPr bwMode="auto">
                <a:xfrm>
                  <a:off x="4636" y="642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4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7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</a:cxnLst>
                  <a:rect l="0" t="0" r="r" b="b"/>
                  <a:pathLst>
                    <a:path w="65" h="63">
                      <a:moveTo>
                        <a:pt x="34" y="63"/>
                      </a:move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7"/>
                      </a:ln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94" name="Freeform 402"/>
                <p:cNvSpPr>
                  <a:spLocks/>
                </p:cNvSpPr>
                <p:nvPr/>
              </p:nvSpPr>
              <p:spPr bwMode="auto">
                <a:xfrm>
                  <a:off x="4636" y="642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4" y="63"/>
                    </a:cxn>
                    <a:cxn ang="0">
                      <a:pos x="34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7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</a:cxnLst>
                  <a:rect l="0" t="0" r="r" b="b"/>
                  <a:pathLst>
                    <a:path w="65" h="63">
                      <a:moveTo>
                        <a:pt x="34" y="63"/>
                      </a:moveTo>
                      <a:lnTo>
                        <a:pt x="34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7"/>
                      </a:ln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95" name="Freeform 403"/>
                <p:cNvSpPr>
                  <a:spLocks/>
                </p:cNvSpPr>
                <p:nvPr/>
              </p:nvSpPr>
              <p:spPr bwMode="auto">
                <a:xfrm>
                  <a:off x="4713" y="69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1" y="22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22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5" h="65">
                      <a:moveTo>
                        <a:pt x="32" y="0"/>
                      </a:move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1" y="22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2" y="22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96" name="Freeform 404"/>
                <p:cNvSpPr>
                  <a:spLocks/>
                </p:cNvSpPr>
                <p:nvPr/>
              </p:nvSpPr>
              <p:spPr bwMode="auto">
                <a:xfrm>
                  <a:off x="4713" y="69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2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1" y="22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22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5" h="65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1" y="22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2" y="22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97" name="Freeform 405"/>
                <p:cNvSpPr>
                  <a:spLocks/>
                </p:cNvSpPr>
                <p:nvPr/>
              </p:nvSpPr>
              <p:spPr bwMode="auto">
                <a:xfrm>
                  <a:off x="4599" y="679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5" y="2"/>
                    </a:cxn>
                    <a:cxn ang="0">
                      <a:pos x="49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38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5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8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8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3">
                      <a:moveTo>
                        <a:pt x="31" y="0"/>
                      </a:moveTo>
                      <a:lnTo>
                        <a:pt x="37" y="0"/>
                      </a:lnTo>
                      <a:lnTo>
                        <a:pt x="45" y="2"/>
                      </a:lnTo>
                      <a:lnTo>
                        <a:pt x="49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5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8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8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98" name="Freeform 406"/>
                <p:cNvSpPr>
                  <a:spLocks/>
                </p:cNvSpPr>
                <p:nvPr/>
              </p:nvSpPr>
              <p:spPr bwMode="auto">
                <a:xfrm>
                  <a:off x="4599" y="679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5" y="2"/>
                    </a:cxn>
                    <a:cxn ang="0">
                      <a:pos x="49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38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5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8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8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3">
                      <a:moveTo>
                        <a:pt x="31" y="0"/>
                      </a:move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5" y="2"/>
                      </a:lnTo>
                      <a:lnTo>
                        <a:pt x="49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5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8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8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199" name="Freeform 407"/>
                <p:cNvSpPr>
                  <a:spLocks/>
                </p:cNvSpPr>
                <p:nvPr/>
              </p:nvSpPr>
              <p:spPr bwMode="auto">
                <a:xfrm>
                  <a:off x="4705" y="726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6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5" y="2"/>
                    </a:cxn>
                    <a:cxn ang="0">
                      <a:pos x="49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6"/>
                    </a:cxn>
                    <a:cxn ang="0">
                      <a:pos x="49" y="57"/>
                    </a:cxn>
                    <a:cxn ang="0">
                      <a:pos x="45" y="61"/>
                    </a:cxn>
                    <a:cxn ang="0">
                      <a:pos x="38" y="63"/>
                    </a:cxn>
                    <a:cxn ang="0">
                      <a:pos x="32" y="63"/>
                    </a:cxn>
                  </a:cxnLst>
                  <a:rect l="0" t="0" r="r" b="b"/>
                  <a:pathLst>
                    <a:path w="65" h="63">
                      <a:moveTo>
                        <a:pt x="32" y="63"/>
                      </a:move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6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5" y="2"/>
                      </a:lnTo>
                      <a:lnTo>
                        <a:pt x="49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6"/>
                      </a:lnTo>
                      <a:lnTo>
                        <a:pt x="49" y="57"/>
                      </a:lnTo>
                      <a:lnTo>
                        <a:pt x="45" y="61"/>
                      </a:lnTo>
                      <a:lnTo>
                        <a:pt x="38" y="63"/>
                      </a:lnTo>
                      <a:lnTo>
                        <a:pt x="32" y="6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00" name="Freeform 408"/>
                <p:cNvSpPr>
                  <a:spLocks/>
                </p:cNvSpPr>
                <p:nvPr/>
              </p:nvSpPr>
              <p:spPr bwMode="auto">
                <a:xfrm>
                  <a:off x="4705" y="726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2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7"/>
                    </a:cxn>
                    <a:cxn ang="0">
                      <a:pos x="10" y="56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5" y="2"/>
                    </a:cxn>
                    <a:cxn ang="0">
                      <a:pos x="49" y="6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38"/>
                    </a:cxn>
                    <a:cxn ang="0">
                      <a:pos x="63" y="44"/>
                    </a:cxn>
                    <a:cxn ang="0">
                      <a:pos x="59" y="50"/>
                    </a:cxn>
                    <a:cxn ang="0">
                      <a:pos x="55" y="56"/>
                    </a:cxn>
                    <a:cxn ang="0">
                      <a:pos x="49" y="57"/>
                    </a:cxn>
                    <a:cxn ang="0">
                      <a:pos x="45" y="61"/>
                    </a:cxn>
                    <a:cxn ang="0">
                      <a:pos x="38" y="63"/>
                    </a:cxn>
                    <a:cxn ang="0">
                      <a:pos x="32" y="63"/>
                    </a:cxn>
                  </a:cxnLst>
                  <a:rect l="0" t="0" r="r" b="b"/>
                  <a:pathLst>
                    <a:path w="65" h="63">
                      <a:moveTo>
                        <a:pt x="32" y="63"/>
                      </a:move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7"/>
                      </a:lnTo>
                      <a:lnTo>
                        <a:pt x="10" y="56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5" y="2"/>
                      </a:lnTo>
                      <a:lnTo>
                        <a:pt x="49" y="6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38"/>
                      </a:lnTo>
                      <a:lnTo>
                        <a:pt x="63" y="44"/>
                      </a:lnTo>
                      <a:lnTo>
                        <a:pt x="59" y="50"/>
                      </a:lnTo>
                      <a:lnTo>
                        <a:pt x="55" y="56"/>
                      </a:lnTo>
                      <a:lnTo>
                        <a:pt x="49" y="57"/>
                      </a:lnTo>
                      <a:lnTo>
                        <a:pt x="45" y="61"/>
                      </a:lnTo>
                      <a:lnTo>
                        <a:pt x="38" y="63"/>
                      </a:lnTo>
                      <a:lnTo>
                        <a:pt x="32" y="6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01" name="Freeform 409"/>
                <p:cNvSpPr>
                  <a:spLocks/>
                </p:cNvSpPr>
                <p:nvPr/>
              </p:nvSpPr>
              <p:spPr bwMode="auto">
                <a:xfrm>
                  <a:off x="4680" y="669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40"/>
                    </a:cxn>
                    <a:cxn ang="0">
                      <a:pos x="63" y="46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3" y="65"/>
                    </a:cxn>
                    <a:cxn ang="0">
                      <a:pos x="25" y="63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5" y="51"/>
                    </a:cxn>
                    <a:cxn ang="0">
                      <a:pos x="2" y="46"/>
                    </a:cxn>
                    <a:cxn ang="0">
                      <a:pos x="2" y="40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2" y="20"/>
                    </a:cxn>
                    <a:cxn ang="0">
                      <a:pos x="5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65" h="65">
                      <a:moveTo>
                        <a:pt x="33" y="0"/>
                      </a:move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40"/>
                      </a:lnTo>
                      <a:lnTo>
                        <a:pt x="63" y="46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3" y="65"/>
                      </a:lnTo>
                      <a:lnTo>
                        <a:pt x="25" y="63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5" y="51"/>
                      </a:lnTo>
                      <a:lnTo>
                        <a:pt x="2" y="46"/>
                      </a:lnTo>
                      <a:lnTo>
                        <a:pt x="2" y="40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2" y="20"/>
                      </a:lnTo>
                      <a:lnTo>
                        <a:pt x="5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02" name="Freeform 410"/>
                <p:cNvSpPr>
                  <a:spLocks/>
                </p:cNvSpPr>
                <p:nvPr/>
              </p:nvSpPr>
              <p:spPr bwMode="auto">
                <a:xfrm>
                  <a:off x="4680" y="669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  <a:cxn ang="0">
                      <a:pos x="63" y="40"/>
                    </a:cxn>
                    <a:cxn ang="0">
                      <a:pos x="63" y="46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3"/>
                    </a:cxn>
                    <a:cxn ang="0">
                      <a:pos x="33" y="65"/>
                    </a:cxn>
                    <a:cxn ang="0">
                      <a:pos x="25" y="63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5" y="51"/>
                    </a:cxn>
                    <a:cxn ang="0">
                      <a:pos x="2" y="46"/>
                    </a:cxn>
                    <a:cxn ang="0">
                      <a:pos x="2" y="40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2" y="20"/>
                    </a:cxn>
                    <a:cxn ang="0">
                      <a:pos x="5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65" h="65">
                      <a:moveTo>
                        <a:pt x="33" y="0"/>
                      </a:move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lnTo>
                        <a:pt x="63" y="40"/>
                      </a:lnTo>
                      <a:lnTo>
                        <a:pt x="63" y="46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3"/>
                      </a:lnTo>
                      <a:lnTo>
                        <a:pt x="33" y="65"/>
                      </a:lnTo>
                      <a:lnTo>
                        <a:pt x="25" y="63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5" y="51"/>
                      </a:lnTo>
                      <a:lnTo>
                        <a:pt x="2" y="46"/>
                      </a:lnTo>
                      <a:lnTo>
                        <a:pt x="2" y="40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2" y="20"/>
                      </a:lnTo>
                      <a:lnTo>
                        <a:pt x="5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03" name="Freeform 411"/>
                <p:cNvSpPr>
                  <a:spLocks/>
                </p:cNvSpPr>
                <p:nvPr/>
              </p:nvSpPr>
              <p:spPr bwMode="auto">
                <a:xfrm>
                  <a:off x="4670" y="726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7" y="2"/>
                    </a:cxn>
                    <a:cxn ang="0">
                      <a:pos x="43" y="4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4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9" y="52"/>
                    </a:cxn>
                    <a:cxn ang="0">
                      <a:pos x="55" y="56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7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4" y="59"/>
                    </a:cxn>
                    <a:cxn ang="0">
                      <a:pos x="10" y="56"/>
                    </a:cxn>
                    <a:cxn ang="0">
                      <a:pos x="4" y="52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4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9" y="4"/>
                    </a:cxn>
                    <a:cxn ang="0">
                      <a:pos x="25" y="2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5">
                      <a:moveTo>
                        <a:pt x="31" y="0"/>
                      </a:moveTo>
                      <a:lnTo>
                        <a:pt x="37" y="2"/>
                      </a:lnTo>
                      <a:lnTo>
                        <a:pt x="43" y="4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4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9" y="52"/>
                      </a:lnTo>
                      <a:lnTo>
                        <a:pt x="55" y="56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7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4" y="59"/>
                      </a:lnTo>
                      <a:lnTo>
                        <a:pt x="10" y="56"/>
                      </a:lnTo>
                      <a:lnTo>
                        <a:pt x="4" y="52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9" y="4"/>
                      </a:lnTo>
                      <a:lnTo>
                        <a:pt x="25" y="2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04" name="Freeform 412"/>
                <p:cNvSpPr>
                  <a:spLocks/>
                </p:cNvSpPr>
                <p:nvPr/>
              </p:nvSpPr>
              <p:spPr bwMode="auto">
                <a:xfrm>
                  <a:off x="4670" y="726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1" y="0"/>
                    </a:cxn>
                    <a:cxn ang="0">
                      <a:pos x="37" y="2"/>
                    </a:cxn>
                    <a:cxn ang="0">
                      <a:pos x="43" y="4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4"/>
                    </a:cxn>
                    <a:cxn ang="0">
                      <a:pos x="63" y="40"/>
                    </a:cxn>
                    <a:cxn ang="0">
                      <a:pos x="61" y="46"/>
                    </a:cxn>
                    <a:cxn ang="0">
                      <a:pos x="59" y="52"/>
                    </a:cxn>
                    <a:cxn ang="0">
                      <a:pos x="55" y="56"/>
                    </a:cxn>
                    <a:cxn ang="0">
                      <a:pos x="49" y="59"/>
                    </a:cxn>
                    <a:cxn ang="0">
                      <a:pos x="43" y="63"/>
                    </a:cxn>
                    <a:cxn ang="0">
                      <a:pos x="37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4" y="59"/>
                    </a:cxn>
                    <a:cxn ang="0">
                      <a:pos x="10" y="56"/>
                    </a:cxn>
                    <a:cxn ang="0">
                      <a:pos x="4" y="52"/>
                    </a:cxn>
                    <a:cxn ang="0">
                      <a:pos x="2" y="46"/>
                    </a:cxn>
                    <a:cxn ang="0">
                      <a:pos x="0" y="40"/>
                    </a:cxn>
                    <a:cxn ang="0">
                      <a:pos x="0" y="34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9" y="4"/>
                    </a:cxn>
                    <a:cxn ang="0">
                      <a:pos x="25" y="2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5">
                      <a:moveTo>
                        <a:pt x="31" y="0"/>
                      </a:moveTo>
                      <a:lnTo>
                        <a:pt x="31" y="0"/>
                      </a:lnTo>
                      <a:lnTo>
                        <a:pt x="37" y="2"/>
                      </a:lnTo>
                      <a:lnTo>
                        <a:pt x="43" y="4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4"/>
                      </a:lnTo>
                      <a:lnTo>
                        <a:pt x="63" y="40"/>
                      </a:lnTo>
                      <a:lnTo>
                        <a:pt x="61" y="46"/>
                      </a:lnTo>
                      <a:lnTo>
                        <a:pt x="59" y="52"/>
                      </a:lnTo>
                      <a:lnTo>
                        <a:pt x="55" y="56"/>
                      </a:lnTo>
                      <a:lnTo>
                        <a:pt x="49" y="59"/>
                      </a:lnTo>
                      <a:lnTo>
                        <a:pt x="43" y="63"/>
                      </a:lnTo>
                      <a:lnTo>
                        <a:pt x="37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4" y="59"/>
                      </a:lnTo>
                      <a:lnTo>
                        <a:pt x="10" y="56"/>
                      </a:lnTo>
                      <a:lnTo>
                        <a:pt x="4" y="52"/>
                      </a:lnTo>
                      <a:lnTo>
                        <a:pt x="2" y="46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9" y="4"/>
                      </a:lnTo>
                      <a:lnTo>
                        <a:pt x="25" y="2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05" name="Freeform 413"/>
                <p:cNvSpPr>
                  <a:spLocks/>
                </p:cNvSpPr>
                <p:nvPr/>
              </p:nvSpPr>
              <p:spPr bwMode="auto">
                <a:xfrm>
                  <a:off x="4682" y="768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5" y="59"/>
                    </a:cxn>
                    <a:cxn ang="0">
                      <a:pos x="9" y="55"/>
                    </a:cxn>
                    <a:cxn ang="0">
                      <a:pos x="5" y="49"/>
                    </a:cxn>
                    <a:cxn ang="0">
                      <a:pos x="3" y="45"/>
                    </a:cxn>
                    <a:cxn ang="0">
                      <a:pos x="2" y="39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3" y="19"/>
                    </a:cxn>
                    <a:cxn ang="0">
                      <a:pos x="5" y="14"/>
                    </a:cxn>
                    <a:cxn ang="0">
                      <a:pos x="9" y="10"/>
                    </a:cxn>
                    <a:cxn ang="0">
                      <a:pos x="15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65" h="63">
                      <a:moveTo>
                        <a:pt x="33" y="0"/>
                      </a:move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5" y="59"/>
                      </a:lnTo>
                      <a:lnTo>
                        <a:pt x="9" y="55"/>
                      </a:lnTo>
                      <a:lnTo>
                        <a:pt x="5" y="49"/>
                      </a:lnTo>
                      <a:lnTo>
                        <a:pt x="3" y="45"/>
                      </a:lnTo>
                      <a:lnTo>
                        <a:pt x="2" y="39"/>
                      </a:ln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3" y="19"/>
                      </a:lnTo>
                      <a:lnTo>
                        <a:pt x="5" y="14"/>
                      </a:lnTo>
                      <a:lnTo>
                        <a:pt x="9" y="10"/>
                      </a:lnTo>
                      <a:lnTo>
                        <a:pt x="15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06" name="Freeform 414"/>
                <p:cNvSpPr>
                  <a:spLocks/>
                </p:cNvSpPr>
                <p:nvPr/>
              </p:nvSpPr>
              <p:spPr bwMode="auto">
                <a:xfrm>
                  <a:off x="4682" y="768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5" y="59"/>
                    </a:cxn>
                    <a:cxn ang="0">
                      <a:pos x="9" y="55"/>
                    </a:cxn>
                    <a:cxn ang="0">
                      <a:pos x="5" y="49"/>
                    </a:cxn>
                    <a:cxn ang="0">
                      <a:pos x="3" y="45"/>
                    </a:cxn>
                    <a:cxn ang="0">
                      <a:pos x="2" y="39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3" y="19"/>
                    </a:cxn>
                    <a:cxn ang="0">
                      <a:pos x="5" y="14"/>
                    </a:cxn>
                    <a:cxn ang="0">
                      <a:pos x="9" y="10"/>
                    </a:cxn>
                    <a:cxn ang="0">
                      <a:pos x="15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65" h="63">
                      <a:moveTo>
                        <a:pt x="33" y="0"/>
                      </a:move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5" y="59"/>
                      </a:lnTo>
                      <a:lnTo>
                        <a:pt x="9" y="55"/>
                      </a:lnTo>
                      <a:lnTo>
                        <a:pt x="5" y="49"/>
                      </a:lnTo>
                      <a:lnTo>
                        <a:pt x="3" y="45"/>
                      </a:lnTo>
                      <a:lnTo>
                        <a:pt x="2" y="39"/>
                      </a:ln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3" y="19"/>
                      </a:lnTo>
                      <a:lnTo>
                        <a:pt x="5" y="14"/>
                      </a:lnTo>
                      <a:lnTo>
                        <a:pt x="9" y="10"/>
                      </a:lnTo>
                      <a:lnTo>
                        <a:pt x="15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07" name="Freeform 415"/>
                <p:cNvSpPr>
                  <a:spLocks/>
                </p:cNvSpPr>
                <p:nvPr/>
              </p:nvSpPr>
              <p:spPr bwMode="auto">
                <a:xfrm>
                  <a:off x="4605" y="738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3" y="63"/>
                    </a:cxn>
                    <a:cxn ang="0">
                      <a:pos x="27" y="63"/>
                    </a:cxn>
                    <a:cxn ang="0">
                      <a:pos x="19" y="61"/>
                    </a:cxn>
                    <a:cxn ang="0">
                      <a:pos x="16" y="57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4"/>
                    </a:cxn>
                    <a:cxn ang="0">
                      <a:pos x="2" y="40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19" y="2"/>
                    </a:cxn>
                    <a:cxn ang="0">
                      <a:pos x="27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40"/>
                    </a:cxn>
                    <a:cxn ang="0">
                      <a:pos x="63" y="44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</a:cxnLst>
                  <a:rect l="0" t="0" r="r" b="b"/>
                  <a:pathLst>
                    <a:path w="65" h="63">
                      <a:moveTo>
                        <a:pt x="33" y="63"/>
                      </a:moveTo>
                      <a:lnTo>
                        <a:pt x="27" y="63"/>
                      </a:lnTo>
                      <a:lnTo>
                        <a:pt x="19" y="61"/>
                      </a:lnTo>
                      <a:lnTo>
                        <a:pt x="16" y="57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4"/>
                      </a:lnTo>
                      <a:lnTo>
                        <a:pt x="2" y="40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19" y="2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40"/>
                      </a:lnTo>
                      <a:lnTo>
                        <a:pt x="63" y="44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08" name="Freeform 416"/>
                <p:cNvSpPr>
                  <a:spLocks/>
                </p:cNvSpPr>
                <p:nvPr/>
              </p:nvSpPr>
              <p:spPr bwMode="auto">
                <a:xfrm>
                  <a:off x="4605" y="738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33" y="63"/>
                    </a:cxn>
                    <a:cxn ang="0">
                      <a:pos x="33" y="63"/>
                    </a:cxn>
                    <a:cxn ang="0">
                      <a:pos x="27" y="63"/>
                    </a:cxn>
                    <a:cxn ang="0">
                      <a:pos x="19" y="61"/>
                    </a:cxn>
                    <a:cxn ang="0">
                      <a:pos x="16" y="57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4"/>
                    </a:cxn>
                    <a:cxn ang="0">
                      <a:pos x="2" y="40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19" y="2"/>
                    </a:cxn>
                    <a:cxn ang="0">
                      <a:pos x="27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40"/>
                    </a:cxn>
                    <a:cxn ang="0">
                      <a:pos x="63" y="44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7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3"/>
                    </a:cxn>
                  </a:cxnLst>
                  <a:rect l="0" t="0" r="r" b="b"/>
                  <a:pathLst>
                    <a:path w="65" h="63">
                      <a:moveTo>
                        <a:pt x="33" y="63"/>
                      </a:moveTo>
                      <a:lnTo>
                        <a:pt x="33" y="63"/>
                      </a:lnTo>
                      <a:lnTo>
                        <a:pt x="27" y="63"/>
                      </a:lnTo>
                      <a:lnTo>
                        <a:pt x="19" y="61"/>
                      </a:lnTo>
                      <a:lnTo>
                        <a:pt x="16" y="57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4"/>
                      </a:lnTo>
                      <a:lnTo>
                        <a:pt x="2" y="40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19" y="2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40"/>
                      </a:lnTo>
                      <a:lnTo>
                        <a:pt x="63" y="44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7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09" name="Freeform 417"/>
                <p:cNvSpPr>
                  <a:spLocks/>
                </p:cNvSpPr>
                <p:nvPr/>
              </p:nvSpPr>
              <p:spPr bwMode="auto">
                <a:xfrm>
                  <a:off x="4646" y="703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7" y="14"/>
                    </a:cxn>
                    <a:cxn ang="0">
                      <a:pos x="61" y="19"/>
                    </a:cxn>
                    <a:cxn ang="0">
                      <a:pos x="63" y="23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3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8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18" y="61"/>
                    </a:cxn>
                    <a:cxn ang="0">
                      <a:pos x="14" y="57"/>
                    </a:cxn>
                    <a:cxn ang="0">
                      <a:pos x="8" y="53"/>
                    </a:cxn>
                    <a:cxn ang="0">
                      <a:pos x="4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3"/>
                    </a:cxn>
                    <a:cxn ang="0">
                      <a:pos x="2" y="19"/>
                    </a:cxn>
                    <a:cxn ang="0">
                      <a:pos x="4" y="14"/>
                    </a:cxn>
                    <a:cxn ang="0">
                      <a:pos x="8" y="8"/>
                    </a:cxn>
                    <a:cxn ang="0">
                      <a:pos x="14" y="4"/>
                    </a:cxn>
                    <a:cxn ang="0">
                      <a:pos x="18" y="2"/>
                    </a:cxn>
                    <a:cxn ang="0">
                      <a:pos x="26" y="0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3" h="63">
                      <a:moveTo>
                        <a:pt x="32" y="0"/>
                      </a:moveTo>
                      <a:lnTo>
                        <a:pt x="38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61" y="19"/>
                      </a:lnTo>
                      <a:lnTo>
                        <a:pt x="63" y="23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3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8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18" y="61"/>
                      </a:lnTo>
                      <a:lnTo>
                        <a:pt x="14" y="57"/>
                      </a:lnTo>
                      <a:lnTo>
                        <a:pt x="8" y="53"/>
                      </a:lnTo>
                      <a:lnTo>
                        <a:pt x="4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3"/>
                      </a:lnTo>
                      <a:lnTo>
                        <a:pt x="2" y="19"/>
                      </a:lnTo>
                      <a:lnTo>
                        <a:pt x="4" y="14"/>
                      </a:lnTo>
                      <a:lnTo>
                        <a:pt x="8" y="8"/>
                      </a:lnTo>
                      <a:lnTo>
                        <a:pt x="14" y="4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10" name="Freeform 418"/>
                <p:cNvSpPr>
                  <a:spLocks/>
                </p:cNvSpPr>
                <p:nvPr/>
              </p:nvSpPr>
              <p:spPr bwMode="auto">
                <a:xfrm>
                  <a:off x="4646" y="703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2" y="0"/>
                    </a:cxn>
                    <a:cxn ang="0">
                      <a:pos x="38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7" y="14"/>
                    </a:cxn>
                    <a:cxn ang="0">
                      <a:pos x="61" y="19"/>
                    </a:cxn>
                    <a:cxn ang="0">
                      <a:pos x="63" y="23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3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8" y="63"/>
                    </a:cxn>
                    <a:cxn ang="0">
                      <a:pos x="32" y="63"/>
                    </a:cxn>
                    <a:cxn ang="0">
                      <a:pos x="26" y="63"/>
                    </a:cxn>
                    <a:cxn ang="0">
                      <a:pos x="18" y="61"/>
                    </a:cxn>
                    <a:cxn ang="0">
                      <a:pos x="14" y="57"/>
                    </a:cxn>
                    <a:cxn ang="0">
                      <a:pos x="8" y="53"/>
                    </a:cxn>
                    <a:cxn ang="0">
                      <a:pos x="4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3"/>
                    </a:cxn>
                    <a:cxn ang="0">
                      <a:pos x="2" y="19"/>
                    </a:cxn>
                    <a:cxn ang="0">
                      <a:pos x="4" y="14"/>
                    </a:cxn>
                    <a:cxn ang="0">
                      <a:pos x="8" y="8"/>
                    </a:cxn>
                    <a:cxn ang="0">
                      <a:pos x="14" y="4"/>
                    </a:cxn>
                    <a:cxn ang="0">
                      <a:pos x="18" y="2"/>
                    </a:cxn>
                    <a:cxn ang="0">
                      <a:pos x="26" y="0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3" h="63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61" y="19"/>
                      </a:lnTo>
                      <a:lnTo>
                        <a:pt x="63" y="23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3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8" y="63"/>
                      </a:lnTo>
                      <a:lnTo>
                        <a:pt x="32" y="63"/>
                      </a:lnTo>
                      <a:lnTo>
                        <a:pt x="26" y="63"/>
                      </a:lnTo>
                      <a:lnTo>
                        <a:pt x="18" y="61"/>
                      </a:lnTo>
                      <a:lnTo>
                        <a:pt x="14" y="57"/>
                      </a:lnTo>
                      <a:lnTo>
                        <a:pt x="8" y="53"/>
                      </a:lnTo>
                      <a:lnTo>
                        <a:pt x="4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3"/>
                      </a:lnTo>
                      <a:lnTo>
                        <a:pt x="2" y="19"/>
                      </a:lnTo>
                      <a:lnTo>
                        <a:pt x="4" y="14"/>
                      </a:lnTo>
                      <a:lnTo>
                        <a:pt x="8" y="8"/>
                      </a:lnTo>
                      <a:lnTo>
                        <a:pt x="14" y="4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11" name="Freeform 419"/>
                <p:cNvSpPr>
                  <a:spLocks/>
                </p:cNvSpPr>
                <p:nvPr/>
              </p:nvSpPr>
              <p:spPr bwMode="auto">
                <a:xfrm>
                  <a:off x="4611" y="734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3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7" y="49"/>
                    </a:cxn>
                    <a:cxn ang="0">
                      <a:pos x="53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3" y="63"/>
                    </a:cxn>
                    <a:cxn ang="0">
                      <a:pos x="17" y="61"/>
                    </a:cxn>
                    <a:cxn ang="0">
                      <a:pos x="13" y="57"/>
                    </a:cxn>
                    <a:cxn ang="0">
                      <a:pos x="8" y="55"/>
                    </a:cxn>
                    <a:cxn ang="0">
                      <a:pos x="4" y="49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8"/>
                    </a:cxn>
                    <a:cxn ang="0">
                      <a:pos x="13" y="4"/>
                    </a:cxn>
                    <a:cxn ang="0">
                      <a:pos x="17" y="2"/>
                    </a:cxn>
                    <a:cxn ang="0">
                      <a:pos x="23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3">
                      <a:moveTo>
                        <a:pt x="31" y="0"/>
                      </a:move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3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7" y="49"/>
                      </a:lnTo>
                      <a:lnTo>
                        <a:pt x="53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3" y="63"/>
                      </a:lnTo>
                      <a:lnTo>
                        <a:pt x="17" y="61"/>
                      </a:lnTo>
                      <a:lnTo>
                        <a:pt x="13" y="57"/>
                      </a:lnTo>
                      <a:lnTo>
                        <a:pt x="8" y="55"/>
                      </a:lnTo>
                      <a:lnTo>
                        <a:pt x="4" y="49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8"/>
                      </a:lnTo>
                      <a:lnTo>
                        <a:pt x="13" y="4"/>
                      </a:lnTo>
                      <a:lnTo>
                        <a:pt x="17" y="2"/>
                      </a:lnTo>
                      <a:lnTo>
                        <a:pt x="23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12" name="Freeform 420"/>
                <p:cNvSpPr>
                  <a:spLocks/>
                </p:cNvSpPr>
                <p:nvPr/>
              </p:nvSpPr>
              <p:spPr bwMode="auto">
                <a:xfrm>
                  <a:off x="4611" y="734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3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7" y="49"/>
                    </a:cxn>
                    <a:cxn ang="0">
                      <a:pos x="53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3" y="63"/>
                    </a:cxn>
                    <a:cxn ang="0">
                      <a:pos x="17" y="61"/>
                    </a:cxn>
                    <a:cxn ang="0">
                      <a:pos x="13" y="57"/>
                    </a:cxn>
                    <a:cxn ang="0">
                      <a:pos x="8" y="55"/>
                    </a:cxn>
                    <a:cxn ang="0">
                      <a:pos x="4" y="49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8" y="8"/>
                    </a:cxn>
                    <a:cxn ang="0">
                      <a:pos x="13" y="4"/>
                    </a:cxn>
                    <a:cxn ang="0">
                      <a:pos x="17" y="2"/>
                    </a:cxn>
                    <a:cxn ang="0">
                      <a:pos x="23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3">
                      <a:moveTo>
                        <a:pt x="31" y="0"/>
                      </a:move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3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7" y="49"/>
                      </a:lnTo>
                      <a:lnTo>
                        <a:pt x="53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3" y="63"/>
                      </a:lnTo>
                      <a:lnTo>
                        <a:pt x="17" y="61"/>
                      </a:lnTo>
                      <a:lnTo>
                        <a:pt x="13" y="57"/>
                      </a:lnTo>
                      <a:lnTo>
                        <a:pt x="8" y="55"/>
                      </a:lnTo>
                      <a:lnTo>
                        <a:pt x="4" y="49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8" y="8"/>
                      </a:lnTo>
                      <a:lnTo>
                        <a:pt x="13" y="4"/>
                      </a:lnTo>
                      <a:lnTo>
                        <a:pt x="17" y="2"/>
                      </a:lnTo>
                      <a:lnTo>
                        <a:pt x="23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13" name="Freeform 421"/>
                <p:cNvSpPr>
                  <a:spLocks/>
                </p:cNvSpPr>
                <p:nvPr/>
              </p:nvSpPr>
              <p:spPr bwMode="auto">
                <a:xfrm>
                  <a:off x="4640" y="774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40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9"/>
                    </a:cxn>
                    <a:cxn ang="0">
                      <a:pos x="59" y="15"/>
                    </a:cxn>
                    <a:cxn ang="0">
                      <a:pos x="61" y="19"/>
                    </a:cxn>
                    <a:cxn ang="0">
                      <a:pos x="63" y="27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40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7"/>
                    </a:cxn>
                    <a:cxn ang="0">
                      <a:pos x="2" y="19"/>
                    </a:cxn>
                    <a:cxn ang="0">
                      <a:pos x="6" y="15"/>
                    </a:cxn>
                    <a:cxn ang="0">
                      <a:pos x="10" y="9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5" h="65">
                      <a:moveTo>
                        <a:pt x="32" y="0"/>
                      </a:moveTo>
                      <a:lnTo>
                        <a:pt x="40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9"/>
                      </a:lnTo>
                      <a:lnTo>
                        <a:pt x="59" y="15"/>
                      </a:lnTo>
                      <a:lnTo>
                        <a:pt x="61" y="19"/>
                      </a:lnTo>
                      <a:lnTo>
                        <a:pt x="63" y="27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40" y="65"/>
                      </a:ln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7"/>
                      </a:lnTo>
                      <a:lnTo>
                        <a:pt x="2" y="19"/>
                      </a:lnTo>
                      <a:lnTo>
                        <a:pt x="6" y="15"/>
                      </a:lnTo>
                      <a:lnTo>
                        <a:pt x="10" y="9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14" name="Freeform 422"/>
                <p:cNvSpPr>
                  <a:spLocks/>
                </p:cNvSpPr>
                <p:nvPr/>
              </p:nvSpPr>
              <p:spPr bwMode="auto">
                <a:xfrm>
                  <a:off x="4640" y="774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2" y="0"/>
                    </a:cxn>
                    <a:cxn ang="0">
                      <a:pos x="40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9"/>
                    </a:cxn>
                    <a:cxn ang="0">
                      <a:pos x="59" y="15"/>
                    </a:cxn>
                    <a:cxn ang="0">
                      <a:pos x="61" y="19"/>
                    </a:cxn>
                    <a:cxn ang="0">
                      <a:pos x="63" y="27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40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7"/>
                    </a:cxn>
                    <a:cxn ang="0">
                      <a:pos x="2" y="19"/>
                    </a:cxn>
                    <a:cxn ang="0">
                      <a:pos x="6" y="15"/>
                    </a:cxn>
                    <a:cxn ang="0">
                      <a:pos x="10" y="9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5" h="65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40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9"/>
                      </a:lnTo>
                      <a:lnTo>
                        <a:pt x="59" y="15"/>
                      </a:lnTo>
                      <a:lnTo>
                        <a:pt x="61" y="19"/>
                      </a:lnTo>
                      <a:lnTo>
                        <a:pt x="63" y="27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40" y="65"/>
                      </a:ln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7"/>
                      </a:lnTo>
                      <a:lnTo>
                        <a:pt x="2" y="19"/>
                      </a:lnTo>
                      <a:lnTo>
                        <a:pt x="6" y="15"/>
                      </a:lnTo>
                      <a:lnTo>
                        <a:pt x="10" y="9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15" name="Freeform 423"/>
                <p:cNvSpPr>
                  <a:spLocks/>
                </p:cNvSpPr>
                <p:nvPr/>
              </p:nvSpPr>
              <p:spPr bwMode="auto">
                <a:xfrm>
                  <a:off x="4512" y="632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8" y="2"/>
                    </a:cxn>
                    <a:cxn ang="0">
                      <a:pos x="34" y="0"/>
                    </a:cxn>
                    <a:cxn ang="0">
                      <a:pos x="40" y="2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40" y="63"/>
                    </a:cxn>
                    <a:cxn ang="0">
                      <a:pos x="34" y="65"/>
                    </a:cxn>
                    <a:cxn ang="0">
                      <a:pos x="28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5">
                      <a:moveTo>
                        <a:pt x="0" y="31"/>
                      </a:moveTo>
                      <a:lnTo>
                        <a:pt x="2" y="25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8" y="2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40" y="63"/>
                      </a:lnTo>
                      <a:lnTo>
                        <a:pt x="34" y="65"/>
                      </a:lnTo>
                      <a:lnTo>
                        <a:pt x="28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16" name="Freeform 424"/>
                <p:cNvSpPr>
                  <a:spLocks/>
                </p:cNvSpPr>
                <p:nvPr/>
              </p:nvSpPr>
              <p:spPr bwMode="auto">
                <a:xfrm>
                  <a:off x="4512" y="632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8" y="2"/>
                    </a:cxn>
                    <a:cxn ang="0">
                      <a:pos x="34" y="0"/>
                    </a:cxn>
                    <a:cxn ang="0">
                      <a:pos x="40" y="2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40" y="63"/>
                    </a:cxn>
                    <a:cxn ang="0">
                      <a:pos x="34" y="65"/>
                    </a:cxn>
                    <a:cxn ang="0">
                      <a:pos x="28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5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8" y="2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40" y="63"/>
                      </a:lnTo>
                      <a:lnTo>
                        <a:pt x="34" y="65"/>
                      </a:lnTo>
                      <a:lnTo>
                        <a:pt x="28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17" name="Freeform 425"/>
                <p:cNvSpPr>
                  <a:spLocks/>
                </p:cNvSpPr>
                <p:nvPr/>
              </p:nvSpPr>
              <p:spPr bwMode="auto">
                <a:xfrm>
                  <a:off x="4546" y="62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3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5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3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5" y="6"/>
                    </a:cxn>
                    <a:cxn ang="0">
                      <a:pos x="19" y="4"/>
                    </a:cxn>
                    <a:cxn ang="0">
                      <a:pos x="25" y="2"/>
                    </a:cxn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3"/>
                    </a:cxn>
                  </a:cxnLst>
                  <a:rect l="0" t="0" r="r" b="b"/>
                  <a:pathLst>
                    <a:path w="65" h="65">
                      <a:moveTo>
                        <a:pt x="65" y="33"/>
                      </a:move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5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3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5" y="6"/>
                      </a:lnTo>
                      <a:lnTo>
                        <a:pt x="19" y="4"/>
                      </a:lnTo>
                      <a:lnTo>
                        <a:pt x="25" y="2"/>
                      </a:lnTo>
                      <a:lnTo>
                        <a:pt x="33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18" name="Freeform 426"/>
                <p:cNvSpPr>
                  <a:spLocks/>
                </p:cNvSpPr>
                <p:nvPr/>
              </p:nvSpPr>
              <p:spPr bwMode="auto">
                <a:xfrm>
                  <a:off x="4546" y="62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3"/>
                    </a:cxn>
                    <a:cxn ang="0">
                      <a:pos x="65" y="33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5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3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5" y="6"/>
                    </a:cxn>
                    <a:cxn ang="0">
                      <a:pos x="19" y="4"/>
                    </a:cxn>
                    <a:cxn ang="0">
                      <a:pos x="25" y="2"/>
                    </a:cxn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3"/>
                    </a:cxn>
                  </a:cxnLst>
                  <a:rect l="0" t="0" r="r" b="b"/>
                  <a:pathLst>
                    <a:path w="65" h="65">
                      <a:moveTo>
                        <a:pt x="65" y="33"/>
                      </a:moveTo>
                      <a:lnTo>
                        <a:pt x="65" y="33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5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3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5" y="6"/>
                      </a:lnTo>
                      <a:lnTo>
                        <a:pt x="19" y="4"/>
                      </a:lnTo>
                      <a:lnTo>
                        <a:pt x="25" y="2"/>
                      </a:lnTo>
                      <a:lnTo>
                        <a:pt x="33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19" name="Freeform 427"/>
                <p:cNvSpPr>
                  <a:spLocks/>
                </p:cNvSpPr>
                <p:nvPr/>
              </p:nvSpPr>
              <p:spPr bwMode="auto">
                <a:xfrm>
                  <a:off x="4408" y="778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7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4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7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3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3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0" y="25"/>
                      </a:lnTo>
                      <a:lnTo>
                        <a:pt x="2" y="17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4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7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3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3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20" name="Freeform 428"/>
                <p:cNvSpPr>
                  <a:spLocks/>
                </p:cNvSpPr>
                <p:nvPr/>
              </p:nvSpPr>
              <p:spPr bwMode="auto">
                <a:xfrm>
                  <a:off x="4408" y="778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7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4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4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7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7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3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3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7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4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4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7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7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3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3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21" name="Freeform 429"/>
                <p:cNvSpPr>
                  <a:spLocks/>
                </p:cNvSpPr>
                <p:nvPr/>
              </p:nvSpPr>
              <p:spPr bwMode="auto">
                <a:xfrm>
                  <a:off x="4532" y="68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2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5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2" y="39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</a:cxnLst>
                  <a:rect l="0" t="0" r="r" b="b"/>
                  <a:pathLst>
                    <a:path w="65" h="65">
                      <a:moveTo>
                        <a:pt x="65" y="32"/>
                      </a:move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5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2" y="39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22" name="Freeform 430"/>
                <p:cNvSpPr>
                  <a:spLocks/>
                </p:cNvSpPr>
                <p:nvPr/>
              </p:nvSpPr>
              <p:spPr bwMode="auto">
                <a:xfrm>
                  <a:off x="4532" y="68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2"/>
                    </a:cxn>
                    <a:cxn ang="0">
                      <a:pos x="65" y="32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5"/>
                    </a:cxn>
                    <a:cxn ang="0">
                      <a:pos x="25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2" y="39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5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2"/>
                    </a:cxn>
                  </a:cxnLst>
                  <a:rect l="0" t="0" r="r" b="b"/>
                  <a:pathLst>
                    <a:path w="65" h="65">
                      <a:moveTo>
                        <a:pt x="65" y="32"/>
                      </a:moveTo>
                      <a:lnTo>
                        <a:pt x="65" y="32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5"/>
                      </a:lnTo>
                      <a:lnTo>
                        <a:pt x="25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2" y="39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23" name="Freeform 431"/>
                <p:cNvSpPr>
                  <a:spLocks/>
                </p:cNvSpPr>
                <p:nvPr/>
              </p:nvSpPr>
              <p:spPr bwMode="auto">
                <a:xfrm>
                  <a:off x="4544" y="654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3" y="5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5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5" y="65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2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5">
                      <a:moveTo>
                        <a:pt x="0" y="31"/>
                      </a:moveTo>
                      <a:lnTo>
                        <a:pt x="2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3" y="5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5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5" y="65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2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24" name="Freeform 432"/>
                <p:cNvSpPr>
                  <a:spLocks/>
                </p:cNvSpPr>
                <p:nvPr/>
              </p:nvSpPr>
              <p:spPr bwMode="auto">
                <a:xfrm>
                  <a:off x="4544" y="654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3" y="5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5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3" y="25"/>
                    </a:cxn>
                    <a:cxn ang="0">
                      <a:pos x="65" y="31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5" y="65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2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5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3" y="5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5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3" y="25"/>
                      </a:lnTo>
                      <a:lnTo>
                        <a:pt x="65" y="31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5" y="65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2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25" name="Freeform 433"/>
                <p:cNvSpPr>
                  <a:spLocks/>
                </p:cNvSpPr>
                <p:nvPr/>
              </p:nvSpPr>
              <p:spPr bwMode="auto">
                <a:xfrm>
                  <a:off x="4542" y="722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24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4"/>
                    </a:cxn>
                    <a:cxn ang="0">
                      <a:pos x="63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9" y="50"/>
                    </a:cxn>
                    <a:cxn ang="0">
                      <a:pos x="55" y="54"/>
                    </a:cxn>
                    <a:cxn ang="0">
                      <a:pos x="49" y="58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4" y="58"/>
                    </a:cxn>
                    <a:cxn ang="0">
                      <a:pos x="10" y="54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3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4"/>
                      </a:ln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9" y="50"/>
                      </a:lnTo>
                      <a:lnTo>
                        <a:pt x="55" y="54"/>
                      </a:lnTo>
                      <a:lnTo>
                        <a:pt x="49" y="58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4" y="58"/>
                      </a:lnTo>
                      <a:lnTo>
                        <a:pt x="10" y="54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26" name="Freeform 434"/>
                <p:cNvSpPr>
                  <a:spLocks/>
                </p:cNvSpPr>
                <p:nvPr/>
              </p:nvSpPr>
              <p:spPr bwMode="auto">
                <a:xfrm>
                  <a:off x="4542" y="722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0" y="24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4"/>
                    </a:cxn>
                    <a:cxn ang="0">
                      <a:pos x="63" y="32"/>
                    </a:cxn>
                    <a:cxn ang="0">
                      <a:pos x="63" y="38"/>
                    </a:cxn>
                    <a:cxn ang="0">
                      <a:pos x="61" y="44"/>
                    </a:cxn>
                    <a:cxn ang="0">
                      <a:pos x="59" y="50"/>
                    </a:cxn>
                    <a:cxn ang="0">
                      <a:pos x="55" y="54"/>
                    </a:cxn>
                    <a:cxn ang="0">
                      <a:pos x="49" y="58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4" y="58"/>
                    </a:cxn>
                    <a:cxn ang="0">
                      <a:pos x="10" y="54"/>
                    </a:cxn>
                    <a:cxn ang="0">
                      <a:pos x="6" y="50"/>
                    </a:cxn>
                    <a:cxn ang="0">
                      <a:pos x="2" y="44"/>
                    </a:cxn>
                    <a:cxn ang="0">
                      <a:pos x="0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3" h="63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4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8"/>
                      </a:lnTo>
                      <a:lnTo>
                        <a:pt x="14" y="4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4"/>
                      </a:ln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9" y="50"/>
                      </a:lnTo>
                      <a:lnTo>
                        <a:pt x="55" y="54"/>
                      </a:lnTo>
                      <a:lnTo>
                        <a:pt x="49" y="58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4" y="58"/>
                      </a:lnTo>
                      <a:lnTo>
                        <a:pt x="10" y="54"/>
                      </a:lnTo>
                      <a:lnTo>
                        <a:pt x="6" y="50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27" name="Freeform 435"/>
                <p:cNvSpPr>
                  <a:spLocks/>
                </p:cNvSpPr>
                <p:nvPr/>
              </p:nvSpPr>
              <p:spPr bwMode="auto">
                <a:xfrm>
                  <a:off x="4418" y="734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2"/>
                    </a:cxn>
                    <a:cxn ang="0">
                      <a:pos x="65" y="38"/>
                    </a:cxn>
                    <a:cxn ang="0">
                      <a:pos x="63" y="46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5"/>
                    </a:cxn>
                    <a:cxn ang="0">
                      <a:pos x="27" y="63"/>
                    </a:cxn>
                    <a:cxn ang="0">
                      <a:pos x="21" y="61"/>
                    </a:cxn>
                    <a:cxn ang="0">
                      <a:pos x="15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6"/>
                    </a:cxn>
                    <a:cxn ang="0">
                      <a:pos x="2" y="38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5" y="6"/>
                    </a:cxn>
                    <a:cxn ang="0">
                      <a:pos x="21" y="2"/>
                    </a:cxn>
                    <a:cxn ang="0">
                      <a:pos x="27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</a:cxnLst>
                  <a:rect l="0" t="0" r="r" b="b"/>
                  <a:pathLst>
                    <a:path w="65" h="65">
                      <a:moveTo>
                        <a:pt x="65" y="32"/>
                      </a:moveTo>
                      <a:lnTo>
                        <a:pt x="65" y="38"/>
                      </a:lnTo>
                      <a:lnTo>
                        <a:pt x="63" y="46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5"/>
                      </a:lnTo>
                      <a:lnTo>
                        <a:pt x="27" y="63"/>
                      </a:lnTo>
                      <a:lnTo>
                        <a:pt x="21" y="61"/>
                      </a:lnTo>
                      <a:lnTo>
                        <a:pt x="15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6"/>
                      </a:lnTo>
                      <a:lnTo>
                        <a:pt x="2" y="38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5" y="6"/>
                      </a:lnTo>
                      <a:lnTo>
                        <a:pt x="21" y="2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28" name="Freeform 436"/>
                <p:cNvSpPr>
                  <a:spLocks/>
                </p:cNvSpPr>
                <p:nvPr/>
              </p:nvSpPr>
              <p:spPr bwMode="auto">
                <a:xfrm>
                  <a:off x="4418" y="734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2"/>
                    </a:cxn>
                    <a:cxn ang="0">
                      <a:pos x="65" y="32"/>
                    </a:cxn>
                    <a:cxn ang="0">
                      <a:pos x="65" y="38"/>
                    </a:cxn>
                    <a:cxn ang="0">
                      <a:pos x="63" y="46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5"/>
                    </a:cxn>
                    <a:cxn ang="0">
                      <a:pos x="27" y="63"/>
                    </a:cxn>
                    <a:cxn ang="0">
                      <a:pos x="21" y="61"/>
                    </a:cxn>
                    <a:cxn ang="0">
                      <a:pos x="15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6"/>
                    </a:cxn>
                    <a:cxn ang="0">
                      <a:pos x="2" y="38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5" y="6"/>
                    </a:cxn>
                    <a:cxn ang="0">
                      <a:pos x="21" y="2"/>
                    </a:cxn>
                    <a:cxn ang="0">
                      <a:pos x="27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</a:cxnLst>
                  <a:rect l="0" t="0" r="r" b="b"/>
                  <a:pathLst>
                    <a:path w="65" h="65">
                      <a:moveTo>
                        <a:pt x="65" y="32"/>
                      </a:moveTo>
                      <a:lnTo>
                        <a:pt x="65" y="32"/>
                      </a:lnTo>
                      <a:lnTo>
                        <a:pt x="65" y="38"/>
                      </a:lnTo>
                      <a:lnTo>
                        <a:pt x="63" y="46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5"/>
                      </a:lnTo>
                      <a:lnTo>
                        <a:pt x="27" y="63"/>
                      </a:lnTo>
                      <a:lnTo>
                        <a:pt x="21" y="61"/>
                      </a:lnTo>
                      <a:lnTo>
                        <a:pt x="15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6"/>
                      </a:lnTo>
                      <a:lnTo>
                        <a:pt x="2" y="38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5" y="6"/>
                      </a:lnTo>
                      <a:lnTo>
                        <a:pt x="21" y="2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29" name="Freeform 437"/>
                <p:cNvSpPr>
                  <a:spLocks/>
                </p:cNvSpPr>
                <p:nvPr/>
              </p:nvSpPr>
              <p:spPr bwMode="auto">
                <a:xfrm>
                  <a:off x="4465" y="782"/>
                  <a:ext cx="65" cy="64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6" y="5"/>
                    </a:cxn>
                    <a:cxn ang="0">
                      <a:pos x="22" y="1"/>
                    </a:cxn>
                    <a:cxn ang="0">
                      <a:pos x="28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1"/>
                    </a:cxn>
                    <a:cxn ang="0">
                      <a:pos x="51" y="5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4"/>
                    </a:cxn>
                    <a:cxn ang="0">
                      <a:pos x="28" y="63"/>
                    </a:cxn>
                    <a:cxn ang="0">
                      <a:pos x="22" y="61"/>
                    </a:cxn>
                    <a:cxn ang="0">
                      <a:pos x="16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4">
                      <a:moveTo>
                        <a:pt x="0" y="31"/>
                      </a:move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6" y="5"/>
                      </a:lnTo>
                      <a:lnTo>
                        <a:pt x="22" y="1"/>
                      </a:lnTo>
                      <a:lnTo>
                        <a:pt x="28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1"/>
                      </a:lnTo>
                      <a:lnTo>
                        <a:pt x="51" y="5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4"/>
                      </a:lnTo>
                      <a:lnTo>
                        <a:pt x="28" y="63"/>
                      </a:lnTo>
                      <a:lnTo>
                        <a:pt x="22" y="61"/>
                      </a:lnTo>
                      <a:lnTo>
                        <a:pt x="16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30" name="Freeform 438"/>
                <p:cNvSpPr>
                  <a:spLocks/>
                </p:cNvSpPr>
                <p:nvPr/>
              </p:nvSpPr>
              <p:spPr bwMode="auto">
                <a:xfrm>
                  <a:off x="4465" y="782"/>
                  <a:ext cx="65" cy="64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6" y="5"/>
                    </a:cxn>
                    <a:cxn ang="0">
                      <a:pos x="22" y="1"/>
                    </a:cxn>
                    <a:cxn ang="0">
                      <a:pos x="28" y="0"/>
                    </a:cxn>
                    <a:cxn ang="0">
                      <a:pos x="33" y="0"/>
                    </a:cxn>
                    <a:cxn ang="0">
                      <a:pos x="39" y="0"/>
                    </a:cxn>
                    <a:cxn ang="0">
                      <a:pos x="45" y="1"/>
                    </a:cxn>
                    <a:cxn ang="0">
                      <a:pos x="51" y="5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3" y="64"/>
                    </a:cxn>
                    <a:cxn ang="0">
                      <a:pos x="28" y="63"/>
                    </a:cxn>
                    <a:cxn ang="0">
                      <a:pos x="22" y="61"/>
                    </a:cxn>
                    <a:cxn ang="0">
                      <a:pos x="16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4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6" y="5"/>
                      </a:lnTo>
                      <a:lnTo>
                        <a:pt x="22" y="1"/>
                      </a:lnTo>
                      <a:lnTo>
                        <a:pt x="28" y="0"/>
                      </a:lnTo>
                      <a:lnTo>
                        <a:pt x="33" y="0"/>
                      </a:lnTo>
                      <a:lnTo>
                        <a:pt x="39" y="0"/>
                      </a:lnTo>
                      <a:lnTo>
                        <a:pt x="45" y="1"/>
                      </a:lnTo>
                      <a:lnTo>
                        <a:pt x="51" y="5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3" y="64"/>
                      </a:lnTo>
                      <a:lnTo>
                        <a:pt x="28" y="63"/>
                      </a:lnTo>
                      <a:lnTo>
                        <a:pt x="22" y="61"/>
                      </a:lnTo>
                      <a:lnTo>
                        <a:pt x="16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31" name="Freeform 439"/>
                <p:cNvSpPr>
                  <a:spLocks/>
                </p:cNvSpPr>
                <p:nvPr/>
              </p:nvSpPr>
              <p:spPr bwMode="auto">
                <a:xfrm>
                  <a:off x="4475" y="65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19" y="4"/>
                    </a:cxn>
                    <a:cxn ang="0">
                      <a:pos x="25" y="2"/>
                    </a:cxn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4"/>
                    </a:cxn>
                    <a:cxn ang="0">
                      <a:pos x="65" y="40"/>
                    </a:cxn>
                    <a:cxn ang="0">
                      <a:pos x="63" y="46"/>
                    </a:cxn>
                    <a:cxn ang="0">
                      <a:pos x="59" y="52"/>
                    </a:cxn>
                    <a:cxn ang="0">
                      <a:pos x="55" y="56"/>
                    </a:cxn>
                    <a:cxn ang="0">
                      <a:pos x="51" y="60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6" y="60"/>
                    </a:cxn>
                    <a:cxn ang="0">
                      <a:pos x="10" y="56"/>
                    </a:cxn>
                    <a:cxn ang="0">
                      <a:pos x="6" y="52"/>
                    </a:cxn>
                    <a:cxn ang="0">
                      <a:pos x="4" y="46"/>
                    </a:cxn>
                    <a:cxn ang="0">
                      <a:pos x="2" y="40"/>
                    </a:cxn>
                    <a:cxn ang="0">
                      <a:pos x="0" y="34"/>
                    </a:cxn>
                  </a:cxnLst>
                  <a:rect l="0" t="0" r="r" b="b"/>
                  <a:pathLst>
                    <a:path w="65" h="65">
                      <a:moveTo>
                        <a:pt x="0" y="34"/>
                      </a:move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19" y="4"/>
                      </a:lnTo>
                      <a:lnTo>
                        <a:pt x="25" y="2"/>
                      </a:lnTo>
                      <a:lnTo>
                        <a:pt x="33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4"/>
                      </a:lnTo>
                      <a:lnTo>
                        <a:pt x="65" y="40"/>
                      </a:lnTo>
                      <a:lnTo>
                        <a:pt x="63" y="46"/>
                      </a:lnTo>
                      <a:lnTo>
                        <a:pt x="59" y="52"/>
                      </a:lnTo>
                      <a:lnTo>
                        <a:pt x="55" y="56"/>
                      </a:lnTo>
                      <a:lnTo>
                        <a:pt x="51" y="60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6" y="60"/>
                      </a:lnTo>
                      <a:lnTo>
                        <a:pt x="10" y="56"/>
                      </a:lnTo>
                      <a:lnTo>
                        <a:pt x="6" y="52"/>
                      </a:lnTo>
                      <a:lnTo>
                        <a:pt x="4" y="46"/>
                      </a:lnTo>
                      <a:lnTo>
                        <a:pt x="2" y="40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32" name="Freeform 440"/>
                <p:cNvSpPr>
                  <a:spLocks/>
                </p:cNvSpPr>
                <p:nvPr/>
              </p:nvSpPr>
              <p:spPr bwMode="auto">
                <a:xfrm>
                  <a:off x="4475" y="65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34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19" y="4"/>
                    </a:cxn>
                    <a:cxn ang="0">
                      <a:pos x="25" y="2"/>
                    </a:cxn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4"/>
                    </a:cxn>
                    <a:cxn ang="0">
                      <a:pos x="65" y="40"/>
                    </a:cxn>
                    <a:cxn ang="0">
                      <a:pos x="63" y="46"/>
                    </a:cxn>
                    <a:cxn ang="0">
                      <a:pos x="59" y="52"/>
                    </a:cxn>
                    <a:cxn ang="0">
                      <a:pos x="55" y="56"/>
                    </a:cxn>
                    <a:cxn ang="0">
                      <a:pos x="51" y="60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6" y="60"/>
                    </a:cxn>
                    <a:cxn ang="0">
                      <a:pos x="10" y="56"/>
                    </a:cxn>
                    <a:cxn ang="0">
                      <a:pos x="6" y="52"/>
                    </a:cxn>
                    <a:cxn ang="0">
                      <a:pos x="4" y="46"/>
                    </a:cxn>
                    <a:cxn ang="0">
                      <a:pos x="2" y="40"/>
                    </a:cxn>
                    <a:cxn ang="0">
                      <a:pos x="0" y="34"/>
                    </a:cxn>
                  </a:cxnLst>
                  <a:rect l="0" t="0" r="r" b="b"/>
                  <a:pathLst>
                    <a:path w="65" h="65">
                      <a:moveTo>
                        <a:pt x="0" y="34"/>
                      </a:moveTo>
                      <a:lnTo>
                        <a:pt x="0" y="34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19" y="4"/>
                      </a:lnTo>
                      <a:lnTo>
                        <a:pt x="25" y="2"/>
                      </a:lnTo>
                      <a:lnTo>
                        <a:pt x="33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4"/>
                      </a:lnTo>
                      <a:lnTo>
                        <a:pt x="65" y="40"/>
                      </a:lnTo>
                      <a:lnTo>
                        <a:pt x="63" y="46"/>
                      </a:lnTo>
                      <a:lnTo>
                        <a:pt x="59" y="52"/>
                      </a:lnTo>
                      <a:lnTo>
                        <a:pt x="55" y="56"/>
                      </a:lnTo>
                      <a:lnTo>
                        <a:pt x="51" y="60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6" y="60"/>
                      </a:lnTo>
                      <a:lnTo>
                        <a:pt x="10" y="56"/>
                      </a:lnTo>
                      <a:lnTo>
                        <a:pt x="6" y="52"/>
                      </a:lnTo>
                      <a:lnTo>
                        <a:pt x="4" y="46"/>
                      </a:lnTo>
                      <a:lnTo>
                        <a:pt x="2" y="40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33" name="Freeform 441"/>
                <p:cNvSpPr>
                  <a:spLocks/>
                </p:cNvSpPr>
                <p:nvPr/>
              </p:nvSpPr>
              <p:spPr bwMode="auto">
                <a:xfrm>
                  <a:off x="4502" y="813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40" y="2"/>
                    </a:cxn>
                    <a:cxn ang="0">
                      <a:pos x="46" y="4"/>
                    </a:cxn>
                    <a:cxn ang="0">
                      <a:pos x="52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2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2" y="65"/>
                    </a:cxn>
                  </a:cxnLst>
                  <a:rect l="0" t="0" r="r" b="b"/>
                  <a:pathLst>
                    <a:path w="65" h="65">
                      <a:moveTo>
                        <a:pt x="32" y="65"/>
                      </a:move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40" y="2"/>
                      </a:lnTo>
                      <a:lnTo>
                        <a:pt x="46" y="4"/>
                      </a:lnTo>
                      <a:lnTo>
                        <a:pt x="52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2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2" y="65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34" name="Freeform 442"/>
                <p:cNvSpPr>
                  <a:spLocks/>
                </p:cNvSpPr>
                <p:nvPr/>
              </p:nvSpPr>
              <p:spPr bwMode="auto">
                <a:xfrm>
                  <a:off x="4502" y="813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32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40" y="2"/>
                    </a:cxn>
                    <a:cxn ang="0">
                      <a:pos x="46" y="4"/>
                    </a:cxn>
                    <a:cxn ang="0">
                      <a:pos x="52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3" y="20"/>
                    </a:cxn>
                    <a:cxn ang="0">
                      <a:pos x="63" y="26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2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2" y="65"/>
                    </a:cxn>
                  </a:cxnLst>
                  <a:rect l="0" t="0" r="r" b="b"/>
                  <a:pathLst>
                    <a:path w="65" h="65">
                      <a:moveTo>
                        <a:pt x="32" y="65"/>
                      </a:move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40" y="2"/>
                      </a:lnTo>
                      <a:lnTo>
                        <a:pt x="46" y="4"/>
                      </a:lnTo>
                      <a:lnTo>
                        <a:pt x="52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3" y="20"/>
                      </a:lnTo>
                      <a:lnTo>
                        <a:pt x="63" y="26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2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2" y="65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35" name="Freeform 443"/>
                <p:cNvSpPr>
                  <a:spLocks/>
                </p:cNvSpPr>
                <p:nvPr/>
              </p:nvSpPr>
              <p:spPr bwMode="auto">
                <a:xfrm>
                  <a:off x="4473" y="744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5" y="2"/>
                    </a:cxn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4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5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4"/>
                    </a:cxn>
                  </a:cxnLst>
                  <a:rect l="0" t="0" r="r" b="b"/>
                  <a:pathLst>
                    <a:path w="65" h="65">
                      <a:moveTo>
                        <a:pt x="0" y="34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5" y="2"/>
                      </a:lnTo>
                      <a:lnTo>
                        <a:pt x="33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4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5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36" name="Freeform 444"/>
                <p:cNvSpPr>
                  <a:spLocks/>
                </p:cNvSpPr>
                <p:nvPr/>
              </p:nvSpPr>
              <p:spPr bwMode="auto">
                <a:xfrm>
                  <a:off x="4473" y="744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4"/>
                    </a:cxn>
                    <a:cxn ang="0">
                      <a:pos x="0" y="34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6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5" y="2"/>
                    </a:cxn>
                    <a:cxn ang="0">
                      <a:pos x="33" y="0"/>
                    </a:cxn>
                    <a:cxn ang="0">
                      <a:pos x="39" y="2"/>
                    </a:cxn>
                    <a:cxn ang="0">
                      <a:pos x="45" y="4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6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4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3" y="65"/>
                    </a:cxn>
                    <a:cxn ang="0">
                      <a:pos x="25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4"/>
                    </a:cxn>
                  </a:cxnLst>
                  <a:rect l="0" t="0" r="r" b="b"/>
                  <a:pathLst>
                    <a:path w="65" h="65">
                      <a:moveTo>
                        <a:pt x="0" y="34"/>
                      </a:moveTo>
                      <a:lnTo>
                        <a:pt x="0" y="34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5" y="2"/>
                      </a:lnTo>
                      <a:lnTo>
                        <a:pt x="33" y="0"/>
                      </a:lnTo>
                      <a:lnTo>
                        <a:pt x="39" y="2"/>
                      </a:lnTo>
                      <a:lnTo>
                        <a:pt x="45" y="4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6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4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3" y="65"/>
                      </a:lnTo>
                      <a:lnTo>
                        <a:pt x="25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37" name="Freeform 445"/>
                <p:cNvSpPr>
                  <a:spLocks/>
                </p:cNvSpPr>
                <p:nvPr/>
              </p:nvSpPr>
              <p:spPr bwMode="auto">
                <a:xfrm>
                  <a:off x="4552" y="821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9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5" y="49"/>
                    </a:cxn>
                    <a:cxn ang="0">
                      <a:pos x="2" y="43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5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1"/>
                    </a:cxn>
                  </a:cxnLst>
                  <a:rect l="0" t="0" r="r" b="b"/>
                  <a:pathLst>
                    <a:path w="63" h="63">
                      <a:moveTo>
                        <a:pt x="63" y="31"/>
                      </a:moveTo>
                      <a:lnTo>
                        <a:pt x="63" y="39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5" y="49"/>
                      </a:lnTo>
                      <a:lnTo>
                        <a:pt x="2" y="43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5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38" name="Freeform 446"/>
                <p:cNvSpPr>
                  <a:spLocks/>
                </p:cNvSpPr>
                <p:nvPr/>
              </p:nvSpPr>
              <p:spPr bwMode="auto">
                <a:xfrm>
                  <a:off x="4552" y="821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63" y="31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9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5" y="49"/>
                    </a:cxn>
                    <a:cxn ang="0">
                      <a:pos x="2" y="43"/>
                    </a:cxn>
                    <a:cxn ang="0">
                      <a:pos x="0" y="39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20"/>
                    </a:cxn>
                    <a:cxn ang="0">
                      <a:pos x="5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5"/>
                    </a:cxn>
                    <a:cxn ang="0">
                      <a:pos x="63" y="31"/>
                    </a:cxn>
                  </a:cxnLst>
                  <a:rect l="0" t="0" r="r" b="b"/>
                  <a:pathLst>
                    <a:path w="63" h="63">
                      <a:moveTo>
                        <a:pt x="63" y="31"/>
                      </a:move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1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9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5" y="49"/>
                      </a:lnTo>
                      <a:lnTo>
                        <a:pt x="2" y="43"/>
                      </a:lnTo>
                      <a:lnTo>
                        <a:pt x="0" y="39"/>
                      </a:ln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20"/>
                      </a:lnTo>
                      <a:lnTo>
                        <a:pt x="5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5"/>
                      </a:lnTo>
                      <a:lnTo>
                        <a:pt x="63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39" name="Freeform 447"/>
                <p:cNvSpPr>
                  <a:spLocks/>
                </p:cNvSpPr>
                <p:nvPr/>
              </p:nvSpPr>
              <p:spPr bwMode="auto">
                <a:xfrm>
                  <a:off x="4632" y="829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9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2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6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9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2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6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40" name="Freeform 448"/>
                <p:cNvSpPr>
                  <a:spLocks/>
                </p:cNvSpPr>
                <p:nvPr/>
              </p:nvSpPr>
              <p:spPr bwMode="auto">
                <a:xfrm>
                  <a:off x="4632" y="829"/>
                  <a:ext cx="65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1"/>
                    </a:cxn>
                    <a:cxn ang="0">
                      <a:pos x="65" y="39"/>
                    </a:cxn>
                    <a:cxn ang="0">
                      <a:pos x="63" y="43"/>
                    </a:cxn>
                    <a:cxn ang="0">
                      <a:pos x="59" y="49"/>
                    </a:cxn>
                    <a:cxn ang="0">
                      <a:pos x="55" y="55"/>
                    </a:cxn>
                    <a:cxn ang="0">
                      <a:pos x="52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3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6" y="59"/>
                    </a:cxn>
                    <a:cxn ang="0">
                      <a:pos x="10" y="55"/>
                    </a:cxn>
                    <a:cxn ang="0">
                      <a:pos x="6" y="49"/>
                    </a:cxn>
                    <a:cxn ang="0">
                      <a:pos x="4" y="43"/>
                    </a:cxn>
                    <a:cxn ang="0">
                      <a:pos x="2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5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1"/>
                      </a:lnTo>
                      <a:lnTo>
                        <a:pt x="65" y="39"/>
                      </a:lnTo>
                      <a:lnTo>
                        <a:pt x="63" y="43"/>
                      </a:lnTo>
                      <a:lnTo>
                        <a:pt x="59" y="49"/>
                      </a:lnTo>
                      <a:lnTo>
                        <a:pt x="55" y="55"/>
                      </a:lnTo>
                      <a:lnTo>
                        <a:pt x="52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3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6" y="59"/>
                      </a:lnTo>
                      <a:lnTo>
                        <a:pt x="10" y="55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2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41" name="Freeform 449"/>
                <p:cNvSpPr>
                  <a:spLocks/>
                </p:cNvSpPr>
                <p:nvPr/>
              </p:nvSpPr>
              <p:spPr bwMode="auto">
                <a:xfrm>
                  <a:off x="4496" y="681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2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60" y="51"/>
                    </a:cxn>
                    <a:cxn ang="0">
                      <a:pos x="56" y="55"/>
                    </a:cxn>
                    <a:cxn ang="0">
                      <a:pos x="52" y="59"/>
                    </a:cxn>
                    <a:cxn ang="0">
                      <a:pos x="46" y="63"/>
                    </a:cxn>
                    <a:cxn ang="0">
                      <a:pos x="40" y="63"/>
                    </a:cxn>
                    <a:cxn ang="0">
                      <a:pos x="34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6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</a:cxnLst>
                  <a:rect l="0" t="0" r="r" b="b"/>
                  <a:pathLst>
                    <a:path w="65" h="65">
                      <a:moveTo>
                        <a:pt x="65" y="32"/>
                      </a:move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60" y="51"/>
                      </a:lnTo>
                      <a:lnTo>
                        <a:pt x="56" y="55"/>
                      </a:lnTo>
                      <a:lnTo>
                        <a:pt x="52" y="59"/>
                      </a:lnTo>
                      <a:lnTo>
                        <a:pt x="46" y="63"/>
                      </a:lnTo>
                      <a:lnTo>
                        <a:pt x="40" y="63"/>
                      </a:lnTo>
                      <a:lnTo>
                        <a:pt x="34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6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42" name="Freeform 450"/>
                <p:cNvSpPr>
                  <a:spLocks/>
                </p:cNvSpPr>
                <p:nvPr/>
              </p:nvSpPr>
              <p:spPr bwMode="auto">
                <a:xfrm>
                  <a:off x="4496" y="681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65" y="32"/>
                    </a:cxn>
                    <a:cxn ang="0">
                      <a:pos x="65" y="32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60" y="51"/>
                    </a:cxn>
                    <a:cxn ang="0">
                      <a:pos x="56" y="55"/>
                    </a:cxn>
                    <a:cxn ang="0">
                      <a:pos x="52" y="59"/>
                    </a:cxn>
                    <a:cxn ang="0">
                      <a:pos x="46" y="63"/>
                    </a:cxn>
                    <a:cxn ang="0">
                      <a:pos x="40" y="63"/>
                    </a:cxn>
                    <a:cxn ang="0">
                      <a:pos x="34" y="65"/>
                    </a:cxn>
                    <a:cxn ang="0">
                      <a:pos x="26" y="63"/>
                    </a:cxn>
                    <a:cxn ang="0">
                      <a:pos x="20" y="63"/>
                    </a:cxn>
                    <a:cxn ang="0">
                      <a:pos x="16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6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</a:cxnLst>
                  <a:rect l="0" t="0" r="r" b="b"/>
                  <a:pathLst>
                    <a:path w="65" h="65">
                      <a:moveTo>
                        <a:pt x="65" y="32"/>
                      </a:moveTo>
                      <a:lnTo>
                        <a:pt x="65" y="32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60" y="51"/>
                      </a:lnTo>
                      <a:lnTo>
                        <a:pt x="56" y="55"/>
                      </a:lnTo>
                      <a:lnTo>
                        <a:pt x="52" y="59"/>
                      </a:lnTo>
                      <a:lnTo>
                        <a:pt x="46" y="63"/>
                      </a:lnTo>
                      <a:lnTo>
                        <a:pt x="40" y="63"/>
                      </a:lnTo>
                      <a:lnTo>
                        <a:pt x="34" y="65"/>
                      </a:lnTo>
                      <a:lnTo>
                        <a:pt x="26" y="63"/>
                      </a:lnTo>
                      <a:lnTo>
                        <a:pt x="20" y="63"/>
                      </a:lnTo>
                      <a:lnTo>
                        <a:pt x="16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43" name="Freeform 451"/>
                <p:cNvSpPr>
                  <a:spLocks/>
                </p:cNvSpPr>
                <p:nvPr/>
              </p:nvSpPr>
              <p:spPr bwMode="auto">
                <a:xfrm>
                  <a:off x="4441" y="691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40" y="2"/>
                    </a:cxn>
                    <a:cxn ang="0">
                      <a:pos x="46" y="4"/>
                    </a:cxn>
                    <a:cxn ang="0">
                      <a:pos x="50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0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5" h="65">
                      <a:moveTo>
                        <a:pt x="0" y="33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40" y="2"/>
                      </a:lnTo>
                      <a:lnTo>
                        <a:pt x="46" y="4"/>
                      </a:lnTo>
                      <a:lnTo>
                        <a:pt x="50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0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44" name="Freeform 452"/>
                <p:cNvSpPr>
                  <a:spLocks/>
                </p:cNvSpPr>
                <p:nvPr/>
              </p:nvSpPr>
              <p:spPr bwMode="auto">
                <a:xfrm>
                  <a:off x="4441" y="691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33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4"/>
                    </a:cxn>
                    <a:cxn ang="0">
                      <a:pos x="26" y="2"/>
                    </a:cxn>
                    <a:cxn ang="0">
                      <a:pos x="32" y="0"/>
                    </a:cxn>
                    <a:cxn ang="0">
                      <a:pos x="40" y="2"/>
                    </a:cxn>
                    <a:cxn ang="0">
                      <a:pos x="46" y="4"/>
                    </a:cxn>
                    <a:cxn ang="0">
                      <a:pos x="50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0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2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5" h="65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4"/>
                      </a:lnTo>
                      <a:lnTo>
                        <a:pt x="26" y="2"/>
                      </a:lnTo>
                      <a:lnTo>
                        <a:pt x="32" y="0"/>
                      </a:lnTo>
                      <a:lnTo>
                        <a:pt x="40" y="2"/>
                      </a:lnTo>
                      <a:lnTo>
                        <a:pt x="46" y="4"/>
                      </a:lnTo>
                      <a:lnTo>
                        <a:pt x="50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0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2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45" name="Freeform 453"/>
                <p:cNvSpPr>
                  <a:spLocks/>
                </p:cNvSpPr>
                <p:nvPr/>
              </p:nvSpPr>
              <p:spPr bwMode="auto">
                <a:xfrm>
                  <a:off x="4546" y="689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8"/>
                    </a:cxn>
                    <a:cxn ang="0">
                      <a:pos x="13" y="4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8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8"/>
                      </a:lnTo>
                      <a:lnTo>
                        <a:pt x="13" y="4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8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46" name="Freeform 454"/>
                <p:cNvSpPr>
                  <a:spLocks/>
                </p:cNvSpPr>
                <p:nvPr/>
              </p:nvSpPr>
              <p:spPr bwMode="auto">
                <a:xfrm>
                  <a:off x="4546" y="689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8" y="8"/>
                    </a:cxn>
                    <a:cxn ang="0">
                      <a:pos x="13" y="4"/>
                    </a:cxn>
                    <a:cxn ang="0">
                      <a:pos x="19" y="2"/>
                    </a:cxn>
                    <a:cxn ang="0">
                      <a:pos x="25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4"/>
                    </a:cxn>
                    <a:cxn ang="0">
                      <a:pos x="55" y="8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5" y="55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9" y="61"/>
                    </a:cxn>
                    <a:cxn ang="0">
                      <a:pos x="13" y="57"/>
                    </a:cxn>
                    <a:cxn ang="0">
                      <a:pos x="8" y="55"/>
                    </a:cxn>
                    <a:cxn ang="0">
                      <a:pos x="6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3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8" y="8"/>
                      </a:lnTo>
                      <a:lnTo>
                        <a:pt x="13" y="4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4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5" y="55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9" y="61"/>
                      </a:lnTo>
                      <a:lnTo>
                        <a:pt x="13" y="57"/>
                      </a:lnTo>
                      <a:lnTo>
                        <a:pt x="8" y="55"/>
                      </a:lnTo>
                      <a:lnTo>
                        <a:pt x="6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47" name="Freeform 455"/>
                <p:cNvSpPr>
                  <a:spLocks/>
                </p:cNvSpPr>
                <p:nvPr/>
              </p:nvSpPr>
              <p:spPr bwMode="auto">
                <a:xfrm>
                  <a:off x="4498" y="71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5"/>
                    </a:cxn>
                    <a:cxn ang="0">
                      <a:pos x="10" y="9"/>
                    </a:cxn>
                    <a:cxn ang="0">
                      <a:pos x="14" y="5"/>
                    </a:cxn>
                    <a:cxn ang="0">
                      <a:pos x="20" y="3"/>
                    </a:cxn>
                    <a:cxn ang="0">
                      <a:pos x="26" y="2"/>
                    </a:cxn>
                    <a:cxn ang="0">
                      <a:pos x="34" y="0"/>
                    </a:cxn>
                    <a:cxn ang="0">
                      <a:pos x="40" y="2"/>
                    </a:cxn>
                    <a:cxn ang="0">
                      <a:pos x="46" y="3"/>
                    </a:cxn>
                    <a:cxn ang="0">
                      <a:pos x="52" y="5"/>
                    </a:cxn>
                    <a:cxn ang="0">
                      <a:pos x="56" y="9"/>
                    </a:cxn>
                    <a:cxn ang="0">
                      <a:pos x="59" y="15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3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6" y="55"/>
                    </a:cxn>
                    <a:cxn ang="0">
                      <a:pos x="52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4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5" h="65">
                      <a:moveTo>
                        <a:pt x="0" y="33"/>
                      </a:move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5"/>
                      </a:lnTo>
                      <a:lnTo>
                        <a:pt x="10" y="9"/>
                      </a:lnTo>
                      <a:lnTo>
                        <a:pt x="14" y="5"/>
                      </a:lnTo>
                      <a:lnTo>
                        <a:pt x="20" y="3"/>
                      </a:lnTo>
                      <a:lnTo>
                        <a:pt x="26" y="2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46" y="3"/>
                      </a:lnTo>
                      <a:lnTo>
                        <a:pt x="52" y="5"/>
                      </a:lnTo>
                      <a:lnTo>
                        <a:pt x="56" y="9"/>
                      </a:lnTo>
                      <a:lnTo>
                        <a:pt x="59" y="15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3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6" y="55"/>
                      </a:lnTo>
                      <a:lnTo>
                        <a:pt x="52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4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48" name="Freeform 456"/>
                <p:cNvSpPr>
                  <a:spLocks/>
                </p:cNvSpPr>
                <p:nvPr/>
              </p:nvSpPr>
              <p:spPr bwMode="auto">
                <a:xfrm>
                  <a:off x="4498" y="717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33"/>
                    </a:cxn>
                    <a:cxn ang="0">
                      <a:pos x="2" y="25"/>
                    </a:cxn>
                    <a:cxn ang="0">
                      <a:pos x="4" y="19"/>
                    </a:cxn>
                    <a:cxn ang="0">
                      <a:pos x="6" y="15"/>
                    </a:cxn>
                    <a:cxn ang="0">
                      <a:pos x="10" y="9"/>
                    </a:cxn>
                    <a:cxn ang="0">
                      <a:pos x="14" y="5"/>
                    </a:cxn>
                    <a:cxn ang="0">
                      <a:pos x="20" y="3"/>
                    </a:cxn>
                    <a:cxn ang="0">
                      <a:pos x="26" y="2"/>
                    </a:cxn>
                    <a:cxn ang="0">
                      <a:pos x="34" y="0"/>
                    </a:cxn>
                    <a:cxn ang="0">
                      <a:pos x="40" y="2"/>
                    </a:cxn>
                    <a:cxn ang="0">
                      <a:pos x="46" y="3"/>
                    </a:cxn>
                    <a:cxn ang="0">
                      <a:pos x="52" y="5"/>
                    </a:cxn>
                    <a:cxn ang="0">
                      <a:pos x="56" y="9"/>
                    </a:cxn>
                    <a:cxn ang="0">
                      <a:pos x="59" y="15"/>
                    </a:cxn>
                    <a:cxn ang="0">
                      <a:pos x="63" y="19"/>
                    </a:cxn>
                    <a:cxn ang="0">
                      <a:pos x="65" y="25"/>
                    </a:cxn>
                    <a:cxn ang="0">
                      <a:pos x="65" y="33"/>
                    </a:cxn>
                    <a:cxn ang="0">
                      <a:pos x="65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6" y="55"/>
                    </a:cxn>
                    <a:cxn ang="0">
                      <a:pos x="52" y="59"/>
                    </a:cxn>
                    <a:cxn ang="0">
                      <a:pos x="46" y="63"/>
                    </a:cxn>
                    <a:cxn ang="0">
                      <a:pos x="40" y="65"/>
                    </a:cxn>
                    <a:cxn ang="0">
                      <a:pos x="34" y="65"/>
                    </a:cxn>
                    <a:cxn ang="0">
                      <a:pos x="26" y="65"/>
                    </a:cxn>
                    <a:cxn ang="0">
                      <a:pos x="20" y="63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4" y="45"/>
                    </a:cxn>
                    <a:cxn ang="0">
                      <a:pos x="2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5" h="65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2" y="25"/>
                      </a:lnTo>
                      <a:lnTo>
                        <a:pt x="4" y="19"/>
                      </a:lnTo>
                      <a:lnTo>
                        <a:pt x="6" y="15"/>
                      </a:lnTo>
                      <a:lnTo>
                        <a:pt x="10" y="9"/>
                      </a:lnTo>
                      <a:lnTo>
                        <a:pt x="14" y="5"/>
                      </a:lnTo>
                      <a:lnTo>
                        <a:pt x="20" y="3"/>
                      </a:lnTo>
                      <a:lnTo>
                        <a:pt x="26" y="2"/>
                      </a:lnTo>
                      <a:lnTo>
                        <a:pt x="34" y="0"/>
                      </a:lnTo>
                      <a:lnTo>
                        <a:pt x="40" y="2"/>
                      </a:lnTo>
                      <a:lnTo>
                        <a:pt x="46" y="3"/>
                      </a:lnTo>
                      <a:lnTo>
                        <a:pt x="52" y="5"/>
                      </a:lnTo>
                      <a:lnTo>
                        <a:pt x="56" y="9"/>
                      </a:lnTo>
                      <a:lnTo>
                        <a:pt x="59" y="15"/>
                      </a:lnTo>
                      <a:lnTo>
                        <a:pt x="63" y="19"/>
                      </a:lnTo>
                      <a:lnTo>
                        <a:pt x="65" y="25"/>
                      </a:lnTo>
                      <a:lnTo>
                        <a:pt x="65" y="33"/>
                      </a:lnTo>
                      <a:lnTo>
                        <a:pt x="65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6" y="55"/>
                      </a:lnTo>
                      <a:lnTo>
                        <a:pt x="52" y="59"/>
                      </a:lnTo>
                      <a:lnTo>
                        <a:pt x="46" y="63"/>
                      </a:lnTo>
                      <a:lnTo>
                        <a:pt x="40" y="65"/>
                      </a:lnTo>
                      <a:lnTo>
                        <a:pt x="34" y="65"/>
                      </a:lnTo>
                      <a:lnTo>
                        <a:pt x="26" y="65"/>
                      </a:lnTo>
                      <a:lnTo>
                        <a:pt x="20" y="63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4" y="45"/>
                      </a:lnTo>
                      <a:lnTo>
                        <a:pt x="2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49" name="Freeform 457"/>
                <p:cNvSpPr>
                  <a:spLocks/>
                </p:cNvSpPr>
                <p:nvPr/>
              </p:nvSpPr>
              <p:spPr bwMode="auto">
                <a:xfrm>
                  <a:off x="4520" y="770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4" y="13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18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7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18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5">
                      <a:moveTo>
                        <a:pt x="0" y="31"/>
                      </a:move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4" y="13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7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18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50" name="Freeform 458"/>
                <p:cNvSpPr>
                  <a:spLocks/>
                </p:cNvSpPr>
                <p:nvPr/>
              </p:nvSpPr>
              <p:spPr bwMode="auto">
                <a:xfrm>
                  <a:off x="4520" y="770"/>
                  <a:ext cx="63" cy="65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0" y="31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4" y="13"/>
                    </a:cxn>
                    <a:cxn ang="0">
                      <a:pos x="8" y="10"/>
                    </a:cxn>
                    <a:cxn ang="0">
                      <a:pos x="14" y="6"/>
                    </a:cxn>
                    <a:cxn ang="0">
                      <a:pos x="18" y="2"/>
                    </a:cxn>
                    <a:cxn ang="0">
                      <a:pos x="26" y="0"/>
                    </a:cxn>
                    <a:cxn ang="0">
                      <a:pos x="32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5" y="10"/>
                    </a:cxn>
                    <a:cxn ang="0">
                      <a:pos x="57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3" y="31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7" y="51"/>
                    </a:cxn>
                    <a:cxn ang="0">
                      <a:pos x="55" y="55"/>
                    </a:cxn>
                    <a:cxn ang="0">
                      <a:pos x="49" y="59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2" y="65"/>
                    </a:cxn>
                    <a:cxn ang="0">
                      <a:pos x="26" y="63"/>
                    </a:cxn>
                    <a:cxn ang="0">
                      <a:pos x="18" y="61"/>
                    </a:cxn>
                    <a:cxn ang="0">
                      <a:pos x="14" y="59"/>
                    </a:cxn>
                    <a:cxn ang="0">
                      <a:pos x="8" y="55"/>
                    </a:cxn>
                    <a:cxn ang="0">
                      <a:pos x="4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3" h="65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4" y="13"/>
                      </a:lnTo>
                      <a:lnTo>
                        <a:pt x="8" y="10"/>
                      </a:lnTo>
                      <a:lnTo>
                        <a:pt x="14" y="6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5" y="10"/>
                      </a:lnTo>
                      <a:lnTo>
                        <a:pt x="57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3" y="31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7" y="51"/>
                      </a:lnTo>
                      <a:lnTo>
                        <a:pt x="55" y="55"/>
                      </a:lnTo>
                      <a:lnTo>
                        <a:pt x="49" y="59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2" y="65"/>
                      </a:lnTo>
                      <a:lnTo>
                        <a:pt x="26" y="63"/>
                      </a:lnTo>
                      <a:lnTo>
                        <a:pt x="18" y="61"/>
                      </a:lnTo>
                      <a:lnTo>
                        <a:pt x="14" y="59"/>
                      </a:lnTo>
                      <a:lnTo>
                        <a:pt x="8" y="55"/>
                      </a:lnTo>
                      <a:lnTo>
                        <a:pt x="4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51" name="Freeform 459"/>
                <p:cNvSpPr>
                  <a:spLocks/>
                </p:cNvSpPr>
                <p:nvPr/>
              </p:nvSpPr>
              <p:spPr bwMode="auto">
                <a:xfrm>
                  <a:off x="4559" y="724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38"/>
                    </a:cxn>
                    <a:cxn ang="0">
                      <a:pos x="63" y="44"/>
                    </a:cxn>
                    <a:cxn ang="0">
                      <a:pos x="60" y="50"/>
                    </a:cxn>
                    <a:cxn ang="0">
                      <a:pos x="56" y="56"/>
                    </a:cxn>
                    <a:cxn ang="0">
                      <a:pos x="52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6"/>
                    </a:cxn>
                    <a:cxn ang="0">
                      <a:pos x="6" y="50"/>
                    </a:cxn>
                    <a:cxn ang="0">
                      <a:pos x="4" y="44"/>
                    </a:cxn>
                    <a:cxn ang="0">
                      <a:pos x="2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5">
                      <a:moveTo>
                        <a:pt x="0" y="32"/>
                      </a:move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38"/>
                      </a:lnTo>
                      <a:lnTo>
                        <a:pt x="63" y="44"/>
                      </a:lnTo>
                      <a:lnTo>
                        <a:pt x="60" y="50"/>
                      </a:lnTo>
                      <a:lnTo>
                        <a:pt x="56" y="56"/>
                      </a:lnTo>
                      <a:lnTo>
                        <a:pt x="52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6"/>
                      </a:lnTo>
                      <a:lnTo>
                        <a:pt x="6" y="50"/>
                      </a:lnTo>
                      <a:lnTo>
                        <a:pt x="4" y="44"/>
                      </a:lnTo>
                      <a:lnTo>
                        <a:pt x="2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52" name="Freeform 460"/>
                <p:cNvSpPr>
                  <a:spLocks/>
                </p:cNvSpPr>
                <p:nvPr/>
              </p:nvSpPr>
              <p:spPr bwMode="auto">
                <a:xfrm>
                  <a:off x="4559" y="724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2"/>
                    </a:cxn>
                    <a:cxn ang="0">
                      <a:pos x="0" y="32"/>
                    </a:cxn>
                    <a:cxn ang="0">
                      <a:pos x="2" y="26"/>
                    </a:cxn>
                    <a:cxn ang="0">
                      <a:pos x="4" y="20"/>
                    </a:cxn>
                    <a:cxn ang="0">
                      <a:pos x="6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20" y="2"/>
                    </a:cxn>
                    <a:cxn ang="0">
                      <a:pos x="26" y="0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6" y="2"/>
                    </a:cxn>
                    <a:cxn ang="0">
                      <a:pos x="52" y="6"/>
                    </a:cxn>
                    <a:cxn ang="0">
                      <a:pos x="56" y="10"/>
                    </a:cxn>
                    <a:cxn ang="0">
                      <a:pos x="60" y="14"/>
                    </a:cxn>
                    <a:cxn ang="0">
                      <a:pos x="63" y="20"/>
                    </a:cxn>
                    <a:cxn ang="0">
                      <a:pos x="65" y="26"/>
                    </a:cxn>
                    <a:cxn ang="0">
                      <a:pos x="65" y="32"/>
                    </a:cxn>
                    <a:cxn ang="0">
                      <a:pos x="65" y="38"/>
                    </a:cxn>
                    <a:cxn ang="0">
                      <a:pos x="63" y="44"/>
                    </a:cxn>
                    <a:cxn ang="0">
                      <a:pos x="60" y="50"/>
                    </a:cxn>
                    <a:cxn ang="0">
                      <a:pos x="56" y="56"/>
                    </a:cxn>
                    <a:cxn ang="0">
                      <a:pos x="52" y="59"/>
                    </a:cxn>
                    <a:cxn ang="0">
                      <a:pos x="46" y="61"/>
                    </a:cxn>
                    <a:cxn ang="0">
                      <a:pos x="40" y="63"/>
                    </a:cxn>
                    <a:cxn ang="0">
                      <a:pos x="34" y="65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6"/>
                    </a:cxn>
                    <a:cxn ang="0">
                      <a:pos x="6" y="50"/>
                    </a:cxn>
                    <a:cxn ang="0">
                      <a:pos x="4" y="44"/>
                    </a:cxn>
                    <a:cxn ang="0">
                      <a:pos x="2" y="38"/>
                    </a:cxn>
                    <a:cxn ang="0">
                      <a:pos x="0" y="32"/>
                    </a:cxn>
                  </a:cxnLst>
                  <a:rect l="0" t="0" r="r" b="b"/>
                  <a:pathLst>
                    <a:path w="65" h="65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2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6" y="2"/>
                      </a:lnTo>
                      <a:lnTo>
                        <a:pt x="52" y="6"/>
                      </a:lnTo>
                      <a:lnTo>
                        <a:pt x="56" y="10"/>
                      </a:lnTo>
                      <a:lnTo>
                        <a:pt x="60" y="14"/>
                      </a:lnTo>
                      <a:lnTo>
                        <a:pt x="63" y="20"/>
                      </a:lnTo>
                      <a:lnTo>
                        <a:pt x="65" y="26"/>
                      </a:lnTo>
                      <a:lnTo>
                        <a:pt x="65" y="32"/>
                      </a:lnTo>
                      <a:lnTo>
                        <a:pt x="65" y="38"/>
                      </a:lnTo>
                      <a:lnTo>
                        <a:pt x="63" y="44"/>
                      </a:lnTo>
                      <a:lnTo>
                        <a:pt x="60" y="50"/>
                      </a:lnTo>
                      <a:lnTo>
                        <a:pt x="56" y="56"/>
                      </a:lnTo>
                      <a:lnTo>
                        <a:pt x="52" y="59"/>
                      </a:lnTo>
                      <a:lnTo>
                        <a:pt x="46" y="61"/>
                      </a:lnTo>
                      <a:lnTo>
                        <a:pt x="40" y="63"/>
                      </a:lnTo>
                      <a:lnTo>
                        <a:pt x="34" y="65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6"/>
                      </a:lnTo>
                      <a:lnTo>
                        <a:pt x="6" y="50"/>
                      </a:lnTo>
                      <a:lnTo>
                        <a:pt x="4" y="44"/>
                      </a:lnTo>
                      <a:lnTo>
                        <a:pt x="2" y="38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53" name="Freeform 461"/>
                <p:cNvSpPr>
                  <a:spLocks/>
                </p:cNvSpPr>
                <p:nvPr/>
              </p:nvSpPr>
              <p:spPr bwMode="auto">
                <a:xfrm>
                  <a:off x="4599" y="819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3" y="53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8" y="61"/>
                    </a:cxn>
                    <a:cxn ang="0">
                      <a:pos x="14" y="57"/>
                    </a:cxn>
                    <a:cxn ang="0">
                      <a:pos x="10" y="53"/>
                    </a:cxn>
                    <a:cxn ang="0">
                      <a:pos x="4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8" y="2"/>
                    </a:cxn>
                    <a:cxn ang="0">
                      <a:pos x="25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3">
                      <a:moveTo>
                        <a:pt x="31" y="0"/>
                      </a:move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3" y="53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8" y="61"/>
                      </a:lnTo>
                      <a:lnTo>
                        <a:pt x="14" y="57"/>
                      </a:lnTo>
                      <a:lnTo>
                        <a:pt x="10" y="53"/>
                      </a:lnTo>
                      <a:lnTo>
                        <a:pt x="4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8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54" name="Freeform 462"/>
                <p:cNvSpPr>
                  <a:spLocks/>
                </p:cNvSpPr>
                <p:nvPr/>
              </p:nvSpPr>
              <p:spPr bwMode="auto">
                <a:xfrm>
                  <a:off x="4599" y="819"/>
                  <a:ext cx="63" cy="63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31" y="0"/>
                    </a:cxn>
                    <a:cxn ang="0">
                      <a:pos x="37" y="0"/>
                    </a:cxn>
                    <a:cxn ang="0">
                      <a:pos x="43" y="2"/>
                    </a:cxn>
                    <a:cxn ang="0">
                      <a:pos x="49" y="6"/>
                    </a:cxn>
                    <a:cxn ang="0">
                      <a:pos x="53" y="10"/>
                    </a:cxn>
                    <a:cxn ang="0">
                      <a:pos x="57" y="14"/>
                    </a:cxn>
                    <a:cxn ang="0">
                      <a:pos x="61" y="20"/>
                    </a:cxn>
                    <a:cxn ang="0">
                      <a:pos x="63" y="26"/>
                    </a:cxn>
                    <a:cxn ang="0">
                      <a:pos x="63" y="31"/>
                    </a:cxn>
                    <a:cxn ang="0">
                      <a:pos x="63" y="37"/>
                    </a:cxn>
                    <a:cxn ang="0">
                      <a:pos x="61" y="43"/>
                    </a:cxn>
                    <a:cxn ang="0">
                      <a:pos x="57" y="49"/>
                    </a:cxn>
                    <a:cxn ang="0">
                      <a:pos x="53" y="53"/>
                    </a:cxn>
                    <a:cxn ang="0">
                      <a:pos x="49" y="57"/>
                    </a:cxn>
                    <a:cxn ang="0">
                      <a:pos x="43" y="61"/>
                    </a:cxn>
                    <a:cxn ang="0">
                      <a:pos x="37" y="63"/>
                    </a:cxn>
                    <a:cxn ang="0">
                      <a:pos x="31" y="63"/>
                    </a:cxn>
                    <a:cxn ang="0">
                      <a:pos x="25" y="63"/>
                    </a:cxn>
                    <a:cxn ang="0">
                      <a:pos x="18" y="61"/>
                    </a:cxn>
                    <a:cxn ang="0">
                      <a:pos x="14" y="57"/>
                    </a:cxn>
                    <a:cxn ang="0">
                      <a:pos x="10" y="53"/>
                    </a:cxn>
                    <a:cxn ang="0">
                      <a:pos x="4" y="49"/>
                    </a:cxn>
                    <a:cxn ang="0">
                      <a:pos x="2" y="43"/>
                    </a:cxn>
                    <a:cxn ang="0">
                      <a:pos x="0" y="37"/>
                    </a:cxn>
                    <a:cxn ang="0">
                      <a:pos x="0" y="31"/>
                    </a:cxn>
                    <a:cxn ang="0">
                      <a:pos x="0" y="26"/>
                    </a:cxn>
                    <a:cxn ang="0">
                      <a:pos x="2" y="20"/>
                    </a:cxn>
                    <a:cxn ang="0">
                      <a:pos x="4" y="14"/>
                    </a:cxn>
                    <a:cxn ang="0">
                      <a:pos x="10" y="10"/>
                    </a:cxn>
                    <a:cxn ang="0">
                      <a:pos x="14" y="6"/>
                    </a:cxn>
                    <a:cxn ang="0">
                      <a:pos x="18" y="2"/>
                    </a:cxn>
                    <a:cxn ang="0">
                      <a:pos x="25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63" h="63">
                      <a:moveTo>
                        <a:pt x="31" y="0"/>
                      </a:move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49" y="6"/>
                      </a:lnTo>
                      <a:lnTo>
                        <a:pt x="53" y="10"/>
                      </a:lnTo>
                      <a:lnTo>
                        <a:pt x="57" y="14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1"/>
                      </a:lnTo>
                      <a:lnTo>
                        <a:pt x="63" y="37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3" y="53"/>
                      </a:lnTo>
                      <a:lnTo>
                        <a:pt x="49" y="57"/>
                      </a:lnTo>
                      <a:lnTo>
                        <a:pt x="43" y="61"/>
                      </a:lnTo>
                      <a:lnTo>
                        <a:pt x="37" y="63"/>
                      </a:lnTo>
                      <a:lnTo>
                        <a:pt x="31" y="63"/>
                      </a:lnTo>
                      <a:lnTo>
                        <a:pt x="25" y="63"/>
                      </a:lnTo>
                      <a:lnTo>
                        <a:pt x="18" y="61"/>
                      </a:lnTo>
                      <a:lnTo>
                        <a:pt x="14" y="57"/>
                      </a:lnTo>
                      <a:lnTo>
                        <a:pt x="10" y="53"/>
                      </a:lnTo>
                      <a:lnTo>
                        <a:pt x="4" y="49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4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18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55" name="Freeform 463"/>
                <p:cNvSpPr>
                  <a:spLocks/>
                </p:cNvSpPr>
                <p:nvPr/>
              </p:nvSpPr>
              <p:spPr bwMode="auto">
                <a:xfrm>
                  <a:off x="4550" y="75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2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2"/>
                    </a:cxn>
                    <a:cxn ang="0">
                      <a:pos x="31" y="0"/>
                    </a:cxn>
                    <a:cxn ang="0">
                      <a:pos x="39" y="2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2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5" h="65">
                      <a:moveTo>
                        <a:pt x="0" y="33"/>
                      </a:moveTo>
                      <a:lnTo>
                        <a:pt x="2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9" y="2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2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56" name="Freeform 464"/>
                <p:cNvSpPr>
                  <a:spLocks/>
                </p:cNvSpPr>
                <p:nvPr/>
              </p:nvSpPr>
              <p:spPr bwMode="auto">
                <a:xfrm>
                  <a:off x="4550" y="758"/>
                  <a:ext cx="65" cy="65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33"/>
                    </a:cxn>
                    <a:cxn ang="0">
                      <a:pos x="2" y="25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9" y="10"/>
                    </a:cxn>
                    <a:cxn ang="0">
                      <a:pos x="13" y="6"/>
                    </a:cxn>
                    <a:cxn ang="0">
                      <a:pos x="19" y="2"/>
                    </a:cxn>
                    <a:cxn ang="0">
                      <a:pos x="25" y="2"/>
                    </a:cxn>
                    <a:cxn ang="0">
                      <a:pos x="31" y="0"/>
                    </a:cxn>
                    <a:cxn ang="0">
                      <a:pos x="39" y="2"/>
                    </a:cxn>
                    <a:cxn ang="0">
                      <a:pos x="45" y="2"/>
                    </a:cxn>
                    <a:cxn ang="0">
                      <a:pos x="51" y="6"/>
                    </a:cxn>
                    <a:cxn ang="0">
                      <a:pos x="55" y="10"/>
                    </a:cxn>
                    <a:cxn ang="0">
                      <a:pos x="59" y="14"/>
                    </a:cxn>
                    <a:cxn ang="0">
                      <a:pos x="63" y="20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3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3"/>
                    </a:cxn>
                    <a:cxn ang="0">
                      <a:pos x="39" y="65"/>
                    </a:cxn>
                    <a:cxn ang="0">
                      <a:pos x="31" y="65"/>
                    </a:cxn>
                    <a:cxn ang="0">
                      <a:pos x="25" y="65"/>
                    </a:cxn>
                    <a:cxn ang="0">
                      <a:pos x="19" y="63"/>
                    </a:cxn>
                    <a:cxn ang="0">
                      <a:pos x="13" y="59"/>
                    </a:cxn>
                    <a:cxn ang="0">
                      <a:pos x="9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2" y="39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5" h="65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2" y="25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9" y="10"/>
                      </a:lnTo>
                      <a:lnTo>
                        <a:pt x="13" y="6"/>
                      </a:lnTo>
                      <a:lnTo>
                        <a:pt x="19" y="2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9" y="2"/>
                      </a:lnTo>
                      <a:lnTo>
                        <a:pt x="45" y="2"/>
                      </a:lnTo>
                      <a:lnTo>
                        <a:pt x="51" y="6"/>
                      </a:lnTo>
                      <a:lnTo>
                        <a:pt x="55" y="10"/>
                      </a:lnTo>
                      <a:lnTo>
                        <a:pt x="59" y="14"/>
                      </a:lnTo>
                      <a:lnTo>
                        <a:pt x="63" y="20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3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3"/>
                      </a:lnTo>
                      <a:lnTo>
                        <a:pt x="39" y="65"/>
                      </a:lnTo>
                      <a:lnTo>
                        <a:pt x="31" y="65"/>
                      </a:lnTo>
                      <a:lnTo>
                        <a:pt x="25" y="65"/>
                      </a:lnTo>
                      <a:lnTo>
                        <a:pt x="19" y="63"/>
                      </a:lnTo>
                      <a:lnTo>
                        <a:pt x="13" y="59"/>
                      </a:lnTo>
                      <a:lnTo>
                        <a:pt x="9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2" y="39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57" name="Freeform 465"/>
                <p:cNvSpPr>
                  <a:spLocks/>
                </p:cNvSpPr>
                <p:nvPr/>
              </p:nvSpPr>
              <p:spPr bwMode="auto">
                <a:xfrm>
                  <a:off x="4583" y="782"/>
                  <a:ext cx="65" cy="64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9" y="1"/>
                    </a:cxn>
                    <a:cxn ang="0">
                      <a:pos x="45" y="1"/>
                    </a:cxn>
                    <a:cxn ang="0">
                      <a:pos x="51" y="5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2" y="64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5"/>
                    </a:cxn>
                    <a:cxn ang="0">
                      <a:pos x="20" y="1"/>
                    </a:cxn>
                    <a:cxn ang="0">
                      <a:pos x="26" y="1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5" h="64">
                      <a:moveTo>
                        <a:pt x="32" y="0"/>
                      </a:moveTo>
                      <a:lnTo>
                        <a:pt x="39" y="1"/>
                      </a:lnTo>
                      <a:lnTo>
                        <a:pt x="45" y="1"/>
                      </a:lnTo>
                      <a:lnTo>
                        <a:pt x="51" y="5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2" y="64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5"/>
                      </a:lnTo>
                      <a:lnTo>
                        <a:pt x="20" y="1"/>
                      </a:lnTo>
                      <a:lnTo>
                        <a:pt x="26" y="1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33CC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258" name="Freeform 466"/>
                <p:cNvSpPr>
                  <a:spLocks/>
                </p:cNvSpPr>
                <p:nvPr/>
              </p:nvSpPr>
              <p:spPr bwMode="auto">
                <a:xfrm>
                  <a:off x="4583" y="782"/>
                  <a:ext cx="65" cy="64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32" y="0"/>
                    </a:cxn>
                    <a:cxn ang="0">
                      <a:pos x="39" y="1"/>
                    </a:cxn>
                    <a:cxn ang="0">
                      <a:pos x="45" y="1"/>
                    </a:cxn>
                    <a:cxn ang="0">
                      <a:pos x="51" y="5"/>
                    </a:cxn>
                    <a:cxn ang="0">
                      <a:pos x="55" y="9"/>
                    </a:cxn>
                    <a:cxn ang="0">
                      <a:pos x="59" y="13"/>
                    </a:cxn>
                    <a:cxn ang="0">
                      <a:pos x="61" y="19"/>
                    </a:cxn>
                    <a:cxn ang="0">
                      <a:pos x="63" y="25"/>
                    </a:cxn>
                    <a:cxn ang="0">
                      <a:pos x="65" y="33"/>
                    </a:cxn>
                    <a:cxn ang="0">
                      <a:pos x="63" y="39"/>
                    </a:cxn>
                    <a:cxn ang="0">
                      <a:pos x="61" y="45"/>
                    </a:cxn>
                    <a:cxn ang="0">
                      <a:pos x="59" y="51"/>
                    </a:cxn>
                    <a:cxn ang="0">
                      <a:pos x="55" y="55"/>
                    </a:cxn>
                    <a:cxn ang="0">
                      <a:pos x="51" y="59"/>
                    </a:cxn>
                    <a:cxn ang="0">
                      <a:pos x="45" y="61"/>
                    </a:cxn>
                    <a:cxn ang="0">
                      <a:pos x="39" y="63"/>
                    </a:cxn>
                    <a:cxn ang="0">
                      <a:pos x="32" y="64"/>
                    </a:cxn>
                    <a:cxn ang="0">
                      <a:pos x="26" y="63"/>
                    </a:cxn>
                    <a:cxn ang="0">
                      <a:pos x="20" y="61"/>
                    </a:cxn>
                    <a:cxn ang="0">
                      <a:pos x="14" y="59"/>
                    </a:cxn>
                    <a:cxn ang="0">
                      <a:pos x="10" y="55"/>
                    </a:cxn>
                    <a:cxn ang="0">
                      <a:pos x="6" y="51"/>
                    </a:cxn>
                    <a:cxn ang="0">
                      <a:pos x="2" y="45"/>
                    </a:cxn>
                    <a:cxn ang="0">
                      <a:pos x="0" y="39"/>
                    </a:cxn>
                    <a:cxn ang="0">
                      <a:pos x="0" y="33"/>
                    </a:cxn>
                    <a:cxn ang="0">
                      <a:pos x="0" y="25"/>
                    </a:cxn>
                    <a:cxn ang="0">
                      <a:pos x="2" y="19"/>
                    </a:cxn>
                    <a:cxn ang="0">
                      <a:pos x="6" y="13"/>
                    </a:cxn>
                    <a:cxn ang="0">
                      <a:pos x="10" y="9"/>
                    </a:cxn>
                    <a:cxn ang="0">
                      <a:pos x="14" y="5"/>
                    </a:cxn>
                    <a:cxn ang="0">
                      <a:pos x="20" y="1"/>
                    </a:cxn>
                    <a:cxn ang="0">
                      <a:pos x="26" y="1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65" h="64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9" y="1"/>
                      </a:lnTo>
                      <a:lnTo>
                        <a:pt x="45" y="1"/>
                      </a:lnTo>
                      <a:lnTo>
                        <a:pt x="51" y="5"/>
                      </a:lnTo>
                      <a:lnTo>
                        <a:pt x="55" y="9"/>
                      </a:lnTo>
                      <a:lnTo>
                        <a:pt x="59" y="13"/>
                      </a:lnTo>
                      <a:lnTo>
                        <a:pt x="61" y="19"/>
                      </a:lnTo>
                      <a:lnTo>
                        <a:pt x="63" y="25"/>
                      </a:lnTo>
                      <a:lnTo>
                        <a:pt x="65" y="33"/>
                      </a:lnTo>
                      <a:lnTo>
                        <a:pt x="63" y="39"/>
                      </a:lnTo>
                      <a:lnTo>
                        <a:pt x="61" y="45"/>
                      </a:lnTo>
                      <a:lnTo>
                        <a:pt x="59" y="51"/>
                      </a:lnTo>
                      <a:lnTo>
                        <a:pt x="55" y="55"/>
                      </a:lnTo>
                      <a:lnTo>
                        <a:pt x="51" y="59"/>
                      </a:lnTo>
                      <a:lnTo>
                        <a:pt x="45" y="61"/>
                      </a:lnTo>
                      <a:lnTo>
                        <a:pt x="39" y="63"/>
                      </a:lnTo>
                      <a:lnTo>
                        <a:pt x="32" y="64"/>
                      </a:lnTo>
                      <a:lnTo>
                        <a:pt x="26" y="63"/>
                      </a:lnTo>
                      <a:lnTo>
                        <a:pt x="20" y="61"/>
                      </a:lnTo>
                      <a:lnTo>
                        <a:pt x="14" y="59"/>
                      </a:lnTo>
                      <a:lnTo>
                        <a:pt x="10" y="55"/>
                      </a:lnTo>
                      <a:lnTo>
                        <a:pt x="6" y="51"/>
                      </a:lnTo>
                      <a:lnTo>
                        <a:pt x="2" y="45"/>
                      </a:lnTo>
                      <a:lnTo>
                        <a:pt x="0" y="39"/>
                      </a:ln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6" y="13"/>
                      </a:lnTo>
                      <a:lnTo>
                        <a:pt x="10" y="9"/>
                      </a:lnTo>
                      <a:lnTo>
                        <a:pt x="14" y="5"/>
                      </a:lnTo>
                      <a:lnTo>
                        <a:pt x="20" y="1"/>
                      </a:lnTo>
                      <a:lnTo>
                        <a:pt x="26" y="1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4259" name="Rectangle 467"/>
              <p:cNvSpPr>
                <a:spLocks noChangeArrowheads="1"/>
              </p:cNvSpPr>
              <p:nvPr/>
            </p:nvSpPr>
            <p:spPr bwMode="auto">
              <a:xfrm>
                <a:off x="3839" y="787"/>
                <a:ext cx="529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300" b="1">
                    <a:solidFill>
                      <a:srgbClr val="0000FF"/>
                    </a:solidFill>
                  </a:rPr>
                  <a:t>spallation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260" name="Freeform 468"/>
              <p:cNvSpPr>
                <a:spLocks/>
              </p:cNvSpPr>
              <p:nvPr/>
            </p:nvSpPr>
            <p:spPr bwMode="auto">
              <a:xfrm>
                <a:off x="3896" y="1118"/>
                <a:ext cx="140" cy="130"/>
              </a:xfrm>
              <a:custGeom>
                <a:avLst/>
                <a:gdLst/>
                <a:ahLst/>
                <a:cxnLst>
                  <a:cxn ang="0">
                    <a:pos x="140" y="0"/>
                  </a:cxn>
                  <a:cxn ang="0">
                    <a:pos x="140" y="0"/>
                  </a:cxn>
                  <a:cxn ang="0">
                    <a:pos x="0" y="28"/>
                  </a:cxn>
                  <a:cxn ang="0">
                    <a:pos x="79" y="130"/>
                  </a:cxn>
                  <a:cxn ang="0">
                    <a:pos x="140" y="0"/>
                  </a:cxn>
                </a:cxnLst>
                <a:rect l="0" t="0" r="r" b="b"/>
                <a:pathLst>
                  <a:path w="140" h="130">
                    <a:moveTo>
                      <a:pt x="140" y="0"/>
                    </a:moveTo>
                    <a:lnTo>
                      <a:pt x="140" y="0"/>
                    </a:lnTo>
                    <a:lnTo>
                      <a:pt x="0" y="28"/>
                    </a:lnTo>
                    <a:lnTo>
                      <a:pt x="79" y="130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9900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" name="Group 469"/>
          <p:cNvGrpSpPr>
            <a:grpSpLocks/>
          </p:cNvGrpSpPr>
          <p:nvPr/>
        </p:nvGrpSpPr>
        <p:grpSpPr bwMode="auto">
          <a:xfrm>
            <a:off x="3424238" y="3275013"/>
            <a:ext cx="3281362" cy="1092200"/>
            <a:chOff x="3734" y="1437"/>
            <a:chExt cx="2239" cy="668"/>
          </a:xfrm>
        </p:grpSpPr>
        <p:grpSp>
          <p:nvGrpSpPr>
            <p:cNvPr id="9" name="Group 470"/>
            <p:cNvGrpSpPr>
              <a:grpSpLocks/>
            </p:cNvGrpSpPr>
            <p:nvPr/>
          </p:nvGrpSpPr>
          <p:grpSpPr bwMode="auto">
            <a:xfrm>
              <a:off x="4526" y="1437"/>
              <a:ext cx="1447" cy="668"/>
              <a:chOff x="4526" y="1437"/>
              <a:chExt cx="1447" cy="668"/>
            </a:xfrm>
          </p:grpSpPr>
          <p:sp>
            <p:nvSpPr>
              <p:cNvPr id="34263" name="Freeform 471"/>
              <p:cNvSpPr>
                <a:spLocks/>
              </p:cNvSpPr>
              <p:nvPr/>
            </p:nvSpPr>
            <p:spPr bwMode="auto">
              <a:xfrm>
                <a:off x="5646" y="1461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2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2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64" name="Freeform 472"/>
              <p:cNvSpPr>
                <a:spLocks/>
              </p:cNvSpPr>
              <p:nvPr/>
            </p:nvSpPr>
            <p:spPr bwMode="auto">
              <a:xfrm>
                <a:off x="5646" y="1461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2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2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65" name="Freeform 473"/>
              <p:cNvSpPr>
                <a:spLocks/>
              </p:cNvSpPr>
              <p:nvPr/>
            </p:nvSpPr>
            <p:spPr bwMode="auto">
              <a:xfrm>
                <a:off x="5865" y="1605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3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3"/>
                  </a:cxn>
                  <a:cxn ang="0">
                    <a:pos x="51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3"/>
                    </a:lnTo>
                    <a:lnTo>
                      <a:pt x="51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66" name="Freeform 474"/>
              <p:cNvSpPr>
                <a:spLocks/>
              </p:cNvSpPr>
              <p:nvPr/>
            </p:nvSpPr>
            <p:spPr bwMode="auto">
              <a:xfrm>
                <a:off x="5865" y="1605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3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3"/>
                  </a:cxn>
                  <a:cxn ang="0">
                    <a:pos x="51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3"/>
                    </a:lnTo>
                    <a:lnTo>
                      <a:pt x="51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67" name="Freeform 475"/>
              <p:cNvSpPr>
                <a:spLocks/>
              </p:cNvSpPr>
              <p:nvPr/>
            </p:nvSpPr>
            <p:spPr bwMode="auto">
              <a:xfrm>
                <a:off x="5910" y="1500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4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7" y="49"/>
                  </a:cxn>
                  <a:cxn ang="0">
                    <a:pos x="53" y="53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4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7" y="49"/>
                    </a:lnTo>
                    <a:lnTo>
                      <a:pt x="53" y="53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4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68" name="Freeform 476"/>
              <p:cNvSpPr>
                <a:spLocks/>
              </p:cNvSpPr>
              <p:nvPr/>
            </p:nvSpPr>
            <p:spPr bwMode="auto">
              <a:xfrm>
                <a:off x="5910" y="1500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4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7" y="49"/>
                  </a:cxn>
                  <a:cxn ang="0">
                    <a:pos x="53" y="53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4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7" y="49"/>
                    </a:lnTo>
                    <a:lnTo>
                      <a:pt x="53" y="53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4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69" name="Freeform 477"/>
              <p:cNvSpPr>
                <a:spLocks/>
              </p:cNvSpPr>
              <p:nvPr/>
            </p:nvSpPr>
            <p:spPr bwMode="auto">
              <a:xfrm>
                <a:off x="5577" y="1660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70" name="Freeform 478"/>
              <p:cNvSpPr>
                <a:spLocks/>
              </p:cNvSpPr>
              <p:nvPr/>
            </p:nvSpPr>
            <p:spPr bwMode="auto">
              <a:xfrm>
                <a:off x="5577" y="1660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71" name="Freeform 479"/>
              <p:cNvSpPr>
                <a:spLocks/>
              </p:cNvSpPr>
              <p:nvPr/>
            </p:nvSpPr>
            <p:spPr bwMode="auto">
              <a:xfrm>
                <a:off x="5792" y="1581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5"/>
                  </a:cxn>
                  <a:cxn ang="0">
                    <a:pos x="24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5"/>
                    </a:lnTo>
                    <a:lnTo>
                      <a:pt x="24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72" name="Freeform 480"/>
              <p:cNvSpPr>
                <a:spLocks/>
              </p:cNvSpPr>
              <p:nvPr/>
            </p:nvSpPr>
            <p:spPr bwMode="auto">
              <a:xfrm>
                <a:off x="5792" y="1581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5"/>
                  </a:cxn>
                  <a:cxn ang="0">
                    <a:pos x="24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5"/>
                    </a:lnTo>
                    <a:lnTo>
                      <a:pt x="24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73" name="Freeform 481"/>
              <p:cNvSpPr>
                <a:spLocks/>
              </p:cNvSpPr>
              <p:nvPr/>
            </p:nvSpPr>
            <p:spPr bwMode="auto">
              <a:xfrm>
                <a:off x="5729" y="1512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4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4" y="65"/>
                  </a:cxn>
                  <a:cxn ang="0">
                    <a:pos x="28" y="65"/>
                  </a:cxn>
                  <a:cxn ang="0">
                    <a:pos x="22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2" y="26"/>
                    </a:lnTo>
                    <a:lnTo>
                      <a:pt x="4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4" y="65"/>
                    </a:lnTo>
                    <a:lnTo>
                      <a:pt x="28" y="65"/>
                    </a:lnTo>
                    <a:lnTo>
                      <a:pt x="22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74" name="Freeform 482"/>
              <p:cNvSpPr>
                <a:spLocks/>
              </p:cNvSpPr>
              <p:nvPr/>
            </p:nvSpPr>
            <p:spPr bwMode="auto">
              <a:xfrm>
                <a:off x="5729" y="1512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4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4" y="65"/>
                  </a:cxn>
                  <a:cxn ang="0">
                    <a:pos x="28" y="65"/>
                  </a:cxn>
                  <a:cxn ang="0">
                    <a:pos x="22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33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4" y="65"/>
                    </a:lnTo>
                    <a:lnTo>
                      <a:pt x="28" y="65"/>
                    </a:lnTo>
                    <a:lnTo>
                      <a:pt x="22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75" name="Freeform 483"/>
              <p:cNvSpPr>
                <a:spLocks/>
              </p:cNvSpPr>
              <p:nvPr/>
            </p:nvSpPr>
            <p:spPr bwMode="auto">
              <a:xfrm>
                <a:off x="5623" y="1553"/>
                <a:ext cx="65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</a:cxnLst>
                <a:rect l="0" t="0" r="r" b="b"/>
                <a:pathLst>
                  <a:path w="65" h="65">
                    <a:moveTo>
                      <a:pt x="0" y="34"/>
                    </a:move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76" name="Freeform 484"/>
              <p:cNvSpPr>
                <a:spLocks/>
              </p:cNvSpPr>
              <p:nvPr/>
            </p:nvSpPr>
            <p:spPr bwMode="auto">
              <a:xfrm>
                <a:off x="5623" y="1553"/>
                <a:ext cx="65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</a:cxnLst>
                <a:rect l="0" t="0" r="r" b="b"/>
                <a:pathLst>
                  <a:path w="65" h="65">
                    <a:moveTo>
                      <a:pt x="0" y="34"/>
                    </a:move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77" name="Freeform 485"/>
              <p:cNvSpPr>
                <a:spLocks/>
              </p:cNvSpPr>
              <p:nvPr/>
            </p:nvSpPr>
            <p:spPr bwMode="auto">
              <a:xfrm>
                <a:off x="5766" y="1695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24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6" y="2"/>
                  </a:cxn>
                  <a:cxn ang="0">
                    <a:pos x="50" y="4"/>
                  </a:cxn>
                  <a:cxn ang="0">
                    <a:pos x="56" y="8"/>
                  </a:cxn>
                  <a:cxn ang="0">
                    <a:pos x="60" y="14"/>
                  </a:cxn>
                  <a:cxn ang="0">
                    <a:pos x="61" y="18"/>
                  </a:cxn>
                  <a:cxn ang="0">
                    <a:pos x="63" y="24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3"/>
                  </a:cxn>
                  <a:cxn ang="0">
                    <a:pos x="60" y="49"/>
                  </a:cxn>
                  <a:cxn ang="0">
                    <a:pos x="56" y="53"/>
                  </a:cxn>
                  <a:cxn ang="0">
                    <a:pos x="50" y="57"/>
                  </a:cxn>
                  <a:cxn ang="0">
                    <a:pos x="46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24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6" y="2"/>
                    </a:lnTo>
                    <a:lnTo>
                      <a:pt x="50" y="4"/>
                    </a:lnTo>
                    <a:lnTo>
                      <a:pt x="56" y="8"/>
                    </a:lnTo>
                    <a:lnTo>
                      <a:pt x="60" y="14"/>
                    </a:lnTo>
                    <a:lnTo>
                      <a:pt x="61" y="18"/>
                    </a:lnTo>
                    <a:lnTo>
                      <a:pt x="63" y="24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3"/>
                    </a:lnTo>
                    <a:lnTo>
                      <a:pt x="60" y="49"/>
                    </a:lnTo>
                    <a:lnTo>
                      <a:pt x="56" y="53"/>
                    </a:lnTo>
                    <a:lnTo>
                      <a:pt x="50" y="57"/>
                    </a:lnTo>
                    <a:lnTo>
                      <a:pt x="46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78" name="Freeform 486"/>
              <p:cNvSpPr>
                <a:spLocks/>
              </p:cNvSpPr>
              <p:nvPr/>
            </p:nvSpPr>
            <p:spPr bwMode="auto">
              <a:xfrm>
                <a:off x="5766" y="1695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6" y="2"/>
                  </a:cxn>
                  <a:cxn ang="0">
                    <a:pos x="50" y="4"/>
                  </a:cxn>
                  <a:cxn ang="0">
                    <a:pos x="56" y="8"/>
                  </a:cxn>
                  <a:cxn ang="0">
                    <a:pos x="60" y="14"/>
                  </a:cxn>
                  <a:cxn ang="0">
                    <a:pos x="61" y="18"/>
                  </a:cxn>
                  <a:cxn ang="0">
                    <a:pos x="63" y="24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3"/>
                  </a:cxn>
                  <a:cxn ang="0">
                    <a:pos x="60" y="49"/>
                  </a:cxn>
                  <a:cxn ang="0">
                    <a:pos x="56" y="53"/>
                  </a:cxn>
                  <a:cxn ang="0">
                    <a:pos x="50" y="57"/>
                  </a:cxn>
                  <a:cxn ang="0">
                    <a:pos x="46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32"/>
                    </a:lnTo>
                    <a:lnTo>
                      <a:pt x="0" y="24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6" y="2"/>
                    </a:lnTo>
                    <a:lnTo>
                      <a:pt x="50" y="4"/>
                    </a:lnTo>
                    <a:lnTo>
                      <a:pt x="56" y="8"/>
                    </a:lnTo>
                    <a:lnTo>
                      <a:pt x="60" y="14"/>
                    </a:lnTo>
                    <a:lnTo>
                      <a:pt x="61" y="18"/>
                    </a:lnTo>
                    <a:lnTo>
                      <a:pt x="63" y="24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3"/>
                    </a:lnTo>
                    <a:lnTo>
                      <a:pt x="60" y="49"/>
                    </a:lnTo>
                    <a:lnTo>
                      <a:pt x="56" y="53"/>
                    </a:lnTo>
                    <a:lnTo>
                      <a:pt x="50" y="57"/>
                    </a:lnTo>
                    <a:lnTo>
                      <a:pt x="46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79" name="Freeform 487"/>
              <p:cNvSpPr>
                <a:spLocks/>
              </p:cNvSpPr>
              <p:nvPr/>
            </p:nvSpPr>
            <p:spPr bwMode="auto">
              <a:xfrm>
                <a:off x="5605" y="1774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80" name="Freeform 488"/>
              <p:cNvSpPr>
                <a:spLocks/>
              </p:cNvSpPr>
              <p:nvPr/>
            </p:nvSpPr>
            <p:spPr bwMode="auto">
              <a:xfrm>
                <a:off x="5605" y="1774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81" name="Freeform 489"/>
              <p:cNvSpPr>
                <a:spLocks/>
              </p:cNvSpPr>
              <p:nvPr/>
            </p:nvSpPr>
            <p:spPr bwMode="auto">
              <a:xfrm>
                <a:off x="5678" y="1829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82" name="Freeform 490"/>
              <p:cNvSpPr>
                <a:spLocks/>
              </p:cNvSpPr>
              <p:nvPr/>
            </p:nvSpPr>
            <p:spPr bwMode="auto">
              <a:xfrm>
                <a:off x="5678" y="1829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33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83" name="Freeform 491"/>
              <p:cNvSpPr>
                <a:spLocks/>
              </p:cNvSpPr>
              <p:nvPr/>
            </p:nvSpPr>
            <p:spPr bwMode="auto">
              <a:xfrm>
                <a:off x="5737" y="1778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84" name="Freeform 492"/>
              <p:cNvSpPr>
                <a:spLocks/>
              </p:cNvSpPr>
              <p:nvPr/>
            </p:nvSpPr>
            <p:spPr bwMode="auto">
              <a:xfrm>
                <a:off x="5737" y="1778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85" name="Freeform 493"/>
              <p:cNvSpPr>
                <a:spLocks/>
              </p:cNvSpPr>
              <p:nvPr/>
            </p:nvSpPr>
            <p:spPr bwMode="auto">
              <a:xfrm>
                <a:off x="5900" y="1799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  <a:cxn ang="0">
                    <a:pos x="4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1" y="18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7" y="50"/>
                  </a:cxn>
                  <a:cxn ang="0">
                    <a:pos x="53" y="54"/>
                  </a:cxn>
                  <a:cxn ang="0">
                    <a:pos x="50" y="58"/>
                  </a:cxn>
                  <a:cxn ang="0">
                    <a:pos x="44" y="62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2"/>
                  </a:cxn>
                  <a:cxn ang="0">
                    <a:pos x="14" y="58"/>
                  </a:cxn>
                  <a:cxn ang="0">
                    <a:pos x="8" y="54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26"/>
                    </a:lnTo>
                    <a:lnTo>
                      <a:pt x="2" y="18"/>
                    </a:lnTo>
                    <a:lnTo>
                      <a:pt x="4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1" y="18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7" y="50"/>
                    </a:lnTo>
                    <a:lnTo>
                      <a:pt x="53" y="54"/>
                    </a:lnTo>
                    <a:lnTo>
                      <a:pt x="50" y="58"/>
                    </a:lnTo>
                    <a:lnTo>
                      <a:pt x="44" y="62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2"/>
                    </a:lnTo>
                    <a:lnTo>
                      <a:pt x="14" y="58"/>
                    </a:lnTo>
                    <a:lnTo>
                      <a:pt x="8" y="54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86" name="Freeform 494"/>
              <p:cNvSpPr>
                <a:spLocks/>
              </p:cNvSpPr>
              <p:nvPr/>
            </p:nvSpPr>
            <p:spPr bwMode="auto">
              <a:xfrm>
                <a:off x="5900" y="1799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  <a:cxn ang="0">
                    <a:pos x="4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1" y="18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7" y="50"/>
                  </a:cxn>
                  <a:cxn ang="0">
                    <a:pos x="53" y="54"/>
                  </a:cxn>
                  <a:cxn ang="0">
                    <a:pos x="50" y="58"/>
                  </a:cxn>
                  <a:cxn ang="0">
                    <a:pos x="44" y="62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2"/>
                  </a:cxn>
                  <a:cxn ang="0">
                    <a:pos x="14" y="58"/>
                  </a:cxn>
                  <a:cxn ang="0">
                    <a:pos x="8" y="54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lnTo>
                      <a:pt x="4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1" y="18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7" y="50"/>
                    </a:lnTo>
                    <a:lnTo>
                      <a:pt x="53" y="54"/>
                    </a:lnTo>
                    <a:lnTo>
                      <a:pt x="50" y="58"/>
                    </a:lnTo>
                    <a:lnTo>
                      <a:pt x="44" y="62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2"/>
                    </a:lnTo>
                    <a:lnTo>
                      <a:pt x="14" y="58"/>
                    </a:lnTo>
                    <a:lnTo>
                      <a:pt x="8" y="54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87" name="Freeform 495"/>
              <p:cNvSpPr>
                <a:spLocks/>
              </p:cNvSpPr>
              <p:nvPr/>
            </p:nvSpPr>
            <p:spPr bwMode="auto">
              <a:xfrm>
                <a:off x="5664" y="1719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5"/>
                  </a:cxn>
                  <a:cxn ang="0">
                    <a:pos x="2" y="17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7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2" y="25"/>
                    </a:lnTo>
                    <a:lnTo>
                      <a:pt x="2" y="17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7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88" name="Freeform 496"/>
              <p:cNvSpPr>
                <a:spLocks/>
              </p:cNvSpPr>
              <p:nvPr/>
            </p:nvSpPr>
            <p:spPr bwMode="auto">
              <a:xfrm>
                <a:off x="5664" y="1719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7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7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31"/>
                    </a:lnTo>
                    <a:lnTo>
                      <a:pt x="2" y="25"/>
                    </a:lnTo>
                    <a:lnTo>
                      <a:pt x="2" y="17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7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89" name="Freeform 497"/>
              <p:cNvSpPr>
                <a:spLocks/>
              </p:cNvSpPr>
              <p:nvPr/>
            </p:nvSpPr>
            <p:spPr bwMode="auto">
              <a:xfrm>
                <a:off x="5849" y="1717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2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90" name="Freeform 498"/>
              <p:cNvSpPr>
                <a:spLocks/>
              </p:cNvSpPr>
              <p:nvPr/>
            </p:nvSpPr>
            <p:spPr bwMode="auto">
              <a:xfrm>
                <a:off x="5849" y="1717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91" name="Freeform 499"/>
              <p:cNvSpPr>
                <a:spLocks/>
              </p:cNvSpPr>
              <p:nvPr/>
            </p:nvSpPr>
            <p:spPr bwMode="auto">
              <a:xfrm>
                <a:off x="5824" y="1809"/>
                <a:ext cx="63" cy="63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3">
                    <a:moveTo>
                      <a:pt x="63" y="32"/>
                    </a:moveTo>
                    <a:lnTo>
                      <a:pt x="63" y="38"/>
                    </a:lnTo>
                    <a:lnTo>
                      <a:pt x="61" y="44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92" name="Freeform 500"/>
              <p:cNvSpPr>
                <a:spLocks/>
              </p:cNvSpPr>
              <p:nvPr/>
            </p:nvSpPr>
            <p:spPr bwMode="auto">
              <a:xfrm>
                <a:off x="5824" y="1809"/>
                <a:ext cx="63" cy="63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3">
                    <a:moveTo>
                      <a:pt x="63" y="32"/>
                    </a:moveTo>
                    <a:lnTo>
                      <a:pt x="63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93" name="Freeform 501"/>
              <p:cNvSpPr>
                <a:spLocks/>
              </p:cNvSpPr>
              <p:nvPr/>
            </p:nvSpPr>
            <p:spPr bwMode="auto">
              <a:xfrm>
                <a:off x="5696" y="1622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5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3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3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5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3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3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94" name="Freeform 502"/>
              <p:cNvSpPr>
                <a:spLocks/>
              </p:cNvSpPr>
              <p:nvPr/>
            </p:nvSpPr>
            <p:spPr bwMode="auto">
              <a:xfrm>
                <a:off x="5696" y="1622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5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3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3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5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3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3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95" name="Freeform 503"/>
              <p:cNvSpPr>
                <a:spLocks/>
              </p:cNvSpPr>
              <p:nvPr/>
            </p:nvSpPr>
            <p:spPr bwMode="auto">
              <a:xfrm>
                <a:off x="5818" y="1496"/>
                <a:ext cx="65" cy="65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5">
                    <a:moveTo>
                      <a:pt x="65" y="32"/>
                    </a:move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96" name="Freeform 504"/>
              <p:cNvSpPr>
                <a:spLocks/>
              </p:cNvSpPr>
              <p:nvPr/>
            </p:nvSpPr>
            <p:spPr bwMode="auto">
              <a:xfrm>
                <a:off x="5818" y="1496"/>
                <a:ext cx="65" cy="65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5">
                    <a:moveTo>
                      <a:pt x="65" y="32"/>
                    </a:moveTo>
                    <a:lnTo>
                      <a:pt x="65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97" name="Rectangle 505"/>
              <p:cNvSpPr>
                <a:spLocks noChangeArrowheads="1"/>
              </p:cNvSpPr>
              <p:nvPr/>
            </p:nvSpPr>
            <p:spPr bwMode="auto">
              <a:xfrm>
                <a:off x="4526" y="1937"/>
                <a:ext cx="8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98" name="Rectangle 506"/>
              <p:cNvSpPr>
                <a:spLocks noChangeArrowheads="1"/>
              </p:cNvSpPr>
              <p:nvPr/>
            </p:nvSpPr>
            <p:spPr bwMode="auto">
              <a:xfrm>
                <a:off x="4527" y="1939"/>
                <a:ext cx="33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1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299" name="Rectangle 507"/>
              <p:cNvSpPr>
                <a:spLocks noChangeArrowheads="1"/>
              </p:cNvSpPr>
              <p:nvPr/>
            </p:nvSpPr>
            <p:spPr bwMode="auto">
              <a:xfrm>
                <a:off x="4558" y="1939"/>
                <a:ext cx="18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00" name="Rectangle 508"/>
              <p:cNvSpPr>
                <a:spLocks noChangeArrowheads="1"/>
              </p:cNvSpPr>
              <p:nvPr/>
            </p:nvSpPr>
            <p:spPr bwMode="auto">
              <a:xfrm>
                <a:off x="4552" y="1937"/>
                <a:ext cx="8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01" name="Rectangle 509"/>
              <p:cNvSpPr>
                <a:spLocks noChangeArrowheads="1"/>
              </p:cNvSpPr>
              <p:nvPr/>
            </p:nvSpPr>
            <p:spPr bwMode="auto">
              <a:xfrm>
                <a:off x="4554" y="1939"/>
                <a:ext cx="34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1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02" name="Rectangle 510"/>
              <p:cNvSpPr>
                <a:spLocks noChangeArrowheads="1"/>
              </p:cNvSpPr>
              <p:nvPr/>
            </p:nvSpPr>
            <p:spPr bwMode="auto">
              <a:xfrm>
                <a:off x="4583" y="1939"/>
                <a:ext cx="18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03" name="Rectangle 511"/>
              <p:cNvSpPr>
                <a:spLocks noChangeArrowheads="1"/>
              </p:cNvSpPr>
              <p:nvPr/>
            </p:nvSpPr>
            <p:spPr bwMode="auto">
              <a:xfrm>
                <a:off x="4589" y="1933"/>
                <a:ext cx="183" cy="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04" name="Rectangle 512"/>
              <p:cNvSpPr>
                <a:spLocks noChangeArrowheads="1"/>
              </p:cNvSpPr>
              <p:nvPr/>
            </p:nvSpPr>
            <p:spPr bwMode="auto">
              <a:xfrm>
                <a:off x="4592" y="1937"/>
                <a:ext cx="87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FF"/>
                    </a:solidFill>
                  </a:rPr>
                  <a:t>L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05" name="Rectangle 513"/>
              <p:cNvSpPr>
                <a:spLocks noChangeArrowheads="1"/>
              </p:cNvSpPr>
              <p:nvPr/>
            </p:nvSpPr>
            <p:spPr bwMode="auto">
              <a:xfrm>
                <a:off x="4668" y="1937"/>
                <a:ext cx="43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06" name="Rectangle 514"/>
              <p:cNvSpPr>
                <a:spLocks noChangeArrowheads="1"/>
              </p:cNvSpPr>
              <p:nvPr/>
            </p:nvSpPr>
            <p:spPr bwMode="auto">
              <a:xfrm>
                <a:off x="4685" y="1933"/>
                <a:ext cx="136" cy="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07" name="Rectangle 515"/>
              <p:cNvSpPr>
                <a:spLocks noChangeArrowheads="1"/>
              </p:cNvSpPr>
              <p:nvPr/>
            </p:nvSpPr>
            <p:spPr bwMode="auto">
              <a:xfrm>
                <a:off x="4685" y="1937"/>
                <a:ext cx="35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FF"/>
                    </a:solidFill>
                  </a:rPr>
                  <a:t>i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08" name="Rectangle 516"/>
              <p:cNvSpPr>
                <a:spLocks noChangeArrowheads="1"/>
              </p:cNvSpPr>
              <p:nvPr/>
            </p:nvSpPr>
            <p:spPr bwMode="auto">
              <a:xfrm>
                <a:off x="4716" y="1937"/>
                <a:ext cx="44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09" name="Rectangle 517"/>
              <p:cNvSpPr>
                <a:spLocks noChangeArrowheads="1"/>
              </p:cNvSpPr>
              <p:nvPr/>
            </p:nvSpPr>
            <p:spPr bwMode="auto">
              <a:xfrm>
                <a:off x="5166" y="1933"/>
                <a:ext cx="199" cy="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10" name="Rectangle 518"/>
              <p:cNvSpPr>
                <a:spLocks noChangeArrowheads="1"/>
              </p:cNvSpPr>
              <p:nvPr/>
            </p:nvSpPr>
            <p:spPr bwMode="auto">
              <a:xfrm>
                <a:off x="5165" y="1937"/>
                <a:ext cx="104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00"/>
                    </a:solidFill>
                  </a:rPr>
                  <a:t>X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11" name="Rectangle 519"/>
              <p:cNvSpPr>
                <a:spLocks noChangeArrowheads="1"/>
              </p:cNvSpPr>
              <p:nvPr/>
            </p:nvSpPr>
            <p:spPr bwMode="auto">
              <a:xfrm>
                <a:off x="5259" y="1937"/>
                <a:ext cx="43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00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12" name="Rectangle 520"/>
              <p:cNvSpPr>
                <a:spLocks noChangeArrowheads="1"/>
              </p:cNvSpPr>
              <p:nvPr/>
            </p:nvSpPr>
            <p:spPr bwMode="auto">
              <a:xfrm>
                <a:off x="4867" y="1567"/>
                <a:ext cx="214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13" name="Rectangle 521"/>
              <p:cNvSpPr>
                <a:spLocks noChangeArrowheads="1"/>
              </p:cNvSpPr>
              <p:nvPr/>
            </p:nvSpPr>
            <p:spPr bwMode="auto">
              <a:xfrm>
                <a:off x="4867" y="1573"/>
                <a:ext cx="101" cy="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2000">
                    <a:solidFill>
                      <a:srgbClr val="000000"/>
                    </a:solidFill>
                  </a:rPr>
                  <a:t>+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14" name="Rectangle 522"/>
              <p:cNvSpPr>
                <a:spLocks noChangeArrowheads="1"/>
              </p:cNvSpPr>
              <p:nvPr/>
            </p:nvSpPr>
            <p:spPr bwMode="auto">
              <a:xfrm>
                <a:off x="4957" y="1573"/>
                <a:ext cx="48" cy="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2000">
                    <a:solidFill>
                      <a:srgbClr val="000000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15" name="Rectangle 523"/>
              <p:cNvSpPr>
                <a:spLocks noChangeArrowheads="1"/>
              </p:cNvSpPr>
              <p:nvPr/>
            </p:nvSpPr>
            <p:spPr bwMode="auto">
              <a:xfrm>
                <a:off x="5447" y="1567"/>
                <a:ext cx="213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16" name="Rectangle 524"/>
              <p:cNvSpPr>
                <a:spLocks noChangeArrowheads="1"/>
              </p:cNvSpPr>
              <p:nvPr/>
            </p:nvSpPr>
            <p:spPr bwMode="auto">
              <a:xfrm>
                <a:off x="5445" y="1573"/>
                <a:ext cx="101" cy="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2000">
                    <a:solidFill>
                      <a:srgbClr val="000000"/>
                    </a:solidFill>
                  </a:rPr>
                  <a:t>+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17" name="Rectangle 525"/>
              <p:cNvSpPr>
                <a:spLocks noChangeArrowheads="1"/>
              </p:cNvSpPr>
              <p:nvPr/>
            </p:nvSpPr>
            <p:spPr bwMode="auto">
              <a:xfrm>
                <a:off x="5536" y="1573"/>
                <a:ext cx="48" cy="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2000">
                    <a:solidFill>
                      <a:srgbClr val="000000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318" name="Line 526"/>
              <p:cNvSpPr>
                <a:spLocks noChangeShapeType="1"/>
              </p:cNvSpPr>
              <p:nvPr/>
            </p:nvSpPr>
            <p:spPr bwMode="auto">
              <a:xfrm>
                <a:off x="4569" y="1670"/>
                <a:ext cx="7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19" name="Line 527"/>
              <p:cNvSpPr>
                <a:spLocks noChangeShapeType="1"/>
              </p:cNvSpPr>
              <p:nvPr/>
            </p:nvSpPr>
            <p:spPr bwMode="auto">
              <a:xfrm flipV="1">
                <a:off x="4605" y="1632"/>
                <a:ext cx="1" cy="7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0" name="Freeform 528"/>
              <p:cNvSpPr>
                <a:spLocks/>
              </p:cNvSpPr>
              <p:nvPr/>
            </p:nvSpPr>
            <p:spPr bwMode="auto">
              <a:xfrm>
                <a:off x="4575" y="1640"/>
                <a:ext cx="57" cy="57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6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49" y="8"/>
                  </a:cxn>
                  <a:cxn ang="0">
                    <a:pos x="53" y="12"/>
                  </a:cxn>
                  <a:cxn ang="0">
                    <a:pos x="55" y="18"/>
                  </a:cxn>
                  <a:cxn ang="0">
                    <a:pos x="57" y="24"/>
                  </a:cxn>
                  <a:cxn ang="0">
                    <a:pos x="57" y="28"/>
                  </a:cxn>
                  <a:cxn ang="0">
                    <a:pos x="57" y="35"/>
                  </a:cxn>
                  <a:cxn ang="0">
                    <a:pos x="55" y="39"/>
                  </a:cxn>
                  <a:cxn ang="0">
                    <a:pos x="53" y="45"/>
                  </a:cxn>
                  <a:cxn ang="0">
                    <a:pos x="49" y="49"/>
                  </a:cxn>
                  <a:cxn ang="0">
                    <a:pos x="46" y="53"/>
                  </a:cxn>
                  <a:cxn ang="0">
                    <a:pos x="40" y="55"/>
                  </a:cxn>
                  <a:cxn ang="0">
                    <a:pos x="36" y="57"/>
                  </a:cxn>
                  <a:cxn ang="0">
                    <a:pos x="30" y="57"/>
                  </a:cxn>
                  <a:cxn ang="0">
                    <a:pos x="24" y="57"/>
                  </a:cxn>
                  <a:cxn ang="0">
                    <a:pos x="18" y="55"/>
                  </a:cxn>
                  <a:cxn ang="0">
                    <a:pos x="14" y="53"/>
                  </a:cxn>
                  <a:cxn ang="0">
                    <a:pos x="8" y="49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5"/>
                  </a:cxn>
                  <a:cxn ang="0">
                    <a:pos x="0" y="28"/>
                  </a:cxn>
                  <a:cxn ang="0">
                    <a:pos x="0" y="24"/>
                  </a:cxn>
                  <a:cxn ang="0">
                    <a:pos x="2" y="18"/>
                  </a:cxn>
                  <a:cxn ang="0">
                    <a:pos x="4" y="12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18" y="2"/>
                  </a:cxn>
                  <a:cxn ang="0">
                    <a:pos x="24" y="0"/>
                  </a:cxn>
                  <a:cxn ang="0">
                    <a:pos x="30" y="0"/>
                  </a:cxn>
                </a:cxnLst>
                <a:rect l="0" t="0" r="r" b="b"/>
                <a:pathLst>
                  <a:path w="57" h="57">
                    <a:moveTo>
                      <a:pt x="30" y="0"/>
                    </a:moveTo>
                    <a:lnTo>
                      <a:pt x="36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49" y="8"/>
                    </a:lnTo>
                    <a:lnTo>
                      <a:pt x="53" y="12"/>
                    </a:lnTo>
                    <a:lnTo>
                      <a:pt x="55" y="18"/>
                    </a:lnTo>
                    <a:lnTo>
                      <a:pt x="57" y="24"/>
                    </a:lnTo>
                    <a:lnTo>
                      <a:pt x="57" y="28"/>
                    </a:lnTo>
                    <a:lnTo>
                      <a:pt x="57" y="35"/>
                    </a:lnTo>
                    <a:lnTo>
                      <a:pt x="55" y="39"/>
                    </a:lnTo>
                    <a:lnTo>
                      <a:pt x="53" y="45"/>
                    </a:lnTo>
                    <a:lnTo>
                      <a:pt x="49" y="49"/>
                    </a:lnTo>
                    <a:lnTo>
                      <a:pt x="46" y="53"/>
                    </a:lnTo>
                    <a:lnTo>
                      <a:pt x="40" y="55"/>
                    </a:lnTo>
                    <a:lnTo>
                      <a:pt x="36" y="57"/>
                    </a:lnTo>
                    <a:lnTo>
                      <a:pt x="30" y="57"/>
                    </a:lnTo>
                    <a:lnTo>
                      <a:pt x="24" y="57"/>
                    </a:lnTo>
                    <a:lnTo>
                      <a:pt x="18" y="55"/>
                    </a:lnTo>
                    <a:lnTo>
                      <a:pt x="14" y="53"/>
                    </a:lnTo>
                    <a:lnTo>
                      <a:pt x="8" y="49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5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2" y="18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18" y="2"/>
                    </a:lnTo>
                    <a:lnTo>
                      <a:pt x="24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1" name="Freeform 529"/>
              <p:cNvSpPr>
                <a:spLocks/>
              </p:cNvSpPr>
              <p:nvPr/>
            </p:nvSpPr>
            <p:spPr bwMode="auto">
              <a:xfrm>
                <a:off x="4575" y="1640"/>
                <a:ext cx="57" cy="57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0"/>
                  </a:cxn>
                  <a:cxn ang="0">
                    <a:pos x="36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49" y="8"/>
                  </a:cxn>
                  <a:cxn ang="0">
                    <a:pos x="53" y="12"/>
                  </a:cxn>
                  <a:cxn ang="0">
                    <a:pos x="55" y="18"/>
                  </a:cxn>
                  <a:cxn ang="0">
                    <a:pos x="57" y="24"/>
                  </a:cxn>
                  <a:cxn ang="0">
                    <a:pos x="57" y="28"/>
                  </a:cxn>
                  <a:cxn ang="0">
                    <a:pos x="57" y="35"/>
                  </a:cxn>
                  <a:cxn ang="0">
                    <a:pos x="55" y="39"/>
                  </a:cxn>
                  <a:cxn ang="0">
                    <a:pos x="53" y="45"/>
                  </a:cxn>
                  <a:cxn ang="0">
                    <a:pos x="49" y="49"/>
                  </a:cxn>
                  <a:cxn ang="0">
                    <a:pos x="46" y="53"/>
                  </a:cxn>
                  <a:cxn ang="0">
                    <a:pos x="40" y="55"/>
                  </a:cxn>
                  <a:cxn ang="0">
                    <a:pos x="36" y="57"/>
                  </a:cxn>
                  <a:cxn ang="0">
                    <a:pos x="30" y="57"/>
                  </a:cxn>
                  <a:cxn ang="0">
                    <a:pos x="24" y="57"/>
                  </a:cxn>
                  <a:cxn ang="0">
                    <a:pos x="18" y="55"/>
                  </a:cxn>
                  <a:cxn ang="0">
                    <a:pos x="14" y="53"/>
                  </a:cxn>
                  <a:cxn ang="0">
                    <a:pos x="8" y="49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5"/>
                  </a:cxn>
                  <a:cxn ang="0">
                    <a:pos x="0" y="28"/>
                  </a:cxn>
                  <a:cxn ang="0">
                    <a:pos x="0" y="24"/>
                  </a:cxn>
                  <a:cxn ang="0">
                    <a:pos x="2" y="18"/>
                  </a:cxn>
                  <a:cxn ang="0">
                    <a:pos x="4" y="12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18" y="2"/>
                  </a:cxn>
                  <a:cxn ang="0">
                    <a:pos x="24" y="0"/>
                  </a:cxn>
                  <a:cxn ang="0">
                    <a:pos x="30" y="0"/>
                  </a:cxn>
                </a:cxnLst>
                <a:rect l="0" t="0" r="r" b="b"/>
                <a:pathLst>
                  <a:path w="57" h="57">
                    <a:moveTo>
                      <a:pt x="30" y="0"/>
                    </a:moveTo>
                    <a:lnTo>
                      <a:pt x="30" y="0"/>
                    </a:lnTo>
                    <a:lnTo>
                      <a:pt x="36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49" y="8"/>
                    </a:lnTo>
                    <a:lnTo>
                      <a:pt x="53" y="12"/>
                    </a:lnTo>
                    <a:lnTo>
                      <a:pt x="55" y="18"/>
                    </a:lnTo>
                    <a:lnTo>
                      <a:pt x="57" y="24"/>
                    </a:lnTo>
                    <a:lnTo>
                      <a:pt x="57" y="28"/>
                    </a:lnTo>
                    <a:lnTo>
                      <a:pt x="57" y="35"/>
                    </a:lnTo>
                    <a:lnTo>
                      <a:pt x="55" y="39"/>
                    </a:lnTo>
                    <a:lnTo>
                      <a:pt x="53" y="45"/>
                    </a:lnTo>
                    <a:lnTo>
                      <a:pt x="49" y="49"/>
                    </a:lnTo>
                    <a:lnTo>
                      <a:pt x="46" y="53"/>
                    </a:lnTo>
                    <a:lnTo>
                      <a:pt x="40" y="55"/>
                    </a:lnTo>
                    <a:lnTo>
                      <a:pt x="36" y="57"/>
                    </a:lnTo>
                    <a:lnTo>
                      <a:pt x="30" y="57"/>
                    </a:lnTo>
                    <a:lnTo>
                      <a:pt x="24" y="57"/>
                    </a:lnTo>
                    <a:lnTo>
                      <a:pt x="18" y="55"/>
                    </a:lnTo>
                    <a:lnTo>
                      <a:pt x="14" y="53"/>
                    </a:lnTo>
                    <a:lnTo>
                      <a:pt x="8" y="49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5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2" y="18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18" y="2"/>
                    </a:lnTo>
                    <a:lnTo>
                      <a:pt x="24" y="0"/>
                    </a:lnTo>
                    <a:lnTo>
                      <a:pt x="30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2" name="Freeform 530"/>
              <p:cNvSpPr>
                <a:spLocks/>
              </p:cNvSpPr>
              <p:nvPr/>
            </p:nvSpPr>
            <p:spPr bwMode="auto">
              <a:xfrm>
                <a:off x="4557" y="1630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4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4" y="45"/>
                  </a:cxn>
                  <a:cxn ang="0">
                    <a:pos x="60" y="49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4" y="45"/>
                    </a:lnTo>
                    <a:lnTo>
                      <a:pt x="60" y="49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3" name="Freeform 531"/>
              <p:cNvSpPr>
                <a:spLocks/>
              </p:cNvSpPr>
              <p:nvPr/>
            </p:nvSpPr>
            <p:spPr bwMode="auto">
              <a:xfrm>
                <a:off x="4557" y="1630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4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4" y="45"/>
                  </a:cxn>
                  <a:cxn ang="0">
                    <a:pos x="60" y="49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4" y="45"/>
                    </a:lnTo>
                    <a:lnTo>
                      <a:pt x="60" y="49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4" name="Freeform 532"/>
              <p:cNvSpPr>
                <a:spLocks/>
              </p:cNvSpPr>
              <p:nvPr/>
            </p:nvSpPr>
            <p:spPr bwMode="auto">
              <a:xfrm>
                <a:off x="4591" y="1620"/>
                <a:ext cx="65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6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5">
                    <a:moveTo>
                      <a:pt x="31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6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5" name="Freeform 533"/>
              <p:cNvSpPr>
                <a:spLocks/>
              </p:cNvSpPr>
              <p:nvPr/>
            </p:nvSpPr>
            <p:spPr bwMode="auto">
              <a:xfrm>
                <a:off x="4591" y="1620"/>
                <a:ext cx="65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6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5">
                    <a:moveTo>
                      <a:pt x="31" y="0"/>
                    </a:move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6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6" name="Freeform 534"/>
              <p:cNvSpPr>
                <a:spLocks/>
              </p:cNvSpPr>
              <p:nvPr/>
            </p:nvSpPr>
            <p:spPr bwMode="auto">
              <a:xfrm>
                <a:off x="4589" y="1638"/>
                <a:ext cx="63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26" y="63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18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5" y="53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</a:cxnLst>
                <a:rect l="0" t="0" r="r" b="b"/>
                <a:pathLst>
                  <a:path w="63" h="63">
                    <a:moveTo>
                      <a:pt x="32" y="63"/>
                    </a:moveTo>
                    <a:lnTo>
                      <a:pt x="26" y="63"/>
                    </a:lnTo>
                    <a:lnTo>
                      <a:pt x="18" y="61"/>
                    </a:lnTo>
                    <a:lnTo>
                      <a:pt x="14" y="59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18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5" y="53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7" name="Freeform 535"/>
              <p:cNvSpPr>
                <a:spLocks/>
              </p:cNvSpPr>
              <p:nvPr/>
            </p:nvSpPr>
            <p:spPr bwMode="auto">
              <a:xfrm>
                <a:off x="4589" y="1638"/>
                <a:ext cx="63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18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5" y="53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</a:cxnLst>
                <a:rect l="0" t="0" r="r" b="b"/>
                <a:pathLst>
                  <a:path w="63" h="63">
                    <a:moveTo>
                      <a:pt x="32" y="63"/>
                    </a:moveTo>
                    <a:lnTo>
                      <a:pt x="32" y="63"/>
                    </a:lnTo>
                    <a:lnTo>
                      <a:pt x="26" y="63"/>
                    </a:lnTo>
                    <a:lnTo>
                      <a:pt x="18" y="61"/>
                    </a:lnTo>
                    <a:lnTo>
                      <a:pt x="14" y="59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18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5" y="53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8" name="Freeform 536"/>
              <p:cNvSpPr>
                <a:spLocks/>
              </p:cNvSpPr>
              <p:nvPr/>
            </p:nvSpPr>
            <p:spPr bwMode="auto">
              <a:xfrm>
                <a:off x="4569" y="1648"/>
                <a:ext cx="63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5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49"/>
                  </a:cxn>
                  <a:cxn ang="0">
                    <a:pos x="55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</a:cxnLst>
                <a:rect l="0" t="0" r="r" b="b"/>
                <a:pathLst>
                  <a:path w="63" h="65">
                    <a:moveTo>
                      <a:pt x="32" y="65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49"/>
                    </a:lnTo>
                    <a:lnTo>
                      <a:pt x="55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9" name="Freeform 537"/>
              <p:cNvSpPr>
                <a:spLocks/>
              </p:cNvSpPr>
              <p:nvPr/>
            </p:nvSpPr>
            <p:spPr bwMode="auto">
              <a:xfrm>
                <a:off x="4569" y="1648"/>
                <a:ext cx="63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5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49"/>
                  </a:cxn>
                  <a:cxn ang="0">
                    <a:pos x="55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</a:cxnLst>
                <a:rect l="0" t="0" r="r" b="b"/>
                <a:pathLst>
                  <a:path w="63" h="65">
                    <a:moveTo>
                      <a:pt x="32" y="65"/>
                    </a:move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49"/>
                    </a:lnTo>
                    <a:lnTo>
                      <a:pt x="55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0" name="Freeform 538"/>
              <p:cNvSpPr>
                <a:spLocks/>
              </p:cNvSpPr>
              <p:nvPr/>
            </p:nvSpPr>
            <p:spPr bwMode="auto">
              <a:xfrm>
                <a:off x="4557" y="1616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4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4" y="46"/>
                  </a:cxn>
                  <a:cxn ang="0">
                    <a:pos x="60" y="52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2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6" y="2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40" y="2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4" y="46"/>
                    </a:lnTo>
                    <a:lnTo>
                      <a:pt x="60" y="52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2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1" name="Freeform 539"/>
              <p:cNvSpPr>
                <a:spLocks/>
              </p:cNvSpPr>
              <p:nvPr/>
            </p:nvSpPr>
            <p:spPr bwMode="auto">
              <a:xfrm>
                <a:off x="4557" y="1616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4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4" y="46"/>
                  </a:cxn>
                  <a:cxn ang="0">
                    <a:pos x="60" y="52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2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6" y="2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34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4" y="46"/>
                    </a:lnTo>
                    <a:lnTo>
                      <a:pt x="60" y="52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2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34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2" name="Freeform 540"/>
              <p:cNvSpPr>
                <a:spLocks/>
              </p:cNvSpPr>
              <p:nvPr/>
            </p:nvSpPr>
            <p:spPr bwMode="auto">
              <a:xfrm>
                <a:off x="4587" y="1608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3" name="Freeform 541"/>
              <p:cNvSpPr>
                <a:spLocks/>
              </p:cNvSpPr>
              <p:nvPr/>
            </p:nvSpPr>
            <p:spPr bwMode="auto">
              <a:xfrm>
                <a:off x="4587" y="1608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34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4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4" name="Freeform 542"/>
              <p:cNvSpPr>
                <a:spLocks/>
              </p:cNvSpPr>
              <p:nvPr/>
            </p:nvSpPr>
            <p:spPr bwMode="auto">
              <a:xfrm>
                <a:off x="4569" y="1607"/>
                <a:ext cx="65" cy="63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2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1"/>
                  </a:cxn>
                  <a:cxn ang="0">
                    <a:pos x="52" y="3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3">
                    <a:moveTo>
                      <a:pt x="65" y="31"/>
                    </a:move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2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1"/>
                    </a:lnTo>
                    <a:lnTo>
                      <a:pt x="52" y="3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5" name="Freeform 543"/>
              <p:cNvSpPr>
                <a:spLocks/>
              </p:cNvSpPr>
              <p:nvPr/>
            </p:nvSpPr>
            <p:spPr bwMode="auto">
              <a:xfrm>
                <a:off x="4569" y="1607"/>
                <a:ext cx="65" cy="63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2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1"/>
                  </a:cxn>
                  <a:cxn ang="0">
                    <a:pos x="52" y="3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3">
                    <a:moveTo>
                      <a:pt x="65" y="31"/>
                    </a:moveTo>
                    <a:lnTo>
                      <a:pt x="65" y="31"/>
                    </a:ln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2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1"/>
                    </a:lnTo>
                    <a:lnTo>
                      <a:pt x="52" y="3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6" name="Freeform 544"/>
              <p:cNvSpPr>
                <a:spLocks/>
              </p:cNvSpPr>
              <p:nvPr/>
            </p:nvSpPr>
            <p:spPr bwMode="auto">
              <a:xfrm>
                <a:off x="4579" y="1630"/>
                <a:ext cx="65" cy="65"/>
              </a:xfrm>
              <a:custGeom>
                <a:avLst/>
                <a:gdLst/>
                <a:ahLst/>
                <a:cxnLst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5"/>
                  </a:cxn>
                </a:cxnLst>
                <a:rect l="0" t="0" r="r" b="b"/>
                <a:pathLst>
                  <a:path w="65" h="65">
                    <a:moveTo>
                      <a:pt x="34" y="65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7" name="Freeform 545"/>
              <p:cNvSpPr>
                <a:spLocks/>
              </p:cNvSpPr>
              <p:nvPr/>
            </p:nvSpPr>
            <p:spPr bwMode="auto">
              <a:xfrm>
                <a:off x="4579" y="1630"/>
                <a:ext cx="65" cy="65"/>
              </a:xfrm>
              <a:custGeom>
                <a:avLst/>
                <a:gdLst/>
                <a:ahLst/>
                <a:cxnLst>
                  <a:cxn ang="0">
                    <a:pos x="34" y="65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5"/>
                  </a:cxn>
                </a:cxnLst>
                <a:rect l="0" t="0" r="r" b="b"/>
                <a:pathLst>
                  <a:path w="65" h="65">
                    <a:moveTo>
                      <a:pt x="34" y="65"/>
                    </a:moveTo>
                    <a:lnTo>
                      <a:pt x="34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8" name="Freeform 546"/>
              <p:cNvSpPr>
                <a:spLocks/>
              </p:cNvSpPr>
              <p:nvPr/>
            </p:nvSpPr>
            <p:spPr bwMode="auto">
              <a:xfrm>
                <a:off x="5245" y="1530"/>
                <a:ext cx="63" cy="65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1" y="21"/>
                  </a:cxn>
                  <a:cxn ang="0">
                    <a:pos x="63" y="27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7" y="61"/>
                  </a:cxn>
                  <a:cxn ang="0">
                    <a:pos x="11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5" y="2"/>
                  </a:cxn>
                </a:cxnLst>
                <a:rect l="0" t="0" r="r" b="b"/>
                <a:pathLst>
                  <a:path w="63" h="65">
                    <a:moveTo>
                      <a:pt x="45" y="2"/>
                    </a:moveTo>
                    <a:lnTo>
                      <a:pt x="49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1" y="21"/>
                    </a:lnTo>
                    <a:lnTo>
                      <a:pt x="63" y="27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7" y="61"/>
                    </a:lnTo>
                    <a:lnTo>
                      <a:pt x="11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9" name="Freeform 547"/>
              <p:cNvSpPr>
                <a:spLocks/>
              </p:cNvSpPr>
              <p:nvPr/>
            </p:nvSpPr>
            <p:spPr bwMode="auto">
              <a:xfrm>
                <a:off x="5245" y="1530"/>
                <a:ext cx="63" cy="65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1" y="21"/>
                  </a:cxn>
                  <a:cxn ang="0">
                    <a:pos x="63" y="27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7" y="61"/>
                  </a:cxn>
                  <a:cxn ang="0">
                    <a:pos x="11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5" y="2"/>
                  </a:cxn>
                </a:cxnLst>
                <a:rect l="0" t="0" r="r" b="b"/>
                <a:pathLst>
                  <a:path w="63" h="65">
                    <a:moveTo>
                      <a:pt x="45" y="2"/>
                    </a:move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1" y="21"/>
                    </a:lnTo>
                    <a:lnTo>
                      <a:pt x="63" y="27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7" y="61"/>
                    </a:lnTo>
                    <a:lnTo>
                      <a:pt x="11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5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0" name="Freeform 548"/>
              <p:cNvSpPr>
                <a:spLocks/>
              </p:cNvSpPr>
              <p:nvPr/>
            </p:nvSpPr>
            <p:spPr bwMode="auto">
              <a:xfrm>
                <a:off x="5351" y="1624"/>
                <a:ext cx="63" cy="6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</a:cxnLst>
                <a:rect l="0" t="0" r="r" b="b"/>
                <a:pathLst>
                  <a:path w="63" h="65">
                    <a:moveTo>
                      <a:pt x="45" y="4"/>
                    </a:move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1" name="Freeform 549"/>
              <p:cNvSpPr>
                <a:spLocks/>
              </p:cNvSpPr>
              <p:nvPr/>
            </p:nvSpPr>
            <p:spPr bwMode="auto">
              <a:xfrm>
                <a:off x="5351" y="1624"/>
                <a:ext cx="63" cy="6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</a:cxnLst>
                <a:rect l="0" t="0" r="r" b="b"/>
                <a:pathLst>
                  <a:path w="63" h="65">
                    <a:moveTo>
                      <a:pt x="45" y="4"/>
                    </a:move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2" name="Freeform 550"/>
              <p:cNvSpPr>
                <a:spLocks/>
              </p:cNvSpPr>
              <p:nvPr/>
            </p:nvSpPr>
            <p:spPr bwMode="auto">
              <a:xfrm>
                <a:off x="5341" y="1656"/>
                <a:ext cx="63" cy="65"/>
              </a:xfrm>
              <a:custGeom>
                <a:avLst/>
                <a:gdLst/>
                <a:ahLst/>
                <a:cxnLst>
                  <a:cxn ang="0">
                    <a:pos x="18" y="63"/>
                  </a:cxn>
                  <a:cxn ang="0">
                    <a:pos x="12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1" y="21"/>
                  </a:cxn>
                  <a:cxn ang="0">
                    <a:pos x="63" y="27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4" y="65"/>
                  </a:cxn>
                  <a:cxn ang="0">
                    <a:pos x="18" y="63"/>
                  </a:cxn>
                </a:cxnLst>
                <a:rect l="0" t="0" r="r" b="b"/>
                <a:pathLst>
                  <a:path w="63" h="65">
                    <a:moveTo>
                      <a:pt x="18" y="63"/>
                    </a:moveTo>
                    <a:lnTo>
                      <a:pt x="12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1" y="21"/>
                    </a:lnTo>
                    <a:lnTo>
                      <a:pt x="63" y="27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4" y="65"/>
                    </a:lnTo>
                    <a:lnTo>
                      <a:pt x="18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3" name="Freeform 551"/>
              <p:cNvSpPr>
                <a:spLocks/>
              </p:cNvSpPr>
              <p:nvPr/>
            </p:nvSpPr>
            <p:spPr bwMode="auto">
              <a:xfrm>
                <a:off x="5341" y="1656"/>
                <a:ext cx="63" cy="65"/>
              </a:xfrm>
              <a:custGeom>
                <a:avLst/>
                <a:gdLst/>
                <a:ahLst/>
                <a:cxnLst>
                  <a:cxn ang="0">
                    <a:pos x="18" y="63"/>
                  </a:cxn>
                  <a:cxn ang="0">
                    <a:pos x="18" y="63"/>
                  </a:cxn>
                  <a:cxn ang="0">
                    <a:pos x="12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1" y="21"/>
                  </a:cxn>
                  <a:cxn ang="0">
                    <a:pos x="63" y="27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4" y="65"/>
                  </a:cxn>
                  <a:cxn ang="0">
                    <a:pos x="18" y="63"/>
                  </a:cxn>
                </a:cxnLst>
                <a:rect l="0" t="0" r="r" b="b"/>
                <a:pathLst>
                  <a:path w="63" h="65">
                    <a:moveTo>
                      <a:pt x="18" y="63"/>
                    </a:moveTo>
                    <a:lnTo>
                      <a:pt x="18" y="63"/>
                    </a:lnTo>
                    <a:lnTo>
                      <a:pt x="12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1" y="21"/>
                    </a:lnTo>
                    <a:lnTo>
                      <a:pt x="63" y="27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4" y="65"/>
                    </a:lnTo>
                    <a:lnTo>
                      <a:pt x="18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4" name="Freeform 552"/>
              <p:cNvSpPr>
                <a:spLocks/>
              </p:cNvSpPr>
              <p:nvPr/>
            </p:nvSpPr>
            <p:spPr bwMode="auto">
              <a:xfrm>
                <a:off x="5262" y="1469"/>
                <a:ext cx="63" cy="65"/>
              </a:xfrm>
              <a:custGeom>
                <a:avLst/>
                <a:gdLst/>
                <a:ahLst/>
                <a:cxnLst>
                  <a:cxn ang="0">
                    <a:pos x="44" y="4"/>
                  </a:cxn>
                  <a:cxn ang="0">
                    <a:pos x="50" y="8"/>
                  </a:cxn>
                  <a:cxn ang="0">
                    <a:pos x="56" y="12"/>
                  </a:cxn>
                  <a:cxn ang="0">
                    <a:pos x="59" y="15"/>
                  </a:cxn>
                  <a:cxn ang="0">
                    <a:pos x="61" y="21"/>
                  </a:cxn>
                  <a:cxn ang="0">
                    <a:pos x="63" y="27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4" y="57"/>
                  </a:cxn>
                  <a:cxn ang="0">
                    <a:pos x="50" y="61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4" y="65"/>
                  </a:cxn>
                  <a:cxn ang="0">
                    <a:pos x="18" y="63"/>
                  </a:cxn>
                  <a:cxn ang="0">
                    <a:pos x="12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4"/>
                  </a:cxn>
                </a:cxnLst>
                <a:rect l="0" t="0" r="r" b="b"/>
                <a:pathLst>
                  <a:path w="63" h="65">
                    <a:moveTo>
                      <a:pt x="44" y="4"/>
                    </a:moveTo>
                    <a:lnTo>
                      <a:pt x="50" y="8"/>
                    </a:lnTo>
                    <a:lnTo>
                      <a:pt x="56" y="12"/>
                    </a:lnTo>
                    <a:lnTo>
                      <a:pt x="59" y="15"/>
                    </a:lnTo>
                    <a:lnTo>
                      <a:pt x="61" y="21"/>
                    </a:lnTo>
                    <a:lnTo>
                      <a:pt x="63" y="27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4" y="57"/>
                    </a:lnTo>
                    <a:lnTo>
                      <a:pt x="50" y="61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4" y="65"/>
                    </a:lnTo>
                    <a:lnTo>
                      <a:pt x="18" y="63"/>
                    </a:lnTo>
                    <a:lnTo>
                      <a:pt x="12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4" y="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5" name="Freeform 553"/>
              <p:cNvSpPr>
                <a:spLocks/>
              </p:cNvSpPr>
              <p:nvPr/>
            </p:nvSpPr>
            <p:spPr bwMode="auto">
              <a:xfrm>
                <a:off x="5262" y="1469"/>
                <a:ext cx="63" cy="65"/>
              </a:xfrm>
              <a:custGeom>
                <a:avLst/>
                <a:gdLst/>
                <a:ahLst/>
                <a:cxnLst>
                  <a:cxn ang="0">
                    <a:pos x="44" y="4"/>
                  </a:cxn>
                  <a:cxn ang="0">
                    <a:pos x="44" y="4"/>
                  </a:cxn>
                  <a:cxn ang="0">
                    <a:pos x="50" y="8"/>
                  </a:cxn>
                  <a:cxn ang="0">
                    <a:pos x="56" y="12"/>
                  </a:cxn>
                  <a:cxn ang="0">
                    <a:pos x="59" y="15"/>
                  </a:cxn>
                  <a:cxn ang="0">
                    <a:pos x="61" y="21"/>
                  </a:cxn>
                  <a:cxn ang="0">
                    <a:pos x="63" y="27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4" y="57"/>
                  </a:cxn>
                  <a:cxn ang="0">
                    <a:pos x="50" y="61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4" y="65"/>
                  </a:cxn>
                  <a:cxn ang="0">
                    <a:pos x="18" y="63"/>
                  </a:cxn>
                  <a:cxn ang="0">
                    <a:pos x="12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4"/>
                  </a:cxn>
                </a:cxnLst>
                <a:rect l="0" t="0" r="r" b="b"/>
                <a:pathLst>
                  <a:path w="63" h="65">
                    <a:moveTo>
                      <a:pt x="44" y="4"/>
                    </a:moveTo>
                    <a:lnTo>
                      <a:pt x="44" y="4"/>
                    </a:lnTo>
                    <a:lnTo>
                      <a:pt x="50" y="8"/>
                    </a:lnTo>
                    <a:lnTo>
                      <a:pt x="56" y="12"/>
                    </a:lnTo>
                    <a:lnTo>
                      <a:pt x="59" y="15"/>
                    </a:lnTo>
                    <a:lnTo>
                      <a:pt x="61" y="21"/>
                    </a:lnTo>
                    <a:lnTo>
                      <a:pt x="63" y="27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4" y="57"/>
                    </a:lnTo>
                    <a:lnTo>
                      <a:pt x="50" y="61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4" y="65"/>
                    </a:lnTo>
                    <a:lnTo>
                      <a:pt x="18" y="63"/>
                    </a:lnTo>
                    <a:lnTo>
                      <a:pt x="12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4" y="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6" name="Freeform 554"/>
              <p:cNvSpPr>
                <a:spLocks/>
              </p:cNvSpPr>
              <p:nvPr/>
            </p:nvSpPr>
            <p:spPr bwMode="auto">
              <a:xfrm>
                <a:off x="5292" y="1620"/>
                <a:ext cx="65" cy="65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50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18"/>
                  </a:cxn>
                  <a:cxn ang="0">
                    <a:pos x="8" y="14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6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5">
                    <a:moveTo>
                      <a:pt x="20" y="61"/>
                    </a:moveTo>
                    <a:lnTo>
                      <a:pt x="14" y="57"/>
                    </a:lnTo>
                    <a:lnTo>
                      <a:pt x="10" y="53"/>
                    </a:lnTo>
                    <a:lnTo>
                      <a:pt x="6" y="50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18"/>
                    </a:lnTo>
                    <a:lnTo>
                      <a:pt x="8" y="14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61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6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7" name="Freeform 555"/>
              <p:cNvSpPr>
                <a:spLocks/>
              </p:cNvSpPr>
              <p:nvPr/>
            </p:nvSpPr>
            <p:spPr bwMode="auto">
              <a:xfrm>
                <a:off x="5292" y="1620"/>
                <a:ext cx="65" cy="65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50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18"/>
                  </a:cxn>
                  <a:cxn ang="0">
                    <a:pos x="8" y="14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6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5">
                    <a:moveTo>
                      <a:pt x="20" y="61"/>
                    </a:move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50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18"/>
                    </a:lnTo>
                    <a:lnTo>
                      <a:pt x="8" y="14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61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6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8" name="Freeform 556"/>
              <p:cNvSpPr>
                <a:spLocks/>
              </p:cNvSpPr>
              <p:nvPr/>
            </p:nvSpPr>
            <p:spPr bwMode="auto">
              <a:xfrm>
                <a:off x="5319" y="1644"/>
                <a:ext cx="63" cy="65"/>
              </a:xfrm>
              <a:custGeom>
                <a:avLst/>
                <a:gdLst/>
                <a:ahLst/>
                <a:cxnLst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2" y="22"/>
                  </a:cxn>
                  <a:cxn ang="0">
                    <a:pos x="63" y="26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2" y="45"/>
                  </a:cxn>
                  <a:cxn ang="0">
                    <a:pos x="58" y="51"/>
                  </a:cxn>
                  <a:cxn ang="0">
                    <a:pos x="54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0" y="65"/>
                  </a:cxn>
                  <a:cxn ang="0">
                    <a:pos x="24" y="63"/>
                  </a:cxn>
                  <a:cxn ang="0">
                    <a:pos x="18" y="61"/>
                  </a:cxn>
                  <a:cxn ang="0">
                    <a:pos x="12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</a:cxnLst>
                <a:rect l="0" t="0" r="r" b="b"/>
                <a:pathLst>
                  <a:path w="63" h="65">
                    <a:moveTo>
                      <a:pt x="44" y="2"/>
                    </a:moveTo>
                    <a:lnTo>
                      <a:pt x="50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2" y="22"/>
                    </a:lnTo>
                    <a:lnTo>
                      <a:pt x="63" y="26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2" y="45"/>
                    </a:lnTo>
                    <a:lnTo>
                      <a:pt x="58" y="51"/>
                    </a:lnTo>
                    <a:lnTo>
                      <a:pt x="54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0" y="65"/>
                    </a:lnTo>
                    <a:lnTo>
                      <a:pt x="24" y="63"/>
                    </a:lnTo>
                    <a:lnTo>
                      <a:pt x="18" y="61"/>
                    </a:lnTo>
                    <a:lnTo>
                      <a:pt x="12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9" name="Freeform 557"/>
              <p:cNvSpPr>
                <a:spLocks/>
              </p:cNvSpPr>
              <p:nvPr/>
            </p:nvSpPr>
            <p:spPr bwMode="auto">
              <a:xfrm>
                <a:off x="5319" y="1644"/>
                <a:ext cx="63" cy="65"/>
              </a:xfrm>
              <a:custGeom>
                <a:avLst/>
                <a:gdLst/>
                <a:ahLst/>
                <a:cxnLst>
                  <a:cxn ang="0">
                    <a:pos x="44" y="2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2" y="22"/>
                  </a:cxn>
                  <a:cxn ang="0">
                    <a:pos x="63" y="26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2" y="45"/>
                  </a:cxn>
                  <a:cxn ang="0">
                    <a:pos x="58" y="51"/>
                  </a:cxn>
                  <a:cxn ang="0">
                    <a:pos x="54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0" y="65"/>
                  </a:cxn>
                  <a:cxn ang="0">
                    <a:pos x="24" y="63"/>
                  </a:cxn>
                  <a:cxn ang="0">
                    <a:pos x="18" y="61"/>
                  </a:cxn>
                  <a:cxn ang="0">
                    <a:pos x="12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</a:cxnLst>
                <a:rect l="0" t="0" r="r" b="b"/>
                <a:pathLst>
                  <a:path w="63" h="65">
                    <a:moveTo>
                      <a:pt x="44" y="2"/>
                    </a:moveTo>
                    <a:lnTo>
                      <a:pt x="44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2" y="22"/>
                    </a:lnTo>
                    <a:lnTo>
                      <a:pt x="63" y="26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2" y="45"/>
                    </a:lnTo>
                    <a:lnTo>
                      <a:pt x="58" y="51"/>
                    </a:lnTo>
                    <a:lnTo>
                      <a:pt x="54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0" y="65"/>
                    </a:lnTo>
                    <a:lnTo>
                      <a:pt x="24" y="63"/>
                    </a:lnTo>
                    <a:lnTo>
                      <a:pt x="18" y="61"/>
                    </a:lnTo>
                    <a:lnTo>
                      <a:pt x="12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0" name="Freeform 558"/>
              <p:cNvSpPr>
                <a:spLocks/>
              </p:cNvSpPr>
              <p:nvPr/>
            </p:nvSpPr>
            <p:spPr bwMode="auto">
              <a:xfrm>
                <a:off x="5256" y="1614"/>
                <a:ext cx="65" cy="63"/>
              </a:xfrm>
              <a:custGeom>
                <a:avLst/>
                <a:gdLst/>
                <a:ahLst/>
                <a:cxnLst>
                  <a:cxn ang="0">
                    <a:pos x="48" y="2"/>
                  </a:cxn>
                  <a:cxn ang="0">
                    <a:pos x="54" y="6"/>
                  </a:cxn>
                  <a:cxn ang="0">
                    <a:pos x="58" y="10"/>
                  </a:cxn>
                  <a:cxn ang="0">
                    <a:pos x="62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6"/>
                  </a:cxn>
                  <a:cxn ang="0">
                    <a:pos x="60" y="52"/>
                  </a:cxn>
                  <a:cxn ang="0">
                    <a:pos x="56" y="56"/>
                  </a:cxn>
                  <a:cxn ang="0">
                    <a:pos x="52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4"/>
                  </a:cxn>
                  <a:cxn ang="0">
                    <a:pos x="6" y="50"/>
                  </a:cxn>
                  <a:cxn ang="0">
                    <a:pos x="4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18"/>
                  </a:cxn>
                  <a:cxn ang="0">
                    <a:pos x="8" y="14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2" y="0"/>
                  </a:cxn>
                  <a:cxn ang="0">
                    <a:pos x="48" y="2"/>
                  </a:cxn>
                </a:cxnLst>
                <a:rect l="0" t="0" r="r" b="b"/>
                <a:pathLst>
                  <a:path w="65" h="63">
                    <a:moveTo>
                      <a:pt x="48" y="2"/>
                    </a:moveTo>
                    <a:lnTo>
                      <a:pt x="54" y="6"/>
                    </a:lnTo>
                    <a:lnTo>
                      <a:pt x="58" y="10"/>
                    </a:lnTo>
                    <a:lnTo>
                      <a:pt x="62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6"/>
                    </a:lnTo>
                    <a:lnTo>
                      <a:pt x="60" y="52"/>
                    </a:lnTo>
                    <a:lnTo>
                      <a:pt x="56" y="56"/>
                    </a:lnTo>
                    <a:lnTo>
                      <a:pt x="52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4"/>
                    </a:lnTo>
                    <a:lnTo>
                      <a:pt x="6" y="50"/>
                    </a:lnTo>
                    <a:lnTo>
                      <a:pt x="4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18"/>
                    </a:lnTo>
                    <a:lnTo>
                      <a:pt x="8" y="14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2" y="0"/>
                    </a:lnTo>
                    <a:lnTo>
                      <a:pt x="48" y="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1" name="Freeform 559"/>
              <p:cNvSpPr>
                <a:spLocks/>
              </p:cNvSpPr>
              <p:nvPr/>
            </p:nvSpPr>
            <p:spPr bwMode="auto">
              <a:xfrm>
                <a:off x="5256" y="1614"/>
                <a:ext cx="65" cy="63"/>
              </a:xfrm>
              <a:custGeom>
                <a:avLst/>
                <a:gdLst/>
                <a:ahLst/>
                <a:cxnLst>
                  <a:cxn ang="0">
                    <a:pos x="48" y="2"/>
                  </a:cxn>
                  <a:cxn ang="0">
                    <a:pos x="48" y="2"/>
                  </a:cxn>
                  <a:cxn ang="0">
                    <a:pos x="54" y="6"/>
                  </a:cxn>
                  <a:cxn ang="0">
                    <a:pos x="58" y="10"/>
                  </a:cxn>
                  <a:cxn ang="0">
                    <a:pos x="62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6"/>
                  </a:cxn>
                  <a:cxn ang="0">
                    <a:pos x="60" y="52"/>
                  </a:cxn>
                  <a:cxn ang="0">
                    <a:pos x="56" y="56"/>
                  </a:cxn>
                  <a:cxn ang="0">
                    <a:pos x="52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4"/>
                  </a:cxn>
                  <a:cxn ang="0">
                    <a:pos x="6" y="50"/>
                  </a:cxn>
                  <a:cxn ang="0">
                    <a:pos x="4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18"/>
                  </a:cxn>
                  <a:cxn ang="0">
                    <a:pos x="8" y="14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2" y="0"/>
                  </a:cxn>
                  <a:cxn ang="0">
                    <a:pos x="48" y="2"/>
                  </a:cxn>
                </a:cxnLst>
                <a:rect l="0" t="0" r="r" b="b"/>
                <a:pathLst>
                  <a:path w="65" h="63">
                    <a:moveTo>
                      <a:pt x="48" y="2"/>
                    </a:moveTo>
                    <a:lnTo>
                      <a:pt x="48" y="2"/>
                    </a:lnTo>
                    <a:lnTo>
                      <a:pt x="54" y="6"/>
                    </a:lnTo>
                    <a:lnTo>
                      <a:pt x="58" y="10"/>
                    </a:lnTo>
                    <a:lnTo>
                      <a:pt x="62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6"/>
                    </a:lnTo>
                    <a:lnTo>
                      <a:pt x="60" y="52"/>
                    </a:lnTo>
                    <a:lnTo>
                      <a:pt x="56" y="56"/>
                    </a:lnTo>
                    <a:lnTo>
                      <a:pt x="52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4"/>
                    </a:lnTo>
                    <a:lnTo>
                      <a:pt x="6" y="50"/>
                    </a:lnTo>
                    <a:lnTo>
                      <a:pt x="4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18"/>
                    </a:lnTo>
                    <a:lnTo>
                      <a:pt x="8" y="14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2" y="0"/>
                    </a:lnTo>
                    <a:lnTo>
                      <a:pt x="48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2" name="Freeform 560"/>
              <p:cNvSpPr>
                <a:spLocks/>
              </p:cNvSpPr>
              <p:nvPr/>
            </p:nvSpPr>
            <p:spPr bwMode="auto">
              <a:xfrm>
                <a:off x="5337" y="1581"/>
                <a:ext cx="65" cy="6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0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2" y="8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5" y="4"/>
                  </a:cxn>
                </a:cxnLst>
                <a:rect l="0" t="0" r="r" b="b"/>
                <a:pathLst>
                  <a:path w="65" h="65">
                    <a:moveTo>
                      <a:pt x="45" y="4"/>
                    </a:moveTo>
                    <a:lnTo>
                      <a:pt x="51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0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2" y="8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5" y="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3" name="Freeform 561"/>
              <p:cNvSpPr>
                <a:spLocks/>
              </p:cNvSpPr>
              <p:nvPr/>
            </p:nvSpPr>
            <p:spPr bwMode="auto">
              <a:xfrm>
                <a:off x="5337" y="1581"/>
                <a:ext cx="65" cy="6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0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2" y="8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5" y="4"/>
                  </a:cxn>
                </a:cxnLst>
                <a:rect l="0" t="0" r="r" b="b"/>
                <a:pathLst>
                  <a:path w="65" h="65">
                    <a:moveTo>
                      <a:pt x="45" y="4"/>
                    </a:moveTo>
                    <a:lnTo>
                      <a:pt x="45" y="4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0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2" y="8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5" y="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4" name="Freeform 562"/>
              <p:cNvSpPr>
                <a:spLocks/>
              </p:cNvSpPr>
              <p:nvPr/>
            </p:nvSpPr>
            <p:spPr bwMode="auto">
              <a:xfrm>
                <a:off x="5323" y="1601"/>
                <a:ext cx="65" cy="65"/>
              </a:xfrm>
              <a:custGeom>
                <a:avLst/>
                <a:gdLst/>
                <a:ahLst/>
                <a:cxnLst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6" y="6"/>
                  </a:cxn>
                  <a:cxn ang="0">
                    <a:pos x="22" y="4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8" y="9"/>
                  </a:cxn>
                  <a:cxn ang="0">
                    <a:pos x="59" y="15"/>
                  </a:cxn>
                  <a:cxn ang="0">
                    <a:pos x="63" y="21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6" y="57"/>
                  </a:cxn>
                  <a:cxn ang="0">
                    <a:pos x="50" y="61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</a:cxnLst>
                <a:rect l="0" t="0" r="r" b="b"/>
                <a:pathLst>
                  <a:path w="65" h="65">
                    <a:moveTo>
                      <a:pt x="20" y="63"/>
                    </a:move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6" y="6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8" y="9"/>
                    </a:lnTo>
                    <a:lnTo>
                      <a:pt x="59" y="15"/>
                    </a:lnTo>
                    <a:lnTo>
                      <a:pt x="63" y="21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6" y="57"/>
                    </a:lnTo>
                    <a:lnTo>
                      <a:pt x="50" y="61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5" name="Freeform 563"/>
              <p:cNvSpPr>
                <a:spLocks/>
              </p:cNvSpPr>
              <p:nvPr/>
            </p:nvSpPr>
            <p:spPr bwMode="auto">
              <a:xfrm>
                <a:off x="5323" y="1601"/>
                <a:ext cx="65" cy="65"/>
              </a:xfrm>
              <a:custGeom>
                <a:avLst/>
                <a:gdLst/>
                <a:ahLst/>
                <a:cxnLst>
                  <a:cxn ang="0">
                    <a:pos x="20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6" y="6"/>
                  </a:cxn>
                  <a:cxn ang="0">
                    <a:pos x="22" y="4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8" y="9"/>
                  </a:cxn>
                  <a:cxn ang="0">
                    <a:pos x="59" y="15"/>
                  </a:cxn>
                  <a:cxn ang="0">
                    <a:pos x="63" y="21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6" y="57"/>
                  </a:cxn>
                  <a:cxn ang="0">
                    <a:pos x="50" y="61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</a:cxnLst>
                <a:rect l="0" t="0" r="r" b="b"/>
                <a:pathLst>
                  <a:path w="65" h="65">
                    <a:moveTo>
                      <a:pt x="20" y="63"/>
                    </a:move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6" y="6"/>
                    </a:lnTo>
                    <a:lnTo>
                      <a:pt x="22" y="4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8" y="9"/>
                    </a:lnTo>
                    <a:lnTo>
                      <a:pt x="59" y="15"/>
                    </a:lnTo>
                    <a:lnTo>
                      <a:pt x="63" y="21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6" y="57"/>
                    </a:lnTo>
                    <a:lnTo>
                      <a:pt x="50" y="61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6" name="Freeform 564"/>
              <p:cNvSpPr>
                <a:spLocks/>
              </p:cNvSpPr>
              <p:nvPr/>
            </p:nvSpPr>
            <p:spPr bwMode="auto">
              <a:xfrm>
                <a:off x="5321" y="1538"/>
                <a:ext cx="65" cy="65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52" y="6"/>
                  </a:cxn>
                  <a:cxn ang="0">
                    <a:pos x="58" y="9"/>
                  </a:cxn>
                  <a:cxn ang="0">
                    <a:pos x="60" y="15"/>
                  </a:cxn>
                  <a:cxn ang="0">
                    <a:pos x="63" y="21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1" y="45"/>
                  </a:cxn>
                  <a:cxn ang="0">
                    <a:pos x="60" y="51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</a:cxnLst>
                <a:rect l="0" t="0" r="r" b="b"/>
                <a:pathLst>
                  <a:path w="65" h="65">
                    <a:moveTo>
                      <a:pt x="46" y="2"/>
                    </a:moveTo>
                    <a:lnTo>
                      <a:pt x="52" y="6"/>
                    </a:lnTo>
                    <a:lnTo>
                      <a:pt x="58" y="9"/>
                    </a:lnTo>
                    <a:lnTo>
                      <a:pt x="60" y="15"/>
                    </a:lnTo>
                    <a:lnTo>
                      <a:pt x="63" y="21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1" y="45"/>
                    </a:lnTo>
                    <a:lnTo>
                      <a:pt x="60" y="51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7" name="Freeform 565"/>
              <p:cNvSpPr>
                <a:spLocks/>
              </p:cNvSpPr>
              <p:nvPr/>
            </p:nvSpPr>
            <p:spPr bwMode="auto">
              <a:xfrm>
                <a:off x="5321" y="1538"/>
                <a:ext cx="65" cy="65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8" y="9"/>
                  </a:cxn>
                  <a:cxn ang="0">
                    <a:pos x="60" y="15"/>
                  </a:cxn>
                  <a:cxn ang="0">
                    <a:pos x="63" y="21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1" y="45"/>
                  </a:cxn>
                  <a:cxn ang="0">
                    <a:pos x="60" y="51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</a:cxnLst>
                <a:rect l="0" t="0" r="r" b="b"/>
                <a:pathLst>
                  <a:path w="65" h="65">
                    <a:moveTo>
                      <a:pt x="46" y="2"/>
                    </a:moveTo>
                    <a:lnTo>
                      <a:pt x="46" y="2"/>
                    </a:lnTo>
                    <a:lnTo>
                      <a:pt x="52" y="6"/>
                    </a:lnTo>
                    <a:lnTo>
                      <a:pt x="58" y="9"/>
                    </a:lnTo>
                    <a:lnTo>
                      <a:pt x="60" y="15"/>
                    </a:lnTo>
                    <a:lnTo>
                      <a:pt x="63" y="21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1" y="45"/>
                    </a:lnTo>
                    <a:lnTo>
                      <a:pt x="60" y="51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8" name="Freeform 566"/>
              <p:cNvSpPr>
                <a:spLocks/>
              </p:cNvSpPr>
              <p:nvPr/>
            </p:nvSpPr>
            <p:spPr bwMode="auto">
              <a:xfrm>
                <a:off x="5294" y="1500"/>
                <a:ext cx="65" cy="63"/>
              </a:xfrm>
              <a:custGeom>
                <a:avLst/>
                <a:gdLst/>
                <a:ahLst/>
                <a:cxnLst>
                  <a:cxn ang="0">
                    <a:pos x="47" y="2"/>
                  </a:cxn>
                  <a:cxn ang="0">
                    <a:pos x="53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7" y="63"/>
                  </a:cxn>
                  <a:cxn ang="0">
                    <a:pos x="20" y="61"/>
                  </a:cxn>
                  <a:cxn ang="0">
                    <a:pos x="16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4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8" y="14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7" y="2"/>
                  </a:cxn>
                </a:cxnLst>
                <a:rect l="0" t="0" r="r" b="b"/>
                <a:pathLst>
                  <a:path w="65" h="63">
                    <a:moveTo>
                      <a:pt x="47" y="2"/>
                    </a:moveTo>
                    <a:lnTo>
                      <a:pt x="53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7" y="63"/>
                    </a:lnTo>
                    <a:lnTo>
                      <a:pt x="20" y="61"/>
                    </a:lnTo>
                    <a:lnTo>
                      <a:pt x="16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4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8" y="14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9" name="Freeform 567"/>
              <p:cNvSpPr>
                <a:spLocks/>
              </p:cNvSpPr>
              <p:nvPr/>
            </p:nvSpPr>
            <p:spPr bwMode="auto">
              <a:xfrm>
                <a:off x="5294" y="1500"/>
                <a:ext cx="65" cy="63"/>
              </a:xfrm>
              <a:custGeom>
                <a:avLst/>
                <a:gdLst/>
                <a:ahLst/>
                <a:cxnLst>
                  <a:cxn ang="0">
                    <a:pos x="47" y="2"/>
                  </a:cxn>
                  <a:cxn ang="0">
                    <a:pos x="47" y="2"/>
                  </a:cxn>
                  <a:cxn ang="0">
                    <a:pos x="53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7" y="63"/>
                  </a:cxn>
                  <a:cxn ang="0">
                    <a:pos x="20" y="61"/>
                  </a:cxn>
                  <a:cxn ang="0">
                    <a:pos x="16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4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8" y="14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7" y="2"/>
                  </a:cxn>
                </a:cxnLst>
                <a:rect l="0" t="0" r="r" b="b"/>
                <a:pathLst>
                  <a:path w="65" h="63">
                    <a:moveTo>
                      <a:pt x="47" y="2"/>
                    </a:moveTo>
                    <a:lnTo>
                      <a:pt x="47" y="2"/>
                    </a:lnTo>
                    <a:lnTo>
                      <a:pt x="53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7" y="63"/>
                    </a:lnTo>
                    <a:lnTo>
                      <a:pt x="20" y="61"/>
                    </a:lnTo>
                    <a:lnTo>
                      <a:pt x="16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4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8" y="14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7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60" name="Freeform 568"/>
              <p:cNvSpPr>
                <a:spLocks/>
              </p:cNvSpPr>
              <p:nvPr/>
            </p:nvSpPr>
            <p:spPr bwMode="auto">
              <a:xfrm>
                <a:off x="5286" y="1630"/>
                <a:ext cx="65" cy="65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</a:cxnLst>
                <a:rect l="0" t="0" r="r" b="b"/>
                <a:pathLst>
                  <a:path w="65" h="65">
                    <a:moveTo>
                      <a:pt x="45" y="2"/>
                    </a:moveTo>
                    <a:lnTo>
                      <a:pt x="51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61" name="Freeform 569"/>
              <p:cNvSpPr>
                <a:spLocks/>
              </p:cNvSpPr>
              <p:nvPr/>
            </p:nvSpPr>
            <p:spPr bwMode="auto">
              <a:xfrm>
                <a:off x="5286" y="1630"/>
                <a:ext cx="65" cy="65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</a:cxnLst>
                <a:rect l="0" t="0" r="r" b="b"/>
                <a:pathLst>
                  <a:path w="65" h="65">
                    <a:moveTo>
                      <a:pt x="45" y="2"/>
                    </a:move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62" name="Freeform 570"/>
              <p:cNvSpPr>
                <a:spLocks/>
              </p:cNvSpPr>
              <p:nvPr/>
            </p:nvSpPr>
            <p:spPr bwMode="auto">
              <a:xfrm>
                <a:off x="5243" y="1524"/>
                <a:ext cx="65" cy="6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5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</a:cxnLst>
                <a:rect l="0" t="0" r="r" b="b"/>
                <a:pathLst>
                  <a:path w="65" h="63">
                    <a:moveTo>
                      <a:pt x="45" y="2"/>
                    </a:moveTo>
                    <a:lnTo>
                      <a:pt x="51" y="6"/>
                    </a:lnTo>
                    <a:lnTo>
                      <a:pt x="57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5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63" name="Freeform 571"/>
              <p:cNvSpPr>
                <a:spLocks/>
              </p:cNvSpPr>
              <p:nvPr/>
            </p:nvSpPr>
            <p:spPr bwMode="auto">
              <a:xfrm>
                <a:off x="5243" y="1524"/>
                <a:ext cx="65" cy="6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5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</a:cxnLst>
                <a:rect l="0" t="0" r="r" b="b"/>
                <a:pathLst>
                  <a:path w="65" h="63">
                    <a:moveTo>
                      <a:pt x="45" y="2"/>
                    </a:move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5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64" name="Freeform 572"/>
              <p:cNvSpPr>
                <a:spLocks/>
              </p:cNvSpPr>
              <p:nvPr/>
            </p:nvSpPr>
            <p:spPr bwMode="auto">
              <a:xfrm>
                <a:off x="5276" y="1549"/>
                <a:ext cx="63" cy="63"/>
              </a:xfrm>
              <a:custGeom>
                <a:avLst/>
                <a:gdLst/>
                <a:ahLst/>
                <a:cxnLst>
                  <a:cxn ang="0">
                    <a:pos x="18" y="61"/>
                  </a:cxn>
                  <a:cxn ang="0">
                    <a:pos x="12" y="58"/>
                  </a:cxn>
                  <a:cxn ang="0">
                    <a:pos x="8" y="54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6"/>
                  </a:cxn>
                  <a:cxn ang="0">
                    <a:pos x="57" y="50"/>
                  </a:cxn>
                  <a:cxn ang="0">
                    <a:pos x="53" y="56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8" y="63"/>
                  </a:cxn>
                  <a:cxn ang="0">
                    <a:pos x="30" y="63"/>
                  </a:cxn>
                  <a:cxn ang="0">
                    <a:pos x="24" y="63"/>
                  </a:cxn>
                  <a:cxn ang="0">
                    <a:pos x="18" y="61"/>
                  </a:cxn>
                </a:cxnLst>
                <a:rect l="0" t="0" r="r" b="b"/>
                <a:pathLst>
                  <a:path w="63" h="63">
                    <a:moveTo>
                      <a:pt x="18" y="61"/>
                    </a:moveTo>
                    <a:lnTo>
                      <a:pt x="12" y="58"/>
                    </a:lnTo>
                    <a:lnTo>
                      <a:pt x="8" y="54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6"/>
                    </a:lnTo>
                    <a:lnTo>
                      <a:pt x="57" y="50"/>
                    </a:lnTo>
                    <a:lnTo>
                      <a:pt x="53" y="56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8" y="63"/>
                    </a:lnTo>
                    <a:lnTo>
                      <a:pt x="30" y="63"/>
                    </a:lnTo>
                    <a:lnTo>
                      <a:pt x="24" y="63"/>
                    </a:lnTo>
                    <a:lnTo>
                      <a:pt x="18" y="6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65" name="Freeform 573"/>
              <p:cNvSpPr>
                <a:spLocks/>
              </p:cNvSpPr>
              <p:nvPr/>
            </p:nvSpPr>
            <p:spPr bwMode="auto">
              <a:xfrm>
                <a:off x="5276" y="1549"/>
                <a:ext cx="63" cy="63"/>
              </a:xfrm>
              <a:custGeom>
                <a:avLst/>
                <a:gdLst/>
                <a:ahLst/>
                <a:cxnLst>
                  <a:cxn ang="0">
                    <a:pos x="18" y="61"/>
                  </a:cxn>
                  <a:cxn ang="0">
                    <a:pos x="18" y="61"/>
                  </a:cxn>
                  <a:cxn ang="0">
                    <a:pos x="12" y="58"/>
                  </a:cxn>
                  <a:cxn ang="0">
                    <a:pos x="8" y="54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6"/>
                  </a:cxn>
                  <a:cxn ang="0">
                    <a:pos x="57" y="50"/>
                  </a:cxn>
                  <a:cxn ang="0">
                    <a:pos x="53" y="56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8" y="63"/>
                  </a:cxn>
                  <a:cxn ang="0">
                    <a:pos x="30" y="63"/>
                  </a:cxn>
                  <a:cxn ang="0">
                    <a:pos x="24" y="63"/>
                  </a:cxn>
                  <a:cxn ang="0">
                    <a:pos x="18" y="61"/>
                  </a:cxn>
                </a:cxnLst>
                <a:rect l="0" t="0" r="r" b="b"/>
                <a:pathLst>
                  <a:path w="63" h="63">
                    <a:moveTo>
                      <a:pt x="18" y="61"/>
                    </a:moveTo>
                    <a:lnTo>
                      <a:pt x="18" y="61"/>
                    </a:lnTo>
                    <a:lnTo>
                      <a:pt x="12" y="58"/>
                    </a:lnTo>
                    <a:lnTo>
                      <a:pt x="8" y="54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6"/>
                    </a:lnTo>
                    <a:lnTo>
                      <a:pt x="57" y="50"/>
                    </a:lnTo>
                    <a:lnTo>
                      <a:pt x="53" y="56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8" y="63"/>
                    </a:lnTo>
                    <a:lnTo>
                      <a:pt x="30" y="63"/>
                    </a:lnTo>
                    <a:lnTo>
                      <a:pt x="24" y="63"/>
                    </a:lnTo>
                    <a:lnTo>
                      <a:pt x="18" y="6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66" name="Freeform 574"/>
              <p:cNvSpPr>
                <a:spLocks/>
              </p:cNvSpPr>
              <p:nvPr/>
            </p:nvSpPr>
            <p:spPr bwMode="auto">
              <a:xfrm>
                <a:off x="5229" y="1573"/>
                <a:ext cx="63" cy="63"/>
              </a:xfrm>
              <a:custGeom>
                <a:avLst/>
                <a:gdLst/>
                <a:ahLst/>
                <a:cxnLst>
                  <a:cxn ang="0">
                    <a:pos x="18" y="61"/>
                  </a:cxn>
                  <a:cxn ang="0">
                    <a:pos x="12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7"/>
                  </a:cxn>
                  <a:cxn ang="0">
                    <a:pos x="61" y="45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4" y="63"/>
                  </a:cxn>
                  <a:cxn ang="0">
                    <a:pos x="18" y="61"/>
                  </a:cxn>
                </a:cxnLst>
                <a:rect l="0" t="0" r="r" b="b"/>
                <a:pathLst>
                  <a:path w="63" h="63">
                    <a:moveTo>
                      <a:pt x="18" y="61"/>
                    </a:moveTo>
                    <a:lnTo>
                      <a:pt x="12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7"/>
                    </a:lnTo>
                    <a:lnTo>
                      <a:pt x="61" y="45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4" y="63"/>
                    </a:lnTo>
                    <a:lnTo>
                      <a:pt x="18" y="6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67" name="Freeform 575"/>
              <p:cNvSpPr>
                <a:spLocks/>
              </p:cNvSpPr>
              <p:nvPr/>
            </p:nvSpPr>
            <p:spPr bwMode="auto">
              <a:xfrm>
                <a:off x="5229" y="1573"/>
                <a:ext cx="63" cy="63"/>
              </a:xfrm>
              <a:custGeom>
                <a:avLst/>
                <a:gdLst/>
                <a:ahLst/>
                <a:cxnLst>
                  <a:cxn ang="0">
                    <a:pos x="18" y="61"/>
                  </a:cxn>
                  <a:cxn ang="0">
                    <a:pos x="18" y="61"/>
                  </a:cxn>
                  <a:cxn ang="0">
                    <a:pos x="12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7"/>
                  </a:cxn>
                  <a:cxn ang="0">
                    <a:pos x="61" y="45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4" y="63"/>
                  </a:cxn>
                  <a:cxn ang="0">
                    <a:pos x="18" y="61"/>
                  </a:cxn>
                </a:cxnLst>
                <a:rect l="0" t="0" r="r" b="b"/>
                <a:pathLst>
                  <a:path w="63" h="63">
                    <a:moveTo>
                      <a:pt x="18" y="61"/>
                    </a:moveTo>
                    <a:lnTo>
                      <a:pt x="18" y="61"/>
                    </a:lnTo>
                    <a:lnTo>
                      <a:pt x="12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7"/>
                    </a:lnTo>
                    <a:lnTo>
                      <a:pt x="61" y="45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4" y="63"/>
                    </a:lnTo>
                    <a:lnTo>
                      <a:pt x="18" y="6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68" name="Freeform 576"/>
              <p:cNvSpPr>
                <a:spLocks/>
              </p:cNvSpPr>
              <p:nvPr/>
            </p:nvSpPr>
            <p:spPr bwMode="auto">
              <a:xfrm>
                <a:off x="5276" y="1581"/>
                <a:ext cx="65" cy="6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5" y="4"/>
                  </a:cxn>
                </a:cxnLst>
                <a:rect l="0" t="0" r="r" b="b"/>
                <a:pathLst>
                  <a:path w="65" h="65">
                    <a:moveTo>
                      <a:pt x="45" y="4"/>
                    </a:moveTo>
                    <a:lnTo>
                      <a:pt x="51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5" y="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69" name="Freeform 577"/>
              <p:cNvSpPr>
                <a:spLocks/>
              </p:cNvSpPr>
              <p:nvPr/>
            </p:nvSpPr>
            <p:spPr bwMode="auto">
              <a:xfrm>
                <a:off x="5276" y="1581"/>
                <a:ext cx="65" cy="6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5" y="4"/>
                  </a:cxn>
                </a:cxnLst>
                <a:rect l="0" t="0" r="r" b="b"/>
                <a:pathLst>
                  <a:path w="65" h="65">
                    <a:moveTo>
                      <a:pt x="45" y="4"/>
                    </a:moveTo>
                    <a:lnTo>
                      <a:pt x="45" y="4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5" y="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70" name="Freeform 578"/>
              <p:cNvSpPr>
                <a:spLocks/>
              </p:cNvSpPr>
              <p:nvPr/>
            </p:nvSpPr>
            <p:spPr bwMode="auto">
              <a:xfrm>
                <a:off x="5225" y="1569"/>
                <a:ext cx="65" cy="6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6"/>
                  </a:cxn>
                  <a:cxn ang="0">
                    <a:pos x="57" y="12"/>
                  </a:cxn>
                  <a:cxn ang="0">
                    <a:pos x="61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39"/>
                  </a:cxn>
                  <a:cxn ang="0">
                    <a:pos x="63" y="47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51" y="61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8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8" y="14"/>
                  </a:cxn>
                  <a:cxn ang="0">
                    <a:pos x="12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7" y="4"/>
                  </a:cxn>
                </a:cxnLst>
                <a:rect l="0" t="0" r="r" b="b"/>
                <a:pathLst>
                  <a:path w="65" h="65">
                    <a:moveTo>
                      <a:pt x="47" y="4"/>
                    </a:moveTo>
                    <a:lnTo>
                      <a:pt x="53" y="6"/>
                    </a:lnTo>
                    <a:lnTo>
                      <a:pt x="57" y="12"/>
                    </a:lnTo>
                    <a:lnTo>
                      <a:pt x="61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39"/>
                    </a:lnTo>
                    <a:lnTo>
                      <a:pt x="63" y="47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51" y="61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8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8" y="14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71" name="Freeform 579"/>
              <p:cNvSpPr>
                <a:spLocks/>
              </p:cNvSpPr>
              <p:nvPr/>
            </p:nvSpPr>
            <p:spPr bwMode="auto">
              <a:xfrm>
                <a:off x="5225" y="1569"/>
                <a:ext cx="65" cy="6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7" y="4"/>
                  </a:cxn>
                  <a:cxn ang="0">
                    <a:pos x="53" y="6"/>
                  </a:cxn>
                  <a:cxn ang="0">
                    <a:pos x="57" y="12"/>
                  </a:cxn>
                  <a:cxn ang="0">
                    <a:pos x="61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39"/>
                  </a:cxn>
                  <a:cxn ang="0">
                    <a:pos x="63" y="47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51" y="61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8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8" y="14"/>
                  </a:cxn>
                  <a:cxn ang="0">
                    <a:pos x="12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7" y="4"/>
                  </a:cxn>
                </a:cxnLst>
                <a:rect l="0" t="0" r="r" b="b"/>
                <a:pathLst>
                  <a:path w="65" h="65">
                    <a:moveTo>
                      <a:pt x="47" y="4"/>
                    </a:moveTo>
                    <a:lnTo>
                      <a:pt x="47" y="4"/>
                    </a:lnTo>
                    <a:lnTo>
                      <a:pt x="53" y="6"/>
                    </a:lnTo>
                    <a:lnTo>
                      <a:pt x="57" y="12"/>
                    </a:lnTo>
                    <a:lnTo>
                      <a:pt x="61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39"/>
                    </a:lnTo>
                    <a:lnTo>
                      <a:pt x="63" y="47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51" y="61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8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8" y="14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7" y="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72" name="Freeform 580"/>
              <p:cNvSpPr>
                <a:spLocks/>
              </p:cNvSpPr>
              <p:nvPr/>
            </p:nvSpPr>
            <p:spPr bwMode="auto">
              <a:xfrm>
                <a:off x="5237" y="1618"/>
                <a:ext cx="65" cy="65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3"/>
                  </a:cxn>
                  <a:cxn ang="0">
                    <a:pos x="6" y="50"/>
                  </a:cxn>
                  <a:cxn ang="0">
                    <a:pos x="4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</a:cxnLst>
                <a:rect l="0" t="0" r="r" b="b"/>
                <a:pathLst>
                  <a:path w="65" h="65">
                    <a:moveTo>
                      <a:pt x="45" y="2"/>
                    </a:moveTo>
                    <a:lnTo>
                      <a:pt x="51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3"/>
                    </a:lnTo>
                    <a:lnTo>
                      <a:pt x="6" y="50"/>
                    </a:lnTo>
                    <a:lnTo>
                      <a:pt x="4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73" name="Freeform 581"/>
              <p:cNvSpPr>
                <a:spLocks/>
              </p:cNvSpPr>
              <p:nvPr/>
            </p:nvSpPr>
            <p:spPr bwMode="auto">
              <a:xfrm>
                <a:off x="5237" y="1618"/>
                <a:ext cx="65" cy="65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3"/>
                  </a:cxn>
                  <a:cxn ang="0">
                    <a:pos x="6" y="50"/>
                  </a:cxn>
                  <a:cxn ang="0">
                    <a:pos x="4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</a:cxnLst>
                <a:rect l="0" t="0" r="r" b="b"/>
                <a:pathLst>
                  <a:path w="65" h="65">
                    <a:moveTo>
                      <a:pt x="45" y="2"/>
                    </a:move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3"/>
                    </a:lnTo>
                    <a:lnTo>
                      <a:pt x="6" y="50"/>
                    </a:lnTo>
                    <a:lnTo>
                      <a:pt x="4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74" name="Freeform 582"/>
              <p:cNvSpPr>
                <a:spLocks/>
              </p:cNvSpPr>
              <p:nvPr/>
            </p:nvSpPr>
            <p:spPr bwMode="auto">
              <a:xfrm>
                <a:off x="5093" y="1545"/>
                <a:ext cx="63" cy="63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4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6"/>
                  </a:cxn>
                  <a:cxn ang="0">
                    <a:pos x="57" y="52"/>
                  </a:cxn>
                  <a:cxn ang="0">
                    <a:pos x="53" y="56"/>
                  </a:cxn>
                  <a:cxn ang="0">
                    <a:pos x="49" y="60"/>
                  </a:cxn>
                  <a:cxn ang="0">
                    <a:pos x="43" y="62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4" y="63"/>
                  </a:cxn>
                  <a:cxn ang="0">
                    <a:pos x="18" y="62"/>
                  </a:cxn>
                  <a:cxn ang="0">
                    <a:pos x="12" y="58"/>
                  </a:cxn>
                  <a:cxn ang="0">
                    <a:pos x="8" y="54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</a:cxnLst>
                <a:rect l="0" t="0" r="r" b="b"/>
                <a:pathLst>
                  <a:path w="63" h="63">
                    <a:moveTo>
                      <a:pt x="2" y="18"/>
                    </a:moveTo>
                    <a:lnTo>
                      <a:pt x="4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6"/>
                    </a:lnTo>
                    <a:lnTo>
                      <a:pt x="57" y="52"/>
                    </a:lnTo>
                    <a:lnTo>
                      <a:pt x="53" y="56"/>
                    </a:lnTo>
                    <a:lnTo>
                      <a:pt x="49" y="60"/>
                    </a:lnTo>
                    <a:lnTo>
                      <a:pt x="43" y="62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4" y="63"/>
                    </a:lnTo>
                    <a:lnTo>
                      <a:pt x="18" y="62"/>
                    </a:lnTo>
                    <a:lnTo>
                      <a:pt x="12" y="58"/>
                    </a:lnTo>
                    <a:lnTo>
                      <a:pt x="8" y="54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75" name="Freeform 583"/>
              <p:cNvSpPr>
                <a:spLocks/>
              </p:cNvSpPr>
              <p:nvPr/>
            </p:nvSpPr>
            <p:spPr bwMode="auto">
              <a:xfrm>
                <a:off x="5093" y="1545"/>
                <a:ext cx="63" cy="63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4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6"/>
                  </a:cxn>
                  <a:cxn ang="0">
                    <a:pos x="57" y="52"/>
                  </a:cxn>
                  <a:cxn ang="0">
                    <a:pos x="53" y="56"/>
                  </a:cxn>
                  <a:cxn ang="0">
                    <a:pos x="49" y="60"/>
                  </a:cxn>
                  <a:cxn ang="0">
                    <a:pos x="43" y="62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4" y="63"/>
                  </a:cxn>
                  <a:cxn ang="0">
                    <a:pos x="18" y="62"/>
                  </a:cxn>
                  <a:cxn ang="0">
                    <a:pos x="12" y="58"/>
                  </a:cxn>
                  <a:cxn ang="0">
                    <a:pos x="8" y="54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</a:cxnLst>
                <a:rect l="0" t="0" r="r" b="b"/>
                <a:pathLst>
                  <a:path w="63" h="63">
                    <a:moveTo>
                      <a:pt x="2" y="18"/>
                    </a:moveTo>
                    <a:lnTo>
                      <a:pt x="2" y="18"/>
                    </a:lnTo>
                    <a:lnTo>
                      <a:pt x="4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6"/>
                    </a:lnTo>
                    <a:lnTo>
                      <a:pt x="57" y="52"/>
                    </a:lnTo>
                    <a:lnTo>
                      <a:pt x="53" y="56"/>
                    </a:lnTo>
                    <a:lnTo>
                      <a:pt x="49" y="60"/>
                    </a:lnTo>
                    <a:lnTo>
                      <a:pt x="43" y="62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4" y="63"/>
                    </a:lnTo>
                    <a:lnTo>
                      <a:pt x="18" y="62"/>
                    </a:lnTo>
                    <a:lnTo>
                      <a:pt x="12" y="58"/>
                    </a:lnTo>
                    <a:lnTo>
                      <a:pt x="8" y="54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76" name="Freeform 584"/>
              <p:cNvSpPr>
                <a:spLocks/>
              </p:cNvSpPr>
              <p:nvPr/>
            </p:nvSpPr>
            <p:spPr bwMode="auto">
              <a:xfrm>
                <a:off x="5117" y="1561"/>
                <a:ext cx="65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5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38"/>
                  </a:cxn>
                  <a:cxn ang="0">
                    <a:pos x="61" y="46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5" h="65">
                    <a:moveTo>
                      <a:pt x="2" y="20"/>
                    </a:moveTo>
                    <a:lnTo>
                      <a:pt x="6" y="14"/>
                    </a:lnTo>
                    <a:lnTo>
                      <a:pt x="10" y="8"/>
                    </a:lnTo>
                    <a:lnTo>
                      <a:pt x="15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38"/>
                    </a:lnTo>
                    <a:lnTo>
                      <a:pt x="61" y="46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77" name="Freeform 585"/>
              <p:cNvSpPr>
                <a:spLocks/>
              </p:cNvSpPr>
              <p:nvPr/>
            </p:nvSpPr>
            <p:spPr bwMode="auto">
              <a:xfrm>
                <a:off x="5117" y="1561"/>
                <a:ext cx="65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5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38"/>
                  </a:cxn>
                  <a:cxn ang="0">
                    <a:pos x="61" y="46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5" h="65">
                    <a:moveTo>
                      <a:pt x="2" y="20"/>
                    </a:move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5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38"/>
                    </a:lnTo>
                    <a:lnTo>
                      <a:pt x="61" y="46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78" name="Freeform 586"/>
              <p:cNvSpPr>
                <a:spLocks/>
              </p:cNvSpPr>
              <p:nvPr/>
            </p:nvSpPr>
            <p:spPr bwMode="auto">
              <a:xfrm>
                <a:off x="5186" y="1437"/>
                <a:ext cx="65" cy="65"/>
              </a:xfrm>
              <a:custGeom>
                <a:avLst/>
                <a:gdLst/>
                <a:ahLst/>
                <a:cxnLst>
                  <a:cxn ang="0">
                    <a:pos x="4" y="20"/>
                  </a:cxn>
                  <a:cxn ang="0">
                    <a:pos x="7" y="14"/>
                  </a:cxn>
                  <a:cxn ang="0">
                    <a:pos x="11" y="10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7" y="4"/>
                  </a:cxn>
                  <a:cxn ang="0">
                    <a:pos x="53" y="6"/>
                  </a:cxn>
                  <a:cxn ang="0">
                    <a:pos x="57" y="12"/>
                  </a:cxn>
                  <a:cxn ang="0">
                    <a:pos x="61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61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</a:cxnLst>
                <a:rect l="0" t="0" r="r" b="b"/>
                <a:pathLst>
                  <a:path w="65" h="65">
                    <a:moveTo>
                      <a:pt x="4" y="20"/>
                    </a:moveTo>
                    <a:lnTo>
                      <a:pt x="7" y="14"/>
                    </a:lnTo>
                    <a:lnTo>
                      <a:pt x="11" y="10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7" y="4"/>
                    </a:lnTo>
                    <a:lnTo>
                      <a:pt x="53" y="6"/>
                    </a:lnTo>
                    <a:lnTo>
                      <a:pt x="57" y="12"/>
                    </a:lnTo>
                    <a:lnTo>
                      <a:pt x="61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61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79" name="Freeform 587"/>
              <p:cNvSpPr>
                <a:spLocks/>
              </p:cNvSpPr>
              <p:nvPr/>
            </p:nvSpPr>
            <p:spPr bwMode="auto">
              <a:xfrm>
                <a:off x="5186" y="1437"/>
                <a:ext cx="65" cy="65"/>
              </a:xfrm>
              <a:custGeom>
                <a:avLst/>
                <a:gdLst/>
                <a:ahLst/>
                <a:cxnLst>
                  <a:cxn ang="0">
                    <a:pos x="4" y="20"/>
                  </a:cxn>
                  <a:cxn ang="0">
                    <a:pos x="4" y="20"/>
                  </a:cxn>
                  <a:cxn ang="0">
                    <a:pos x="7" y="14"/>
                  </a:cxn>
                  <a:cxn ang="0">
                    <a:pos x="11" y="10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7" y="4"/>
                  </a:cxn>
                  <a:cxn ang="0">
                    <a:pos x="53" y="6"/>
                  </a:cxn>
                  <a:cxn ang="0">
                    <a:pos x="57" y="12"/>
                  </a:cxn>
                  <a:cxn ang="0">
                    <a:pos x="61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61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</a:cxnLst>
                <a:rect l="0" t="0" r="r" b="b"/>
                <a:pathLst>
                  <a:path w="65" h="65">
                    <a:moveTo>
                      <a:pt x="4" y="20"/>
                    </a:moveTo>
                    <a:lnTo>
                      <a:pt x="4" y="20"/>
                    </a:lnTo>
                    <a:lnTo>
                      <a:pt x="7" y="14"/>
                    </a:lnTo>
                    <a:lnTo>
                      <a:pt x="11" y="10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7" y="4"/>
                    </a:lnTo>
                    <a:lnTo>
                      <a:pt x="53" y="6"/>
                    </a:lnTo>
                    <a:lnTo>
                      <a:pt x="57" y="12"/>
                    </a:lnTo>
                    <a:lnTo>
                      <a:pt x="61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61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80" name="Freeform 588"/>
              <p:cNvSpPr>
                <a:spLocks/>
              </p:cNvSpPr>
              <p:nvPr/>
            </p:nvSpPr>
            <p:spPr bwMode="auto">
              <a:xfrm>
                <a:off x="5219" y="1449"/>
                <a:ext cx="63" cy="63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9"/>
                  </a:cxn>
                  <a:cxn ang="0">
                    <a:pos x="61" y="45"/>
                  </a:cxn>
                </a:cxnLst>
                <a:rect l="0" t="0" r="r" b="b"/>
                <a:pathLst>
                  <a:path w="63" h="63">
                    <a:moveTo>
                      <a:pt x="61" y="45"/>
                    </a:move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9"/>
                    </a:lnTo>
                    <a:lnTo>
                      <a:pt x="61" y="45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81" name="Freeform 589"/>
              <p:cNvSpPr>
                <a:spLocks/>
              </p:cNvSpPr>
              <p:nvPr/>
            </p:nvSpPr>
            <p:spPr bwMode="auto">
              <a:xfrm>
                <a:off x="5219" y="1449"/>
                <a:ext cx="63" cy="63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9"/>
                  </a:cxn>
                  <a:cxn ang="0">
                    <a:pos x="61" y="45"/>
                  </a:cxn>
                </a:cxnLst>
                <a:rect l="0" t="0" r="r" b="b"/>
                <a:pathLst>
                  <a:path w="63" h="63">
                    <a:moveTo>
                      <a:pt x="61" y="45"/>
                    </a:move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9"/>
                    </a:lnTo>
                    <a:lnTo>
                      <a:pt x="61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82" name="Freeform 590"/>
              <p:cNvSpPr>
                <a:spLocks/>
              </p:cNvSpPr>
              <p:nvPr/>
            </p:nvSpPr>
            <p:spPr bwMode="auto">
              <a:xfrm>
                <a:off x="5036" y="1530"/>
                <a:ext cx="63" cy="65"/>
              </a:xfrm>
              <a:custGeom>
                <a:avLst/>
                <a:gdLst/>
                <a:ahLst/>
                <a:cxnLst>
                  <a:cxn ang="0">
                    <a:pos x="2" y="19"/>
                  </a:cxn>
                  <a:cxn ang="0">
                    <a:pos x="4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1" y="19"/>
                  </a:cxn>
                  <a:cxn ang="0">
                    <a:pos x="63" y="27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4" y="63"/>
                  </a:cxn>
                  <a:cxn ang="0">
                    <a:pos x="18" y="61"/>
                  </a:cxn>
                  <a:cxn ang="0">
                    <a:pos x="12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</a:cxnLst>
                <a:rect l="0" t="0" r="r" b="b"/>
                <a:pathLst>
                  <a:path w="63" h="65">
                    <a:moveTo>
                      <a:pt x="2" y="19"/>
                    </a:moveTo>
                    <a:lnTo>
                      <a:pt x="4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1" y="19"/>
                    </a:lnTo>
                    <a:lnTo>
                      <a:pt x="63" y="27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4" y="63"/>
                    </a:lnTo>
                    <a:lnTo>
                      <a:pt x="18" y="61"/>
                    </a:lnTo>
                    <a:lnTo>
                      <a:pt x="12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83" name="Freeform 591"/>
              <p:cNvSpPr>
                <a:spLocks/>
              </p:cNvSpPr>
              <p:nvPr/>
            </p:nvSpPr>
            <p:spPr bwMode="auto">
              <a:xfrm>
                <a:off x="5036" y="1530"/>
                <a:ext cx="63" cy="65"/>
              </a:xfrm>
              <a:custGeom>
                <a:avLst/>
                <a:gdLst/>
                <a:ahLst/>
                <a:cxnLst>
                  <a:cxn ang="0">
                    <a:pos x="2" y="19"/>
                  </a:cxn>
                  <a:cxn ang="0">
                    <a:pos x="2" y="19"/>
                  </a:cxn>
                  <a:cxn ang="0">
                    <a:pos x="4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5"/>
                  </a:cxn>
                  <a:cxn ang="0">
                    <a:pos x="61" y="19"/>
                  </a:cxn>
                  <a:cxn ang="0">
                    <a:pos x="63" y="27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4" y="63"/>
                  </a:cxn>
                  <a:cxn ang="0">
                    <a:pos x="18" y="61"/>
                  </a:cxn>
                  <a:cxn ang="0">
                    <a:pos x="12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</a:cxnLst>
                <a:rect l="0" t="0" r="r" b="b"/>
                <a:pathLst>
                  <a:path w="63" h="65">
                    <a:moveTo>
                      <a:pt x="2" y="19"/>
                    </a:moveTo>
                    <a:lnTo>
                      <a:pt x="2" y="19"/>
                    </a:lnTo>
                    <a:lnTo>
                      <a:pt x="4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1" y="19"/>
                    </a:lnTo>
                    <a:lnTo>
                      <a:pt x="63" y="27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4" y="63"/>
                    </a:lnTo>
                    <a:lnTo>
                      <a:pt x="18" y="61"/>
                    </a:lnTo>
                    <a:lnTo>
                      <a:pt x="12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84" name="Freeform 592"/>
              <p:cNvSpPr>
                <a:spLocks/>
              </p:cNvSpPr>
              <p:nvPr/>
            </p:nvSpPr>
            <p:spPr bwMode="auto">
              <a:xfrm>
                <a:off x="5182" y="1496"/>
                <a:ext cx="65" cy="65"/>
              </a:xfrm>
              <a:custGeom>
                <a:avLst/>
                <a:gdLst/>
                <a:ahLst/>
                <a:cxnLst>
                  <a:cxn ang="0">
                    <a:pos x="61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5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3" y="40"/>
                  </a:cxn>
                  <a:cxn ang="0">
                    <a:pos x="61" y="46"/>
                  </a:cxn>
                </a:cxnLst>
                <a:rect l="0" t="0" r="r" b="b"/>
                <a:pathLst>
                  <a:path w="65" h="65">
                    <a:moveTo>
                      <a:pt x="61" y="46"/>
                    </a:move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5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3" y="40"/>
                    </a:lnTo>
                    <a:lnTo>
                      <a:pt x="61" y="46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85" name="Freeform 593"/>
              <p:cNvSpPr>
                <a:spLocks/>
              </p:cNvSpPr>
              <p:nvPr/>
            </p:nvSpPr>
            <p:spPr bwMode="auto">
              <a:xfrm>
                <a:off x="5182" y="1496"/>
                <a:ext cx="65" cy="65"/>
              </a:xfrm>
              <a:custGeom>
                <a:avLst/>
                <a:gdLst/>
                <a:ahLst/>
                <a:cxnLst>
                  <a:cxn ang="0">
                    <a:pos x="61" y="46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5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3" y="40"/>
                  </a:cxn>
                  <a:cxn ang="0">
                    <a:pos x="61" y="46"/>
                  </a:cxn>
                </a:cxnLst>
                <a:rect l="0" t="0" r="r" b="b"/>
                <a:pathLst>
                  <a:path w="65" h="65">
                    <a:moveTo>
                      <a:pt x="61" y="46"/>
                    </a:moveTo>
                    <a:lnTo>
                      <a:pt x="61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5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3" y="40"/>
                    </a:lnTo>
                    <a:lnTo>
                      <a:pt x="61" y="46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86" name="Freeform 594"/>
              <p:cNvSpPr>
                <a:spLocks/>
              </p:cNvSpPr>
              <p:nvPr/>
            </p:nvSpPr>
            <p:spPr bwMode="auto">
              <a:xfrm>
                <a:off x="5213" y="1477"/>
                <a:ext cx="65" cy="65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7" y="9"/>
                  </a:cxn>
                  <a:cxn ang="0">
                    <a:pos x="61" y="15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</a:cxnLst>
                <a:rect l="0" t="0" r="r" b="b"/>
                <a:pathLst>
                  <a:path w="65" h="65">
                    <a:moveTo>
                      <a:pt x="4" y="19"/>
                    </a:moveTo>
                    <a:lnTo>
                      <a:pt x="6" y="13"/>
                    </a:lnTo>
                    <a:lnTo>
                      <a:pt x="10" y="7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7" y="9"/>
                    </a:lnTo>
                    <a:lnTo>
                      <a:pt x="61" y="15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87" name="Freeform 595"/>
              <p:cNvSpPr>
                <a:spLocks/>
              </p:cNvSpPr>
              <p:nvPr/>
            </p:nvSpPr>
            <p:spPr bwMode="auto">
              <a:xfrm>
                <a:off x="5213" y="1477"/>
                <a:ext cx="65" cy="65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7" y="9"/>
                  </a:cxn>
                  <a:cxn ang="0">
                    <a:pos x="61" y="15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</a:cxnLst>
                <a:rect l="0" t="0" r="r" b="b"/>
                <a:pathLst>
                  <a:path w="65" h="65">
                    <a:moveTo>
                      <a:pt x="4" y="19"/>
                    </a:moveTo>
                    <a:lnTo>
                      <a:pt x="4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7" y="9"/>
                    </a:lnTo>
                    <a:lnTo>
                      <a:pt x="61" y="15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88" name="Freeform 596"/>
              <p:cNvSpPr>
                <a:spLocks/>
              </p:cNvSpPr>
              <p:nvPr/>
            </p:nvSpPr>
            <p:spPr bwMode="auto">
              <a:xfrm>
                <a:off x="5176" y="1532"/>
                <a:ext cx="65" cy="63"/>
              </a:xfrm>
              <a:custGeom>
                <a:avLst/>
                <a:gdLst/>
                <a:ahLst/>
                <a:cxnLst>
                  <a:cxn ang="0">
                    <a:pos x="2" y="17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7"/>
                  </a:cxn>
                </a:cxnLst>
                <a:rect l="0" t="0" r="r" b="b"/>
                <a:pathLst>
                  <a:path w="65" h="63">
                    <a:moveTo>
                      <a:pt x="2" y="17"/>
                    </a:moveTo>
                    <a:lnTo>
                      <a:pt x="6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89" name="Freeform 597"/>
              <p:cNvSpPr>
                <a:spLocks/>
              </p:cNvSpPr>
              <p:nvPr/>
            </p:nvSpPr>
            <p:spPr bwMode="auto">
              <a:xfrm>
                <a:off x="5176" y="1532"/>
                <a:ext cx="65" cy="63"/>
              </a:xfrm>
              <a:custGeom>
                <a:avLst/>
                <a:gdLst/>
                <a:ahLst/>
                <a:cxnLst>
                  <a:cxn ang="0">
                    <a:pos x="2" y="17"/>
                  </a:cxn>
                  <a:cxn ang="0">
                    <a:pos x="2" y="17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7"/>
                  </a:cxn>
                </a:cxnLst>
                <a:rect l="0" t="0" r="r" b="b"/>
                <a:pathLst>
                  <a:path w="65" h="63">
                    <a:moveTo>
                      <a:pt x="2" y="17"/>
                    </a:moveTo>
                    <a:lnTo>
                      <a:pt x="2" y="17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7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90" name="Freeform 598"/>
              <p:cNvSpPr>
                <a:spLocks/>
              </p:cNvSpPr>
              <p:nvPr/>
            </p:nvSpPr>
            <p:spPr bwMode="auto">
              <a:xfrm>
                <a:off x="5142" y="1447"/>
                <a:ext cx="63" cy="63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7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4" y="63"/>
                  </a:cxn>
                  <a:cxn ang="0">
                    <a:pos x="18" y="61"/>
                  </a:cxn>
                  <a:cxn ang="0">
                    <a:pos x="12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</a:cxnLst>
                <a:rect l="0" t="0" r="r" b="b"/>
                <a:pathLst>
                  <a:path w="63" h="63">
                    <a:moveTo>
                      <a:pt x="2" y="18"/>
                    </a:move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7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4" y="63"/>
                    </a:lnTo>
                    <a:lnTo>
                      <a:pt x="18" y="61"/>
                    </a:lnTo>
                    <a:lnTo>
                      <a:pt x="12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91" name="Freeform 599"/>
              <p:cNvSpPr>
                <a:spLocks/>
              </p:cNvSpPr>
              <p:nvPr/>
            </p:nvSpPr>
            <p:spPr bwMode="auto">
              <a:xfrm>
                <a:off x="5142" y="1447"/>
                <a:ext cx="63" cy="63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7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4" y="63"/>
                  </a:cxn>
                  <a:cxn ang="0">
                    <a:pos x="18" y="61"/>
                  </a:cxn>
                  <a:cxn ang="0">
                    <a:pos x="12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</a:cxnLst>
                <a:rect l="0" t="0" r="r" b="b"/>
                <a:pathLst>
                  <a:path w="63" h="63">
                    <a:moveTo>
                      <a:pt x="2" y="18"/>
                    </a:moveTo>
                    <a:lnTo>
                      <a:pt x="2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7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4" y="63"/>
                    </a:lnTo>
                    <a:lnTo>
                      <a:pt x="18" y="61"/>
                    </a:lnTo>
                    <a:lnTo>
                      <a:pt x="12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92" name="Freeform 600"/>
              <p:cNvSpPr>
                <a:spLocks/>
              </p:cNvSpPr>
              <p:nvPr/>
            </p:nvSpPr>
            <p:spPr bwMode="auto">
              <a:xfrm>
                <a:off x="5164" y="1465"/>
                <a:ext cx="65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19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</a:cxnLst>
                <a:rect l="0" t="0" r="r" b="b"/>
                <a:pathLst>
                  <a:path w="65" h="65">
                    <a:moveTo>
                      <a:pt x="61" y="45"/>
                    </a:move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19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93" name="Freeform 601"/>
              <p:cNvSpPr>
                <a:spLocks/>
              </p:cNvSpPr>
              <p:nvPr/>
            </p:nvSpPr>
            <p:spPr bwMode="auto">
              <a:xfrm>
                <a:off x="5164" y="1465"/>
                <a:ext cx="65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19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</a:cxnLst>
                <a:rect l="0" t="0" r="r" b="b"/>
                <a:pathLst>
                  <a:path w="65" h="65">
                    <a:moveTo>
                      <a:pt x="61" y="45"/>
                    </a:move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19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94" name="Freeform 602"/>
              <p:cNvSpPr>
                <a:spLocks/>
              </p:cNvSpPr>
              <p:nvPr/>
            </p:nvSpPr>
            <p:spPr bwMode="auto">
              <a:xfrm>
                <a:off x="5067" y="1494"/>
                <a:ext cx="63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8" y="51"/>
                  </a:cxn>
                  <a:cxn ang="0">
                    <a:pos x="54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3" h="65">
                    <a:moveTo>
                      <a:pt x="2" y="20"/>
                    </a:move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8" y="51"/>
                    </a:lnTo>
                    <a:lnTo>
                      <a:pt x="54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18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95" name="Freeform 603"/>
              <p:cNvSpPr>
                <a:spLocks/>
              </p:cNvSpPr>
              <p:nvPr/>
            </p:nvSpPr>
            <p:spPr bwMode="auto">
              <a:xfrm>
                <a:off x="5067" y="1494"/>
                <a:ext cx="63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8" y="51"/>
                  </a:cxn>
                  <a:cxn ang="0">
                    <a:pos x="54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3" h="65">
                    <a:moveTo>
                      <a:pt x="2" y="20"/>
                    </a:move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8" y="51"/>
                    </a:lnTo>
                    <a:lnTo>
                      <a:pt x="54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18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96" name="Freeform 604"/>
              <p:cNvSpPr>
                <a:spLocks/>
              </p:cNvSpPr>
              <p:nvPr/>
            </p:nvSpPr>
            <p:spPr bwMode="auto">
              <a:xfrm>
                <a:off x="5103" y="1463"/>
                <a:ext cx="65" cy="63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6" y="12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8"/>
                  </a:cxn>
                </a:cxnLst>
                <a:rect l="0" t="0" r="r" b="b"/>
                <a:pathLst>
                  <a:path w="65" h="63">
                    <a:moveTo>
                      <a:pt x="4" y="18"/>
                    </a:moveTo>
                    <a:lnTo>
                      <a:pt x="6" y="12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97" name="Freeform 605"/>
              <p:cNvSpPr>
                <a:spLocks/>
              </p:cNvSpPr>
              <p:nvPr/>
            </p:nvSpPr>
            <p:spPr bwMode="auto">
              <a:xfrm>
                <a:off x="5103" y="1463"/>
                <a:ext cx="65" cy="63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4" y="18"/>
                  </a:cxn>
                  <a:cxn ang="0">
                    <a:pos x="6" y="12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8"/>
                  </a:cxn>
                </a:cxnLst>
                <a:rect l="0" t="0" r="r" b="b"/>
                <a:pathLst>
                  <a:path w="65" h="63">
                    <a:moveTo>
                      <a:pt x="4" y="18"/>
                    </a:moveTo>
                    <a:lnTo>
                      <a:pt x="4" y="18"/>
                    </a:lnTo>
                    <a:lnTo>
                      <a:pt x="6" y="12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8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98" name="Freeform 606"/>
              <p:cNvSpPr>
                <a:spLocks/>
              </p:cNvSpPr>
              <p:nvPr/>
            </p:nvSpPr>
            <p:spPr bwMode="auto">
              <a:xfrm>
                <a:off x="5193" y="1502"/>
                <a:ext cx="63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4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2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2" y="45"/>
                  </a:cxn>
                  <a:cxn ang="0">
                    <a:pos x="58" y="51"/>
                  </a:cxn>
                  <a:cxn ang="0">
                    <a:pos x="54" y="57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3" h="65">
                    <a:moveTo>
                      <a:pt x="2" y="20"/>
                    </a:move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4" y="4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2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2" y="45"/>
                    </a:lnTo>
                    <a:lnTo>
                      <a:pt x="58" y="51"/>
                    </a:lnTo>
                    <a:lnTo>
                      <a:pt x="54" y="57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18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99" name="Freeform 607"/>
              <p:cNvSpPr>
                <a:spLocks/>
              </p:cNvSpPr>
              <p:nvPr/>
            </p:nvSpPr>
            <p:spPr bwMode="auto">
              <a:xfrm>
                <a:off x="5193" y="1502"/>
                <a:ext cx="63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4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2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2" y="45"/>
                  </a:cxn>
                  <a:cxn ang="0">
                    <a:pos x="58" y="51"/>
                  </a:cxn>
                  <a:cxn ang="0">
                    <a:pos x="54" y="57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3" h="65">
                    <a:moveTo>
                      <a:pt x="2" y="20"/>
                    </a:move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4" y="4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2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2" y="45"/>
                    </a:lnTo>
                    <a:lnTo>
                      <a:pt x="58" y="51"/>
                    </a:lnTo>
                    <a:lnTo>
                      <a:pt x="54" y="57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18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00" name="Freeform 608"/>
              <p:cNvSpPr>
                <a:spLocks/>
              </p:cNvSpPr>
              <p:nvPr/>
            </p:nvSpPr>
            <p:spPr bwMode="auto">
              <a:xfrm>
                <a:off x="5134" y="1561"/>
                <a:ext cx="65" cy="65"/>
              </a:xfrm>
              <a:custGeom>
                <a:avLst/>
                <a:gdLst/>
                <a:ahLst/>
                <a:cxnLst>
                  <a:cxn ang="0">
                    <a:pos x="61" y="46"/>
                  </a:cxn>
                  <a:cxn ang="0">
                    <a:pos x="59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6"/>
                  </a:cxn>
                </a:cxnLst>
                <a:rect l="0" t="0" r="r" b="b"/>
                <a:pathLst>
                  <a:path w="65" h="65">
                    <a:moveTo>
                      <a:pt x="61" y="46"/>
                    </a:moveTo>
                    <a:lnTo>
                      <a:pt x="59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6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01" name="Freeform 609"/>
              <p:cNvSpPr>
                <a:spLocks/>
              </p:cNvSpPr>
              <p:nvPr/>
            </p:nvSpPr>
            <p:spPr bwMode="auto">
              <a:xfrm>
                <a:off x="5134" y="1561"/>
                <a:ext cx="65" cy="65"/>
              </a:xfrm>
              <a:custGeom>
                <a:avLst/>
                <a:gdLst/>
                <a:ahLst/>
                <a:cxnLst>
                  <a:cxn ang="0">
                    <a:pos x="61" y="46"/>
                  </a:cxn>
                  <a:cxn ang="0">
                    <a:pos x="61" y="46"/>
                  </a:cxn>
                  <a:cxn ang="0">
                    <a:pos x="59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6"/>
                  </a:cxn>
                </a:cxnLst>
                <a:rect l="0" t="0" r="r" b="b"/>
                <a:pathLst>
                  <a:path w="65" h="65">
                    <a:moveTo>
                      <a:pt x="61" y="46"/>
                    </a:moveTo>
                    <a:lnTo>
                      <a:pt x="61" y="46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6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02" name="Freeform 610"/>
              <p:cNvSpPr>
                <a:spLocks/>
              </p:cNvSpPr>
              <p:nvPr/>
            </p:nvSpPr>
            <p:spPr bwMode="auto">
              <a:xfrm>
                <a:off x="5136" y="1510"/>
                <a:ext cx="65" cy="65"/>
              </a:xfrm>
              <a:custGeom>
                <a:avLst/>
                <a:gdLst/>
                <a:ahLst/>
                <a:cxnLst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6" y="57"/>
                  </a:cxn>
                  <a:cxn ang="0">
                    <a:pos x="50" y="61"/>
                  </a:cxn>
                  <a:cxn ang="0">
                    <a:pos x="46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</a:cxnLst>
                <a:rect l="0" t="0" r="r" b="b"/>
                <a:pathLst>
                  <a:path w="65" h="65">
                    <a:moveTo>
                      <a:pt x="4" y="20"/>
                    </a:move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6" y="57"/>
                    </a:lnTo>
                    <a:lnTo>
                      <a:pt x="50" y="61"/>
                    </a:lnTo>
                    <a:lnTo>
                      <a:pt x="46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03" name="Freeform 611"/>
              <p:cNvSpPr>
                <a:spLocks/>
              </p:cNvSpPr>
              <p:nvPr/>
            </p:nvSpPr>
            <p:spPr bwMode="auto">
              <a:xfrm>
                <a:off x="5136" y="1510"/>
                <a:ext cx="65" cy="65"/>
              </a:xfrm>
              <a:custGeom>
                <a:avLst/>
                <a:gdLst/>
                <a:ahLst/>
                <a:cxnLst>
                  <a:cxn ang="0">
                    <a:pos x="4" y="20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6" y="57"/>
                  </a:cxn>
                  <a:cxn ang="0">
                    <a:pos x="50" y="61"/>
                  </a:cxn>
                  <a:cxn ang="0">
                    <a:pos x="46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</a:cxnLst>
                <a:rect l="0" t="0" r="r" b="b"/>
                <a:pathLst>
                  <a:path w="65" h="65">
                    <a:moveTo>
                      <a:pt x="4" y="20"/>
                    </a:move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6" y="57"/>
                    </a:lnTo>
                    <a:lnTo>
                      <a:pt x="50" y="61"/>
                    </a:lnTo>
                    <a:lnTo>
                      <a:pt x="46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04" name="Freeform 612"/>
              <p:cNvSpPr>
                <a:spLocks/>
              </p:cNvSpPr>
              <p:nvPr/>
            </p:nvSpPr>
            <p:spPr bwMode="auto">
              <a:xfrm>
                <a:off x="5101" y="1526"/>
                <a:ext cx="65" cy="63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5"/>
                  </a:cxn>
                </a:cxnLst>
                <a:rect l="0" t="0" r="r" b="b"/>
                <a:pathLst>
                  <a:path w="65" h="63">
                    <a:moveTo>
                      <a:pt x="61" y="45"/>
                    </a:move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05" name="Freeform 613"/>
              <p:cNvSpPr>
                <a:spLocks/>
              </p:cNvSpPr>
              <p:nvPr/>
            </p:nvSpPr>
            <p:spPr bwMode="auto">
              <a:xfrm>
                <a:off x="5101" y="1526"/>
                <a:ext cx="65" cy="63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5"/>
                  </a:cxn>
                </a:cxnLst>
                <a:rect l="0" t="0" r="r" b="b"/>
                <a:pathLst>
                  <a:path w="65" h="63">
                    <a:moveTo>
                      <a:pt x="61" y="45"/>
                    </a:moveTo>
                    <a:lnTo>
                      <a:pt x="61" y="45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06" name="Freeform 614"/>
              <p:cNvSpPr>
                <a:spLocks/>
              </p:cNvSpPr>
              <p:nvPr/>
            </p:nvSpPr>
            <p:spPr bwMode="auto">
              <a:xfrm>
                <a:off x="5134" y="1559"/>
                <a:ext cx="65" cy="65"/>
              </a:xfrm>
              <a:custGeom>
                <a:avLst/>
                <a:gdLst/>
                <a:ahLst/>
                <a:cxnLst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12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6" y="57"/>
                  </a:cxn>
                  <a:cxn ang="0">
                    <a:pos x="50" y="61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</a:cxnLst>
                <a:rect l="0" t="0" r="r" b="b"/>
                <a:pathLst>
                  <a:path w="65" h="65">
                    <a:moveTo>
                      <a:pt x="4" y="20"/>
                    </a:move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12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6" y="57"/>
                    </a:lnTo>
                    <a:lnTo>
                      <a:pt x="50" y="61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07" name="Freeform 615"/>
              <p:cNvSpPr>
                <a:spLocks/>
              </p:cNvSpPr>
              <p:nvPr/>
            </p:nvSpPr>
            <p:spPr bwMode="auto">
              <a:xfrm>
                <a:off x="5134" y="1559"/>
                <a:ext cx="65" cy="65"/>
              </a:xfrm>
              <a:custGeom>
                <a:avLst/>
                <a:gdLst/>
                <a:ahLst/>
                <a:cxnLst>
                  <a:cxn ang="0">
                    <a:pos x="4" y="20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12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6" y="57"/>
                  </a:cxn>
                  <a:cxn ang="0">
                    <a:pos x="50" y="61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</a:cxnLst>
                <a:rect l="0" t="0" r="r" b="b"/>
                <a:pathLst>
                  <a:path w="65" h="65">
                    <a:moveTo>
                      <a:pt x="4" y="20"/>
                    </a:move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12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6" y="57"/>
                    </a:lnTo>
                    <a:lnTo>
                      <a:pt x="50" y="61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08" name="Freeform 616"/>
              <p:cNvSpPr>
                <a:spLocks/>
              </p:cNvSpPr>
              <p:nvPr/>
            </p:nvSpPr>
            <p:spPr bwMode="auto">
              <a:xfrm>
                <a:off x="5186" y="1549"/>
                <a:ext cx="65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8"/>
                  </a:cxn>
                  <a:cxn ang="0">
                    <a:pos x="57" y="12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8"/>
                  </a:cxn>
                  <a:cxn ang="0">
                    <a:pos x="49" y="61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6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5" h="65">
                    <a:moveTo>
                      <a:pt x="2" y="20"/>
                    </a:moveTo>
                    <a:lnTo>
                      <a:pt x="6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8"/>
                    </a:lnTo>
                    <a:lnTo>
                      <a:pt x="57" y="12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8"/>
                    </a:lnTo>
                    <a:lnTo>
                      <a:pt x="49" y="61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6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09" name="Freeform 617"/>
              <p:cNvSpPr>
                <a:spLocks/>
              </p:cNvSpPr>
              <p:nvPr/>
            </p:nvSpPr>
            <p:spPr bwMode="auto">
              <a:xfrm>
                <a:off x="5186" y="1549"/>
                <a:ext cx="65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8"/>
                  </a:cxn>
                  <a:cxn ang="0">
                    <a:pos x="57" y="12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8"/>
                  </a:cxn>
                  <a:cxn ang="0">
                    <a:pos x="49" y="61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6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5" h="65">
                    <a:moveTo>
                      <a:pt x="2" y="20"/>
                    </a:moveTo>
                    <a:lnTo>
                      <a:pt x="2" y="20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8"/>
                    </a:lnTo>
                    <a:lnTo>
                      <a:pt x="57" y="12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8"/>
                    </a:lnTo>
                    <a:lnTo>
                      <a:pt x="49" y="61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6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10" name="Freeform 618"/>
              <p:cNvSpPr>
                <a:spLocks/>
              </p:cNvSpPr>
              <p:nvPr/>
            </p:nvSpPr>
            <p:spPr bwMode="auto">
              <a:xfrm>
                <a:off x="5085" y="1561"/>
                <a:ext cx="63" cy="63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6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4" y="63"/>
                  </a:cxn>
                  <a:cxn ang="0">
                    <a:pos x="18" y="61"/>
                  </a:cxn>
                  <a:cxn ang="0">
                    <a:pos x="12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2" y="18"/>
                  </a:cxn>
                </a:cxnLst>
                <a:rect l="0" t="0" r="r" b="b"/>
                <a:pathLst>
                  <a:path w="63" h="63">
                    <a:moveTo>
                      <a:pt x="2" y="18"/>
                    </a:moveTo>
                    <a:lnTo>
                      <a:pt x="6" y="12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6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4" y="63"/>
                    </a:lnTo>
                    <a:lnTo>
                      <a:pt x="18" y="61"/>
                    </a:lnTo>
                    <a:lnTo>
                      <a:pt x="12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11" name="Freeform 619"/>
              <p:cNvSpPr>
                <a:spLocks/>
              </p:cNvSpPr>
              <p:nvPr/>
            </p:nvSpPr>
            <p:spPr bwMode="auto">
              <a:xfrm>
                <a:off x="5085" y="1561"/>
                <a:ext cx="63" cy="63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6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4" y="63"/>
                  </a:cxn>
                  <a:cxn ang="0">
                    <a:pos x="18" y="61"/>
                  </a:cxn>
                  <a:cxn ang="0">
                    <a:pos x="12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2" y="18"/>
                  </a:cxn>
                </a:cxnLst>
                <a:rect l="0" t="0" r="r" b="b"/>
                <a:pathLst>
                  <a:path w="63" h="63">
                    <a:moveTo>
                      <a:pt x="2" y="18"/>
                    </a:moveTo>
                    <a:lnTo>
                      <a:pt x="2" y="18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6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4" y="63"/>
                    </a:lnTo>
                    <a:lnTo>
                      <a:pt x="18" y="61"/>
                    </a:lnTo>
                    <a:lnTo>
                      <a:pt x="12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2" y="18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12" name="Freeform 620"/>
              <p:cNvSpPr>
                <a:spLocks/>
              </p:cNvSpPr>
              <p:nvPr/>
            </p:nvSpPr>
            <p:spPr bwMode="auto">
              <a:xfrm>
                <a:off x="5107" y="1697"/>
                <a:ext cx="65" cy="63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3">
                    <a:moveTo>
                      <a:pt x="20" y="61"/>
                    </a:move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20" y="6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13" name="Freeform 621"/>
              <p:cNvSpPr>
                <a:spLocks/>
              </p:cNvSpPr>
              <p:nvPr/>
            </p:nvSpPr>
            <p:spPr bwMode="auto">
              <a:xfrm>
                <a:off x="5107" y="1697"/>
                <a:ext cx="65" cy="63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18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3">
                    <a:moveTo>
                      <a:pt x="20" y="61"/>
                    </a:move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18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20" y="6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14" name="Freeform 622"/>
              <p:cNvSpPr>
                <a:spLocks/>
              </p:cNvSpPr>
              <p:nvPr/>
            </p:nvSpPr>
            <p:spPr bwMode="auto">
              <a:xfrm>
                <a:off x="5123" y="1671"/>
                <a:ext cx="65" cy="65"/>
              </a:xfrm>
              <a:custGeom>
                <a:avLst/>
                <a:gdLst/>
                <a:ahLst/>
                <a:cxnLst>
                  <a:cxn ang="0">
                    <a:pos x="19" y="62"/>
                  </a:cxn>
                  <a:cxn ang="0">
                    <a:pos x="13" y="60"/>
                  </a:cxn>
                  <a:cxn ang="0">
                    <a:pos x="9" y="56"/>
                  </a:cxn>
                  <a:cxn ang="0">
                    <a:pos x="5" y="50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49" y="60"/>
                  </a:cxn>
                  <a:cxn ang="0">
                    <a:pos x="43" y="64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4"/>
                  </a:cxn>
                  <a:cxn ang="0">
                    <a:pos x="19" y="62"/>
                  </a:cxn>
                </a:cxnLst>
                <a:rect l="0" t="0" r="r" b="b"/>
                <a:pathLst>
                  <a:path w="65" h="65">
                    <a:moveTo>
                      <a:pt x="19" y="62"/>
                    </a:moveTo>
                    <a:lnTo>
                      <a:pt x="13" y="60"/>
                    </a:lnTo>
                    <a:lnTo>
                      <a:pt x="9" y="56"/>
                    </a:lnTo>
                    <a:lnTo>
                      <a:pt x="5" y="50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49" y="60"/>
                    </a:lnTo>
                    <a:lnTo>
                      <a:pt x="43" y="64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4"/>
                    </a:lnTo>
                    <a:lnTo>
                      <a:pt x="19" y="6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15" name="Freeform 623"/>
              <p:cNvSpPr>
                <a:spLocks/>
              </p:cNvSpPr>
              <p:nvPr/>
            </p:nvSpPr>
            <p:spPr bwMode="auto">
              <a:xfrm>
                <a:off x="5123" y="1671"/>
                <a:ext cx="65" cy="65"/>
              </a:xfrm>
              <a:custGeom>
                <a:avLst/>
                <a:gdLst/>
                <a:ahLst/>
                <a:cxnLst>
                  <a:cxn ang="0">
                    <a:pos x="19" y="62"/>
                  </a:cxn>
                  <a:cxn ang="0">
                    <a:pos x="19" y="62"/>
                  </a:cxn>
                  <a:cxn ang="0">
                    <a:pos x="13" y="60"/>
                  </a:cxn>
                  <a:cxn ang="0">
                    <a:pos x="9" y="56"/>
                  </a:cxn>
                  <a:cxn ang="0">
                    <a:pos x="5" y="50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49" y="60"/>
                  </a:cxn>
                  <a:cxn ang="0">
                    <a:pos x="43" y="64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4"/>
                  </a:cxn>
                  <a:cxn ang="0">
                    <a:pos x="19" y="62"/>
                  </a:cxn>
                </a:cxnLst>
                <a:rect l="0" t="0" r="r" b="b"/>
                <a:pathLst>
                  <a:path w="65" h="65">
                    <a:moveTo>
                      <a:pt x="19" y="62"/>
                    </a:moveTo>
                    <a:lnTo>
                      <a:pt x="19" y="62"/>
                    </a:lnTo>
                    <a:lnTo>
                      <a:pt x="13" y="60"/>
                    </a:lnTo>
                    <a:lnTo>
                      <a:pt x="9" y="56"/>
                    </a:lnTo>
                    <a:lnTo>
                      <a:pt x="5" y="50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49" y="60"/>
                    </a:lnTo>
                    <a:lnTo>
                      <a:pt x="43" y="64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4"/>
                    </a:lnTo>
                    <a:lnTo>
                      <a:pt x="19" y="6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16" name="Freeform 624"/>
              <p:cNvSpPr>
                <a:spLocks/>
              </p:cNvSpPr>
              <p:nvPr/>
            </p:nvSpPr>
            <p:spPr bwMode="auto">
              <a:xfrm>
                <a:off x="5150" y="1628"/>
                <a:ext cx="65" cy="65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2" y="8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</a:cxnLst>
                <a:rect l="0" t="0" r="r" b="b"/>
                <a:pathLst>
                  <a:path w="65" h="65">
                    <a:moveTo>
                      <a:pt x="45" y="2"/>
                    </a:moveTo>
                    <a:lnTo>
                      <a:pt x="51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2" y="8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17" name="Freeform 625"/>
              <p:cNvSpPr>
                <a:spLocks/>
              </p:cNvSpPr>
              <p:nvPr/>
            </p:nvSpPr>
            <p:spPr bwMode="auto">
              <a:xfrm>
                <a:off x="5150" y="1628"/>
                <a:ext cx="65" cy="65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2" y="8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</a:cxnLst>
                <a:rect l="0" t="0" r="r" b="b"/>
                <a:pathLst>
                  <a:path w="65" h="65">
                    <a:moveTo>
                      <a:pt x="45" y="2"/>
                    </a:move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2" y="8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18" name="Freeform 626"/>
              <p:cNvSpPr>
                <a:spLocks/>
              </p:cNvSpPr>
              <p:nvPr/>
            </p:nvSpPr>
            <p:spPr bwMode="auto">
              <a:xfrm>
                <a:off x="5001" y="1603"/>
                <a:ext cx="63" cy="63"/>
              </a:xfrm>
              <a:custGeom>
                <a:avLst/>
                <a:gdLst/>
                <a:ahLst/>
                <a:cxnLst>
                  <a:cxn ang="0">
                    <a:pos x="17" y="61"/>
                  </a:cxn>
                  <a:cxn ang="0">
                    <a:pos x="13" y="57"/>
                  </a:cxn>
                  <a:cxn ang="0">
                    <a:pos x="7" y="53"/>
                  </a:cxn>
                  <a:cxn ang="0">
                    <a:pos x="3" y="49"/>
                  </a:cxn>
                  <a:cxn ang="0">
                    <a:pos x="1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1" y="17"/>
                  </a:cxn>
                  <a:cxn ang="0">
                    <a:pos x="5" y="13"/>
                  </a:cxn>
                  <a:cxn ang="0">
                    <a:pos x="9" y="7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7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7" y="61"/>
                  </a:cxn>
                </a:cxnLst>
                <a:rect l="0" t="0" r="r" b="b"/>
                <a:pathLst>
                  <a:path w="63" h="63">
                    <a:moveTo>
                      <a:pt x="17" y="61"/>
                    </a:moveTo>
                    <a:lnTo>
                      <a:pt x="13" y="57"/>
                    </a:lnTo>
                    <a:lnTo>
                      <a:pt x="7" y="53"/>
                    </a:lnTo>
                    <a:lnTo>
                      <a:pt x="3" y="49"/>
                    </a:lnTo>
                    <a:lnTo>
                      <a:pt x="1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1" y="17"/>
                    </a:lnTo>
                    <a:lnTo>
                      <a:pt x="5" y="13"/>
                    </a:lnTo>
                    <a:lnTo>
                      <a:pt x="9" y="7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7" y="6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19" name="Freeform 627"/>
              <p:cNvSpPr>
                <a:spLocks/>
              </p:cNvSpPr>
              <p:nvPr/>
            </p:nvSpPr>
            <p:spPr bwMode="auto">
              <a:xfrm>
                <a:off x="5001" y="1603"/>
                <a:ext cx="63" cy="63"/>
              </a:xfrm>
              <a:custGeom>
                <a:avLst/>
                <a:gdLst/>
                <a:ahLst/>
                <a:cxnLst>
                  <a:cxn ang="0">
                    <a:pos x="17" y="61"/>
                  </a:cxn>
                  <a:cxn ang="0">
                    <a:pos x="17" y="61"/>
                  </a:cxn>
                  <a:cxn ang="0">
                    <a:pos x="13" y="57"/>
                  </a:cxn>
                  <a:cxn ang="0">
                    <a:pos x="7" y="53"/>
                  </a:cxn>
                  <a:cxn ang="0">
                    <a:pos x="3" y="49"/>
                  </a:cxn>
                  <a:cxn ang="0">
                    <a:pos x="1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1" y="17"/>
                  </a:cxn>
                  <a:cxn ang="0">
                    <a:pos x="5" y="13"/>
                  </a:cxn>
                  <a:cxn ang="0">
                    <a:pos x="9" y="7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7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7" y="61"/>
                  </a:cxn>
                </a:cxnLst>
                <a:rect l="0" t="0" r="r" b="b"/>
                <a:pathLst>
                  <a:path w="63" h="63">
                    <a:moveTo>
                      <a:pt x="17" y="61"/>
                    </a:moveTo>
                    <a:lnTo>
                      <a:pt x="17" y="61"/>
                    </a:lnTo>
                    <a:lnTo>
                      <a:pt x="13" y="57"/>
                    </a:lnTo>
                    <a:lnTo>
                      <a:pt x="7" y="53"/>
                    </a:lnTo>
                    <a:lnTo>
                      <a:pt x="3" y="49"/>
                    </a:lnTo>
                    <a:lnTo>
                      <a:pt x="1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1" y="17"/>
                    </a:lnTo>
                    <a:lnTo>
                      <a:pt x="5" y="13"/>
                    </a:lnTo>
                    <a:lnTo>
                      <a:pt x="9" y="7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7" y="6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20" name="Freeform 628"/>
              <p:cNvSpPr>
                <a:spLocks/>
              </p:cNvSpPr>
              <p:nvPr/>
            </p:nvSpPr>
            <p:spPr bwMode="auto">
              <a:xfrm>
                <a:off x="5010" y="1571"/>
                <a:ext cx="65" cy="63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52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7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4" y="18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</a:cxnLst>
                <a:rect l="0" t="0" r="r" b="b"/>
                <a:pathLst>
                  <a:path w="65" h="63">
                    <a:moveTo>
                      <a:pt x="46" y="2"/>
                    </a:moveTo>
                    <a:lnTo>
                      <a:pt x="52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7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4" y="18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21" name="Freeform 629"/>
              <p:cNvSpPr>
                <a:spLocks/>
              </p:cNvSpPr>
              <p:nvPr/>
            </p:nvSpPr>
            <p:spPr bwMode="auto">
              <a:xfrm>
                <a:off x="5010" y="1571"/>
                <a:ext cx="65" cy="63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7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4" y="18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</a:cxnLst>
                <a:rect l="0" t="0" r="r" b="b"/>
                <a:pathLst>
                  <a:path w="65" h="63">
                    <a:moveTo>
                      <a:pt x="46" y="2"/>
                    </a:moveTo>
                    <a:lnTo>
                      <a:pt x="46" y="2"/>
                    </a:lnTo>
                    <a:lnTo>
                      <a:pt x="52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7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4" y="18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22" name="Freeform 630"/>
              <p:cNvSpPr>
                <a:spLocks/>
              </p:cNvSpPr>
              <p:nvPr/>
            </p:nvSpPr>
            <p:spPr bwMode="auto">
              <a:xfrm>
                <a:off x="5089" y="1756"/>
                <a:ext cx="65" cy="65"/>
              </a:xfrm>
              <a:custGeom>
                <a:avLst/>
                <a:gdLst/>
                <a:ahLst/>
                <a:cxnLst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2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8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</a:cxnLst>
                <a:rect l="0" t="0" r="r" b="b"/>
                <a:pathLst>
                  <a:path w="65" h="65">
                    <a:moveTo>
                      <a:pt x="20" y="63"/>
                    </a:move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8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23" name="Freeform 631"/>
              <p:cNvSpPr>
                <a:spLocks/>
              </p:cNvSpPr>
              <p:nvPr/>
            </p:nvSpPr>
            <p:spPr bwMode="auto">
              <a:xfrm>
                <a:off x="5089" y="1756"/>
                <a:ext cx="65" cy="65"/>
              </a:xfrm>
              <a:custGeom>
                <a:avLst/>
                <a:gdLst/>
                <a:ahLst/>
                <a:cxnLst>
                  <a:cxn ang="0">
                    <a:pos x="20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2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2"/>
                  </a:cxn>
                  <a:cxn ang="0">
                    <a:pos x="34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8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</a:cxnLst>
                <a:rect l="0" t="0" r="r" b="b"/>
                <a:pathLst>
                  <a:path w="65" h="65">
                    <a:moveTo>
                      <a:pt x="20" y="63"/>
                    </a:move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8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24" name="Freeform 632"/>
              <p:cNvSpPr>
                <a:spLocks/>
              </p:cNvSpPr>
              <p:nvPr/>
            </p:nvSpPr>
            <p:spPr bwMode="auto">
              <a:xfrm>
                <a:off x="5058" y="1607"/>
                <a:ext cx="65" cy="64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51" y="5"/>
                  </a:cxn>
                  <a:cxn ang="0">
                    <a:pos x="57" y="9"/>
                  </a:cxn>
                  <a:cxn ang="0">
                    <a:pos x="59" y="15"/>
                  </a:cxn>
                  <a:cxn ang="0">
                    <a:pos x="63" y="21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7" y="63"/>
                  </a:cxn>
                  <a:cxn ang="0">
                    <a:pos x="31" y="64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9" y="9"/>
                  </a:cxn>
                  <a:cxn ang="0">
                    <a:pos x="15" y="5"/>
                  </a:cxn>
                  <a:cxn ang="0">
                    <a:pos x="21" y="1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1"/>
                  </a:cxn>
                  <a:cxn ang="0">
                    <a:pos x="45" y="3"/>
                  </a:cxn>
                </a:cxnLst>
                <a:rect l="0" t="0" r="r" b="b"/>
                <a:pathLst>
                  <a:path w="65" h="64">
                    <a:moveTo>
                      <a:pt x="45" y="3"/>
                    </a:moveTo>
                    <a:lnTo>
                      <a:pt x="51" y="5"/>
                    </a:lnTo>
                    <a:lnTo>
                      <a:pt x="57" y="9"/>
                    </a:lnTo>
                    <a:lnTo>
                      <a:pt x="59" y="1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7" y="63"/>
                    </a:lnTo>
                    <a:lnTo>
                      <a:pt x="31" y="64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9" y="9"/>
                    </a:lnTo>
                    <a:lnTo>
                      <a:pt x="15" y="5"/>
                    </a:lnTo>
                    <a:lnTo>
                      <a:pt x="21" y="1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1"/>
                    </a:lnTo>
                    <a:lnTo>
                      <a:pt x="45" y="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25" name="Freeform 633"/>
              <p:cNvSpPr>
                <a:spLocks/>
              </p:cNvSpPr>
              <p:nvPr/>
            </p:nvSpPr>
            <p:spPr bwMode="auto">
              <a:xfrm>
                <a:off x="5058" y="1607"/>
                <a:ext cx="65" cy="64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5" y="3"/>
                  </a:cxn>
                  <a:cxn ang="0">
                    <a:pos x="51" y="5"/>
                  </a:cxn>
                  <a:cxn ang="0">
                    <a:pos x="57" y="9"/>
                  </a:cxn>
                  <a:cxn ang="0">
                    <a:pos x="59" y="15"/>
                  </a:cxn>
                  <a:cxn ang="0">
                    <a:pos x="63" y="21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7" y="63"/>
                  </a:cxn>
                  <a:cxn ang="0">
                    <a:pos x="31" y="64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9" y="9"/>
                  </a:cxn>
                  <a:cxn ang="0">
                    <a:pos x="15" y="5"/>
                  </a:cxn>
                  <a:cxn ang="0">
                    <a:pos x="21" y="1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1"/>
                  </a:cxn>
                  <a:cxn ang="0">
                    <a:pos x="45" y="3"/>
                  </a:cxn>
                </a:cxnLst>
                <a:rect l="0" t="0" r="r" b="b"/>
                <a:pathLst>
                  <a:path w="65" h="64">
                    <a:moveTo>
                      <a:pt x="45" y="3"/>
                    </a:moveTo>
                    <a:lnTo>
                      <a:pt x="45" y="3"/>
                    </a:lnTo>
                    <a:lnTo>
                      <a:pt x="51" y="5"/>
                    </a:lnTo>
                    <a:lnTo>
                      <a:pt x="57" y="9"/>
                    </a:lnTo>
                    <a:lnTo>
                      <a:pt x="59" y="1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7" y="63"/>
                    </a:lnTo>
                    <a:lnTo>
                      <a:pt x="31" y="64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9" y="9"/>
                    </a:lnTo>
                    <a:lnTo>
                      <a:pt x="15" y="5"/>
                    </a:lnTo>
                    <a:lnTo>
                      <a:pt x="21" y="1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1"/>
                    </a:lnTo>
                    <a:lnTo>
                      <a:pt x="45" y="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26" name="Freeform 634"/>
              <p:cNvSpPr>
                <a:spLocks/>
              </p:cNvSpPr>
              <p:nvPr/>
            </p:nvSpPr>
            <p:spPr bwMode="auto">
              <a:xfrm>
                <a:off x="5032" y="1583"/>
                <a:ext cx="65" cy="63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8"/>
                  </a:cxn>
                  <a:cxn ang="0">
                    <a:pos x="6" y="14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7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9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3">
                    <a:moveTo>
                      <a:pt x="20" y="61"/>
                    </a:move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8"/>
                    </a:lnTo>
                    <a:lnTo>
                      <a:pt x="6" y="14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7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9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27" name="Freeform 635"/>
              <p:cNvSpPr>
                <a:spLocks/>
              </p:cNvSpPr>
              <p:nvPr/>
            </p:nvSpPr>
            <p:spPr bwMode="auto">
              <a:xfrm>
                <a:off x="5032" y="1583"/>
                <a:ext cx="65" cy="63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8"/>
                  </a:cxn>
                  <a:cxn ang="0">
                    <a:pos x="6" y="14"/>
                  </a:cxn>
                  <a:cxn ang="0">
                    <a:pos x="12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7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9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3">
                    <a:moveTo>
                      <a:pt x="20" y="61"/>
                    </a:move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8"/>
                    </a:lnTo>
                    <a:lnTo>
                      <a:pt x="6" y="14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7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9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28" name="Freeform 636"/>
              <p:cNvSpPr>
                <a:spLocks/>
              </p:cNvSpPr>
              <p:nvPr/>
            </p:nvSpPr>
            <p:spPr bwMode="auto">
              <a:xfrm>
                <a:off x="5093" y="1612"/>
                <a:ext cx="65" cy="65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5">
                    <a:moveTo>
                      <a:pt x="20" y="61"/>
                    </a:moveTo>
                    <a:lnTo>
                      <a:pt x="14" y="59"/>
                    </a:lnTo>
                    <a:lnTo>
                      <a:pt x="10" y="56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29" name="Freeform 637"/>
              <p:cNvSpPr>
                <a:spLocks/>
              </p:cNvSpPr>
              <p:nvPr/>
            </p:nvSpPr>
            <p:spPr bwMode="auto">
              <a:xfrm>
                <a:off x="5093" y="1612"/>
                <a:ext cx="65" cy="65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5">
                    <a:moveTo>
                      <a:pt x="20" y="61"/>
                    </a:moveTo>
                    <a:lnTo>
                      <a:pt x="20" y="61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30" name="Freeform 638"/>
              <p:cNvSpPr>
                <a:spLocks/>
              </p:cNvSpPr>
              <p:nvPr/>
            </p:nvSpPr>
            <p:spPr bwMode="auto">
              <a:xfrm>
                <a:off x="5056" y="1731"/>
                <a:ext cx="63" cy="6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5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3" y="63"/>
                  </a:cxn>
                  <a:cxn ang="0">
                    <a:pos x="17" y="61"/>
                  </a:cxn>
                  <a:cxn ang="0">
                    <a:pos x="11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17"/>
                  </a:cxn>
                  <a:cxn ang="0">
                    <a:pos x="4" y="13"/>
                  </a:cxn>
                  <a:cxn ang="0">
                    <a:pos x="9" y="7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5" y="2"/>
                  </a:cxn>
                </a:cxnLst>
                <a:rect l="0" t="0" r="r" b="b"/>
                <a:pathLst>
                  <a:path w="63" h="63">
                    <a:moveTo>
                      <a:pt x="45" y="2"/>
                    </a:move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1" y="45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3" y="63"/>
                    </a:lnTo>
                    <a:lnTo>
                      <a:pt x="17" y="61"/>
                    </a:lnTo>
                    <a:lnTo>
                      <a:pt x="11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29"/>
                    </a:lnTo>
                    <a:lnTo>
                      <a:pt x="0" y="25"/>
                    </a:lnTo>
                    <a:lnTo>
                      <a:pt x="2" y="17"/>
                    </a:lnTo>
                    <a:lnTo>
                      <a:pt x="4" y="13"/>
                    </a:lnTo>
                    <a:lnTo>
                      <a:pt x="9" y="7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31" name="Freeform 639"/>
              <p:cNvSpPr>
                <a:spLocks/>
              </p:cNvSpPr>
              <p:nvPr/>
            </p:nvSpPr>
            <p:spPr bwMode="auto">
              <a:xfrm>
                <a:off x="5056" y="1731"/>
                <a:ext cx="63" cy="6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5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3" y="63"/>
                  </a:cxn>
                  <a:cxn ang="0">
                    <a:pos x="17" y="61"/>
                  </a:cxn>
                  <a:cxn ang="0">
                    <a:pos x="11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17"/>
                  </a:cxn>
                  <a:cxn ang="0">
                    <a:pos x="4" y="13"/>
                  </a:cxn>
                  <a:cxn ang="0">
                    <a:pos x="9" y="7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5" y="2"/>
                  </a:cxn>
                </a:cxnLst>
                <a:rect l="0" t="0" r="r" b="b"/>
                <a:pathLst>
                  <a:path w="63" h="63">
                    <a:moveTo>
                      <a:pt x="45" y="2"/>
                    </a:moveTo>
                    <a:lnTo>
                      <a:pt x="45" y="2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1" y="45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3" y="63"/>
                    </a:lnTo>
                    <a:lnTo>
                      <a:pt x="17" y="61"/>
                    </a:lnTo>
                    <a:lnTo>
                      <a:pt x="11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29"/>
                    </a:lnTo>
                    <a:lnTo>
                      <a:pt x="0" y="25"/>
                    </a:lnTo>
                    <a:lnTo>
                      <a:pt x="2" y="17"/>
                    </a:lnTo>
                    <a:lnTo>
                      <a:pt x="4" y="13"/>
                    </a:lnTo>
                    <a:lnTo>
                      <a:pt x="9" y="7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5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32" name="Freeform 640"/>
              <p:cNvSpPr>
                <a:spLocks/>
              </p:cNvSpPr>
              <p:nvPr/>
            </p:nvSpPr>
            <p:spPr bwMode="auto">
              <a:xfrm>
                <a:off x="5008" y="1648"/>
                <a:ext cx="65" cy="63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2" y="18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3">
                    <a:moveTo>
                      <a:pt x="20" y="61"/>
                    </a:move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2" y="18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33" name="Freeform 641"/>
              <p:cNvSpPr>
                <a:spLocks/>
              </p:cNvSpPr>
              <p:nvPr/>
            </p:nvSpPr>
            <p:spPr bwMode="auto">
              <a:xfrm>
                <a:off x="5008" y="1648"/>
                <a:ext cx="65" cy="63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2" y="18"/>
                  </a:cxn>
                  <a:cxn ang="0">
                    <a:pos x="6" y="12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3">
                    <a:moveTo>
                      <a:pt x="20" y="61"/>
                    </a:move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2" y="18"/>
                    </a:lnTo>
                    <a:lnTo>
                      <a:pt x="6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34" name="Freeform 642"/>
              <p:cNvSpPr>
                <a:spLocks/>
              </p:cNvSpPr>
              <p:nvPr/>
            </p:nvSpPr>
            <p:spPr bwMode="auto">
              <a:xfrm>
                <a:off x="5038" y="1634"/>
                <a:ext cx="65" cy="6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61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</a:cxnLst>
                <a:rect l="0" t="0" r="r" b="b"/>
                <a:pathLst>
                  <a:path w="65" h="65">
                    <a:moveTo>
                      <a:pt x="45" y="4"/>
                    </a:moveTo>
                    <a:lnTo>
                      <a:pt x="51" y="6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61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35" name="Freeform 643"/>
              <p:cNvSpPr>
                <a:spLocks/>
              </p:cNvSpPr>
              <p:nvPr/>
            </p:nvSpPr>
            <p:spPr bwMode="auto">
              <a:xfrm>
                <a:off x="5038" y="1634"/>
                <a:ext cx="65" cy="6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61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</a:cxnLst>
                <a:rect l="0" t="0" r="r" b="b"/>
                <a:pathLst>
                  <a:path w="65" h="65">
                    <a:moveTo>
                      <a:pt x="45" y="4"/>
                    </a:moveTo>
                    <a:lnTo>
                      <a:pt x="45" y="4"/>
                    </a:lnTo>
                    <a:lnTo>
                      <a:pt x="51" y="6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61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36" name="Freeform 644"/>
              <p:cNvSpPr>
                <a:spLocks/>
              </p:cNvSpPr>
              <p:nvPr/>
            </p:nvSpPr>
            <p:spPr bwMode="auto">
              <a:xfrm>
                <a:off x="5026" y="1691"/>
                <a:ext cx="63" cy="65"/>
              </a:xfrm>
              <a:custGeom>
                <a:avLst/>
                <a:gdLst/>
                <a:ahLst/>
                <a:cxnLst>
                  <a:cxn ang="0">
                    <a:pos x="18" y="63"/>
                  </a:cxn>
                  <a:cxn ang="0">
                    <a:pos x="12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4" y="65"/>
                  </a:cxn>
                  <a:cxn ang="0">
                    <a:pos x="18" y="63"/>
                  </a:cxn>
                </a:cxnLst>
                <a:rect l="0" t="0" r="r" b="b"/>
                <a:pathLst>
                  <a:path w="63" h="65">
                    <a:moveTo>
                      <a:pt x="18" y="63"/>
                    </a:moveTo>
                    <a:lnTo>
                      <a:pt x="12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4" y="65"/>
                    </a:lnTo>
                    <a:lnTo>
                      <a:pt x="18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37" name="Freeform 645"/>
              <p:cNvSpPr>
                <a:spLocks/>
              </p:cNvSpPr>
              <p:nvPr/>
            </p:nvSpPr>
            <p:spPr bwMode="auto">
              <a:xfrm>
                <a:off x="5026" y="1691"/>
                <a:ext cx="63" cy="65"/>
              </a:xfrm>
              <a:custGeom>
                <a:avLst/>
                <a:gdLst/>
                <a:ahLst/>
                <a:cxnLst>
                  <a:cxn ang="0">
                    <a:pos x="18" y="63"/>
                  </a:cxn>
                  <a:cxn ang="0">
                    <a:pos x="18" y="63"/>
                  </a:cxn>
                  <a:cxn ang="0">
                    <a:pos x="12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4" y="65"/>
                  </a:cxn>
                  <a:cxn ang="0">
                    <a:pos x="18" y="63"/>
                  </a:cxn>
                </a:cxnLst>
                <a:rect l="0" t="0" r="r" b="b"/>
                <a:pathLst>
                  <a:path w="63" h="65">
                    <a:moveTo>
                      <a:pt x="18" y="63"/>
                    </a:moveTo>
                    <a:lnTo>
                      <a:pt x="18" y="63"/>
                    </a:lnTo>
                    <a:lnTo>
                      <a:pt x="12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4" y="65"/>
                    </a:lnTo>
                    <a:lnTo>
                      <a:pt x="18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38" name="Freeform 646"/>
              <p:cNvSpPr>
                <a:spLocks/>
              </p:cNvSpPr>
              <p:nvPr/>
            </p:nvSpPr>
            <p:spPr bwMode="auto">
              <a:xfrm>
                <a:off x="5081" y="1597"/>
                <a:ext cx="65" cy="63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2" y="17"/>
                  </a:cxn>
                  <a:cxn ang="0">
                    <a:pos x="6" y="11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3">
                    <a:moveTo>
                      <a:pt x="20" y="61"/>
                    </a:moveTo>
                    <a:lnTo>
                      <a:pt x="14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2" y="17"/>
                    </a:lnTo>
                    <a:lnTo>
                      <a:pt x="6" y="11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39" name="Freeform 647"/>
              <p:cNvSpPr>
                <a:spLocks/>
              </p:cNvSpPr>
              <p:nvPr/>
            </p:nvSpPr>
            <p:spPr bwMode="auto">
              <a:xfrm>
                <a:off x="5081" y="1597"/>
                <a:ext cx="65" cy="63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2" y="17"/>
                  </a:cxn>
                  <a:cxn ang="0">
                    <a:pos x="6" y="11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</a:cxnLst>
                <a:rect l="0" t="0" r="r" b="b"/>
                <a:pathLst>
                  <a:path w="65" h="63">
                    <a:moveTo>
                      <a:pt x="20" y="61"/>
                    </a:move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2" y="17"/>
                    </a:lnTo>
                    <a:lnTo>
                      <a:pt x="6" y="11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40" name="Freeform 648"/>
              <p:cNvSpPr>
                <a:spLocks/>
              </p:cNvSpPr>
              <p:nvPr/>
            </p:nvSpPr>
            <p:spPr bwMode="auto">
              <a:xfrm>
                <a:off x="5123" y="1654"/>
                <a:ext cx="65" cy="6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1"/>
                  </a:cxn>
                  <a:cxn ang="0">
                    <a:pos x="63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5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</a:cxnLst>
                <a:rect l="0" t="0" r="r" b="b"/>
                <a:pathLst>
                  <a:path w="65" h="65">
                    <a:moveTo>
                      <a:pt x="45" y="4"/>
                    </a:move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1"/>
                    </a:lnTo>
                    <a:lnTo>
                      <a:pt x="63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5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41" name="Freeform 649"/>
              <p:cNvSpPr>
                <a:spLocks/>
              </p:cNvSpPr>
              <p:nvPr/>
            </p:nvSpPr>
            <p:spPr bwMode="auto">
              <a:xfrm>
                <a:off x="5123" y="1654"/>
                <a:ext cx="65" cy="6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1"/>
                  </a:cxn>
                  <a:cxn ang="0">
                    <a:pos x="63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5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</a:cxnLst>
                <a:rect l="0" t="0" r="r" b="b"/>
                <a:pathLst>
                  <a:path w="65" h="65">
                    <a:moveTo>
                      <a:pt x="45" y="4"/>
                    </a:move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1"/>
                    </a:lnTo>
                    <a:lnTo>
                      <a:pt x="63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5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42" name="Freeform 650"/>
              <p:cNvSpPr>
                <a:spLocks/>
              </p:cNvSpPr>
              <p:nvPr/>
            </p:nvSpPr>
            <p:spPr bwMode="auto">
              <a:xfrm>
                <a:off x="5089" y="1652"/>
                <a:ext cx="65" cy="65"/>
              </a:xfrm>
              <a:custGeom>
                <a:avLst/>
                <a:gdLst/>
                <a:ahLst/>
                <a:cxnLst>
                  <a:cxn ang="0">
                    <a:pos x="18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1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18" y="61"/>
                  </a:cxn>
                </a:cxnLst>
                <a:rect l="0" t="0" r="r" b="b"/>
                <a:pathLst>
                  <a:path w="65" h="65">
                    <a:moveTo>
                      <a:pt x="18" y="61"/>
                    </a:move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1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18" y="6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43" name="Freeform 651"/>
              <p:cNvSpPr>
                <a:spLocks/>
              </p:cNvSpPr>
              <p:nvPr/>
            </p:nvSpPr>
            <p:spPr bwMode="auto">
              <a:xfrm>
                <a:off x="5089" y="1652"/>
                <a:ext cx="65" cy="65"/>
              </a:xfrm>
              <a:custGeom>
                <a:avLst/>
                <a:gdLst/>
                <a:ahLst/>
                <a:cxnLst>
                  <a:cxn ang="0">
                    <a:pos x="18" y="61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1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18" y="61"/>
                  </a:cxn>
                </a:cxnLst>
                <a:rect l="0" t="0" r="r" b="b"/>
                <a:pathLst>
                  <a:path w="65" h="65">
                    <a:moveTo>
                      <a:pt x="18" y="61"/>
                    </a:moveTo>
                    <a:lnTo>
                      <a:pt x="18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1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18" y="6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44" name="Freeform 652"/>
              <p:cNvSpPr>
                <a:spLocks/>
              </p:cNvSpPr>
              <p:nvPr/>
            </p:nvSpPr>
            <p:spPr bwMode="auto">
              <a:xfrm>
                <a:off x="5130" y="1668"/>
                <a:ext cx="65" cy="65"/>
              </a:xfrm>
              <a:custGeom>
                <a:avLst/>
                <a:gdLst/>
                <a:ahLst/>
                <a:cxnLst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3"/>
                  </a:cxn>
                  <a:cxn ang="0">
                    <a:pos x="52" y="5"/>
                  </a:cxn>
                  <a:cxn ang="0">
                    <a:pos x="56" y="9"/>
                  </a:cxn>
                  <a:cxn ang="0">
                    <a:pos x="60" y="15"/>
                  </a:cxn>
                  <a:cxn ang="0">
                    <a:pos x="63" y="21"/>
                  </a:cxn>
                  <a:cxn ang="0">
                    <a:pos x="63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2" y="45"/>
                  </a:cxn>
                  <a:cxn ang="0">
                    <a:pos x="60" y="51"/>
                  </a:cxn>
                  <a:cxn ang="0">
                    <a:pos x="54" y="57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</a:cxnLst>
                <a:rect l="0" t="0" r="r" b="b"/>
                <a:pathLst>
                  <a:path w="65" h="65">
                    <a:moveTo>
                      <a:pt x="20" y="63"/>
                    </a:move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3"/>
                    </a:lnTo>
                    <a:lnTo>
                      <a:pt x="52" y="5"/>
                    </a:lnTo>
                    <a:lnTo>
                      <a:pt x="56" y="9"/>
                    </a:lnTo>
                    <a:lnTo>
                      <a:pt x="60" y="15"/>
                    </a:lnTo>
                    <a:lnTo>
                      <a:pt x="63" y="21"/>
                    </a:lnTo>
                    <a:lnTo>
                      <a:pt x="63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2" y="45"/>
                    </a:lnTo>
                    <a:lnTo>
                      <a:pt x="60" y="51"/>
                    </a:lnTo>
                    <a:lnTo>
                      <a:pt x="54" y="57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45" name="Freeform 653"/>
              <p:cNvSpPr>
                <a:spLocks/>
              </p:cNvSpPr>
              <p:nvPr/>
            </p:nvSpPr>
            <p:spPr bwMode="auto">
              <a:xfrm>
                <a:off x="5130" y="1668"/>
                <a:ext cx="65" cy="65"/>
              </a:xfrm>
              <a:custGeom>
                <a:avLst/>
                <a:gdLst/>
                <a:ahLst/>
                <a:cxnLst>
                  <a:cxn ang="0">
                    <a:pos x="20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3"/>
                  </a:cxn>
                  <a:cxn ang="0">
                    <a:pos x="52" y="5"/>
                  </a:cxn>
                  <a:cxn ang="0">
                    <a:pos x="56" y="9"/>
                  </a:cxn>
                  <a:cxn ang="0">
                    <a:pos x="60" y="15"/>
                  </a:cxn>
                  <a:cxn ang="0">
                    <a:pos x="63" y="21"/>
                  </a:cxn>
                  <a:cxn ang="0">
                    <a:pos x="63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2" y="45"/>
                  </a:cxn>
                  <a:cxn ang="0">
                    <a:pos x="60" y="51"/>
                  </a:cxn>
                  <a:cxn ang="0">
                    <a:pos x="54" y="57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</a:cxnLst>
                <a:rect l="0" t="0" r="r" b="b"/>
                <a:pathLst>
                  <a:path w="65" h="65">
                    <a:moveTo>
                      <a:pt x="20" y="63"/>
                    </a:move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3"/>
                    </a:lnTo>
                    <a:lnTo>
                      <a:pt x="52" y="5"/>
                    </a:lnTo>
                    <a:lnTo>
                      <a:pt x="56" y="9"/>
                    </a:lnTo>
                    <a:lnTo>
                      <a:pt x="60" y="15"/>
                    </a:lnTo>
                    <a:lnTo>
                      <a:pt x="63" y="21"/>
                    </a:lnTo>
                    <a:lnTo>
                      <a:pt x="63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2" y="45"/>
                    </a:lnTo>
                    <a:lnTo>
                      <a:pt x="60" y="51"/>
                    </a:lnTo>
                    <a:lnTo>
                      <a:pt x="54" y="57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46" name="Freeform 654"/>
              <p:cNvSpPr>
                <a:spLocks/>
              </p:cNvSpPr>
              <p:nvPr/>
            </p:nvSpPr>
            <p:spPr bwMode="auto">
              <a:xfrm>
                <a:off x="5067" y="1679"/>
                <a:ext cx="65" cy="65"/>
              </a:xfrm>
              <a:custGeom>
                <a:avLst/>
                <a:gdLst/>
                <a:ahLst/>
                <a:cxnLst>
                  <a:cxn ang="0">
                    <a:pos x="61" y="46"/>
                  </a:cxn>
                  <a:cxn ang="0">
                    <a:pos x="60" y="52"/>
                  </a:cxn>
                  <a:cxn ang="0">
                    <a:pos x="56" y="57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6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3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</a:cxnLst>
                <a:rect l="0" t="0" r="r" b="b"/>
                <a:pathLst>
                  <a:path w="65" h="65">
                    <a:moveTo>
                      <a:pt x="61" y="46"/>
                    </a:moveTo>
                    <a:lnTo>
                      <a:pt x="60" y="52"/>
                    </a:lnTo>
                    <a:lnTo>
                      <a:pt x="56" y="57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6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3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47" name="Freeform 655"/>
              <p:cNvSpPr>
                <a:spLocks/>
              </p:cNvSpPr>
              <p:nvPr/>
            </p:nvSpPr>
            <p:spPr bwMode="auto">
              <a:xfrm>
                <a:off x="5067" y="1679"/>
                <a:ext cx="65" cy="65"/>
              </a:xfrm>
              <a:custGeom>
                <a:avLst/>
                <a:gdLst/>
                <a:ahLst/>
                <a:cxnLst>
                  <a:cxn ang="0">
                    <a:pos x="61" y="46"/>
                  </a:cxn>
                  <a:cxn ang="0">
                    <a:pos x="61" y="46"/>
                  </a:cxn>
                  <a:cxn ang="0">
                    <a:pos x="60" y="52"/>
                  </a:cxn>
                  <a:cxn ang="0">
                    <a:pos x="56" y="57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6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3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</a:cxnLst>
                <a:rect l="0" t="0" r="r" b="b"/>
                <a:pathLst>
                  <a:path w="65" h="65">
                    <a:moveTo>
                      <a:pt x="61" y="46"/>
                    </a:moveTo>
                    <a:lnTo>
                      <a:pt x="61" y="46"/>
                    </a:lnTo>
                    <a:lnTo>
                      <a:pt x="60" y="52"/>
                    </a:lnTo>
                    <a:lnTo>
                      <a:pt x="56" y="57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6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3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48" name="Freeform 656"/>
              <p:cNvSpPr>
                <a:spLocks/>
              </p:cNvSpPr>
              <p:nvPr/>
            </p:nvSpPr>
            <p:spPr bwMode="auto">
              <a:xfrm>
                <a:off x="5127" y="1610"/>
                <a:ext cx="65" cy="65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13" y="60"/>
                  </a:cxn>
                  <a:cxn ang="0">
                    <a:pos x="9" y="56"/>
                  </a:cxn>
                  <a:cxn ang="0">
                    <a:pos x="5" y="50"/>
                  </a:cxn>
                  <a:cxn ang="0">
                    <a:pos x="1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1" y="26"/>
                  </a:cxn>
                  <a:cxn ang="0">
                    <a:pos x="3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21" y="4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8"/>
                  </a:cxn>
                  <a:cxn ang="0">
                    <a:pos x="49" y="60"/>
                  </a:cxn>
                  <a:cxn ang="0">
                    <a:pos x="45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</a:cxnLst>
                <a:rect l="0" t="0" r="r" b="b"/>
                <a:pathLst>
                  <a:path w="65" h="65">
                    <a:moveTo>
                      <a:pt x="19" y="63"/>
                    </a:moveTo>
                    <a:lnTo>
                      <a:pt x="13" y="60"/>
                    </a:lnTo>
                    <a:lnTo>
                      <a:pt x="9" y="56"/>
                    </a:lnTo>
                    <a:lnTo>
                      <a:pt x="5" y="50"/>
                    </a:lnTo>
                    <a:lnTo>
                      <a:pt x="1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21" y="4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8"/>
                    </a:lnTo>
                    <a:lnTo>
                      <a:pt x="49" y="60"/>
                    </a:lnTo>
                    <a:lnTo>
                      <a:pt x="45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49" name="Freeform 657"/>
              <p:cNvSpPr>
                <a:spLocks/>
              </p:cNvSpPr>
              <p:nvPr/>
            </p:nvSpPr>
            <p:spPr bwMode="auto">
              <a:xfrm>
                <a:off x="5127" y="1610"/>
                <a:ext cx="65" cy="65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19" y="63"/>
                  </a:cxn>
                  <a:cxn ang="0">
                    <a:pos x="13" y="60"/>
                  </a:cxn>
                  <a:cxn ang="0">
                    <a:pos x="9" y="56"/>
                  </a:cxn>
                  <a:cxn ang="0">
                    <a:pos x="5" y="50"/>
                  </a:cxn>
                  <a:cxn ang="0">
                    <a:pos x="1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1" y="26"/>
                  </a:cxn>
                  <a:cxn ang="0">
                    <a:pos x="3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21" y="4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8"/>
                  </a:cxn>
                  <a:cxn ang="0">
                    <a:pos x="49" y="60"/>
                  </a:cxn>
                  <a:cxn ang="0">
                    <a:pos x="45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</a:cxnLst>
                <a:rect l="0" t="0" r="r" b="b"/>
                <a:pathLst>
                  <a:path w="65" h="65">
                    <a:moveTo>
                      <a:pt x="19" y="63"/>
                    </a:moveTo>
                    <a:lnTo>
                      <a:pt x="19" y="63"/>
                    </a:lnTo>
                    <a:lnTo>
                      <a:pt x="13" y="60"/>
                    </a:lnTo>
                    <a:lnTo>
                      <a:pt x="9" y="56"/>
                    </a:lnTo>
                    <a:lnTo>
                      <a:pt x="5" y="50"/>
                    </a:lnTo>
                    <a:lnTo>
                      <a:pt x="1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21" y="4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8"/>
                    </a:lnTo>
                    <a:lnTo>
                      <a:pt x="49" y="60"/>
                    </a:lnTo>
                    <a:lnTo>
                      <a:pt x="45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50" name="Freeform 658"/>
              <p:cNvSpPr>
                <a:spLocks/>
              </p:cNvSpPr>
              <p:nvPr/>
            </p:nvSpPr>
            <p:spPr bwMode="auto">
              <a:xfrm>
                <a:off x="5103" y="1721"/>
                <a:ext cx="65" cy="63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29"/>
                  </a:cxn>
                  <a:cxn ang="0">
                    <a:pos x="2" y="25"/>
                  </a:cxn>
                  <a:cxn ang="0">
                    <a:pos x="4" y="17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5"/>
                  </a:cxn>
                </a:cxnLst>
                <a:rect l="0" t="0" r="r" b="b"/>
                <a:pathLst>
                  <a:path w="65" h="63">
                    <a:moveTo>
                      <a:pt x="61" y="45"/>
                    </a:move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29"/>
                    </a:lnTo>
                    <a:lnTo>
                      <a:pt x="2" y="25"/>
                    </a:lnTo>
                    <a:lnTo>
                      <a:pt x="4" y="17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51" name="Freeform 659"/>
              <p:cNvSpPr>
                <a:spLocks/>
              </p:cNvSpPr>
              <p:nvPr/>
            </p:nvSpPr>
            <p:spPr bwMode="auto">
              <a:xfrm>
                <a:off x="5103" y="1721"/>
                <a:ext cx="65" cy="63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29"/>
                  </a:cxn>
                  <a:cxn ang="0">
                    <a:pos x="2" y="25"/>
                  </a:cxn>
                  <a:cxn ang="0">
                    <a:pos x="4" y="17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5"/>
                  </a:cxn>
                </a:cxnLst>
                <a:rect l="0" t="0" r="r" b="b"/>
                <a:pathLst>
                  <a:path w="65" h="63">
                    <a:moveTo>
                      <a:pt x="61" y="45"/>
                    </a:moveTo>
                    <a:lnTo>
                      <a:pt x="61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29"/>
                    </a:lnTo>
                    <a:lnTo>
                      <a:pt x="2" y="25"/>
                    </a:lnTo>
                    <a:lnTo>
                      <a:pt x="4" y="17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52" name="Freeform 660"/>
              <p:cNvSpPr>
                <a:spLocks/>
              </p:cNvSpPr>
              <p:nvPr/>
            </p:nvSpPr>
            <p:spPr bwMode="auto">
              <a:xfrm>
                <a:off x="5270" y="1679"/>
                <a:ext cx="65" cy="65"/>
              </a:xfrm>
              <a:custGeom>
                <a:avLst/>
                <a:gdLst/>
                <a:ahLst/>
                <a:cxnLst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4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6" y="50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</a:cxnLst>
                <a:rect l="0" t="0" r="r" b="b"/>
                <a:pathLst>
                  <a:path w="65" h="65">
                    <a:moveTo>
                      <a:pt x="63" y="46"/>
                    </a:moveTo>
                    <a:lnTo>
                      <a:pt x="59" y="52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4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6" y="50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53" name="Freeform 661"/>
              <p:cNvSpPr>
                <a:spLocks/>
              </p:cNvSpPr>
              <p:nvPr/>
            </p:nvSpPr>
            <p:spPr bwMode="auto">
              <a:xfrm>
                <a:off x="5270" y="1679"/>
                <a:ext cx="65" cy="65"/>
              </a:xfrm>
              <a:custGeom>
                <a:avLst/>
                <a:gdLst/>
                <a:ahLst/>
                <a:cxnLst>
                  <a:cxn ang="0">
                    <a:pos x="63" y="46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4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6" y="50"/>
                  </a:cxn>
                  <a:cxn ang="0">
                    <a:pos x="2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</a:cxnLst>
                <a:rect l="0" t="0" r="r" b="b"/>
                <a:pathLst>
                  <a:path w="65" h="65">
                    <a:moveTo>
                      <a:pt x="63" y="46"/>
                    </a:moveTo>
                    <a:lnTo>
                      <a:pt x="63" y="46"/>
                    </a:lnTo>
                    <a:lnTo>
                      <a:pt x="59" y="52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4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6" y="50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54" name="Freeform 662"/>
              <p:cNvSpPr>
                <a:spLocks/>
              </p:cNvSpPr>
              <p:nvPr/>
            </p:nvSpPr>
            <p:spPr bwMode="auto">
              <a:xfrm>
                <a:off x="5121" y="1673"/>
                <a:ext cx="65" cy="6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2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2"/>
                  </a:cxn>
                  <a:cxn ang="0">
                    <a:pos x="13" y="58"/>
                  </a:cxn>
                  <a:cxn ang="0">
                    <a:pos x="9" y="54"/>
                  </a:cxn>
                  <a:cxn ang="0">
                    <a:pos x="6" y="50"/>
                  </a:cxn>
                  <a:cxn ang="0">
                    <a:pos x="4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18"/>
                  </a:cxn>
                  <a:cxn ang="0">
                    <a:pos x="6" y="14"/>
                  </a:cxn>
                  <a:cxn ang="0">
                    <a:pos x="11" y="8"/>
                  </a:cxn>
                  <a:cxn ang="0">
                    <a:pos x="15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</a:cxnLst>
                <a:rect l="0" t="0" r="r" b="b"/>
                <a:pathLst>
                  <a:path w="65" h="63">
                    <a:moveTo>
                      <a:pt x="45" y="2"/>
                    </a:moveTo>
                    <a:lnTo>
                      <a:pt x="51" y="6"/>
                    </a:lnTo>
                    <a:lnTo>
                      <a:pt x="57" y="10"/>
                    </a:lnTo>
                    <a:lnTo>
                      <a:pt x="61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2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2"/>
                    </a:lnTo>
                    <a:lnTo>
                      <a:pt x="13" y="58"/>
                    </a:lnTo>
                    <a:lnTo>
                      <a:pt x="9" y="54"/>
                    </a:lnTo>
                    <a:lnTo>
                      <a:pt x="6" y="50"/>
                    </a:lnTo>
                    <a:lnTo>
                      <a:pt x="4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18"/>
                    </a:lnTo>
                    <a:lnTo>
                      <a:pt x="6" y="14"/>
                    </a:lnTo>
                    <a:lnTo>
                      <a:pt x="11" y="8"/>
                    </a:lnTo>
                    <a:lnTo>
                      <a:pt x="15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55" name="Freeform 663"/>
              <p:cNvSpPr>
                <a:spLocks/>
              </p:cNvSpPr>
              <p:nvPr/>
            </p:nvSpPr>
            <p:spPr bwMode="auto">
              <a:xfrm>
                <a:off x="5121" y="1673"/>
                <a:ext cx="65" cy="6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2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2"/>
                  </a:cxn>
                  <a:cxn ang="0">
                    <a:pos x="13" y="58"/>
                  </a:cxn>
                  <a:cxn ang="0">
                    <a:pos x="9" y="54"/>
                  </a:cxn>
                  <a:cxn ang="0">
                    <a:pos x="6" y="50"/>
                  </a:cxn>
                  <a:cxn ang="0">
                    <a:pos x="4" y="44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18"/>
                  </a:cxn>
                  <a:cxn ang="0">
                    <a:pos x="6" y="14"/>
                  </a:cxn>
                  <a:cxn ang="0">
                    <a:pos x="11" y="8"/>
                  </a:cxn>
                  <a:cxn ang="0">
                    <a:pos x="15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</a:cxnLst>
                <a:rect l="0" t="0" r="r" b="b"/>
                <a:pathLst>
                  <a:path w="65" h="63">
                    <a:moveTo>
                      <a:pt x="45" y="2"/>
                    </a:move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61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2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2"/>
                    </a:lnTo>
                    <a:lnTo>
                      <a:pt x="13" y="58"/>
                    </a:lnTo>
                    <a:lnTo>
                      <a:pt x="9" y="54"/>
                    </a:lnTo>
                    <a:lnTo>
                      <a:pt x="6" y="50"/>
                    </a:lnTo>
                    <a:lnTo>
                      <a:pt x="4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18"/>
                    </a:lnTo>
                    <a:lnTo>
                      <a:pt x="6" y="14"/>
                    </a:lnTo>
                    <a:lnTo>
                      <a:pt x="11" y="8"/>
                    </a:lnTo>
                    <a:lnTo>
                      <a:pt x="15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56" name="Freeform 664"/>
              <p:cNvSpPr>
                <a:spLocks/>
              </p:cNvSpPr>
              <p:nvPr/>
            </p:nvSpPr>
            <p:spPr bwMode="auto">
              <a:xfrm>
                <a:off x="5164" y="1788"/>
                <a:ext cx="65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5"/>
                  </a:cxn>
                  <a:cxn ang="0">
                    <a:pos x="63" y="21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1" y="45"/>
                  </a:cxn>
                </a:cxnLst>
                <a:rect l="0" t="0" r="r" b="b"/>
                <a:pathLst>
                  <a:path w="65" h="65">
                    <a:moveTo>
                      <a:pt x="61" y="45"/>
                    </a:moveTo>
                    <a:lnTo>
                      <a:pt x="59" y="51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5"/>
                    </a:lnTo>
                    <a:lnTo>
                      <a:pt x="63" y="21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1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57" name="Freeform 665"/>
              <p:cNvSpPr>
                <a:spLocks/>
              </p:cNvSpPr>
              <p:nvPr/>
            </p:nvSpPr>
            <p:spPr bwMode="auto">
              <a:xfrm>
                <a:off x="5164" y="1788"/>
                <a:ext cx="65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8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5"/>
                  </a:cxn>
                  <a:cxn ang="0">
                    <a:pos x="63" y="21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1" y="45"/>
                  </a:cxn>
                </a:cxnLst>
                <a:rect l="0" t="0" r="r" b="b"/>
                <a:pathLst>
                  <a:path w="65" h="65">
                    <a:moveTo>
                      <a:pt x="61" y="45"/>
                    </a:moveTo>
                    <a:lnTo>
                      <a:pt x="61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5"/>
                    </a:lnTo>
                    <a:lnTo>
                      <a:pt x="63" y="21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1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58" name="Freeform 666"/>
              <p:cNvSpPr>
                <a:spLocks/>
              </p:cNvSpPr>
              <p:nvPr/>
            </p:nvSpPr>
            <p:spPr bwMode="auto">
              <a:xfrm>
                <a:off x="5132" y="1778"/>
                <a:ext cx="65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3" y="21"/>
                  </a:cxn>
                  <a:cxn ang="0">
                    <a:pos x="63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60" y="51"/>
                  </a:cxn>
                  <a:cxn ang="0">
                    <a:pos x="54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</a:cxnLst>
                <a:rect l="0" t="0" r="r" b="b"/>
                <a:pathLst>
                  <a:path w="65" h="65">
                    <a:moveTo>
                      <a:pt x="2" y="20"/>
                    </a:moveTo>
                    <a:lnTo>
                      <a:pt x="6" y="14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3" y="21"/>
                    </a:lnTo>
                    <a:lnTo>
                      <a:pt x="63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60" y="51"/>
                    </a:lnTo>
                    <a:lnTo>
                      <a:pt x="54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59" name="Freeform 667"/>
              <p:cNvSpPr>
                <a:spLocks/>
              </p:cNvSpPr>
              <p:nvPr/>
            </p:nvSpPr>
            <p:spPr bwMode="auto">
              <a:xfrm>
                <a:off x="5132" y="1778"/>
                <a:ext cx="65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3" y="21"/>
                  </a:cxn>
                  <a:cxn ang="0">
                    <a:pos x="63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60" y="51"/>
                  </a:cxn>
                  <a:cxn ang="0">
                    <a:pos x="54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</a:cxnLst>
                <a:rect l="0" t="0" r="r" b="b"/>
                <a:pathLst>
                  <a:path w="65" h="65">
                    <a:moveTo>
                      <a:pt x="2" y="20"/>
                    </a:move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3" y="21"/>
                    </a:lnTo>
                    <a:lnTo>
                      <a:pt x="63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60" y="51"/>
                    </a:lnTo>
                    <a:lnTo>
                      <a:pt x="54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60" name="Freeform 668"/>
              <p:cNvSpPr>
                <a:spLocks/>
              </p:cNvSpPr>
              <p:nvPr/>
            </p:nvSpPr>
            <p:spPr bwMode="auto">
              <a:xfrm>
                <a:off x="5319" y="1699"/>
                <a:ext cx="63" cy="65"/>
              </a:xfrm>
              <a:custGeom>
                <a:avLst/>
                <a:gdLst/>
                <a:ahLst/>
                <a:cxnLst>
                  <a:cxn ang="0">
                    <a:pos x="62" y="45"/>
                  </a:cxn>
                  <a:cxn ang="0">
                    <a:pos x="60" y="51"/>
                  </a:cxn>
                  <a:cxn ang="0">
                    <a:pos x="54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2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39"/>
                  </a:cxn>
                  <a:cxn ang="0">
                    <a:pos x="62" y="45"/>
                  </a:cxn>
                </a:cxnLst>
                <a:rect l="0" t="0" r="r" b="b"/>
                <a:pathLst>
                  <a:path w="63" h="65">
                    <a:moveTo>
                      <a:pt x="62" y="45"/>
                    </a:moveTo>
                    <a:lnTo>
                      <a:pt x="60" y="51"/>
                    </a:lnTo>
                    <a:lnTo>
                      <a:pt x="54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2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39"/>
                    </a:lnTo>
                    <a:lnTo>
                      <a:pt x="62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61" name="Freeform 669"/>
              <p:cNvSpPr>
                <a:spLocks/>
              </p:cNvSpPr>
              <p:nvPr/>
            </p:nvSpPr>
            <p:spPr bwMode="auto">
              <a:xfrm>
                <a:off x="5319" y="1699"/>
                <a:ext cx="63" cy="65"/>
              </a:xfrm>
              <a:custGeom>
                <a:avLst/>
                <a:gdLst/>
                <a:ahLst/>
                <a:cxnLst>
                  <a:cxn ang="0">
                    <a:pos x="62" y="45"/>
                  </a:cxn>
                  <a:cxn ang="0">
                    <a:pos x="62" y="45"/>
                  </a:cxn>
                  <a:cxn ang="0">
                    <a:pos x="60" y="51"/>
                  </a:cxn>
                  <a:cxn ang="0">
                    <a:pos x="54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2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39"/>
                  </a:cxn>
                  <a:cxn ang="0">
                    <a:pos x="62" y="45"/>
                  </a:cxn>
                </a:cxnLst>
                <a:rect l="0" t="0" r="r" b="b"/>
                <a:pathLst>
                  <a:path w="63" h="65">
                    <a:moveTo>
                      <a:pt x="62" y="45"/>
                    </a:moveTo>
                    <a:lnTo>
                      <a:pt x="62" y="45"/>
                    </a:lnTo>
                    <a:lnTo>
                      <a:pt x="60" y="51"/>
                    </a:lnTo>
                    <a:lnTo>
                      <a:pt x="54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2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39"/>
                    </a:lnTo>
                    <a:lnTo>
                      <a:pt x="62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62" name="Freeform 670"/>
              <p:cNvSpPr>
                <a:spLocks/>
              </p:cNvSpPr>
              <p:nvPr/>
            </p:nvSpPr>
            <p:spPr bwMode="auto">
              <a:xfrm>
                <a:off x="5168" y="1731"/>
                <a:ext cx="65" cy="65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6" y="13"/>
                  </a:cxn>
                  <a:cxn ang="0">
                    <a:pos x="12" y="7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7" y="9"/>
                  </a:cxn>
                  <a:cxn ang="0">
                    <a:pos x="61" y="15"/>
                  </a:cxn>
                  <a:cxn ang="0">
                    <a:pos x="63" y="21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7"/>
                  </a:cxn>
                </a:cxnLst>
                <a:rect l="0" t="0" r="r" b="b"/>
                <a:pathLst>
                  <a:path w="65" h="65">
                    <a:moveTo>
                      <a:pt x="4" y="17"/>
                    </a:moveTo>
                    <a:lnTo>
                      <a:pt x="6" y="13"/>
                    </a:lnTo>
                    <a:lnTo>
                      <a:pt x="12" y="7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7" y="9"/>
                    </a:lnTo>
                    <a:lnTo>
                      <a:pt x="61" y="1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63" name="Freeform 671"/>
              <p:cNvSpPr>
                <a:spLocks/>
              </p:cNvSpPr>
              <p:nvPr/>
            </p:nvSpPr>
            <p:spPr bwMode="auto">
              <a:xfrm>
                <a:off x="5168" y="1731"/>
                <a:ext cx="65" cy="65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4" y="17"/>
                  </a:cxn>
                  <a:cxn ang="0">
                    <a:pos x="6" y="13"/>
                  </a:cxn>
                  <a:cxn ang="0">
                    <a:pos x="12" y="7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7" y="9"/>
                  </a:cxn>
                  <a:cxn ang="0">
                    <a:pos x="61" y="15"/>
                  </a:cxn>
                  <a:cxn ang="0">
                    <a:pos x="63" y="21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7"/>
                  </a:cxn>
                </a:cxnLst>
                <a:rect l="0" t="0" r="r" b="b"/>
                <a:pathLst>
                  <a:path w="65" h="65">
                    <a:moveTo>
                      <a:pt x="4" y="17"/>
                    </a:moveTo>
                    <a:lnTo>
                      <a:pt x="4" y="17"/>
                    </a:lnTo>
                    <a:lnTo>
                      <a:pt x="6" y="13"/>
                    </a:lnTo>
                    <a:lnTo>
                      <a:pt x="12" y="7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7" y="9"/>
                    </a:lnTo>
                    <a:lnTo>
                      <a:pt x="61" y="1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7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64" name="Freeform 672"/>
              <p:cNvSpPr>
                <a:spLocks/>
              </p:cNvSpPr>
              <p:nvPr/>
            </p:nvSpPr>
            <p:spPr bwMode="auto">
              <a:xfrm>
                <a:off x="5144" y="1756"/>
                <a:ext cx="65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3" y="40"/>
                  </a:cxn>
                  <a:cxn ang="0">
                    <a:pos x="61" y="45"/>
                  </a:cxn>
                </a:cxnLst>
                <a:rect l="0" t="0" r="r" b="b"/>
                <a:pathLst>
                  <a:path w="65" h="65">
                    <a:moveTo>
                      <a:pt x="61" y="45"/>
                    </a:move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3" y="40"/>
                    </a:lnTo>
                    <a:lnTo>
                      <a:pt x="61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65" name="Freeform 673"/>
              <p:cNvSpPr>
                <a:spLocks/>
              </p:cNvSpPr>
              <p:nvPr/>
            </p:nvSpPr>
            <p:spPr bwMode="auto">
              <a:xfrm>
                <a:off x="5144" y="1756"/>
                <a:ext cx="65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3" y="40"/>
                  </a:cxn>
                  <a:cxn ang="0">
                    <a:pos x="61" y="45"/>
                  </a:cxn>
                </a:cxnLst>
                <a:rect l="0" t="0" r="r" b="b"/>
                <a:pathLst>
                  <a:path w="65" h="65">
                    <a:moveTo>
                      <a:pt x="61" y="45"/>
                    </a:move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3" y="40"/>
                    </a:lnTo>
                    <a:lnTo>
                      <a:pt x="61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66" name="Freeform 674"/>
              <p:cNvSpPr>
                <a:spLocks/>
              </p:cNvSpPr>
              <p:nvPr/>
            </p:nvSpPr>
            <p:spPr bwMode="auto">
              <a:xfrm>
                <a:off x="5290" y="1735"/>
                <a:ext cx="63" cy="64"/>
              </a:xfrm>
              <a:custGeom>
                <a:avLst/>
                <a:gdLst/>
                <a:ahLst/>
                <a:cxnLst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5" y="1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4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</a:cxnLst>
                <a:rect l="0" t="0" r="r" b="b"/>
                <a:pathLst>
                  <a:path w="63" h="64">
                    <a:moveTo>
                      <a:pt x="2" y="19"/>
                    </a:moveTo>
                    <a:lnTo>
                      <a:pt x="6" y="13"/>
                    </a:lnTo>
                    <a:lnTo>
                      <a:pt x="10" y="7"/>
                    </a:lnTo>
                    <a:lnTo>
                      <a:pt x="14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5" y="1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4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67" name="Freeform 675"/>
              <p:cNvSpPr>
                <a:spLocks/>
              </p:cNvSpPr>
              <p:nvPr/>
            </p:nvSpPr>
            <p:spPr bwMode="auto">
              <a:xfrm>
                <a:off x="5290" y="1735"/>
                <a:ext cx="63" cy="64"/>
              </a:xfrm>
              <a:custGeom>
                <a:avLst/>
                <a:gdLst/>
                <a:ahLst/>
                <a:cxnLst>
                  <a:cxn ang="0">
                    <a:pos x="2" y="19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7"/>
                  </a:cxn>
                  <a:cxn ang="0">
                    <a:pos x="14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5" y="1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4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</a:cxnLst>
                <a:rect l="0" t="0" r="r" b="b"/>
                <a:pathLst>
                  <a:path w="63" h="64">
                    <a:moveTo>
                      <a:pt x="2" y="19"/>
                    </a:moveTo>
                    <a:lnTo>
                      <a:pt x="2" y="19"/>
                    </a:lnTo>
                    <a:lnTo>
                      <a:pt x="6" y="13"/>
                    </a:lnTo>
                    <a:lnTo>
                      <a:pt x="10" y="7"/>
                    </a:lnTo>
                    <a:lnTo>
                      <a:pt x="14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5" y="1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4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68" name="Freeform 676"/>
              <p:cNvSpPr>
                <a:spLocks/>
              </p:cNvSpPr>
              <p:nvPr/>
            </p:nvSpPr>
            <p:spPr bwMode="auto">
              <a:xfrm>
                <a:off x="5209" y="1780"/>
                <a:ext cx="65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</a:cxnLst>
                <a:rect l="0" t="0" r="r" b="b"/>
                <a:pathLst>
                  <a:path w="65" h="65">
                    <a:moveTo>
                      <a:pt x="61" y="45"/>
                    </a:move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69" name="Freeform 677"/>
              <p:cNvSpPr>
                <a:spLocks/>
              </p:cNvSpPr>
              <p:nvPr/>
            </p:nvSpPr>
            <p:spPr bwMode="auto">
              <a:xfrm>
                <a:off x="5209" y="1780"/>
                <a:ext cx="65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</a:cxnLst>
                <a:rect l="0" t="0" r="r" b="b"/>
                <a:pathLst>
                  <a:path w="65" h="65">
                    <a:moveTo>
                      <a:pt x="61" y="45"/>
                    </a:move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70" name="Freeform 678"/>
              <p:cNvSpPr>
                <a:spLocks/>
              </p:cNvSpPr>
              <p:nvPr/>
            </p:nvSpPr>
            <p:spPr bwMode="auto">
              <a:xfrm>
                <a:off x="5188" y="1760"/>
                <a:ext cx="65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7" y="2"/>
                  </a:cxn>
                  <a:cxn ang="0">
                    <a:pos x="45" y="4"/>
                  </a:cxn>
                  <a:cxn ang="0">
                    <a:pos x="51" y="8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7"/>
                  </a:cxn>
                  <a:cxn ang="0">
                    <a:pos x="49" y="61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7" y="63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5" h="65">
                    <a:moveTo>
                      <a:pt x="2" y="20"/>
                    </a:move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7" y="2"/>
                    </a:lnTo>
                    <a:lnTo>
                      <a:pt x="45" y="4"/>
                    </a:lnTo>
                    <a:lnTo>
                      <a:pt x="51" y="8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7"/>
                    </a:lnTo>
                    <a:lnTo>
                      <a:pt x="49" y="61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7" y="63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71" name="Freeform 679"/>
              <p:cNvSpPr>
                <a:spLocks/>
              </p:cNvSpPr>
              <p:nvPr/>
            </p:nvSpPr>
            <p:spPr bwMode="auto">
              <a:xfrm>
                <a:off x="5188" y="1760"/>
                <a:ext cx="65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2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7" y="2"/>
                  </a:cxn>
                  <a:cxn ang="0">
                    <a:pos x="45" y="4"/>
                  </a:cxn>
                  <a:cxn ang="0">
                    <a:pos x="51" y="8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7"/>
                  </a:cxn>
                  <a:cxn ang="0">
                    <a:pos x="49" y="61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7" y="63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5" h="65">
                    <a:moveTo>
                      <a:pt x="2" y="20"/>
                    </a:moveTo>
                    <a:lnTo>
                      <a:pt x="2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7" y="2"/>
                    </a:lnTo>
                    <a:lnTo>
                      <a:pt x="45" y="4"/>
                    </a:lnTo>
                    <a:lnTo>
                      <a:pt x="51" y="8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7"/>
                    </a:lnTo>
                    <a:lnTo>
                      <a:pt x="49" y="61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7" y="63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72" name="Freeform 680"/>
              <p:cNvSpPr>
                <a:spLocks/>
              </p:cNvSpPr>
              <p:nvPr/>
            </p:nvSpPr>
            <p:spPr bwMode="auto">
              <a:xfrm>
                <a:off x="5255" y="1760"/>
                <a:ext cx="64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9" y="53"/>
                  </a:cxn>
                  <a:cxn ang="0">
                    <a:pos x="5" y="49"/>
                  </a:cxn>
                  <a:cxn ang="0">
                    <a:pos x="1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1" y="26"/>
                  </a:cxn>
                  <a:cxn ang="0">
                    <a:pos x="3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5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4" y="26"/>
                  </a:cxn>
                  <a:cxn ang="0">
                    <a:pos x="64" y="34"/>
                  </a:cxn>
                  <a:cxn ang="0">
                    <a:pos x="64" y="39"/>
                  </a:cxn>
                  <a:cxn ang="0">
                    <a:pos x="61" y="45"/>
                  </a:cxn>
                </a:cxnLst>
                <a:rect l="0" t="0" r="r" b="b"/>
                <a:pathLst>
                  <a:path w="64" h="65">
                    <a:moveTo>
                      <a:pt x="61" y="45"/>
                    </a:move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9" y="53"/>
                    </a:lnTo>
                    <a:lnTo>
                      <a:pt x="5" y="49"/>
                    </a:lnTo>
                    <a:lnTo>
                      <a:pt x="1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5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4" y="26"/>
                    </a:lnTo>
                    <a:lnTo>
                      <a:pt x="64" y="34"/>
                    </a:lnTo>
                    <a:lnTo>
                      <a:pt x="64" y="39"/>
                    </a:lnTo>
                    <a:lnTo>
                      <a:pt x="61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73" name="Freeform 681"/>
              <p:cNvSpPr>
                <a:spLocks/>
              </p:cNvSpPr>
              <p:nvPr/>
            </p:nvSpPr>
            <p:spPr bwMode="auto">
              <a:xfrm>
                <a:off x="5255" y="1760"/>
                <a:ext cx="64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9" y="53"/>
                  </a:cxn>
                  <a:cxn ang="0">
                    <a:pos x="5" y="49"/>
                  </a:cxn>
                  <a:cxn ang="0">
                    <a:pos x="1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1" y="26"/>
                  </a:cxn>
                  <a:cxn ang="0">
                    <a:pos x="3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5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4" y="26"/>
                  </a:cxn>
                  <a:cxn ang="0">
                    <a:pos x="64" y="34"/>
                  </a:cxn>
                  <a:cxn ang="0">
                    <a:pos x="64" y="39"/>
                  </a:cxn>
                  <a:cxn ang="0">
                    <a:pos x="61" y="45"/>
                  </a:cxn>
                </a:cxnLst>
                <a:rect l="0" t="0" r="r" b="b"/>
                <a:pathLst>
                  <a:path w="64" h="65">
                    <a:moveTo>
                      <a:pt x="61" y="45"/>
                    </a:move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9" y="53"/>
                    </a:lnTo>
                    <a:lnTo>
                      <a:pt x="5" y="49"/>
                    </a:lnTo>
                    <a:lnTo>
                      <a:pt x="1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5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4" y="26"/>
                    </a:lnTo>
                    <a:lnTo>
                      <a:pt x="64" y="34"/>
                    </a:lnTo>
                    <a:lnTo>
                      <a:pt x="64" y="39"/>
                    </a:lnTo>
                    <a:lnTo>
                      <a:pt x="61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74" name="Freeform 682"/>
              <p:cNvSpPr>
                <a:spLocks/>
              </p:cNvSpPr>
              <p:nvPr/>
            </p:nvSpPr>
            <p:spPr bwMode="auto">
              <a:xfrm>
                <a:off x="5158" y="1725"/>
                <a:ext cx="65" cy="63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4" y="17"/>
                  </a:cxn>
                  <a:cxn ang="0">
                    <a:pos x="6" y="11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</a:cxnLst>
                <a:rect l="0" t="0" r="r" b="b"/>
                <a:pathLst>
                  <a:path w="65" h="63">
                    <a:moveTo>
                      <a:pt x="61" y="45"/>
                    </a:move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4" y="17"/>
                    </a:lnTo>
                    <a:lnTo>
                      <a:pt x="6" y="11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75" name="Freeform 683"/>
              <p:cNvSpPr>
                <a:spLocks/>
              </p:cNvSpPr>
              <p:nvPr/>
            </p:nvSpPr>
            <p:spPr bwMode="auto">
              <a:xfrm>
                <a:off x="5158" y="1725"/>
                <a:ext cx="65" cy="63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4" y="17"/>
                  </a:cxn>
                  <a:cxn ang="0">
                    <a:pos x="6" y="11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0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</a:cxnLst>
                <a:rect l="0" t="0" r="r" b="b"/>
                <a:pathLst>
                  <a:path w="65" h="63">
                    <a:moveTo>
                      <a:pt x="61" y="45"/>
                    </a:move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4" y="17"/>
                    </a:lnTo>
                    <a:lnTo>
                      <a:pt x="6" y="11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76" name="Freeform 684"/>
              <p:cNvSpPr>
                <a:spLocks/>
              </p:cNvSpPr>
              <p:nvPr/>
            </p:nvSpPr>
            <p:spPr bwMode="auto">
              <a:xfrm>
                <a:off x="5256" y="1642"/>
                <a:ext cx="63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6" y="4"/>
                  </a:cxn>
                  <a:cxn ang="0">
                    <a:pos x="50" y="6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2" y="22"/>
                  </a:cxn>
                  <a:cxn ang="0">
                    <a:pos x="63" y="28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2" y="45"/>
                  </a:cxn>
                  <a:cxn ang="0">
                    <a:pos x="58" y="51"/>
                  </a:cxn>
                  <a:cxn ang="0">
                    <a:pos x="54" y="57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18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5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3" h="65">
                    <a:moveTo>
                      <a:pt x="2" y="20"/>
                    </a:move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6" y="4"/>
                    </a:lnTo>
                    <a:lnTo>
                      <a:pt x="50" y="6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2" y="22"/>
                    </a:lnTo>
                    <a:lnTo>
                      <a:pt x="63" y="28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2" y="45"/>
                    </a:lnTo>
                    <a:lnTo>
                      <a:pt x="58" y="51"/>
                    </a:lnTo>
                    <a:lnTo>
                      <a:pt x="54" y="57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18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5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77" name="Freeform 685"/>
              <p:cNvSpPr>
                <a:spLocks/>
              </p:cNvSpPr>
              <p:nvPr/>
            </p:nvSpPr>
            <p:spPr bwMode="auto">
              <a:xfrm>
                <a:off x="5256" y="1642"/>
                <a:ext cx="63" cy="6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6" y="4"/>
                  </a:cxn>
                  <a:cxn ang="0">
                    <a:pos x="50" y="6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2" y="22"/>
                  </a:cxn>
                  <a:cxn ang="0">
                    <a:pos x="63" y="28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2" y="45"/>
                  </a:cxn>
                  <a:cxn ang="0">
                    <a:pos x="58" y="51"/>
                  </a:cxn>
                  <a:cxn ang="0">
                    <a:pos x="54" y="57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18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5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</a:cxnLst>
                <a:rect l="0" t="0" r="r" b="b"/>
                <a:pathLst>
                  <a:path w="63" h="65">
                    <a:moveTo>
                      <a:pt x="2" y="20"/>
                    </a:move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6" y="4"/>
                    </a:lnTo>
                    <a:lnTo>
                      <a:pt x="50" y="6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2" y="22"/>
                    </a:lnTo>
                    <a:lnTo>
                      <a:pt x="63" y="28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2" y="45"/>
                    </a:lnTo>
                    <a:lnTo>
                      <a:pt x="58" y="51"/>
                    </a:lnTo>
                    <a:lnTo>
                      <a:pt x="54" y="57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18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5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78" name="Freeform 686"/>
              <p:cNvSpPr>
                <a:spLocks/>
              </p:cNvSpPr>
              <p:nvPr/>
            </p:nvSpPr>
            <p:spPr bwMode="auto">
              <a:xfrm>
                <a:off x="5174" y="1695"/>
                <a:ext cx="65" cy="65"/>
              </a:xfrm>
              <a:custGeom>
                <a:avLst/>
                <a:gdLst/>
                <a:ahLst/>
                <a:cxnLst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8" y="14"/>
                  </a:cxn>
                  <a:cxn ang="0">
                    <a:pos x="12" y="10"/>
                  </a:cxn>
                  <a:cxn ang="0">
                    <a:pos x="16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7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5"/>
                  </a:cxn>
                </a:cxnLst>
                <a:rect l="0" t="0" r="r" b="b"/>
                <a:pathLst>
                  <a:path w="65" h="65">
                    <a:moveTo>
                      <a:pt x="63" y="45"/>
                    </a:move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8" y="14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7" y="4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79" name="Freeform 687"/>
              <p:cNvSpPr>
                <a:spLocks/>
              </p:cNvSpPr>
              <p:nvPr/>
            </p:nvSpPr>
            <p:spPr bwMode="auto">
              <a:xfrm>
                <a:off x="5174" y="1695"/>
                <a:ext cx="65" cy="65"/>
              </a:xfrm>
              <a:custGeom>
                <a:avLst/>
                <a:gdLst/>
                <a:ahLst/>
                <a:cxnLst>
                  <a:cxn ang="0">
                    <a:pos x="63" y="45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8" y="14"/>
                  </a:cxn>
                  <a:cxn ang="0">
                    <a:pos x="12" y="10"/>
                  </a:cxn>
                  <a:cxn ang="0">
                    <a:pos x="16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7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61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5"/>
                  </a:cxn>
                </a:cxnLst>
                <a:rect l="0" t="0" r="r" b="b"/>
                <a:pathLst>
                  <a:path w="65" h="65">
                    <a:moveTo>
                      <a:pt x="63" y="45"/>
                    </a:move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8" y="14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7" y="4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61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80" name="Freeform 688"/>
              <p:cNvSpPr>
                <a:spLocks/>
              </p:cNvSpPr>
              <p:nvPr/>
            </p:nvSpPr>
            <p:spPr bwMode="auto">
              <a:xfrm>
                <a:off x="5253" y="1691"/>
                <a:ext cx="65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5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5"/>
                  </a:cxn>
                </a:cxnLst>
                <a:rect l="0" t="0" r="r" b="b"/>
                <a:pathLst>
                  <a:path w="65" h="65">
                    <a:moveTo>
                      <a:pt x="61" y="45"/>
                    </a:move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5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81" name="Freeform 689"/>
              <p:cNvSpPr>
                <a:spLocks/>
              </p:cNvSpPr>
              <p:nvPr/>
            </p:nvSpPr>
            <p:spPr bwMode="auto">
              <a:xfrm>
                <a:off x="5253" y="1691"/>
                <a:ext cx="65" cy="65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5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5"/>
                  </a:cxn>
                </a:cxnLst>
                <a:rect l="0" t="0" r="r" b="b"/>
                <a:pathLst>
                  <a:path w="65" h="65">
                    <a:moveTo>
                      <a:pt x="61" y="45"/>
                    </a:move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5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82" name="Freeform 690"/>
              <p:cNvSpPr>
                <a:spLocks/>
              </p:cNvSpPr>
              <p:nvPr/>
            </p:nvSpPr>
            <p:spPr bwMode="auto">
              <a:xfrm>
                <a:off x="5221" y="1721"/>
                <a:ext cx="65" cy="63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7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1" y="45"/>
                  </a:cxn>
                </a:cxnLst>
                <a:rect l="0" t="0" r="r" b="b"/>
                <a:pathLst>
                  <a:path w="65" h="63">
                    <a:moveTo>
                      <a:pt x="61" y="45"/>
                    </a:move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7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1" y="45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83" name="Freeform 691"/>
              <p:cNvSpPr>
                <a:spLocks/>
              </p:cNvSpPr>
              <p:nvPr/>
            </p:nvSpPr>
            <p:spPr bwMode="auto">
              <a:xfrm>
                <a:off x="5221" y="1721"/>
                <a:ext cx="65" cy="63"/>
              </a:xfrm>
              <a:custGeom>
                <a:avLst/>
                <a:gdLst/>
                <a:ahLst/>
                <a:cxnLst>
                  <a:cxn ang="0">
                    <a:pos x="61" y="45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7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1" y="45"/>
                  </a:cxn>
                </a:cxnLst>
                <a:rect l="0" t="0" r="r" b="b"/>
                <a:pathLst>
                  <a:path w="65" h="63">
                    <a:moveTo>
                      <a:pt x="61" y="45"/>
                    </a:move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7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1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84" name="Freeform 692"/>
              <p:cNvSpPr>
                <a:spLocks/>
              </p:cNvSpPr>
              <p:nvPr/>
            </p:nvSpPr>
            <p:spPr bwMode="auto">
              <a:xfrm>
                <a:off x="5217" y="1668"/>
                <a:ext cx="65" cy="63"/>
              </a:xfrm>
              <a:custGeom>
                <a:avLst/>
                <a:gdLst/>
                <a:ahLst/>
                <a:cxnLst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12" y="7"/>
                  </a:cxn>
                  <a:cxn ang="0">
                    <a:pos x="16" y="5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7" y="9"/>
                  </a:cxn>
                  <a:cxn ang="0">
                    <a:pos x="59" y="15"/>
                  </a:cxn>
                  <a:cxn ang="0">
                    <a:pos x="63" y="19"/>
                  </a:cxn>
                  <a:cxn ang="0">
                    <a:pos x="65" y="27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</a:cxnLst>
                <a:rect l="0" t="0" r="r" b="b"/>
                <a:pathLst>
                  <a:path w="65" h="63">
                    <a:moveTo>
                      <a:pt x="63" y="45"/>
                    </a:move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12" y="7"/>
                    </a:lnTo>
                    <a:lnTo>
                      <a:pt x="16" y="5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7" y="9"/>
                    </a:lnTo>
                    <a:lnTo>
                      <a:pt x="59" y="15"/>
                    </a:lnTo>
                    <a:lnTo>
                      <a:pt x="63" y="19"/>
                    </a:lnTo>
                    <a:lnTo>
                      <a:pt x="65" y="27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85" name="Freeform 693"/>
              <p:cNvSpPr>
                <a:spLocks/>
              </p:cNvSpPr>
              <p:nvPr/>
            </p:nvSpPr>
            <p:spPr bwMode="auto">
              <a:xfrm>
                <a:off x="5217" y="1668"/>
                <a:ext cx="65" cy="63"/>
              </a:xfrm>
              <a:custGeom>
                <a:avLst/>
                <a:gdLst/>
                <a:ahLst/>
                <a:cxnLst>
                  <a:cxn ang="0">
                    <a:pos x="63" y="45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12" y="7"/>
                  </a:cxn>
                  <a:cxn ang="0">
                    <a:pos x="16" y="5"/>
                  </a:cxn>
                  <a:cxn ang="0">
                    <a:pos x="22" y="2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5"/>
                  </a:cxn>
                  <a:cxn ang="0">
                    <a:pos x="57" y="9"/>
                  </a:cxn>
                  <a:cxn ang="0">
                    <a:pos x="59" y="15"/>
                  </a:cxn>
                  <a:cxn ang="0">
                    <a:pos x="63" y="19"/>
                  </a:cxn>
                  <a:cxn ang="0">
                    <a:pos x="65" y="27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</a:cxnLst>
                <a:rect l="0" t="0" r="r" b="b"/>
                <a:pathLst>
                  <a:path w="65" h="63">
                    <a:moveTo>
                      <a:pt x="63" y="45"/>
                    </a:move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12" y="7"/>
                    </a:lnTo>
                    <a:lnTo>
                      <a:pt x="16" y="5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5"/>
                    </a:lnTo>
                    <a:lnTo>
                      <a:pt x="57" y="9"/>
                    </a:lnTo>
                    <a:lnTo>
                      <a:pt x="59" y="15"/>
                    </a:lnTo>
                    <a:lnTo>
                      <a:pt x="63" y="19"/>
                    </a:lnTo>
                    <a:lnTo>
                      <a:pt x="65" y="27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86" name="Freeform 694"/>
              <p:cNvSpPr>
                <a:spLocks/>
              </p:cNvSpPr>
              <p:nvPr/>
            </p:nvSpPr>
            <p:spPr bwMode="auto">
              <a:xfrm>
                <a:off x="5166" y="1650"/>
                <a:ext cx="65" cy="65"/>
              </a:xfrm>
              <a:custGeom>
                <a:avLst/>
                <a:gdLst/>
                <a:ahLst/>
                <a:cxnLst>
                  <a:cxn ang="0">
                    <a:pos x="61" y="47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61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3" y="21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7"/>
                  </a:cxn>
                </a:cxnLst>
                <a:rect l="0" t="0" r="r" b="b"/>
                <a:pathLst>
                  <a:path w="65" h="65">
                    <a:moveTo>
                      <a:pt x="61" y="47"/>
                    </a:moveTo>
                    <a:lnTo>
                      <a:pt x="59" y="51"/>
                    </a:lnTo>
                    <a:lnTo>
                      <a:pt x="55" y="57"/>
                    </a:lnTo>
                    <a:lnTo>
                      <a:pt x="49" y="61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3" y="21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7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87" name="Freeform 695"/>
              <p:cNvSpPr>
                <a:spLocks/>
              </p:cNvSpPr>
              <p:nvPr/>
            </p:nvSpPr>
            <p:spPr bwMode="auto">
              <a:xfrm>
                <a:off x="5166" y="1650"/>
                <a:ext cx="65" cy="65"/>
              </a:xfrm>
              <a:custGeom>
                <a:avLst/>
                <a:gdLst/>
                <a:ahLst/>
                <a:cxnLst>
                  <a:cxn ang="0">
                    <a:pos x="61" y="47"/>
                  </a:cxn>
                  <a:cxn ang="0">
                    <a:pos x="61" y="47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61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3" y="21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7"/>
                  </a:cxn>
                </a:cxnLst>
                <a:rect l="0" t="0" r="r" b="b"/>
                <a:pathLst>
                  <a:path w="65" h="65">
                    <a:moveTo>
                      <a:pt x="61" y="47"/>
                    </a:moveTo>
                    <a:lnTo>
                      <a:pt x="61" y="47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61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3" y="21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7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88" name="Freeform 696"/>
              <p:cNvSpPr>
                <a:spLocks/>
              </p:cNvSpPr>
              <p:nvPr/>
            </p:nvSpPr>
            <p:spPr bwMode="auto">
              <a:xfrm>
                <a:off x="5192" y="1622"/>
                <a:ext cx="64" cy="65"/>
              </a:xfrm>
              <a:custGeom>
                <a:avLst/>
                <a:gdLst/>
                <a:ahLst/>
                <a:cxnLst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49"/>
                  </a:cxn>
                  <a:cxn ang="0">
                    <a:pos x="1" y="44"/>
                  </a:cxn>
                  <a:cxn ang="0">
                    <a:pos x="1" y="38"/>
                  </a:cxn>
                  <a:cxn ang="0">
                    <a:pos x="0" y="32"/>
                  </a:cxn>
                  <a:cxn ang="0">
                    <a:pos x="1" y="26"/>
                  </a:cxn>
                  <a:cxn ang="0">
                    <a:pos x="3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4" y="28"/>
                  </a:cxn>
                  <a:cxn ang="0">
                    <a:pos x="64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</a:cxnLst>
                <a:rect l="0" t="0" r="r" b="b"/>
                <a:pathLst>
                  <a:path w="64" h="65">
                    <a:moveTo>
                      <a:pt x="19" y="61"/>
                    </a:moveTo>
                    <a:lnTo>
                      <a:pt x="13" y="59"/>
                    </a:lnTo>
                    <a:lnTo>
                      <a:pt x="9" y="55"/>
                    </a:lnTo>
                    <a:lnTo>
                      <a:pt x="5" y="49"/>
                    </a:lnTo>
                    <a:lnTo>
                      <a:pt x="1" y="44"/>
                    </a:lnTo>
                    <a:lnTo>
                      <a:pt x="1" y="38"/>
                    </a:lnTo>
                    <a:lnTo>
                      <a:pt x="0" y="32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4" y="28"/>
                    </a:lnTo>
                    <a:lnTo>
                      <a:pt x="64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89" name="Freeform 697"/>
              <p:cNvSpPr>
                <a:spLocks/>
              </p:cNvSpPr>
              <p:nvPr/>
            </p:nvSpPr>
            <p:spPr bwMode="auto">
              <a:xfrm>
                <a:off x="5192" y="1622"/>
                <a:ext cx="64" cy="65"/>
              </a:xfrm>
              <a:custGeom>
                <a:avLst/>
                <a:gdLst/>
                <a:ahLst/>
                <a:cxnLst>
                  <a:cxn ang="0">
                    <a:pos x="19" y="61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49"/>
                  </a:cxn>
                  <a:cxn ang="0">
                    <a:pos x="1" y="44"/>
                  </a:cxn>
                  <a:cxn ang="0">
                    <a:pos x="1" y="38"/>
                  </a:cxn>
                  <a:cxn ang="0">
                    <a:pos x="0" y="32"/>
                  </a:cxn>
                  <a:cxn ang="0">
                    <a:pos x="1" y="26"/>
                  </a:cxn>
                  <a:cxn ang="0">
                    <a:pos x="3" y="20"/>
                  </a:cxn>
                  <a:cxn ang="0">
                    <a:pos x="5" y="14"/>
                  </a:cxn>
                  <a:cxn ang="0">
                    <a:pos x="9" y="8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4" y="28"/>
                  </a:cxn>
                  <a:cxn ang="0">
                    <a:pos x="64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</a:cxnLst>
                <a:rect l="0" t="0" r="r" b="b"/>
                <a:pathLst>
                  <a:path w="64" h="65">
                    <a:moveTo>
                      <a:pt x="19" y="61"/>
                    </a:move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49"/>
                    </a:lnTo>
                    <a:lnTo>
                      <a:pt x="1" y="44"/>
                    </a:lnTo>
                    <a:lnTo>
                      <a:pt x="1" y="38"/>
                    </a:lnTo>
                    <a:lnTo>
                      <a:pt x="0" y="32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4" y="28"/>
                    </a:lnTo>
                    <a:lnTo>
                      <a:pt x="64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90" name="Freeform 698"/>
              <p:cNvSpPr>
                <a:spLocks/>
              </p:cNvSpPr>
              <p:nvPr/>
            </p:nvSpPr>
            <p:spPr bwMode="auto">
              <a:xfrm>
                <a:off x="5168" y="1591"/>
                <a:ext cx="65" cy="65"/>
              </a:xfrm>
              <a:custGeom>
                <a:avLst/>
                <a:gdLst/>
                <a:ahLst/>
                <a:cxnLst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1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</a:cxnLst>
                <a:rect l="0" t="0" r="r" b="b"/>
                <a:pathLst>
                  <a:path w="65" h="65">
                    <a:moveTo>
                      <a:pt x="63" y="45"/>
                    </a:moveTo>
                    <a:lnTo>
                      <a:pt x="59" y="51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1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91" name="Freeform 699"/>
              <p:cNvSpPr>
                <a:spLocks/>
              </p:cNvSpPr>
              <p:nvPr/>
            </p:nvSpPr>
            <p:spPr bwMode="auto">
              <a:xfrm>
                <a:off x="5168" y="1591"/>
                <a:ext cx="65" cy="65"/>
              </a:xfrm>
              <a:custGeom>
                <a:avLst/>
                <a:gdLst/>
                <a:ahLst/>
                <a:cxnLst>
                  <a:cxn ang="0">
                    <a:pos x="63" y="45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7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2" y="2"/>
                  </a:cxn>
                  <a:cxn ang="0">
                    <a:pos x="27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7" y="10"/>
                  </a:cxn>
                  <a:cxn ang="0">
                    <a:pos x="59" y="16"/>
                  </a:cxn>
                  <a:cxn ang="0">
                    <a:pos x="63" y="21"/>
                  </a:cxn>
                  <a:cxn ang="0">
                    <a:pos x="65" y="27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</a:cxnLst>
                <a:rect l="0" t="0" r="r" b="b"/>
                <a:pathLst>
                  <a:path w="65" h="65">
                    <a:moveTo>
                      <a:pt x="63" y="45"/>
                    </a:moveTo>
                    <a:lnTo>
                      <a:pt x="63" y="45"/>
                    </a:lnTo>
                    <a:lnTo>
                      <a:pt x="59" y="51"/>
                    </a:lnTo>
                    <a:lnTo>
                      <a:pt x="55" y="57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7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7" y="10"/>
                    </a:lnTo>
                    <a:lnTo>
                      <a:pt x="59" y="16"/>
                    </a:lnTo>
                    <a:lnTo>
                      <a:pt x="63" y="21"/>
                    </a:lnTo>
                    <a:lnTo>
                      <a:pt x="65" y="27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492" name="Rectangle 700"/>
            <p:cNvSpPr>
              <a:spLocks noChangeArrowheads="1"/>
            </p:cNvSpPr>
            <p:nvPr/>
          </p:nvSpPr>
          <p:spPr bwMode="auto">
            <a:xfrm>
              <a:off x="3935" y="1440"/>
              <a:ext cx="75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kumimoji="1" lang="en-US" sz="1300" b="1">
                  <a:solidFill>
                    <a:srgbClr val="0000FF"/>
                  </a:solidFill>
                </a:rPr>
                <a:t>fragmentation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4493" name="Freeform 701"/>
            <p:cNvSpPr>
              <a:spLocks/>
            </p:cNvSpPr>
            <p:nvPr/>
          </p:nvSpPr>
          <p:spPr bwMode="auto">
            <a:xfrm>
              <a:off x="3734" y="1646"/>
              <a:ext cx="386" cy="22"/>
            </a:xfrm>
            <a:custGeom>
              <a:avLst/>
              <a:gdLst/>
              <a:ahLst/>
              <a:cxnLst>
                <a:cxn ang="0">
                  <a:pos x="386" y="12"/>
                </a:cxn>
                <a:cxn ang="0">
                  <a:pos x="386" y="0"/>
                </a:cxn>
                <a:cxn ang="0">
                  <a:pos x="0" y="0"/>
                </a:cxn>
                <a:cxn ang="0">
                  <a:pos x="0" y="22"/>
                </a:cxn>
                <a:cxn ang="0">
                  <a:pos x="386" y="22"/>
                </a:cxn>
                <a:cxn ang="0">
                  <a:pos x="386" y="12"/>
                </a:cxn>
              </a:cxnLst>
              <a:rect l="0" t="0" r="r" b="b"/>
              <a:pathLst>
                <a:path w="386" h="22">
                  <a:moveTo>
                    <a:pt x="386" y="12"/>
                  </a:moveTo>
                  <a:lnTo>
                    <a:pt x="386" y="0"/>
                  </a:lnTo>
                  <a:lnTo>
                    <a:pt x="0" y="0"/>
                  </a:lnTo>
                  <a:lnTo>
                    <a:pt x="0" y="22"/>
                  </a:lnTo>
                  <a:lnTo>
                    <a:pt x="386" y="22"/>
                  </a:lnTo>
                  <a:lnTo>
                    <a:pt x="386" y="12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494" name="Freeform 702"/>
            <p:cNvSpPr>
              <a:spLocks/>
            </p:cNvSpPr>
            <p:nvPr/>
          </p:nvSpPr>
          <p:spPr bwMode="auto">
            <a:xfrm>
              <a:off x="4113" y="1593"/>
              <a:ext cx="127" cy="130"/>
            </a:xfrm>
            <a:custGeom>
              <a:avLst/>
              <a:gdLst/>
              <a:ahLst/>
              <a:cxnLst>
                <a:cxn ang="0">
                  <a:pos x="127" y="65"/>
                </a:cxn>
                <a:cxn ang="0">
                  <a:pos x="127" y="65"/>
                </a:cxn>
                <a:cxn ang="0">
                  <a:pos x="0" y="0"/>
                </a:cxn>
                <a:cxn ang="0">
                  <a:pos x="0" y="130"/>
                </a:cxn>
                <a:cxn ang="0">
                  <a:pos x="127" y="65"/>
                </a:cxn>
              </a:cxnLst>
              <a:rect l="0" t="0" r="r" b="b"/>
              <a:pathLst>
                <a:path w="127" h="130">
                  <a:moveTo>
                    <a:pt x="127" y="65"/>
                  </a:moveTo>
                  <a:lnTo>
                    <a:pt x="127" y="65"/>
                  </a:lnTo>
                  <a:lnTo>
                    <a:pt x="0" y="0"/>
                  </a:lnTo>
                  <a:lnTo>
                    <a:pt x="0" y="130"/>
                  </a:lnTo>
                  <a:lnTo>
                    <a:pt x="127" y="65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703"/>
          <p:cNvGrpSpPr>
            <a:grpSpLocks/>
          </p:cNvGrpSpPr>
          <p:nvPr/>
        </p:nvGrpSpPr>
        <p:grpSpPr bwMode="auto">
          <a:xfrm>
            <a:off x="3295650" y="4010025"/>
            <a:ext cx="3173413" cy="1552575"/>
            <a:chOff x="3646" y="1900"/>
            <a:chExt cx="2166" cy="958"/>
          </a:xfrm>
        </p:grpSpPr>
        <p:grpSp>
          <p:nvGrpSpPr>
            <p:cNvPr id="11" name="Group 704"/>
            <p:cNvGrpSpPr>
              <a:grpSpLocks/>
            </p:cNvGrpSpPr>
            <p:nvPr/>
          </p:nvGrpSpPr>
          <p:grpSpPr bwMode="auto">
            <a:xfrm>
              <a:off x="4455" y="2337"/>
              <a:ext cx="1357" cy="521"/>
              <a:chOff x="4455" y="2337"/>
              <a:chExt cx="1357" cy="521"/>
            </a:xfrm>
          </p:grpSpPr>
          <p:sp>
            <p:nvSpPr>
              <p:cNvPr id="34497" name="Freeform 705"/>
              <p:cNvSpPr>
                <a:spLocks/>
              </p:cNvSpPr>
              <p:nvPr/>
            </p:nvSpPr>
            <p:spPr bwMode="auto">
              <a:xfrm>
                <a:off x="5623" y="2514"/>
                <a:ext cx="63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8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4"/>
                  </a:cxn>
                </a:cxnLst>
                <a:rect l="0" t="0" r="r" b="b"/>
                <a:pathLst>
                  <a:path w="63" h="65">
                    <a:moveTo>
                      <a:pt x="0" y="34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98" name="Freeform 706"/>
              <p:cNvSpPr>
                <a:spLocks/>
              </p:cNvSpPr>
              <p:nvPr/>
            </p:nvSpPr>
            <p:spPr bwMode="auto">
              <a:xfrm>
                <a:off x="5623" y="2514"/>
                <a:ext cx="63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8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4"/>
                  </a:cxn>
                </a:cxnLst>
                <a:rect l="0" t="0" r="r" b="b"/>
                <a:pathLst>
                  <a:path w="63" h="65">
                    <a:moveTo>
                      <a:pt x="0" y="34"/>
                    </a:move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99" name="Freeform 707"/>
              <p:cNvSpPr>
                <a:spLocks/>
              </p:cNvSpPr>
              <p:nvPr/>
            </p:nvSpPr>
            <p:spPr bwMode="auto">
              <a:xfrm>
                <a:off x="5749" y="2493"/>
                <a:ext cx="63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27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8" y="9"/>
                  </a:cxn>
                  <a:cxn ang="0">
                    <a:pos x="14" y="5"/>
                  </a:cxn>
                  <a:cxn ang="0">
                    <a:pos x="19" y="3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3"/>
                  </a:cxn>
                  <a:cxn ang="0">
                    <a:pos x="49" y="5"/>
                  </a:cxn>
                  <a:cxn ang="0">
                    <a:pos x="53" y="9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7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3" h="65">
                    <a:moveTo>
                      <a:pt x="0" y="33"/>
                    </a:moveTo>
                    <a:lnTo>
                      <a:pt x="0" y="27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8" y="9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3"/>
                    </a:lnTo>
                    <a:lnTo>
                      <a:pt x="49" y="5"/>
                    </a:lnTo>
                    <a:lnTo>
                      <a:pt x="53" y="9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7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00" name="Freeform 708"/>
              <p:cNvSpPr>
                <a:spLocks/>
              </p:cNvSpPr>
              <p:nvPr/>
            </p:nvSpPr>
            <p:spPr bwMode="auto">
              <a:xfrm>
                <a:off x="5749" y="2493"/>
                <a:ext cx="63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8" y="9"/>
                  </a:cxn>
                  <a:cxn ang="0">
                    <a:pos x="14" y="5"/>
                  </a:cxn>
                  <a:cxn ang="0">
                    <a:pos x="19" y="3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3"/>
                  </a:cxn>
                  <a:cxn ang="0">
                    <a:pos x="49" y="5"/>
                  </a:cxn>
                  <a:cxn ang="0">
                    <a:pos x="53" y="9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7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3" h="65">
                    <a:moveTo>
                      <a:pt x="0" y="33"/>
                    </a:moveTo>
                    <a:lnTo>
                      <a:pt x="0" y="33"/>
                    </a:lnTo>
                    <a:lnTo>
                      <a:pt x="0" y="27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8" y="9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3"/>
                    </a:lnTo>
                    <a:lnTo>
                      <a:pt x="49" y="5"/>
                    </a:lnTo>
                    <a:lnTo>
                      <a:pt x="53" y="9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7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01" name="Freeform 709"/>
              <p:cNvSpPr>
                <a:spLocks/>
              </p:cNvSpPr>
              <p:nvPr/>
            </p:nvSpPr>
            <p:spPr bwMode="auto">
              <a:xfrm>
                <a:off x="5684" y="2432"/>
                <a:ext cx="63" cy="64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19" y="1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9" y="63"/>
                  </a:cxn>
                  <a:cxn ang="0">
                    <a:pos x="31" y="64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4">
                    <a:moveTo>
                      <a:pt x="0" y="31"/>
                    </a:move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3" y="1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9" y="63"/>
                    </a:lnTo>
                    <a:lnTo>
                      <a:pt x="31" y="64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02" name="Freeform 710"/>
              <p:cNvSpPr>
                <a:spLocks/>
              </p:cNvSpPr>
              <p:nvPr/>
            </p:nvSpPr>
            <p:spPr bwMode="auto">
              <a:xfrm>
                <a:off x="5684" y="2432"/>
                <a:ext cx="63" cy="64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19" y="1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9" y="63"/>
                  </a:cxn>
                  <a:cxn ang="0">
                    <a:pos x="31" y="64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4">
                    <a:moveTo>
                      <a:pt x="0" y="31"/>
                    </a:move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3" y="1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9" y="63"/>
                    </a:lnTo>
                    <a:lnTo>
                      <a:pt x="31" y="64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03" name="Rectangle 711"/>
              <p:cNvSpPr>
                <a:spLocks noChangeArrowheads="1"/>
              </p:cNvSpPr>
              <p:nvPr/>
            </p:nvSpPr>
            <p:spPr bwMode="auto">
              <a:xfrm>
                <a:off x="4467" y="2687"/>
                <a:ext cx="8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04" name="Rectangle 712"/>
              <p:cNvSpPr>
                <a:spLocks noChangeArrowheads="1"/>
              </p:cNvSpPr>
              <p:nvPr/>
            </p:nvSpPr>
            <p:spPr bwMode="auto">
              <a:xfrm>
                <a:off x="4466" y="2689"/>
                <a:ext cx="34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1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05" name="Rectangle 713"/>
              <p:cNvSpPr>
                <a:spLocks noChangeArrowheads="1"/>
              </p:cNvSpPr>
              <p:nvPr/>
            </p:nvSpPr>
            <p:spPr bwMode="auto">
              <a:xfrm>
                <a:off x="4499" y="2689"/>
                <a:ext cx="17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06" name="Rectangle 714"/>
              <p:cNvSpPr>
                <a:spLocks noChangeArrowheads="1"/>
              </p:cNvSpPr>
              <p:nvPr/>
            </p:nvSpPr>
            <p:spPr bwMode="auto">
              <a:xfrm>
                <a:off x="4496" y="2687"/>
                <a:ext cx="8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07" name="Rectangle 715"/>
              <p:cNvSpPr>
                <a:spLocks noChangeArrowheads="1"/>
              </p:cNvSpPr>
              <p:nvPr/>
            </p:nvSpPr>
            <p:spPr bwMode="auto">
              <a:xfrm>
                <a:off x="4495" y="2689"/>
                <a:ext cx="34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4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08" name="Rectangle 716"/>
              <p:cNvSpPr>
                <a:spLocks noChangeArrowheads="1"/>
              </p:cNvSpPr>
              <p:nvPr/>
            </p:nvSpPr>
            <p:spPr bwMode="auto">
              <a:xfrm>
                <a:off x="4527" y="2689"/>
                <a:ext cx="17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09" name="Rectangle 717"/>
              <p:cNvSpPr>
                <a:spLocks noChangeArrowheads="1"/>
              </p:cNvSpPr>
              <p:nvPr/>
            </p:nvSpPr>
            <p:spPr bwMode="auto">
              <a:xfrm>
                <a:off x="4526" y="2687"/>
                <a:ext cx="8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10" name="Rectangle 718"/>
              <p:cNvSpPr>
                <a:spLocks noChangeArrowheads="1"/>
              </p:cNvSpPr>
              <p:nvPr/>
            </p:nvSpPr>
            <p:spPr bwMode="auto">
              <a:xfrm>
                <a:off x="4525" y="2689"/>
                <a:ext cx="33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3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11" name="Rectangle 719"/>
              <p:cNvSpPr>
                <a:spLocks noChangeArrowheads="1"/>
              </p:cNvSpPr>
              <p:nvPr/>
            </p:nvSpPr>
            <p:spPr bwMode="auto">
              <a:xfrm>
                <a:off x="4556" y="2689"/>
                <a:ext cx="18" cy="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7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12" name="Rectangle 720"/>
              <p:cNvSpPr>
                <a:spLocks noChangeArrowheads="1"/>
              </p:cNvSpPr>
              <p:nvPr/>
            </p:nvSpPr>
            <p:spPr bwMode="auto">
              <a:xfrm>
                <a:off x="4559" y="2682"/>
                <a:ext cx="205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13" name="Rectangle 721"/>
              <p:cNvSpPr>
                <a:spLocks noChangeArrowheads="1"/>
              </p:cNvSpPr>
              <p:nvPr/>
            </p:nvSpPr>
            <p:spPr bwMode="auto">
              <a:xfrm>
                <a:off x="4559" y="2687"/>
                <a:ext cx="113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FF"/>
                    </a:solidFill>
                  </a:rPr>
                  <a:t>C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14" name="Rectangle 722"/>
              <p:cNvSpPr>
                <a:spLocks noChangeArrowheads="1"/>
              </p:cNvSpPr>
              <p:nvPr/>
            </p:nvSpPr>
            <p:spPr bwMode="auto">
              <a:xfrm>
                <a:off x="4659" y="2687"/>
                <a:ext cx="43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15" name="Rectangle 723"/>
              <p:cNvSpPr>
                <a:spLocks noChangeArrowheads="1"/>
              </p:cNvSpPr>
              <p:nvPr/>
            </p:nvSpPr>
            <p:spPr bwMode="auto">
              <a:xfrm>
                <a:off x="4682" y="2682"/>
                <a:ext cx="173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16" name="Rectangle 724"/>
              <p:cNvSpPr>
                <a:spLocks noChangeArrowheads="1"/>
              </p:cNvSpPr>
              <p:nvPr/>
            </p:nvSpPr>
            <p:spPr bwMode="auto">
              <a:xfrm>
                <a:off x="4682" y="2687"/>
                <a:ext cx="78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FF"/>
                    </a:solidFill>
                  </a:rPr>
                  <a:t>s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17" name="Rectangle 725"/>
              <p:cNvSpPr>
                <a:spLocks noChangeArrowheads="1"/>
              </p:cNvSpPr>
              <p:nvPr/>
            </p:nvSpPr>
            <p:spPr bwMode="auto">
              <a:xfrm>
                <a:off x="4752" y="2687"/>
                <a:ext cx="44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FF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18" name="Rectangle 726"/>
              <p:cNvSpPr>
                <a:spLocks noChangeArrowheads="1"/>
              </p:cNvSpPr>
              <p:nvPr/>
            </p:nvSpPr>
            <p:spPr bwMode="auto">
              <a:xfrm>
                <a:off x="5166" y="2684"/>
                <a:ext cx="195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19" name="Rectangle 727"/>
              <p:cNvSpPr>
                <a:spLocks noChangeArrowheads="1"/>
              </p:cNvSpPr>
              <p:nvPr/>
            </p:nvSpPr>
            <p:spPr bwMode="auto">
              <a:xfrm>
                <a:off x="5165" y="2689"/>
                <a:ext cx="104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00"/>
                    </a:solidFill>
                  </a:rPr>
                  <a:t>Y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20" name="Rectangle 728"/>
              <p:cNvSpPr>
                <a:spLocks noChangeArrowheads="1"/>
              </p:cNvSpPr>
              <p:nvPr/>
            </p:nvSpPr>
            <p:spPr bwMode="auto">
              <a:xfrm>
                <a:off x="5259" y="2689"/>
                <a:ext cx="44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1800">
                    <a:solidFill>
                      <a:srgbClr val="000000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21" name="Rectangle 729"/>
              <p:cNvSpPr>
                <a:spLocks noChangeArrowheads="1"/>
              </p:cNvSpPr>
              <p:nvPr/>
            </p:nvSpPr>
            <p:spPr bwMode="auto">
              <a:xfrm>
                <a:off x="4867" y="2392"/>
                <a:ext cx="214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22" name="Rectangle 730"/>
              <p:cNvSpPr>
                <a:spLocks noChangeArrowheads="1"/>
              </p:cNvSpPr>
              <p:nvPr/>
            </p:nvSpPr>
            <p:spPr bwMode="auto">
              <a:xfrm>
                <a:off x="4867" y="2398"/>
                <a:ext cx="101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2000">
                    <a:solidFill>
                      <a:srgbClr val="000000"/>
                    </a:solidFill>
                  </a:rPr>
                  <a:t>+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23" name="Rectangle 731"/>
              <p:cNvSpPr>
                <a:spLocks noChangeArrowheads="1"/>
              </p:cNvSpPr>
              <p:nvPr/>
            </p:nvSpPr>
            <p:spPr bwMode="auto">
              <a:xfrm>
                <a:off x="4957" y="2398"/>
                <a:ext cx="48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2000">
                    <a:solidFill>
                      <a:srgbClr val="000000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24" name="Rectangle 732"/>
              <p:cNvSpPr>
                <a:spLocks noChangeArrowheads="1"/>
              </p:cNvSpPr>
              <p:nvPr/>
            </p:nvSpPr>
            <p:spPr bwMode="auto">
              <a:xfrm>
                <a:off x="5447" y="2392"/>
                <a:ext cx="213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25" name="Rectangle 733"/>
              <p:cNvSpPr>
                <a:spLocks noChangeArrowheads="1"/>
              </p:cNvSpPr>
              <p:nvPr/>
            </p:nvSpPr>
            <p:spPr bwMode="auto">
              <a:xfrm>
                <a:off x="5446" y="2398"/>
                <a:ext cx="101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2000">
                    <a:solidFill>
                      <a:srgbClr val="000000"/>
                    </a:solidFill>
                  </a:rPr>
                  <a:t>+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26" name="Rectangle 734"/>
              <p:cNvSpPr>
                <a:spLocks noChangeArrowheads="1"/>
              </p:cNvSpPr>
              <p:nvPr/>
            </p:nvSpPr>
            <p:spPr bwMode="auto">
              <a:xfrm>
                <a:off x="5537" y="2398"/>
                <a:ext cx="47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kumimoji="1" lang="en-US" sz="2000">
                    <a:solidFill>
                      <a:srgbClr val="000000"/>
                    </a:solidFill>
                  </a:rPr>
                  <a:t> </a:t>
                </a:r>
                <a:endParaRPr kumimoji="1" lang="en-US" sz="2400">
                  <a:latin typeface="Times New Roman" pitchFamily="18" charset="0"/>
                </a:endParaRPr>
              </a:p>
            </p:txBody>
          </p:sp>
          <p:sp>
            <p:nvSpPr>
              <p:cNvPr id="34527" name="Line 735"/>
              <p:cNvSpPr>
                <a:spLocks noChangeShapeType="1"/>
              </p:cNvSpPr>
              <p:nvPr/>
            </p:nvSpPr>
            <p:spPr bwMode="auto">
              <a:xfrm>
                <a:off x="5217" y="2483"/>
                <a:ext cx="3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28" name="Freeform 736"/>
              <p:cNvSpPr>
                <a:spLocks/>
              </p:cNvSpPr>
              <p:nvPr/>
            </p:nvSpPr>
            <p:spPr bwMode="auto">
              <a:xfrm>
                <a:off x="5241" y="2473"/>
                <a:ext cx="19" cy="20"/>
              </a:xfrm>
              <a:custGeom>
                <a:avLst/>
                <a:gdLst/>
                <a:ahLst/>
                <a:cxnLst>
                  <a:cxn ang="0">
                    <a:pos x="10" y="10"/>
                  </a:cxn>
                  <a:cxn ang="0">
                    <a:pos x="0" y="0"/>
                  </a:cxn>
                  <a:cxn ang="0">
                    <a:pos x="10" y="0"/>
                  </a:cxn>
                  <a:cxn ang="0">
                    <a:pos x="19" y="10"/>
                  </a:cxn>
                  <a:cxn ang="0">
                    <a:pos x="10" y="20"/>
                  </a:cxn>
                  <a:cxn ang="0">
                    <a:pos x="0" y="20"/>
                  </a:cxn>
                  <a:cxn ang="0">
                    <a:pos x="10" y="10"/>
                  </a:cxn>
                  <a:cxn ang="0">
                    <a:pos x="0" y="0"/>
                  </a:cxn>
                  <a:cxn ang="0">
                    <a:pos x="10" y="10"/>
                  </a:cxn>
                </a:cxnLst>
                <a:rect l="0" t="0" r="r" b="b"/>
                <a:pathLst>
                  <a:path w="19" h="20">
                    <a:moveTo>
                      <a:pt x="10" y="1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9" y="10"/>
                    </a:lnTo>
                    <a:lnTo>
                      <a:pt x="10" y="20"/>
                    </a:lnTo>
                    <a:lnTo>
                      <a:pt x="0" y="20"/>
                    </a:lnTo>
                    <a:lnTo>
                      <a:pt x="10" y="10"/>
                    </a:lnTo>
                    <a:lnTo>
                      <a:pt x="0" y="0"/>
                    </a:lnTo>
                    <a:lnTo>
                      <a:pt x="1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29" name="Freeform 737"/>
              <p:cNvSpPr>
                <a:spLocks/>
              </p:cNvSpPr>
              <p:nvPr/>
            </p:nvSpPr>
            <p:spPr bwMode="auto">
              <a:xfrm>
                <a:off x="5166" y="2544"/>
                <a:ext cx="63" cy="63"/>
              </a:xfrm>
              <a:custGeom>
                <a:avLst/>
                <a:gdLst/>
                <a:ahLst/>
                <a:cxnLst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</a:cxnLst>
                <a:rect l="0" t="0" r="r" b="b"/>
                <a:pathLst>
                  <a:path w="63" h="63">
                    <a:moveTo>
                      <a:pt x="31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30" name="Freeform 738"/>
              <p:cNvSpPr>
                <a:spLocks/>
              </p:cNvSpPr>
              <p:nvPr/>
            </p:nvSpPr>
            <p:spPr bwMode="auto">
              <a:xfrm>
                <a:off x="5166" y="2544"/>
                <a:ext cx="63" cy="63"/>
              </a:xfrm>
              <a:custGeom>
                <a:avLst/>
                <a:gdLst/>
                <a:ahLst/>
                <a:cxnLst>
                  <a:cxn ang="0">
                    <a:pos x="31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</a:cxnLst>
                <a:rect l="0" t="0" r="r" b="b"/>
                <a:pathLst>
                  <a:path w="63" h="63">
                    <a:moveTo>
                      <a:pt x="31" y="63"/>
                    </a:move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31" name="Freeform 739"/>
              <p:cNvSpPr>
                <a:spLocks/>
              </p:cNvSpPr>
              <p:nvPr/>
            </p:nvSpPr>
            <p:spPr bwMode="auto">
              <a:xfrm>
                <a:off x="5093" y="2479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32" name="Freeform 740"/>
              <p:cNvSpPr>
                <a:spLocks/>
              </p:cNvSpPr>
              <p:nvPr/>
            </p:nvSpPr>
            <p:spPr bwMode="auto">
              <a:xfrm>
                <a:off x="5093" y="2479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2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33" name="Freeform 741"/>
              <p:cNvSpPr>
                <a:spLocks/>
              </p:cNvSpPr>
              <p:nvPr/>
            </p:nvSpPr>
            <p:spPr bwMode="auto">
              <a:xfrm>
                <a:off x="5113" y="2479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34" name="Freeform 742"/>
              <p:cNvSpPr>
                <a:spLocks/>
              </p:cNvSpPr>
              <p:nvPr/>
            </p:nvSpPr>
            <p:spPr bwMode="auto">
              <a:xfrm>
                <a:off x="5113" y="2479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35" name="Freeform 743"/>
              <p:cNvSpPr>
                <a:spLocks/>
              </p:cNvSpPr>
              <p:nvPr/>
            </p:nvSpPr>
            <p:spPr bwMode="auto">
              <a:xfrm>
                <a:off x="5103" y="2504"/>
                <a:ext cx="63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3" h="65">
                    <a:moveTo>
                      <a:pt x="31" y="65"/>
                    </a:moveTo>
                    <a:lnTo>
                      <a:pt x="25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36" name="Freeform 744"/>
              <p:cNvSpPr>
                <a:spLocks/>
              </p:cNvSpPr>
              <p:nvPr/>
            </p:nvSpPr>
            <p:spPr bwMode="auto">
              <a:xfrm>
                <a:off x="5103" y="2504"/>
                <a:ext cx="63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0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3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0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37" name="Freeform 745"/>
              <p:cNvSpPr>
                <a:spLocks/>
              </p:cNvSpPr>
              <p:nvPr/>
            </p:nvSpPr>
            <p:spPr bwMode="auto">
              <a:xfrm>
                <a:off x="5138" y="2540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8" y="2"/>
                  </a:cxn>
                  <a:cxn ang="0">
                    <a:pos x="46" y="4"/>
                  </a:cxn>
                  <a:cxn ang="0">
                    <a:pos x="50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0" y="59"/>
                  </a:cxn>
                  <a:cxn ang="0">
                    <a:pos x="46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8" y="2"/>
                    </a:lnTo>
                    <a:lnTo>
                      <a:pt x="46" y="4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0" y="59"/>
                    </a:lnTo>
                    <a:lnTo>
                      <a:pt x="46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38" name="Freeform 746"/>
              <p:cNvSpPr>
                <a:spLocks/>
              </p:cNvSpPr>
              <p:nvPr/>
            </p:nvSpPr>
            <p:spPr bwMode="auto">
              <a:xfrm>
                <a:off x="5138" y="2540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6" y="4"/>
                  </a:cxn>
                  <a:cxn ang="0">
                    <a:pos x="50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0" y="59"/>
                  </a:cxn>
                  <a:cxn ang="0">
                    <a:pos x="46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2" y="0"/>
                    </a:lnTo>
                    <a:lnTo>
                      <a:pt x="38" y="2"/>
                    </a:lnTo>
                    <a:lnTo>
                      <a:pt x="46" y="4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0" y="59"/>
                    </a:lnTo>
                    <a:lnTo>
                      <a:pt x="46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39" name="Freeform 747"/>
              <p:cNvSpPr>
                <a:spLocks/>
              </p:cNvSpPr>
              <p:nvPr/>
            </p:nvSpPr>
            <p:spPr bwMode="auto">
              <a:xfrm>
                <a:off x="5162" y="2516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49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49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40" name="Freeform 748"/>
              <p:cNvSpPr>
                <a:spLocks/>
              </p:cNvSpPr>
              <p:nvPr/>
            </p:nvSpPr>
            <p:spPr bwMode="auto">
              <a:xfrm>
                <a:off x="5162" y="2516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49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49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41" name="Freeform 749"/>
              <p:cNvSpPr>
                <a:spLocks/>
              </p:cNvSpPr>
              <p:nvPr/>
            </p:nvSpPr>
            <p:spPr bwMode="auto">
              <a:xfrm>
                <a:off x="5121" y="2528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61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6"/>
                  </a:cxn>
                  <a:cxn ang="0">
                    <a:pos x="4" y="22"/>
                  </a:cxn>
                  <a:cxn ang="0">
                    <a:pos x="6" y="16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6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61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25" y="65"/>
                    </a:lnTo>
                    <a:lnTo>
                      <a:pt x="19" y="63"/>
                    </a:lnTo>
                    <a:lnTo>
                      <a:pt x="13" y="61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6"/>
                    </a:lnTo>
                    <a:lnTo>
                      <a:pt x="4" y="22"/>
                    </a:lnTo>
                    <a:lnTo>
                      <a:pt x="6" y="16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6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61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42" name="Freeform 750"/>
              <p:cNvSpPr>
                <a:spLocks/>
              </p:cNvSpPr>
              <p:nvPr/>
            </p:nvSpPr>
            <p:spPr bwMode="auto">
              <a:xfrm>
                <a:off x="5121" y="2528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61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6"/>
                  </a:cxn>
                  <a:cxn ang="0">
                    <a:pos x="4" y="22"/>
                  </a:cxn>
                  <a:cxn ang="0">
                    <a:pos x="6" y="16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5" y="26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61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33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61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6"/>
                    </a:lnTo>
                    <a:lnTo>
                      <a:pt x="4" y="22"/>
                    </a:lnTo>
                    <a:lnTo>
                      <a:pt x="6" y="16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5" y="26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61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43" name="Freeform 751"/>
              <p:cNvSpPr>
                <a:spLocks/>
              </p:cNvSpPr>
              <p:nvPr/>
            </p:nvSpPr>
            <p:spPr bwMode="auto">
              <a:xfrm>
                <a:off x="5160" y="2522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44" name="Freeform 752"/>
              <p:cNvSpPr>
                <a:spLocks/>
              </p:cNvSpPr>
              <p:nvPr/>
            </p:nvSpPr>
            <p:spPr bwMode="auto">
              <a:xfrm>
                <a:off x="5160" y="2522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33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33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45" name="Freeform 753"/>
              <p:cNvSpPr>
                <a:spLocks/>
              </p:cNvSpPr>
              <p:nvPr/>
            </p:nvSpPr>
            <p:spPr bwMode="auto">
              <a:xfrm>
                <a:off x="5127" y="2487"/>
                <a:ext cx="63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1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1" y="19"/>
                  </a:cxn>
                  <a:cxn ang="0">
                    <a:pos x="5" y="13"/>
                  </a:cxn>
                  <a:cxn ang="0">
                    <a:pos x="9" y="9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9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</a:cxnLst>
                <a:rect l="0" t="0" r="r" b="b"/>
                <a:pathLst>
                  <a:path w="63" h="65">
                    <a:moveTo>
                      <a:pt x="31" y="65"/>
                    </a:move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1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1" y="19"/>
                    </a:lnTo>
                    <a:lnTo>
                      <a:pt x="5" y="13"/>
                    </a:lnTo>
                    <a:lnTo>
                      <a:pt x="9" y="9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9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46" name="Freeform 754"/>
              <p:cNvSpPr>
                <a:spLocks/>
              </p:cNvSpPr>
              <p:nvPr/>
            </p:nvSpPr>
            <p:spPr bwMode="auto">
              <a:xfrm>
                <a:off x="5127" y="2487"/>
                <a:ext cx="63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1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1" y="19"/>
                  </a:cxn>
                  <a:cxn ang="0">
                    <a:pos x="5" y="13"/>
                  </a:cxn>
                  <a:cxn ang="0">
                    <a:pos x="9" y="9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9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</a:cxnLst>
                <a:rect l="0" t="0" r="r" b="b"/>
                <a:pathLst>
                  <a:path w="63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1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1" y="19"/>
                    </a:lnTo>
                    <a:lnTo>
                      <a:pt x="5" y="13"/>
                    </a:lnTo>
                    <a:lnTo>
                      <a:pt x="9" y="9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9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47" name="Freeform 755"/>
              <p:cNvSpPr>
                <a:spLocks/>
              </p:cNvSpPr>
              <p:nvPr/>
            </p:nvSpPr>
            <p:spPr bwMode="auto">
              <a:xfrm>
                <a:off x="5256" y="2473"/>
                <a:ext cx="65" cy="63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3"/>
                  </a:cxn>
                  <a:cxn ang="0">
                    <a:pos x="60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3" y="20"/>
                  </a:cxn>
                  <a:cxn ang="0">
                    <a:pos x="63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3">
                    <a:moveTo>
                      <a:pt x="65" y="31"/>
                    </a:moveTo>
                    <a:lnTo>
                      <a:pt x="63" y="39"/>
                    </a:lnTo>
                    <a:lnTo>
                      <a:pt x="63" y="43"/>
                    </a:lnTo>
                    <a:lnTo>
                      <a:pt x="60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3" y="20"/>
                    </a:lnTo>
                    <a:lnTo>
                      <a:pt x="63" y="25"/>
                    </a:lnTo>
                    <a:lnTo>
                      <a:pt x="65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48" name="Freeform 756"/>
              <p:cNvSpPr>
                <a:spLocks/>
              </p:cNvSpPr>
              <p:nvPr/>
            </p:nvSpPr>
            <p:spPr bwMode="auto">
              <a:xfrm>
                <a:off x="5256" y="2473"/>
                <a:ext cx="65" cy="63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3"/>
                  </a:cxn>
                  <a:cxn ang="0">
                    <a:pos x="60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3" y="20"/>
                  </a:cxn>
                  <a:cxn ang="0">
                    <a:pos x="63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3">
                    <a:moveTo>
                      <a:pt x="65" y="31"/>
                    </a:moveTo>
                    <a:lnTo>
                      <a:pt x="65" y="31"/>
                    </a:lnTo>
                    <a:lnTo>
                      <a:pt x="63" y="39"/>
                    </a:lnTo>
                    <a:lnTo>
                      <a:pt x="63" y="43"/>
                    </a:lnTo>
                    <a:lnTo>
                      <a:pt x="60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3" y="20"/>
                    </a:lnTo>
                    <a:lnTo>
                      <a:pt x="63" y="25"/>
                    </a:lnTo>
                    <a:lnTo>
                      <a:pt x="65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49" name="Freeform 757"/>
              <p:cNvSpPr>
                <a:spLocks/>
              </p:cNvSpPr>
              <p:nvPr/>
            </p:nvSpPr>
            <p:spPr bwMode="auto">
              <a:xfrm>
                <a:off x="5207" y="2544"/>
                <a:ext cx="65" cy="65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5">
                    <a:moveTo>
                      <a:pt x="65" y="31"/>
                    </a:move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50" name="Freeform 758"/>
              <p:cNvSpPr>
                <a:spLocks/>
              </p:cNvSpPr>
              <p:nvPr/>
            </p:nvSpPr>
            <p:spPr bwMode="auto">
              <a:xfrm>
                <a:off x="5207" y="2544"/>
                <a:ext cx="65" cy="65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5">
                    <a:moveTo>
                      <a:pt x="65" y="31"/>
                    </a:moveTo>
                    <a:lnTo>
                      <a:pt x="65" y="31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51" name="Freeform 759"/>
              <p:cNvSpPr>
                <a:spLocks/>
              </p:cNvSpPr>
              <p:nvPr/>
            </p:nvSpPr>
            <p:spPr bwMode="auto">
              <a:xfrm>
                <a:off x="5255" y="2500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26"/>
                  </a:cxn>
                  <a:cxn ang="0">
                    <a:pos x="1" y="18"/>
                  </a:cxn>
                  <a:cxn ang="0">
                    <a:pos x="3" y="14"/>
                  </a:cxn>
                  <a:cxn ang="0">
                    <a:pos x="7" y="8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18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7" y="50"/>
                  </a:cxn>
                  <a:cxn ang="0">
                    <a:pos x="55" y="54"/>
                  </a:cxn>
                  <a:cxn ang="0">
                    <a:pos x="49" y="58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8"/>
                  </a:cxn>
                  <a:cxn ang="0">
                    <a:pos x="7" y="54"/>
                  </a:cxn>
                  <a:cxn ang="0">
                    <a:pos x="3" y="50"/>
                  </a:cxn>
                  <a:cxn ang="0">
                    <a:pos x="1" y="44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26"/>
                    </a:lnTo>
                    <a:lnTo>
                      <a:pt x="1" y="18"/>
                    </a:lnTo>
                    <a:lnTo>
                      <a:pt x="3" y="14"/>
                    </a:lnTo>
                    <a:lnTo>
                      <a:pt x="7" y="8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18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7" y="50"/>
                    </a:lnTo>
                    <a:lnTo>
                      <a:pt x="55" y="54"/>
                    </a:lnTo>
                    <a:lnTo>
                      <a:pt x="49" y="58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8"/>
                    </a:lnTo>
                    <a:lnTo>
                      <a:pt x="7" y="54"/>
                    </a:lnTo>
                    <a:lnTo>
                      <a:pt x="3" y="50"/>
                    </a:lnTo>
                    <a:lnTo>
                      <a:pt x="1" y="44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52" name="Freeform 760"/>
              <p:cNvSpPr>
                <a:spLocks/>
              </p:cNvSpPr>
              <p:nvPr/>
            </p:nvSpPr>
            <p:spPr bwMode="auto">
              <a:xfrm>
                <a:off x="5255" y="2500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1" y="18"/>
                  </a:cxn>
                  <a:cxn ang="0">
                    <a:pos x="3" y="14"/>
                  </a:cxn>
                  <a:cxn ang="0">
                    <a:pos x="7" y="8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18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7" y="50"/>
                  </a:cxn>
                  <a:cxn ang="0">
                    <a:pos x="55" y="54"/>
                  </a:cxn>
                  <a:cxn ang="0">
                    <a:pos x="49" y="58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8"/>
                  </a:cxn>
                  <a:cxn ang="0">
                    <a:pos x="7" y="54"/>
                  </a:cxn>
                  <a:cxn ang="0">
                    <a:pos x="3" y="50"/>
                  </a:cxn>
                  <a:cxn ang="0">
                    <a:pos x="1" y="44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32"/>
                    </a:lnTo>
                    <a:lnTo>
                      <a:pt x="0" y="26"/>
                    </a:lnTo>
                    <a:lnTo>
                      <a:pt x="1" y="18"/>
                    </a:lnTo>
                    <a:lnTo>
                      <a:pt x="3" y="14"/>
                    </a:lnTo>
                    <a:lnTo>
                      <a:pt x="7" y="8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18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7" y="50"/>
                    </a:lnTo>
                    <a:lnTo>
                      <a:pt x="55" y="54"/>
                    </a:lnTo>
                    <a:lnTo>
                      <a:pt x="49" y="58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8"/>
                    </a:lnTo>
                    <a:lnTo>
                      <a:pt x="7" y="54"/>
                    </a:lnTo>
                    <a:lnTo>
                      <a:pt x="3" y="50"/>
                    </a:lnTo>
                    <a:lnTo>
                      <a:pt x="1" y="44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53" name="Freeform 761"/>
              <p:cNvSpPr>
                <a:spLocks/>
              </p:cNvSpPr>
              <p:nvPr/>
            </p:nvSpPr>
            <p:spPr bwMode="auto">
              <a:xfrm>
                <a:off x="5229" y="2477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2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54" name="Freeform 762"/>
              <p:cNvSpPr>
                <a:spLocks/>
              </p:cNvSpPr>
              <p:nvPr/>
            </p:nvSpPr>
            <p:spPr bwMode="auto">
              <a:xfrm>
                <a:off x="5229" y="2477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55" name="Freeform 763"/>
              <p:cNvSpPr>
                <a:spLocks/>
              </p:cNvSpPr>
              <p:nvPr/>
            </p:nvSpPr>
            <p:spPr bwMode="auto">
              <a:xfrm>
                <a:off x="5229" y="2532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56" name="Freeform 764"/>
              <p:cNvSpPr>
                <a:spLocks/>
              </p:cNvSpPr>
              <p:nvPr/>
            </p:nvSpPr>
            <p:spPr bwMode="auto">
              <a:xfrm>
                <a:off x="5229" y="2532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57" name="Freeform 765"/>
              <p:cNvSpPr>
                <a:spLocks/>
              </p:cNvSpPr>
              <p:nvPr/>
            </p:nvSpPr>
            <p:spPr bwMode="auto">
              <a:xfrm>
                <a:off x="5245" y="2487"/>
                <a:ext cx="63" cy="65"/>
              </a:xfrm>
              <a:custGeom>
                <a:avLst/>
                <a:gdLst/>
                <a:ahLst/>
                <a:cxnLst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5"/>
                  </a:cxn>
                  <a:cxn ang="0">
                    <a:pos x="8" y="9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9"/>
                  </a:cxn>
                  <a:cxn ang="0">
                    <a:pos x="57" y="15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</a:cxnLst>
                <a:rect l="0" t="0" r="r" b="b"/>
                <a:pathLst>
                  <a:path w="63" h="65">
                    <a:moveTo>
                      <a:pt x="63" y="33"/>
                    </a:move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5"/>
                    </a:lnTo>
                    <a:lnTo>
                      <a:pt x="8" y="9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9"/>
                    </a:lnTo>
                    <a:lnTo>
                      <a:pt x="57" y="15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58" name="Freeform 766"/>
              <p:cNvSpPr>
                <a:spLocks/>
              </p:cNvSpPr>
              <p:nvPr/>
            </p:nvSpPr>
            <p:spPr bwMode="auto">
              <a:xfrm>
                <a:off x="5245" y="2487"/>
                <a:ext cx="63" cy="65"/>
              </a:xfrm>
              <a:custGeom>
                <a:avLst/>
                <a:gdLst/>
                <a:ahLst/>
                <a:cxnLst>
                  <a:cxn ang="0">
                    <a:pos x="63" y="33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5"/>
                  </a:cxn>
                  <a:cxn ang="0">
                    <a:pos x="8" y="9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9"/>
                  </a:cxn>
                  <a:cxn ang="0">
                    <a:pos x="57" y="15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</a:cxnLst>
                <a:rect l="0" t="0" r="r" b="b"/>
                <a:pathLst>
                  <a:path w="63" h="65">
                    <a:moveTo>
                      <a:pt x="63" y="33"/>
                    </a:move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5"/>
                    </a:lnTo>
                    <a:lnTo>
                      <a:pt x="8" y="9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9"/>
                    </a:lnTo>
                    <a:lnTo>
                      <a:pt x="57" y="15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59" name="Freeform 767"/>
              <p:cNvSpPr>
                <a:spLocks/>
              </p:cNvSpPr>
              <p:nvPr/>
            </p:nvSpPr>
            <p:spPr bwMode="auto">
              <a:xfrm>
                <a:off x="5201" y="2500"/>
                <a:ext cx="63" cy="65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5">
                    <a:moveTo>
                      <a:pt x="63" y="32"/>
                    </a:move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60" name="Freeform 768"/>
              <p:cNvSpPr>
                <a:spLocks/>
              </p:cNvSpPr>
              <p:nvPr/>
            </p:nvSpPr>
            <p:spPr bwMode="auto">
              <a:xfrm>
                <a:off x="5201" y="2500"/>
                <a:ext cx="63" cy="65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5">
                    <a:moveTo>
                      <a:pt x="63" y="32"/>
                    </a:move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61" name="Freeform 769"/>
              <p:cNvSpPr>
                <a:spLocks/>
              </p:cNvSpPr>
              <p:nvPr/>
            </p:nvSpPr>
            <p:spPr bwMode="auto">
              <a:xfrm>
                <a:off x="5186" y="2380"/>
                <a:ext cx="65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</a:cxnLst>
                <a:rect l="0" t="0" r="r" b="b"/>
                <a:pathLst>
                  <a:path w="65" h="65">
                    <a:moveTo>
                      <a:pt x="31" y="0"/>
                    </a:moveTo>
                    <a:lnTo>
                      <a:pt x="39" y="2"/>
                    </a:lnTo>
                    <a:lnTo>
                      <a:pt x="45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62" name="Freeform 770"/>
              <p:cNvSpPr>
                <a:spLocks/>
              </p:cNvSpPr>
              <p:nvPr/>
            </p:nvSpPr>
            <p:spPr bwMode="auto">
              <a:xfrm>
                <a:off x="5186" y="2380"/>
                <a:ext cx="65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</a:cxnLst>
                <a:rect l="0" t="0" r="r" b="b"/>
                <a:pathLst>
                  <a:path w="65" h="65">
                    <a:moveTo>
                      <a:pt x="31" y="0"/>
                    </a:move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63" name="Freeform 771"/>
              <p:cNvSpPr>
                <a:spLocks/>
              </p:cNvSpPr>
              <p:nvPr/>
            </p:nvSpPr>
            <p:spPr bwMode="auto">
              <a:xfrm>
                <a:off x="5237" y="2445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7" y="63"/>
                  </a:cxn>
                  <a:cxn ang="0">
                    <a:pos x="21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1" y="2"/>
                  </a:cxn>
                  <a:cxn ang="0">
                    <a:pos x="27" y="2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7" y="63"/>
                    </a:lnTo>
                    <a:lnTo>
                      <a:pt x="21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1" y="2"/>
                    </a:lnTo>
                    <a:lnTo>
                      <a:pt x="27" y="2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64" name="Freeform 772"/>
              <p:cNvSpPr>
                <a:spLocks/>
              </p:cNvSpPr>
              <p:nvPr/>
            </p:nvSpPr>
            <p:spPr bwMode="auto">
              <a:xfrm>
                <a:off x="5237" y="2445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7" y="63"/>
                  </a:cxn>
                  <a:cxn ang="0">
                    <a:pos x="21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1" y="2"/>
                  </a:cxn>
                  <a:cxn ang="0">
                    <a:pos x="27" y="2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3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7" y="63"/>
                    </a:lnTo>
                    <a:lnTo>
                      <a:pt x="21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1" y="2"/>
                    </a:lnTo>
                    <a:lnTo>
                      <a:pt x="27" y="2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65" name="Freeform 773"/>
              <p:cNvSpPr>
                <a:spLocks/>
              </p:cNvSpPr>
              <p:nvPr/>
            </p:nvSpPr>
            <p:spPr bwMode="auto">
              <a:xfrm>
                <a:off x="5258" y="2445"/>
                <a:ext cx="63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58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8" y="51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3"/>
                  </a:cxn>
                  <a:cxn ang="0">
                    <a:pos x="32" y="65"/>
                  </a:cxn>
                </a:cxnLst>
                <a:rect l="0" t="0" r="r" b="b"/>
                <a:pathLst>
                  <a:path w="63" h="65">
                    <a:moveTo>
                      <a:pt x="32" y="65"/>
                    </a:move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58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8" y="51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3"/>
                    </a:lnTo>
                    <a:lnTo>
                      <a:pt x="32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66" name="Freeform 774"/>
              <p:cNvSpPr>
                <a:spLocks/>
              </p:cNvSpPr>
              <p:nvPr/>
            </p:nvSpPr>
            <p:spPr bwMode="auto">
              <a:xfrm>
                <a:off x="5258" y="2445"/>
                <a:ext cx="63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58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8" y="51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3"/>
                  </a:cxn>
                  <a:cxn ang="0">
                    <a:pos x="32" y="65"/>
                  </a:cxn>
                </a:cxnLst>
                <a:rect l="0" t="0" r="r" b="b"/>
                <a:pathLst>
                  <a:path w="63" h="65">
                    <a:moveTo>
                      <a:pt x="32" y="65"/>
                    </a:move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58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8" y="51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3"/>
                    </a:lnTo>
                    <a:lnTo>
                      <a:pt x="32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67" name="Freeform 775"/>
              <p:cNvSpPr>
                <a:spLocks/>
              </p:cNvSpPr>
              <p:nvPr/>
            </p:nvSpPr>
            <p:spPr bwMode="auto">
              <a:xfrm>
                <a:off x="5213" y="2384"/>
                <a:ext cx="63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4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40" y="63"/>
                  </a:cxn>
                  <a:cxn ang="0">
                    <a:pos x="32" y="63"/>
                  </a:cxn>
                </a:cxnLst>
                <a:rect l="0" t="0" r="r" b="b"/>
                <a:pathLst>
                  <a:path w="63" h="63">
                    <a:moveTo>
                      <a:pt x="32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4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40" y="63"/>
                    </a:lnTo>
                    <a:lnTo>
                      <a:pt x="32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68" name="Freeform 776"/>
              <p:cNvSpPr>
                <a:spLocks/>
              </p:cNvSpPr>
              <p:nvPr/>
            </p:nvSpPr>
            <p:spPr bwMode="auto">
              <a:xfrm>
                <a:off x="5213" y="2384"/>
                <a:ext cx="63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4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40" y="63"/>
                  </a:cxn>
                  <a:cxn ang="0">
                    <a:pos x="32" y="63"/>
                  </a:cxn>
                </a:cxnLst>
                <a:rect l="0" t="0" r="r" b="b"/>
                <a:pathLst>
                  <a:path w="63" h="63">
                    <a:moveTo>
                      <a:pt x="32" y="63"/>
                    </a:move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4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40" y="63"/>
                    </a:lnTo>
                    <a:lnTo>
                      <a:pt x="32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69" name="Freeform 777"/>
              <p:cNvSpPr>
                <a:spLocks/>
              </p:cNvSpPr>
              <p:nvPr/>
            </p:nvSpPr>
            <p:spPr bwMode="auto">
              <a:xfrm>
                <a:off x="5190" y="2408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5" y="16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70" name="Freeform 778"/>
              <p:cNvSpPr>
                <a:spLocks/>
              </p:cNvSpPr>
              <p:nvPr/>
            </p:nvSpPr>
            <p:spPr bwMode="auto">
              <a:xfrm>
                <a:off x="5190" y="2408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5" y="16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71" name="Freeform 779"/>
              <p:cNvSpPr>
                <a:spLocks/>
              </p:cNvSpPr>
              <p:nvPr/>
            </p:nvSpPr>
            <p:spPr bwMode="auto">
              <a:xfrm>
                <a:off x="5229" y="2396"/>
                <a:ext cx="65" cy="6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3">
                    <a:moveTo>
                      <a:pt x="33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72" name="Freeform 780"/>
              <p:cNvSpPr>
                <a:spLocks/>
              </p:cNvSpPr>
              <p:nvPr/>
            </p:nvSpPr>
            <p:spPr bwMode="auto">
              <a:xfrm>
                <a:off x="5229" y="2396"/>
                <a:ext cx="65" cy="6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3">
                    <a:moveTo>
                      <a:pt x="33" y="0"/>
                    </a:move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73" name="Freeform 781"/>
              <p:cNvSpPr>
                <a:spLocks/>
              </p:cNvSpPr>
              <p:nvPr/>
            </p:nvSpPr>
            <p:spPr bwMode="auto">
              <a:xfrm>
                <a:off x="5195" y="2402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60" y="51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60" y="51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74" name="Freeform 782"/>
              <p:cNvSpPr>
                <a:spLocks/>
              </p:cNvSpPr>
              <p:nvPr/>
            </p:nvSpPr>
            <p:spPr bwMode="auto">
              <a:xfrm>
                <a:off x="5195" y="2402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60" y="51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60" y="51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75" name="Freeform 783"/>
              <p:cNvSpPr>
                <a:spLocks/>
              </p:cNvSpPr>
              <p:nvPr/>
            </p:nvSpPr>
            <p:spPr bwMode="auto">
              <a:xfrm>
                <a:off x="5164" y="2378"/>
                <a:ext cx="63" cy="63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7" y="50"/>
                  </a:cxn>
                  <a:cxn ang="0">
                    <a:pos x="53" y="55"/>
                  </a:cxn>
                  <a:cxn ang="0">
                    <a:pos x="49" y="57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4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5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4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3">
                    <a:moveTo>
                      <a:pt x="63" y="32"/>
                    </a:moveTo>
                    <a:lnTo>
                      <a:pt x="63" y="38"/>
                    </a:lnTo>
                    <a:lnTo>
                      <a:pt x="61" y="44"/>
                    </a:lnTo>
                    <a:lnTo>
                      <a:pt x="57" y="50"/>
                    </a:lnTo>
                    <a:lnTo>
                      <a:pt x="53" y="55"/>
                    </a:lnTo>
                    <a:lnTo>
                      <a:pt x="49" y="57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4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5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76" name="Freeform 784"/>
              <p:cNvSpPr>
                <a:spLocks/>
              </p:cNvSpPr>
              <p:nvPr/>
            </p:nvSpPr>
            <p:spPr bwMode="auto">
              <a:xfrm>
                <a:off x="5164" y="2378"/>
                <a:ext cx="63" cy="63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7" y="50"/>
                  </a:cxn>
                  <a:cxn ang="0">
                    <a:pos x="53" y="55"/>
                  </a:cxn>
                  <a:cxn ang="0">
                    <a:pos x="49" y="57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4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5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4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3">
                    <a:moveTo>
                      <a:pt x="63" y="32"/>
                    </a:moveTo>
                    <a:lnTo>
                      <a:pt x="63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7" y="50"/>
                    </a:lnTo>
                    <a:lnTo>
                      <a:pt x="53" y="55"/>
                    </a:lnTo>
                    <a:lnTo>
                      <a:pt x="49" y="57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4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5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77" name="Freeform 785"/>
              <p:cNvSpPr>
                <a:spLocks/>
              </p:cNvSpPr>
              <p:nvPr/>
            </p:nvSpPr>
            <p:spPr bwMode="auto">
              <a:xfrm>
                <a:off x="5128" y="2392"/>
                <a:ext cx="64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58" y="14"/>
                  </a:cxn>
                  <a:cxn ang="0">
                    <a:pos x="62" y="20"/>
                  </a:cxn>
                  <a:cxn ang="0">
                    <a:pos x="64" y="26"/>
                  </a:cxn>
                  <a:cxn ang="0">
                    <a:pos x="64" y="32"/>
                  </a:cxn>
                  <a:cxn ang="0">
                    <a:pos x="64" y="40"/>
                  </a:cxn>
                  <a:cxn ang="0">
                    <a:pos x="62" y="45"/>
                  </a:cxn>
                  <a:cxn ang="0">
                    <a:pos x="58" y="51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58" y="14"/>
                    </a:lnTo>
                    <a:lnTo>
                      <a:pt x="62" y="20"/>
                    </a:lnTo>
                    <a:lnTo>
                      <a:pt x="64" y="26"/>
                    </a:lnTo>
                    <a:lnTo>
                      <a:pt x="64" y="32"/>
                    </a:lnTo>
                    <a:lnTo>
                      <a:pt x="64" y="40"/>
                    </a:lnTo>
                    <a:lnTo>
                      <a:pt x="62" y="45"/>
                    </a:lnTo>
                    <a:lnTo>
                      <a:pt x="58" y="51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78" name="Freeform 786"/>
              <p:cNvSpPr>
                <a:spLocks/>
              </p:cNvSpPr>
              <p:nvPr/>
            </p:nvSpPr>
            <p:spPr bwMode="auto">
              <a:xfrm>
                <a:off x="5128" y="2392"/>
                <a:ext cx="64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58" y="14"/>
                  </a:cxn>
                  <a:cxn ang="0">
                    <a:pos x="62" y="20"/>
                  </a:cxn>
                  <a:cxn ang="0">
                    <a:pos x="64" y="26"/>
                  </a:cxn>
                  <a:cxn ang="0">
                    <a:pos x="64" y="32"/>
                  </a:cxn>
                  <a:cxn ang="0">
                    <a:pos x="64" y="40"/>
                  </a:cxn>
                  <a:cxn ang="0">
                    <a:pos x="62" y="45"/>
                  </a:cxn>
                  <a:cxn ang="0">
                    <a:pos x="58" y="51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58" y="14"/>
                    </a:lnTo>
                    <a:lnTo>
                      <a:pt x="62" y="20"/>
                    </a:lnTo>
                    <a:lnTo>
                      <a:pt x="64" y="26"/>
                    </a:lnTo>
                    <a:lnTo>
                      <a:pt x="64" y="32"/>
                    </a:lnTo>
                    <a:lnTo>
                      <a:pt x="64" y="40"/>
                    </a:lnTo>
                    <a:lnTo>
                      <a:pt x="62" y="45"/>
                    </a:lnTo>
                    <a:lnTo>
                      <a:pt x="58" y="51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79" name="Freeform 787"/>
              <p:cNvSpPr>
                <a:spLocks/>
              </p:cNvSpPr>
              <p:nvPr/>
            </p:nvSpPr>
            <p:spPr bwMode="auto">
              <a:xfrm>
                <a:off x="5103" y="2422"/>
                <a:ext cx="63" cy="63"/>
              </a:xfrm>
              <a:custGeom>
                <a:avLst/>
                <a:gdLst/>
                <a:ahLst/>
                <a:cxnLst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</a:cxnLst>
                <a:rect l="0" t="0" r="r" b="b"/>
                <a:pathLst>
                  <a:path w="63" h="63">
                    <a:moveTo>
                      <a:pt x="63" y="31"/>
                    </a:moveTo>
                    <a:lnTo>
                      <a:pt x="63" y="39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80" name="Freeform 788"/>
              <p:cNvSpPr>
                <a:spLocks/>
              </p:cNvSpPr>
              <p:nvPr/>
            </p:nvSpPr>
            <p:spPr bwMode="auto">
              <a:xfrm>
                <a:off x="5103" y="2422"/>
                <a:ext cx="63" cy="63"/>
              </a:xfrm>
              <a:custGeom>
                <a:avLst/>
                <a:gdLst/>
                <a:ahLst/>
                <a:cxnLst>
                  <a:cxn ang="0">
                    <a:pos x="63" y="31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49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</a:cxnLst>
                <a:rect l="0" t="0" r="r" b="b"/>
                <a:pathLst>
                  <a:path w="63" h="63">
                    <a:moveTo>
                      <a:pt x="63" y="31"/>
                    </a:move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49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81" name="Freeform 789"/>
              <p:cNvSpPr>
                <a:spLocks/>
              </p:cNvSpPr>
              <p:nvPr/>
            </p:nvSpPr>
            <p:spPr bwMode="auto">
              <a:xfrm>
                <a:off x="5176" y="2428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27"/>
                  </a:cxn>
                  <a:cxn ang="0">
                    <a:pos x="2" y="19"/>
                  </a:cxn>
                  <a:cxn ang="0">
                    <a:pos x="6" y="15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5" y="4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5"/>
                  </a:cxn>
                  <a:cxn ang="0">
                    <a:pos x="61" y="19"/>
                  </a:cxn>
                  <a:cxn ang="0">
                    <a:pos x="63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27"/>
                    </a:lnTo>
                    <a:lnTo>
                      <a:pt x="2" y="19"/>
                    </a:lnTo>
                    <a:lnTo>
                      <a:pt x="6" y="15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5" y="4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5"/>
                    </a:lnTo>
                    <a:lnTo>
                      <a:pt x="61" y="19"/>
                    </a:lnTo>
                    <a:lnTo>
                      <a:pt x="63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82" name="Freeform 790"/>
              <p:cNvSpPr>
                <a:spLocks/>
              </p:cNvSpPr>
              <p:nvPr/>
            </p:nvSpPr>
            <p:spPr bwMode="auto">
              <a:xfrm>
                <a:off x="5176" y="2428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2" y="19"/>
                  </a:cxn>
                  <a:cxn ang="0">
                    <a:pos x="6" y="15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5" y="4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5"/>
                  </a:cxn>
                  <a:cxn ang="0">
                    <a:pos x="61" y="19"/>
                  </a:cxn>
                  <a:cxn ang="0">
                    <a:pos x="63" y="27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33"/>
                    </a:lnTo>
                    <a:lnTo>
                      <a:pt x="0" y="27"/>
                    </a:lnTo>
                    <a:lnTo>
                      <a:pt x="2" y="19"/>
                    </a:lnTo>
                    <a:lnTo>
                      <a:pt x="6" y="15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5" y="4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5"/>
                    </a:lnTo>
                    <a:lnTo>
                      <a:pt x="61" y="19"/>
                    </a:lnTo>
                    <a:lnTo>
                      <a:pt x="63" y="27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83" name="Freeform 791"/>
              <p:cNvSpPr>
                <a:spLocks/>
              </p:cNvSpPr>
              <p:nvPr/>
            </p:nvSpPr>
            <p:spPr bwMode="auto">
              <a:xfrm>
                <a:off x="5140" y="2443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" y="24"/>
                  </a:cxn>
                  <a:cxn ang="0">
                    <a:pos x="4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8"/>
                  </a:cxn>
                  <a:cxn ang="0">
                    <a:pos x="65" y="24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4"/>
                  </a:cxn>
                  <a:cxn ang="0">
                    <a:pos x="59" y="50"/>
                  </a:cxn>
                  <a:cxn ang="0">
                    <a:pos x="55" y="53"/>
                  </a:cxn>
                  <a:cxn ang="0">
                    <a:pos x="52" y="57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2" y="61"/>
                  </a:cxn>
                  <a:cxn ang="0">
                    <a:pos x="16" y="57"/>
                  </a:cxn>
                  <a:cxn ang="0">
                    <a:pos x="10" y="53"/>
                  </a:cxn>
                  <a:cxn ang="0">
                    <a:pos x="6" y="50"/>
                  </a:cxn>
                  <a:cxn ang="0">
                    <a:pos x="4" y="44"/>
                  </a:cxn>
                  <a:cxn ang="0">
                    <a:pos x="2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2" y="24"/>
                    </a:lnTo>
                    <a:lnTo>
                      <a:pt x="4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8"/>
                    </a:lnTo>
                    <a:lnTo>
                      <a:pt x="65" y="24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4"/>
                    </a:lnTo>
                    <a:lnTo>
                      <a:pt x="59" y="50"/>
                    </a:lnTo>
                    <a:lnTo>
                      <a:pt x="55" y="53"/>
                    </a:lnTo>
                    <a:lnTo>
                      <a:pt x="52" y="57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2" y="61"/>
                    </a:lnTo>
                    <a:lnTo>
                      <a:pt x="16" y="57"/>
                    </a:lnTo>
                    <a:lnTo>
                      <a:pt x="10" y="53"/>
                    </a:lnTo>
                    <a:lnTo>
                      <a:pt x="6" y="50"/>
                    </a:lnTo>
                    <a:lnTo>
                      <a:pt x="4" y="44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84" name="Freeform 792"/>
              <p:cNvSpPr>
                <a:spLocks/>
              </p:cNvSpPr>
              <p:nvPr/>
            </p:nvSpPr>
            <p:spPr bwMode="auto">
              <a:xfrm>
                <a:off x="5140" y="2443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2" y="24"/>
                  </a:cxn>
                  <a:cxn ang="0">
                    <a:pos x="4" y="18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22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2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8"/>
                  </a:cxn>
                  <a:cxn ang="0">
                    <a:pos x="65" y="24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4"/>
                  </a:cxn>
                  <a:cxn ang="0">
                    <a:pos x="59" y="50"/>
                  </a:cxn>
                  <a:cxn ang="0">
                    <a:pos x="55" y="53"/>
                  </a:cxn>
                  <a:cxn ang="0">
                    <a:pos x="52" y="57"/>
                  </a:cxn>
                  <a:cxn ang="0">
                    <a:pos x="46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2" y="61"/>
                  </a:cxn>
                  <a:cxn ang="0">
                    <a:pos x="16" y="57"/>
                  </a:cxn>
                  <a:cxn ang="0">
                    <a:pos x="10" y="53"/>
                  </a:cxn>
                  <a:cxn ang="0">
                    <a:pos x="6" y="50"/>
                  </a:cxn>
                  <a:cxn ang="0">
                    <a:pos x="4" y="44"/>
                  </a:cxn>
                  <a:cxn ang="0">
                    <a:pos x="2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0" y="32"/>
                    </a:lnTo>
                    <a:lnTo>
                      <a:pt x="2" y="24"/>
                    </a:lnTo>
                    <a:lnTo>
                      <a:pt x="4" y="18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2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8"/>
                    </a:lnTo>
                    <a:lnTo>
                      <a:pt x="65" y="24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4"/>
                    </a:lnTo>
                    <a:lnTo>
                      <a:pt x="59" y="50"/>
                    </a:lnTo>
                    <a:lnTo>
                      <a:pt x="55" y="53"/>
                    </a:lnTo>
                    <a:lnTo>
                      <a:pt x="52" y="57"/>
                    </a:lnTo>
                    <a:lnTo>
                      <a:pt x="46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2" y="61"/>
                    </a:lnTo>
                    <a:lnTo>
                      <a:pt x="16" y="57"/>
                    </a:lnTo>
                    <a:lnTo>
                      <a:pt x="10" y="53"/>
                    </a:lnTo>
                    <a:lnTo>
                      <a:pt x="6" y="50"/>
                    </a:lnTo>
                    <a:lnTo>
                      <a:pt x="4" y="44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85" name="Freeform 793"/>
              <p:cNvSpPr>
                <a:spLocks/>
              </p:cNvSpPr>
              <p:nvPr/>
            </p:nvSpPr>
            <p:spPr bwMode="auto">
              <a:xfrm>
                <a:off x="4559" y="2481"/>
                <a:ext cx="63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4"/>
                  </a:cxn>
                  <a:cxn ang="0">
                    <a:pos x="56" y="8"/>
                  </a:cxn>
                  <a:cxn ang="0">
                    <a:pos x="58" y="14"/>
                  </a:cxn>
                  <a:cxn ang="0">
                    <a:pos x="62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2" y="43"/>
                  </a:cxn>
                  <a:cxn ang="0">
                    <a:pos x="58" y="49"/>
                  </a:cxn>
                  <a:cxn ang="0">
                    <a:pos x="56" y="55"/>
                  </a:cxn>
                  <a:cxn ang="0">
                    <a:pos x="50" y="57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3">
                    <a:moveTo>
                      <a:pt x="32" y="0"/>
                    </a:moveTo>
                    <a:lnTo>
                      <a:pt x="38" y="0"/>
                    </a:lnTo>
                    <a:lnTo>
                      <a:pt x="44" y="2"/>
                    </a:lnTo>
                    <a:lnTo>
                      <a:pt x="50" y="4"/>
                    </a:lnTo>
                    <a:lnTo>
                      <a:pt x="56" y="8"/>
                    </a:lnTo>
                    <a:lnTo>
                      <a:pt x="58" y="14"/>
                    </a:lnTo>
                    <a:lnTo>
                      <a:pt x="62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2" y="43"/>
                    </a:lnTo>
                    <a:lnTo>
                      <a:pt x="58" y="49"/>
                    </a:lnTo>
                    <a:lnTo>
                      <a:pt x="56" y="55"/>
                    </a:lnTo>
                    <a:lnTo>
                      <a:pt x="50" y="57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86" name="Freeform 794"/>
              <p:cNvSpPr>
                <a:spLocks/>
              </p:cNvSpPr>
              <p:nvPr/>
            </p:nvSpPr>
            <p:spPr bwMode="auto">
              <a:xfrm>
                <a:off x="4559" y="2481"/>
                <a:ext cx="63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4"/>
                  </a:cxn>
                  <a:cxn ang="0">
                    <a:pos x="56" y="8"/>
                  </a:cxn>
                  <a:cxn ang="0">
                    <a:pos x="58" y="14"/>
                  </a:cxn>
                  <a:cxn ang="0">
                    <a:pos x="62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2" y="43"/>
                  </a:cxn>
                  <a:cxn ang="0">
                    <a:pos x="58" y="49"/>
                  </a:cxn>
                  <a:cxn ang="0">
                    <a:pos x="56" y="55"/>
                  </a:cxn>
                  <a:cxn ang="0">
                    <a:pos x="50" y="57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3" h="63">
                    <a:moveTo>
                      <a:pt x="32" y="0"/>
                    </a:move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4"/>
                    </a:lnTo>
                    <a:lnTo>
                      <a:pt x="56" y="8"/>
                    </a:lnTo>
                    <a:lnTo>
                      <a:pt x="58" y="14"/>
                    </a:lnTo>
                    <a:lnTo>
                      <a:pt x="62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2" y="43"/>
                    </a:lnTo>
                    <a:lnTo>
                      <a:pt x="58" y="49"/>
                    </a:lnTo>
                    <a:lnTo>
                      <a:pt x="56" y="55"/>
                    </a:lnTo>
                    <a:lnTo>
                      <a:pt x="50" y="57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87" name="Freeform 795"/>
              <p:cNvSpPr>
                <a:spLocks/>
              </p:cNvSpPr>
              <p:nvPr/>
            </p:nvSpPr>
            <p:spPr bwMode="auto">
              <a:xfrm>
                <a:off x="4556" y="2577"/>
                <a:ext cx="65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1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1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5">
                    <a:moveTo>
                      <a:pt x="31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1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1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88" name="Freeform 796"/>
              <p:cNvSpPr>
                <a:spLocks/>
              </p:cNvSpPr>
              <p:nvPr/>
            </p:nvSpPr>
            <p:spPr bwMode="auto">
              <a:xfrm>
                <a:off x="4556" y="2577"/>
                <a:ext cx="65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1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1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5">
                    <a:moveTo>
                      <a:pt x="31" y="0"/>
                    </a:move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1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1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89" name="Freeform 797"/>
              <p:cNvSpPr>
                <a:spLocks/>
              </p:cNvSpPr>
              <p:nvPr/>
            </p:nvSpPr>
            <p:spPr bwMode="auto">
              <a:xfrm>
                <a:off x="4554" y="2556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5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9" y="2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5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9" y="2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90" name="Freeform 798"/>
              <p:cNvSpPr>
                <a:spLocks/>
              </p:cNvSpPr>
              <p:nvPr/>
            </p:nvSpPr>
            <p:spPr bwMode="auto">
              <a:xfrm>
                <a:off x="4554" y="2556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5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9" y="2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5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9" y="2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91" name="Freeform 799"/>
              <p:cNvSpPr>
                <a:spLocks/>
              </p:cNvSpPr>
              <p:nvPr/>
            </p:nvSpPr>
            <p:spPr bwMode="auto">
              <a:xfrm>
                <a:off x="4473" y="2524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7" y="2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2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7" y="2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92" name="Freeform 800"/>
              <p:cNvSpPr>
                <a:spLocks/>
              </p:cNvSpPr>
              <p:nvPr/>
            </p:nvSpPr>
            <p:spPr bwMode="auto">
              <a:xfrm>
                <a:off x="4473" y="2524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2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1" y="0"/>
                    </a:lnTo>
                    <a:lnTo>
                      <a:pt x="37" y="2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93" name="Freeform 801"/>
              <p:cNvSpPr>
                <a:spLocks/>
              </p:cNvSpPr>
              <p:nvPr/>
            </p:nvSpPr>
            <p:spPr bwMode="auto">
              <a:xfrm>
                <a:off x="4557" y="2526"/>
                <a:ext cx="65" cy="65"/>
              </a:xfrm>
              <a:custGeom>
                <a:avLst/>
                <a:gdLst/>
                <a:ahLst/>
                <a:cxnLst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4" y="20"/>
                  </a:cxn>
                  <a:cxn ang="0">
                    <a:pos x="65" y="26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4" y="45"/>
                  </a:cxn>
                  <a:cxn ang="0">
                    <a:pos x="60" y="51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</a:cxnLst>
                <a:rect l="0" t="0" r="r" b="b"/>
                <a:pathLst>
                  <a:path w="65" h="65">
                    <a:moveTo>
                      <a:pt x="34" y="65"/>
                    </a:move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4" y="45"/>
                    </a:lnTo>
                    <a:lnTo>
                      <a:pt x="60" y="51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94" name="Freeform 802"/>
              <p:cNvSpPr>
                <a:spLocks/>
              </p:cNvSpPr>
              <p:nvPr/>
            </p:nvSpPr>
            <p:spPr bwMode="auto">
              <a:xfrm>
                <a:off x="4557" y="2526"/>
                <a:ext cx="65" cy="65"/>
              </a:xfrm>
              <a:custGeom>
                <a:avLst/>
                <a:gdLst/>
                <a:ahLst/>
                <a:cxnLst>
                  <a:cxn ang="0">
                    <a:pos x="34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6"/>
                  </a:cxn>
                  <a:cxn ang="0">
                    <a:pos x="64" y="20"/>
                  </a:cxn>
                  <a:cxn ang="0">
                    <a:pos x="65" y="26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4" y="45"/>
                  </a:cxn>
                  <a:cxn ang="0">
                    <a:pos x="60" y="51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</a:cxnLst>
                <a:rect l="0" t="0" r="r" b="b"/>
                <a:pathLst>
                  <a:path w="65" h="65">
                    <a:moveTo>
                      <a:pt x="34" y="65"/>
                    </a:move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6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4" y="45"/>
                    </a:lnTo>
                    <a:lnTo>
                      <a:pt x="60" y="51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95" name="Freeform 803"/>
              <p:cNvSpPr>
                <a:spLocks/>
              </p:cNvSpPr>
              <p:nvPr/>
            </p:nvSpPr>
            <p:spPr bwMode="auto">
              <a:xfrm>
                <a:off x="4506" y="2485"/>
                <a:ext cx="65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2" y="65"/>
                  </a:cxn>
                </a:cxnLst>
                <a:rect l="0" t="0" r="r" b="b"/>
                <a:pathLst>
                  <a:path w="65" h="65">
                    <a:moveTo>
                      <a:pt x="32" y="65"/>
                    </a:moveTo>
                    <a:lnTo>
                      <a:pt x="26" y="63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2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96" name="Freeform 804"/>
              <p:cNvSpPr>
                <a:spLocks/>
              </p:cNvSpPr>
              <p:nvPr/>
            </p:nvSpPr>
            <p:spPr bwMode="auto">
              <a:xfrm>
                <a:off x="4506" y="2485"/>
                <a:ext cx="65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2" y="65"/>
                  </a:cxn>
                </a:cxnLst>
                <a:rect l="0" t="0" r="r" b="b"/>
                <a:pathLst>
                  <a:path w="65" h="65">
                    <a:moveTo>
                      <a:pt x="32" y="65"/>
                    </a:move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2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97" name="Freeform 805"/>
              <p:cNvSpPr>
                <a:spLocks/>
              </p:cNvSpPr>
              <p:nvPr/>
            </p:nvSpPr>
            <p:spPr bwMode="auto">
              <a:xfrm>
                <a:off x="4485" y="2495"/>
                <a:ext cx="63" cy="64"/>
              </a:xfrm>
              <a:custGeom>
                <a:avLst/>
                <a:gdLst/>
                <a:ahLst/>
                <a:cxnLst>
                  <a:cxn ang="0">
                    <a:pos x="31" y="64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9" y="1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1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4"/>
                  </a:cxn>
                </a:cxnLst>
                <a:rect l="0" t="0" r="r" b="b"/>
                <a:pathLst>
                  <a:path w="63" h="64">
                    <a:moveTo>
                      <a:pt x="31" y="64"/>
                    </a:move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1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98" name="Freeform 806"/>
              <p:cNvSpPr>
                <a:spLocks/>
              </p:cNvSpPr>
              <p:nvPr/>
            </p:nvSpPr>
            <p:spPr bwMode="auto">
              <a:xfrm>
                <a:off x="4485" y="2495"/>
                <a:ext cx="63" cy="64"/>
              </a:xfrm>
              <a:custGeom>
                <a:avLst/>
                <a:gdLst/>
                <a:ahLst/>
                <a:cxnLst>
                  <a:cxn ang="0">
                    <a:pos x="31" y="64"/>
                  </a:cxn>
                  <a:cxn ang="0">
                    <a:pos x="31" y="64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9" y="9"/>
                  </a:cxn>
                  <a:cxn ang="0">
                    <a:pos x="13" y="5"/>
                  </a:cxn>
                  <a:cxn ang="0">
                    <a:pos x="19" y="1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1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3"/>
                  </a:cxn>
                  <a:cxn ang="0">
                    <a:pos x="31" y="64"/>
                  </a:cxn>
                </a:cxnLst>
                <a:rect l="0" t="0" r="r" b="b"/>
                <a:pathLst>
                  <a:path w="63" h="64">
                    <a:moveTo>
                      <a:pt x="31" y="64"/>
                    </a:moveTo>
                    <a:lnTo>
                      <a:pt x="31" y="64"/>
                    </a:ln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9" y="9"/>
                    </a:lnTo>
                    <a:lnTo>
                      <a:pt x="13" y="5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1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3"/>
                    </a:lnTo>
                    <a:lnTo>
                      <a:pt x="31" y="6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99" name="Freeform 807"/>
              <p:cNvSpPr>
                <a:spLocks/>
              </p:cNvSpPr>
              <p:nvPr/>
            </p:nvSpPr>
            <p:spPr bwMode="auto">
              <a:xfrm>
                <a:off x="4508" y="2559"/>
                <a:ext cx="65" cy="65"/>
              </a:xfrm>
              <a:custGeom>
                <a:avLst/>
                <a:gdLst/>
                <a:ahLst/>
                <a:cxnLst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4"/>
                  </a:cxn>
                  <a:cxn ang="0">
                    <a:pos x="14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6" y="64"/>
                  </a:cxn>
                  <a:cxn ang="0">
                    <a:pos x="40" y="65"/>
                  </a:cxn>
                  <a:cxn ang="0">
                    <a:pos x="34" y="65"/>
                  </a:cxn>
                </a:cxnLst>
                <a:rect l="0" t="0" r="r" b="b"/>
                <a:pathLst>
                  <a:path w="65" h="65">
                    <a:moveTo>
                      <a:pt x="34" y="65"/>
                    </a:moveTo>
                    <a:lnTo>
                      <a:pt x="26" y="65"/>
                    </a:lnTo>
                    <a:lnTo>
                      <a:pt x="20" y="64"/>
                    </a:lnTo>
                    <a:lnTo>
                      <a:pt x="14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6" y="64"/>
                    </a:lnTo>
                    <a:lnTo>
                      <a:pt x="40" y="65"/>
                    </a:lnTo>
                    <a:lnTo>
                      <a:pt x="34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00" name="Freeform 808"/>
              <p:cNvSpPr>
                <a:spLocks/>
              </p:cNvSpPr>
              <p:nvPr/>
            </p:nvSpPr>
            <p:spPr bwMode="auto">
              <a:xfrm>
                <a:off x="4508" y="2559"/>
                <a:ext cx="65" cy="65"/>
              </a:xfrm>
              <a:custGeom>
                <a:avLst/>
                <a:gdLst/>
                <a:ahLst/>
                <a:cxnLst>
                  <a:cxn ang="0">
                    <a:pos x="34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4"/>
                  </a:cxn>
                  <a:cxn ang="0">
                    <a:pos x="14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6" y="64"/>
                  </a:cxn>
                  <a:cxn ang="0">
                    <a:pos x="40" y="65"/>
                  </a:cxn>
                  <a:cxn ang="0">
                    <a:pos x="34" y="65"/>
                  </a:cxn>
                </a:cxnLst>
                <a:rect l="0" t="0" r="r" b="b"/>
                <a:pathLst>
                  <a:path w="65" h="65">
                    <a:moveTo>
                      <a:pt x="34" y="65"/>
                    </a:moveTo>
                    <a:lnTo>
                      <a:pt x="34" y="65"/>
                    </a:lnTo>
                    <a:lnTo>
                      <a:pt x="26" y="65"/>
                    </a:lnTo>
                    <a:lnTo>
                      <a:pt x="20" y="64"/>
                    </a:lnTo>
                    <a:lnTo>
                      <a:pt x="14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6" y="64"/>
                    </a:lnTo>
                    <a:lnTo>
                      <a:pt x="40" y="65"/>
                    </a:lnTo>
                    <a:lnTo>
                      <a:pt x="34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01" name="Freeform 809"/>
              <p:cNvSpPr>
                <a:spLocks/>
              </p:cNvSpPr>
              <p:nvPr/>
            </p:nvSpPr>
            <p:spPr bwMode="auto">
              <a:xfrm>
                <a:off x="4522" y="2532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02" name="Freeform 810"/>
              <p:cNvSpPr>
                <a:spLocks/>
              </p:cNvSpPr>
              <p:nvPr/>
            </p:nvSpPr>
            <p:spPr bwMode="auto">
              <a:xfrm>
                <a:off x="4522" y="2532"/>
                <a:ext cx="65" cy="6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1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</a:cxnLst>
                <a:rect l="0" t="0" r="r" b="b"/>
                <a:pathLst>
                  <a:path w="65" h="65">
                    <a:moveTo>
                      <a:pt x="34" y="0"/>
                    </a:moveTo>
                    <a:lnTo>
                      <a:pt x="34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1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03" name="Freeform 811"/>
              <p:cNvSpPr>
                <a:spLocks/>
              </p:cNvSpPr>
              <p:nvPr/>
            </p:nvSpPr>
            <p:spPr bwMode="auto">
              <a:xfrm>
                <a:off x="4457" y="2475"/>
                <a:ext cx="63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5" y="53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</a:cxnLst>
                <a:rect l="0" t="0" r="r" b="b"/>
                <a:pathLst>
                  <a:path w="63" h="63">
                    <a:moveTo>
                      <a:pt x="32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5" y="53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04" name="Freeform 812"/>
              <p:cNvSpPr>
                <a:spLocks/>
              </p:cNvSpPr>
              <p:nvPr/>
            </p:nvSpPr>
            <p:spPr bwMode="auto">
              <a:xfrm>
                <a:off x="4457" y="2475"/>
                <a:ext cx="63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5" y="53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</a:cxnLst>
                <a:rect l="0" t="0" r="r" b="b"/>
                <a:pathLst>
                  <a:path w="63" h="63">
                    <a:moveTo>
                      <a:pt x="32" y="63"/>
                    </a:move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5" y="53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05" name="Freeform 813"/>
              <p:cNvSpPr>
                <a:spLocks/>
              </p:cNvSpPr>
              <p:nvPr/>
            </p:nvSpPr>
            <p:spPr bwMode="auto">
              <a:xfrm>
                <a:off x="4516" y="2475"/>
                <a:ext cx="65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3"/>
                  </a:cxn>
                </a:cxnLst>
                <a:rect l="0" t="0" r="r" b="b"/>
                <a:pathLst>
                  <a:path w="65" h="63">
                    <a:moveTo>
                      <a:pt x="32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06" name="Freeform 814"/>
              <p:cNvSpPr>
                <a:spLocks/>
              </p:cNvSpPr>
              <p:nvPr/>
            </p:nvSpPr>
            <p:spPr bwMode="auto">
              <a:xfrm>
                <a:off x="4516" y="2475"/>
                <a:ext cx="65" cy="63"/>
              </a:xfrm>
              <a:custGeom>
                <a:avLst/>
                <a:gdLst/>
                <a:ahLst/>
                <a:cxnLst>
                  <a:cxn ang="0">
                    <a:pos x="32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3"/>
                  </a:cxn>
                </a:cxnLst>
                <a:rect l="0" t="0" r="r" b="b"/>
                <a:pathLst>
                  <a:path w="65" h="63">
                    <a:moveTo>
                      <a:pt x="32" y="63"/>
                    </a:move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07" name="Freeform 815"/>
              <p:cNvSpPr>
                <a:spLocks/>
              </p:cNvSpPr>
              <p:nvPr/>
            </p:nvSpPr>
            <p:spPr bwMode="auto">
              <a:xfrm>
                <a:off x="4548" y="2489"/>
                <a:ext cx="65" cy="6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9" y="7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3">
                    <a:moveTo>
                      <a:pt x="33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9" y="7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08" name="Freeform 816"/>
              <p:cNvSpPr>
                <a:spLocks/>
              </p:cNvSpPr>
              <p:nvPr/>
            </p:nvSpPr>
            <p:spPr bwMode="auto">
              <a:xfrm>
                <a:off x="4548" y="2489"/>
                <a:ext cx="65" cy="6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7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9" y="7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3">
                    <a:moveTo>
                      <a:pt x="33" y="0"/>
                    </a:move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7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9" y="7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09" name="Freeform 817"/>
              <p:cNvSpPr>
                <a:spLocks/>
              </p:cNvSpPr>
              <p:nvPr/>
            </p:nvSpPr>
            <p:spPr bwMode="auto">
              <a:xfrm>
                <a:off x="4597" y="2473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5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2" y="25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10" name="Freeform 818"/>
              <p:cNvSpPr>
                <a:spLocks/>
              </p:cNvSpPr>
              <p:nvPr/>
            </p:nvSpPr>
            <p:spPr bwMode="auto">
              <a:xfrm>
                <a:off x="4597" y="2473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31"/>
                    </a:lnTo>
                    <a:lnTo>
                      <a:pt x="2" y="25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11" name="Freeform 819"/>
              <p:cNvSpPr>
                <a:spLocks/>
              </p:cNvSpPr>
              <p:nvPr/>
            </p:nvSpPr>
            <p:spPr bwMode="auto">
              <a:xfrm>
                <a:off x="4695" y="2477"/>
                <a:ext cx="63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5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4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18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5" y="53"/>
                  </a:cxn>
                  <a:cxn ang="0">
                    <a:pos x="50" y="57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</a:cxnLst>
                <a:rect l="0" t="0" r="r" b="b"/>
                <a:pathLst>
                  <a:path w="63" h="63">
                    <a:moveTo>
                      <a:pt x="0" y="31"/>
                    </a:moveTo>
                    <a:lnTo>
                      <a:pt x="0" y="25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4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18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5" y="53"/>
                    </a:lnTo>
                    <a:lnTo>
                      <a:pt x="50" y="57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12" name="Freeform 820"/>
              <p:cNvSpPr>
                <a:spLocks/>
              </p:cNvSpPr>
              <p:nvPr/>
            </p:nvSpPr>
            <p:spPr bwMode="auto">
              <a:xfrm>
                <a:off x="4695" y="2477"/>
                <a:ext cx="63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4"/>
                  </a:cxn>
                  <a:cxn ang="0">
                    <a:pos x="55" y="8"/>
                  </a:cxn>
                  <a:cxn ang="0">
                    <a:pos x="57" y="14"/>
                  </a:cxn>
                  <a:cxn ang="0">
                    <a:pos x="61" y="18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5" y="53"/>
                  </a:cxn>
                  <a:cxn ang="0">
                    <a:pos x="50" y="57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</a:cxnLst>
                <a:rect l="0" t="0" r="r" b="b"/>
                <a:pathLst>
                  <a:path w="63" h="63">
                    <a:moveTo>
                      <a:pt x="0" y="31"/>
                    </a:moveTo>
                    <a:lnTo>
                      <a:pt x="0" y="31"/>
                    </a:lnTo>
                    <a:lnTo>
                      <a:pt x="0" y="25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4"/>
                    </a:lnTo>
                    <a:lnTo>
                      <a:pt x="55" y="8"/>
                    </a:lnTo>
                    <a:lnTo>
                      <a:pt x="57" y="14"/>
                    </a:lnTo>
                    <a:lnTo>
                      <a:pt x="61" y="18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5" y="53"/>
                    </a:lnTo>
                    <a:lnTo>
                      <a:pt x="50" y="57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13" name="Freeform 821"/>
              <p:cNvSpPr>
                <a:spLocks/>
              </p:cNvSpPr>
              <p:nvPr/>
            </p:nvSpPr>
            <p:spPr bwMode="auto">
              <a:xfrm>
                <a:off x="4674" y="2479"/>
                <a:ext cx="65" cy="63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3">
                    <a:moveTo>
                      <a:pt x="65" y="31"/>
                    </a:move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14" name="Freeform 822"/>
              <p:cNvSpPr>
                <a:spLocks/>
              </p:cNvSpPr>
              <p:nvPr/>
            </p:nvSpPr>
            <p:spPr bwMode="auto">
              <a:xfrm>
                <a:off x="4674" y="2479"/>
                <a:ext cx="65" cy="63"/>
              </a:xfrm>
              <a:custGeom>
                <a:avLst/>
                <a:gdLst/>
                <a:ahLst/>
                <a:cxnLst>
                  <a:cxn ang="0">
                    <a:pos x="65" y="31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3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</a:cxnLst>
                <a:rect l="0" t="0" r="r" b="b"/>
                <a:pathLst>
                  <a:path w="65" h="63">
                    <a:moveTo>
                      <a:pt x="65" y="31"/>
                    </a:move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3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15" name="Freeform 823"/>
              <p:cNvSpPr>
                <a:spLocks/>
              </p:cNvSpPr>
              <p:nvPr/>
            </p:nvSpPr>
            <p:spPr bwMode="auto">
              <a:xfrm>
                <a:off x="4642" y="2559"/>
                <a:ext cx="63" cy="6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0"/>
                  </a:cxn>
                  <a:cxn ang="0">
                    <a:pos x="55" y="56"/>
                  </a:cxn>
                  <a:cxn ang="0">
                    <a:pos x="49" y="60"/>
                  </a:cxn>
                  <a:cxn ang="0">
                    <a:pos x="43" y="62"/>
                  </a:cxn>
                  <a:cxn ang="0">
                    <a:pos x="40" y="64"/>
                  </a:cxn>
                  <a:cxn ang="0">
                    <a:pos x="32" y="64"/>
                  </a:cxn>
                  <a:cxn ang="0">
                    <a:pos x="26" y="64"/>
                  </a:cxn>
                  <a:cxn ang="0">
                    <a:pos x="20" y="62"/>
                  </a:cxn>
                  <a:cxn ang="0">
                    <a:pos x="14" y="60"/>
                  </a:cxn>
                  <a:cxn ang="0">
                    <a:pos x="10" y="56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</a:cxnLst>
                <a:rect l="0" t="0" r="r" b="b"/>
                <a:pathLst>
                  <a:path w="63" h="64">
                    <a:moveTo>
                      <a:pt x="0" y="32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0"/>
                    </a:lnTo>
                    <a:lnTo>
                      <a:pt x="55" y="56"/>
                    </a:lnTo>
                    <a:lnTo>
                      <a:pt x="49" y="60"/>
                    </a:lnTo>
                    <a:lnTo>
                      <a:pt x="43" y="62"/>
                    </a:lnTo>
                    <a:lnTo>
                      <a:pt x="40" y="64"/>
                    </a:lnTo>
                    <a:lnTo>
                      <a:pt x="32" y="64"/>
                    </a:lnTo>
                    <a:lnTo>
                      <a:pt x="26" y="64"/>
                    </a:lnTo>
                    <a:lnTo>
                      <a:pt x="20" y="62"/>
                    </a:lnTo>
                    <a:lnTo>
                      <a:pt x="14" y="60"/>
                    </a:lnTo>
                    <a:lnTo>
                      <a:pt x="10" y="56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16" name="Freeform 824"/>
              <p:cNvSpPr>
                <a:spLocks/>
              </p:cNvSpPr>
              <p:nvPr/>
            </p:nvSpPr>
            <p:spPr bwMode="auto">
              <a:xfrm>
                <a:off x="4642" y="2559"/>
                <a:ext cx="63" cy="6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0"/>
                  </a:cxn>
                  <a:cxn ang="0">
                    <a:pos x="55" y="56"/>
                  </a:cxn>
                  <a:cxn ang="0">
                    <a:pos x="49" y="60"/>
                  </a:cxn>
                  <a:cxn ang="0">
                    <a:pos x="43" y="62"/>
                  </a:cxn>
                  <a:cxn ang="0">
                    <a:pos x="40" y="64"/>
                  </a:cxn>
                  <a:cxn ang="0">
                    <a:pos x="32" y="64"/>
                  </a:cxn>
                  <a:cxn ang="0">
                    <a:pos x="26" y="64"/>
                  </a:cxn>
                  <a:cxn ang="0">
                    <a:pos x="20" y="62"/>
                  </a:cxn>
                  <a:cxn ang="0">
                    <a:pos x="14" y="60"/>
                  </a:cxn>
                  <a:cxn ang="0">
                    <a:pos x="10" y="56"/>
                  </a:cxn>
                  <a:cxn ang="0">
                    <a:pos x="6" y="50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</a:cxnLst>
                <a:rect l="0" t="0" r="r" b="b"/>
                <a:pathLst>
                  <a:path w="63" h="64">
                    <a:moveTo>
                      <a:pt x="0" y="32"/>
                    </a:move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0"/>
                    </a:lnTo>
                    <a:lnTo>
                      <a:pt x="55" y="56"/>
                    </a:lnTo>
                    <a:lnTo>
                      <a:pt x="49" y="60"/>
                    </a:lnTo>
                    <a:lnTo>
                      <a:pt x="43" y="62"/>
                    </a:lnTo>
                    <a:lnTo>
                      <a:pt x="40" y="64"/>
                    </a:lnTo>
                    <a:lnTo>
                      <a:pt x="32" y="64"/>
                    </a:lnTo>
                    <a:lnTo>
                      <a:pt x="26" y="64"/>
                    </a:lnTo>
                    <a:lnTo>
                      <a:pt x="20" y="62"/>
                    </a:lnTo>
                    <a:lnTo>
                      <a:pt x="14" y="60"/>
                    </a:lnTo>
                    <a:lnTo>
                      <a:pt x="10" y="56"/>
                    </a:lnTo>
                    <a:lnTo>
                      <a:pt x="6" y="50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17" name="Freeform 825"/>
              <p:cNvSpPr>
                <a:spLocks/>
              </p:cNvSpPr>
              <p:nvPr/>
            </p:nvSpPr>
            <p:spPr bwMode="auto">
              <a:xfrm>
                <a:off x="4644" y="2473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5"/>
                    </a:lnTo>
                    <a:lnTo>
                      <a:pt x="65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18" name="Freeform 826"/>
              <p:cNvSpPr>
                <a:spLocks/>
              </p:cNvSpPr>
              <p:nvPr/>
            </p:nvSpPr>
            <p:spPr bwMode="auto">
              <a:xfrm>
                <a:off x="4644" y="2473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5" y="33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5"/>
                    </a:lnTo>
                    <a:lnTo>
                      <a:pt x="65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19" name="Freeform 827"/>
              <p:cNvSpPr>
                <a:spLocks/>
              </p:cNvSpPr>
              <p:nvPr/>
            </p:nvSpPr>
            <p:spPr bwMode="auto">
              <a:xfrm>
                <a:off x="4603" y="2524"/>
                <a:ext cx="63" cy="65"/>
              </a:xfrm>
              <a:custGeom>
                <a:avLst/>
                <a:gdLst/>
                <a:ahLst/>
                <a:cxnLst>
                  <a:cxn ang="0">
                    <a:pos x="63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</a:cxnLst>
                <a:rect l="0" t="0" r="r" b="b"/>
                <a:pathLst>
                  <a:path w="63" h="65">
                    <a:moveTo>
                      <a:pt x="63" y="34"/>
                    </a:move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20" name="Freeform 828"/>
              <p:cNvSpPr>
                <a:spLocks/>
              </p:cNvSpPr>
              <p:nvPr/>
            </p:nvSpPr>
            <p:spPr bwMode="auto">
              <a:xfrm>
                <a:off x="4603" y="2524"/>
                <a:ext cx="63" cy="65"/>
              </a:xfrm>
              <a:custGeom>
                <a:avLst/>
                <a:gdLst/>
                <a:ahLst/>
                <a:cxnLst>
                  <a:cxn ang="0">
                    <a:pos x="63" y="34"/>
                  </a:cxn>
                  <a:cxn ang="0">
                    <a:pos x="63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</a:cxnLst>
                <a:rect l="0" t="0" r="r" b="b"/>
                <a:pathLst>
                  <a:path w="63" h="65">
                    <a:moveTo>
                      <a:pt x="63" y="34"/>
                    </a:moveTo>
                    <a:lnTo>
                      <a:pt x="63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21" name="Freeform 829"/>
              <p:cNvSpPr>
                <a:spLocks/>
              </p:cNvSpPr>
              <p:nvPr/>
            </p:nvSpPr>
            <p:spPr bwMode="auto">
              <a:xfrm>
                <a:off x="4613" y="2548"/>
                <a:ext cx="63" cy="65"/>
              </a:xfrm>
              <a:custGeom>
                <a:avLst/>
                <a:gdLst/>
                <a:ahLst/>
                <a:cxnLst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</a:cxnLst>
                <a:rect l="0" t="0" r="r" b="b"/>
                <a:pathLst>
                  <a:path w="63" h="65">
                    <a:moveTo>
                      <a:pt x="63" y="33"/>
                    </a:move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22" name="Freeform 830"/>
              <p:cNvSpPr>
                <a:spLocks/>
              </p:cNvSpPr>
              <p:nvPr/>
            </p:nvSpPr>
            <p:spPr bwMode="auto">
              <a:xfrm>
                <a:off x="4613" y="2548"/>
                <a:ext cx="63" cy="65"/>
              </a:xfrm>
              <a:custGeom>
                <a:avLst/>
                <a:gdLst/>
                <a:ahLst/>
                <a:cxnLst>
                  <a:cxn ang="0">
                    <a:pos x="63" y="33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4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4" y="13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</a:cxnLst>
                <a:rect l="0" t="0" r="r" b="b"/>
                <a:pathLst>
                  <a:path w="63" h="65">
                    <a:moveTo>
                      <a:pt x="63" y="33"/>
                    </a:move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4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4" y="13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23" name="Freeform 831"/>
              <p:cNvSpPr>
                <a:spLocks/>
              </p:cNvSpPr>
              <p:nvPr/>
            </p:nvSpPr>
            <p:spPr bwMode="auto">
              <a:xfrm>
                <a:off x="4678" y="2522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8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8"/>
                    </a:lnTo>
                    <a:lnTo>
                      <a:pt x="65" y="34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24" name="Freeform 832"/>
              <p:cNvSpPr>
                <a:spLocks/>
              </p:cNvSpPr>
              <p:nvPr/>
            </p:nvSpPr>
            <p:spPr bwMode="auto">
              <a:xfrm>
                <a:off x="4678" y="2522"/>
                <a:ext cx="65" cy="65"/>
              </a:xfrm>
              <a:custGeom>
                <a:avLst/>
                <a:gdLst/>
                <a:ahLst/>
                <a:cxnLst>
                  <a:cxn ang="0">
                    <a:pos x="65" y="34"/>
                  </a:cxn>
                  <a:cxn ang="0">
                    <a:pos x="65" y="34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0"/>
                  </a:cxn>
                  <a:cxn ang="0">
                    <a:pos x="6" y="16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1" y="20"/>
                  </a:cxn>
                  <a:cxn ang="0">
                    <a:pos x="63" y="28"/>
                  </a:cxn>
                  <a:cxn ang="0">
                    <a:pos x="65" y="34"/>
                  </a:cxn>
                </a:cxnLst>
                <a:rect l="0" t="0" r="r" b="b"/>
                <a:pathLst>
                  <a:path w="65" h="65">
                    <a:moveTo>
                      <a:pt x="65" y="34"/>
                    </a:moveTo>
                    <a:lnTo>
                      <a:pt x="65" y="34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0"/>
                    </a:lnTo>
                    <a:lnTo>
                      <a:pt x="6" y="16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1" y="20"/>
                    </a:lnTo>
                    <a:lnTo>
                      <a:pt x="63" y="28"/>
                    </a:lnTo>
                    <a:lnTo>
                      <a:pt x="65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25" name="Freeform 833"/>
              <p:cNvSpPr>
                <a:spLocks/>
              </p:cNvSpPr>
              <p:nvPr/>
            </p:nvSpPr>
            <p:spPr bwMode="auto">
              <a:xfrm>
                <a:off x="4650" y="2508"/>
                <a:ext cx="63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</a:cxnLst>
                <a:rect l="0" t="0" r="r" b="b"/>
                <a:pathLst>
                  <a:path w="63" h="65">
                    <a:moveTo>
                      <a:pt x="0" y="34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26" name="Freeform 834"/>
              <p:cNvSpPr>
                <a:spLocks/>
              </p:cNvSpPr>
              <p:nvPr/>
            </p:nvSpPr>
            <p:spPr bwMode="auto">
              <a:xfrm>
                <a:off x="4650" y="2508"/>
                <a:ext cx="63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4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</a:cxnLst>
                <a:rect l="0" t="0" r="r" b="b"/>
                <a:pathLst>
                  <a:path w="63" h="65">
                    <a:moveTo>
                      <a:pt x="0" y="34"/>
                    </a:move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27" name="Freeform 835"/>
              <p:cNvSpPr>
                <a:spLocks/>
              </p:cNvSpPr>
              <p:nvPr/>
            </p:nvSpPr>
            <p:spPr bwMode="auto">
              <a:xfrm>
                <a:off x="4591" y="2575"/>
                <a:ext cx="65" cy="65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5">
                    <a:moveTo>
                      <a:pt x="65" y="32"/>
                    </a:move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28" name="Freeform 836"/>
              <p:cNvSpPr>
                <a:spLocks/>
              </p:cNvSpPr>
              <p:nvPr/>
            </p:nvSpPr>
            <p:spPr bwMode="auto">
              <a:xfrm>
                <a:off x="4591" y="2575"/>
                <a:ext cx="65" cy="65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32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5">
                    <a:moveTo>
                      <a:pt x="65" y="32"/>
                    </a:moveTo>
                    <a:lnTo>
                      <a:pt x="65" y="32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29" name="Freeform 837"/>
              <p:cNvSpPr>
                <a:spLocks/>
              </p:cNvSpPr>
              <p:nvPr/>
            </p:nvSpPr>
            <p:spPr bwMode="auto">
              <a:xfrm>
                <a:off x="4591" y="2516"/>
                <a:ext cx="65" cy="63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3">
                    <a:moveTo>
                      <a:pt x="65" y="32"/>
                    </a:moveTo>
                    <a:lnTo>
                      <a:pt x="65" y="38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30" name="Freeform 838"/>
              <p:cNvSpPr>
                <a:spLocks/>
              </p:cNvSpPr>
              <p:nvPr/>
            </p:nvSpPr>
            <p:spPr bwMode="auto">
              <a:xfrm>
                <a:off x="4591" y="2516"/>
                <a:ext cx="65" cy="63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3">
                    <a:moveTo>
                      <a:pt x="65" y="32"/>
                    </a:moveTo>
                    <a:lnTo>
                      <a:pt x="65" y="32"/>
                    </a:lnTo>
                    <a:lnTo>
                      <a:pt x="65" y="38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31" name="Freeform 839"/>
              <p:cNvSpPr>
                <a:spLocks/>
              </p:cNvSpPr>
              <p:nvPr/>
            </p:nvSpPr>
            <p:spPr bwMode="auto">
              <a:xfrm>
                <a:off x="4605" y="2485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3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3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6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2" y="23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3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6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32" name="Freeform 840"/>
              <p:cNvSpPr>
                <a:spLocks/>
              </p:cNvSpPr>
              <p:nvPr/>
            </p:nvSpPr>
            <p:spPr bwMode="auto">
              <a:xfrm>
                <a:off x="4605" y="2485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3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8"/>
                  </a:cxn>
                  <a:cxn ang="0">
                    <a:pos x="16" y="4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3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6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31"/>
                    </a:lnTo>
                    <a:lnTo>
                      <a:pt x="2" y="23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8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3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6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33" name="Freeform 841"/>
              <p:cNvSpPr>
                <a:spLocks/>
              </p:cNvSpPr>
              <p:nvPr/>
            </p:nvSpPr>
            <p:spPr bwMode="auto">
              <a:xfrm>
                <a:off x="4591" y="2433"/>
                <a:ext cx="63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4" y="65"/>
                  </a:cxn>
                  <a:cxn ang="0">
                    <a:pos x="20" y="63"/>
                  </a:cxn>
                  <a:cxn ang="0">
                    <a:pos x="14" y="60"/>
                  </a:cxn>
                  <a:cxn ang="0">
                    <a:pos x="8" y="56"/>
                  </a:cxn>
                  <a:cxn ang="0">
                    <a:pos x="4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2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2"/>
                  </a:cxn>
                  <a:cxn ang="0">
                    <a:pos x="53" y="56"/>
                  </a:cxn>
                  <a:cxn ang="0">
                    <a:pos x="49" y="60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</a:cxnLst>
                <a:rect l="0" t="0" r="r" b="b"/>
                <a:pathLst>
                  <a:path w="63" h="65">
                    <a:moveTo>
                      <a:pt x="31" y="65"/>
                    </a:moveTo>
                    <a:lnTo>
                      <a:pt x="24" y="65"/>
                    </a:lnTo>
                    <a:lnTo>
                      <a:pt x="20" y="63"/>
                    </a:lnTo>
                    <a:lnTo>
                      <a:pt x="14" y="60"/>
                    </a:lnTo>
                    <a:lnTo>
                      <a:pt x="8" y="56"/>
                    </a:lnTo>
                    <a:lnTo>
                      <a:pt x="4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2"/>
                    </a:lnTo>
                    <a:lnTo>
                      <a:pt x="53" y="56"/>
                    </a:lnTo>
                    <a:lnTo>
                      <a:pt x="49" y="60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34" name="Freeform 842"/>
              <p:cNvSpPr>
                <a:spLocks/>
              </p:cNvSpPr>
              <p:nvPr/>
            </p:nvSpPr>
            <p:spPr bwMode="auto">
              <a:xfrm>
                <a:off x="4591" y="2433"/>
                <a:ext cx="63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4" y="65"/>
                  </a:cxn>
                  <a:cxn ang="0">
                    <a:pos x="20" y="63"/>
                  </a:cxn>
                  <a:cxn ang="0">
                    <a:pos x="14" y="60"/>
                  </a:cxn>
                  <a:cxn ang="0">
                    <a:pos x="8" y="56"/>
                  </a:cxn>
                  <a:cxn ang="0">
                    <a:pos x="4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2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2"/>
                  </a:cxn>
                  <a:cxn ang="0">
                    <a:pos x="53" y="56"/>
                  </a:cxn>
                  <a:cxn ang="0">
                    <a:pos x="49" y="60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</a:cxnLst>
                <a:rect l="0" t="0" r="r" b="b"/>
                <a:pathLst>
                  <a:path w="63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4" y="65"/>
                    </a:lnTo>
                    <a:lnTo>
                      <a:pt x="20" y="63"/>
                    </a:lnTo>
                    <a:lnTo>
                      <a:pt x="14" y="60"/>
                    </a:lnTo>
                    <a:lnTo>
                      <a:pt x="8" y="56"/>
                    </a:lnTo>
                    <a:lnTo>
                      <a:pt x="4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2"/>
                    </a:lnTo>
                    <a:lnTo>
                      <a:pt x="53" y="56"/>
                    </a:lnTo>
                    <a:lnTo>
                      <a:pt x="49" y="60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35" name="Freeform 843"/>
              <p:cNvSpPr>
                <a:spLocks/>
              </p:cNvSpPr>
              <p:nvPr/>
            </p:nvSpPr>
            <p:spPr bwMode="auto">
              <a:xfrm>
                <a:off x="4593" y="2337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36" name="Freeform 844"/>
              <p:cNvSpPr>
                <a:spLocks/>
              </p:cNvSpPr>
              <p:nvPr/>
            </p:nvSpPr>
            <p:spPr bwMode="auto">
              <a:xfrm>
                <a:off x="4593" y="2337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37" name="Freeform 845"/>
              <p:cNvSpPr>
                <a:spLocks/>
              </p:cNvSpPr>
              <p:nvPr/>
            </p:nvSpPr>
            <p:spPr bwMode="auto">
              <a:xfrm>
                <a:off x="4595" y="2359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38" name="Freeform 846"/>
              <p:cNvSpPr>
                <a:spLocks/>
              </p:cNvSpPr>
              <p:nvPr/>
            </p:nvSpPr>
            <p:spPr bwMode="auto">
              <a:xfrm>
                <a:off x="4595" y="2359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39" name="Freeform 847"/>
              <p:cNvSpPr>
                <a:spLocks/>
              </p:cNvSpPr>
              <p:nvPr/>
            </p:nvSpPr>
            <p:spPr bwMode="auto">
              <a:xfrm>
                <a:off x="4676" y="2390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27" y="63"/>
                  </a:cxn>
                  <a:cxn ang="0">
                    <a:pos x="21" y="61"/>
                  </a:cxn>
                  <a:cxn ang="0">
                    <a:pos x="15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27" y="63"/>
                    </a:lnTo>
                    <a:lnTo>
                      <a:pt x="21" y="61"/>
                    </a:lnTo>
                    <a:lnTo>
                      <a:pt x="15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40" name="Freeform 848"/>
              <p:cNvSpPr>
                <a:spLocks/>
              </p:cNvSpPr>
              <p:nvPr/>
            </p:nvSpPr>
            <p:spPr bwMode="auto">
              <a:xfrm>
                <a:off x="4676" y="2390"/>
                <a:ext cx="65" cy="65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33" y="65"/>
                  </a:cxn>
                  <a:cxn ang="0">
                    <a:pos x="27" y="63"/>
                  </a:cxn>
                  <a:cxn ang="0">
                    <a:pos x="21" y="61"/>
                  </a:cxn>
                  <a:cxn ang="0">
                    <a:pos x="15" y="59"/>
                  </a:cxn>
                  <a:cxn ang="0">
                    <a:pos x="9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8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9" y="10"/>
                  </a:cxn>
                  <a:cxn ang="0">
                    <a:pos x="15" y="6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lnTo>
                      <a:pt x="33" y="65"/>
                    </a:lnTo>
                    <a:lnTo>
                      <a:pt x="27" y="63"/>
                    </a:lnTo>
                    <a:lnTo>
                      <a:pt x="21" y="61"/>
                    </a:lnTo>
                    <a:lnTo>
                      <a:pt x="15" y="59"/>
                    </a:lnTo>
                    <a:lnTo>
                      <a:pt x="9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41" name="Freeform 849"/>
              <p:cNvSpPr>
                <a:spLocks/>
              </p:cNvSpPr>
              <p:nvPr/>
            </p:nvSpPr>
            <p:spPr bwMode="auto">
              <a:xfrm>
                <a:off x="4591" y="2388"/>
                <a:ext cx="65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3">
                    <a:moveTo>
                      <a:pt x="31" y="0"/>
                    </a:moveTo>
                    <a:lnTo>
                      <a:pt x="39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42" name="Freeform 850"/>
              <p:cNvSpPr>
                <a:spLocks/>
              </p:cNvSpPr>
              <p:nvPr/>
            </p:nvSpPr>
            <p:spPr bwMode="auto">
              <a:xfrm>
                <a:off x="4591" y="2388"/>
                <a:ext cx="65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49" y="4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4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49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4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1" y="0"/>
                  </a:cxn>
                </a:cxnLst>
                <a:rect l="0" t="0" r="r" b="b"/>
                <a:pathLst>
                  <a:path w="65" h="63">
                    <a:moveTo>
                      <a:pt x="31" y="0"/>
                    </a:move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49" y="4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4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49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4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43" name="Freeform 851"/>
              <p:cNvSpPr>
                <a:spLocks/>
              </p:cNvSpPr>
              <p:nvPr/>
            </p:nvSpPr>
            <p:spPr bwMode="auto">
              <a:xfrm>
                <a:off x="4642" y="2430"/>
                <a:ext cx="65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5">
                    <a:moveTo>
                      <a:pt x="32" y="0"/>
                    </a:moveTo>
                    <a:lnTo>
                      <a:pt x="40" y="0"/>
                    </a:lnTo>
                    <a:lnTo>
                      <a:pt x="45" y="2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44" name="Freeform 852"/>
              <p:cNvSpPr>
                <a:spLocks/>
              </p:cNvSpPr>
              <p:nvPr/>
            </p:nvSpPr>
            <p:spPr bwMode="auto">
              <a:xfrm>
                <a:off x="4642" y="2430"/>
                <a:ext cx="65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49" y="5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5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5">
                    <a:moveTo>
                      <a:pt x="32" y="0"/>
                    </a:moveTo>
                    <a:lnTo>
                      <a:pt x="32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49" y="5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45" name="Freeform 853"/>
              <p:cNvSpPr>
                <a:spLocks/>
              </p:cNvSpPr>
              <p:nvPr/>
            </p:nvSpPr>
            <p:spPr bwMode="auto">
              <a:xfrm>
                <a:off x="4664" y="2420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7" y="63"/>
                  </a:cxn>
                  <a:cxn ang="0">
                    <a:pos x="21" y="61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1" y="2"/>
                  </a:cxn>
                  <a:cxn ang="0">
                    <a:pos x="27" y="2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7" y="63"/>
                    </a:lnTo>
                    <a:lnTo>
                      <a:pt x="21" y="61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1" y="2"/>
                    </a:lnTo>
                    <a:lnTo>
                      <a:pt x="27" y="2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46" name="Freeform 854"/>
              <p:cNvSpPr>
                <a:spLocks/>
              </p:cNvSpPr>
              <p:nvPr/>
            </p:nvSpPr>
            <p:spPr bwMode="auto">
              <a:xfrm>
                <a:off x="4664" y="2420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5"/>
                  </a:cxn>
                  <a:cxn ang="0">
                    <a:pos x="27" y="63"/>
                  </a:cxn>
                  <a:cxn ang="0">
                    <a:pos x="21" y="61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3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1" y="2"/>
                  </a:cxn>
                  <a:cxn ang="0">
                    <a:pos x="27" y="2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3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5"/>
                    </a:lnTo>
                    <a:lnTo>
                      <a:pt x="27" y="63"/>
                    </a:lnTo>
                    <a:lnTo>
                      <a:pt x="21" y="61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1" y="2"/>
                    </a:lnTo>
                    <a:lnTo>
                      <a:pt x="27" y="2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47" name="Freeform 855"/>
              <p:cNvSpPr>
                <a:spLocks/>
              </p:cNvSpPr>
              <p:nvPr/>
            </p:nvSpPr>
            <p:spPr bwMode="auto">
              <a:xfrm>
                <a:off x="4640" y="2355"/>
                <a:ext cx="65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3">
                    <a:moveTo>
                      <a:pt x="32" y="0"/>
                    </a:move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48" name="Freeform 856"/>
              <p:cNvSpPr>
                <a:spLocks/>
              </p:cNvSpPr>
              <p:nvPr/>
            </p:nvSpPr>
            <p:spPr bwMode="auto">
              <a:xfrm>
                <a:off x="4640" y="2355"/>
                <a:ext cx="65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4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5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63">
                    <a:moveTo>
                      <a:pt x="32" y="0"/>
                    </a:moveTo>
                    <a:lnTo>
                      <a:pt x="32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4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5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49" name="Freeform 857"/>
              <p:cNvSpPr>
                <a:spLocks/>
              </p:cNvSpPr>
              <p:nvPr/>
            </p:nvSpPr>
            <p:spPr bwMode="auto">
              <a:xfrm>
                <a:off x="4626" y="2382"/>
                <a:ext cx="65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38" y="63"/>
                  </a:cxn>
                  <a:cxn ang="0">
                    <a:pos x="32" y="65"/>
                  </a:cxn>
                </a:cxnLst>
                <a:rect l="0" t="0" r="r" b="b"/>
                <a:pathLst>
                  <a:path w="65" h="65">
                    <a:moveTo>
                      <a:pt x="32" y="65"/>
                    </a:move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38" y="63"/>
                    </a:lnTo>
                    <a:lnTo>
                      <a:pt x="32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50" name="Freeform 858"/>
              <p:cNvSpPr>
                <a:spLocks/>
              </p:cNvSpPr>
              <p:nvPr/>
            </p:nvSpPr>
            <p:spPr bwMode="auto">
              <a:xfrm>
                <a:off x="4626" y="2382"/>
                <a:ext cx="65" cy="65"/>
              </a:xfrm>
              <a:custGeom>
                <a:avLst/>
                <a:gdLst/>
                <a:ahLst/>
                <a:cxnLst>
                  <a:cxn ang="0">
                    <a:pos x="32" y="65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38" y="63"/>
                  </a:cxn>
                  <a:cxn ang="0">
                    <a:pos x="32" y="65"/>
                  </a:cxn>
                </a:cxnLst>
                <a:rect l="0" t="0" r="r" b="b"/>
                <a:pathLst>
                  <a:path w="65" h="65">
                    <a:moveTo>
                      <a:pt x="32" y="65"/>
                    </a:move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38" y="63"/>
                    </a:lnTo>
                    <a:lnTo>
                      <a:pt x="32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51" name="Freeform 859"/>
              <p:cNvSpPr>
                <a:spLocks/>
              </p:cNvSpPr>
              <p:nvPr/>
            </p:nvSpPr>
            <p:spPr bwMode="auto">
              <a:xfrm>
                <a:off x="4693" y="2439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8" y="2"/>
                  </a:cxn>
                  <a:cxn ang="0">
                    <a:pos x="44" y="4"/>
                  </a:cxn>
                  <a:cxn ang="0">
                    <a:pos x="50" y="6"/>
                  </a:cxn>
                  <a:cxn ang="0">
                    <a:pos x="55" y="12"/>
                  </a:cxn>
                  <a:cxn ang="0">
                    <a:pos x="57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2"/>
                  </a:cxn>
                  <a:cxn ang="0">
                    <a:pos x="55" y="56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6"/>
                  </a:cxn>
                  <a:cxn ang="0">
                    <a:pos x="4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2"/>
                  </a:cxn>
                  <a:cxn ang="0">
                    <a:pos x="4" y="16"/>
                  </a:cxn>
                  <a:cxn ang="0">
                    <a:pos x="8" y="12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8" y="2"/>
                    </a:lnTo>
                    <a:lnTo>
                      <a:pt x="44" y="4"/>
                    </a:lnTo>
                    <a:lnTo>
                      <a:pt x="50" y="6"/>
                    </a:lnTo>
                    <a:lnTo>
                      <a:pt x="55" y="12"/>
                    </a:lnTo>
                    <a:lnTo>
                      <a:pt x="57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2"/>
                    </a:lnTo>
                    <a:lnTo>
                      <a:pt x="55" y="56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6"/>
                    </a:lnTo>
                    <a:lnTo>
                      <a:pt x="4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4" y="16"/>
                    </a:lnTo>
                    <a:lnTo>
                      <a:pt x="8" y="12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52" name="Freeform 860"/>
              <p:cNvSpPr>
                <a:spLocks/>
              </p:cNvSpPr>
              <p:nvPr/>
            </p:nvSpPr>
            <p:spPr bwMode="auto">
              <a:xfrm>
                <a:off x="4693" y="2439"/>
                <a:ext cx="6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4" y="4"/>
                  </a:cxn>
                  <a:cxn ang="0">
                    <a:pos x="50" y="6"/>
                  </a:cxn>
                  <a:cxn ang="0">
                    <a:pos x="55" y="12"/>
                  </a:cxn>
                  <a:cxn ang="0">
                    <a:pos x="57" y="16"/>
                  </a:cxn>
                  <a:cxn ang="0">
                    <a:pos x="61" y="22"/>
                  </a:cxn>
                  <a:cxn ang="0">
                    <a:pos x="63" y="28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2"/>
                  </a:cxn>
                  <a:cxn ang="0">
                    <a:pos x="55" y="56"/>
                  </a:cxn>
                  <a:cxn ang="0">
                    <a:pos x="50" y="59"/>
                  </a:cxn>
                  <a:cxn ang="0">
                    <a:pos x="44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6"/>
                  </a:cxn>
                  <a:cxn ang="0">
                    <a:pos x="4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2"/>
                  </a:cxn>
                  <a:cxn ang="0">
                    <a:pos x="4" y="16"/>
                  </a:cxn>
                  <a:cxn ang="0">
                    <a:pos x="8" y="12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3" h="65">
                    <a:moveTo>
                      <a:pt x="32" y="0"/>
                    </a:moveTo>
                    <a:lnTo>
                      <a:pt x="32" y="0"/>
                    </a:lnTo>
                    <a:lnTo>
                      <a:pt x="38" y="2"/>
                    </a:lnTo>
                    <a:lnTo>
                      <a:pt x="44" y="4"/>
                    </a:lnTo>
                    <a:lnTo>
                      <a:pt x="50" y="6"/>
                    </a:lnTo>
                    <a:lnTo>
                      <a:pt x="55" y="12"/>
                    </a:lnTo>
                    <a:lnTo>
                      <a:pt x="57" y="16"/>
                    </a:lnTo>
                    <a:lnTo>
                      <a:pt x="61" y="22"/>
                    </a:lnTo>
                    <a:lnTo>
                      <a:pt x="63" y="28"/>
                    </a:ln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2"/>
                    </a:lnTo>
                    <a:lnTo>
                      <a:pt x="55" y="56"/>
                    </a:lnTo>
                    <a:lnTo>
                      <a:pt x="50" y="59"/>
                    </a:lnTo>
                    <a:lnTo>
                      <a:pt x="44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6"/>
                    </a:lnTo>
                    <a:lnTo>
                      <a:pt x="4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4" y="16"/>
                    </a:lnTo>
                    <a:lnTo>
                      <a:pt x="8" y="12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53" name="Freeform 861"/>
              <p:cNvSpPr>
                <a:spLocks/>
              </p:cNvSpPr>
              <p:nvPr/>
            </p:nvSpPr>
            <p:spPr bwMode="auto">
              <a:xfrm>
                <a:off x="4632" y="2439"/>
                <a:ext cx="65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8"/>
                  </a:cxn>
                  <a:cxn ang="0">
                    <a:pos x="2" y="22"/>
                  </a:cxn>
                  <a:cxn ang="0">
                    <a:pos x="6" y="16"/>
                  </a:cxn>
                  <a:cxn ang="0">
                    <a:pos x="10" y="12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5" h="65">
                    <a:moveTo>
                      <a:pt x="32" y="0"/>
                    </a:move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8"/>
                    </a:lnTo>
                    <a:lnTo>
                      <a:pt x="2" y="22"/>
                    </a:lnTo>
                    <a:lnTo>
                      <a:pt x="6" y="16"/>
                    </a:lnTo>
                    <a:lnTo>
                      <a:pt x="10" y="12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54" name="Freeform 862"/>
              <p:cNvSpPr>
                <a:spLocks/>
              </p:cNvSpPr>
              <p:nvPr/>
            </p:nvSpPr>
            <p:spPr bwMode="auto">
              <a:xfrm>
                <a:off x="4632" y="2439"/>
                <a:ext cx="65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6"/>
                  </a:cxn>
                  <a:cxn ang="0">
                    <a:pos x="55" y="12"/>
                  </a:cxn>
                  <a:cxn ang="0">
                    <a:pos x="59" y="16"/>
                  </a:cxn>
                  <a:cxn ang="0">
                    <a:pos x="63" y="22"/>
                  </a:cxn>
                  <a:cxn ang="0">
                    <a:pos x="63" y="28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2" y="40"/>
                  </a:cxn>
                  <a:cxn ang="0">
                    <a:pos x="0" y="34"/>
                  </a:cxn>
                  <a:cxn ang="0">
                    <a:pos x="2" y="28"/>
                  </a:cxn>
                  <a:cxn ang="0">
                    <a:pos x="2" y="22"/>
                  </a:cxn>
                  <a:cxn ang="0">
                    <a:pos x="6" y="16"/>
                  </a:cxn>
                  <a:cxn ang="0">
                    <a:pos x="10" y="12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5" h="65">
                    <a:moveTo>
                      <a:pt x="32" y="0"/>
                    </a:moveTo>
                    <a:lnTo>
                      <a:pt x="32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6"/>
                    </a:lnTo>
                    <a:lnTo>
                      <a:pt x="55" y="12"/>
                    </a:lnTo>
                    <a:lnTo>
                      <a:pt x="59" y="16"/>
                    </a:lnTo>
                    <a:lnTo>
                      <a:pt x="63" y="22"/>
                    </a:lnTo>
                    <a:lnTo>
                      <a:pt x="63" y="28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2" y="28"/>
                    </a:lnTo>
                    <a:lnTo>
                      <a:pt x="2" y="22"/>
                    </a:lnTo>
                    <a:lnTo>
                      <a:pt x="6" y="16"/>
                    </a:lnTo>
                    <a:lnTo>
                      <a:pt x="10" y="12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55" name="Freeform 863"/>
              <p:cNvSpPr>
                <a:spLocks/>
              </p:cNvSpPr>
              <p:nvPr/>
            </p:nvSpPr>
            <p:spPr bwMode="auto">
              <a:xfrm>
                <a:off x="4601" y="2426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25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56" name="Freeform 864"/>
              <p:cNvSpPr>
                <a:spLocks/>
              </p:cNvSpPr>
              <p:nvPr/>
            </p:nvSpPr>
            <p:spPr bwMode="auto">
              <a:xfrm>
                <a:off x="4601" y="2426"/>
                <a:ext cx="65" cy="65"/>
              </a:xfrm>
              <a:custGeom>
                <a:avLst/>
                <a:gdLst/>
                <a:ahLst/>
                <a:cxnLst>
                  <a:cxn ang="0">
                    <a:pos x="31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10" y="9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9"/>
                  </a:cxn>
                  <a:cxn ang="0">
                    <a:pos x="59" y="13"/>
                  </a:cxn>
                  <a:cxn ang="0">
                    <a:pos x="63" y="19"/>
                  </a:cxn>
                  <a:cxn ang="0">
                    <a:pos x="63" y="25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</a:cxnLst>
                <a:rect l="0" t="0" r="r" b="b"/>
                <a:pathLst>
                  <a:path w="65" h="65">
                    <a:moveTo>
                      <a:pt x="31" y="65"/>
                    </a:moveTo>
                    <a:lnTo>
                      <a:pt x="31" y="65"/>
                    </a:lnTo>
                    <a:lnTo>
                      <a:pt x="25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10" y="9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9"/>
                    </a:lnTo>
                    <a:lnTo>
                      <a:pt x="59" y="13"/>
                    </a:lnTo>
                    <a:lnTo>
                      <a:pt x="63" y="19"/>
                    </a:lnTo>
                    <a:lnTo>
                      <a:pt x="63" y="25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57" name="Freeform 865"/>
              <p:cNvSpPr>
                <a:spLocks/>
              </p:cNvSpPr>
              <p:nvPr/>
            </p:nvSpPr>
            <p:spPr bwMode="auto">
              <a:xfrm>
                <a:off x="4552" y="2441"/>
                <a:ext cx="65" cy="65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5">
                    <a:moveTo>
                      <a:pt x="65" y="32"/>
                    </a:move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58" name="Freeform 866"/>
              <p:cNvSpPr>
                <a:spLocks/>
              </p:cNvSpPr>
              <p:nvPr/>
            </p:nvSpPr>
            <p:spPr bwMode="auto">
              <a:xfrm>
                <a:off x="4552" y="2441"/>
                <a:ext cx="65" cy="65"/>
              </a:xfrm>
              <a:custGeom>
                <a:avLst/>
                <a:gdLst/>
                <a:ahLst/>
                <a:cxnLst>
                  <a:cxn ang="0">
                    <a:pos x="65" y="32"/>
                  </a:cxn>
                  <a:cxn ang="0">
                    <a:pos x="65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</a:cxnLst>
                <a:rect l="0" t="0" r="r" b="b"/>
                <a:pathLst>
                  <a:path w="65" h="65">
                    <a:moveTo>
                      <a:pt x="65" y="32"/>
                    </a:moveTo>
                    <a:lnTo>
                      <a:pt x="65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59" name="Freeform 867"/>
              <p:cNvSpPr>
                <a:spLocks/>
              </p:cNvSpPr>
              <p:nvPr/>
            </p:nvSpPr>
            <p:spPr bwMode="auto">
              <a:xfrm>
                <a:off x="4455" y="2437"/>
                <a:ext cx="63" cy="65"/>
              </a:xfrm>
              <a:custGeom>
                <a:avLst/>
                <a:gdLst/>
                <a:ahLst/>
                <a:cxnLst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2"/>
                  </a:cxn>
                  <a:cxn ang="0">
                    <a:pos x="53" y="56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4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6"/>
                  </a:cxn>
                  <a:cxn ang="0">
                    <a:pos x="4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0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4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0"/>
                  </a:cxn>
                  <a:cxn ang="0">
                    <a:pos x="63" y="28"/>
                  </a:cxn>
                  <a:cxn ang="0">
                    <a:pos x="63" y="34"/>
                  </a:cxn>
                </a:cxnLst>
                <a:rect l="0" t="0" r="r" b="b"/>
                <a:pathLst>
                  <a:path w="63" h="65">
                    <a:moveTo>
                      <a:pt x="63" y="34"/>
                    </a:moveTo>
                    <a:lnTo>
                      <a:pt x="63" y="40"/>
                    </a:lnTo>
                    <a:lnTo>
                      <a:pt x="61" y="46"/>
                    </a:lnTo>
                    <a:lnTo>
                      <a:pt x="57" y="52"/>
                    </a:lnTo>
                    <a:lnTo>
                      <a:pt x="53" y="56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4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6"/>
                    </a:lnTo>
                    <a:lnTo>
                      <a:pt x="4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4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0"/>
                    </a:lnTo>
                    <a:lnTo>
                      <a:pt x="63" y="28"/>
                    </a:lnTo>
                    <a:lnTo>
                      <a:pt x="63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60" name="Freeform 868"/>
              <p:cNvSpPr>
                <a:spLocks/>
              </p:cNvSpPr>
              <p:nvPr/>
            </p:nvSpPr>
            <p:spPr bwMode="auto">
              <a:xfrm>
                <a:off x="4455" y="2437"/>
                <a:ext cx="63" cy="65"/>
              </a:xfrm>
              <a:custGeom>
                <a:avLst/>
                <a:gdLst/>
                <a:ahLst/>
                <a:cxnLst>
                  <a:cxn ang="0">
                    <a:pos x="63" y="34"/>
                  </a:cxn>
                  <a:cxn ang="0">
                    <a:pos x="63" y="34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7" y="52"/>
                  </a:cxn>
                  <a:cxn ang="0">
                    <a:pos x="53" y="56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8" y="65"/>
                  </a:cxn>
                  <a:cxn ang="0">
                    <a:pos x="32" y="65"/>
                  </a:cxn>
                  <a:cxn ang="0">
                    <a:pos x="24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8" y="56"/>
                  </a:cxn>
                  <a:cxn ang="0">
                    <a:pos x="4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8"/>
                  </a:cxn>
                  <a:cxn ang="0">
                    <a:pos x="2" y="20"/>
                  </a:cxn>
                  <a:cxn ang="0">
                    <a:pos x="4" y="16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4"/>
                  </a:cxn>
                  <a:cxn ang="0">
                    <a:pos x="24" y="2"/>
                  </a:cxn>
                  <a:cxn ang="0">
                    <a:pos x="32" y="0"/>
                  </a:cxn>
                  <a:cxn ang="0">
                    <a:pos x="38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7" y="16"/>
                  </a:cxn>
                  <a:cxn ang="0">
                    <a:pos x="61" y="20"/>
                  </a:cxn>
                  <a:cxn ang="0">
                    <a:pos x="63" y="28"/>
                  </a:cxn>
                  <a:cxn ang="0">
                    <a:pos x="63" y="34"/>
                  </a:cxn>
                </a:cxnLst>
                <a:rect l="0" t="0" r="r" b="b"/>
                <a:pathLst>
                  <a:path w="63" h="65">
                    <a:moveTo>
                      <a:pt x="63" y="34"/>
                    </a:moveTo>
                    <a:lnTo>
                      <a:pt x="63" y="34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7" y="52"/>
                    </a:lnTo>
                    <a:lnTo>
                      <a:pt x="53" y="56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8" y="65"/>
                    </a:lnTo>
                    <a:lnTo>
                      <a:pt x="32" y="65"/>
                    </a:lnTo>
                    <a:lnTo>
                      <a:pt x="24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8" y="56"/>
                    </a:lnTo>
                    <a:lnTo>
                      <a:pt x="4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4" y="2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7" y="16"/>
                    </a:lnTo>
                    <a:lnTo>
                      <a:pt x="61" y="20"/>
                    </a:lnTo>
                    <a:lnTo>
                      <a:pt x="63" y="28"/>
                    </a:lnTo>
                    <a:lnTo>
                      <a:pt x="63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61" name="Freeform 869"/>
              <p:cNvSpPr>
                <a:spLocks/>
              </p:cNvSpPr>
              <p:nvPr/>
            </p:nvSpPr>
            <p:spPr bwMode="auto">
              <a:xfrm>
                <a:off x="4475" y="2435"/>
                <a:ext cx="65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6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</a:cxnLst>
                <a:rect l="0" t="0" r="r" b="b"/>
                <a:pathLst>
                  <a:path w="65" h="65">
                    <a:moveTo>
                      <a:pt x="0" y="34"/>
                    </a:moveTo>
                    <a:lnTo>
                      <a:pt x="2" y="26"/>
                    </a:lnTo>
                    <a:lnTo>
                      <a:pt x="4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6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62" name="Freeform 870"/>
              <p:cNvSpPr>
                <a:spLocks/>
              </p:cNvSpPr>
              <p:nvPr/>
            </p:nvSpPr>
            <p:spPr bwMode="auto">
              <a:xfrm>
                <a:off x="4475" y="2435"/>
                <a:ext cx="65" cy="6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34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6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6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4"/>
                  </a:cxn>
                  <a:cxn ang="0">
                    <a:pos x="65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6"/>
                  </a:cxn>
                  <a:cxn ang="0">
                    <a:pos x="51" y="60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6" y="60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4" y="46"/>
                  </a:cxn>
                  <a:cxn ang="0">
                    <a:pos x="2" y="40"/>
                  </a:cxn>
                  <a:cxn ang="0">
                    <a:pos x="0" y="34"/>
                  </a:cxn>
                </a:cxnLst>
                <a:rect l="0" t="0" r="r" b="b"/>
                <a:pathLst>
                  <a:path w="65" h="65">
                    <a:moveTo>
                      <a:pt x="0" y="34"/>
                    </a:moveTo>
                    <a:lnTo>
                      <a:pt x="0" y="34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6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4"/>
                    </a:lnTo>
                    <a:lnTo>
                      <a:pt x="65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6"/>
                    </a:lnTo>
                    <a:lnTo>
                      <a:pt x="51" y="60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6" y="60"/>
                    </a:lnTo>
                    <a:lnTo>
                      <a:pt x="10" y="56"/>
                    </a:lnTo>
                    <a:lnTo>
                      <a:pt x="6" y="52"/>
                    </a:lnTo>
                    <a:lnTo>
                      <a:pt x="4" y="46"/>
                    </a:lnTo>
                    <a:lnTo>
                      <a:pt x="2" y="40"/>
                    </a:lnTo>
                    <a:lnTo>
                      <a:pt x="0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63" name="Freeform 871"/>
              <p:cNvSpPr>
                <a:spLocks/>
              </p:cNvSpPr>
              <p:nvPr/>
            </p:nvSpPr>
            <p:spPr bwMode="auto">
              <a:xfrm>
                <a:off x="4506" y="2355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64" name="Freeform 872"/>
              <p:cNvSpPr>
                <a:spLocks/>
              </p:cNvSpPr>
              <p:nvPr/>
            </p:nvSpPr>
            <p:spPr bwMode="auto">
              <a:xfrm>
                <a:off x="4506" y="2355"/>
                <a:ext cx="65" cy="65"/>
              </a:xfrm>
              <a:custGeom>
                <a:avLst/>
                <a:gdLst/>
                <a:ahLst/>
                <a:cxnLst>
                  <a:cxn ang="0">
                    <a:pos x="65" y="33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4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6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4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3"/>
                  </a:cxn>
                </a:cxnLst>
                <a:rect l="0" t="0" r="r" b="b"/>
                <a:pathLst>
                  <a:path w="65" h="65">
                    <a:moveTo>
                      <a:pt x="65" y="33"/>
                    </a:move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4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6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4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65" name="Freeform 873"/>
              <p:cNvSpPr>
                <a:spLocks/>
              </p:cNvSpPr>
              <p:nvPr/>
            </p:nvSpPr>
            <p:spPr bwMode="auto">
              <a:xfrm>
                <a:off x="4530" y="2449"/>
                <a:ext cx="63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18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</a:cxnLst>
                <a:rect l="0" t="0" r="r" b="b"/>
                <a:pathLst>
                  <a:path w="63" h="65">
                    <a:moveTo>
                      <a:pt x="0" y="32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18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18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66" name="Freeform 874"/>
              <p:cNvSpPr>
                <a:spLocks/>
              </p:cNvSpPr>
              <p:nvPr/>
            </p:nvSpPr>
            <p:spPr bwMode="auto">
              <a:xfrm>
                <a:off x="4530" y="2449"/>
                <a:ext cx="63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18" y="2"/>
                  </a:cxn>
                  <a:cxn ang="0">
                    <a:pos x="26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3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6"/>
                  </a:cxn>
                  <a:cxn ang="0">
                    <a:pos x="59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6" y="63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4" y="51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2"/>
                  </a:cxn>
                </a:cxnLst>
                <a:rect l="0" t="0" r="r" b="b"/>
                <a:pathLst>
                  <a:path w="63" h="65">
                    <a:moveTo>
                      <a:pt x="0" y="32"/>
                    </a:move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18" y="2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3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lnTo>
                      <a:pt x="63" y="40"/>
                    </a:lnTo>
                    <a:lnTo>
                      <a:pt x="61" y="46"/>
                    </a:lnTo>
                    <a:lnTo>
                      <a:pt x="59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6" y="63"/>
                    </a:lnTo>
                    <a:lnTo>
                      <a:pt x="18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4" y="51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67" name="Freeform 875"/>
              <p:cNvSpPr>
                <a:spLocks/>
              </p:cNvSpPr>
              <p:nvPr/>
            </p:nvSpPr>
            <p:spPr bwMode="auto">
              <a:xfrm>
                <a:off x="4546" y="2390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5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5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5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5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68" name="Freeform 876"/>
              <p:cNvSpPr>
                <a:spLocks/>
              </p:cNvSpPr>
              <p:nvPr/>
            </p:nvSpPr>
            <p:spPr bwMode="auto">
              <a:xfrm>
                <a:off x="4546" y="2390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5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5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5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5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69" name="Freeform 877"/>
              <p:cNvSpPr>
                <a:spLocks/>
              </p:cNvSpPr>
              <p:nvPr/>
            </p:nvSpPr>
            <p:spPr bwMode="auto">
              <a:xfrm>
                <a:off x="4538" y="2367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8" y="9"/>
                  </a:cxn>
                  <a:cxn ang="0">
                    <a:pos x="14" y="5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5"/>
                  </a:cxn>
                  <a:cxn ang="0">
                    <a:pos x="53" y="9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8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5"/>
                    </a:lnTo>
                    <a:lnTo>
                      <a:pt x="53" y="9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70" name="Freeform 878"/>
              <p:cNvSpPr>
                <a:spLocks/>
              </p:cNvSpPr>
              <p:nvPr/>
            </p:nvSpPr>
            <p:spPr bwMode="auto">
              <a:xfrm>
                <a:off x="4538" y="2367"/>
                <a:ext cx="63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8" y="9"/>
                  </a:cxn>
                  <a:cxn ang="0">
                    <a:pos x="14" y="5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5"/>
                  </a:cxn>
                  <a:cxn ang="0">
                    <a:pos x="53" y="9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1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3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1" y="65"/>
                  </a:cxn>
                  <a:cxn ang="0">
                    <a:pos x="25" y="63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3" h="65">
                    <a:moveTo>
                      <a:pt x="0" y="31"/>
                    </a:moveTo>
                    <a:lnTo>
                      <a:pt x="0" y="31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8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5"/>
                    </a:lnTo>
                    <a:lnTo>
                      <a:pt x="53" y="9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1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3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1" y="65"/>
                    </a:lnTo>
                    <a:lnTo>
                      <a:pt x="25" y="63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71" name="Freeform 879"/>
              <p:cNvSpPr>
                <a:spLocks/>
              </p:cNvSpPr>
              <p:nvPr/>
            </p:nvSpPr>
            <p:spPr bwMode="auto">
              <a:xfrm>
                <a:off x="4471" y="2392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72" name="Freeform 880"/>
              <p:cNvSpPr>
                <a:spLocks/>
              </p:cNvSpPr>
              <p:nvPr/>
            </p:nvSpPr>
            <p:spPr bwMode="auto">
              <a:xfrm>
                <a:off x="4471" y="2392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2" y="26"/>
                  </a:cxn>
                  <a:cxn ang="0">
                    <a:pos x="4" y="20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6"/>
                  </a:cxn>
                  <a:cxn ang="0">
                    <a:pos x="65" y="32"/>
                  </a:cxn>
                  <a:cxn ang="0">
                    <a:pos x="65" y="38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6"/>
                    </a:lnTo>
                    <a:lnTo>
                      <a:pt x="65" y="32"/>
                    </a:lnTo>
                    <a:lnTo>
                      <a:pt x="65" y="38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73" name="Freeform 881"/>
              <p:cNvSpPr>
                <a:spLocks/>
              </p:cNvSpPr>
              <p:nvPr/>
            </p:nvSpPr>
            <p:spPr bwMode="auto">
              <a:xfrm>
                <a:off x="4500" y="2406"/>
                <a:ext cx="63" cy="63"/>
              </a:xfrm>
              <a:custGeom>
                <a:avLst/>
                <a:gdLst/>
                <a:ahLst/>
                <a:cxnLst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1"/>
                  </a:cxn>
                </a:cxnLst>
                <a:rect l="0" t="0" r="r" b="b"/>
                <a:pathLst>
                  <a:path w="63" h="63">
                    <a:moveTo>
                      <a:pt x="63" y="31"/>
                    </a:moveTo>
                    <a:lnTo>
                      <a:pt x="63" y="37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1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74" name="Freeform 882"/>
              <p:cNvSpPr>
                <a:spLocks/>
              </p:cNvSpPr>
              <p:nvPr/>
            </p:nvSpPr>
            <p:spPr bwMode="auto">
              <a:xfrm>
                <a:off x="4500" y="2406"/>
                <a:ext cx="63" cy="63"/>
              </a:xfrm>
              <a:custGeom>
                <a:avLst/>
                <a:gdLst/>
                <a:ahLst/>
                <a:cxnLst>
                  <a:cxn ang="0">
                    <a:pos x="63" y="31"/>
                  </a:cxn>
                  <a:cxn ang="0">
                    <a:pos x="63" y="31"/>
                  </a:cxn>
                  <a:cxn ang="0">
                    <a:pos x="63" y="37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8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8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1"/>
                  </a:cxn>
                </a:cxnLst>
                <a:rect l="0" t="0" r="r" b="b"/>
                <a:pathLst>
                  <a:path w="63" h="63">
                    <a:moveTo>
                      <a:pt x="63" y="31"/>
                    </a:moveTo>
                    <a:lnTo>
                      <a:pt x="63" y="31"/>
                    </a:lnTo>
                    <a:lnTo>
                      <a:pt x="63" y="37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8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75" name="Freeform 883"/>
              <p:cNvSpPr>
                <a:spLocks/>
              </p:cNvSpPr>
              <p:nvPr/>
            </p:nvSpPr>
            <p:spPr bwMode="auto">
              <a:xfrm>
                <a:off x="4557" y="2339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4" y="20"/>
                  </a:cxn>
                  <a:cxn ang="0">
                    <a:pos x="64" y="26"/>
                  </a:cxn>
                  <a:cxn ang="0">
                    <a:pos x="65" y="31"/>
                  </a:cxn>
                  <a:cxn ang="0">
                    <a:pos x="64" y="39"/>
                  </a:cxn>
                  <a:cxn ang="0">
                    <a:pos x="64" y="45"/>
                  </a:cxn>
                  <a:cxn ang="0">
                    <a:pos x="60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4" y="26"/>
                    </a:lnTo>
                    <a:lnTo>
                      <a:pt x="65" y="31"/>
                    </a:lnTo>
                    <a:lnTo>
                      <a:pt x="64" y="39"/>
                    </a:lnTo>
                    <a:lnTo>
                      <a:pt x="64" y="45"/>
                    </a:lnTo>
                    <a:lnTo>
                      <a:pt x="60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76" name="Freeform 884"/>
              <p:cNvSpPr>
                <a:spLocks/>
              </p:cNvSpPr>
              <p:nvPr/>
            </p:nvSpPr>
            <p:spPr bwMode="auto">
              <a:xfrm>
                <a:off x="4557" y="2339"/>
                <a:ext cx="65" cy="6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6" y="2"/>
                  </a:cxn>
                  <a:cxn ang="0">
                    <a:pos x="50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4" y="20"/>
                  </a:cxn>
                  <a:cxn ang="0">
                    <a:pos x="64" y="26"/>
                  </a:cxn>
                  <a:cxn ang="0">
                    <a:pos x="65" y="31"/>
                  </a:cxn>
                  <a:cxn ang="0">
                    <a:pos x="64" y="39"/>
                  </a:cxn>
                  <a:cxn ang="0">
                    <a:pos x="64" y="45"/>
                  </a:cxn>
                  <a:cxn ang="0">
                    <a:pos x="60" y="49"/>
                  </a:cxn>
                  <a:cxn ang="0">
                    <a:pos x="56" y="55"/>
                  </a:cxn>
                  <a:cxn ang="0">
                    <a:pos x="50" y="59"/>
                  </a:cxn>
                  <a:cxn ang="0">
                    <a:pos x="46" y="63"/>
                  </a:cxn>
                  <a:cxn ang="0">
                    <a:pos x="40" y="63"/>
                  </a:cxn>
                  <a:cxn ang="0">
                    <a:pos x="34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1"/>
                  </a:cxn>
                </a:cxnLst>
                <a:rect l="0" t="0" r="r" b="b"/>
                <a:pathLst>
                  <a:path w="65" h="65">
                    <a:moveTo>
                      <a:pt x="0" y="31"/>
                    </a:moveTo>
                    <a:lnTo>
                      <a:pt x="0" y="31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0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4" y="26"/>
                    </a:lnTo>
                    <a:lnTo>
                      <a:pt x="65" y="31"/>
                    </a:lnTo>
                    <a:lnTo>
                      <a:pt x="64" y="39"/>
                    </a:lnTo>
                    <a:lnTo>
                      <a:pt x="64" y="45"/>
                    </a:lnTo>
                    <a:lnTo>
                      <a:pt x="60" y="49"/>
                    </a:lnTo>
                    <a:lnTo>
                      <a:pt x="56" y="55"/>
                    </a:lnTo>
                    <a:lnTo>
                      <a:pt x="50" y="59"/>
                    </a:lnTo>
                    <a:lnTo>
                      <a:pt x="46" y="63"/>
                    </a:lnTo>
                    <a:lnTo>
                      <a:pt x="40" y="63"/>
                    </a:lnTo>
                    <a:lnTo>
                      <a:pt x="34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77" name="Freeform 885"/>
              <p:cNvSpPr>
                <a:spLocks/>
              </p:cNvSpPr>
              <p:nvPr/>
            </p:nvSpPr>
            <p:spPr bwMode="auto">
              <a:xfrm>
                <a:off x="4559" y="2402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2" y="20"/>
                  </a:cxn>
                  <a:cxn ang="0">
                    <a:pos x="63" y="26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2" y="45"/>
                  </a:cxn>
                  <a:cxn ang="0">
                    <a:pos x="60" y="51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2" y="20"/>
                    </a:lnTo>
                    <a:lnTo>
                      <a:pt x="63" y="26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2" y="45"/>
                    </a:lnTo>
                    <a:lnTo>
                      <a:pt x="60" y="51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78" name="Freeform 886"/>
              <p:cNvSpPr>
                <a:spLocks/>
              </p:cNvSpPr>
              <p:nvPr/>
            </p:nvSpPr>
            <p:spPr bwMode="auto">
              <a:xfrm>
                <a:off x="4559" y="2402"/>
                <a:ext cx="65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3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6" y="2"/>
                  </a:cxn>
                  <a:cxn ang="0">
                    <a:pos x="52" y="6"/>
                  </a:cxn>
                  <a:cxn ang="0">
                    <a:pos x="56" y="10"/>
                  </a:cxn>
                  <a:cxn ang="0">
                    <a:pos x="60" y="14"/>
                  </a:cxn>
                  <a:cxn ang="0">
                    <a:pos x="62" y="20"/>
                  </a:cxn>
                  <a:cxn ang="0">
                    <a:pos x="63" y="26"/>
                  </a:cxn>
                  <a:cxn ang="0">
                    <a:pos x="65" y="33"/>
                  </a:cxn>
                  <a:cxn ang="0">
                    <a:pos x="63" y="39"/>
                  </a:cxn>
                  <a:cxn ang="0">
                    <a:pos x="62" y="45"/>
                  </a:cxn>
                  <a:cxn ang="0">
                    <a:pos x="60" y="51"/>
                  </a:cxn>
                  <a:cxn ang="0">
                    <a:pos x="56" y="55"/>
                  </a:cxn>
                  <a:cxn ang="0">
                    <a:pos x="52" y="59"/>
                  </a:cxn>
                  <a:cxn ang="0">
                    <a:pos x="46" y="63"/>
                  </a:cxn>
                  <a:cxn ang="0">
                    <a:pos x="40" y="65"/>
                  </a:cxn>
                  <a:cxn ang="0">
                    <a:pos x="32" y="65"/>
                  </a:cxn>
                  <a:cxn ang="0">
                    <a:pos x="26" y="65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lnTo>
                      <a:pt x="0" y="33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40" y="2"/>
                    </a:lnTo>
                    <a:lnTo>
                      <a:pt x="46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2" y="20"/>
                    </a:lnTo>
                    <a:lnTo>
                      <a:pt x="63" y="26"/>
                    </a:lnTo>
                    <a:lnTo>
                      <a:pt x="65" y="33"/>
                    </a:lnTo>
                    <a:lnTo>
                      <a:pt x="63" y="39"/>
                    </a:lnTo>
                    <a:lnTo>
                      <a:pt x="62" y="45"/>
                    </a:lnTo>
                    <a:lnTo>
                      <a:pt x="60" y="51"/>
                    </a:lnTo>
                    <a:lnTo>
                      <a:pt x="56" y="55"/>
                    </a:lnTo>
                    <a:lnTo>
                      <a:pt x="52" y="59"/>
                    </a:lnTo>
                    <a:lnTo>
                      <a:pt x="46" y="63"/>
                    </a:lnTo>
                    <a:lnTo>
                      <a:pt x="40" y="65"/>
                    </a:lnTo>
                    <a:lnTo>
                      <a:pt x="32" y="65"/>
                    </a:lnTo>
                    <a:lnTo>
                      <a:pt x="26" y="65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79" name="Freeform 887"/>
              <p:cNvSpPr>
                <a:spLocks/>
              </p:cNvSpPr>
              <p:nvPr/>
            </p:nvSpPr>
            <p:spPr bwMode="auto">
              <a:xfrm>
                <a:off x="4575" y="2457"/>
                <a:ext cx="63" cy="63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7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49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3">
                    <a:moveTo>
                      <a:pt x="63" y="32"/>
                    </a:moveTo>
                    <a:lnTo>
                      <a:pt x="63" y="38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7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49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80" name="Freeform 888"/>
              <p:cNvSpPr>
                <a:spLocks/>
              </p:cNvSpPr>
              <p:nvPr/>
            </p:nvSpPr>
            <p:spPr bwMode="auto">
              <a:xfrm>
                <a:off x="4575" y="2457"/>
                <a:ext cx="63" cy="63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3" y="55"/>
                  </a:cxn>
                  <a:cxn ang="0">
                    <a:pos x="49" y="57"/>
                  </a:cxn>
                  <a:cxn ang="0">
                    <a:pos x="44" y="61"/>
                  </a:cxn>
                  <a:cxn ang="0">
                    <a:pos x="38" y="63"/>
                  </a:cxn>
                  <a:cxn ang="0">
                    <a:pos x="32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4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49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3">
                    <a:moveTo>
                      <a:pt x="63" y="32"/>
                    </a:moveTo>
                    <a:lnTo>
                      <a:pt x="63" y="32"/>
                    </a:lnTo>
                    <a:lnTo>
                      <a:pt x="63" y="38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3" y="55"/>
                    </a:lnTo>
                    <a:lnTo>
                      <a:pt x="49" y="57"/>
                    </a:lnTo>
                    <a:lnTo>
                      <a:pt x="44" y="61"/>
                    </a:lnTo>
                    <a:lnTo>
                      <a:pt x="38" y="63"/>
                    </a:lnTo>
                    <a:lnTo>
                      <a:pt x="32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49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81" name="Freeform 889"/>
              <p:cNvSpPr>
                <a:spLocks/>
              </p:cNvSpPr>
              <p:nvPr/>
            </p:nvSpPr>
            <p:spPr bwMode="auto">
              <a:xfrm>
                <a:off x="5192" y="2524"/>
                <a:ext cx="64" cy="65"/>
              </a:xfrm>
              <a:custGeom>
                <a:avLst/>
                <a:gdLst/>
                <a:ahLst/>
                <a:cxnLst>
                  <a:cxn ang="0">
                    <a:pos x="64" y="34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1" y="45"/>
                  </a:cxn>
                  <a:cxn ang="0">
                    <a:pos x="1" y="39"/>
                  </a:cxn>
                  <a:cxn ang="0">
                    <a:pos x="0" y="34"/>
                  </a:cxn>
                  <a:cxn ang="0">
                    <a:pos x="1" y="26"/>
                  </a:cxn>
                  <a:cxn ang="0">
                    <a:pos x="1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4" y="34"/>
                  </a:cxn>
                </a:cxnLst>
                <a:rect l="0" t="0" r="r" b="b"/>
                <a:pathLst>
                  <a:path w="64" h="65">
                    <a:moveTo>
                      <a:pt x="64" y="34"/>
                    </a:move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1" y="45"/>
                    </a:lnTo>
                    <a:lnTo>
                      <a:pt x="1" y="39"/>
                    </a:lnTo>
                    <a:lnTo>
                      <a:pt x="0" y="34"/>
                    </a:lnTo>
                    <a:lnTo>
                      <a:pt x="1" y="26"/>
                    </a:lnTo>
                    <a:lnTo>
                      <a:pt x="1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4" y="34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82" name="Freeform 890"/>
              <p:cNvSpPr>
                <a:spLocks/>
              </p:cNvSpPr>
              <p:nvPr/>
            </p:nvSpPr>
            <p:spPr bwMode="auto">
              <a:xfrm>
                <a:off x="5192" y="2524"/>
                <a:ext cx="64" cy="65"/>
              </a:xfrm>
              <a:custGeom>
                <a:avLst/>
                <a:gdLst/>
                <a:ahLst/>
                <a:cxnLst>
                  <a:cxn ang="0">
                    <a:pos x="64" y="34"/>
                  </a:cxn>
                  <a:cxn ang="0">
                    <a:pos x="64" y="34"/>
                  </a:cxn>
                  <a:cxn ang="0">
                    <a:pos x="63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9" y="55"/>
                  </a:cxn>
                  <a:cxn ang="0">
                    <a:pos x="5" y="51"/>
                  </a:cxn>
                  <a:cxn ang="0">
                    <a:pos x="1" y="45"/>
                  </a:cxn>
                  <a:cxn ang="0">
                    <a:pos x="1" y="39"/>
                  </a:cxn>
                  <a:cxn ang="0">
                    <a:pos x="0" y="34"/>
                  </a:cxn>
                  <a:cxn ang="0">
                    <a:pos x="1" y="26"/>
                  </a:cxn>
                  <a:cxn ang="0">
                    <a:pos x="1" y="20"/>
                  </a:cxn>
                  <a:cxn ang="0">
                    <a:pos x="5" y="14"/>
                  </a:cxn>
                  <a:cxn ang="0">
                    <a:pos x="9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4" y="34"/>
                  </a:cxn>
                </a:cxnLst>
                <a:rect l="0" t="0" r="r" b="b"/>
                <a:pathLst>
                  <a:path w="64" h="65">
                    <a:moveTo>
                      <a:pt x="64" y="34"/>
                    </a:moveTo>
                    <a:lnTo>
                      <a:pt x="64" y="34"/>
                    </a:lnTo>
                    <a:lnTo>
                      <a:pt x="63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9" y="55"/>
                    </a:lnTo>
                    <a:lnTo>
                      <a:pt x="5" y="51"/>
                    </a:lnTo>
                    <a:lnTo>
                      <a:pt x="1" y="45"/>
                    </a:lnTo>
                    <a:lnTo>
                      <a:pt x="1" y="39"/>
                    </a:lnTo>
                    <a:lnTo>
                      <a:pt x="0" y="34"/>
                    </a:lnTo>
                    <a:lnTo>
                      <a:pt x="1" y="26"/>
                    </a:lnTo>
                    <a:lnTo>
                      <a:pt x="1" y="20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4" y="34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83" name="Freeform 891"/>
              <p:cNvSpPr>
                <a:spLocks/>
              </p:cNvSpPr>
              <p:nvPr/>
            </p:nvSpPr>
            <p:spPr bwMode="auto">
              <a:xfrm>
                <a:off x="5249" y="2420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7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7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84" name="Freeform 892"/>
              <p:cNvSpPr>
                <a:spLocks/>
              </p:cNvSpPr>
              <p:nvPr/>
            </p:nvSpPr>
            <p:spPr bwMode="auto">
              <a:xfrm>
                <a:off x="5249" y="2420"/>
                <a:ext cx="63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7" y="2"/>
                  </a:cxn>
                  <a:cxn ang="0">
                    <a:pos x="43" y="4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7" y="13"/>
                  </a:cxn>
                  <a:cxn ang="0">
                    <a:pos x="61" y="19"/>
                  </a:cxn>
                  <a:cxn ang="0">
                    <a:pos x="63" y="25"/>
                  </a:cxn>
                  <a:cxn ang="0">
                    <a:pos x="63" y="33"/>
                  </a:cxn>
                  <a:cxn ang="0">
                    <a:pos x="63" y="39"/>
                  </a:cxn>
                  <a:cxn ang="0">
                    <a:pos x="61" y="45"/>
                  </a:cxn>
                  <a:cxn ang="0">
                    <a:pos x="57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3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3" y="59"/>
                  </a:cxn>
                  <a:cxn ang="0">
                    <a:pos x="7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5"/>
                  </a:cxn>
                  <a:cxn ang="0">
                    <a:pos x="2" y="19"/>
                  </a:cxn>
                  <a:cxn ang="0">
                    <a:pos x="6" y="13"/>
                  </a:cxn>
                  <a:cxn ang="0">
                    <a:pos x="7" y="10"/>
                  </a:cxn>
                  <a:cxn ang="0">
                    <a:pos x="13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1" y="0"/>
                  </a:cxn>
                </a:cxnLst>
                <a:rect l="0" t="0" r="r" b="b"/>
                <a:pathLst>
                  <a:path w="63" h="65">
                    <a:moveTo>
                      <a:pt x="31" y="0"/>
                    </a:moveTo>
                    <a:lnTo>
                      <a:pt x="31" y="0"/>
                    </a:lnTo>
                    <a:lnTo>
                      <a:pt x="37" y="2"/>
                    </a:lnTo>
                    <a:lnTo>
                      <a:pt x="43" y="4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7" y="13"/>
                    </a:lnTo>
                    <a:lnTo>
                      <a:pt x="61" y="19"/>
                    </a:lnTo>
                    <a:lnTo>
                      <a:pt x="63" y="25"/>
                    </a:lnTo>
                    <a:lnTo>
                      <a:pt x="63" y="33"/>
                    </a:lnTo>
                    <a:lnTo>
                      <a:pt x="63" y="39"/>
                    </a:lnTo>
                    <a:lnTo>
                      <a:pt x="61" y="45"/>
                    </a:lnTo>
                    <a:lnTo>
                      <a:pt x="57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3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3" y="59"/>
                    </a:lnTo>
                    <a:lnTo>
                      <a:pt x="7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5"/>
                    </a:lnTo>
                    <a:lnTo>
                      <a:pt x="2" y="19"/>
                    </a:lnTo>
                    <a:lnTo>
                      <a:pt x="6" y="13"/>
                    </a:lnTo>
                    <a:lnTo>
                      <a:pt x="7" y="10"/>
                    </a:lnTo>
                    <a:lnTo>
                      <a:pt x="13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85" name="Freeform 893"/>
              <p:cNvSpPr>
                <a:spLocks/>
              </p:cNvSpPr>
              <p:nvPr/>
            </p:nvSpPr>
            <p:spPr bwMode="auto">
              <a:xfrm>
                <a:off x="5148" y="2477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86" name="Freeform 894"/>
              <p:cNvSpPr>
                <a:spLocks/>
              </p:cNvSpPr>
              <p:nvPr/>
            </p:nvSpPr>
            <p:spPr bwMode="auto">
              <a:xfrm>
                <a:off x="5148" y="2477"/>
                <a:ext cx="65" cy="6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4" y="19"/>
                  </a:cxn>
                  <a:cxn ang="0">
                    <a:pos x="6" y="14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8"/>
                  </a:cxn>
                  <a:cxn ang="0">
                    <a:pos x="59" y="14"/>
                  </a:cxn>
                  <a:cxn ang="0">
                    <a:pos x="63" y="19"/>
                  </a:cxn>
                  <a:cxn ang="0">
                    <a:pos x="65" y="25"/>
                  </a:cxn>
                  <a:cxn ang="0">
                    <a:pos x="65" y="31"/>
                  </a:cxn>
                  <a:cxn ang="0">
                    <a:pos x="65" y="37"/>
                  </a:cxn>
                  <a:cxn ang="0">
                    <a:pos x="63" y="43"/>
                  </a:cxn>
                  <a:cxn ang="0">
                    <a:pos x="59" y="49"/>
                  </a:cxn>
                  <a:cxn ang="0">
                    <a:pos x="55" y="53"/>
                  </a:cxn>
                  <a:cxn ang="0">
                    <a:pos x="51" y="57"/>
                  </a:cxn>
                  <a:cxn ang="0">
                    <a:pos x="45" y="61"/>
                  </a:cxn>
                  <a:cxn ang="0">
                    <a:pos x="40" y="63"/>
                  </a:cxn>
                  <a:cxn ang="0">
                    <a:pos x="34" y="63"/>
                  </a:cxn>
                  <a:cxn ang="0">
                    <a:pos x="26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10" y="53"/>
                  </a:cxn>
                  <a:cxn ang="0">
                    <a:pos x="6" y="49"/>
                  </a:cxn>
                  <a:cxn ang="0">
                    <a:pos x="4" y="43"/>
                  </a:cxn>
                  <a:cxn ang="0">
                    <a:pos x="2" y="37"/>
                  </a:cxn>
                  <a:cxn ang="0">
                    <a:pos x="0" y="31"/>
                  </a:cxn>
                </a:cxnLst>
                <a:rect l="0" t="0" r="r" b="b"/>
                <a:pathLst>
                  <a:path w="65" h="63">
                    <a:moveTo>
                      <a:pt x="0" y="31"/>
                    </a:moveTo>
                    <a:lnTo>
                      <a:pt x="0" y="31"/>
                    </a:lnTo>
                    <a:lnTo>
                      <a:pt x="2" y="25"/>
                    </a:lnTo>
                    <a:lnTo>
                      <a:pt x="4" y="19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8"/>
                    </a:lnTo>
                    <a:lnTo>
                      <a:pt x="59" y="14"/>
                    </a:lnTo>
                    <a:lnTo>
                      <a:pt x="63" y="19"/>
                    </a:lnTo>
                    <a:lnTo>
                      <a:pt x="65" y="25"/>
                    </a:lnTo>
                    <a:lnTo>
                      <a:pt x="65" y="31"/>
                    </a:lnTo>
                    <a:lnTo>
                      <a:pt x="65" y="37"/>
                    </a:lnTo>
                    <a:lnTo>
                      <a:pt x="63" y="43"/>
                    </a:lnTo>
                    <a:lnTo>
                      <a:pt x="59" y="49"/>
                    </a:lnTo>
                    <a:lnTo>
                      <a:pt x="55" y="53"/>
                    </a:lnTo>
                    <a:lnTo>
                      <a:pt x="51" y="57"/>
                    </a:lnTo>
                    <a:lnTo>
                      <a:pt x="45" y="61"/>
                    </a:lnTo>
                    <a:lnTo>
                      <a:pt x="40" y="63"/>
                    </a:lnTo>
                    <a:lnTo>
                      <a:pt x="34" y="63"/>
                    </a:lnTo>
                    <a:lnTo>
                      <a:pt x="26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10" y="53"/>
                    </a:lnTo>
                    <a:lnTo>
                      <a:pt x="6" y="49"/>
                    </a:lnTo>
                    <a:lnTo>
                      <a:pt x="4" y="43"/>
                    </a:lnTo>
                    <a:lnTo>
                      <a:pt x="2" y="37"/>
                    </a:lnTo>
                    <a:lnTo>
                      <a:pt x="0" y="31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87" name="Freeform 895"/>
              <p:cNvSpPr>
                <a:spLocks/>
              </p:cNvSpPr>
              <p:nvPr/>
            </p:nvSpPr>
            <p:spPr bwMode="auto">
              <a:xfrm>
                <a:off x="5168" y="2394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88" name="Freeform 896"/>
              <p:cNvSpPr>
                <a:spLocks/>
              </p:cNvSpPr>
              <p:nvPr/>
            </p:nvSpPr>
            <p:spPr bwMode="auto">
              <a:xfrm>
                <a:off x="5168" y="2394"/>
                <a:ext cx="65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9" y="0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5" y="32"/>
                  </a:cxn>
                  <a:cxn ang="0">
                    <a:pos x="63" y="38"/>
                  </a:cxn>
                  <a:cxn ang="0">
                    <a:pos x="61" y="43"/>
                  </a:cxn>
                  <a:cxn ang="0">
                    <a:pos x="59" y="49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1"/>
                  </a:cxn>
                  <a:cxn ang="0">
                    <a:pos x="39" y="63"/>
                  </a:cxn>
                  <a:cxn ang="0">
                    <a:pos x="31" y="63"/>
                  </a:cxn>
                  <a:cxn ang="0">
                    <a:pos x="25" y="63"/>
                  </a:cxn>
                  <a:cxn ang="0">
                    <a:pos x="20" y="61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5" h="63">
                    <a:moveTo>
                      <a:pt x="0" y="32"/>
                    </a:move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5" y="32"/>
                    </a:lnTo>
                    <a:lnTo>
                      <a:pt x="63" y="38"/>
                    </a:lnTo>
                    <a:lnTo>
                      <a:pt x="61" y="43"/>
                    </a:lnTo>
                    <a:lnTo>
                      <a:pt x="59" y="49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1" y="63"/>
                    </a:lnTo>
                    <a:lnTo>
                      <a:pt x="25" y="63"/>
                    </a:lnTo>
                    <a:lnTo>
                      <a:pt x="20" y="61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89" name="Freeform 897"/>
              <p:cNvSpPr>
                <a:spLocks/>
              </p:cNvSpPr>
              <p:nvPr/>
            </p:nvSpPr>
            <p:spPr bwMode="auto">
              <a:xfrm>
                <a:off x="5213" y="2443"/>
                <a:ext cx="65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0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5" h="65">
                    <a:moveTo>
                      <a:pt x="32" y="0"/>
                    </a:moveTo>
                    <a:lnTo>
                      <a:pt x="40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90" name="Freeform 898"/>
              <p:cNvSpPr>
                <a:spLocks/>
              </p:cNvSpPr>
              <p:nvPr/>
            </p:nvSpPr>
            <p:spPr bwMode="auto">
              <a:xfrm>
                <a:off x="5213" y="2443"/>
                <a:ext cx="65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40" y="2"/>
                  </a:cxn>
                  <a:cxn ang="0">
                    <a:pos x="45" y="2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3" y="26"/>
                  </a:cxn>
                  <a:cxn ang="0">
                    <a:pos x="65" y="34"/>
                  </a:cxn>
                  <a:cxn ang="0">
                    <a:pos x="63" y="40"/>
                  </a:cxn>
                  <a:cxn ang="0">
                    <a:pos x="63" y="46"/>
                  </a:cxn>
                  <a:cxn ang="0">
                    <a:pos x="59" y="52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40" y="63"/>
                  </a:cxn>
                  <a:cxn ang="0">
                    <a:pos x="32" y="65"/>
                  </a:cxn>
                  <a:cxn ang="0">
                    <a:pos x="26" y="63"/>
                  </a:cxn>
                  <a:cxn ang="0">
                    <a:pos x="20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2"/>
                  </a:cxn>
                  <a:cxn ang="0">
                    <a:pos x="2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20" y="2"/>
                  </a:cxn>
                  <a:cxn ang="0">
                    <a:pos x="26" y="2"/>
                  </a:cxn>
                  <a:cxn ang="0">
                    <a:pos x="32" y="0"/>
                  </a:cxn>
                </a:cxnLst>
                <a:rect l="0" t="0" r="r" b="b"/>
                <a:pathLst>
                  <a:path w="65" h="65">
                    <a:moveTo>
                      <a:pt x="32" y="0"/>
                    </a:moveTo>
                    <a:lnTo>
                      <a:pt x="32" y="0"/>
                    </a:lnTo>
                    <a:lnTo>
                      <a:pt x="40" y="2"/>
                    </a:lnTo>
                    <a:lnTo>
                      <a:pt x="45" y="2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3" y="26"/>
                    </a:lnTo>
                    <a:lnTo>
                      <a:pt x="65" y="34"/>
                    </a:lnTo>
                    <a:lnTo>
                      <a:pt x="63" y="40"/>
                    </a:lnTo>
                    <a:lnTo>
                      <a:pt x="63" y="46"/>
                    </a:lnTo>
                    <a:lnTo>
                      <a:pt x="59" y="52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40" y="63"/>
                    </a:lnTo>
                    <a:lnTo>
                      <a:pt x="32" y="65"/>
                    </a:lnTo>
                    <a:lnTo>
                      <a:pt x="26" y="63"/>
                    </a:lnTo>
                    <a:lnTo>
                      <a:pt x="20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2"/>
                    </a:lnTo>
                    <a:lnTo>
                      <a:pt x="2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2"/>
                    </a:lnTo>
                    <a:lnTo>
                      <a:pt x="3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91" name="Freeform 899"/>
              <p:cNvSpPr>
                <a:spLocks/>
              </p:cNvSpPr>
              <p:nvPr/>
            </p:nvSpPr>
            <p:spPr bwMode="auto">
              <a:xfrm>
                <a:off x="5095" y="2453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24"/>
                  </a:cxn>
                  <a:cxn ang="0">
                    <a:pos x="2" y="18"/>
                  </a:cxn>
                  <a:cxn ang="0">
                    <a:pos x="4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1" y="18"/>
                  </a:cxn>
                  <a:cxn ang="0">
                    <a:pos x="63" y="24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3" y="53"/>
                  </a:cxn>
                  <a:cxn ang="0">
                    <a:pos x="49" y="57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4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24"/>
                    </a:lnTo>
                    <a:lnTo>
                      <a:pt x="2" y="18"/>
                    </a:lnTo>
                    <a:lnTo>
                      <a:pt x="4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1" y="18"/>
                    </a:lnTo>
                    <a:lnTo>
                      <a:pt x="63" y="24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3" y="53"/>
                    </a:lnTo>
                    <a:lnTo>
                      <a:pt x="49" y="57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4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92" name="Freeform 900"/>
              <p:cNvSpPr>
                <a:spLocks/>
              </p:cNvSpPr>
              <p:nvPr/>
            </p:nvSpPr>
            <p:spPr bwMode="auto">
              <a:xfrm>
                <a:off x="5095" y="2453"/>
                <a:ext cx="63" cy="6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2" y="18"/>
                  </a:cxn>
                  <a:cxn ang="0">
                    <a:pos x="4" y="14"/>
                  </a:cxn>
                  <a:cxn ang="0">
                    <a:pos x="8" y="8"/>
                  </a:cxn>
                  <a:cxn ang="0">
                    <a:pos x="14" y="4"/>
                  </a:cxn>
                  <a:cxn ang="0">
                    <a:pos x="20" y="2"/>
                  </a:cxn>
                  <a:cxn ang="0">
                    <a:pos x="2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1" y="18"/>
                  </a:cxn>
                  <a:cxn ang="0">
                    <a:pos x="63" y="24"/>
                  </a:cxn>
                  <a:cxn ang="0">
                    <a:pos x="63" y="32"/>
                  </a:cxn>
                  <a:cxn ang="0">
                    <a:pos x="63" y="38"/>
                  </a:cxn>
                  <a:cxn ang="0">
                    <a:pos x="61" y="43"/>
                  </a:cxn>
                  <a:cxn ang="0">
                    <a:pos x="57" y="49"/>
                  </a:cxn>
                  <a:cxn ang="0">
                    <a:pos x="53" y="53"/>
                  </a:cxn>
                  <a:cxn ang="0">
                    <a:pos x="49" y="57"/>
                  </a:cxn>
                  <a:cxn ang="0">
                    <a:pos x="43" y="61"/>
                  </a:cxn>
                  <a:cxn ang="0">
                    <a:pos x="37" y="63"/>
                  </a:cxn>
                  <a:cxn ang="0">
                    <a:pos x="32" y="63"/>
                  </a:cxn>
                  <a:cxn ang="0">
                    <a:pos x="24" y="63"/>
                  </a:cxn>
                  <a:cxn ang="0">
                    <a:pos x="20" y="61"/>
                  </a:cxn>
                  <a:cxn ang="0">
                    <a:pos x="14" y="57"/>
                  </a:cxn>
                  <a:cxn ang="0">
                    <a:pos x="8" y="53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8"/>
                  </a:cxn>
                  <a:cxn ang="0">
                    <a:pos x="0" y="32"/>
                  </a:cxn>
                </a:cxnLst>
                <a:rect l="0" t="0" r="r" b="b"/>
                <a:pathLst>
                  <a:path w="63" h="63">
                    <a:moveTo>
                      <a:pt x="0" y="32"/>
                    </a:moveTo>
                    <a:lnTo>
                      <a:pt x="0" y="32"/>
                    </a:lnTo>
                    <a:lnTo>
                      <a:pt x="0" y="24"/>
                    </a:lnTo>
                    <a:lnTo>
                      <a:pt x="2" y="18"/>
                    </a:lnTo>
                    <a:lnTo>
                      <a:pt x="4" y="14"/>
                    </a:lnTo>
                    <a:lnTo>
                      <a:pt x="8" y="8"/>
                    </a:lnTo>
                    <a:lnTo>
                      <a:pt x="14" y="4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1" y="18"/>
                    </a:lnTo>
                    <a:lnTo>
                      <a:pt x="63" y="24"/>
                    </a:lnTo>
                    <a:lnTo>
                      <a:pt x="63" y="32"/>
                    </a:lnTo>
                    <a:lnTo>
                      <a:pt x="63" y="38"/>
                    </a:lnTo>
                    <a:lnTo>
                      <a:pt x="61" y="43"/>
                    </a:lnTo>
                    <a:lnTo>
                      <a:pt x="57" y="49"/>
                    </a:lnTo>
                    <a:lnTo>
                      <a:pt x="53" y="53"/>
                    </a:lnTo>
                    <a:lnTo>
                      <a:pt x="49" y="57"/>
                    </a:lnTo>
                    <a:lnTo>
                      <a:pt x="43" y="61"/>
                    </a:lnTo>
                    <a:lnTo>
                      <a:pt x="37" y="63"/>
                    </a:lnTo>
                    <a:lnTo>
                      <a:pt x="32" y="63"/>
                    </a:lnTo>
                    <a:lnTo>
                      <a:pt x="24" y="63"/>
                    </a:lnTo>
                    <a:lnTo>
                      <a:pt x="20" y="61"/>
                    </a:lnTo>
                    <a:lnTo>
                      <a:pt x="14" y="57"/>
                    </a:lnTo>
                    <a:lnTo>
                      <a:pt x="8" y="53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8"/>
                    </a:lnTo>
                    <a:lnTo>
                      <a:pt x="0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93" name="Freeform 901"/>
              <p:cNvSpPr>
                <a:spLocks/>
              </p:cNvSpPr>
              <p:nvPr/>
            </p:nvSpPr>
            <p:spPr bwMode="auto">
              <a:xfrm>
                <a:off x="5243" y="2516"/>
                <a:ext cx="63" cy="65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5">
                    <a:moveTo>
                      <a:pt x="63" y="32"/>
                    </a:moveTo>
                    <a:lnTo>
                      <a:pt x="63" y="40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94" name="Freeform 902"/>
              <p:cNvSpPr>
                <a:spLocks/>
              </p:cNvSpPr>
              <p:nvPr/>
            </p:nvSpPr>
            <p:spPr bwMode="auto">
              <a:xfrm>
                <a:off x="5243" y="2516"/>
                <a:ext cx="63" cy="65"/>
              </a:xfrm>
              <a:custGeom>
                <a:avLst/>
                <a:gdLst/>
                <a:ahLst/>
                <a:cxnLst>
                  <a:cxn ang="0">
                    <a:pos x="63" y="32"/>
                  </a:cxn>
                  <a:cxn ang="0">
                    <a:pos x="63" y="32"/>
                  </a:cxn>
                  <a:cxn ang="0">
                    <a:pos x="63" y="40"/>
                  </a:cxn>
                  <a:cxn ang="0">
                    <a:pos x="61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49" y="59"/>
                  </a:cxn>
                  <a:cxn ang="0">
                    <a:pos x="43" y="61"/>
                  </a:cxn>
                  <a:cxn ang="0">
                    <a:pos x="37" y="65"/>
                  </a:cxn>
                  <a:cxn ang="0">
                    <a:pos x="31" y="65"/>
                  </a:cxn>
                  <a:cxn ang="0">
                    <a:pos x="25" y="65"/>
                  </a:cxn>
                  <a:cxn ang="0">
                    <a:pos x="19" y="61"/>
                  </a:cxn>
                  <a:cxn ang="0">
                    <a:pos x="13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3" y="6"/>
                  </a:cxn>
                  <a:cxn ang="0">
                    <a:pos x="19" y="2"/>
                  </a:cxn>
                  <a:cxn ang="0">
                    <a:pos x="25" y="0"/>
                  </a:cxn>
                  <a:cxn ang="0">
                    <a:pos x="31" y="0"/>
                  </a:cxn>
                  <a:cxn ang="0">
                    <a:pos x="37" y="0"/>
                  </a:cxn>
                  <a:cxn ang="0">
                    <a:pos x="43" y="2"/>
                  </a:cxn>
                  <a:cxn ang="0">
                    <a:pos x="49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1" y="20"/>
                  </a:cxn>
                  <a:cxn ang="0">
                    <a:pos x="63" y="26"/>
                  </a:cxn>
                  <a:cxn ang="0">
                    <a:pos x="63" y="32"/>
                  </a:cxn>
                </a:cxnLst>
                <a:rect l="0" t="0" r="r" b="b"/>
                <a:pathLst>
                  <a:path w="63" h="65">
                    <a:moveTo>
                      <a:pt x="63" y="32"/>
                    </a:moveTo>
                    <a:lnTo>
                      <a:pt x="63" y="32"/>
                    </a:lnTo>
                    <a:lnTo>
                      <a:pt x="63" y="40"/>
                    </a:lnTo>
                    <a:lnTo>
                      <a:pt x="61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49" y="59"/>
                    </a:lnTo>
                    <a:lnTo>
                      <a:pt x="43" y="61"/>
                    </a:lnTo>
                    <a:lnTo>
                      <a:pt x="37" y="65"/>
                    </a:lnTo>
                    <a:lnTo>
                      <a:pt x="31" y="65"/>
                    </a:lnTo>
                    <a:lnTo>
                      <a:pt x="25" y="65"/>
                    </a:lnTo>
                    <a:lnTo>
                      <a:pt x="19" y="61"/>
                    </a:lnTo>
                    <a:lnTo>
                      <a:pt x="13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3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49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3" y="26"/>
                    </a:lnTo>
                    <a:lnTo>
                      <a:pt x="63" y="32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95" name="Freeform 903"/>
              <p:cNvSpPr>
                <a:spLocks/>
              </p:cNvSpPr>
              <p:nvPr/>
            </p:nvSpPr>
            <p:spPr bwMode="auto">
              <a:xfrm>
                <a:off x="5176" y="2471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33C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96" name="Freeform 904"/>
              <p:cNvSpPr>
                <a:spLocks/>
              </p:cNvSpPr>
              <p:nvPr/>
            </p:nvSpPr>
            <p:spPr bwMode="auto">
              <a:xfrm>
                <a:off x="5176" y="2471"/>
                <a:ext cx="65" cy="6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9" y="2"/>
                  </a:cxn>
                  <a:cxn ang="0">
                    <a:pos x="45" y="4"/>
                  </a:cxn>
                  <a:cxn ang="0">
                    <a:pos x="51" y="6"/>
                  </a:cxn>
                  <a:cxn ang="0">
                    <a:pos x="55" y="10"/>
                  </a:cxn>
                  <a:cxn ang="0">
                    <a:pos x="59" y="14"/>
                  </a:cxn>
                  <a:cxn ang="0">
                    <a:pos x="63" y="20"/>
                  </a:cxn>
                  <a:cxn ang="0">
                    <a:pos x="65" y="25"/>
                  </a:cxn>
                  <a:cxn ang="0">
                    <a:pos x="65" y="33"/>
                  </a:cxn>
                  <a:cxn ang="0">
                    <a:pos x="65" y="39"/>
                  </a:cxn>
                  <a:cxn ang="0">
                    <a:pos x="63" y="45"/>
                  </a:cxn>
                  <a:cxn ang="0">
                    <a:pos x="59" y="51"/>
                  </a:cxn>
                  <a:cxn ang="0">
                    <a:pos x="55" y="55"/>
                  </a:cxn>
                  <a:cxn ang="0">
                    <a:pos x="51" y="59"/>
                  </a:cxn>
                  <a:cxn ang="0">
                    <a:pos x="45" y="63"/>
                  </a:cxn>
                  <a:cxn ang="0">
                    <a:pos x="39" y="65"/>
                  </a:cxn>
                  <a:cxn ang="0">
                    <a:pos x="33" y="65"/>
                  </a:cxn>
                  <a:cxn ang="0">
                    <a:pos x="25" y="65"/>
                  </a:cxn>
                  <a:cxn ang="0">
                    <a:pos x="19" y="63"/>
                  </a:cxn>
                  <a:cxn ang="0">
                    <a:pos x="14" y="59"/>
                  </a:cxn>
                  <a:cxn ang="0">
                    <a:pos x="10" y="55"/>
                  </a:cxn>
                  <a:cxn ang="0">
                    <a:pos x="6" y="51"/>
                  </a:cxn>
                  <a:cxn ang="0">
                    <a:pos x="2" y="45"/>
                  </a:cxn>
                  <a:cxn ang="0">
                    <a:pos x="2" y="39"/>
                  </a:cxn>
                  <a:cxn ang="0">
                    <a:pos x="0" y="33"/>
                  </a:cxn>
                  <a:cxn ang="0">
                    <a:pos x="2" y="25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0" y="10"/>
                  </a:cxn>
                  <a:cxn ang="0">
                    <a:pos x="14" y="6"/>
                  </a:cxn>
                  <a:cxn ang="0">
                    <a:pos x="19" y="4"/>
                  </a:cxn>
                  <a:cxn ang="0">
                    <a:pos x="25" y="2"/>
                  </a:cxn>
                  <a:cxn ang="0">
                    <a:pos x="33" y="0"/>
                  </a:cxn>
                </a:cxnLst>
                <a:rect l="0" t="0" r="r" b="b"/>
                <a:pathLst>
                  <a:path w="65" h="65">
                    <a:moveTo>
                      <a:pt x="33" y="0"/>
                    </a:moveTo>
                    <a:lnTo>
                      <a:pt x="33" y="0"/>
                    </a:lnTo>
                    <a:lnTo>
                      <a:pt x="39" y="2"/>
                    </a:lnTo>
                    <a:lnTo>
                      <a:pt x="45" y="4"/>
                    </a:lnTo>
                    <a:lnTo>
                      <a:pt x="51" y="6"/>
                    </a:lnTo>
                    <a:lnTo>
                      <a:pt x="55" y="10"/>
                    </a:lnTo>
                    <a:lnTo>
                      <a:pt x="59" y="14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5" y="33"/>
                    </a:lnTo>
                    <a:lnTo>
                      <a:pt x="65" y="39"/>
                    </a:lnTo>
                    <a:lnTo>
                      <a:pt x="63" y="45"/>
                    </a:lnTo>
                    <a:lnTo>
                      <a:pt x="59" y="51"/>
                    </a:lnTo>
                    <a:lnTo>
                      <a:pt x="55" y="55"/>
                    </a:lnTo>
                    <a:lnTo>
                      <a:pt x="51" y="59"/>
                    </a:lnTo>
                    <a:lnTo>
                      <a:pt x="45" y="63"/>
                    </a:lnTo>
                    <a:lnTo>
                      <a:pt x="39" y="65"/>
                    </a:lnTo>
                    <a:lnTo>
                      <a:pt x="33" y="65"/>
                    </a:lnTo>
                    <a:lnTo>
                      <a:pt x="25" y="65"/>
                    </a:lnTo>
                    <a:lnTo>
                      <a:pt x="19" y="63"/>
                    </a:lnTo>
                    <a:lnTo>
                      <a:pt x="14" y="59"/>
                    </a:lnTo>
                    <a:lnTo>
                      <a:pt x="10" y="55"/>
                    </a:lnTo>
                    <a:lnTo>
                      <a:pt x="6" y="51"/>
                    </a:lnTo>
                    <a:lnTo>
                      <a:pt x="2" y="45"/>
                    </a:lnTo>
                    <a:lnTo>
                      <a:pt x="2" y="39"/>
                    </a:lnTo>
                    <a:lnTo>
                      <a:pt x="0" y="33"/>
                    </a:lnTo>
                    <a:lnTo>
                      <a:pt x="2" y="25"/>
                    </a:lnTo>
                    <a:lnTo>
                      <a:pt x="2" y="20"/>
                    </a:lnTo>
                    <a:lnTo>
                      <a:pt x="6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19" y="4"/>
                    </a:lnTo>
                    <a:lnTo>
                      <a:pt x="25" y="2"/>
                    </a:lnTo>
                    <a:lnTo>
                      <a:pt x="33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697" name="Rectangle 905"/>
            <p:cNvSpPr>
              <a:spLocks noChangeArrowheads="1"/>
            </p:cNvSpPr>
            <p:nvPr/>
          </p:nvSpPr>
          <p:spPr bwMode="auto">
            <a:xfrm>
              <a:off x="3983" y="2256"/>
              <a:ext cx="365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kumimoji="1" lang="en-US" sz="1300" b="1">
                  <a:solidFill>
                    <a:srgbClr val="0000FF"/>
                  </a:solidFill>
                </a:rPr>
                <a:t>fission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4698" name="Freeform 906"/>
            <p:cNvSpPr>
              <a:spLocks/>
            </p:cNvSpPr>
            <p:nvPr/>
          </p:nvSpPr>
          <p:spPr bwMode="auto">
            <a:xfrm>
              <a:off x="3646" y="1900"/>
              <a:ext cx="301" cy="220"/>
            </a:xfrm>
            <a:custGeom>
              <a:avLst/>
              <a:gdLst/>
              <a:ahLst/>
              <a:cxnLst>
                <a:cxn ang="0">
                  <a:pos x="295" y="213"/>
                </a:cxn>
                <a:cxn ang="0">
                  <a:pos x="301" y="203"/>
                </a:cxn>
                <a:cxn ang="0">
                  <a:pos x="12" y="0"/>
                </a:cxn>
                <a:cxn ang="0">
                  <a:pos x="0" y="16"/>
                </a:cxn>
                <a:cxn ang="0">
                  <a:pos x="289" y="220"/>
                </a:cxn>
                <a:cxn ang="0">
                  <a:pos x="295" y="213"/>
                </a:cxn>
              </a:cxnLst>
              <a:rect l="0" t="0" r="r" b="b"/>
              <a:pathLst>
                <a:path w="301" h="220">
                  <a:moveTo>
                    <a:pt x="295" y="213"/>
                  </a:moveTo>
                  <a:lnTo>
                    <a:pt x="301" y="203"/>
                  </a:lnTo>
                  <a:lnTo>
                    <a:pt x="12" y="0"/>
                  </a:lnTo>
                  <a:lnTo>
                    <a:pt x="0" y="16"/>
                  </a:lnTo>
                  <a:lnTo>
                    <a:pt x="289" y="220"/>
                  </a:lnTo>
                  <a:lnTo>
                    <a:pt x="295" y="213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699" name="Freeform 907"/>
            <p:cNvSpPr>
              <a:spLocks/>
            </p:cNvSpPr>
            <p:nvPr/>
          </p:nvSpPr>
          <p:spPr bwMode="auto">
            <a:xfrm>
              <a:off x="3900" y="2055"/>
              <a:ext cx="140" cy="126"/>
            </a:xfrm>
            <a:custGeom>
              <a:avLst/>
              <a:gdLst/>
              <a:ahLst/>
              <a:cxnLst>
                <a:cxn ang="0">
                  <a:pos x="140" y="126"/>
                </a:cxn>
                <a:cxn ang="0">
                  <a:pos x="140" y="126"/>
                </a:cxn>
                <a:cxn ang="0">
                  <a:pos x="73" y="0"/>
                </a:cxn>
                <a:cxn ang="0">
                  <a:pos x="0" y="105"/>
                </a:cxn>
                <a:cxn ang="0">
                  <a:pos x="140" y="126"/>
                </a:cxn>
              </a:cxnLst>
              <a:rect l="0" t="0" r="r" b="b"/>
              <a:pathLst>
                <a:path w="140" h="126">
                  <a:moveTo>
                    <a:pt x="140" y="126"/>
                  </a:moveTo>
                  <a:lnTo>
                    <a:pt x="140" y="126"/>
                  </a:lnTo>
                  <a:lnTo>
                    <a:pt x="73" y="0"/>
                  </a:lnTo>
                  <a:lnTo>
                    <a:pt x="0" y="105"/>
                  </a:lnTo>
                  <a:lnTo>
                    <a:pt x="140" y="126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Summer Students 2008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Riisager / ISOLDE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28600"/>
            <a:ext cx="5334000" cy="685800"/>
          </a:xfrm>
        </p:spPr>
        <p:txBody>
          <a:bodyPr>
            <a:normAutofit fontScale="90000"/>
          </a:bodyPr>
          <a:lstStyle/>
          <a:p>
            <a:r>
              <a:rPr lang="es-ES_tradnl" sz="3200"/>
              <a:t>Surface &amp; plasma ionization</a:t>
            </a:r>
            <a:r>
              <a:rPr lang="es-ES_tradnl"/>
              <a:t>  </a:t>
            </a:r>
            <a:endParaRPr lang="en-GB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2838" y="3505200"/>
            <a:ext cx="2325687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0" y="1584325"/>
            <a:ext cx="2325688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203325"/>
            <a:ext cx="2222500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667000"/>
            <a:ext cx="2114550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Summer Students 2008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Riisager / ISOLDE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Ion source</a:t>
            </a:r>
            <a:br>
              <a:rPr lang="en-US"/>
            </a:br>
            <a:r>
              <a:rPr lang="en-US" sz="1800"/>
              <a:t>Laser ionization</a:t>
            </a:r>
          </a:p>
        </p:txBody>
      </p:sp>
      <p:graphicFrame>
        <p:nvGraphicFramePr>
          <p:cNvPr id="39939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4876800" y="1295400"/>
          <a:ext cx="3733800" cy="5105400"/>
        </p:xfrm>
        <a:graphic>
          <a:graphicData uri="http://schemas.openxmlformats.org/presentationml/2006/ole">
            <p:oleObj spid="_x0000_s3074" name="Photo Editor Photo" r:id="rId3" imgW="4619048" imgH="6897063" progId="">
              <p:embed/>
            </p:oleObj>
          </a:graphicData>
        </a:graphic>
      </p:graphicFrame>
      <p:pic>
        <p:nvPicPr>
          <p:cNvPr id="39940" name="Picture 4" descr="ril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752600"/>
            <a:ext cx="3363913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2514600"/>
            <a:ext cx="8715375" cy="2085975"/>
            <a:chOff x="144" y="1584"/>
            <a:chExt cx="5490" cy="1314"/>
          </a:xfrm>
        </p:grpSpPr>
        <p:sp>
          <p:nvSpPr>
            <p:cNvPr id="50179" name="Text Box 3"/>
            <p:cNvSpPr txBox="1">
              <a:spLocks noChangeArrowheads="1"/>
            </p:cNvSpPr>
            <p:nvPr/>
          </p:nvSpPr>
          <p:spPr bwMode="auto">
            <a:xfrm>
              <a:off x="3705" y="1584"/>
              <a:ext cx="602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b="1">
                  <a:solidFill>
                    <a:srgbClr val="0000CC"/>
                  </a:solidFill>
                  <a:latin typeface="Comic Sans MS" pitchFamily="66" charset="0"/>
                </a:rPr>
                <a:t>REXEBIS</a:t>
              </a:r>
              <a:endParaRPr lang="en-US" sz="3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180" name="Text Box 4"/>
            <p:cNvSpPr txBox="1">
              <a:spLocks noChangeArrowheads="1"/>
            </p:cNvSpPr>
            <p:nvPr/>
          </p:nvSpPr>
          <p:spPr bwMode="auto">
            <a:xfrm>
              <a:off x="144" y="2821"/>
              <a:ext cx="59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000" b="1">
                  <a:solidFill>
                    <a:srgbClr val="FF0000"/>
                  </a:solidFill>
                  <a:latin typeface="Comic Sans MS" pitchFamily="66" charset="0"/>
                </a:rPr>
                <a:t>Experiments</a:t>
              </a:r>
              <a:endParaRPr lang="en-US" sz="10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181" name="AutoShape 5"/>
            <p:cNvSpPr>
              <a:spLocks noChangeArrowheads="1"/>
            </p:cNvSpPr>
            <p:nvPr/>
          </p:nvSpPr>
          <p:spPr bwMode="auto">
            <a:xfrm rot="16200000">
              <a:off x="3850" y="2354"/>
              <a:ext cx="318" cy="394"/>
            </a:xfrm>
            <a:prstGeom prst="can">
              <a:avLst>
                <a:gd name="adj" fmla="val 30975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DDDDDD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2" name="AutoShape 6"/>
            <p:cNvSpPr>
              <a:spLocks noChangeArrowheads="1"/>
            </p:cNvSpPr>
            <p:nvPr/>
          </p:nvSpPr>
          <p:spPr bwMode="auto">
            <a:xfrm rot="16200000">
              <a:off x="3851" y="1618"/>
              <a:ext cx="255" cy="477"/>
            </a:xfrm>
            <a:prstGeom prst="can">
              <a:avLst>
                <a:gd name="adj" fmla="val 34285"/>
              </a:avLst>
            </a:prstGeom>
            <a:solidFill>
              <a:srgbClr val="3333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3" name="AutoShape 7"/>
            <p:cNvSpPr>
              <a:spLocks noChangeArrowheads="1"/>
            </p:cNvSpPr>
            <p:nvPr/>
          </p:nvSpPr>
          <p:spPr bwMode="auto">
            <a:xfrm rot="7866186">
              <a:off x="3003" y="2259"/>
              <a:ext cx="508" cy="342"/>
            </a:xfrm>
            <a:custGeom>
              <a:avLst/>
              <a:gdLst>
                <a:gd name="G0" fmla="+- 3875 0 0"/>
                <a:gd name="G1" fmla="+- -8089222 0 0"/>
                <a:gd name="G2" fmla="+- 0 0 -8089222"/>
                <a:gd name="T0" fmla="*/ 0 256 1"/>
                <a:gd name="T1" fmla="*/ 180 256 1"/>
                <a:gd name="G3" fmla="+- -8089222 T0 T1"/>
                <a:gd name="T2" fmla="*/ 0 256 1"/>
                <a:gd name="T3" fmla="*/ 90 256 1"/>
                <a:gd name="G4" fmla="+- -8089222 T2 T3"/>
                <a:gd name="G5" fmla="*/ G4 2 1"/>
                <a:gd name="T4" fmla="*/ 90 256 1"/>
                <a:gd name="T5" fmla="*/ 0 256 1"/>
                <a:gd name="G6" fmla="+- -8089222 T4 T5"/>
                <a:gd name="G7" fmla="*/ G6 2 1"/>
                <a:gd name="G8" fmla="abs -808922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875"/>
                <a:gd name="G18" fmla="*/ 3875 1 2"/>
                <a:gd name="G19" fmla="+- G18 5400 0"/>
                <a:gd name="G20" fmla="cos G19 -8089222"/>
                <a:gd name="G21" fmla="sin G19 -8089222"/>
                <a:gd name="G22" fmla="+- G20 10800 0"/>
                <a:gd name="G23" fmla="+- G21 10800 0"/>
                <a:gd name="G24" fmla="+- 10800 0 G20"/>
                <a:gd name="G25" fmla="+- 3875 10800 0"/>
                <a:gd name="G26" fmla="?: G9 G17 G25"/>
                <a:gd name="G27" fmla="?: G9 0 21600"/>
                <a:gd name="G28" fmla="cos 10800 -8089222"/>
                <a:gd name="G29" fmla="sin 10800 -8089222"/>
                <a:gd name="G30" fmla="sin 3875 -8089222"/>
                <a:gd name="G31" fmla="+- G28 10800 0"/>
                <a:gd name="G32" fmla="+- G29 10800 0"/>
                <a:gd name="G33" fmla="+- G30 10800 0"/>
                <a:gd name="G34" fmla="?: G4 0 G31"/>
                <a:gd name="G35" fmla="?: -8089222 G34 0"/>
                <a:gd name="G36" fmla="?: G6 G35 G31"/>
                <a:gd name="G37" fmla="+- 21600 0 G36"/>
                <a:gd name="G38" fmla="?: G4 0 G33"/>
                <a:gd name="G39" fmla="?: -808922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757 w 21600"/>
                <a:gd name="T15" fmla="*/ 4676 h 21600"/>
                <a:gd name="T16" fmla="*/ 10800 w 21600"/>
                <a:gd name="T17" fmla="*/ 6925 h 21600"/>
                <a:gd name="T18" fmla="*/ 14843 w 21600"/>
                <a:gd name="T19" fmla="*/ 4676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665" y="7566"/>
                  </a:moveTo>
                  <a:cubicBezTo>
                    <a:pt x="9298" y="7147"/>
                    <a:pt x="10040" y="6924"/>
                    <a:pt x="10800" y="6925"/>
                  </a:cubicBezTo>
                  <a:cubicBezTo>
                    <a:pt x="11559" y="6925"/>
                    <a:pt x="12301" y="7147"/>
                    <a:pt x="12934" y="7566"/>
                  </a:cubicBezTo>
                  <a:lnTo>
                    <a:pt x="16750" y="1786"/>
                  </a:lnTo>
                  <a:cubicBezTo>
                    <a:pt x="14984" y="621"/>
                    <a:pt x="12915" y="-1"/>
                    <a:pt x="10799" y="0"/>
                  </a:cubicBezTo>
                  <a:cubicBezTo>
                    <a:pt x="8684" y="0"/>
                    <a:pt x="6615" y="621"/>
                    <a:pt x="4849" y="1786"/>
                  </a:cubicBezTo>
                  <a:close/>
                </a:path>
              </a:pathLst>
            </a:custGeom>
            <a:solidFill>
              <a:srgbClr val="666699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76200" prstMaterial="legacyMatte">
              <a:bevelT w="13500" h="13500" prst="angle"/>
              <a:bevelB w="13500" h="13500" prst="angle"/>
              <a:extrusionClr>
                <a:srgbClr val="666699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184" name="Line 8"/>
            <p:cNvSpPr>
              <a:spLocks noChangeShapeType="1"/>
            </p:cNvSpPr>
            <p:nvPr/>
          </p:nvSpPr>
          <p:spPr bwMode="auto">
            <a:xfrm flipH="1">
              <a:off x="3768" y="2551"/>
              <a:ext cx="9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5" name="Line 9"/>
            <p:cNvSpPr>
              <a:spLocks noChangeShapeType="1"/>
            </p:cNvSpPr>
            <p:nvPr/>
          </p:nvSpPr>
          <p:spPr bwMode="auto">
            <a:xfrm>
              <a:off x="3735" y="2343"/>
              <a:ext cx="33" cy="21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6" name="Rectangle 10"/>
            <p:cNvSpPr>
              <a:spLocks noChangeArrowheads="1"/>
            </p:cNvSpPr>
            <p:nvPr/>
          </p:nvSpPr>
          <p:spPr bwMode="auto">
            <a:xfrm>
              <a:off x="2405" y="2536"/>
              <a:ext cx="60" cy="44"/>
            </a:xfrm>
            <a:prstGeom prst="rect">
              <a:avLst/>
            </a:prstGeom>
            <a:solidFill>
              <a:srgbClr val="000000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187" name="Line 11"/>
            <p:cNvSpPr>
              <a:spLocks noChangeShapeType="1"/>
            </p:cNvSpPr>
            <p:nvPr/>
          </p:nvSpPr>
          <p:spPr bwMode="auto">
            <a:xfrm flipH="1">
              <a:off x="3568" y="1856"/>
              <a:ext cx="224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8" name="Line 12"/>
            <p:cNvSpPr>
              <a:spLocks noChangeShapeType="1"/>
            </p:cNvSpPr>
            <p:nvPr/>
          </p:nvSpPr>
          <p:spPr bwMode="auto">
            <a:xfrm>
              <a:off x="3362" y="2038"/>
              <a:ext cx="0" cy="37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9" name="Line 13"/>
            <p:cNvSpPr>
              <a:spLocks noChangeShapeType="1"/>
            </p:cNvSpPr>
            <p:nvPr/>
          </p:nvSpPr>
          <p:spPr bwMode="auto">
            <a:xfrm flipH="1">
              <a:off x="3170" y="2551"/>
              <a:ext cx="94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90" name="Rectangle 14"/>
            <p:cNvSpPr>
              <a:spLocks noChangeArrowheads="1"/>
            </p:cNvSpPr>
            <p:nvPr/>
          </p:nvSpPr>
          <p:spPr bwMode="auto">
            <a:xfrm>
              <a:off x="3156" y="2540"/>
              <a:ext cx="60" cy="45"/>
            </a:xfrm>
            <a:prstGeom prst="rect">
              <a:avLst/>
            </a:prstGeom>
            <a:solidFill>
              <a:srgbClr val="000000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191" name="Line 15"/>
            <p:cNvSpPr>
              <a:spLocks noChangeShapeType="1"/>
            </p:cNvSpPr>
            <p:nvPr/>
          </p:nvSpPr>
          <p:spPr bwMode="auto">
            <a:xfrm flipH="1">
              <a:off x="3094" y="2552"/>
              <a:ext cx="61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92" name="AutoShape 16"/>
            <p:cNvSpPr>
              <a:spLocks noChangeAspect="1" noChangeArrowheads="1"/>
            </p:cNvSpPr>
            <p:nvPr/>
          </p:nvSpPr>
          <p:spPr bwMode="auto">
            <a:xfrm rot="6823915">
              <a:off x="2752" y="2486"/>
              <a:ext cx="156" cy="137"/>
            </a:xfrm>
            <a:prstGeom prst="flowChartDelay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4800000" rev="0"/>
              </a:camera>
              <a:lightRig rig="legacyFlat4" dir="b"/>
            </a:scene3d>
            <a:sp3d extrusionH="608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193" name="Line 17"/>
            <p:cNvSpPr>
              <a:spLocks noChangeShapeType="1"/>
            </p:cNvSpPr>
            <p:nvPr/>
          </p:nvSpPr>
          <p:spPr bwMode="auto">
            <a:xfrm flipH="1">
              <a:off x="2761" y="2553"/>
              <a:ext cx="69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94" name="Rectangle 18"/>
            <p:cNvSpPr>
              <a:spLocks noChangeArrowheads="1"/>
            </p:cNvSpPr>
            <p:nvPr/>
          </p:nvSpPr>
          <p:spPr bwMode="auto">
            <a:xfrm>
              <a:off x="2696" y="2534"/>
              <a:ext cx="61" cy="44"/>
            </a:xfrm>
            <a:prstGeom prst="rect">
              <a:avLst/>
            </a:prstGeom>
            <a:solidFill>
              <a:srgbClr val="000000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195" name="Line 19"/>
            <p:cNvSpPr>
              <a:spLocks noChangeShapeType="1"/>
            </p:cNvSpPr>
            <p:nvPr/>
          </p:nvSpPr>
          <p:spPr bwMode="auto">
            <a:xfrm flipH="1">
              <a:off x="2291" y="2553"/>
              <a:ext cx="11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96" name="AutoShape 20"/>
            <p:cNvSpPr>
              <a:spLocks noChangeArrowheads="1"/>
            </p:cNvSpPr>
            <p:nvPr/>
          </p:nvSpPr>
          <p:spPr bwMode="auto">
            <a:xfrm rot="16200000">
              <a:off x="2067" y="2411"/>
              <a:ext cx="318" cy="279"/>
            </a:xfrm>
            <a:prstGeom prst="can">
              <a:avLst>
                <a:gd name="adj" fmla="val 38444"/>
              </a:avLst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57647"/>
                    <a:invGamma/>
                  </a:srgbClr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97" name="Line 21"/>
            <p:cNvSpPr>
              <a:spLocks noChangeShapeType="1"/>
            </p:cNvSpPr>
            <p:nvPr/>
          </p:nvSpPr>
          <p:spPr bwMode="auto">
            <a:xfrm flipH="1">
              <a:off x="2030" y="2553"/>
              <a:ext cx="11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98" name="Rectangle 22"/>
            <p:cNvSpPr>
              <a:spLocks noChangeArrowheads="1"/>
            </p:cNvSpPr>
            <p:nvPr/>
          </p:nvSpPr>
          <p:spPr bwMode="auto">
            <a:xfrm>
              <a:off x="1993" y="2534"/>
              <a:ext cx="60" cy="44"/>
            </a:xfrm>
            <a:prstGeom prst="rect">
              <a:avLst/>
            </a:prstGeom>
            <a:solidFill>
              <a:srgbClr val="000000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199" name="Line 23"/>
            <p:cNvSpPr>
              <a:spLocks noChangeShapeType="1"/>
            </p:cNvSpPr>
            <p:nvPr/>
          </p:nvSpPr>
          <p:spPr bwMode="auto">
            <a:xfrm flipH="1">
              <a:off x="1885" y="2553"/>
              <a:ext cx="11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0" name="Rectangle 24"/>
            <p:cNvSpPr>
              <a:spLocks noChangeArrowheads="1"/>
            </p:cNvSpPr>
            <p:nvPr/>
          </p:nvSpPr>
          <p:spPr bwMode="auto">
            <a:xfrm>
              <a:off x="1145" y="2534"/>
              <a:ext cx="59" cy="44"/>
            </a:xfrm>
            <a:prstGeom prst="rect">
              <a:avLst/>
            </a:prstGeom>
            <a:solidFill>
              <a:srgbClr val="000000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201" name="Line 25"/>
            <p:cNvSpPr>
              <a:spLocks noChangeShapeType="1"/>
            </p:cNvSpPr>
            <p:nvPr/>
          </p:nvSpPr>
          <p:spPr bwMode="auto">
            <a:xfrm flipH="1">
              <a:off x="1037" y="2551"/>
              <a:ext cx="112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2" name="AutoShape 26"/>
            <p:cNvSpPr>
              <a:spLocks noChangeArrowheads="1"/>
            </p:cNvSpPr>
            <p:nvPr/>
          </p:nvSpPr>
          <p:spPr bwMode="auto">
            <a:xfrm rot="16200000">
              <a:off x="848" y="2396"/>
              <a:ext cx="191" cy="309"/>
            </a:xfrm>
            <a:prstGeom prst="can">
              <a:avLst>
                <a:gd name="adj" fmla="val 42647"/>
              </a:avLst>
            </a:prstGeom>
            <a:gradFill rotWithShape="1">
              <a:gsLst>
                <a:gs pos="0">
                  <a:srgbClr val="FFCC99"/>
                </a:gs>
                <a:gs pos="100000">
                  <a:srgbClr val="CC6600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3" name="Line 27"/>
            <p:cNvSpPr>
              <a:spLocks noChangeShapeType="1"/>
            </p:cNvSpPr>
            <p:nvPr/>
          </p:nvSpPr>
          <p:spPr bwMode="auto">
            <a:xfrm flipH="1">
              <a:off x="715" y="2551"/>
              <a:ext cx="111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4" name="Rectangle 28"/>
            <p:cNvSpPr>
              <a:spLocks noChangeArrowheads="1"/>
            </p:cNvSpPr>
            <p:nvPr/>
          </p:nvSpPr>
          <p:spPr bwMode="auto">
            <a:xfrm>
              <a:off x="701" y="2534"/>
              <a:ext cx="59" cy="44"/>
            </a:xfrm>
            <a:prstGeom prst="rect">
              <a:avLst/>
            </a:prstGeom>
            <a:solidFill>
              <a:srgbClr val="000000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205" name="Rectangle 29"/>
            <p:cNvSpPr>
              <a:spLocks noChangeArrowheads="1"/>
            </p:cNvSpPr>
            <p:nvPr/>
          </p:nvSpPr>
          <p:spPr bwMode="auto">
            <a:xfrm>
              <a:off x="3559" y="1839"/>
              <a:ext cx="59" cy="45"/>
            </a:xfrm>
            <a:prstGeom prst="rect">
              <a:avLst/>
            </a:prstGeom>
            <a:solidFill>
              <a:srgbClr val="000000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206" name="Rectangle 30"/>
            <p:cNvSpPr>
              <a:spLocks noChangeArrowheads="1"/>
            </p:cNvSpPr>
            <p:nvPr/>
          </p:nvSpPr>
          <p:spPr bwMode="auto">
            <a:xfrm rot="5400000">
              <a:off x="3338" y="2232"/>
              <a:ext cx="68" cy="39"/>
            </a:xfrm>
            <a:prstGeom prst="rect">
              <a:avLst/>
            </a:prstGeom>
            <a:solidFill>
              <a:srgbClr val="000000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207" name="Line 31"/>
            <p:cNvSpPr>
              <a:spLocks noChangeShapeType="1"/>
            </p:cNvSpPr>
            <p:nvPr/>
          </p:nvSpPr>
          <p:spPr bwMode="auto">
            <a:xfrm>
              <a:off x="3361" y="2044"/>
              <a:ext cx="1" cy="16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8" name="Line 32"/>
            <p:cNvSpPr>
              <a:spLocks noChangeShapeType="1"/>
            </p:cNvSpPr>
            <p:nvPr/>
          </p:nvSpPr>
          <p:spPr bwMode="auto">
            <a:xfrm flipH="1">
              <a:off x="3507" y="1857"/>
              <a:ext cx="5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9" name="Line 33"/>
            <p:cNvSpPr>
              <a:spLocks noChangeShapeType="1"/>
            </p:cNvSpPr>
            <p:nvPr/>
          </p:nvSpPr>
          <p:spPr bwMode="auto">
            <a:xfrm flipH="1">
              <a:off x="593" y="2551"/>
              <a:ext cx="113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10" name="AutoShape 34"/>
            <p:cNvSpPr>
              <a:spLocks noChangeAspect="1" noChangeArrowheads="1"/>
            </p:cNvSpPr>
            <p:nvPr/>
          </p:nvSpPr>
          <p:spPr bwMode="auto">
            <a:xfrm rot="-1165552">
              <a:off x="377" y="2389"/>
              <a:ext cx="261" cy="188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A4"/>
            </a:solidFill>
            <a:ln w="9525">
              <a:miter lim="800000"/>
              <a:headEnd/>
              <a:tailEnd/>
            </a:ln>
            <a:effectLst/>
            <a:scene3d>
              <a:camera prst="legacyObliqueTopLeft">
                <a:rot lat="16199998" lon="0" rev="0"/>
              </a:camera>
              <a:lightRig rig="legacyFlat3" dir="t"/>
            </a:scene3d>
            <a:sp3d extrusionH="227000" prstMaterial="legacyMatte">
              <a:bevelT w="13500" h="13500" prst="angle"/>
              <a:bevelB w="13500" h="13500" prst="angle"/>
              <a:extrusionClr>
                <a:srgbClr val="0000A4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211" name="AutoShape 35"/>
            <p:cNvSpPr>
              <a:spLocks noChangeArrowheads="1"/>
            </p:cNvSpPr>
            <p:nvPr/>
          </p:nvSpPr>
          <p:spPr bwMode="auto">
            <a:xfrm rot="18666185">
              <a:off x="3269" y="1871"/>
              <a:ext cx="509" cy="343"/>
            </a:xfrm>
            <a:custGeom>
              <a:avLst/>
              <a:gdLst>
                <a:gd name="G0" fmla="+- 7412 0 0"/>
                <a:gd name="G1" fmla="+- -8349094 0 0"/>
                <a:gd name="G2" fmla="+- 0 0 -8349094"/>
                <a:gd name="T0" fmla="*/ 0 256 1"/>
                <a:gd name="T1" fmla="*/ 180 256 1"/>
                <a:gd name="G3" fmla="+- -8349094 T0 T1"/>
                <a:gd name="T2" fmla="*/ 0 256 1"/>
                <a:gd name="T3" fmla="*/ 90 256 1"/>
                <a:gd name="G4" fmla="+- -8349094 T2 T3"/>
                <a:gd name="G5" fmla="*/ G4 2 1"/>
                <a:gd name="T4" fmla="*/ 90 256 1"/>
                <a:gd name="T5" fmla="*/ 0 256 1"/>
                <a:gd name="G6" fmla="+- -8349094 T4 T5"/>
                <a:gd name="G7" fmla="*/ G6 2 1"/>
                <a:gd name="G8" fmla="abs -834909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2"/>
                <a:gd name="G18" fmla="*/ 7412 1 2"/>
                <a:gd name="G19" fmla="+- G18 5400 0"/>
                <a:gd name="G20" fmla="cos G19 -8349094"/>
                <a:gd name="G21" fmla="sin G19 -8349094"/>
                <a:gd name="G22" fmla="+- G20 10800 0"/>
                <a:gd name="G23" fmla="+- G21 10800 0"/>
                <a:gd name="G24" fmla="+- 10800 0 G20"/>
                <a:gd name="G25" fmla="+- 7412 10800 0"/>
                <a:gd name="G26" fmla="?: G9 G17 G25"/>
                <a:gd name="G27" fmla="?: G9 0 21600"/>
                <a:gd name="G28" fmla="cos 10800 -8349094"/>
                <a:gd name="G29" fmla="sin 10800 -8349094"/>
                <a:gd name="G30" fmla="sin 7412 -8349094"/>
                <a:gd name="G31" fmla="+- G28 10800 0"/>
                <a:gd name="G32" fmla="+- G29 10800 0"/>
                <a:gd name="G33" fmla="+- G30 10800 0"/>
                <a:gd name="G34" fmla="?: G4 0 G31"/>
                <a:gd name="G35" fmla="?: -8349094 G34 0"/>
                <a:gd name="G36" fmla="?: G6 G35 G31"/>
                <a:gd name="G37" fmla="+- 21600 0 G36"/>
                <a:gd name="G38" fmla="?: G4 0 G33"/>
                <a:gd name="G39" fmla="?: -834909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269 w 21600"/>
                <a:gd name="T15" fmla="*/ 3565 h 21600"/>
                <a:gd name="T16" fmla="*/ 10800 w 21600"/>
                <a:gd name="T17" fmla="*/ 3388 h 21600"/>
                <a:gd name="T18" fmla="*/ 16331 w 21600"/>
                <a:gd name="T19" fmla="*/ 3565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298" y="4911"/>
                  </a:moveTo>
                  <a:cubicBezTo>
                    <a:pt x="7591" y="3923"/>
                    <a:pt x="9172" y="3387"/>
                    <a:pt x="10800" y="3388"/>
                  </a:cubicBezTo>
                  <a:cubicBezTo>
                    <a:pt x="12427" y="3388"/>
                    <a:pt x="14008" y="3923"/>
                    <a:pt x="15301" y="4911"/>
                  </a:cubicBezTo>
                  <a:lnTo>
                    <a:pt x="17359" y="2219"/>
                  </a:lnTo>
                  <a:cubicBezTo>
                    <a:pt x="15475" y="780"/>
                    <a:pt x="13170" y="-1"/>
                    <a:pt x="10799" y="0"/>
                  </a:cubicBezTo>
                  <a:cubicBezTo>
                    <a:pt x="8429" y="0"/>
                    <a:pt x="6124" y="780"/>
                    <a:pt x="4240" y="2219"/>
                  </a:cubicBezTo>
                  <a:close/>
                </a:path>
              </a:pathLst>
            </a:custGeom>
            <a:solidFill>
              <a:srgbClr val="777777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76200" prstMaterial="legacyMatte">
              <a:bevelT w="13500" h="13500" prst="angle"/>
              <a:bevelB w="13500" h="13500" prst="angle"/>
              <a:extrusionClr>
                <a:srgbClr val="777777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212" name="Rectangle 36"/>
            <p:cNvSpPr>
              <a:spLocks noChangeArrowheads="1"/>
            </p:cNvSpPr>
            <p:nvPr/>
          </p:nvSpPr>
          <p:spPr bwMode="auto">
            <a:xfrm rot="5008640">
              <a:off x="3661" y="2052"/>
              <a:ext cx="68" cy="39"/>
            </a:xfrm>
            <a:prstGeom prst="rect">
              <a:avLst/>
            </a:prstGeom>
            <a:solidFill>
              <a:srgbClr val="000000"/>
            </a:solidFill>
            <a:ln w="9525">
              <a:miter lim="800000"/>
              <a:headEnd/>
              <a:tailEnd/>
            </a:ln>
            <a:effectLst/>
            <a:scene3d>
              <a:camera prst="legacyObliqueTopLeft">
                <a:rot lat="20999999" lon="600000" rev="0"/>
              </a:camera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213" name="Rectangle 37"/>
            <p:cNvSpPr>
              <a:spLocks noChangeArrowheads="1"/>
            </p:cNvSpPr>
            <p:nvPr/>
          </p:nvSpPr>
          <p:spPr bwMode="auto">
            <a:xfrm rot="5008640">
              <a:off x="3703" y="2317"/>
              <a:ext cx="68" cy="40"/>
            </a:xfrm>
            <a:prstGeom prst="rect">
              <a:avLst/>
            </a:prstGeom>
            <a:solidFill>
              <a:srgbClr val="000000"/>
            </a:solidFill>
            <a:ln w="9525">
              <a:miter lim="800000"/>
              <a:headEnd/>
              <a:tailEnd/>
            </a:ln>
            <a:effectLst/>
            <a:scene3d>
              <a:camera prst="legacyObliqueTopLeft">
                <a:rot lat="20999999" lon="600000" rev="0"/>
              </a:camera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auto">
            <a:xfrm>
              <a:off x="3661" y="1853"/>
              <a:ext cx="35" cy="19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15" name="Line 39"/>
            <p:cNvSpPr>
              <a:spLocks noChangeShapeType="1"/>
            </p:cNvSpPr>
            <p:nvPr/>
          </p:nvSpPr>
          <p:spPr bwMode="auto">
            <a:xfrm>
              <a:off x="3698" y="2110"/>
              <a:ext cx="31" cy="18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16" name="Line 40"/>
            <p:cNvSpPr>
              <a:spLocks noChangeShapeType="1"/>
            </p:cNvSpPr>
            <p:nvPr/>
          </p:nvSpPr>
          <p:spPr bwMode="auto">
            <a:xfrm flipH="1">
              <a:off x="210" y="2562"/>
              <a:ext cx="197" cy="9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17" name="Line 41"/>
            <p:cNvSpPr>
              <a:spLocks noChangeShapeType="1"/>
            </p:cNvSpPr>
            <p:nvPr/>
          </p:nvSpPr>
          <p:spPr bwMode="auto">
            <a:xfrm flipH="1">
              <a:off x="374" y="2582"/>
              <a:ext cx="84" cy="20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18" name="Line 42"/>
            <p:cNvSpPr>
              <a:spLocks noChangeShapeType="1"/>
            </p:cNvSpPr>
            <p:nvPr/>
          </p:nvSpPr>
          <p:spPr bwMode="auto">
            <a:xfrm flipH="1">
              <a:off x="4263" y="2551"/>
              <a:ext cx="12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19" name="Line 43"/>
            <p:cNvSpPr>
              <a:spLocks noChangeShapeType="1"/>
            </p:cNvSpPr>
            <p:nvPr/>
          </p:nvSpPr>
          <p:spPr bwMode="auto">
            <a:xfrm flipH="1">
              <a:off x="4206" y="2551"/>
              <a:ext cx="13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20" name="Text Box 44"/>
            <p:cNvSpPr txBox="1">
              <a:spLocks noChangeArrowheads="1"/>
            </p:cNvSpPr>
            <p:nvPr/>
          </p:nvSpPr>
          <p:spPr bwMode="auto">
            <a:xfrm>
              <a:off x="3696" y="2759"/>
              <a:ext cx="464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0000CC"/>
                  </a:solidFill>
                  <a:latin typeface="Comic Sans MS" pitchFamily="66" charset="0"/>
                </a:rPr>
                <a:t>REXTRAP</a:t>
              </a:r>
              <a:endParaRPr lang="en-US" sz="1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21" name="Text Box 45"/>
            <p:cNvSpPr txBox="1">
              <a:spLocks noChangeArrowheads="1"/>
            </p:cNvSpPr>
            <p:nvPr/>
          </p:nvSpPr>
          <p:spPr bwMode="auto">
            <a:xfrm>
              <a:off x="2528" y="1727"/>
              <a:ext cx="753" cy="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0000CC"/>
                  </a:solidFill>
                  <a:latin typeface="Comic Sans MS" pitchFamily="66" charset="0"/>
                </a:rPr>
                <a:t>MASS SEPARATOR</a:t>
              </a:r>
            </a:p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en-US" sz="1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22" name="Text Box 46"/>
            <p:cNvSpPr txBox="1">
              <a:spLocks noChangeArrowheads="1"/>
            </p:cNvSpPr>
            <p:nvPr/>
          </p:nvSpPr>
          <p:spPr bwMode="auto">
            <a:xfrm>
              <a:off x="1295" y="2049"/>
              <a:ext cx="762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0000CC"/>
                  </a:solidFill>
                  <a:latin typeface="Comic Sans MS" pitchFamily="66" charset="0"/>
                </a:rPr>
                <a:t>7-GAP RESONATORS</a:t>
              </a:r>
            </a:p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>
                  <a:solidFill>
                    <a:srgbClr val="0000CC"/>
                  </a:solidFill>
                  <a:latin typeface="Comic Sans MS" pitchFamily="66" charset="0"/>
                </a:rPr>
                <a:t>@ 101.28 MHz</a:t>
              </a:r>
              <a:endParaRPr lang="en-US" sz="3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23" name="Text Box 47"/>
            <p:cNvSpPr txBox="1">
              <a:spLocks noChangeArrowheads="1"/>
            </p:cNvSpPr>
            <p:nvPr/>
          </p:nvSpPr>
          <p:spPr bwMode="auto">
            <a:xfrm>
              <a:off x="2097" y="2236"/>
              <a:ext cx="279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b="1">
                  <a:solidFill>
                    <a:srgbClr val="0000CC"/>
                  </a:solidFill>
                  <a:latin typeface="Comic Sans MS" pitchFamily="66" charset="0"/>
                </a:rPr>
                <a:t>IH</a:t>
              </a:r>
              <a:endParaRPr lang="en-US" sz="3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24" name="Text Box 48"/>
            <p:cNvSpPr txBox="1">
              <a:spLocks noChangeArrowheads="1"/>
            </p:cNvSpPr>
            <p:nvPr/>
          </p:nvSpPr>
          <p:spPr bwMode="auto">
            <a:xfrm>
              <a:off x="2905" y="2238"/>
              <a:ext cx="260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b="1">
                  <a:solidFill>
                    <a:srgbClr val="0000CC"/>
                  </a:solidFill>
                  <a:latin typeface="Comic Sans MS" pitchFamily="66" charset="0"/>
                </a:rPr>
                <a:t>RFQ</a:t>
              </a:r>
              <a:endParaRPr lang="en-US" sz="3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25" name="Text Box 49"/>
            <p:cNvSpPr txBox="1">
              <a:spLocks noChangeArrowheads="1"/>
            </p:cNvSpPr>
            <p:nvPr/>
          </p:nvSpPr>
          <p:spPr bwMode="auto">
            <a:xfrm>
              <a:off x="576" y="2051"/>
              <a:ext cx="712" cy="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0000CC"/>
                  </a:solidFill>
                  <a:latin typeface="Comic Sans MS" pitchFamily="66" charset="0"/>
                </a:rPr>
                <a:t>9-GAP RESONATOR</a:t>
              </a:r>
            </a:p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>
                  <a:solidFill>
                    <a:srgbClr val="0000CC"/>
                  </a:solidFill>
                  <a:latin typeface="Comic Sans MS" pitchFamily="66" charset="0"/>
                </a:rPr>
                <a:t>@ 202.56 MHz</a:t>
              </a:r>
            </a:p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en-US" sz="3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26" name="Text Box 50"/>
            <p:cNvSpPr txBox="1">
              <a:spLocks noChangeArrowheads="1"/>
            </p:cNvSpPr>
            <p:nvPr/>
          </p:nvSpPr>
          <p:spPr bwMode="auto">
            <a:xfrm>
              <a:off x="740" y="2699"/>
              <a:ext cx="419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FF0000"/>
                  </a:solidFill>
                  <a:latin typeface="Comic Sans MS" pitchFamily="66" charset="0"/>
                </a:rPr>
                <a:t>3.0 MeV/u</a:t>
              </a:r>
            </a:p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en-US" sz="1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27" name="Text Box 51"/>
            <p:cNvSpPr txBox="1">
              <a:spLocks noChangeArrowheads="1"/>
            </p:cNvSpPr>
            <p:nvPr/>
          </p:nvSpPr>
          <p:spPr bwMode="auto">
            <a:xfrm>
              <a:off x="1413" y="2699"/>
              <a:ext cx="419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FF0000"/>
                  </a:solidFill>
                  <a:latin typeface="Comic Sans MS" pitchFamily="66" charset="0"/>
                </a:rPr>
                <a:t>2.2 MeV/u</a:t>
              </a:r>
            </a:p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en-US" sz="3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28" name="Text Box 52"/>
            <p:cNvSpPr txBox="1">
              <a:spLocks noChangeArrowheads="1"/>
            </p:cNvSpPr>
            <p:nvPr/>
          </p:nvSpPr>
          <p:spPr bwMode="auto">
            <a:xfrm>
              <a:off x="2027" y="2752"/>
              <a:ext cx="418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FF0000"/>
                  </a:solidFill>
                  <a:latin typeface="Comic Sans MS" pitchFamily="66" charset="0"/>
                </a:rPr>
                <a:t>1.2 MeV/u</a:t>
              </a:r>
            </a:p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en-US" sz="3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29" name="Text Box 53"/>
            <p:cNvSpPr txBox="1">
              <a:spLocks noChangeArrowheads="1"/>
            </p:cNvSpPr>
            <p:nvPr/>
          </p:nvSpPr>
          <p:spPr bwMode="auto">
            <a:xfrm>
              <a:off x="2767" y="2679"/>
              <a:ext cx="418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FF0000"/>
                  </a:solidFill>
                  <a:latin typeface="Comic Sans MS" pitchFamily="66" charset="0"/>
                </a:rPr>
                <a:t>0.3 MeV/u</a:t>
              </a:r>
            </a:p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en-US" sz="1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30" name="Text Box 54"/>
            <p:cNvSpPr txBox="1">
              <a:spLocks noChangeArrowheads="1"/>
            </p:cNvSpPr>
            <p:nvPr/>
          </p:nvSpPr>
          <p:spPr bwMode="auto">
            <a:xfrm>
              <a:off x="3927" y="2159"/>
              <a:ext cx="528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FF0000"/>
                  </a:solidFill>
                  <a:latin typeface="Comic Sans MS" pitchFamily="66" charset="0"/>
                </a:rPr>
                <a:t>ISOLDE beam</a:t>
              </a:r>
            </a:p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en-US" sz="3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31" name="Text Box 55"/>
            <p:cNvSpPr txBox="1">
              <a:spLocks noChangeArrowheads="1"/>
            </p:cNvSpPr>
            <p:nvPr/>
          </p:nvSpPr>
          <p:spPr bwMode="auto">
            <a:xfrm>
              <a:off x="4159" y="2588"/>
              <a:ext cx="247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FF0000"/>
                  </a:solidFill>
                  <a:latin typeface="Comic Sans MS" pitchFamily="66" charset="0"/>
                </a:rPr>
                <a:t>60 keV</a:t>
              </a:r>
            </a:p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en-US" sz="3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32" name="AutoShape 56"/>
            <p:cNvSpPr>
              <a:spLocks noChangeArrowheads="1"/>
            </p:cNvSpPr>
            <p:nvPr/>
          </p:nvSpPr>
          <p:spPr bwMode="auto">
            <a:xfrm rot="16200000">
              <a:off x="1740" y="2436"/>
              <a:ext cx="190" cy="226"/>
            </a:xfrm>
            <a:prstGeom prst="can">
              <a:avLst>
                <a:gd name="adj" fmla="val 45729"/>
              </a:avLst>
            </a:prstGeom>
            <a:gradFill rotWithShape="1">
              <a:gsLst>
                <a:gs pos="0">
                  <a:srgbClr val="FFCC99"/>
                </a:gs>
                <a:gs pos="100000">
                  <a:srgbClr val="CC6600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33" name="Line 57"/>
            <p:cNvSpPr>
              <a:spLocks noChangeShapeType="1"/>
            </p:cNvSpPr>
            <p:nvPr/>
          </p:nvSpPr>
          <p:spPr bwMode="auto">
            <a:xfrm flipH="1">
              <a:off x="1652" y="2552"/>
              <a:ext cx="112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34" name="Rectangle 58"/>
            <p:cNvSpPr>
              <a:spLocks noChangeArrowheads="1"/>
            </p:cNvSpPr>
            <p:nvPr/>
          </p:nvSpPr>
          <p:spPr bwMode="auto">
            <a:xfrm>
              <a:off x="1634" y="2535"/>
              <a:ext cx="60" cy="44"/>
            </a:xfrm>
            <a:prstGeom prst="rect">
              <a:avLst/>
            </a:prstGeom>
            <a:solidFill>
              <a:srgbClr val="000000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235" name="Line 59"/>
            <p:cNvSpPr>
              <a:spLocks noChangeShapeType="1"/>
            </p:cNvSpPr>
            <p:nvPr/>
          </p:nvSpPr>
          <p:spPr bwMode="auto">
            <a:xfrm flipH="1">
              <a:off x="1526" y="2552"/>
              <a:ext cx="113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36" name="AutoShape 60"/>
            <p:cNvSpPr>
              <a:spLocks noChangeArrowheads="1"/>
            </p:cNvSpPr>
            <p:nvPr/>
          </p:nvSpPr>
          <p:spPr bwMode="auto">
            <a:xfrm rot="16200000">
              <a:off x="1389" y="2439"/>
              <a:ext cx="191" cy="224"/>
            </a:xfrm>
            <a:prstGeom prst="can">
              <a:avLst>
                <a:gd name="adj" fmla="val 45087"/>
              </a:avLst>
            </a:prstGeom>
            <a:gradFill rotWithShape="1">
              <a:gsLst>
                <a:gs pos="0">
                  <a:srgbClr val="FFCC99"/>
                </a:gs>
                <a:gs pos="100000">
                  <a:srgbClr val="CC6600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37" name="AutoShape 61"/>
            <p:cNvSpPr>
              <a:spLocks noChangeArrowheads="1"/>
            </p:cNvSpPr>
            <p:nvPr/>
          </p:nvSpPr>
          <p:spPr bwMode="auto">
            <a:xfrm rot="16200000">
              <a:off x="1249" y="2439"/>
              <a:ext cx="191" cy="224"/>
            </a:xfrm>
            <a:prstGeom prst="can">
              <a:avLst>
                <a:gd name="adj" fmla="val 45087"/>
              </a:avLst>
            </a:prstGeom>
            <a:gradFill rotWithShape="1">
              <a:gsLst>
                <a:gs pos="0">
                  <a:srgbClr val="FFCC99"/>
                </a:gs>
                <a:gs pos="100000">
                  <a:srgbClr val="CC6600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38" name="Line 62"/>
            <p:cNvSpPr>
              <a:spLocks noChangeShapeType="1"/>
            </p:cNvSpPr>
            <p:nvPr/>
          </p:nvSpPr>
          <p:spPr bwMode="auto">
            <a:xfrm flipH="1" flipV="1">
              <a:off x="1208" y="2551"/>
              <a:ext cx="67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39" name="Line 63"/>
            <p:cNvSpPr>
              <a:spLocks noChangeShapeType="1"/>
            </p:cNvSpPr>
            <p:nvPr/>
          </p:nvSpPr>
          <p:spPr bwMode="auto">
            <a:xfrm flipH="1">
              <a:off x="2621" y="2553"/>
              <a:ext cx="69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40" name="Rectangle 64"/>
            <p:cNvSpPr>
              <a:spLocks noChangeAspect="1" noChangeArrowheads="1"/>
            </p:cNvSpPr>
            <p:nvPr/>
          </p:nvSpPr>
          <p:spPr bwMode="auto">
            <a:xfrm>
              <a:off x="2536" y="2511"/>
              <a:ext cx="108" cy="123"/>
            </a:xfrm>
            <a:prstGeom prst="rect">
              <a:avLst/>
            </a:prstGeom>
            <a:solidFill>
              <a:srgbClr val="777777"/>
            </a:solidFill>
            <a:ln w="9525">
              <a:miter lim="800000"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176200" prstMaterial="legacyMatte">
              <a:bevelT w="13500" h="13500" prst="angle"/>
              <a:bevelB w="13500" h="13500" prst="angle"/>
              <a:extrusionClr>
                <a:srgbClr val="777777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50241" name="Line 65"/>
            <p:cNvSpPr>
              <a:spLocks noChangeShapeType="1"/>
            </p:cNvSpPr>
            <p:nvPr/>
          </p:nvSpPr>
          <p:spPr bwMode="auto">
            <a:xfrm flipH="1">
              <a:off x="2469" y="2553"/>
              <a:ext cx="5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42" name="Text Box 66"/>
            <p:cNvSpPr txBox="1">
              <a:spLocks noChangeArrowheads="1"/>
            </p:cNvSpPr>
            <p:nvPr/>
          </p:nvSpPr>
          <p:spPr bwMode="auto">
            <a:xfrm>
              <a:off x="2344" y="2313"/>
              <a:ext cx="55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200" b="1">
                  <a:solidFill>
                    <a:srgbClr val="0000CC"/>
                  </a:solidFill>
                  <a:latin typeface="Comic Sans MS" pitchFamily="66" charset="0"/>
                </a:rPr>
                <a:t>Rebuncher</a:t>
              </a:r>
              <a:endParaRPr lang="en-US" sz="1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43" name="Rectangle 67"/>
            <p:cNvSpPr>
              <a:spLocks noChangeArrowheads="1"/>
            </p:cNvSpPr>
            <p:nvPr/>
          </p:nvSpPr>
          <p:spPr bwMode="auto">
            <a:xfrm flipH="1">
              <a:off x="4557" y="2160"/>
              <a:ext cx="4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 eaLnBrk="0" hangingPunct="0"/>
              <a:r>
                <a:rPr lang="en-US" sz="1200" b="1">
                  <a:solidFill>
                    <a:srgbClr val="0000FF"/>
                  </a:solidFill>
                  <a:latin typeface="Comic Sans MS" pitchFamily="66" charset="0"/>
                </a:rPr>
                <a:t>Primary</a:t>
              </a:r>
              <a:br>
                <a:rPr lang="en-US" sz="1200" b="1">
                  <a:solidFill>
                    <a:srgbClr val="0000FF"/>
                  </a:solidFill>
                  <a:latin typeface="Comic Sans MS" pitchFamily="66" charset="0"/>
                </a:rPr>
              </a:br>
              <a:r>
                <a:rPr lang="en-US" sz="1200" b="1">
                  <a:solidFill>
                    <a:srgbClr val="0000FF"/>
                  </a:solidFill>
                  <a:latin typeface="Comic Sans MS" pitchFamily="66" charset="0"/>
                </a:rPr>
                <a:t>target</a:t>
              </a:r>
            </a:p>
          </p:txBody>
        </p:sp>
        <p:sp>
          <p:nvSpPr>
            <p:cNvPr id="50244" name="Line 68"/>
            <p:cNvSpPr>
              <a:spLocks noChangeShapeType="1"/>
            </p:cNvSpPr>
            <p:nvPr/>
          </p:nvSpPr>
          <p:spPr bwMode="auto">
            <a:xfrm flipH="1">
              <a:off x="5020" y="2546"/>
              <a:ext cx="320" cy="0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 type="none" w="sm" len="sm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5" name="AutoShape 69"/>
            <p:cNvSpPr>
              <a:spLocks noChangeArrowheads="1"/>
            </p:cNvSpPr>
            <p:nvPr/>
          </p:nvSpPr>
          <p:spPr bwMode="auto">
            <a:xfrm flipH="1">
              <a:off x="4714" y="2438"/>
              <a:ext cx="326" cy="244"/>
            </a:xfrm>
            <a:prstGeom prst="star16">
              <a:avLst>
                <a:gd name="adj" fmla="val 37500"/>
              </a:avLst>
            </a:prstGeom>
            <a:solidFill>
              <a:srgbClr val="00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6" name="Rectangle 70"/>
            <p:cNvSpPr>
              <a:spLocks noChangeArrowheads="1"/>
            </p:cNvSpPr>
            <p:nvPr/>
          </p:nvSpPr>
          <p:spPr bwMode="auto">
            <a:xfrm flipH="1">
              <a:off x="4545" y="2474"/>
              <a:ext cx="123" cy="36"/>
            </a:xfrm>
            <a:prstGeom prst="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7" name="Rectangle 71"/>
            <p:cNvSpPr>
              <a:spLocks noChangeArrowheads="1"/>
            </p:cNvSpPr>
            <p:nvPr/>
          </p:nvSpPr>
          <p:spPr bwMode="auto">
            <a:xfrm flipH="1">
              <a:off x="4544" y="2583"/>
              <a:ext cx="122" cy="35"/>
            </a:xfrm>
            <a:prstGeom prst="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72"/>
            <p:cNvGrpSpPr>
              <a:grpSpLocks/>
            </p:cNvGrpSpPr>
            <p:nvPr/>
          </p:nvGrpSpPr>
          <p:grpSpPr bwMode="auto">
            <a:xfrm flipH="1">
              <a:off x="4418" y="2470"/>
              <a:ext cx="91" cy="60"/>
              <a:chOff x="2124" y="3564"/>
              <a:chExt cx="144" cy="104"/>
            </a:xfrm>
          </p:grpSpPr>
          <p:sp>
            <p:nvSpPr>
              <p:cNvPr id="50249" name="Line 73"/>
              <p:cNvSpPr>
                <a:spLocks noChangeShapeType="1"/>
              </p:cNvSpPr>
              <p:nvPr/>
            </p:nvSpPr>
            <p:spPr bwMode="auto">
              <a:xfrm flipH="1" flipV="1">
                <a:off x="2124" y="3612"/>
                <a:ext cx="4" cy="5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50" name="Line 74"/>
              <p:cNvSpPr>
                <a:spLocks noChangeShapeType="1"/>
              </p:cNvSpPr>
              <p:nvPr/>
            </p:nvSpPr>
            <p:spPr bwMode="auto">
              <a:xfrm flipV="1">
                <a:off x="2124" y="3564"/>
                <a:ext cx="144" cy="4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75"/>
            <p:cNvGrpSpPr>
              <a:grpSpLocks/>
            </p:cNvGrpSpPr>
            <p:nvPr/>
          </p:nvGrpSpPr>
          <p:grpSpPr bwMode="auto">
            <a:xfrm flipH="1" flipV="1">
              <a:off x="4416" y="2563"/>
              <a:ext cx="90" cy="59"/>
              <a:chOff x="2124" y="3564"/>
              <a:chExt cx="144" cy="104"/>
            </a:xfrm>
          </p:grpSpPr>
          <p:sp>
            <p:nvSpPr>
              <p:cNvPr id="50252" name="Line 76"/>
              <p:cNvSpPr>
                <a:spLocks noChangeShapeType="1"/>
              </p:cNvSpPr>
              <p:nvPr/>
            </p:nvSpPr>
            <p:spPr bwMode="auto">
              <a:xfrm flipH="1" flipV="1">
                <a:off x="2124" y="3612"/>
                <a:ext cx="4" cy="5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53" name="Line 77"/>
              <p:cNvSpPr>
                <a:spLocks noChangeShapeType="1"/>
              </p:cNvSpPr>
              <p:nvPr/>
            </p:nvSpPr>
            <p:spPr bwMode="auto">
              <a:xfrm flipV="1">
                <a:off x="2124" y="3564"/>
                <a:ext cx="144" cy="4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0254" name="Oval 78"/>
            <p:cNvSpPr>
              <a:spLocks noChangeArrowheads="1"/>
            </p:cNvSpPr>
            <p:nvPr/>
          </p:nvSpPr>
          <p:spPr bwMode="auto">
            <a:xfrm flipH="1">
              <a:off x="4548" y="2523"/>
              <a:ext cx="107" cy="41"/>
            </a:xfrm>
            <a:prstGeom prst="ellipse">
              <a:avLst/>
            </a:prstGeom>
            <a:gradFill rotWithShape="0">
              <a:gsLst>
                <a:gs pos="0">
                  <a:srgbClr val="FF6600">
                    <a:gamma/>
                    <a:shade val="46275"/>
                    <a:invGamma/>
                  </a:srgbClr>
                </a:gs>
                <a:gs pos="100000">
                  <a:srgbClr val="FF6600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55" name="Freeform 79"/>
            <p:cNvSpPr>
              <a:spLocks/>
            </p:cNvSpPr>
            <p:nvPr/>
          </p:nvSpPr>
          <p:spPr bwMode="auto">
            <a:xfrm flipH="1">
              <a:off x="4646" y="2523"/>
              <a:ext cx="107" cy="26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76" y="9"/>
                </a:cxn>
                <a:cxn ang="0">
                  <a:pos x="96" y="29"/>
                </a:cxn>
                <a:cxn ang="0">
                  <a:pos x="172" y="37"/>
                </a:cxn>
              </a:cxnLst>
              <a:rect l="0" t="0" r="r" b="b"/>
              <a:pathLst>
                <a:path w="172" h="46">
                  <a:moveTo>
                    <a:pt x="0" y="37"/>
                  </a:moveTo>
                  <a:cubicBezTo>
                    <a:pt x="42" y="34"/>
                    <a:pt x="64" y="46"/>
                    <a:pt x="76" y="9"/>
                  </a:cubicBezTo>
                  <a:cubicBezTo>
                    <a:pt x="126" y="22"/>
                    <a:pt x="62" y="0"/>
                    <a:pt x="96" y="29"/>
                  </a:cubicBezTo>
                  <a:cubicBezTo>
                    <a:pt x="107" y="38"/>
                    <a:pt x="161" y="42"/>
                    <a:pt x="172" y="37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56" name="Freeform 80"/>
            <p:cNvSpPr>
              <a:spLocks/>
            </p:cNvSpPr>
            <p:nvPr/>
          </p:nvSpPr>
          <p:spPr bwMode="auto">
            <a:xfrm flipH="1">
              <a:off x="4634" y="2552"/>
              <a:ext cx="110" cy="46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60" y="80"/>
                </a:cxn>
                <a:cxn ang="0">
                  <a:pos x="64" y="68"/>
                </a:cxn>
                <a:cxn ang="0">
                  <a:pos x="76" y="64"/>
                </a:cxn>
                <a:cxn ang="0">
                  <a:pos x="92" y="40"/>
                </a:cxn>
                <a:cxn ang="0">
                  <a:pos x="92" y="8"/>
                </a:cxn>
                <a:cxn ang="0">
                  <a:pos x="140" y="24"/>
                </a:cxn>
                <a:cxn ang="0">
                  <a:pos x="176" y="0"/>
                </a:cxn>
              </a:cxnLst>
              <a:rect l="0" t="0" r="r" b="b"/>
              <a:pathLst>
                <a:path w="176" h="80">
                  <a:moveTo>
                    <a:pt x="0" y="60"/>
                  </a:moveTo>
                  <a:cubicBezTo>
                    <a:pt x="19" y="70"/>
                    <a:pt x="40" y="73"/>
                    <a:pt x="60" y="80"/>
                  </a:cubicBezTo>
                  <a:cubicBezTo>
                    <a:pt x="61" y="76"/>
                    <a:pt x="61" y="71"/>
                    <a:pt x="64" y="68"/>
                  </a:cubicBezTo>
                  <a:cubicBezTo>
                    <a:pt x="67" y="65"/>
                    <a:pt x="74" y="68"/>
                    <a:pt x="76" y="64"/>
                  </a:cubicBezTo>
                  <a:cubicBezTo>
                    <a:pt x="95" y="35"/>
                    <a:pt x="65" y="49"/>
                    <a:pt x="92" y="40"/>
                  </a:cubicBezTo>
                  <a:cubicBezTo>
                    <a:pt x="81" y="24"/>
                    <a:pt x="74" y="20"/>
                    <a:pt x="92" y="8"/>
                  </a:cubicBezTo>
                  <a:cubicBezTo>
                    <a:pt x="110" y="13"/>
                    <a:pt x="121" y="20"/>
                    <a:pt x="140" y="24"/>
                  </a:cubicBezTo>
                  <a:cubicBezTo>
                    <a:pt x="163" y="39"/>
                    <a:pt x="176" y="23"/>
                    <a:pt x="176" y="0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57" name="Freeform 81"/>
            <p:cNvSpPr>
              <a:spLocks/>
            </p:cNvSpPr>
            <p:nvPr/>
          </p:nvSpPr>
          <p:spPr bwMode="auto">
            <a:xfrm flipH="1">
              <a:off x="4619" y="2526"/>
              <a:ext cx="104" cy="3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52"/>
                </a:cxn>
                <a:cxn ang="0">
                  <a:pos x="36" y="40"/>
                </a:cxn>
                <a:cxn ang="0">
                  <a:pos x="100" y="16"/>
                </a:cxn>
                <a:cxn ang="0">
                  <a:pos x="104" y="4"/>
                </a:cxn>
                <a:cxn ang="0">
                  <a:pos x="136" y="20"/>
                </a:cxn>
                <a:cxn ang="0">
                  <a:pos x="168" y="28"/>
                </a:cxn>
              </a:cxnLst>
              <a:rect l="0" t="0" r="r" b="b"/>
              <a:pathLst>
                <a:path w="168" h="57">
                  <a:moveTo>
                    <a:pt x="0" y="12"/>
                  </a:moveTo>
                  <a:cubicBezTo>
                    <a:pt x="1" y="17"/>
                    <a:pt x="4" y="50"/>
                    <a:pt x="8" y="52"/>
                  </a:cubicBezTo>
                  <a:cubicBezTo>
                    <a:pt x="17" y="57"/>
                    <a:pt x="27" y="45"/>
                    <a:pt x="36" y="40"/>
                  </a:cubicBezTo>
                  <a:cubicBezTo>
                    <a:pt x="58" y="27"/>
                    <a:pt x="75" y="21"/>
                    <a:pt x="100" y="16"/>
                  </a:cubicBezTo>
                  <a:cubicBezTo>
                    <a:pt x="101" y="12"/>
                    <a:pt x="100" y="6"/>
                    <a:pt x="104" y="4"/>
                  </a:cubicBezTo>
                  <a:cubicBezTo>
                    <a:pt x="115" y="0"/>
                    <a:pt x="130" y="17"/>
                    <a:pt x="136" y="20"/>
                  </a:cubicBezTo>
                  <a:cubicBezTo>
                    <a:pt x="153" y="29"/>
                    <a:pt x="153" y="28"/>
                    <a:pt x="168" y="28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58" name="Freeform 82"/>
            <p:cNvSpPr>
              <a:spLocks/>
            </p:cNvSpPr>
            <p:nvPr/>
          </p:nvSpPr>
          <p:spPr bwMode="auto">
            <a:xfrm flipH="1">
              <a:off x="4590" y="2556"/>
              <a:ext cx="151" cy="34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60" y="48"/>
                </a:cxn>
                <a:cxn ang="0">
                  <a:pos x="72" y="60"/>
                </a:cxn>
                <a:cxn ang="0">
                  <a:pos x="92" y="40"/>
                </a:cxn>
                <a:cxn ang="0">
                  <a:pos x="160" y="36"/>
                </a:cxn>
                <a:cxn ang="0">
                  <a:pos x="164" y="24"/>
                </a:cxn>
                <a:cxn ang="0">
                  <a:pos x="220" y="4"/>
                </a:cxn>
                <a:cxn ang="0">
                  <a:pos x="240" y="0"/>
                </a:cxn>
              </a:cxnLst>
              <a:rect l="0" t="0" r="r" b="b"/>
              <a:pathLst>
                <a:path w="240" h="60">
                  <a:moveTo>
                    <a:pt x="0" y="8"/>
                  </a:moveTo>
                  <a:cubicBezTo>
                    <a:pt x="17" y="25"/>
                    <a:pt x="38" y="41"/>
                    <a:pt x="60" y="48"/>
                  </a:cubicBezTo>
                  <a:cubicBezTo>
                    <a:pt x="64" y="52"/>
                    <a:pt x="66" y="60"/>
                    <a:pt x="72" y="60"/>
                  </a:cubicBezTo>
                  <a:cubicBezTo>
                    <a:pt x="81" y="60"/>
                    <a:pt x="83" y="41"/>
                    <a:pt x="92" y="40"/>
                  </a:cubicBezTo>
                  <a:cubicBezTo>
                    <a:pt x="114" y="37"/>
                    <a:pt x="137" y="37"/>
                    <a:pt x="160" y="36"/>
                  </a:cubicBezTo>
                  <a:cubicBezTo>
                    <a:pt x="161" y="32"/>
                    <a:pt x="161" y="26"/>
                    <a:pt x="164" y="24"/>
                  </a:cubicBezTo>
                  <a:cubicBezTo>
                    <a:pt x="171" y="19"/>
                    <a:pt x="209" y="7"/>
                    <a:pt x="220" y="4"/>
                  </a:cubicBezTo>
                  <a:cubicBezTo>
                    <a:pt x="227" y="2"/>
                    <a:pt x="240" y="0"/>
                    <a:pt x="240" y="0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59" name="Text Box 83"/>
            <p:cNvSpPr txBox="1">
              <a:spLocks noChangeArrowheads="1"/>
            </p:cNvSpPr>
            <p:nvPr/>
          </p:nvSpPr>
          <p:spPr bwMode="auto">
            <a:xfrm flipH="1">
              <a:off x="4961" y="2226"/>
              <a:ext cx="67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200" b="1">
                  <a:solidFill>
                    <a:schemeClr val="accent2"/>
                  </a:solidFill>
                  <a:latin typeface="Comic Sans MS" pitchFamily="66" charset="0"/>
                </a:rPr>
                <a:t>High energy</a:t>
              </a:r>
              <a:br>
                <a:rPr lang="en-US" sz="1200" b="1">
                  <a:solidFill>
                    <a:schemeClr val="accent2"/>
                  </a:solidFill>
                  <a:latin typeface="Comic Sans MS" pitchFamily="66" charset="0"/>
                </a:rPr>
              </a:br>
              <a:r>
                <a:rPr lang="en-US" sz="1200" b="1">
                  <a:solidFill>
                    <a:schemeClr val="accent2"/>
                  </a:solidFill>
                  <a:latin typeface="Comic Sans MS" pitchFamily="66" charset="0"/>
                </a:rPr>
                <a:t>driver beam</a:t>
              </a:r>
              <a:br>
                <a:rPr lang="en-US" sz="1200" b="1">
                  <a:solidFill>
                    <a:schemeClr val="accent2"/>
                  </a:solidFill>
                  <a:latin typeface="Comic Sans MS" pitchFamily="66" charset="0"/>
                </a:rPr>
              </a:br>
              <a:endParaRPr lang="en-US" sz="1200" b="1">
                <a:solidFill>
                  <a:schemeClr val="accent2"/>
                </a:solidFill>
                <a:latin typeface="Comic Sans MS" pitchFamily="66" charset="0"/>
              </a:endParaRPr>
            </a:p>
            <a:p>
              <a:pPr algn="l" eaLnBrk="0" hangingPunct="0"/>
              <a:r>
                <a:rPr lang="en-US" sz="1200" b="1">
                  <a:solidFill>
                    <a:schemeClr val="accent2"/>
                  </a:solidFill>
                  <a:latin typeface="Comic Sans MS" pitchFamily="66" charset="0"/>
                </a:rPr>
                <a:t>protons</a:t>
              </a:r>
              <a:endParaRPr lang="en-US" sz="1200" b="1">
                <a:latin typeface="Comic Sans MS" pitchFamily="66" charset="0"/>
              </a:endParaRPr>
            </a:p>
          </p:txBody>
        </p:sp>
        <p:sp>
          <p:nvSpPr>
            <p:cNvPr id="50260" name="Text Box 84"/>
            <p:cNvSpPr txBox="1">
              <a:spLocks noChangeArrowheads="1"/>
            </p:cNvSpPr>
            <p:nvPr/>
          </p:nvSpPr>
          <p:spPr bwMode="auto">
            <a:xfrm>
              <a:off x="144" y="1776"/>
              <a:ext cx="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200">
                  <a:latin typeface="Comic Sans MS" pitchFamily="66" charset="0"/>
                </a:rPr>
                <a:t>Optional stripper</a:t>
              </a:r>
            </a:p>
          </p:txBody>
        </p:sp>
        <p:sp>
          <p:nvSpPr>
            <p:cNvPr id="50261" name="Line 85"/>
            <p:cNvSpPr>
              <a:spLocks noChangeShapeType="1"/>
            </p:cNvSpPr>
            <p:nvPr/>
          </p:nvSpPr>
          <p:spPr bwMode="auto">
            <a:xfrm>
              <a:off x="432" y="2112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62" name="Text Box 86"/>
            <p:cNvSpPr txBox="1">
              <a:spLocks noChangeArrowheads="1"/>
            </p:cNvSpPr>
            <p:nvPr/>
          </p:nvSpPr>
          <p:spPr bwMode="auto">
            <a:xfrm>
              <a:off x="4582" y="1908"/>
              <a:ext cx="602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b="1">
                  <a:solidFill>
                    <a:srgbClr val="0000CC"/>
                  </a:solidFill>
                  <a:latin typeface="Comic Sans MS" pitchFamily="66" charset="0"/>
                </a:rPr>
                <a:t>ISOLDE</a:t>
              </a:r>
              <a:endParaRPr lang="en-US" sz="3200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50263" name="AutoShape 87"/>
            <p:cNvSpPr>
              <a:spLocks/>
            </p:cNvSpPr>
            <p:nvPr/>
          </p:nvSpPr>
          <p:spPr bwMode="auto">
            <a:xfrm rot="-5400000">
              <a:off x="4824" y="1752"/>
              <a:ext cx="96" cy="720"/>
            </a:xfrm>
            <a:prstGeom prst="rightBrace">
              <a:avLst>
                <a:gd name="adj1" fmla="val 62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264" name="Rectangle 88"/>
          <p:cNvSpPr>
            <a:spLocks noChangeArrowheads="1"/>
          </p:cNvSpPr>
          <p:nvPr/>
        </p:nvSpPr>
        <p:spPr bwMode="auto">
          <a:xfrm>
            <a:off x="3810000" y="533400"/>
            <a:ext cx="281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>
                <a:solidFill>
                  <a:schemeClr val="tx2"/>
                </a:solidFill>
                <a:latin typeface="Comic Sans MS" pitchFamily="66" charset="0"/>
              </a:rPr>
              <a:t>REX-Isolde</a:t>
            </a:r>
          </a:p>
        </p:txBody>
      </p:sp>
      <p:sp>
        <p:nvSpPr>
          <p:cNvPr id="50265" name="Rectangle 89"/>
          <p:cNvSpPr>
            <a:spLocks noChangeArrowheads="1"/>
          </p:cNvSpPr>
          <p:nvPr/>
        </p:nvSpPr>
        <p:spPr bwMode="auto">
          <a:xfrm>
            <a:off x="762000" y="5029200"/>
            <a:ext cx="3048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US" sz="1600">
                <a:solidFill>
                  <a:srgbClr val="008000"/>
                </a:solidFill>
                <a:latin typeface="Comic Sans MS" pitchFamily="66" charset="0"/>
              </a:rPr>
              <a:t>* 6 cavities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1600">
                <a:solidFill>
                  <a:srgbClr val="008000"/>
                </a:solidFill>
                <a:latin typeface="Comic Sans MS" pitchFamily="66" charset="0"/>
              </a:rPr>
              <a:t>* 100 and 200 MHz, ~100 kW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1600">
                <a:solidFill>
                  <a:srgbClr val="008000"/>
                </a:solidFill>
                <a:latin typeface="Comic Sans MS" pitchFamily="66" charset="0"/>
              </a:rPr>
              <a:t>* 300 keV/u to 3 MeV/u</a:t>
            </a:r>
          </a:p>
        </p:txBody>
      </p:sp>
      <p:grpSp>
        <p:nvGrpSpPr>
          <p:cNvPr id="6" name="Group 93"/>
          <p:cNvGrpSpPr>
            <a:grpSpLocks/>
          </p:cNvGrpSpPr>
          <p:nvPr/>
        </p:nvGrpSpPr>
        <p:grpSpPr bwMode="auto">
          <a:xfrm>
            <a:off x="4724400" y="4495800"/>
            <a:ext cx="4343400" cy="2209800"/>
            <a:chOff x="2976" y="2832"/>
            <a:chExt cx="2736" cy="1392"/>
          </a:xfrm>
        </p:grpSpPr>
        <p:grpSp>
          <p:nvGrpSpPr>
            <p:cNvPr id="7" name="Group 94"/>
            <p:cNvGrpSpPr>
              <a:grpSpLocks/>
            </p:cNvGrpSpPr>
            <p:nvPr/>
          </p:nvGrpSpPr>
          <p:grpSpPr bwMode="auto">
            <a:xfrm>
              <a:off x="2976" y="3024"/>
              <a:ext cx="2736" cy="1200"/>
              <a:chOff x="2976" y="3024"/>
              <a:chExt cx="2736" cy="1200"/>
            </a:xfrm>
          </p:grpSpPr>
          <p:pic>
            <p:nvPicPr>
              <p:cNvPr id="50271" name="Picture 95" descr="Penning trap cooli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76" y="3462"/>
                <a:ext cx="2736" cy="762"/>
              </a:xfrm>
              <a:prstGeom prst="rect">
                <a:avLst/>
              </a:prstGeom>
              <a:noFill/>
            </p:spPr>
          </p:pic>
          <p:sp>
            <p:nvSpPr>
              <p:cNvPr id="50272" name="Text Box 96"/>
              <p:cNvSpPr txBox="1">
                <a:spLocks noChangeArrowheads="1"/>
              </p:cNvSpPr>
              <p:nvPr/>
            </p:nvSpPr>
            <p:spPr bwMode="auto">
              <a:xfrm>
                <a:off x="3120" y="3024"/>
                <a:ext cx="2544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/>
                <a:r>
                  <a:rPr lang="en-US" sz="1600">
                    <a:solidFill>
                      <a:srgbClr val="008000"/>
                    </a:solidFill>
                    <a:latin typeface="Comic Sans MS" pitchFamily="66" charset="0"/>
                  </a:rPr>
                  <a:t>* longitudinal accumulation and bunching</a:t>
                </a:r>
              </a:p>
              <a:p>
                <a:pPr algn="l"/>
                <a:r>
                  <a:rPr lang="en-US" sz="1600">
                    <a:solidFill>
                      <a:srgbClr val="008000"/>
                    </a:solidFill>
                    <a:latin typeface="Comic Sans MS" pitchFamily="66" charset="0"/>
                  </a:rPr>
                  <a:t>* transverse phase space cooling</a:t>
                </a:r>
              </a:p>
            </p:txBody>
          </p:sp>
        </p:grpSp>
        <p:sp>
          <p:nvSpPr>
            <p:cNvPr id="50273" name="Line 97"/>
            <p:cNvSpPr>
              <a:spLocks noChangeShapeType="1"/>
            </p:cNvSpPr>
            <p:nvPr/>
          </p:nvSpPr>
          <p:spPr bwMode="auto">
            <a:xfrm flipH="1" flipV="1">
              <a:off x="4224" y="2832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98"/>
          <p:cNvGrpSpPr>
            <a:grpSpLocks/>
          </p:cNvGrpSpPr>
          <p:nvPr/>
        </p:nvGrpSpPr>
        <p:grpSpPr bwMode="auto">
          <a:xfrm>
            <a:off x="6553200" y="1071563"/>
            <a:ext cx="2041525" cy="1366837"/>
            <a:chOff x="4128" y="675"/>
            <a:chExt cx="1286" cy="861"/>
          </a:xfrm>
        </p:grpSpPr>
        <p:sp>
          <p:nvSpPr>
            <p:cNvPr id="50275" name="Text Box 99"/>
            <p:cNvSpPr txBox="1">
              <a:spLocks noChangeArrowheads="1"/>
            </p:cNvSpPr>
            <p:nvPr/>
          </p:nvSpPr>
          <p:spPr bwMode="auto">
            <a:xfrm>
              <a:off x="4224" y="675"/>
              <a:ext cx="119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600">
                  <a:solidFill>
                    <a:srgbClr val="008000"/>
                  </a:solidFill>
                  <a:latin typeface="Comic Sans MS" pitchFamily="66" charset="0"/>
                </a:rPr>
                <a:t>* charge breeding</a:t>
              </a:r>
            </a:p>
            <a:p>
              <a:pPr algn="l"/>
              <a:r>
                <a:rPr lang="en-US" sz="1600">
                  <a:solidFill>
                    <a:srgbClr val="008000"/>
                  </a:solidFill>
                  <a:latin typeface="Comic Sans MS" pitchFamily="66" charset="0"/>
                </a:rPr>
                <a:t>* 1+ ions to n+</a:t>
              </a:r>
            </a:p>
          </p:txBody>
        </p:sp>
        <p:sp>
          <p:nvSpPr>
            <p:cNvPr id="50276" name="Line 100"/>
            <p:cNvSpPr>
              <a:spLocks noChangeShapeType="1"/>
            </p:cNvSpPr>
            <p:nvPr/>
          </p:nvSpPr>
          <p:spPr bwMode="auto">
            <a:xfrm flipH="1">
              <a:off x="4128" y="1104"/>
              <a:ext cx="38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277" name="Text Box 101"/>
          <p:cNvSpPr txBox="1">
            <a:spLocks noChangeArrowheads="1"/>
          </p:cNvSpPr>
          <p:nvPr/>
        </p:nvSpPr>
        <p:spPr bwMode="auto">
          <a:xfrm>
            <a:off x="228600" y="60960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>
                <a:solidFill>
                  <a:schemeClr val="accent2"/>
                </a:solidFill>
              </a:rPr>
              <a:t>D. Voulot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6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0" y="785813"/>
            <a:ext cx="9144000" cy="1065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449263" fontAlgn="base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dirty="0">
                <a:solidFill>
                  <a:srgbClr val="000000"/>
                </a:solidFill>
                <a:latin typeface="Arial" charset="0"/>
              </a:rPr>
              <a:t>Beam consolidation/development at ISOLDE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l="4997" t="41003" r="4997" b="9973"/>
          <a:stretch>
            <a:fillRect/>
          </a:stretch>
        </p:blipFill>
        <p:spPr bwMode="auto">
          <a:xfrm>
            <a:off x="0" y="2501680"/>
            <a:ext cx="9144000" cy="29847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2667000" y="1676400"/>
            <a:ext cx="4113213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</a:rPr>
              <a:t>Beam evolution in the past 4 years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0" y="6019800"/>
            <a:ext cx="4390176" cy="46166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Beam development: Thierry Stora</a:t>
            </a:r>
            <a:endParaRPr 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512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51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C1170-99A1-44C2-9D00-C4181B722369}" type="slidenum">
              <a:rPr lang="en-US">
                <a:latin typeface="Arial" pitchFamily="34" charset="0"/>
              </a:rPr>
              <a:pPr>
                <a:defRPr/>
              </a:pPr>
              <a:t>15</a:t>
            </a:fld>
            <a:endParaRPr lang="en-US">
              <a:latin typeface="Arial" pitchFamily="34" charset="0"/>
            </a:endParaRPr>
          </a:p>
        </p:txBody>
      </p:sp>
      <p:pic>
        <p:nvPicPr>
          <p:cNvPr id="3078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3438"/>
            <a:ext cx="3535363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>
          <a:xfrm>
            <a:off x="936625" y="60325"/>
            <a:ext cx="6659563" cy="803275"/>
          </a:xfrm>
        </p:spPr>
        <p:txBody>
          <a:bodyPr/>
          <a:lstStyle/>
          <a:p>
            <a:pPr eaLnBrk="1" hangingPunct="1"/>
            <a:r>
              <a:rPr lang="en-US" sz="2800" smtClean="0"/>
              <a:t>Research with Radioactive Ion Beams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325688" y="1862138"/>
            <a:ext cx="2306637" cy="1936750"/>
            <a:chOff x="1465" y="1173"/>
            <a:chExt cx="1453" cy="1220"/>
          </a:xfrm>
        </p:grpSpPr>
        <p:sp>
          <p:nvSpPr>
            <p:cNvPr id="3099" name="Oval 4"/>
            <p:cNvSpPr>
              <a:spLocks noChangeArrowheads="1"/>
            </p:cNvSpPr>
            <p:nvPr/>
          </p:nvSpPr>
          <p:spPr bwMode="auto">
            <a:xfrm>
              <a:off x="1465" y="1173"/>
              <a:ext cx="1453" cy="1220"/>
            </a:xfrm>
            <a:prstGeom prst="ellipse">
              <a:avLst/>
            </a:prstGeom>
            <a:solidFill>
              <a:srgbClr val="FFFF99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100" name="Text Box 5"/>
            <p:cNvSpPr txBox="1">
              <a:spLocks noChangeArrowheads="1"/>
            </p:cNvSpPr>
            <p:nvPr/>
          </p:nvSpPr>
          <p:spPr bwMode="auto">
            <a:xfrm>
              <a:off x="1521" y="1269"/>
              <a:ext cx="1362" cy="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b="1">
                  <a:solidFill>
                    <a:srgbClr val="0000FF"/>
                  </a:solidFill>
                  <a:latin typeface="Times New Roman" pitchFamily="18" charset="0"/>
                </a:rPr>
                <a:t>Nuclear Physics</a:t>
              </a:r>
            </a:p>
            <a:p>
              <a:pPr algn="ctr" eaLnBrk="0" hangingPunct="0"/>
              <a:r>
                <a:rPr lang="en-US" sz="1400" b="1">
                  <a:latin typeface="Times New Roman" pitchFamily="18" charset="0"/>
                </a:rPr>
                <a:t>Nuclear Decay Spectroscopy and Reactions</a:t>
              </a:r>
            </a:p>
            <a:p>
              <a:pPr algn="ctr" eaLnBrk="0" hangingPunct="0"/>
              <a:r>
                <a:rPr lang="en-US" sz="1400">
                  <a:latin typeface="Times New Roman" pitchFamily="18" charset="0"/>
                </a:rPr>
                <a:t>Structure of Nuclei</a:t>
              </a:r>
            </a:p>
            <a:p>
              <a:pPr algn="ctr" eaLnBrk="0" hangingPunct="0"/>
              <a:r>
                <a:rPr lang="en-US" sz="1400">
                  <a:latin typeface="Times New Roman" pitchFamily="18" charset="0"/>
                </a:rPr>
                <a:t>Exotic Decay Modes</a:t>
              </a:r>
            </a:p>
            <a:p>
              <a:pPr algn="ctr" eaLnBrk="0" hangingPunct="0"/>
              <a:endParaRPr lang="en-US">
                <a:latin typeface="Times New Roman" pitchFamily="18" charset="0"/>
              </a:endParaRP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46088" y="4311650"/>
            <a:ext cx="2306637" cy="1936750"/>
            <a:chOff x="281" y="2716"/>
            <a:chExt cx="1453" cy="1220"/>
          </a:xfrm>
        </p:grpSpPr>
        <p:sp>
          <p:nvSpPr>
            <p:cNvPr id="3097" name="Oval 7"/>
            <p:cNvSpPr>
              <a:spLocks noChangeArrowheads="1"/>
            </p:cNvSpPr>
            <p:nvPr/>
          </p:nvSpPr>
          <p:spPr bwMode="auto">
            <a:xfrm>
              <a:off x="281" y="2716"/>
              <a:ext cx="1453" cy="1220"/>
            </a:xfrm>
            <a:prstGeom prst="ellipse">
              <a:avLst/>
            </a:prstGeom>
            <a:solidFill>
              <a:srgbClr val="FFFF99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098" name="Text Box 8"/>
            <p:cNvSpPr txBox="1">
              <a:spLocks noChangeArrowheads="1"/>
            </p:cNvSpPr>
            <p:nvPr/>
          </p:nvSpPr>
          <p:spPr bwMode="auto">
            <a:xfrm>
              <a:off x="371" y="2784"/>
              <a:ext cx="1247" cy="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b="1">
                  <a:solidFill>
                    <a:srgbClr val="0000FF"/>
                  </a:solidFill>
                  <a:latin typeface="Times New Roman" pitchFamily="18" charset="0"/>
                </a:rPr>
                <a:t>Atomic Methods</a:t>
              </a:r>
            </a:p>
            <a:p>
              <a:pPr eaLnBrk="0" hangingPunct="0"/>
              <a:endParaRPr lang="en-US" sz="800">
                <a:latin typeface="Times New Roman" pitchFamily="18" charset="0"/>
              </a:endParaRPr>
            </a:p>
            <a:p>
              <a:pPr algn="ctr" eaLnBrk="0" hangingPunct="0"/>
              <a:r>
                <a:rPr lang="en-US" sz="1400" b="1">
                  <a:latin typeface="Times New Roman" pitchFamily="18" charset="0"/>
                </a:rPr>
                <a:t>Laser Spectroscopy and Direct Mass Measurements</a:t>
              </a:r>
              <a:endParaRPr lang="en-US" sz="1400">
                <a:latin typeface="Times New Roman" pitchFamily="18" charset="0"/>
              </a:endParaRPr>
            </a:p>
            <a:p>
              <a:pPr algn="ctr" eaLnBrk="0" hangingPunct="0"/>
              <a:r>
                <a:rPr lang="en-US" sz="1400">
                  <a:latin typeface="Times New Roman" pitchFamily="18" charset="0"/>
                </a:rPr>
                <a:t>Radii, Moments, Nuclear Binding Energies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398963" y="4325938"/>
            <a:ext cx="2306637" cy="1935162"/>
            <a:chOff x="2771" y="2725"/>
            <a:chExt cx="1453" cy="1219"/>
          </a:xfrm>
        </p:grpSpPr>
        <p:sp>
          <p:nvSpPr>
            <p:cNvPr id="3095" name="Oval 10"/>
            <p:cNvSpPr>
              <a:spLocks noChangeArrowheads="1"/>
            </p:cNvSpPr>
            <p:nvPr/>
          </p:nvSpPr>
          <p:spPr bwMode="auto">
            <a:xfrm>
              <a:off x="2771" y="2725"/>
              <a:ext cx="1453" cy="1219"/>
            </a:xfrm>
            <a:prstGeom prst="ellipse">
              <a:avLst/>
            </a:prstGeom>
            <a:solidFill>
              <a:srgbClr val="FFFF99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096" name="Text Box 11"/>
            <p:cNvSpPr txBox="1">
              <a:spLocks noChangeArrowheads="1"/>
            </p:cNvSpPr>
            <p:nvPr/>
          </p:nvSpPr>
          <p:spPr bwMode="auto">
            <a:xfrm>
              <a:off x="2847" y="2801"/>
              <a:ext cx="1301" cy="1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b="1">
                  <a:solidFill>
                    <a:srgbClr val="0000FF"/>
                  </a:solidFill>
                  <a:latin typeface="Times New Roman" pitchFamily="18" charset="0"/>
                </a:rPr>
                <a:t>Nuclear Astrophysics</a:t>
              </a:r>
              <a:br>
                <a:rPr lang="en-US" b="1">
                  <a:solidFill>
                    <a:srgbClr val="0000FF"/>
                  </a:solidFill>
                  <a:latin typeface="Times New Roman" pitchFamily="18" charset="0"/>
                </a:rPr>
              </a:br>
              <a:endParaRPr lang="en-US" sz="1200">
                <a:solidFill>
                  <a:srgbClr val="0000FF"/>
                </a:solidFill>
                <a:latin typeface="Times New Roman" pitchFamily="18" charset="0"/>
              </a:endParaRPr>
            </a:p>
            <a:p>
              <a:pPr algn="ctr" eaLnBrk="0" hangingPunct="0"/>
              <a:r>
                <a:rPr lang="en-US" sz="1400" b="1">
                  <a:latin typeface="Times New Roman" pitchFamily="18" charset="0"/>
                </a:rPr>
                <a:t>Dedicated Nuclear Decay/Reaction Studies</a:t>
              </a:r>
              <a:endParaRPr lang="en-US" sz="1400">
                <a:latin typeface="Times New Roman" pitchFamily="18" charset="0"/>
              </a:endParaRPr>
            </a:p>
            <a:p>
              <a:pPr algn="ctr" eaLnBrk="0" hangingPunct="0"/>
              <a:r>
                <a:rPr lang="en-US" sz="1400">
                  <a:latin typeface="Times New Roman" pitchFamily="18" charset="0"/>
                </a:rPr>
                <a:t>Element Synthesis, </a:t>
              </a:r>
            </a:p>
            <a:p>
              <a:pPr algn="ctr" eaLnBrk="0" hangingPunct="0"/>
              <a:r>
                <a:rPr lang="en-US" sz="1400">
                  <a:latin typeface="Times New Roman" pitchFamily="18" charset="0"/>
                </a:rPr>
                <a:t>Solar Processes</a:t>
              </a:r>
            </a:p>
            <a:p>
              <a:pPr algn="ctr" eaLnBrk="0" hangingPunct="0"/>
              <a:endParaRPr lang="en-US" sz="1400">
                <a:latin typeface="Times New Roman" pitchFamily="18" charset="0"/>
              </a:endParaRPr>
            </a:p>
          </p:txBody>
        </p:sp>
      </p:grpSp>
      <p:graphicFrame>
        <p:nvGraphicFramePr>
          <p:cNvPr id="3074" name="Object 12"/>
          <p:cNvGraphicFramePr>
            <a:graphicFrameLocks noChangeAspect="1"/>
          </p:cNvGraphicFramePr>
          <p:nvPr/>
        </p:nvGraphicFramePr>
        <p:xfrm>
          <a:off x="2243138" y="3532188"/>
          <a:ext cx="2713037" cy="2281237"/>
        </p:xfrm>
        <a:graphic>
          <a:graphicData uri="http://schemas.openxmlformats.org/presentationml/2006/ole">
            <p:oleObj spid="_x0000_s22530" name="Picture" r:id="rId5" imgW="3244680" imgH="2729160" progId="Word.Picture.8">
              <p:embed/>
            </p:oleObj>
          </a:graphicData>
        </a:graphic>
      </p:graphicFrame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2994025" y="5073650"/>
            <a:ext cx="112077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2000" b="1">
                <a:latin typeface="Times New Roman" pitchFamily="18" charset="0"/>
              </a:rPr>
              <a:t>f(N,Z)</a:t>
            </a:r>
            <a:endParaRPr lang="en-US" sz="2000">
              <a:latin typeface="Times New Roman" pitchFamily="18" charset="0"/>
            </a:endParaRP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6400800" y="3024188"/>
            <a:ext cx="2743200" cy="2170112"/>
            <a:chOff x="3792" y="1200"/>
            <a:chExt cx="1728" cy="1367"/>
          </a:xfrm>
        </p:grpSpPr>
        <p:sp>
          <p:nvSpPr>
            <p:cNvPr id="3093" name="Oval 15"/>
            <p:cNvSpPr>
              <a:spLocks noChangeArrowheads="1"/>
            </p:cNvSpPr>
            <p:nvPr/>
          </p:nvSpPr>
          <p:spPr bwMode="auto">
            <a:xfrm>
              <a:off x="3792" y="1200"/>
              <a:ext cx="1728" cy="1367"/>
            </a:xfrm>
            <a:prstGeom prst="ellipse">
              <a:avLst/>
            </a:prstGeom>
            <a:solidFill>
              <a:srgbClr val="FFFF99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094" name="Text Box 16"/>
            <p:cNvSpPr txBox="1">
              <a:spLocks noChangeArrowheads="1"/>
            </p:cNvSpPr>
            <p:nvPr/>
          </p:nvSpPr>
          <p:spPr bwMode="auto">
            <a:xfrm>
              <a:off x="3984" y="1344"/>
              <a:ext cx="1405" cy="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b="1">
                  <a:solidFill>
                    <a:srgbClr val="0000FF"/>
                  </a:solidFill>
                  <a:latin typeface="Times New Roman" pitchFamily="18" charset="0"/>
                </a:rPr>
                <a:t>Fundamental Physics</a:t>
              </a:r>
            </a:p>
            <a:p>
              <a:pPr eaLnBrk="0" hangingPunct="0"/>
              <a:endParaRPr lang="en-US" sz="800">
                <a:latin typeface="Times New Roman" pitchFamily="18" charset="0"/>
              </a:endParaRPr>
            </a:p>
            <a:p>
              <a:pPr algn="ctr" eaLnBrk="0" hangingPunct="0"/>
              <a:r>
                <a:rPr lang="en-US" sz="1200" b="1">
                  <a:latin typeface="Times New Roman" pitchFamily="18" charset="0"/>
                </a:rPr>
                <a:t>Direct Mass Measurements, Dedicated Decay Studies - WI</a:t>
              </a:r>
            </a:p>
            <a:p>
              <a:pPr algn="ctr" eaLnBrk="0" hangingPunct="0"/>
              <a:r>
                <a:rPr lang="en-US" sz="1200">
                  <a:latin typeface="Times New Roman" pitchFamily="18" charset="0"/>
                </a:rPr>
                <a:t>CKM unitarity tests, search for </a:t>
              </a:r>
            </a:p>
            <a:p>
              <a:pPr algn="ctr" eaLnBrk="0" hangingPunct="0"/>
              <a:r>
                <a:rPr lang="en-US" sz="1200">
                  <a:latin typeface="Symbol" pitchFamily="18" charset="2"/>
                </a:rPr>
                <a:t>b</a:t>
              </a:r>
              <a:r>
                <a:rPr lang="en-US" sz="1200">
                  <a:latin typeface="Times New Roman" pitchFamily="18" charset="0"/>
                </a:rPr>
                <a:t>-</a:t>
              </a:r>
              <a:r>
                <a:rPr lang="en-US" sz="1200">
                  <a:latin typeface="Symbol" pitchFamily="18" charset="2"/>
                </a:rPr>
                <a:t>n</a:t>
              </a:r>
              <a:r>
                <a:rPr lang="en-US" sz="1200">
                  <a:latin typeface="Times New Roman" pitchFamily="18" charset="0"/>
                </a:rPr>
                <a:t> correlations, right-handed currents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5472113" y="863600"/>
            <a:ext cx="2725737" cy="2289175"/>
            <a:chOff x="3024" y="48"/>
            <a:chExt cx="1717" cy="1442"/>
          </a:xfrm>
        </p:grpSpPr>
        <p:sp>
          <p:nvSpPr>
            <p:cNvPr id="3091" name="Oval 18"/>
            <p:cNvSpPr>
              <a:spLocks noChangeArrowheads="1"/>
            </p:cNvSpPr>
            <p:nvPr/>
          </p:nvSpPr>
          <p:spPr bwMode="auto">
            <a:xfrm>
              <a:off x="3024" y="48"/>
              <a:ext cx="1717" cy="1442"/>
            </a:xfrm>
            <a:prstGeom prst="ellipse">
              <a:avLst/>
            </a:prstGeom>
            <a:solidFill>
              <a:srgbClr val="FFFF99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092" name="Text Box 19"/>
            <p:cNvSpPr txBox="1">
              <a:spLocks noChangeArrowheads="1"/>
            </p:cNvSpPr>
            <p:nvPr/>
          </p:nvSpPr>
          <p:spPr bwMode="auto">
            <a:xfrm>
              <a:off x="3211" y="240"/>
              <a:ext cx="1397" cy="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b="1">
                  <a:solidFill>
                    <a:srgbClr val="0000FF"/>
                  </a:solidFill>
                  <a:latin typeface="Times New Roman" pitchFamily="18" charset="0"/>
                </a:rPr>
                <a:t>Applied Physics</a:t>
              </a:r>
            </a:p>
            <a:p>
              <a:pPr eaLnBrk="0" hangingPunct="0"/>
              <a:endParaRPr lang="en-US" sz="800">
                <a:latin typeface="Times New Roman" pitchFamily="18" charset="0"/>
              </a:endParaRPr>
            </a:p>
            <a:p>
              <a:pPr algn="ctr" eaLnBrk="0" hangingPunct="0"/>
              <a:r>
                <a:rPr lang="en-US" sz="1400" b="1">
                  <a:latin typeface="Times New Roman" pitchFamily="18" charset="0"/>
                </a:rPr>
                <a:t>Implanted Radioactive Probes, Tailored Isotopes for Diagnosis and Therapy </a:t>
              </a:r>
            </a:p>
            <a:p>
              <a:pPr algn="ctr" eaLnBrk="0" hangingPunct="0"/>
              <a:r>
                <a:rPr lang="en-US" sz="1400">
                  <a:latin typeface="Times New Roman" pitchFamily="18" charset="0"/>
                </a:rPr>
                <a:t>Condensed matter physics and Life sciences</a:t>
              </a:r>
            </a:p>
            <a:p>
              <a:pPr algn="ctr" eaLnBrk="0" hangingPunct="0"/>
              <a:endParaRPr lang="en-US" sz="1400">
                <a:latin typeface="Times New Roman" pitchFamily="18" charset="0"/>
              </a:endParaRPr>
            </a:p>
            <a:p>
              <a:pPr algn="ctr" eaLnBrk="0" hangingPunct="0"/>
              <a:endParaRPr lang="en-US" sz="1200">
                <a:latin typeface="Times New Roman" pitchFamily="18" charset="0"/>
              </a:endParaRPr>
            </a:p>
          </p:txBody>
        </p:sp>
      </p:grpSp>
      <p:sp>
        <p:nvSpPr>
          <p:cNvPr id="3086" name="AutoShape 20"/>
          <p:cNvSpPr>
            <a:spLocks noChangeArrowheads="1"/>
          </p:cNvSpPr>
          <p:nvPr/>
        </p:nvSpPr>
        <p:spPr bwMode="auto">
          <a:xfrm rot="-2413081">
            <a:off x="4173538" y="3005138"/>
            <a:ext cx="2014537" cy="609600"/>
          </a:xfrm>
          <a:prstGeom prst="rightArrow">
            <a:avLst>
              <a:gd name="adj1" fmla="val 50000"/>
              <a:gd name="adj2" fmla="val 8261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1828800" y="3048000"/>
            <a:ext cx="3451225" cy="3395662"/>
            <a:chOff x="1053" y="1941"/>
            <a:chExt cx="2174" cy="2139"/>
          </a:xfrm>
        </p:grpSpPr>
        <p:sp>
          <p:nvSpPr>
            <p:cNvPr id="3088" name="AutoShape 22"/>
            <p:cNvSpPr>
              <a:spLocks noChangeArrowheads="1"/>
            </p:cNvSpPr>
            <p:nvPr/>
          </p:nvSpPr>
          <p:spPr bwMode="auto">
            <a:xfrm>
              <a:off x="1927" y="3864"/>
              <a:ext cx="647" cy="216"/>
            </a:xfrm>
            <a:prstGeom prst="leftRightArrow">
              <a:avLst>
                <a:gd name="adj1" fmla="val 50000"/>
                <a:gd name="adj2" fmla="val 59907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089" name="AutoShape 23"/>
            <p:cNvSpPr>
              <a:spLocks noChangeArrowheads="1"/>
            </p:cNvSpPr>
            <p:nvPr/>
          </p:nvSpPr>
          <p:spPr bwMode="auto">
            <a:xfrm rot="-3075498">
              <a:off x="803" y="2203"/>
              <a:ext cx="702" cy="201"/>
            </a:xfrm>
            <a:prstGeom prst="leftRightArrow">
              <a:avLst>
                <a:gd name="adj1" fmla="val 50000"/>
                <a:gd name="adj2" fmla="val 69851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090" name="AutoShape 24"/>
            <p:cNvSpPr>
              <a:spLocks noChangeArrowheads="1"/>
            </p:cNvSpPr>
            <p:nvPr/>
          </p:nvSpPr>
          <p:spPr bwMode="auto">
            <a:xfrm rot="2909183">
              <a:off x="2777" y="2192"/>
              <a:ext cx="702" cy="199"/>
            </a:xfrm>
            <a:prstGeom prst="leftRightArrow">
              <a:avLst>
                <a:gd name="adj1" fmla="val 50000"/>
                <a:gd name="adj2" fmla="val 70553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smtClean="0"/>
          </a:p>
        </p:txBody>
      </p:sp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0" y="1066800"/>
            <a:ext cx="9144000" cy="5257800"/>
            <a:chOff x="0" y="1066800"/>
            <a:chExt cx="9144000" cy="5257800"/>
          </a:xfrm>
        </p:grpSpPr>
        <p:pic>
          <p:nvPicPr>
            <p:cNvPr id="2053" name="Picture 4" descr="Hall isolde_1"/>
            <p:cNvPicPr>
              <a:picLocks noChangeAspect="1" noChangeArrowheads="1"/>
            </p:cNvPicPr>
            <p:nvPr/>
          </p:nvPicPr>
          <p:blipFill>
            <a:blip r:embed="rId2" cstate="print"/>
            <a:srcRect t="18250"/>
            <a:stretch>
              <a:fillRect/>
            </a:stretch>
          </p:blipFill>
          <p:spPr bwMode="auto">
            <a:xfrm>
              <a:off x="31035" y="1143000"/>
              <a:ext cx="9112965" cy="518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 bwMode="auto">
            <a:xfrm>
              <a:off x="0" y="1066800"/>
              <a:ext cx="1219200" cy="19939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55" name="TextBox 13"/>
            <p:cNvSpPr txBox="1">
              <a:spLocks noChangeArrowheads="1"/>
            </p:cNvSpPr>
            <p:nvPr/>
          </p:nvSpPr>
          <p:spPr bwMode="auto">
            <a:xfrm>
              <a:off x="6248400" y="1143000"/>
              <a:ext cx="1398588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Target stations</a:t>
              </a:r>
            </a:p>
            <a:p>
              <a:pPr algn="ctr"/>
              <a:r>
                <a:rPr lang="en-US" sz="1600"/>
                <a:t>HRS &amp; GPS</a:t>
              </a:r>
            </a:p>
          </p:txBody>
        </p:sp>
        <p:sp>
          <p:nvSpPr>
            <p:cNvPr id="2056" name="TextBox 14"/>
            <p:cNvSpPr txBox="1">
              <a:spLocks noChangeArrowheads="1"/>
            </p:cNvSpPr>
            <p:nvPr/>
          </p:nvSpPr>
          <p:spPr bwMode="auto">
            <a:xfrm>
              <a:off x="3733800" y="1752600"/>
              <a:ext cx="1020763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Mass-sep.</a:t>
              </a:r>
            </a:p>
            <a:p>
              <a:pPr algn="ctr"/>
              <a:r>
                <a:rPr lang="en-US" sz="1600"/>
                <a:t>HRS</a:t>
              </a:r>
            </a:p>
          </p:txBody>
        </p:sp>
        <p:sp>
          <p:nvSpPr>
            <p:cNvPr id="2057" name="TextBox 16"/>
            <p:cNvSpPr txBox="1">
              <a:spLocks noChangeArrowheads="1"/>
            </p:cNvSpPr>
            <p:nvPr/>
          </p:nvSpPr>
          <p:spPr bwMode="auto">
            <a:xfrm>
              <a:off x="3827463" y="2514600"/>
              <a:ext cx="847725" cy="61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 b="1">
                  <a:solidFill>
                    <a:srgbClr val="0000FF"/>
                  </a:solidFill>
                </a:rPr>
                <a:t>ISCOOL</a:t>
              </a:r>
            </a:p>
            <a:p>
              <a:pPr algn="ctr"/>
              <a:r>
                <a:rPr lang="en-US" sz="1700" b="1">
                  <a:solidFill>
                    <a:srgbClr val="0000FF"/>
                  </a:solidFill>
                </a:rPr>
                <a:t>RILIS</a:t>
              </a:r>
            </a:p>
          </p:txBody>
        </p:sp>
        <p:sp>
          <p:nvSpPr>
            <p:cNvPr id="2058" name="TextBox 19"/>
            <p:cNvSpPr txBox="1">
              <a:spLocks noChangeArrowheads="1"/>
            </p:cNvSpPr>
            <p:nvPr/>
          </p:nvSpPr>
          <p:spPr bwMode="auto">
            <a:xfrm>
              <a:off x="2590800" y="2895600"/>
              <a:ext cx="1162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REX-ISOLDE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895600" y="3200400"/>
              <a:ext cx="1219200" cy="76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10800000" flipV="1">
              <a:off x="5105400" y="1752600"/>
              <a:ext cx="1524000" cy="6858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4267200" y="2286000"/>
              <a:ext cx="1066800" cy="6858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4495800" y="2895600"/>
              <a:ext cx="990600" cy="3048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>
              <a:off x="5829300" y="1866900"/>
              <a:ext cx="914400" cy="685800"/>
            </a:xfrm>
            <a:prstGeom prst="straightConnector1">
              <a:avLst/>
            </a:prstGeom>
            <a:ln w="19050">
              <a:solidFill>
                <a:srgbClr val="FF66FF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352800" y="3200400"/>
              <a:ext cx="1752600" cy="3048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0800000" flipV="1">
              <a:off x="7162800" y="2133600"/>
              <a:ext cx="914400" cy="228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6" name="TextBox 50"/>
            <p:cNvSpPr txBox="1">
              <a:spLocks noChangeArrowheads="1"/>
            </p:cNvSpPr>
            <p:nvPr/>
          </p:nvSpPr>
          <p:spPr bwMode="auto">
            <a:xfrm>
              <a:off x="7608888" y="1447800"/>
              <a:ext cx="1535112" cy="1077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PS-Booster </a:t>
              </a:r>
            </a:p>
            <a:p>
              <a:pPr algn="ctr"/>
              <a:r>
                <a:rPr lang="en-US" sz="1600"/>
                <a:t>1.4 GeV protons</a:t>
              </a:r>
            </a:p>
            <a:p>
              <a:pPr algn="ctr"/>
              <a:endParaRPr lang="en-US" sz="1600"/>
            </a:p>
            <a:p>
              <a:pPr algn="ctr"/>
              <a:r>
                <a:rPr lang="en-US" sz="1600"/>
                <a:t>3×10</a:t>
              </a:r>
              <a:r>
                <a:rPr lang="en-US" sz="1600" baseline="30000"/>
                <a:t>13</a:t>
              </a:r>
              <a:r>
                <a:rPr lang="en-US" sz="1600"/>
                <a:t> ppp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5400000" flipH="1" flipV="1">
              <a:off x="4420394" y="4952206"/>
              <a:ext cx="685800" cy="2301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 flipH="1" flipV="1">
              <a:off x="4952207" y="4799806"/>
              <a:ext cx="762000" cy="158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10800000">
              <a:off x="5640388" y="4343400"/>
              <a:ext cx="531812" cy="4572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819400" y="3886200"/>
              <a:ext cx="1144588" cy="76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1" name="TextBox 16"/>
            <p:cNvSpPr txBox="1">
              <a:spLocks noChangeArrowheads="1"/>
            </p:cNvSpPr>
            <p:nvPr/>
          </p:nvSpPr>
          <p:spPr bwMode="auto">
            <a:xfrm>
              <a:off x="4038600" y="5562600"/>
              <a:ext cx="1047750" cy="354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 b="1">
                  <a:solidFill>
                    <a:srgbClr val="0000FF"/>
                  </a:solidFill>
                </a:rPr>
                <a:t>ISOLTRAP</a:t>
              </a:r>
            </a:p>
          </p:txBody>
        </p:sp>
        <p:sp>
          <p:nvSpPr>
            <p:cNvPr id="2072" name="TextBox 16"/>
            <p:cNvSpPr txBox="1">
              <a:spLocks noChangeArrowheads="1"/>
            </p:cNvSpPr>
            <p:nvPr/>
          </p:nvSpPr>
          <p:spPr bwMode="auto">
            <a:xfrm>
              <a:off x="5029200" y="5175250"/>
              <a:ext cx="584200" cy="354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 b="1">
                  <a:solidFill>
                    <a:srgbClr val="0000FF"/>
                  </a:solidFill>
                </a:rPr>
                <a:t>CRIS</a:t>
              </a:r>
            </a:p>
          </p:txBody>
        </p:sp>
        <p:sp>
          <p:nvSpPr>
            <p:cNvPr id="2073" name="TextBox 16"/>
            <p:cNvSpPr txBox="1">
              <a:spLocks noChangeArrowheads="1"/>
            </p:cNvSpPr>
            <p:nvPr/>
          </p:nvSpPr>
          <p:spPr bwMode="auto">
            <a:xfrm>
              <a:off x="5800725" y="4794250"/>
              <a:ext cx="981075" cy="354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 b="1" dirty="0">
                  <a:solidFill>
                    <a:srgbClr val="0000FF"/>
                  </a:solidFill>
                </a:rPr>
                <a:t>COLLAPS</a:t>
              </a:r>
            </a:p>
          </p:txBody>
        </p:sp>
        <p:sp>
          <p:nvSpPr>
            <p:cNvPr id="2074" name="TextBox 16"/>
            <p:cNvSpPr txBox="1">
              <a:spLocks noChangeArrowheads="1"/>
            </p:cNvSpPr>
            <p:nvPr/>
          </p:nvSpPr>
          <p:spPr bwMode="auto">
            <a:xfrm>
              <a:off x="2125663" y="3505200"/>
              <a:ext cx="846137" cy="354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 b="1">
                  <a:solidFill>
                    <a:srgbClr val="0000FF"/>
                  </a:solidFill>
                </a:rPr>
                <a:t>NICOLE</a:t>
              </a:r>
            </a:p>
          </p:txBody>
        </p:sp>
        <p:sp>
          <p:nvSpPr>
            <p:cNvPr id="2075" name="TextBox 16"/>
            <p:cNvSpPr txBox="1">
              <a:spLocks noChangeArrowheads="1"/>
            </p:cNvSpPr>
            <p:nvPr/>
          </p:nvSpPr>
          <p:spPr bwMode="auto">
            <a:xfrm>
              <a:off x="96376" y="4114800"/>
              <a:ext cx="2037224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 b="1">
                  <a:solidFill>
                    <a:srgbClr val="0000FF"/>
                  </a:solidFill>
                </a:rPr>
                <a:t>MINIBALL and T-REX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1600200" y="4419600"/>
              <a:ext cx="1525588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1600200" y="3657600"/>
              <a:ext cx="1676400" cy="8382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2819400" y="1905000"/>
              <a:ext cx="2057400" cy="1905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9" name="TextBox 16"/>
            <p:cNvSpPr txBox="1">
              <a:spLocks noChangeArrowheads="1"/>
            </p:cNvSpPr>
            <p:nvPr/>
          </p:nvSpPr>
          <p:spPr bwMode="auto">
            <a:xfrm>
              <a:off x="2303428" y="1524000"/>
              <a:ext cx="795411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 b="1">
                  <a:solidFill>
                    <a:srgbClr val="0000FF"/>
                  </a:solidFill>
                </a:rPr>
                <a:t>WITCH</a:t>
              </a:r>
            </a:p>
          </p:txBody>
        </p:sp>
        <p:sp>
          <p:nvSpPr>
            <p:cNvPr id="2080" name="TextBox 16"/>
            <p:cNvSpPr txBox="1">
              <a:spLocks noChangeArrowheads="1"/>
            </p:cNvSpPr>
            <p:nvPr/>
          </p:nvSpPr>
          <p:spPr bwMode="auto">
            <a:xfrm>
              <a:off x="457200" y="3303657"/>
              <a:ext cx="1683859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 b="1">
                  <a:solidFill>
                    <a:srgbClr val="0000FF"/>
                  </a:solidFill>
                </a:rPr>
                <a:t>Travelling setups</a:t>
              </a:r>
            </a:p>
          </p:txBody>
        </p:sp>
        <p:sp>
          <p:nvSpPr>
            <p:cNvPr id="2081" name="TextBox 16"/>
            <p:cNvSpPr txBox="1">
              <a:spLocks noChangeArrowheads="1"/>
            </p:cNvSpPr>
            <p:nvPr/>
          </p:nvSpPr>
          <p:spPr bwMode="auto">
            <a:xfrm>
              <a:off x="6393341" y="4343400"/>
              <a:ext cx="1683859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700" b="1">
                  <a:solidFill>
                    <a:srgbClr val="0000FF"/>
                  </a:solidFill>
                </a:rPr>
                <a:t>Travelling setups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10800000">
              <a:off x="5945188" y="4038600"/>
              <a:ext cx="531812" cy="4572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2081" idx="1"/>
            </p:cNvCxnSpPr>
            <p:nvPr/>
          </p:nvCxnSpPr>
          <p:spPr>
            <a:xfrm rot="10800000">
              <a:off x="5867400" y="4191000"/>
              <a:ext cx="525463" cy="32861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3124200" y="228600"/>
            <a:ext cx="3177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ISOLDE Layout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37" name="Picture 2" descr="http://isolde.web.cern.ch/ISOLDE/index/is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9324" y="6324601"/>
            <a:ext cx="2464676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SOLTRAP_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1004888"/>
            <a:ext cx="8261350" cy="550386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1266825" y="4637088"/>
            <a:ext cx="1816100" cy="1439862"/>
          </a:xfrm>
          <a:prstGeom prst="rect">
            <a:avLst/>
          </a:prstGeom>
          <a:noFill/>
          <a:ln w="57150">
            <a:solidFill>
              <a:srgbClr val="FFFF66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1549400" y="6137275"/>
            <a:ext cx="1287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FF66"/>
                </a:solidFill>
              </a:rPr>
              <a:t>buncher</a:t>
            </a:r>
          </a:p>
        </p:txBody>
      </p:sp>
      <p:sp>
        <p:nvSpPr>
          <p:cNvPr id="14341" name="Text Box 10"/>
          <p:cNvSpPr txBox="1">
            <a:spLocks noChangeArrowheads="1"/>
          </p:cNvSpPr>
          <p:nvPr/>
        </p:nvSpPr>
        <p:spPr bwMode="auto">
          <a:xfrm>
            <a:off x="5246688" y="3675063"/>
            <a:ext cx="1728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>
                <a:solidFill>
                  <a:srgbClr val="FFFF66"/>
                </a:solidFill>
              </a:rPr>
              <a:t>preparation</a:t>
            </a:r>
          </a:p>
          <a:p>
            <a:pPr algn="ctr"/>
            <a:r>
              <a:rPr lang="de-DE">
                <a:solidFill>
                  <a:srgbClr val="FFFF66"/>
                </a:solidFill>
              </a:rPr>
              <a:t>trap</a:t>
            </a:r>
          </a:p>
        </p:txBody>
      </p:sp>
      <p:sp>
        <p:nvSpPr>
          <p:cNvPr id="14342" name="Rectangle 11"/>
          <p:cNvSpPr>
            <a:spLocks noChangeArrowheads="1"/>
          </p:cNvSpPr>
          <p:nvPr/>
        </p:nvSpPr>
        <p:spPr bwMode="auto">
          <a:xfrm>
            <a:off x="4168775" y="3490913"/>
            <a:ext cx="957263" cy="1250950"/>
          </a:xfrm>
          <a:prstGeom prst="rect">
            <a:avLst/>
          </a:prstGeom>
          <a:noFill/>
          <a:ln w="57150">
            <a:solidFill>
              <a:srgbClr val="FFFF66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43" name="Text Box 16"/>
          <p:cNvSpPr txBox="1">
            <a:spLocks noChangeArrowheads="1"/>
          </p:cNvSpPr>
          <p:nvPr/>
        </p:nvSpPr>
        <p:spPr bwMode="auto">
          <a:xfrm>
            <a:off x="5308600" y="1649413"/>
            <a:ext cx="14065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>
                <a:solidFill>
                  <a:srgbClr val="FFFF66"/>
                </a:solidFill>
              </a:rPr>
              <a:t>precision</a:t>
            </a:r>
          </a:p>
          <a:p>
            <a:pPr algn="ctr"/>
            <a:r>
              <a:rPr lang="de-DE">
                <a:solidFill>
                  <a:srgbClr val="FFFF66"/>
                </a:solidFill>
              </a:rPr>
              <a:t>trap</a:t>
            </a:r>
          </a:p>
        </p:txBody>
      </p:sp>
      <p:sp>
        <p:nvSpPr>
          <p:cNvPr id="14344" name="Rectangle 17"/>
          <p:cNvSpPr>
            <a:spLocks noChangeArrowheads="1"/>
          </p:cNvSpPr>
          <p:nvPr/>
        </p:nvSpPr>
        <p:spPr bwMode="auto">
          <a:xfrm>
            <a:off x="4140200" y="1025525"/>
            <a:ext cx="947738" cy="1649413"/>
          </a:xfrm>
          <a:prstGeom prst="rect">
            <a:avLst/>
          </a:prstGeom>
          <a:noFill/>
          <a:ln w="57150">
            <a:solidFill>
              <a:srgbClr val="FFFF66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1295400" y="101600"/>
            <a:ext cx="6553200" cy="762000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2800" kern="0" dirty="0">
                <a:latin typeface="+mj-lt"/>
                <a:ea typeface="+mj-ea"/>
                <a:cs typeface="+mj-cs"/>
              </a:rPr>
              <a:t>Ion traps at ISOLTRAP</a:t>
            </a:r>
          </a:p>
        </p:txBody>
      </p:sp>
      <p:pic>
        <p:nvPicPr>
          <p:cNvPr id="14346" name="Picture 3" descr="U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188" y="969963"/>
            <a:ext cx="2466975" cy="32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847725" y="3910013"/>
            <a:ext cx="1708150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-106" charset="2"/>
              <a:buNone/>
            </a:pPr>
            <a:r>
              <a:rPr lang="de-DE">
                <a:solidFill>
                  <a:schemeClr val="bg1"/>
                </a:solidFill>
              </a:rPr>
              <a:t>precision trap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Isotope shifts and charge radii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82677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4800"/>
            <a:ext cx="83248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7850" y="2209800"/>
            <a:ext cx="34861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December 8 - 10, 2010  |  ISOLDE Workshop 2010  | Thorsten Kröll | TUD - Institut für Kernphysik  |  </a:t>
            </a:r>
            <a:fld id="{0E8435C5-1FBF-4455-B473-88D494B55DA8}" type="slidenum">
              <a:rPr lang="de-DE"/>
              <a:pPr/>
              <a:t>19</a:t>
            </a:fld>
            <a:endParaRPr lang="de-DE"/>
          </a:p>
          <a:p>
            <a:endParaRPr lang="de-DE"/>
          </a:p>
        </p:txBody>
      </p:sp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95274" y="374650"/>
            <a:ext cx="8848725" cy="838200"/>
          </a:xfrm>
        </p:spPr>
        <p:txBody>
          <a:bodyPr>
            <a:normAutofit fontScale="90000"/>
          </a:bodyPr>
          <a:lstStyle/>
          <a:p>
            <a:r>
              <a:rPr lang="de-DE" dirty="0"/>
              <a:t>Experimental set-up: T-REX </a:t>
            </a:r>
            <a:r>
              <a:rPr lang="de-DE" dirty="0" smtClean="0"/>
              <a:t>&amp;MINIBALL</a:t>
            </a:r>
            <a:endParaRPr lang="de-DE" dirty="0"/>
          </a:p>
        </p:txBody>
      </p:sp>
      <p:pic>
        <p:nvPicPr>
          <p:cNvPr id="396291" name="Picture 3" descr="PICT249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92588" y="2108200"/>
            <a:ext cx="4772025" cy="3579813"/>
          </a:xfrm>
          <a:noFill/>
          <a:ln/>
        </p:spPr>
      </p:pic>
      <p:sp>
        <p:nvSpPr>
          <p:cNvPr id="396292" name="Line 4"/>
          <p:cNvSpPr>
            <a:spLocks noChangeShapeType="1"/>
          </p:cNvSpPr>
          <p:nvPr/>
        </p:nvSpPr>
        <p:spPr bwMode="auto">
          <a:xfrm>
            <a:off x="5148263" y="3860800"/>
            <a:ext cx="3240087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6293" name="Text Box 5"/>
          <p:cNvSpPr txBox="1">
            <a:spLocks noChangeArrowheads="1"/>
          </p:cNvSpPr>
          <p:nvPr/>
        </p:nvSpPr>
        <p:spPr bwMode="auto">
          <a:xfrm>
            <a:off x="4583113" y="3408363"/>
            <a:ext cx="781050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beam</a:t>
            </a:r>
          </a:p>
        </p:txBody>
      </p:sp>
      <p:pic>
        <p:nvPicPr>
          <p:cNvPr id="39629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663" y="1230313"/>
            <a:ext cx="3689350" cy="5006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396295" name="Line 7"/>
          <p:cNvSpPr>
            <a:spLocks noChangeShapeType="1"/>
          </p:cNvSpPr>
          <p:nvPr/>
        </p:nvSpPr>
        <p:spPr bwMode="auto">
          <a:xfrm>
            <a:off x="220663" y="3843338"/>
            <a:ext cx="2781300" cy="533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96296" name="Text Box 8"/>
          <p:cNvSpPr txBox="1">
            <a:spLocks noChangeArrowheads="1"/>
          </p:cNvSpPr>
          <p:nvPr/>
        </p:nvSpPr>
        <p:spPr bwMode="auto">
          <a:xfrm>
            <a:off x="1709738" y="1292225"/>
            <a:ext cx="2216150" cy="1190625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de-DE" u="sng"/>
              <a:t>MINIBALL</a:t>
            </a:r>
          </a:p>
          <a:p>
            <a:pPr>
              <a:buFontTx/>
              <a:buChar char="•"/>
            </a:pPr>
            <a:r>
              <a:rPr lang="de-DE"/>
              <a:t> 24 HPGe</a:t>
            </a:r>
          </a:p>
          <a:p>
            <a:pPr>
              <a:buFontTx/>
              <a:buChar char="•"/>
            </a:pPr>
            <a:r>
              <a:rPr lang="de-DE"/>
              <a:t> 6-fold segmented</a:t>
            </a:r>
          </a:p>
          <a:p>
            <a:pPr>
              <a:buFontTx/>
              <a:buChar char="•"/>
            </a:pPr>
            <a:r>
              <a:rPr lang="de-DE"/>
              <a:t> </a:t>
            </a:r>
            <a:r>
              <a:rPr lang="de-DE">
                <a:latin typeface="Symbol" pitchFamily="18" charset="2"/>
              </a:rPr>
              <a:t>e</a:t>
            </a:r>
            <a:r>
              <a:rPr lang="de-DE"/>
              <a:t> ≈ 3% @ 1.3 MeV</a:t>
            </a:r>
          </a:p>
        </p:txBody>
      </p:sp>
      <p:sp>
        <p:nvSpPr>
          <p:cNvPr id="396297" name="Text Box 9"/>
          <p:cNvSpPr txBox="1">
            <a:spLocks noChangeArrowheads="1"/>
          </p:cNvSpPr>
          <p:nvPr/>
        </p:nvSpPr>
        <p:spPr bwMode="auto">
          <a:xfrm>
            <a:off x="2751138" y="4032250"/>
            <a:ext cx="844550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2000"/>
              <a:t>beam</a:t>
            </a:r>
          </a:p>
        </p:txBody>
      </p:sp>
      <p:sp>
        <p:nvSpPr>
          <p:cNvPr id="396298" name="Text Box 10"/>
          <p:cNvSpPr txBox="1">
            <a:spLocks noChangeArrowheads="1"/>
          </p:cNvSpPr>
          <p:nvPr/>
        </p:nvSpPr>
        <p:spPr bwMode="auto">
          <a:xfrm>
            <a:off x="1320800" y="5656263"/>
            <a:ext cx="2603500" cy="581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600"/>
              <a:t>… shown is GEANT4 </a:t>
            </a:r>
          </a:p>
          <a:p>
            <a:r>
              <a:rPr lang="de-DE" sz="1600"/>
              <a:t>Implementation of set-up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ISOLDE facility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Physics and Instrumentation at HIE-ISOLDE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Organization of ISOLDE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ISOLDE and HIE-ISOLDE in the European Roadmap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 descr="http://isolde.web.cern.ch/ISOLDE/index/is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9324" y="6324601"/>
            <a:ext cx="2464676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6781800" cy="1143000"/>
          </a:xfrm>
        </p:spPr>
        <p:txBody>
          <a:bodyPr>
            <a:normAutofit fontScale="90000"/>
          </a:bodyPr>
          <a:lstStyle/>
          <a:p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/>
              <a:t/>
            </a:r>
            <a:br>
              <a:rPr lang="en-US" sz="1300" dirty="0"/>
            </a:b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/>
              <a:t/>
            </a:r>
            <a:br>
              <a:rPr lang="en-US" sz="1300" dirty="0"/>
            </a:b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3100" dirty="0" smtClean="0"/>
              <a:t>Scope of HIE-ISOLDE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HIE-ISOLDE  aims at increasing the energy of these RIB up to 10A </a:t>
            </a:r>
            <a:r>
              <a:rPr lang="en-US" sz="2000" dirty="0" err="1" smtClean="0">
                <a:solidFill>
                  <a:srgbClr val="FF0000"/>
                </a:solidFill>
              </a:rPr>
              <a:t>MeV</a:t>
            </a:r>
            <a:r>
              <a:rPr lang="en-US" sz="2000" dirty="0" smtClean="0">
                <a:solidFill>
                  <a:srgbClr val="FF0000"/>
                </a:solidFill>
              </a:rPr>
              <a:t> and their intensity by a factor 10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5" name="Picture 4" descr="Hall isolde_1"/>
          <p:cNvPicPr>
            <a:picLocks noChangeAspect="1" noChangeArrowheads="1"/>
          </p:cNvPicPr>
          <p:nvPr/>
        </p:nvPicPr>
        <p:blipFill>
          <a:blip r:embed="rId3" cstate="print">
            <a:lum contrast="1000"/>
          </a:blip>
          <a:srcRect l="17925" r="15364"/>
          <a:stretch>
            <a:fillRect/>
          </a:stretch>
        </p:blipFill>
        <p:spPr bwMode="auto">
          <a:xfrm>
            <a:off x="914400" y="1143000"/>
            <a:ext cx="5216455" cy="54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1219200"/>
            <a:ext cx="29718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Energy Upgrade:</a:t>
            </a:r>
          </a:p>
          <a:p>
            <a:r>
              <a:rPr lang="en-GB" dirty="0" smtClean="0"/>
              <a:t>The HIE-ISOLDE project concentrates on the construction of the SC LINAC and associated infrastructure in order to upgrade the energy of the post-accelerated radioactive ion beams to </a:t>
            </a:r>
            <a:r>
              <a:rPr lang="en-GB" b="1" dirty="0" smtClean="0">
                <a:solidFill>
                  <a:srgbClr val="FF0000"/>
                </a:solidFill>
              </a:rPr>
              <a:t>5.5 </a:t>
            </a:r>
            <a:r>
              <a:rPr lang="en-GB" b="1" dirty="0" err="1" smtClean="0">
                <a:solidFill>
                  <a:srgbClr val="FF0000"/>
                </a:solidFill>
              </a:rPr>
              <a:t>MeV</a:t>
            </a:r>
            <a:r>
              <a:rPr lang="en-GB" b="1" dirty="0" smtClean="0">
                <a:solidFill>
                  <a:srgbClr val="FF0000"/>
                </a:solidFill>
              </a:rPr>
              <a:t>/u in 2014 </a:t>
            </a:r>
            <a:r>
              <a:rPr lang="en-GB" dirty="0" smtClean="0"/>
              <a:t>and </a:t>
            </a:r>
            <a:r>
              <a:rPr lang="en-GB" b="1" dirty="0" smtClean="0">
                <a:solidFill>
                  <a:srgbClr val="FF0000"/>
                </a:solidFill>
              </a:rPr>
              <a:t>10 </a:t>
            </a:r>
            <a:r>
              <a:rPr lang="en-GB" b="1" dirty="0" err="1" smtClean="0">
                <a:solidFill>
                  <a:srgbClr val="FF0000"/>
                </a:solidFill>
              </a:rPr>
              <a:t>MeV</a:t>
            </a:r>
            <a:r>
              <a:rPr lang="en-GB" b="1" dirty="0" smtClean="0">
                <a:solidFill>
                  <a:srgbClr val="FF0000"/>
                </a:solidFill>
              </a:rPr>
              <a:t>/u by 2016</a:t>
            </a:r>
            <a:endParaRPr lang="en-US" dirty="0" smtClean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993013" y="3959987"/>
            <a:ext cx="261877" cy="57150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295400" y="4038600"/>
            <a:ext cx="2133600" cy="152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5410200" y="2819400"/>
            <a:ext cx="1447800" cy="30480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3200400" y="2239925"/>
            <a:ext cx="2133600" cy="152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172200" y="3352800"/>
            <a:ext cx="2971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Intensity Upgrade: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The design study </a:t>
            </a:r>
            <a:r>
              <a:rPr lang="en-GB" dirty="0" smtClean="0"/>
              <a:t>for the intensity upgrade, also part of HIE-ISOLDE, </a:t>
            </a:r>
            <a:r>
              <a:rPr lang="en-GB" b="1" dirty="0" smtClean="0">
                <a:solidFill>
                  <a:srgbClr val="FF0000"/>
                </a:solidFill>
              </a:rPr>
              <a:t>starts in 2011</a:t>
            </a:r>
            <a:r>
              <a:rPr lang="en-GB" dirty="0" smtClean="0"/>
              <a:t>, and addresses the technical feasibility and cost estimate for operating the facility at  </a:t>
            </a:r>
            <a:r>
              <a:rPr lang="en-GB" b="1" dirty="0" smtClean="0">
                <a:solidFill>
                  <a:srgbClr val="FF0000"/>
                </a:solidFill>
              </a:rPr>
              <a:t>10 kW</a:t>
            </a:r>
            <a:r>
              <a:rPr lang="en-GB" dirty="0" smtClean="0"/>
              <a:t> once LINAC4 and PS Booster are online. </a:t>
            </a:r>
            <a:endParaRPr lang="en-US" dirty="0" smtClean="0"/>
          </a:p>
        </p:txBody>
      </p:sp>
      <p:sp>
        <p:nvSpPr>
          <p:cNvPr id="1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pPr algn="l"/>
            <a:r>
              <a:rPr lang="it-IT" dirty="0" smtClean="0"/>
              <a:t>			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14535A-6BD3-477E-A601-6562565D678A}" type="slidenum">
              <a:rPr lang="en-US" smtClean="0"/>
              <a:pPr/>
              <a:t>21</a:t>
            </a:fld>
            <a:endParaRPr lang="en-US" smtClean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6200" y="2337139"/>
            <a:ext cx="1485900" cy="261567"/>
            <a:chOff x="400050" y="1714499"/>
            <a:chExt cx="1485900" cy="261610"/>
          </a:xfrm>
        </p:grpSpPr>
        <p:sp>
          <p:nvSpPr>
            <p:cNvPr id="37967" name="TextBox 4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8" name="TextBox 5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9" name="TextBox 6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70" name="TextBox 7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571625" y="2337139"/>
            <a:ext cx="1485900" cy="261567"/>
            <a:chOff x="400050" y="1714499"/>
            <a:chExt cx="1485900" cy="261610"/>
          </a:xfrm>
        </p:grpSpPr>
        <p:sp>
          <p:nvSpPr>
            <p:cNvPr id="37963" name="TextBox 1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4" name="TextBox 1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5" name="TextBox 1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66" name="TextBox 1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057900" y="2337139"/>
            <a:ext cx="1485900" cy="261567"/>
            <a:chOff x="400050" y="1714499"/>
            <a:chExt cx="1485900" cy="261610"/>
          </a:xfrm>
        </p:grpSpPr>
        <p:sp>
          <p:nvSpPr>
            <p:cNvPr id="37959" name="TextBox 16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60" name="TextBox 17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61" name="TextBox 18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62" name="TextBox 19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4562475" y="2337139"/>
            <a:ext cx="1485900" cy="261567"/>
            <a:chOff x="400050" y="1714499"/>
            <a:chExt cx="1485900" cy="261610"/>
          </a:xfrm>
        </p:grpSpPr>
        <p:sp>
          <p:nvSpPr>
            <p:cNvPr id="37955" name="TextBox 2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56" name="TextBox 2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57" name="TextBox 2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dirty="0"/>
                <a:t>Q3</a:t>
              </a:r>
            </a:p>
          </p:txBody>
        </p:sp>
        <p:sp>
          <p:nvSpPr>
            <p:cNvPr id="37958" name="TextBox 2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3067050" y="2337139"/>
            <a:ext cx="1485900" cy="261567"/>
            <a:chOff x="400050" y="1714499"/>
            <a:chExt cx="1485900" cy="261610"/>
          </a:xfrm>
        </p:grpSpPr>
        <p:sp>
          <p:nvSpPr>
            <p:cNvPr id="37951" name="TextBox 26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52" name="TextBox 27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53" name="TextBox 28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54" name="TextBox 29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7553325" y="2337139"/>
            <a:ext cx="1485900" cy="261567"/>
            <a:chOff x="400050" y="1714499"/>
            <a:chExt cx="1485900" cy="261610"/>
          </a:xfrm>
        </p:grpSpPr>
        <p:sp>
          <p:nvSpPr>
            <p:cNvPr id="37947" name="TextBox 31"/>
            <p:cNvSpPr txBox="1">
              <a:spLocks noChangeArrowheads="1"/>
            </p:cNvSpPr>
            <p:nvPr/>
          </p:nvSpPr>
          <p:spPr bwMode="auto">
            <a:xfrm>
              <a:off x="40005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Q1</a:t>
              </a:r>
            </a:p>
          </p:txBody>
        </p:sp>
        <p:sp>
          <p:nvSpPr>
            <p:cNvPr id="37948" name="TextBox 32"/>
            <p:cNvSpPr txBox="1">
              <a:spLocks noChangeArrowheads="1"/>
            </p:cNvSpPr>
            <p:nvPr/>
          </p:nvSpPr>
          <p:spPr bwMode="auto">
            <a:xfrm>
              <a:off x="77152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Q2</a:t>
              </a:r>
            </a:p>
          </p:txBody>
        </p:sp>
        <p:sp>
          <p:nvSpPr>
            <p:cNvPr id="37949" name="TextBox 33"/>
            <p:cNvSpPr txBox="1">
              <a:spLocks noChangeArrowheads="1"/>
            </p:cNvSpPr>
            <p:nvPr/>
          </p:nvSpPr>
          <p:spPr bwMode="auto">
            <a:xfrm>
              <a:off x="1143000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Q3</a:t>
              </a:r>
            </a:p>
          </p:txBody>
        </p:sp>
        <p:sp>
          <p:nvSpPr>
            <p:cNvPr id="37950" name="TextBox 34"/>
            <p:cNvSpPr txBox="1">
              <a:spLocks noChangeArrowheads="1"/>
            </p:cNvSpPr>
            <p:nvPr/>
          </p:nvSpPr>
          <p:spPr bwMode="auto">
            <a:xfrm>
              <a:off x="1514475" y="1714499"/>
              <a:ext cx="371475" cy="2616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Q4</a:t>
              </a:r>
            </a:p>
          </p:txBody>
        </p:sp>
      </p:grpSp>
      <p:sp>
        <p:nvSpPr>
          <p:cNvPr id="37924" name="TextBox 35"/>
          <p:cNvSpPr txBox="1">
            <a:spLocks noChangeArrowheads="1"/>
          </p:cNvSpPr>
          <p:nvPr/>
        </p:nvSpPr>
        <p:spPr bwMode="auto">
          <a:xfrm>
            <a:off x="476251" y="1965726"/>
            <a:ext cx="685800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2011</a:t>
            </a:r>
          </a:p>
        </p:txBody>
      </p:sp>
      <p:sp>
        <p:nvSpPr>
          <p:cNvPr id="37925" name="TextBox 36"/>
          <p:cNvSpPr txBox="1">
            <a:spLocks noChangeArrowheads="1"/>
          </p:cNvSpPr>
          <p:nvPr/>
        </p:nvSpPr>
        <p:spPr bwMode="auto">
          <a:xfrm>
            <a:off x="1943101" y="1965726"/>
            <a:ext cx="7334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2012</a:t>
            </a:r>
          </a:p>
        </p:txBody>
      </p:sp>
      <p:sp>
        <p:nvSpPr>
          <p:cNvPr id="37926" name="TextBox 37"/>
          <p:cNvSpPr txBox="1">
            <a:spLocks noChangeArrowheads="1"/>
          </p:cNvSpPr>
          <p:nvPr/>
        </p:nvSpPr>
        <p:spPr bwMode="auto">
          <a:xfrm>
            <a:off x="3467101" y="1965726"/>
            <a:ext cx="79057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2013</a:t>
            </a:r>
          </a:p>
        </p:txBody>
      </p:sp>
      <p:sp>
        <p:nvSpPr>
          <p:cNvPr id="37927" name="TextBox 38"/>
          <p:cNvSpPr txBox="1">
            <a:spLocks noChangeArrowheads="1"/>
          </p:cNvSpPr>
          <p:nvPr/>
        </p:nvSpPr>
        <p:spPr bwMode="auto">
          <a:xfrm>
            <a:off x="4962526" y="1965726"/>
            <a:ext cx="7715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2014</a:t>
            </a:r>
          </a:p>
        </p:txBody>
      </p:sp>
      <p:sp>
        <p:nvSpPr>
          <p:cNvPr id="37928" name="TextBox 39"/>
          <p:cNvSpPr txBox="1">
            <a:spLocks noChangeArrowheads="1"/>
          </p:cNvSpPr>
          <p:nvPr/>
        </p:nvSpPr>
        <p:spPr bwMode="auto">
          <a:xfrm>
            <a:off x="6457950" y="1965726"/>
            <a:ext cx="76199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2015</a:t>
            </a:r>
          </a:p>
        </p:txBody>
      </p:sp>
      <p:sp>
        <p:nvSpPr>
          <p:cNvPr id="37929" name="TextBox 40"/>
          <p:cNvSpPr txBox="1">
            <a:spLocks noChangeArrowheads="1"/>
          </p:cNvSpPr>
          <p:nvPr/>
        </p:nvSpPr>
        <p:spPr bwMode="auto">
          <a:xfrm>
            <a:off x="7953375" y="1965726"/>
            <a:ext cx="78104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2016</a:t>
            </a:r>
          </a:p>
        </p:txBody>
      </p:sp>
      <p:cxnSp>
        <p:nvCxnSpPr>
          <p:cNvPr id="117" name="Straight Arrow Connector 116"/>
          <p:cNvCxnSpPr/>
          <p:nvPr/>
        </p:nvCxnSpPr>
        <p:spPr bwMode="auto">
          <a:xfrm flipV="1">
            <a:off x="3721395" y="3146356"/>
            <a:ext cx="1564980" cy="91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 bwMode="auto">
          <a:xfrm>
            <a:off x="5433237" y="4180186"/>
            <a:ext cx="436165" cy="662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 bwMode="auto">
          <a:xfrm>
            <a:off x="7625540" y="4225543"/>
            <a:ext cx="409575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70"/>
          <p:cNvSpPr txBox="1">
            <a:spLocks noChangeArrowheads="1"/>
          </p:cNvSpPr>
          <p:nvPr/>
        </p:nvSpPr>
        <p:spPr bwMode="auto">
          <a:xfrm>
            <a:off x="444138" y="2874151"/>
            <a:ext cx="571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Civil</a:t>
            </a:r>
          </a:p>
        </p:txBody>
      </p:sp>
      <p:sp>
        <p:nvSpPr>
          <p:cNvPr id="121" name="TextBox 71"/>
          <p:cNvSpPr txBox="1">
            <a:spLocks noChangeArrowheads="1"/>
          </p:cNvSpPr>
          <p:nvPr/>
        </p:nvSpPr>
        <p:spPr bwMode="auto">
          <a:xfrm>
            <a:off x="981074" y="3196648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Main services</a:t>
            </a:r>
          </a:p>
        </p:txBody>
      </p:sp>
      <p:sp>
        <p:nvSpPr>
          <p:cNvPr id="122" name="TextBox 72"/>
          <p:cNvSpPr txBox="1">
            <a:spLocks noChangeArrowheads="1"/>
          </p:cNvSpPr>
          <p:nvPr/>
        </p:nvSpPr>
        <p:spPr bwMode="auto">
          <a:xfrm>
            <a:off x="3116677" y="2949598"/>
            <a:ext cx="7048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Cryo</a:t>
            </a:r>
            <a:endParaRPr lang="en-US" sz="1600" dirty="0"/>
          </a:p>
        </p:txBody>
      </p:sp>
      <p:sp>
        <p:nvSpPr>
          <p:cNvPr id="123" name="TextBox 73"/>
          <p:cNvSpPr txBox="1">
            <a:spLocks noChangeArrowheads="1"/>
          </p:cNvSpPr>
          <p:nvPr/>
        </p:nvSpPr>
        <p:spPr bwMode="auto">
          <a:xfrm>
            <a:off x="4552522" y="3994461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CM 1&amp;2</a:t>
            </a:r>
          </a:p>
        </p:txBody>
      </p:sp>
      <p:sp>
        <p:nvSpPr>
          <p:cNvPr id="124" name="TextBox 74"/>
          <p:cNvSpPr txBox="1">
            <a:spLocks noChangeArrowheads="1"/>
          </p:cNvSpPr>
          <p:nvPr/>
        </p:nvSpPr>
        <p:spPr bwMode="auto">
          <a:xfrm>
            <a:off x="6768290" y="4044298"/>
            <a:ext cx="94297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CM 3&amp;4</a:t>
            </a:r>
          </a:p>
        </p:txBody>
      </p:sp>
      <p:cxnSp>
        <p:nvCxnSpPr>
          <p:cNvPr id="125" name="Straight Arrow Connector 124"/>
          <p:cNvCxnSpPr/>
          <p:nvPr/>
        </p:nvCxnSpPr>
        <p:spPr bwMode="auto">
          <a:xfrm flipV="1">
            <a:off x="5847907" y="4483437"/>
            <a:ext cx="3296093" cy="3503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 bwMode="auto">
          <a:xfrm>
            <a:off x="8073875" y="4651607"/>
            <a:ext cx="1070125" cy="8595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82"/>
          <p:cNvSpPr txBox="1">
            <a:spLocks noChangeArrowheads="1"/>
          </p:cNvSpPr>
          <p:nvPr/>
        </p:nvSpPr>
        <p:spPr bwMode="auto">
          <a:xfrm>
            <a:off x="4874817" y="4310946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5.5MeV/u</a:t>
            </a:r>
          </a:p>
        </p:txBody>
      </p:sp>
      <p:sp>
        <p:nvSpPr>
          <p:cNvPr id="128" name="TextBox 83"/>
          <p:cNvSpPr txBox="1">
            <a:spLocks noChangeArrowheads="1"/>
          </p:cNvSpPr>
          <p:nvPr/>
        </p:nvSpPr>
        <p:spPr bwMode="auto">
          <a:xfrm>
            <a:off x="7078182" y="4482358"/>
            <a:ext cx="10382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10MeV/u</a:t>
            </a:r>
          </a:p>
        </p:txBody>
      </p:sp>
      <p:cxnSp>
        <p:nvCxnSpPr>
          <p:cNvPr id="129" name="Straight Arrow Connector 128"/>
          <p:cNvCxnSpPr/>
          <p:nvPr/>
        </p:nvCxnSpPr>
        <p:spPr bwMode="auto">
          <a:xfrm>
            <a:off x="4189228" y="2860190"/>
            <a:ext cx="1499191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19"/>
          <p:cNvSpPr txBox="1">
            <a:spLocks noChangeArrowheads="1"/>
          </p:cNvSpPr>
          <p:nvPr/>
        </p:nvSpPr>
        <p:spPr bwMode="auto">
          <a:xfrm>
            <a:off x="2300638" y="2674159"/>
            <a:ext cx="24574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Beam Transfer Line</a:t>
            </a:r>
          </a:p>
        </p:txBody>
      </p:sp>
      <p:sp>
        <p:nvSpPr>
          <p:cNvPr id="131" name="TextBox 74"/>
          <p:cNvSpPr txBox="1">
            <a:spLocks noChangeArrowheads="1"/>
          </p:cNvSpPr>
          <p:nvPr/>
        </p:nvSpPr>
        <p:spPr bwMode="auto">
          <a:xfrm>
            <a:off x="8296275" y="4034773"/>
            <a:ext cx="94297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CM 5&amp;6</a:t>
            </a:r>
          </a:p>
        </p:txBody>
      </p:sp>
      <p:cxnSp>
        <p:nvCxnSpPr>
          <p:cNvPr id="134" name="Straight Arrow Connector 133"/>
          <p:cNvCxnSpPr/>
          <p:nvPr/>
        </p:nvCxnSpPr>
        <p:spPr bwMode="auto">
          <a:xfrm>
            <a:off x="2381693" y="3376091"/>
            <a:ext cx="1339702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 bwMode="auto">
          <a:xfrm flipV="1">
            <a:off x="1019175" y="3051576"/>
            <a:ext cx="1319988" cy="371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 Box 2"/>
          <p:cNvSpPr txBox="1">
            <a:spLocks noChangeArrowheads="1"/>
          </p:cNvSpPr>
          <p:nvPr/>
        </p:nvSpPr>
        <p:spPr bwMode="auto">
          <a:xfrm>
            <a:off x="1838325" y="63500"/>
            <a:ext cx="5429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Hie-Isolde Planning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100" name="Text Box 8"/>
          <p:cNvSpPr txBox="1">
            <a:spLocks noChangeArrowheads="1"/>
          </p:cNvSpPr>
          <p:nvPr/>
        </p:nvSpPr>
        <p:spPr bwMode="auto">
          <a:xfrm>
            <a:off x="123825" y="895266"/>
            <a:ext cx="8848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/>
              <a:t>A simplified presentation of the different stages:</a:t>
            </a:r>
            <a:endParaRPr lang="en-US" sz="2800" b="1" dirty="0"/>
          </a:p>
        </p:txBody>
      </p:sp>
      <p:sp>
        <p:nvSpPr>
          <p:cNvPr id="105" name="TextBox 112"/>
          <p:cNvSpPr txBox="1">
            <a:spLocks noChangeArrowheads="1"/>
          </p:cNvSpPr>
          <p:nvPr/>
        </p:nvSpPr>
        <p:spPr bwMode="auto">
          <a:xfrm>
            <a:off x="447675" y="5047570"/>
            <a:ext cx="7848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z="2400" dirty="0"/>
              <a:t>What is the impact on operations?</a:t>
            </a:r>
          </a:p>
        </p:txBody>
      </p:sp>
      <p:grpSp>
        <p:nvGrpSpPr>
          <p:cNvPr id="8" name="Group 105"/>
          <p:cNvGrpSpPr/>
          <p:nvPr/>
        </p:nvGrpSpPr>
        <p:grpSpPr>
          <a:xfrm>
            <a:off x="0" y="4737291"/>
            <a:ext cx="9197165" cy="1845371"/>
            <a:chOff x="0" y="4737291"/>
            <a:chExt cx="9197165" cy="1845371"/>
          </a:xfrm>
        </p:grpSpPr>
        <p:sp>
          <p:nvSpPr>
            <p:cNvPr id="140" name="Rectangle 139"/>
            <p:cNvSpPr/>
            <p:nvPr/>
          </p:nvSpPr>
          <p:spPr bwMode="auto">
            <a:xfrm>
              <a:off x="3009014" y="5489295"/>
              <a:ext cx="2030819" cy="265814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76200" y="5190697"/>
              <a:ext cx="8915400" cy="25717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85725" y="5200222"/>
              <a:ext cx="457200" cy="2381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2998382" y="5202211"/>
              <a:ext cx="2421344" cy="2361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1495425" y="5200222"/>
              <a:ext cx="354639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6057900" y="5200222"/>
              <a:ext cx="449226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5042933" y="5202215"/>
              <a:ext cx="804973" cy="24165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899" name="TextBox 86"/>
            <p:cNvSpPr txBox="1">
              <a:spLocks noChangeArrowheads="1"/>
            </p:cNvSpPr>
            <p:nvPr/>
          </p:nvSpPr>
          <p:spPr bwMode="auto">
            <a:xfrm>
              <a:off x="2945217" y="5472695"/>
              <a:ext cx="221157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Dec 2012    -     Apr 2014</a:t>
              </a:r>
              <a:endParaRPr lang="en-US" sz="1400" dirty="0"/>
            </a:p>
          </p:txBody>
        </p:sp>
        <p:sp>
          <p:nvSpPr>
            <p:cNvPr id="37901" name="TextBox 90"/>
            <p:cNvSpPr txBox="1">
              <a:spLocks noChangeArrowheads="1"/>
            </p:cNvSpPr>
            <p:nvPr/>
          </p:nvSpPr>
          <p:spPr bwMode="auto">
            <a:xfrm>
              <a:off x="114300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  <p:sp>
          <p:nvSpPr>
            <p:cNvPr id="37902" name="TextBox 91"/>
            <p:cNvSpPr txBox="1">
              <a:spLocks noChangeArrowheads="1"/>
            </p:cNvSpPr>
            <p:nvPr/>
          </p:nvSpPr>
          <p:spPr bwMode="auto">
            <a:xfrm>
              <a:off x="1465295" y="5141964"/>
              <a:ext cx="512362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  <p:sp>
          <p:nvSpPr>
            <p:cNvPr id="37903" name="TextBox 94"/>
            <p:cNvSpPr txBox="1">
              <a:spLocks noChangeArrowheads="1"/>
            </p:cNvSpPr>
            <p:nvPr/>
          </p:nvSpPr>
          <p:spPr bwMode="auto">
            <a:xfrm>
              <a:off x="6079166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  <p:sp>
          <p:nvSpPr>
            <p:cNvPr id="37904" name="TextBox 96"/>
            <p:cNvSpPr txBox="1">
              <a:spLocks noChangeArrowheads="1"/>
            </p:cNvSpPr>
            <p:nvPr/>
          </p:nvSpPr>
          <p:spPr bwMode="auto">
            <a:xfrm>
              <a:off x="5070177" y="5174757"/>
              <a:ext cx="914400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 dirty="0"/>
                <a:t>CM1&amp;2</a:t>
              </a:r>
            </a:p>
          </p:txBody>
        </p:sp>
        <p:sp>
          <p:nvSpPr>
            <p:cNvPr id="37905" name="TextBox 98"/>
            <p:cNvSpPr txBox="1">
              <a:spLocks noChangeArrowheads="1"/>
            </p:cNvSpPr>
            <p:nvPr/>
          </p:nvSpPr>
          <p:spPr bwMode="auto">
            <a:xfrm>
              <a:off x="2317901" y="6179759"/>
              <a:ext cx="1828801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Isolde &amp; REX </a:t>
              </a:r>
              <a:r>
                <a:rPr lang="en-US" sz="1600" dirty="0" smtClean="0"/>
                <a:t>Ops</a:t>
              </a:r>
              <a:endParaRPr lang="en-US" sz="1600" dirty="0"/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244521" y="6215859"/>
              <a:ext cx="457200" cy="2381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4272074" y="6214745"/>
              <a:ext cx="480680" cy="22858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911" name="TextBox 104"/>
            <p:cNvSpPr txBox="1">
              <a:spLocks noChangeArrowheads="1"/>
            </p:cNvSpPr>
            <p:nvPr/>
          </p:nvSpPr>
          <p:spPr bwMode="auto">
            <a:xfrm>
              <a:off x="549321" y="6158709"/>
              <a:ext cx="1609725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  shutdown</a:t>
              </a:r>
            </a:p>
          </p:txBody>
        </p:sp>
        <p:sp>
          <p:nvSpPr>
            <p:cNvPr id="90" name="TextBox 88"/>
            <p:cNvSpPr txBox="1">
              <a:spLocks noChangeArrowheads="1"/>
            </p:cNvSpPr>
            <p:nvPr/>
          </p:nvSpPr>
          <p:spPr bwMode="auto">
            <a:xfrm>
              <a:off x="3364746" y="5167882"/>
              <a:ext cx="13702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LS1</a:t>
              </a:r>
              <a:endParaRPr lang="en-US" sz="1400" dirty="0"/>
            </a:p>
          </p:txBody>
        </p:sp>
        <p:sp>
          <p:nvSpPr>
            <p:cNvPr id="92" name="TextBox 108"/>
            <p:cNvSpPr txBox="1">
              <a:spLocks noChangeArrowheads="1"/>
            </p:cNvSpPr>
            <p:nvPr/>
          </p:nvSpPr>
          <p:spPr bwMode="auto">
            <a:xfrm>
              <a:off x="4738358" y="6145844"/>
              <a:ext cx="269379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err="1" smtClean="0"/>
                <a:t>Cryo</a:t>
              </a:r>
              <a:r>
                <a:rPr lang="en-US" sz="1600" dirty="0" smtClean="0"/>
                <a:t> Mod 1 &amp; 2 install</a:t>
              </a:r>
              <a:endParaRPr lang="en-US" sz="1600" dirty="0"/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1896106" y="6219376"/>
              <a:ext cx="457200" cy="238125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3" name="TextBox 108"/>
            <p:cNvSpPr txBox="1">
              <a:spLocks noChangeArrowheads="1"/>
            </p:cNvSpPr>
            <p:nvPr/>
          </p:nvSpPr>
          <p:spPr bwMode="auto">
            <a:xfrm>
              <a:off x="6769179" y="6028664"/>
              <a:ext cx="242798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500" dirty="0" smtClean="0"/>
                <a:t>(Isolde normal operations)</a:t>
              </a:r>
            </a:p>
            <a:p>
              <a:r>
                <a:rPr lang="en-US" sz="1500" dirty="0" smtClean="0"/>
                <a:t>(REX perturbations)</a:t>
              </a:r>
              <a:endParaRPr lang="en-US" sz="1500" dirty="0"/>
            </a:p>
          </p:txBody>
        </p:sp>
        <p:sp>
          <p:nvSpPr>
            <p:cNvPr id="143" name="TextBox 98"/>
            <p:cNvSpPr txBox="1">
              <a:spLocks noChangeArrowheads="1"/>
            </p:cNvSpPr>
            <p:nvPr/>
          </p:nvSpPr>
          <p:spPr bwMode="auto">
            <a:xfrm>
              <a:off x="0" y="4737291"/>
              <a:ext cx="134678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smtClean="0"/>
                <a:t>Timeline:</a:t>
              </a:r>
              <a:endParaRPr lang="en-US" sz="1600" dirty="0"/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7600950" y="5200223"/>
              <a:ext cx="437264" cy="243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TextBox 94"/>
            <p:cNvSpPr txBox="1">
              <a:spLocks noChangeArrowheads="1"/>
            </p:cNvSpPr>
            <p:nvPr/>
          </p:nvSpPr>
          <p:spPr bwMode="auto">
            <a:xfrm>
              <a:off x="7611583" y="5143072"/>
              <a:ext cx="4000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 err="1"/>
                <a:t>sd</a:t>
              </a:r>
              <a:endParaRPr lang="en-US" sz="1600" dirty="0"/>
            </a:p>
          </p:txBody>
        </p:sp>
      </p:grpSp>
      <p:sp>
        <p:nvSpPr>
          <p:cNvPr id="110" name="TextBox 71"/>
          <p:cNvSpPr txBox="1">
            <a:spLocks noChangeArrowheads="1"/>
          </p:cNvSpPr>
          <p:nvPr/>
        </p:nvSpPr>
        <p:spPr bwMode="auto">
          <a:xfrm>
            <a:off x="1388652" y="3651852"/>
            <a:ext cx="16097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Ventilation</a:t>
            </a:r>
            <a:endParaRPr lang="en-US" sz="1600" dirty="0"/>
          </a:p>
        </p:txBody>
      </p:sp>
      <p:sp>
        <p:nvSpPr>
          <p:cNvPr id="111" name="TextBox 71"/>
          <p:cNvSpPr txBox="1">
            <a:spLocks noChangeArrowheads="1"/>
          </p:cNvSpPr>
          <p:nvPr/>
        </p:nvSpPr>
        <p:spPr bwMode="auto">
          <a:xfrm>
            <a:off x="1381564" y="3878680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 smtClean="0"/>
              <a:t>Demi</a:t>
            </a:r>
            <a:r>
              <a:rPr lang="en-US" sz="1600" dirty="0" smtClean="0"/>
              <a:t> water</a:t>
            </a:r>
            <a:endParaRPr lang="en-US" sz="1600" dirty="0"/>
          </a:p>
        </p:txBody>
      </p:sp>
      <p:sp>
        <p:nvSpPr>
          <p:cNvPr id="112" name="TextBox 71"/>
          <p:cNvSpPr txBox="1">
            <a:spLocks noChangeArrowheads="1"/>
          </p:cNvSpPr>
          <p:nvPr/>
        </p:nvSpPr>
        <p:spPr bwMode="auto">
          <a:xfrm>
            <a:off x="1385108" y="4116139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Electrical </a:t>
            </a:r>
            <a:r>
              <a:rPr lang="en-US" sz="1600" dirty="0" err="1" smtClean="0"/>
              <a:t>syst.s</a:t>
            </a:r>
            <a:endParaRPr lang="en-US" sz="1600" dirty="0"/>
          </a:p>
        </p:txBody>
      </p:sp>
      <p:sp>
        <p:nvSpPr>
          <p:cNvPr id="115" name="Left Brace 114"/>
          <p:cNvSpPr/>
          <p:nvPr/>
        </p:nvSpPr>
        <p:spPr>
          <a:xfrm>
            <a:off x="1254642" y="3774590"/>
            <a:ext cx="159488" cy="57415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Freeform 115"/>
          <p:cNvSpPr/>
          <p:nvPr/>
        </p:nvSpPr>
        <p:spPr>
          <a:xfrm>
            <a:off x="1180214" y="3498141"/>
            <a:ext cx="116958" cy="563525"/>
          </a:xfrm>
          <a:custGeom>
            <a:avLst/>
            <a:gdLst>
              <a:gd name="connsiteX0" fmla="*/ 0 w 116958"/>
              <a:gd name="connsiteY0" fmla="*/ 0 h 563525"/>
              <a:gd name="connsiteX1" fmla="*/ 0 w 116958"/>
              <a:gd name="connsiteY1" fmla="*/ 563525 h 563525"/>
              <a:gd name="connsiteX2" fmla="*/ 116958 w 116958"/>
              <a:gd name="connsiteY2" fmla="*/ 563525 h 5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958" h="563525">
                <a:moveTo>
                  <a:pt x="0" y="0"/>
                </a:moveTo>
                <a:lnTo>
                  <a:pt x="0" y="563525"/>
                </a:lnTo>
                <a:lnTo>
                  <a:pt x="116958" y="563525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Call for Letters of Intent </a:t>
            </a:r>
            <a:br>
              <a:rPr lang="en-US" dirty="0" smtClean="0"/>
            </a:br>
            <a:r>
              <a:rPr lang="en-US" sz="2700" dirty="0" smtClean="0"/>
              <a:t>(deadline May 21 2010)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en-US" dirty="0" smtClean="0"/>
              <a:t>34 Letters submitted</a:t>
            </a:r>
          </a:p>
          <a:p>
            <a:r>
              <a:rPr lang="en-US" dirty="0" smtClean="0"/>
              <a:t>284 Participants from 76 Laboratories in 22 Countries</a:t>
            </a:r>
          </a:p>
          <a:p>
            <a:r>
              <a:rPr lang="en-US" dirty="0" smtClean="0"/>
              <a:t>30 LOIs make use of the Energy and Intensity increases; 4 of the intensity upgrade only </a:t>
            </a:r>
          </a:p>
          <a:p>
            <a:r>
              <a:rPr lang="en-US" dirty="0" smtClean="0"/>
              <a:t>Major mechanisms are </a:t>
            </a:r>
            <a:r>
              <a:rPr lang="en-US" dirty="0" err="1" smtClean="0"/>
              <a:t>Coulex</a:t>
            </a:r>
            <a:r>
              <a:rPr lang="en-US" dirty="0" smtClean="0"/>
              <a:t> (13) and transfer(16); </a:t>
            </a:r>
          </a:p>
          <a:p>
            <a:pPr>
              <a:buNone/>
            </a:pPr>
            <a:r>
              <a:rPr lang="en-US" dirty="0" smtClean="0"/>
              <a:t>elastic scattering(3); fission(2)</a:t>
            </a:r>
          </a:p>
          <a:p>
            <a:r>
              <a:rPr lang="en-US" dirty="0" smtClean="0"/>
              <a:t>(3) letters concern masses and moments; (4) astrophysics and (5) major new instrumentation</a:t>
            </a:r>
          </a:p>
          <a:p>
            <a:r>
              <a:rPr lang="en-US" dirty="0" smtClean="0"/>
              <a:t>Major subjects: </a:t>
            </a:r>
            <a:r>
              <a:rPr lang="en-GB" dirty="0" smtClean="0"/>
              <a:t>Nuclear shapes ; Shell evolution; Halo properties; Nuclear astrophysics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 rot="16200000">
            <a:off x="-116681" y="4501357"/>
            <a:ext cx="94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protons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763713" y="6237288"/>
            <a:ext cx="107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neutrons</a:t>
            </a: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1763713" y="6308725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V="1">
            <a:off x="539750" y="4149725"/>
            <a:ext cx="0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5867400" y="4868863"/>
            <a:ext cx="144463" cy="142875"/>
          </a:xfrm>
          <a:prstGeom prst="rect">
            <a:avLst/>
          </a:prstGeom>
          <a:solidFill>
            <a:srgbClr val="EF474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5867400" y="5157788"/>
            <a:ext cx="144463" cy="142875"/>
          </a:xfrm>
          <a:prstGeom prst="rect">
            <a:avLst/>
          </a:prstGeom>
          <a:solidFill>
            <a:srgbClr val="2C22F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064250" y="4745038"/>
            <a:ext cx="187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post-accelerated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064250" y="5032375"/>
            <a:ext cx="122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30-60 keV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188913" y="207963"/>
            <a:ext cx="8775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400"/>
              <a:t>Radioactive isotopes requested in HIE-ISOLDE Letters of Intent</a:t>
            </a:r>
          </a:p>
        </p:txBody>
      </p:sp>
      <p:pic>
        <p:nvPicPr>
          <p:cNvPr id="2063" name="Picture 15" descr="Bil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9537"/>
            <a:ext cx="9467850" cy="6748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Instrumentation Envisaged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Miniball + T-Rex (upgrade planned) : COULEX + Transfer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Multipurpose reaction chamber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Helios type device: transfer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ACTAR: resonant scattering + transfer. Test experiment with MAYA should be scheduled in 2012.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TSR storage ring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Magnetic spectrometer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0" y="5445125"/>
            <a:ext cx="91440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Straight line with 2 branches – </a:t>
            </a:r>
            <a:r>
              <a:rPr lang="de-DE" sz="2800" b="1" dirty="0" smtClean="0">
                <a:solidFill>
                  <a:srgbClr val="FF0000"/>
                </a:solidFill>
              </a:rPr>
              <a:t>Oct </a:t>
            </a:r>
            <a:r>
              <a:rPr lang="de-DE" sz="2800" b="1" dirty="0">
                <a:solidFill>
                  <a:srgbClr val="FF0000"/>
                </a:solidFill>
              </a:rPr>
              <a:t>2013 - </a:t>
            </a:r>
            <a:r>
              <a:rPr lang="de-DE" sz="2800" b="1" dirty="0" smtClean="0">
                <a:solidFill>
                  <a:srgbClr val="FF0000"/>
                </a:solidFill>
              </a:rPr>
              <a:t>Sept </a:t>
            </a:r>
            <a:r>
              <a:rPr lang="de-DE" sz="2800" b="1" dirty="0">
                <a:solidFill>
                  <a:srgbClr val="FF0000"/>
                </a:solidFill>
              </a:rPr>
              <a:t>2014 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0" y="5911850"/>
            <a:ext cx="91440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Miniball move: Oct 2013 – April 2014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0445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075" y="773075"/>
            <a:ext cx="78867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6793211">
            <a:off x="2695143" y="3473079"/>
            <a:ext cx="8667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" y="4973970"/>
            <a:ext cx="1722473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>
                <a:solidFill>
                  <a:srgbClr val="FF0000"/>
                </a:solidFill>
              </a:rPr>
              <a:t> Stage 1: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494793" y="3511179"/>
            <a:ext cx="904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Miniball</a:t>
            </a:r>
            <a:endParaRPr lang="en-US" sz="1600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723542" y="2771554"/>
            <a:ext cx="828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Actar</a:t>
            </a:r>
            <a:r>
              <a:rPr lang="en-US" sz="1600" dirty="0"/>
              <a:t> / Helios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183405" y="4619858"/>
            <a:ext cx="1257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Beam diagnostics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174733" y="2030817"/>
            <a:ext cx="8286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Exp.</a:t>
            </a:r>
          </a:p>
          <a:p>
            <a:r>
              <a:rPr lang="en-US" sz="1600" dirty="0" smtClean="0"/>
              <a:t>station</a:t>
            </a:r>
            <a:endParaRPr lang="en-US" sz="1600" dirty="0"/>
          </a:p>
        </p:txBody>
      </p:sp>
      <p:pic>
        <p:nvPicPr>
          <p:cNvPr id="104460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1397" y="2256982"/>
            <a:ext cx="10001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1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078376" y="2384573"/>
            <a:ext cx="10287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114487" y="2015532"/>
            <a:ext cx="904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/>
              <a:t>Miniball</a:t>
            </a:r>
            <a:endParaRPr lang="en-US" sz="1600" dirty="0"/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2079541" y="53975"/>
            <a:ext cx="5559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Beam Transfer Line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104462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09483" y="3617947"/>
            <a:ext cx="18669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02394" y="2887848"/>
            <a:ext cx="18669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6172200" y="6488668"/>
            <a:ext cx="2351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Erwin Siesling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/>
      <p:bldP spid="22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23528" y="692696"/>
            <a:ext cx="73448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  <a:latin typeface="Arial"/>
              </a:rPr>
              <a:t>SC </a:t>
            </a:r>
            <a:r>
              <a:rPr lang="de-DE" sz="3600" b="1" dirty="0" err="1" smtClean="0">
                <a:solidFill>
                  <a:srgbClr val="0D3A7E"/>
                </a:solidFill>
                <a:latin typeface="Arial"/>
              </a:rPr>
              <a:t>Linac</a:t>
            </a:r>
            <a:r>
              <a:rPr lang="de-DE" sz="3600" b="1" dirty="0" smtClean="0">
                <a:solidFill>
                  <a:srgbClr val="0D3A7E"/>
                </a:solidFill>
                <a:latin typeface="Arial"/>
              </a:rPr>
              <a:t> &amp; Beam Transfer Lines</a:t>
            </a:r>
            <a:endParaRPr lang="en-US" sz="3600" b="1" dirty="0">
              <a:solidFill>
                <a:srgbClr val="0D3A7E"/>
              </a:solidFill>
              <a:latin typeface="Arial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43236"/>
            <a:ext cx="78771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20491" y="2180376"/>
            <a:ext cx="13430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47121" y="3327142"/>
            <a:ext cx="10001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054100" y="3454733"/>
            <a:ext cx="10287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090211" y="3085692"/>
            <a:ext cx="904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>
                <a:solidFill>
                  <a:srgbClr val="000000"/>
                </a:solidFill>
                <a:latin typeface="Arial"/>
              </a:rPr>
              <a:t>Miniball</a:t>
            </a:r>
            <a:endParaRPr lang="en-US" sz="16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93960" y="2317184"/>
            <a:ext cx="10001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40592" y="2025978"/>
            <a:ext cx="904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>
                <a:solidFill>
                  <a:srgbClr val="000000"/>
                </a:solidFill>
                <a:latin typeface="Arial"/>
              </a:rPr>
              <a:t>Miniball</a:t>
            </a:r>
            <a:endParaRPr lang="en-US" sz="16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7228" y="1841708"/>
            <a:ext cx="18002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699266" y="3841714"/>
            <a:ext cx="828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err="1">
                <a:solidFill>
                  <a:srgbClr val="000000"/>
                </a:solidFill>
                <a:latin typeface="Arial"/>
              </a:rPr>
              <a:t>Actar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 / Helios</a:t>
            </a:r>
          </a:p>
        </p:txBody>
      </p:sp>
      <p:sp>
        <p:nvSpPr>
          <p:cNvPr id="15" name="TextBox 27"/>
          <p:cNvSpPr txBox="1">
            <a:spLocks noChangeArrowheads="1"/>
          </p:cNvSpPr>
          <p:nvPr/>
        </p:nvSpPr>
        <p:spPr bwMode="auto">
          <a:xfrm>
            <a:off x="7360262" y="2240626"/>
            <a:ext cx="9048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/>
              </a:rPr>
              <a:t>TSR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rot="5400000" flipH="1" flipV="1">
            <a:off x="7493612" y="2078702"/>
            <a:ext cx="428625" cy="95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6"/>
          <p:cNvGrpSpPr/>
          <p:nvPr/>
        </p:nvGrpSpPr>
        <p:grpSpPr>
          <a:xfrm>
            <a:off x="2592916" y="1947792"/>
            <a:ext cx="2422655" cy="1780509"/>
            <a:chOff x="2617192" y="877632"/>
            <a:chExt cx="2422655" cy="1780509"/>
          </a:xfrm>
        </p:grpSpPr>
        <p:sp>
          <p:nvSpPr>
            <p:cNvPr id="18" name="Rectangle 17"/>
            <p:cNvSpPr/>
            <p:nvPr/>
          </p:nvSpPr>
          <p:spPr>
            <a:xfrm>
              <a:off x="2658140" y="1158949"/>
              <a:ext cx="2381707" cy="149919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>
              <a:off x="2617192" y="877632"/>
              <a:ext cx="153338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Arial"/>
                </a:rPr>
                <a:t>Spectrometer</a:t>
              </a:r>
              <a:endParaRPr lang="en-US" sz="1600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84975" y="3477278"/>
            <a:ext cx="8286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"/>
              </a:rPr>
              <a:t>Exp. station</a:t>
            </a:r>
            <a:endParaRPr lang="en-US" sz="16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02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153400" cy="5486400"/>
          </a:xfrm>
        </p:spPr>
        <p:txBody>
          <a:bodyPr>
            <a:noAutofit/>
          </a:bodyPr>
          <a:lstStyle/>
          <a:p>
            <a:pPr marL="381000" indent="-381000" eaLnBrk="1" hangingPunct="1">
              <a:lnSpc>
                <a:spcPct val="120000"/>
              </a:lnSpc>
              <a:buFontTx/>
              <a:buAutoNum type="arabicPeriod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Half-life measurements of </a:t>
            </a:r>
            <a:r>
              <a:rPr lang="en-US" sz="24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 in different </a:t>
            </a:r>
            <a:b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atomic charge states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81000" indent="-381000" eaLnBrk="1" hangingPunct="1">
              <a:lnSpc>
                <a:spcPct val="120000"/>
              </a:lnSpc>
              <a:buFontTx/>
              <a:buAutoNum type="arabicPeriod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Capture reactions for astrophysical p-process</a:t>
            </a:r>
          </a:p>
          <a:p>
            <a:pPr marL="381000" indent="-381000" eaLnBrk="1" hangingPunct="1">
              <a:lnSpc>
                <a:spcPct val="120000"/>
              </a:lnSpc>
              <a:buFontTx/>
              <a:buAutoNum type="arabicPeriod"/>
            </a:pP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Nuclear astrophysics through transfer reactions </a:t>
            </a:r>
          </a:p>
          <a:p>
            <a:pPr marL="381000" indent="-381000" eaLnBrk="1" hangingPunct="1">
              <a:lnSpc>
                <a:spcPct val="120000"/>
              </a:lnSpc>
              <a:buFontTx/>
              <a:buAutoNum type="arabicPeriod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Nuclear structure through transfer reactions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81000" indent="-381000" eaLnBrk="1" hangingPunct="1">
              <a:lnSpc>
                <a:spcPct val="120000"/>
              </a:lnSpc>
              <a:buFontTx/>
              <a:buAutoNum type="arabicPeriod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Long-lived isomeric states</a:t>
            </a:r>
          </a:p>
          <a:p>
            <a:pPr marL="381000" indent="-381000" eaLnBrk="1" hangingPunct="1">
              <a:lnSpc>
                <a:spcPct val="120000"/>
              </a:lnSpc>
              <a:buFontTx/>
              <a:buAutoNum type="arabicPeriod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Atomic effects on nuclear half-lives</a:t>
            </a: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81000" indent="-381000" eaLnBrk="1" hangingPunct="1">
              <a:lnSpc>
                <a:spcPct val="120000"/>
              </a:lnSpc>
              <a:buFontTx/>
              <a:buAutoNum type="arabicPeriod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Di-electronic recombination on exotic nuclei</a:t>
            </a:r>
          </a:p>
          <a:p>
            <a:pPr marL="381000" indent="-381000" eaLnBrk="1" hangingPunct="1">
              <a:lnSpc>
                <a:spcPct val="120000"/>
              </a:lnSpc>
              <a:buFontTx/>
              <a:buAutoNum type="arabicPeriod"/>
            </a:pP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Atomic physics experiments </a:t>
            </a:r>
          </a:p>
          <a:p>
            <a:pPr marL="381000" indent="-381000" eaLnBrk="1" hangingPunct="1">
              <a:lnSpc>
                <a:spcPct val="120000"/>
              </a:lnSpc>
              <a:buFontTx/>
              <a:buAutoNum type="arabicPeriod"/>
            </a:pP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Neutrino physics </a:t>
            </a:r>
          </a:p>
          <a:p>
            <a:pPr marL="381000" indent="-381000" eaLnBrk="1" hangingPunct="1">
              <a:lnSpc>
                <a:spcPct val="120000"/>
              </a:lnSpc>
              <a:buNone/>
            </a:pPr>
            <a:r>
              <a:rPr lang="de-D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10.Laser spectroscopy experiments in the storage ring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800" b="1" dirty="0"/>
              <a:t>Physics cases discussed </a:t>
            </a:r>
            <a:r>
              <a:rPr lang="en-US" sz="2800" b="1" dirty="0" smtClean="0"/>
              <a:t>in the </a:t>
            </a:r>
            <a:r>
              <a:rPr lang="en-US" sz="2800" b="1" dirty="0"/>
              <a:t>TSR@ISOLDE TDR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" y="1266825"/>
            <a:ext cx="75438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Slide Number Placeholder 2"/>
          <p:cNvSpPr txBox="1">
            <a:spLocks noGrp="1"/>
          </p:cNvSpPr>
          <p:nvPr/>
        </p:nvSpPr>
        <p:spPr bwMode="auto">
          <a:xfrm>
            <a:off x="6934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49EF719-B81C-4E22-A253-E03A2F4A0386}" type="slidenum">
              <a:rPr lang="en-US" sz="1400">
                <a:solidFill>
                  <a:schemeClr val="bg1"/>
                </a:solidFill>
              </a:rPr>
              <a:pPr algn="r"/>
              <a:t>28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2124075" y="53975"/>
            <a:ext cx="5759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>
                <a:solidFill>
                  <a:srgbClr val="0D3A7E"/>
                </a:solidFill>
              </a:rPr>
              <a:t>Jura (west) side</a:t>
            </a:r>
            <a:endParaRPr lang="en-US" sz="3600" b="1">
              <a:solidFill>
                <a:srgbClr val="0D3A7E"/>
              </a:solidFill>
            </a:endParaRP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123825" y="4930775"/>
            <a:ext cx="53197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Proposed layout to fit the TSR at the west side:</a:t>
            </a:r>
          </a:p>
          <a:p>
            <a:r>
              <a:rPr lang="en-US"/>
              <a:t>- Installation above the CERN infrastructure-tunnel (</a:t>
            </a:r>
            <a:r>
              <a:rPr lang="en-US" b="1"/>
              <a:t>not</a:t>
            </a:r>
            <a:r>
              <a:rPr lang="en-US"/>
              <a:t> negotiable to move the tunnel: houses essential CERN signals and infrastructure) </a:t>
            </a:r>
          </a:p>
          <a:p>
            <a:r>
              <a:rPr lang="en-US"/>
              <a:t>- Tilted beamline coming up from the machine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77000" y="3371850"/>
            <a:ext cx="533400" cy="85725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43" name="Text Box 2"/>
          <p:cNvSpPr txBox="1">
            <a:spLocks noChangeArrowheads="1"/>
          </p:cNvSpPr>
          <p:nvPr/>
        </p:nvSpPr>
        <p:spPr bwMode="auto">
          <a:xfrm>
            <a:off x="6434138" y="3279775"/>
            <a:ext cx="666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24.6m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86400" y="3381375"/>
            <a:ext cx="533400" cy="85725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45" name="Text Box 3"/>
          <p:cNvSpPr txBox="1">
            <a:spLocks noChangeArrowheads="1"/>
          </p:cNvSpPr>
          <p:nvPr/>
        </p:nvSpPr>
        <p:spPr bwMode="auto">
          <a:xfrm>
            <a:off x="5461000" y="3279775"/>
            <a:ext cx="666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23.3m</a:t>
            </a:r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629150" y="4075113"/>
            <a:ext cx="1695450" cy="677862"/>
          </a:xfrm>
          <a:custGeom>
            <a:avLst/>
            <a:gdLst>
              <a:gd name="connsiteX0" fmla="*/ 0 w 1695450"/>
              <a:gd name="connsiteY0" fmla="*/ 145086 h 678486"/>
              <a:gd name="connsiteX1" fmla="*/ 1695450 w 1695450"/>
              <a:gd name="connsiteY1" fmla="*/ 678486 h 678486"/>
              <a:gd name="connsiteX2" fmla="*/ 1695450 w 1695450"/>
              <a:gd name="connsiteY2" fmla="*/ 468936 h 678486"/>
              <a:gd name="connsiteX3" fmla="*/ 1619250 w 1695450"/>
              <a:gd name="connsiteY3" fmla="*/ 430836 h 678486"/>
              <a:gd name="connsiteX4" fmla="*/ 1571625 w 1695450"/>
              <a:gd name="connsiteY4" fmla="*/ 383211 h 678486"/>
              <a:gd name="connsiteX5" fmla="*/ 1438275 w 1695450"/>
              <a:gd name="connsiteY5" fmla="*/ 373686 h 678486"/>
              <a:gd name="connsiteX6" fmla="*/ 1238250 w 1695450"/>
              <a:gd name="connsiteY6" fmla="*/ 345111 h 678486"/>
              <a:gd name="connsiteX7" fmla="*/ 1209675 w 1695450"/>
              <a:gd name="connsiteY7" fmla="*/ 326061 h 678486"/>
              <a:gd name="connsiteX8" fmla="*/ 1152525 w 1695450"/>
              <a:gd name="connsiteY8" fmla="*/ 278436 h 678486"/>
              <a:gd name="connsiteX9" fmla="*/ 933450 w 1695450"/>
              <a:gd name="connsiteY9" fmla="*/ 249861 h 678486"/>
              <a:gd name="connsiteX10" fmla="*/ 904875 w 1695450"/>
              <a:gd name="connsiteY10" fmla="*/ 240336 h 678486"/>
              <a:gd name="connsiteX11" fmla="*/ 809625 w 1695450"/>
              <a:gd name="connsiteY11" fmla="*/ 221286 h 678486"/>
              <a:gd name="connsiteX12" fmla="*/ 762000 w 1695450"/>
              <a:gd name="connsiteY12" fmla="*/ 145086 h 678486"/>
              <a:gd name="connsiteX13" fmla="*/ 666750 w 1695450"/>
              <a:gd name="connsiteY13" fmla="*/ 154611 h 678486"/>
              <a:gd name="connsiteX14" fmla="*/ 638175 w 1695450"/>
              <a:gd name="connsiteY14" fmla="*/ 164136 h 678486"/>
              <a:gd name="connsiteX15" fmla="*/ 552450 w 1695450"/>
              <a:gd name="connsiteY15" fmla="*/ 126036 h 678486"/>
              <a:gd name="connsiteX16" fmla="*/ 523875 w 1695450"/>
              <a:gd name="connsiteY16" fmla="*/ 116511 h 678486"/>
              <a:gd name="connsiteX17" fmla="*/ 514350 w 1695450"/>
              <a:gd name="connsiteY17" fmla="*/ 87936 h 678486"/>
              <a:gd name="connsiteX18" fmla="*/ 457200 w 1695450"/>
              <a:gd name="connsiteY18" fmla="*/ 68886 h 678486"/>
              <a:gd name="connsiteX19" fmla="*/ 390525 w 1695450"/>
              <a:gd name="connsiteY19" fmla="*/ 2211 h 678486"/>
              <a:gd name="connsiteX20" fmla="*/ 323850 w 1695450"/>
              <a:gd name="connsiteY20" fmla="*/ 2211 h 678486"/>
              <a:gd name="connsiteX21" fmla="*/ 0 w 1695450"/>
              <a:gd name="connsiteY21" fmla="*/ 145086 h 67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695450" h="678486">
                <a:moveTo>
                  <a:pt x="0" y="145086"/>
                </a:moveTo>
                <a:lnTo>
                  <a:pt x="1695450" y="678486"/>
                </a:lnTo>
                <a:lnTo>
                  <a:pt x="1695450" y="468936"/>
                </a:lnTo>
                <a:cubicBezTo>
                  <a:pt x="1670050" y="456236"/>
                  <a:pt x="1642515" y="447121"/>
                  <a:pt x="1619250" y="430836"/>
                </a:cubicBezTo>
                <a:cubicBezTo>
                  <a:pt x="1590711" y="410858"/>
                  <a:pt x="1612864" y="390489"/>
                  <a:pt x="1571625" y="383211"/>
                </a:cubicBezTo>
                <a:cubicBezTo>
                  <a:pt x="1527740" y="375467"/>
                  <a:pt x="1482725" y="376861"/>
                  <a:pt x="1438275" y="373686"/>
                </a:cubicBezTo>
                <a:cubicBezTo>
                  <a:pt x="1355979" y="318822"/>
                  <a:pt x="1451610" y="375591"/>
                  <a:pt x="1238250" y="345111"/>
                </a:cubicBezTo>
                <a:cubicBezTo>
                  <a:pt x="1226917" y="343492"/>
                  <a:pt x="1218469" y="333390"/>
                  <a:pt x="1209675" y="326061"/>
                </a:cubicBezTo>
                <a:cubicBezTo>
                  <a:pt x="1184040" y="304698"/>
                  <a:pt x="1182931" y="291950"/>
                  <a:pt x="1152525" y="278436"/>
                </a:cubicBezTo>
                <a:cubicBezTo>
                  <a:pt x="1075328" y="244126"/>
                  <a:pt x="1031287" y="255616"/>
                  <a:pt x="933450" y="249861"/>
                </a:cubicBezTo>
                <a:cubicBezTo>
                  <a:pt x="923925" y="246686"/>
                  <a:pt x="914658" y="242594"/>
                  <a:pt x="904875" y="240336"/>
                </a:cubicBezTo>
                <a:cubicBezTo>
                  <a:pt x="873325" y="233055"/>
                  <a:pt x="809625" y="221286"/>
                  <a:pt x="809625" y="221286"/>
                </a:cubicBezTo>
                <a:cubicBezTo>
                  <a:pt x="786955" y="153276"/>
                  <a:pt x="807283" y="175275"/>
                  <a:pt x="762000" y="145086"/>
                </a:cubicBezTo>
                <a:cubicBezTo>
                  <a:pt x="730250" y="148261"/>
                  <a:pt x="698287" y="149759"/>
                  <a:pt x="666750" y="154611"/>
                </a:cubicBezTo>
                <a:cubicBezTo>
                  <a:pt x="656827" y="156138"/>
                  <a:pt x="648154" y="165245"/>
                  <a:pt x="638175" y="164136"/>
                </a:cubicBezTo>
                <a:cubicBezTo>
                  <a:pt x="574986" y="157115"/>
                  <a:pt x="594985" y="147303"/>
                  <a:pt x="552450" y="126036"/>
                </a:cubicBezTo>
                <a:cubicBezTo>
                  <a:pt x="543470" y="121546"/>
                  <a:pt x="533400" y="119686"/>
                  <a:pt x="523875" y="116511"/>
                </a:cubicBezTo>
                <a:cubicBezTo>
                  <a:pt x="520700" y="106986"/>
                  <a:pt x="522520" y="93772"/>
                  <a:pt x="514350" y="87936"/>
                </a:cubicBezTo>
                <a:cubicBezTo>
                  <a:pt x="498010" y="76264"/>
                  <a:pt x="457200" y="68886"/>
                  <a:pt x="457200" y="68886"/>
                </a:cubicBezTo>
                <a:cubicBezTo>
                  <a:pt x="432646" y="32055"/>
                  <a:pt x="432438" y="6402"/>
                  <a:pt x="390525" y="2211"/>
                </a:cubicBezTo>
                <a:cubicBezTo>
                  <a:pt x="368410" y="0"/>
                  <a:pt x="346075" y="2211"/>
                  <a:pt x="323850" y="2211"/>
                </a:cubicBezTo>
                <a:lnTo>
                  <a:pt x="0" y="145086"/>
                </a:lnTo>
                <a:close/>
              </a:path>
            </a:pathLst>
          </a:custGeom>
          <a:solidFill>
            <a:srgbClr val="BFDF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4638675" y="4248150"/>
            <a:ext cx="1685925" cy="533400"/>
          </a:xfrm>
          <a:prstGeom prst="line">
            <a:avLst/>
          </a:prstGeom>
          <a:ln w="57150">
            <a:solidFill>
              <a:srgbClr val="3D6F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486400" y="4524375"/>
            <a:ext cx="0" cy="352425"/>
          </a:xfrm>
          <a:prstGeom prst="line">
            <a:avLst/>
          </a:prstGeom>
          <a:ln w="57150">
            <a:solidFill>
              <a:srgbClr val="3D6F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715125" y="4848225"/>
            <a:ext cx="466725" cy="9525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50" name="Text Box 2"/>
          <p:cNvSpPr txBox="1">
            <a:spLocks noChangeArrowheads="1"/>
          </p:cNvSpPr>
          <p:nvPr/>
        </p:nvSpPr>
        <p:spPr bwMode="auto">
          <a:xfrm>
            <a:off x="6691313" y="4746625"/>
            <a:ext cx="666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3m</a:t>
            </a:r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67500" y="3933825"/>
            <a:ext cx="228600" cy="466725"/>
          </a:xfrm>
          <a:custGeom>
            <a:avLst/>
            <a:gdLst>
              <a:gd name="connsiteX0" fmla="*/ 0 w 228600"/>
              <a:gd name="connsiteY0" fmla="*/ 466725 h 466725"/>
              <a:gd name="connsiteX1" fmla="*/ 19050 w 228600"/>
              <a:gd name="connsiteY1" fmla="*/ 161925 h 466725"/>
              <a:gd name="connsiteX2" fmla="*/ 228600 w 228600"/>
              <a:gd name="connsiteY2" fmla="*/ 0 h 466725"/>
              <a:gd name="connsiteX3" fmla="*/ 209550 w 228600"/>
              <a:gd name="connsiteY3" fmla="*/ 29527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" h="466725">
                <a:moveTo>
                  <a:pt x="0" y="466725"/>
                </a:moveTo>
                <a:lnTo>
                  <a:pt x="19050" y="161925"/>
                </a:lnTo>
                <a:lnTo>
                  <a:pt x="228600" y="0"/>
                </a:lnTo>
                <a:lnTo>
                  <a:pt x="209550" y="295275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The ISOLDE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ISOLDE is run by a collaboration comprising 13 countries and CERN.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Each country pays a annual fee of 60 </a:t>
            </a:r>
            <a:r>
              <a:rPr lang="en-US" dirty="0" err="1" smtClean="0">
                <a:solidFill>
                  <a:srgbClr val="00B050"/>
                </a:solidFill>
              </a:rPr>
              <a:t>KEuros</a:t>
            </a:r>
            <a:r>
              <a:rPr lang="en-US" dirty="0" smtClean="0">
                <a:solidFill>
                  <a:srgbClr val="00B050"/>
                </a:solidFill>
              </a:rPr>
              <a:t>. This budget is used to support experiments, buy common equipment and consumables, pay some personnel (visitors, secretary….) and contribute to upgrades (HIE-ISOLDE…)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Each county has a representative on the Isolde Collaboration Committee which meets three times a year. The chair is currently Prof. MJG Borge (Spain)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ln w="28575">
            <a:solidFill>
              <a:schemeClr val="accent1"/>
            </a:solidFill>
          </a:ln>
        </p:spPr>
        <p:txBody>
          <a:bodyPr/>
          <a:lstStyle/>
          <a:p>
            <a:r>
              <a:rPr lang="fr-FR" altLang="fr-FR" sz="3600">
                <a:solidFill>
                  <a:schemeClr val="accent2"/>
                </a:solidFill>
              </a:rPr>
              <a:t>The Nuclear Chart and Challenges</a:t>
            </a:r>
            <a:endParaRPr lang="en-GB" altLang="fr-FR" sz="3600">
              <a:solidFill>
                <a:schemeClr val="accent2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" y="1641475"/>
            <a:ext cx="8839200" cy="4794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How to do an experiment @ ISOLDE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Start with a good idea!</a:t>
            </a:r>
          </a:p>
          <a:p>
            <a:r>
              <a:rPr lang="en-US" dirty="0" smtClean="0"/>
              <a:t>If it is a new concept or line of research submit an LOI to the INTC (Isolde N-</a:t>
            </a:r>
            <a:r>
              <a:rPr lang="en-US" dirty="0" err="1" smtClean="0"/>
              <a:t>Tof</a:t>
            </a:r>
            <a:r>
              <a:rPr lang="en-US" dirty="0" smtClean="0"/>
              <a:t> Committee; chair </a:t>
            </a:r>
            <a:r>
              <a:rPr lang="en-US" dirty="0" smtClean="0">
                <a:solidFill>
                  <a:srgbClr val="FF0000"/>
                </a:solidFill>
              </a:rPr>
              <a:t>Peter Butler</a:t>
            </a:r>
            <a:r>
              <a:rPr lang="en-US" dirty="0" smtClean="0"/>
              <a:t>) which meets 3 times/year</a:t>
            </a:r>
          </a:p>
          <a:p>
            <a:r>
              <a:rPr lang="en-US" dirty="0" smtClean="0"/>
              <a:t>The INTC endorses the LOI and can recommend a few shifts for tests</a:t>
            </a:r>
          </a:p>
          <a:p>
            <a:r>
              <a:rPr lang="en-US" dirty="0" smtClean="0"/>
              <a:t>Then submit a proposal to the INTC and present it. </a:t>
            </a:r>
          </a:p>
          <a:p>
            <a:r>
              <a:rPr lang="en-US" dirty="0" smtClean="0"/>
              <a:t>The INTC takes advice from its technical committee and 2 referees.</a:t>
            </a:r>
          </a:p>
          <a:p>
            <a:r>
              <a:rPr lang="en-US" dirty="0" smtClean="0"/>
              <a:t>The INTC recommends a number of shifts to the research board.</a:t>
            </a:r>
          </a:p>
          <a:p>
            <a:r>
              <a:rPr lang="en-US" dirty="0" smtClean="0"/>
              <a:t>Request scheduling to the physics coordinator, </a:t>
            </a:r>
            <a:r>
              <a:rPr lang="en-US" dirty="0" err="1" smtClean="0">
                <a:solidFill>
                  <a:srgbClr val="FF0000"/>
                </a:solidFill>
              </a:rPr>
              <a:t>Magda</a:t>
            </a:r>
            <a:r>
              <a:rPr lang="en-US" dirty="0" smtClean="0">
                <a:solidFill>
                  <a:srgbClr val="FF0000"/>
                </a:solidFill>
              </a:rPr>
              <a:t> Kowalska</a:t>
            </a:r>
          </a:p>
          <a:p>
            <a:r>
              <a:rPr lang="en-US" dirty="0" smtClean="0"/>
              <a:t>Come and do the experiment</a:t>
            </a:r>
          </a:p>
          <a:p>
            <a:r>
              <a:rPr lang="en-US" dirty="0" smtClean="0"/>
              <a:t>Present results at the annual ISOLDE workshop (this year Dec. </a:t>
            </a:r>
            <a:r>
              <a:rPr lang="en-US" dirty="0" smtClean="0"/>
              <a:t>17-19)</a:t>
            </a:r>
            <a:endParaRPr lang="en-US" dirty="0" smtClean="0"/>
          </a:p>
          <a:p>
            <a:r>
              <a:rPr lang="en-US" dirty="0" smtClean="0"/>
              <a:t>Publish</a:t>
            </a:r>
          </a:p>
          <a:p>
            <a:r>
              <a:rPr lang="en-US" dirty="0" smtClean="0"/>
              <a:t>Go to top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8991600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533400" y="1547813"/>
            <a:ext cx="674688" cy="3651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600" b="1">
                <a:latin typeface="Times New Roman" pitchFamily="18" charset="0"/>
                <a:ea typeface="Osaka" charset="-128"/>
              </a:rPr>
              <a:t>RIPS</a:t>
            </a:r>
            <a:endParaRPr kumimoji="1" lang="en-US" altLang="ja-JP" sz="1600">
              <a:latin typeface="Times New Roman" pitchFamily="18" charset="0"/>
              <a:ea typeface="Osaka" charset="-128"/>
            </a:endParaRPr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>
            <a:off x="1066800" y="1981200"/>
            <a:ext cx="609600" cy="1524000"/>
          </a:xfrm>
          <a:prstGeom prst="line">
            <a:avLst/>
          </a:prstGeom>
          <a:noFill/>
          <a:ln w="9525">
            <a:solidFill>
              <a:srgbClr val="1AD72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362200" y="1778000"/>
            <a:ext cx="855663" cy="3651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600" b="1">
                <a:latin typeface="Times New Roman" pitchFamily="18" charset="0"/>
                <a:ea typeface="Osaka" charset="-128"/>
              </a:rPr>
              <a:t>GARIS</a:t>
            </a:r>
          </a:p>
        </p:txBody>
      </p:sp>
      <p:sp>
        <p:nvSpPr>
          <p:cNvPr id="59398" name="Line 6"/>
          <p:cNvSpPr>
            <a:spLocks noChangeShapeType="1"/>
          </p:cNvSpPr>
          <p:nvPr/>
        </p:nvSpPr>
        <p:spPr bwMode="auto">
          <a:xfrm>
            <a:off x="2971800" y="2209800"/>
            <a:ext cx="533400" cy="838200"/>
          </a:xfrm>
          <a:prstGeom prst="line">
            <a:avLst/>
          </a:prstGeom>
          <a:noFill/>
          <a:ln w="9525">
            <a:solidFill>
              <a:srgbClr val="1AD72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228600" y="1981200"/>
            <a:ext cx="2011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b="1">
                <a:solidFill>
                  <a:srgbClr val="3E5300"/>
                </a:solidFill>
                <a:latin typeface="Times New Roman" pitchFamily="18" charset="0"/>
                <a:ea typeface="Osaka" charset="-128"/>
              </a:rPr>
              <a:t>~100 MeV/nucleon</a:t>
            </a:r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152400" y="4495800"/>
            <a:ext cx="1450975" cy="376238"/>
          </a:xfrm>
          <a:prstGeom prst="rect">
            <a:avLst/>
          </a:prstGeom>
          <a:noFill/>
          <a:ln w="9525">
            <a:solidFill>
              <a:srgbClr val="1AD7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b="1">
                <a:solidFill>
                  <a:srgbClr val="1AD721"/>
                </a:solidFill>
                <a:latin typeface="Helvetica" pitchFamily="34" charset="0"/>
                <a:ea typeface="Osaka" charset="-128"/>
              </a:rPr>
              <a:t>CRIB (CNS)</a:t>
            </a: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 flipV="1">
            <a:off x="1219200" y="3657600"/>
            <a:ext cx="914400" cy="838200"/>
          </a:xfrm>
          <a:prstGeom prst="line">
            <a:avLst/>
          </a:prstGeom>
          <a:noFill/>
          <a:ln w="9525">
            <a:solidFill>
              <a:srgbClr val="37D85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02" name="Line 10"/>
          <p:cNvSpPr>
            <a:spLocks noChangeShapeType="1"/>
          </p:cNvSpPr>
          <p:nvPr/>
        </p:nvSpPr>
        <p:spPr bwMode="auto">
          <a:xfrm flipV="1">
            <a:off x="1371600" y="3048000"/>
            <a:ext cx="1066800" cy="1066800"/>
          </a:xfrm>
          <a:prstGeom prst="line">
            <a:avLst/>
          </a:prstGeom>
          <a:noFill/>
          <a:ln w="9525">
            <a:solidFill>
              <a:srgbClr val="37D85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2286000" y="2209800"/>
            <a:ext cx="1782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b="1">
                <a:solidFill>
                  <a:srgbClr val="3E5300"/>
                </a:solidFill>
                <a:latin typeface="Times New Roman" pitchFamily="18" charset="0"/>
                <a:ea typeface="Osaka" charset="-128"/>
              </a:rPr>
              <a:t>~5 MeV/nucleon</a:t>
            </a: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5410200" y="4876800"/>
            <a:ext cx="23114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b="1">
                <a:solidFill>
                  <a:srgbClr val="3E5300"/>
                </a:solidFill>
                <a:latin typeface="Times New Roman" pitchFamily="18" charset="0"/>
                <a:ea typeface="Osaka" charset="-128"/>
              </a:rPr>
              <a:t>350-400 MeV/nucleon</a:t>
            </a:r>
          </a:p>
        </p:txBody>
      </p:sp>
      <p:sp>
        <p:nvSpPr>
          <p:cNvPr id="59405" name="Line 13"/>
          <p:cNvSpPr>
            <a:spLocks noChangeShapeType="1"/>
          </p:cNvSpPr>
          <p:nvPr/>
        </p:nvSpPr>
        <p:spPr bwMode="auto">
          <a:xfrm>
            <a:off x="228600" y="137160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990600" y="914400"/>
            <a:ext cx="1577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2400">
                <a:latin typeface="Times New Roman" pitchFamily="18" charset="0"/>
                <a:ea typeface="ＭＳ Ｐゴシック" pitchFamily="1" charset="-128"/>
              </a:rPr>
              <a:t>Old facility</a:t>
            </a:r>
          </a:p>
        </p:txBody>
      </p:sp>
      <p:sp>
        <p:nvSpPr>
          <p:cNvPr id="59407" name="Line 15"/>
          <p:cNvSpPr>
            <a:spLocks noChangeShapeType="1"/>
          </p:cNvSpPr>
          <p:nvPr/>
        </p:nvSpPr>
        <p:spPr bwMode="auto">
          <a:xfrm>
            <a:off x="2514600" y="5334000"/>
            <a:ext cx="624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8" name="Text Box 16"/>
          <p:cNvSpPr txBox="1">
            <a:spLocks noChangeArrowheads="1"/>
          </p:cNvSpPr>
          <p:nvPr/>
        </p:nvSpPr>
        <p:spPr bwMode="auto">
          <a:xfrm>
            <a:off x="762000" y="5105400"/>
            <a:ext cx="1697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2400">
                <a:latin typeface="Times New Roman" pitchFamily="18" charset="0"/>
                <a:ea typeface="ＭＳ Ｐゴシック" pitchFamily="1" charset="-128"/>
              </a:rPr>
              <a:t>New facility</a:t>
            </a:r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1951038" y="0"/>
            <a:ext cx="5240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2800" b="1">
                <a:latin typeface="Times New Roman" pitchFamily="18" charset="0"/>
                <a:ea typeface="ＭＳ Ｐゴシック" pitchFamily="1" charset="-128"/>
              </a:rPr>
              <a:t>RIKEN RI Beam Factory (RIBF)</a:t>
            </a:r>
          </a:p>
        </p:txBody>
      </p:sp>
      <p:sp>
        <p:nvSpPr>
          <p:cNvPr id="59410" name="Text Box 18"/>
          <p:cNvSpPr txBox="1">
            <a:spLocks noChangeArrowheads="1"/>
          </p:cNvSpPr>
          <p:nvPr/>
        </p:nvSpPr>
        <p:spPr bwMode="auto">
          <a:xfrm>
            <a:off x="4953000" y="4448175"/>
            <a:ext cx="1158875" cy="42545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2000" b="1">
                <a:latin typeface="Times New Roman" pitchFamily="18" charset="0"/>
                <a:ea typeface="ＭＳ Ｐゴシック" pitchFamily="1" charset="-128"/>
              </a:rPr>
              <a:t>BigRIPS</a:t>
            </a:r>
          </a:p>
        </p:txBody>
      </p:sp>
      <p:sp>
        <p:nvSpPr>
          <p:cNvPr id="59411" name="Text Box 19"/>
          <p:cNvSpPr txBox="1">
            <a:spLocks noChangeArrowheads="1"/>
          </p:cNvSpPr>
          <p:nvPr/>
        </p:nvSpPr>
        <p:spPr bwMode="auto">
          <a:xfrm>
            <a:off x="4271963" y="3305175"/>
            <a:ext cx="722312" cy="425450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2000" b="1">
                <a:latin typeface="Times New Roman" pitchFamily="18" charset="0"/>
                <a:ea typeface="ＭＳ Ｐゴシック" pitchFamily="1" charset="-128"/>
              </a:rPr>
              <a:t>SRC</a:t>
            </a:r>
          </a:p>
        </p:txBody>
      </p:sp>
      <p:sp>
        <p:nvSpPr>
          <p:cNvPr id="59412" name="Text Box 20"/>
          <p:cNvSpPr txBox="1">
            <a:spLocks noChangeArrowheads="1"/>
          </p:cNvSpPr>
          <p:nvPr/>
        </p:nvSpPr>
        <p:spPr bwMode="auto">
          <a:xfrm>
            <a:off x="4138613" y="2209800"/>
            <a:ext cx="865187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600" b="1">
                <a:latin typeface="Times New Roman" pitchFamily="18" charset="0"/>
                <a:ea typeface="ＭＳ Ｐゴシック" pitchFamily="1" charset="-128"/>
              </a:rPr>
              <a:t>RILAC</a:t>
            </a:r>
          </a:p>
        </p:txBody>
      </p:sp>
      <p:sp>
        <p:nvSpPr>
          <p:cNvPr id="59413" name="Text Box 21"/>
          <p:cNvSpPr txBox="1">
            <a:spLocks noChangeArrowheads="1"/>
          </p:cNvSpPr>
          <p:nvPr/>
        </p:nvSpPr>
        <p:spPr bwMode="auto">
          <a:xfrm>
            <a:off x="1905000" y="2667000"/>
            <a:ext cx="628650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600" b="1">
                <a:latin typeface="Times New Roman" pitchFamily="18" charset="0"/>
                <a:ea typeface="ＭＳ Ｐゴシック" pitchFamily="1" charset="-128"/>
              </a:rPr>
              <a:t>AVF</a:t>
            </a:r>
          </a:p>
        </p:txBody>
      </p:sp>
      <p:sp>
        <p:nvSpPr>
          <p:cNvPr id="59414" name="Text Box 22"/>
          <p:cNvSpPr txBox="1">
            <a:spLocks noChangeArrowheads="1"/>
          </p:cNvSpPr>
          <p:nvPr/>
        </p:nvSpPr>
        <p:spPr bwMode="auto">
          <a:xfrm>
            <a:off x="2895600" y="3200400"/>
            <a:ext cx="650875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600" b="1">
                <a:latin typeface="Times New Roman" pitchFamily="18" charset="0"/>
                <a:ea typeface="ＭＳ Ｐゴシック" pitchFamily="1" charset="-128"/>
              </a:rPr>
              <a:t>RRC</a:t>
            </a:r>
          </a:p>
        </p:txBody>
      </p:sp>
      <p:sp>
        <p:nvSpPr>
          <p:cNvPr id="59415" name="Text Box 23"/>
          <p:cNvSpPr txBox="1">
            <a:spLocks noChangeArrowheads="1"/>
          </p:cNvSpPr>
          <p:nvPr/>
        </p:nvSpPr>
        <p:spPr bwMode="auto">
          <a:xfrm>
            <a:off x="381000" y="3200400"/>
            <a:ext cx="573088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600" b="1">
                <a:latin typeface="Times New Roman" pitchFamily="18" charset="0"/>
                <a:ea typeface="ＭＳ Ｐゴシック" pitchFamily="1" charset="-128"/>
              </a:rPr>
              <a:t>fRC</a:t>
            </a:r>
          </a:p>
        </p:txBody>
      </p:sp>
      <p:sp>
        <p:nvSpPr>
          <p:cNvPr id="59416" name="Text Box 24"/>
          <p:cNvSpPr txBox="1">
            <a:spLocks noChangeArrowheads="1"/>
          </p:cNvSpPr>
          <p:nvPr/>
        </p:nvSpPr>
        <p:spPr bwMode="auto">
          <a:xfrm>
            <a:off x="3276600" y="3810000"/>
            <a:ext cx="584200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600" b="1">
                <a:latin typeface="Times New Roman" pitchFamily="18" charset="0"/>
                <a:ea typeface="ＭＳ Ｐゴシック" pitchFamily="1" charset="-128"/>
              </a:rPr>
              <a:t>IRC</a:t>
            </a:r>
          </a:p>
        </p:txBody>
      </p:sp>
      <p:sp>
        <p:nvSpPr>
          <p:cNvPr id="59417" name="Text Box 25"/>
          <p:cNvSpPr txBox="1">
            <a:spLocks noChangeArrowheads="1"/>
          </p:cNvSpPr>
          <p:nvPr/>
        </p:nvSpPr>
        <p:spPr bwMode="auto">
          <a:xfrm>
            <a:off x="5029200" y="762000"/>
            <a:ext cx="1893888" cy="3651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600" b="1">
                <a:latin typeface="Times New Roman" pitchFamily="18" charset="0"/>
                <a:ea typeface="Osaka" charset="-128"/>
              </a:rPr>
              <a:t>Experiment facility</a:t>
            </a:r>
            <a:endParaRPr kumimoji="1" lang="en-US" altLang="ja-JP" sz="1600" b="1" i="1">
              <a:latin typeface="Times New Roman" pitchFamily="18" charset="0"/>
              <a:ea typeface="Osaka" charset="-128"/>
            </a:endParaRPr>
          </a:p>
        </p:txBody>
      </p:sp>
      <p:sp>
        <p:nvSpPr>
          <p:cNvPr id="59418" name="Text Box 26"/>
          <p:cNvSpPr txBox="1">
            <a:spLocks noChangeArrowheads="1"/>
          </p:cNvSpPr>
          <p:nvPr/>
        </p:nvSpPr>
        <p:spPr bwMode="auto">
          <a:xfrm>
            <a:off x="5029200" y="1295400"/>
            <a:ext cx="1230313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600" b="1">
                <a:latin typeface="Times New Roman" pitchFamily="18" charset="0"/>
                <a:ea typeface="ＭＳ Ｐゴシック" pitchFamily="1" charset="-128"/>
              </a:rPr>
              <a:t>Accelerator</a:t>
            </a:r>
          </a:p>
        </p:txBody>
      </p:sp>
      <p:sp>
        <p:nvSpPr>
          <p:cNvPr id="59419" name="Text Box 27"/>
          <p:cNvSpPr txBox="1">
            <a:spLocks noChangeArrowheads="1"/>
          </p:cNvSpPr>
          <p:nvPr/>
        </p:nvSpPr>
        <p:spPr bwMode="auto">
          <a:xfrm>
            <a:off x="6781800" y="4343400"/>
            <a:ext cx="973138" cy="3333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400" b="1">
                <a:latin typeface="Times New Roman" pitchFamily="18" charset="0"/>
                <a:ea typeface="Osaka" charset="-128"/>
              </a:rPr>
              <a:t>SHARAQ</a:t>
            </a:r>
          </a:p>
        </p:txBody>
      </p:sp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6858000" y="3033713"/>
            <a:ext cx="1063625" cy="3333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400" b="1">
                <a:latin typeface="Times New Roman" pitchFamily="18" charset="0"/>
                <a:ea typeface="Osaka" charset="-128"/>
              </a:rPr>
              <a:t>SAMURAI</a:t>
            </a:r>
          </a:p>
        </p:txBody>
      </p:sp>
      <p:sp>
        <p:nvSpPr>
          <p:cNvPr id="59421" name="Text Box 29"/>
          <p:cNvSpPr txBox="1">
            <a:spLocks noChangeArrowheads="1"/>
          </p:cNvSpPr>
          <p:nvPr/>
        </p:nvSpPr>
        <p:spPr bwMode="auto">
          <a:xfrm>
            <a:off x="5334000" y="2743200"/>
            <a:ext cx="1114425" cy="3333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400" b="1">
                <a:latin typeface="Times New Roman" pitchFamily="18" charset="0"/>
                <a:ea typeface="Osaka" charset="-128"/>
              </a:rPr>
              <a:t>ZeroDegree</a:t>
            </a:r>
          </a:p>
        </p:txBody>
      </p:sp>
      <p:sp>
        <p:nvSpPr>
          <p:cNvPr id="59422" name="Text Box 30"/>
          <p:cNvSpPr txBox="1">
            <a:spLocks noChangeArrowheads="1"/>
          </p:cNvSpPr>
          <p:nvPr/>
        </p:nvSpPr>
        <p:spPr bwMode="auto">
          <a:xfrm>
            <a:off x="5029200" y="3262313"/>
            <a:ext cx="842963" cy="3333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400" i="1">
                <a:latin typeface="Times New Roman" pitchFamily="18" charset="0"/>
                <a:ea typeface="Osaka" charset="-128"/>
              </a:rPr>
              <a:t>SLOWRI</a:t>
            </a:r>
          </a:p>
        </p:txBody>
      </p:sp>
      <p:sp>
        <p:nvSpPr>
          <p:cNvPr id="59423" name="Text Box 31"/>
          <p:cNvSpPr txBox="1">
            <a:spLocks noChangeArrowheads="1"/>
          </p:cNvSpPr>
          <p:nvPr/>
        </p:nvSpPr>
        <p:spPr bwMode="auto">
          <a:xfrm>
            <a:off x="6858000" y="2438400"/>
            <a:ext cx="685800" cy="3333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400" i="1">
                <a:latin typeface="Times New Roman" pitchFamily="18" charset="0"/>
                <a:ea typeface="Osaka" charset="-128"/>
              </a:rPr>
              <a:t>SCRIT</a:t>
            </a:r>
          </a:p>
        </p:txBody>
      </p:sp>
      <p:sp>
        <p:nvSpPr>
          <p:cNvPr id="59424" name="Text Box 32"/>
          <p:cNvSpPr txBox="1">
            <a:spLocks noChangeArrowheads="1"/>
          </p:cNvSpPr>
          <p:nvPr/>
        </p:nvSpPr>
        <p:spPr bwMode="auto">
          <a:xfrm>
            <a:off x="7772400" y="3810000"/>
            <a:ext cx="735013" cy="3333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400" i="1">
                <a:latin typeface="Times New Roman" pitchFamily="18" charset="0"/>
                <a:ea typeface="Osaka" charset="-128"/>
              </a:rPr>
              <a:t>RI-ring</a:t>
            </a:r>
          </a:p>
        </p:txBody>
      </p:sp>
      <p:sp>
        <p:nvSpPr>
          <p:cNvPr id="59425" name="Text Box 33"/>
          <p:cNvSpPr txBox="1">
            <a:spLocks noChangeArrowheads="1"/>
          </p:cNvSpPr>
          <p:nvPr/>
        </p:nvSpPr>
        <p:spPr bwMode="auto">
          <a:xfrm>
            <a:off x="3200400" y="1752600"/>
            <a:ext cx="1766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>
                <a:latin typeface="Times New Roman" pitchFamily="18" charset="0"/>
                <a:ea typeface="ＭＳ Ｐゴシック" pitchFamily="1" charset="-128"/>
              </a:rPr>
              <a:t>SHE (eg. Z=113)</a:t>
            </a:r>
          </a:p>
        </p:txBody>
      </p:sp>
      <p:sp>
        <p:nvSpPr>
          <p:cNvPr id="59426" name="Rectangle 34"/>
          <p:cNvSpPr>
            <a:spLocks noChangeArrowheads="1"/>
          </p:cNvSpPr>
          <p:nvPr/>
        </p:nvSpPr>
        <p:spPr bwMode="auto">
          <a:xfrm>
            <a:off x="609600" y="5638800"/>
            <a:ext cx="8229600" cy="91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90000"/>
              </a:lnSpc>
            </a:pPr>
            <a:r>
              <a:rPr kumimoji="1" lang="en-US" altLang="ja-JP" sz="2000" b="1">
                <a:latin typeface="Times New Roman" pitchFamily="18" charset="0"/>
                <a:ea typeface="Osaka" charset="-128"/>
              </a:rPr>
              <a:t>Intense (80 kW max.) H.I. beams (up to U) of 345</a:t>
            </a:r>
            <a:r>
              <a:rPr kumimoji="1" lang="en-US" altLang="ja-JP" sz="2000" b="1" i="1">
                <a:latin typeface="Times New Roman" pitchFamily="18" charset="0"/>
                <a:ea typeface="Osaka" charset="-128"/>
              </a:rPr>
              <a:t>A</a:t>
            </a:r>
            <a:r>
              <a:rPr kumimoji="1" lang="en-US" altLang="ja-JP" sz="2000" b="1">
                <a:latin typeface="Times New Roman" pitchFamily="18" charset="0"/>
                <a:ea typeface="Osaka" charset="-128"/>
              </a:rPr>
              <a:t>MeV at SRC</a:t>
            </a:r>
          </a:p>
          <a:p>
            <a:pPr lvl="1">
              <a:lnSpc>
                <a:spcPct val="90000"/>
              </a:lnSpc>
            </a:pPr>
            <a:r>
              <a:rPr kumimoji="1" lang="en-US" altLang="ja-JP" sz="2000" b="1">
                <a:latin typeface="Times New Roman" pitchFamily="18" charset="0"/>
                <a:ea typeface="Osaka" charset="-128"/>
              </a:rPr>
              <a:t>Fast RI beams by projectile fragmentation and U-fission at BigRIPS</a:t>
            </a:r>
          </a:p>
          <a:p>
            <a:pPr lvl="1">
              <a:lnSpc>
                <a:spcPct val="90000"/>
              </a:lnSpc>
            </a:pPr>
            <a:r>
              <a:rPr kumimoji="1" lang="en-US" altLang="ja-JP" sz="2000" b="1">
                <a:latin typeface="Times New Roman" pitchFamily="18" charset="0"/>
                <a:ea typeface="Osaka" charset="-128"/>
              </a:rPr>
              <a:t>Operation since 2007</a:t>
            </a:r>
            <a:endParaRPr kumimoji="1" lang="en-US" sz="2000" b="1">
              <a:latin typeface="Times New Roman" pitchFamily="18" charset="0"/>
              <a:ea typeface="Osaka" charset="-128"/>
            </a:endParaRPr>
          </a:p>
        </p:txBody>
      </p:sp>
      <p:sp>
        <p:nvSpPr>
          <p:cNvPr id="59427" name="Text Box 35"/>
          <p:cNvSpPr txBox="1">
            <a:spLocks noChangeArrowheads="1"/>
          </p:cNvSpPr>
          <p:nvPr/>
        </p:nvSpPr>
        <p:spPr bwMode="auto">
          <a:xfrm>
            <a:off x="7092950" y="765175"/>
            <a:ext cx="1274763" cy="3651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altLang="ja-JP" sz="1600" i="1">
                <a:latin typeface="Times New Roman" pitchFamily="18" charset="0"/>
                <a:ea typeface="Osaka" charset="-128"/>
              </a:rPr>
              <a:t>To be funded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beamlines-folie-okt03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63" y="792163"/>
            <a:ext cx="6019800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7950" y="5437188"/>
            <a:ext cx="4113213" cy="1160462"/>
            <a:chOff x="96" y="3360"/>
            <a:chExt cx="2591" cy="731"/>
          </a:xfrm>
        </p:grpSpPr>
        <p:sp>
          <p:nvSpPr>
            <p:cNvPr id="15364" name="Text Box 4"/>
            <p:cNvSpPr txBox="1">
              <a:spLocks noChangeArrowheads="1"/>
            </p:cNvSpPr>
            <p:nvPr/>
          </p:nvSpPr>
          <p:spPr bwMode="auto">
            <a:xfrm>
              <a:off x="96" y="3648"/>
              <a:ext cx="2591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FontTx/>
                <a:buChar char="•"/>
              </a:pPr>
              <a:r>
                <a:rPr lang="en-US" sz="1600"/>
                <a:t> </a:t>
              </a:r>
              <a:r>
                <a:rPr lang="en-US" sz="1600" u="sng"/>
                <a:t>Cooled beams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sz="1600">
                  <a:solidFill>
                    <a:schemeClr val="bg2"/>
                  </a:solidFill>
                </a:rPr>
                <a:t> Rapidly cycling superconducting magnets</a:t>
              </a:r>
              <a:endParaRPr lang="en-US" sz="160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15365" name="AutoShape 5"/>
            <p:cNvSpPr>
              <a:spLocks noChangeArrowheads="1"/>
            </p:cNvSpPr>
            <p:nvPr/>
          </p:nvSpPr>
          <p:spPr bwMode="auto">
            <a:xfrm>
              <a:off x="143" y="3360"/>
              <a:ext cx="1578" cy="245"/>
            </a:xfrm>
            <a:prstGeom prst="roundRect">
              <a:avLst>
                <a:gd name="adj" fmla="val 16667"/>
              </a:avLst>
            </a:prstGeom>
            <a:solidFill>
              <a:srgbClr val="5FBD71"/>
            </a:solidFill>
            <a:ln w="9525">
              <a:solidFill>
                <a:srgbClr val="187534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700"/>
                <a:t>Key Technical Features</a:t>
              </a:r>
            </a:p>
          </p:txBody>
        </p:sp>
      </p:grp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539750" y="952500"/>
            <a:ext cx="1704975" cy="388938"/>
          </a:xfrm>
          <a:prstGeom prst="roundRect">
            <a:avLst>
              <a:gd name="adj" fmla="val 16667"/>
            </a:avLst>
          </a:prstGeom>
          <a:solidFill>
            <a:srgbClr val="5FBD71"/>
          </a:solidFill>
          <a:ln w="9525">
            <a:solidFill>
              <a:srgbClr val="187534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700"/>
              <a:t>Primary Beams</a:t>
            </a:r>
            <a:endParaRPr lang="en-US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4925" y="1419225"/>
            <a:ext cx="360045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buFontTx/>
              <a:buChar char="•"/>
            </a:pPr>
            <a:r>
              <a:rPr lang="en-US" sz="1600"/>
              <a:t> </a:t>
            </a:r>
            <a:r>
              <a:rPr lang="en-US" sz="1600" u="sng"/>
              <a:t>10</a:t>
            </a:r>
            <a:r>
              <a:rPr lang="en-US" sz="1600" u="sng" baseline="30000"/>
              <a:t>12</a:t>
            </a:r>
            <a:r>
              <a:rPr lang="en-US" sz="1600" u="sng"/>
              <a:t>/s; 1.5-2 GeV/u; </a:t>
            </a:r>
            <a:r>
              <a:rPr lang="en-US" sz="1600" u="sng" baseline="30000"/>
              <a:t>238</a:t>
            </a:r>
            <a:r>
              <a:rPr lang="en-US" sz="1600" u="sng"/>
              <a:t>U</a:t>
            </a:r>
            <a:r>
              <a:rPr lang="en-US" sz="1600" u="sng" baseline="30000"/>
              <a:t>28</a:t>
            </a:r>
            <a:r>
              <a:rPr lang="en-US" sz="1600" baseline="30000"/>
              <a:t>+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sz="1600" u="sng"/>
              <a:t> Factor 100-1000 </a:t>
            </a:r>
          </a:p>
          <a:p>
            <a:pPr>
              <a:lnSpc>
                <a:spcPct val="110000"/>
              </a:lnSpc>
            </a:pPr>
            <a:r>
              <a:rPr lang="en-US" sz="1600"/>
              <a:t>        </a:t>
            </a:r>
            <a:r>
              <a:rPr lang="en-US" sz="1600" u="sng"/>
              <a:t>over present in intensity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sz="1600">
                <a:solidFill>
                  <a:schemeClr val="bg2"/>
                </a:solidFill>
              </a:rPr>
              <a:t> 2(4)x10</a:t>
            </a:r>
            <a:r>
              <a:rPr lang="en-US" sz="1600" baseline="30000">
                <a:solidFill>
                  <a:schemeClr val="bg2"/>
                </a:solidFill>
              </a:rPr>
              <a:t>13</a:t>
            </a:r>
            <a:r>
              <a:rPr lang="en-US" sz="1600">
                <a:solidFill>
                  <a:schemeClr val="bg2"/>
                </a:solidFill>
              </a:rPr>
              <a:t>/s 30 GeV protons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sz="1600">
                <a:solidFill>
                  <a:schemeClr val="bg2"/>
                </a:solidFill>
              </a:rPr>
              <a:t> 10</a:t>
            </a:r>
            <a:r>
              <a:rPr lang="en-US" sz="1600" baseline="30000">
                <a:solidFill>
                  <a:schemeClr val="bg2"/>
                </a:solidFill>
              </a:rPr>
              <a:t>10</a:t>
            </a:r>
            <a:r>
              <a:rPr lang="en-US" sz="1600">
                <a:solidFill>
                  <a:schemeClr val="bg2"/>
                </a:solidFill>
              </a:rPr>
              <a:t>/s </a:t>
            </a:r>
            <a:r>
              <a:rPr lang="en-US" sz="1600" baseline="30000">
                <a:solidFill>
                  <a:schemeClr val="bg2"/>
                </a:solidFill>
              </a:rPr>
              <a:t>238</a:t>
            </a:r>
            <a:r>
              <a:rPr lang="en-US" sz="1600">
                <a:solidFill>
                  <a:schemeClr val="bg2"/>
                </a:solidFill>
              </a:rPr>
              <a:t>U</a:t>
            </a:r>
            <a:r>
              <a:rPr lang="en-US" sz="1600" baseline="30000">
                <a:solidFill>
                  <a:schemeClr val="bg2"/>
                </a:solidFill>
              </a:rPr>
              <a:t>73+</a:t>
            </a:r>
            <a:r>
              <a:rPr lang="en-US" sz="1600">
                <a:solidFill>
                  <a:schemeClr val="bg2"/>
                </a:solidFill>
              </a:rPr>
              <a:t> up to 25 (- 35) GeV/u</a:t>
            </a: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6732588" y="981075"/>
            <a:ext cx="1997075" cy="388938"/>
          </a:xfrm>
          <a:prstGeom prst="roundRect">
            <a:avLst>
              <a:gd name="adj" fmla="val 16667"/>
            </a:avLst>
          </a:prstGeom>
          <a:solidFill>
            <a:srgbClr val="5FBD71"/>
          </a:solidFill>
          <a:ln w="9525">
            <a:solidFill>
              <a:srgbClr val="187534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700"/>
              <a:t>Secondary Beams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6588125" y="1557338"/>
            <a:ext cx="25558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buFontTx/>
              <a:buChar char="•"/>
            </a:pPr>
            <a:r>
              <a:rPr lang="en-US" sz="1600" u="sng"/>
              <a:t> Broad range of </a:t>
            </a:r>
          </a:p>
          <a:p>
            <a:pPr>
              <a:lnSpc>
                <a:spcPct val="110000"/>
              </a:lnSpc>
            </a:pPr>
            <a:r>
              <a:rPr lang="en-US" sz="1600"/>
              <a:t>  </a:t>
            </a:r>
            <a:r>
              <a:rPr lang="en-US" sz="1600" u="sng"/>
              <a:t>radioactive beams up to</a:t>
            </a:r>
            <a:br>
              <a:rPr lang="en-US" sz="1600" u="sng"/>
            </a:br>
            <a:r>
              <a:rPr lang="en-US" sz="1600"/>
              <a:t>  </a:t>
            </a:r>
            <a:r>
              <a:rPr lang="en-US" sz="1600" u="sng"/>
              <a:t>1.5 - 2 GeV/u; 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1600"/>
              <a:t>  </a:t>
            </a:r>
            <a:r>
              <a:rPr lang="en-US" sz="1600" u="sng"/>
              <a:t>up to factor 10 000 in</a:t>
            </a:r>
          </a:p>
          <a:p>
            <a:pPr>
              <a:lnSpc>
                <a:spcPct val="110000"/>
              </a:lnSpc>
            </a:pPr>
            <a:r>
              <a:rPr lang="en-US" sz="1600"/>
              <a:t>  </a:t>
            </a:r>
            <a:r>
              <a:rPr lang="en-US" sz="1600" u="sng"/>
              <a:t>intensity over present 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2"/>
                </a:solidFill>
              </a:rPr>
              <a:t> Antiprotons 3 - 30 GeV</a:t>
            </a:r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6386513" y="4048125"/>
            <a:ext cx="2722562" cy="388938"/>
          </a:xfrm>
          <a:prstGeom prst="roundRect">
            <a:avLst>
              <a:gd name="adj" fmla="val 16667"/>
            </a:avLst>
          </a:prstGeom>
          <a:solidFill>
            <a:srgbClr val="5FBD71"/>
          </a:solidFill>
          <a:ln w="9525">
            <a:solidFill>
              <a:srgbClr val="187534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700"/>
              <a:t>Storage and Cooler Rings</a:t>
            </a:r>
            <a:endParaRPr lang="en-US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6983413" y="4652963"/>
            <a:ext cx="2160587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sz="1600"/>
              <a:t> </a:t>
            </a:r>
            <a:r>
              <a:rPr lang="en-US" sz="1600" u="sng"/>
              <a:t>Radioactive beams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sz="1600"/>
              <a:t> </a:t>
            </a:r>
            <a:r>
              <a:rPr lang="en-US" sz="1600" u="sng"/>
              <a:t>e – A collider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2"/>
                </a:solidFill>
              </a:rPr>
              <a:t> 10</a:t>
            </a:r>
            <a:r>
              <a:rPr lang="en-US" sz="1600" baseline="30000">
                <a:solidFill>
                  <a:schemeClr val="bg2"/>
                </a:solidFill>
              </a:rPr>
              <a:t>11</a:t>
            </a:r>
            <a:r>
              <a:rPr lang="en-US" sz="1600">
                <a:solidFill>
                  <a:schemeClr val="bg2"/>
                </a:solidFill>
              </a:rPr>
              <a:t> antiprotons</a:t>
            </a:r>
            <a:r>
              <a:rPr lang="en-US">
                <a:solidFill>
                  <a:schemeClr val="bg2"/>
                </a:solidFill>
              </a:rPr>
              <a:t>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>
                <a:solidFill>
                  <a:schemeClr val="bg2"/>
                </a:solidFill>
              </a:rPr>
              <a:t>   </a:t>
            </a:r>
            <a:r>
              <a:rPr lang="en-US" sz="1600">
                <a:solidFill>
                  <a:schemeClr val="bg2"/>
                </a:solidFill>
              </a:rPr>
              <a:t>stored and cooled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>
                <a:solidFill>
                  <a:schemeClr val="bg2"/>
                </a:solidFill>
              </a:rPr>
              <a:t>    at 0.8  - 14.5 GeV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0" y="0"/>
            <a:ext cx="9144000" cy="7651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3600"/>
              <a:t>Next Generation Facility: FAIR at GSI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6919913" y="2895600"/>
            <a:ext cx="836612" cy="936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0963" name="AutoShape 3"/>
          <p:cNvSpPr>
            <a:spLocks noChangeArrowheads="1"/>
          </p:cNvSpPr>
          <p:nvPr/>
        </p:nvSpPr>
        <p:spPr bwMode="auto">
          <a:xfrm rot="10800000">
            <a:off x="6675438" y="2886075"/>
            <a:ext cx="211137" cy="228600"/>
          </a:xfrm>
          <a:prstGeom prst="rtTriangl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4" name="AutoShape 4"/>
          <p:cNvSpPr>
            <a:spLocks noChangeArrowheads="1"/>
          </p:cNvSpPr>
          <p:nvPr/>
        </p:nvSpPr>
        <p:spPr bwMode="auto">
          <a:xfrm rot="10800000">
            <a:off x="6823075" y="866775"/>
            <a:ext cx="211138" cy="228600"/>
          </a:xfrm>
          <a:prstGeom prst="rtTriangle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1" dir="t"/>
          </a:scene3d>
          <a:sp3d extrusionH="1254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6543675" y="1219200"/>
            <a:ext cx="703263" cy="1447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 rot="5400000">
            <a:off x="2742407" y="5204618"/>
            <a:ext cx="609600" cy="68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5346700" y="4876800"/>
            <a:ext cx="211138" cy="304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5021263" y="4876800"/>
            <a:ext cx="211137" cy="304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4740275" y="4876800"/>
            <a:ext cx="211138" cy="304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 flipV="1">
            <a:off x="633413" y="1009650"/>
            <a:ext cx="6262687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0971" name="AutoShape 11"/>
          <p:cNvSpPr>
            <a:spLocks noChangeArrowheads="1"/>
          </p:cNvSpPr>
          <p:nvPr/>
        </p:nvSpPr>
        <p:spPr bwMode="auto">
          <a:xfrm rot="10800000">
            <a:off x="4819650" y="866775"/>
            <a:ext cx="211138" cy="228600"/>
          </a:xfrm>
          <a:prstGeom prst="rtTriangle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1" dir="t"/>
          </a:scene3d>
          <a:sp3d extrusionH="1254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0972" name="Oval 12"/>
          <p:cNvSpPr>
            <a:spLocks noChangeArrowheads="1"/>
          </p:cNvSpPr>
          <p:nvPr/>
        </p:nvSpPr>
        <p:spPr bwMode="auto">
          <a:xfrm>
            <a:off x="1450975" y="876300"/>
            <a:ext cx="352425" cy="3810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3" name="Oval 13"/>
          <p:cNvSpPr>
            <a:spLocks noChangeArrowheads="1"/>
          </p:cNvSpPr>
          <p:nvPr/>
        </p:nvSpPr>
        <p:spPr bwMode="auto">
          <a:xfrm>
            <a:off x="1855788" y="876300"/>
            <a:ext cx="352425" cy="3810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4" name="Oval 14"/>
          <p:cNvSpPr>
            <a:spLocks noChangeArrowheads="1"/>
          </p:cNvSpPr>
          <p:nvPr/>
        </p:nvSpPr>
        <p:spPr bwMode="auto">
          <a:xfrm>
            <a:off x="2251075" y="876300"/>
            <a:ext cx="352425" cy="3810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5" name="AutoShape 15"/>
          <p:cNvSpPr>
            <a:spLocks noChangeArrowheads="1"/>
          </p:cNvSpPr>
          <p:nvPr/>
        </p:nvSpPr>
        <p:spPr bwMode="auto">
          <a:xfrm rot="5400000">
            <a:off x="5690394" y="4961731"/>
            <a:ext cx="228600" cy="211138"/>
          </a:xfrm>
          <a:prstGeom prst="rtTriangl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352425" y="4648200"/>
            <a:ext cx="422275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211138" y="1143000"/>
            <a:ext cx="585787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8" name="Rectangle 18"/>
          <p:cNvSpPr>
            <a:spLocks noChangeArrowheads="1"/>
          </p:cNvSpPr>
          <p:nvPr/>
        </p:nvSpPr>
        <p:spPr bwMode="auto">
          <a:xfrm>
            <a:off x="7385050" y="685800"/>
            <a:ext cx="914400" cy="15240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9" name="Rectangle 19"/>
          <p:cNvSpPr>
            <a:spLocks noChangeArrowheads="1"/>
          </p:cNvSpPr>
          <p:nvPr/>
        </p:nvSpPr>
        <p:spPr bwMode="auto">
          <a:xfrm>
            <a:off x="7596188" y="1600200"/>
            <a:ext cx="352425" cy="457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0" name="Oval 20"/>
          <p:cNvSpPr>
            <a:spLocks noChangeArrowheads="1"/>
          </p:cNvSpPr>
          <p:nvPr/>
        </p:nvSpPr>
        <p:spPr bwMode="auto">
          <a:xfrm>
            <a:off x="422275" y="4953000"/>
            <a:ext cx="211138" cy="2286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1" name="Rectangle 21"/>
          <p:cNvSpPr>
            <a:spLocks noChangeArrowheads="1"/>
          </p:cNvSpPr>
          <p:nvPr/>
        </p:nvSpPr>
        <p:spPr bwMode="auto">
          <a:xfrm>
            <a:off x="622300" y="4991100"/>
            <a:ext cx="5710238" cy="746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0982" name="AutoShape 22"/>
          <p:cNvSpPr>
            <a:spLocks noChangeArrowheads="1"/>
          </p:cNvSpPr>
          <p:nvPr/>
        </p:nvSpPr>
        <p:spPr bwMode="auto">
          <a:xfrm>
            <a:off x="1125538" y="4800600"/>
            <a:ext cx="633412" cy="457200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3" name="AutoShape 23"/>
          <p:cNvSpPr>
            <a:spLocks noChangeArrowheads="1"/>
          </p:cNvSpPr>
          <p:nvPr/>
        </p:nvSpPr>
        <p:spPr bwMode="auto">
          <a:xfrm>
            <a:off x="2184400" y="4800600"/>
            <a:ext cx="633413" cy="457200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4" name="AutoShape 24"/>
          <p:cNvSpPr>
            <a:spLocks noChangeArrowheads="1"/>
          </p:cNvSpPr>
          <p:nvPr/>
        </p:nvSpPr>
        <p:spPr bwMode="auto">
          <a:xfrm>
            <a:off x="3262313" y="4800600"/>
            <a:ext cx="631825" cy="457200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5" name="AutoShape 25"/>
          <p:cNvSpPr>
            <a:spLocks noChangeArrowheads="1"/>
          </p:cNvSpPr>
          <p:nvPr/>
        </p:nvSpPr>
        <p:spPr bwMode="auto">
          <a:xfrm>
            <a:off x="3994150" y="4800600"/>
            <a:ext cx="633413" cy="457200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 rot="-4713870">
            <a:off x="8326438" y="2936875"/>
            <a:ext cx="93662" cy="1258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7" name="Rectangle 27"/>
          <p:cNvSpPr>
            <a:spLocks noChangeArrowheads="1"/>
          </p:cNvSpPr>
          <p:nvPr/>
        </p:nvSpPr>
        <p:spPr bwMode="auto">
          <a:xfrm>
            <a:off x="7737475" y="1295400"/>
            <a:ext cx="69850" cy="1828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914400" y="914400"/>
            <a:ext cx="422275" cy="304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9" name="AutoShape 29"/>
          <p:cNvSpPr>
            <a:spLocks noChangeArrowheads="1"/>
          </p:cNvSpPr>
          <p:nvPr/>
        </p:nvSpPr>
        <p:spPr bwMode="auto">
          <a:xfrm>
            <a:off x="5135563" y="838200"/>
            <a:ext cx="984250" cy="457200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90" name="AutoShape 30"/>
          <p:cNvSpPr>
            <a:spLocks noChangeArrowheads="1"/>
          </p:cNvSpPr>
          <p:nvPr/>
        </p:nvSpPr>
        <p:spPr bwMode="auto">
          <a:xfrm>
            <a:off x="3729038" y="838200"/>
            <a:ext cx="914400" cy="457200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91" name="AutoShape 31"/>
          <p:cNvSpPr>
            <a:spLocks noChangeArrowheads="1"/>
          </p:cNvSpPr>
          <p:nvPr/>
        </p:nvSpPr>
        <p:spPr bwMode="auto">
          <a:xfrm>
            <a:off x="2744788" y="838200"/>
            <a:ext cx="773112" cy="457200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92" name="Rectangle 32"/>
          <p:cNvSpPr>
            <a:spLocks noChangeArrowheads="1"/>
          </p:cNvSpPr>
          <p:nvPr/>
        </p:nvSpPr>
        <p:spPr bwMode="auto">
          <a:xfrm>
            <a:off x="7877175" y="762000"/>
            <a:ext cx="352425" cy="381000"/>
          </a:xfrm>
          <a:prstGeom prst="rect">
            <a:avLst/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0993" name="Rectangle 33"/>
          <p:cNvSpPr>
            <a:spLocks noChangeArrowheads="1"/>
          </p:cNvSpPr>
          <p:nvPr/>
        </p:nvSpPr>
        <p:spPr bwMode="auto">
          <a:xfrm rot="-5400000">
            <a:off x="7581107" y="846931"/>
            <a:ext cx="381000" cy="211137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0994" name="Rectangle 34"/>
          <p:cNvSpPr>
            <a:spLocks noChangeArrowheads="1"/>
          </p:cNvSpPr>
          <p:nvPr/>
        </p:nvSpPr>
        <p:spPr bwMode="auto">
          <a:xfrm>
            <a:off x="352425" y="1295400"/>
            <a:ext cx="280988" cy="381000"/>
          </a:xfrm>
          <a:prstGeom prst="rect">
            <a:avLst/>
          </a:prstGeom>
          <a:gradFill rotWithShape="0">
            <a:gsLst>
              <a:gs pos="0">
                <a:srgbClr val="3333CC">
                  <a:gamma/>
                  <a:shade val="46275"/>
                  <a:invGamma/>
                </a:srgbClr>
              </a:gs>
              <a:gs pos="50000">
                <a:srgbClr val="3333CC"/>
              </a:gs>
              <a:gs pos="100000">
                <a:srgbClr val="3333CC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0995" name="Picture 35" descr="EURISOL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6334125"/>
            <a:ext cx="2082800" cy="450850"/>
          </a:xfrm>
          <a:prstGeom prst="rect">
            <a:avLst/>
          </a:prstGeom>
          <a:noFill/>
        </p:spPr>
      </p:pic>
      <p:sp>
        <p:nvSpPr>
          <p:cNvPr id="40996" name="Text Box 36"/>
          <p:cNvSpPr txBox="1">
            <a:spLocks noChangeArrowheads="1"/>
          </p:cNvSpPr>
          <p:nvPr/>
        </p:nvSpPr>
        <p:spPr bwMode="auto">
          <a:xfrm>
            <a:off x="2814638" y="1249363"/>
            <a:ext cx="6762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>
                <a:latin typeface="Symbol" pitchFamily="18" charset="2"/>
              </a:rPr>
              <a:t>b </a:t>
            </a:r>
            <a:r>
              <a:rPr lang="en-US" sz="1200" b="1"/>
              <a:t>= 0.03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0997" name="Text Box 37"/>
          <p:cNvSpPr txBox="1">
            <a:spLocks noChangeArrowheads="1"/>
          </p:cNvSpPr>
          <p:nvPr/>
        </p:nvSpPr>
        <p:spPr bwMode="auto">
          <a:xfrm>
            <a:off x="5486400" y="1249363"/>
            <a:ext cx="6778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>
                <a:latin typeface="Symbol" pitchFamily="18" charset="2"/>
              </a:rPr>
              <a:t>b </a:t>
            </a:r>
            <a:r>
              <a:rPr lang="en-US" sz="1200" b="1"/>
              <a:t>= 0.78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40998" name="Text Box 38"/>
          <p:cNvSpPr txBox="1">
            <a:spLocks noChangeArrowheads="1"/>
          </p:cNvSpPr>
          <p:nvPr/>
        </p:nvSpPr>
        <p:spPr bwMode="auto">
          <a:xfrm>
            <a:off x="141288" y="2362200"/>
            <a:ext cx="7969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 i="1"/>
              <a:t>Ion</a:t>
            </a:r>
          </a:p>
          <a:p>
            <a:pPr algn="ctr" eaLnBrk="0" hangingPunct="0"/>
            <a:r>
              <a:rPr lang="en-US" sz="1400" b="1" i="1"/>
              <a:t>sources</a:t>
            </a:r>
            <a:endParaRPr lang="en-US" sz="1400" i="1">
              <a:latin typeface="Times New Roman" pitchFamily="18" charset="0"/>
            </a:endParaRPr>
          </a:p>
        </p:txBody>
      </p:sp>
      <p:sp>
        <p:nvSpPr>
          <p:cNvPr id="40999" name="Text Box 39"/>
          <p:cNvSpPr txBox="1">
            <a:spLocks noChangeArrowheads="1"/>
          </p:cNvSpPr>
          <p:nvPr/>
        </p:nvSpPr>
        <p:spPr bwMode="auto">
          <a:xfrm>
            <a:off x="844550" y="381000"/>
            <a:ext cx="731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200" b="1"/>
              <a:t>RFQ</a:t>
            </a:r>
          </a:p>
          <a:p>
            <a:pPr algn="ctr" eaLnBrk="0" hangingPunct="0"/>
            <a:r>
              <a:rPr lang="en-US" sz="1200" b="1"/>
              <a:t>176 MHz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00" name="Text Box 40"/>
          <p:cNvSpPr txBox="1">
            <a:spLocks noChangeArrowheads="1"/>
          </p:cNvSpPr>
          <p:nvPr/>
        </p:nvSpPr>
        <p:spPr bwMode="auto">
          <a:xfrm>
            <a:off x="1758950" y="228600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HWRs</a:t>
            </a:r>
          </a:p>
          <a:p>
            <a:pPr algn="ctr" eaLnBrk="0" hangingPunct="0"/>
            <a:r>
              <a:rPr lang="en-US" sz="1200" b="1"/>
              <a:t>176MHz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01" name="Text Box 41"/>
          <p:cNvSpPr txBox="1">
            <a:spLocks noChangeArrowheads="1"/>
          </p:cNvSpPr>
          <p:nvPr/>
        </p:nvSpPr>
        <p:spPr bwMode="auto">
          <a:xfrm>
            <a:off x="5127625" y="295275"/>
            <a:ext cx="111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Elliptical ISCL</a:t>
            </a:r>
          </a:p>
          <a:p>
            <a:pPr algn="ctr" eaLnBrk="0" hangingPunct="0"/>
            <a:r>
              <a:rPr lang="en-US" sz="1200" b="1"/>
              <a:t>704 MHz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02" name="Text Box 42"/>
          <p:cNvSpPr txBox="1">
            <a:spLocks noChangeArrowheads="1"/>
          </p:cNvSpPr>
          <p:nvPr/>
        </p:nvSpPr>
        <p:spPr bwMode="auto">
          <a:xfrm>
            <a:off x="6332538" y="152400"/>
            <a:ext cx="7016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200" b="1"/>
              <a:t>1 GeV/q</a:t>
            </a:r>
          </a:p>
          <a:p>
            <a:pPr algn="ctr" eaLnBrk="0" hangingPunct="0"/>
            <a:r>
              <a:rPr lang="en-US" sz="1200" b="1"/>
              <a:t>H-, H+,</a:t>
            </a:r>
          </a:p>
          <a:p>
            <a:pPr algn="ctr" eaLnBrk="0" hangingPunct="0"/>
            <a:r>
              <a:rPr lang="en-US" sz="1200" b="1"/>
              <a:t> </a:t>
            </a:r>
            <a:r>
              <a:rPr lang="en-US" sz="1600" b="1" baseline="30000"/>
              <a:t>3</a:t>
            </a:r>
            <a:r>
              <a:rPr lang="en-US" sz="1200" b="1"/>
              <a:t>He++</a:t>
            </a:r>
            <a:endParaRPr lang="en-US" sz="1200" b="1">
              <a:latin typeface="Times New Roman" pitchFamily="18" charset="0"/>
            </a:endParaRPr>
          </a:p>
        </p:txBody>
      </p:sp>
      <p:sp>
        <p:nvSpPr>
          <p:cNvPr id="41003" name="Text Box 43"/>
          <p:cNvSpPr txBox="1">
            <a:spLocks noChangeArrowheads="1"/>
          </p:cNvSpPr>
          <p:nvPr/>
        </p:nvSpPr>
        <p:spPr bwMode="auto">
          <a:xfrm>
            <a:off x="985838" y="1752600"/>
            <a:ext cx="819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1.5 MeV/u</a:t>
            </a:r>
            <a:endParaRPr lang="en-US" sz="1200" b="1">
              <a:latin typeface="Times New Roman" pitchFamily="18" charset="0"/>
            </a:endParaRPr>
          </a:p>
        </p:txBody>
      </p:sp>
      <p:sp>
        <p:nvSpPr>
          <p:cNvPr id="41004" name="Text Box 44"/>
          <p:cNvSpPr txBox="1">
            <a:spLocks noChangeArrowheads="1"/>
          </p:cNvSpPr>
          <p:nvPr/>
        </p:nvSpPr>
        <p:spPr bwMode="auto">
          <a:xfrm>
            <a:off x="774700" y="1295400"/>
            <a:ext cx="441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100 </a:t>
            </a:r>
          </a:p>
          <a:p>
            <a:pPr eaLnBrk="0" hangingPunct="0"/>
            <a:r>
              <a:rPr lang="en-US" sz="1200" b="1"/>
              <a:t>keV</a:t>
            </a:r>
            <a:endParaRPr lang="en-US" sz="1200" b="1">
              <a:latin typeface="Times New Roman" pitchFamily="18" charset="0"/>
            </a:endParaRPr>
          </a:p>
        </p:txBody>
      </p:sp>
      <p:sp>
        <p:nvSpPr>
          <p:cNvPr id="41005" name="Text Box 45"/>
          <p:cNvSpPr txBox="1">
            <a:spLocks noChangeArrowheads="1"/>
          </p:cNvSpPr>
          <p:nvPr/>
        </p:nvSpPr>
        <p:spPr bwMode="auto">
          <a:xfrm>
            <a:off x="2251075" y="1752600"/>
            <a:ext cx="781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60 MeV/q</a:t>
            </a:r>
            <a:endParaRPr lang="en-US" sz="1200" b="1">
              <a:latin typeface="Times New Roman" pitchFamily="18" charset="0"/>
            </a:endParaRPr>
          </a:p>
        </p:txBody>
      </p:sp>
      <p:sp>
        <p:nvSpPr>
          <p:cNvPr id="41006" name="Text Box 46"/>
          <p:cNvSpPr txBox="1">
            <a:spLocks noChangeArrowheads="1"/>
          </p:cNvSpPr>
          <p:nvPr/>
        </p:nvSpPr>
        <p:spPr bwMode="auto">
          <a:xfrm>
            <a:off x="3236913" y="1752600"/>
            <a:ext cx="8572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140 MeV/q</a:t>
            </a:r>
            <a:endParaRPr lang="en-US" sz="1200" b="1">
              <a:latin typeface="Times New Roman" pitchFamily="18" charset="0"/>
            </a:endParaRPr>
          </a:p>
        </p:txBody>
      </p:sp>
      <p:sp>
        <p:nvSpPr>
          <p:cNvPr id="41007" name="Text Box 47"/>
          <p:cNvSpPr txBox="1">
            <a:spLocks noChangeArrowheads="1"/>
          </p:cNvSpPr>
          <p:nvPr/>
        </p:nvSpPr>
        <p:spPr bwMode="auto">
          <a:xfrm>
            <a:off x="3957638" y="2181225"/>
            <a:ext cx="93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&gt;200 MeV/q</a:t>
            </a:r>
          </a:p>
          <a:p>
            <a:pPr algn="ctr" eaLnBrk="0" hangingPunct="0"/>
            <a:r>
              <a:rPr lang="en-US" sz="1200" b="1"/>
              <a:t>D+, A/q=2</a:t>
            </a:r>
            <a:endParaRPr lang="en-US" sz="1200" b="1">
              <a:latin typeface="Times New Roman" pitchFamily="18" charset="0"/>
            </a:endParaRPr>
          </a:p>
        </p:txBody>
      </p:sp>
      <p:sp>
        <p:nvSpPr>
          <p:cNvPr id="41008" name="Text Box 48"/>
          <p:cNvSpPr txBox="1">
            <a:spLocks noChangeArrowheads="1"/>
          </p:cNvSpPr>
          <p:nvPr/>
        </p:nvSpPr>
        <p:spPr bwMode="auto">
          <a:xfrm>
            <a:off x="6754813" y="4800600"/>
            <a:ext cx="771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i="1"/>
              <a:t>Charge</a:t>
            </a:r>
          </a:p>
          <a:p>
            <a:pPr eaLnBrk="0" hangingPunct="0"/>
            <a:r>
              <a:rPr lang="en-US" sz="1400" b="1" i="1"/>
              <a:t>breeder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009" name="Text Box 49"/>
          <p:cNvSpPr txBox="1">
            <a:spLocks noChangeArrowheads="1"/>
          </p:cNvSpPr>
          <p:nvPr/>
        </p:nvSpPr>
        <p:spPr bwMode="auto">
          <a:xfrm>
            <a:off x="6323013" y="3486150"/>
            <a:ext cx="13763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400" b="1" i="1"/>
              <a:t>Low-resolution</a:t>
            </a:r>
          </a:p>
          <a:p>
            <a:pPr eaLnBrk="0" hangingPunct="0"/>
            <a:r>
              <a:rPr lang="en-US" sz="1400" b="1" i="1"/>
              <a:t>mass-selector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010" name="Text Box 50"/>
          <p:cNvSpPr txBox="1">
            <a:spLocks noChangeArrowheads="1"/>
          </p:cNvSpPr>
          <p:nvPr/>
        </p:nvSpPr>
        <p:spPr bwMode="auto">
          <a:xfrm>
            <a:off x="8118475" y="152400"/>
            <a:ext cx="992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400" b="1" i="1"/>
              <a:t>UC</a:t>
            </a:r>
            <a:r>
              <a:rPr lang="en-US" sz="2000" b="1" i="1" baseline="-25000"/>
              <a:t>x</a:t>
            </a:r>
            <a:r>
              <a:rPr lang="en-US" sz="1400" b="1" i="1"/>
              <a:t> target</a:t>
            </a:r>
            <a:endParaRPr lang="en-US" sz="2400" b="1" i="1">
              <a:latin typeface="Times New Roman" pitchFamily="18" charset="0"/>
            </a:endParaRPr>
          </a:p>
        </p:txBody>
      </p:sp>
      <p:sp>
        <p:nvSpPr>
          <p:cNvPr id="41011" name="Text Box 51"/>
          <p:cNvSpPr txBox="1">
            <a:spLocks noChangeArrowheads="1"/>
          </p:cNvSpPr>
          <p:nvPr/>
        </p:nvSpPr>
        <p:spPr bwMode="auto">
          <a:xfrm>
            <a:off x="8439150" y="1539875"/>
            <a:ext cx="7064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i="1"/>
              <a:t>1+ ion</a:t>
            </a:r>
          </a:p>
          <a:p>
            <a:pPr eaLnBrk="0" hangingPunct="0"/>
            <a:r>
              <a:rPr lang="en-US" sz="1400" b="1" i="1"/>
              <a:t>source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012" name="Text Box 52"/>
          <p:cNvSpPr txBox="1">
            <a:spLocks noChangeArrowheads="1"/>
          </p:cNvSpPr>
          <p:nvPr/>
        </p:nvSpPr>
        <p:spPr bwMode="auto">
          <a:xfrm>
            <a:off x="7010400" y="152400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i="1"/>
              <a:t>n-generator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013" name="Text Box 53"/>
          <p:cNvSpPr txBox="1">
            <a:spLocks noChangeArrowheads="1"/>
          </p:cNvSpPr>
          <p:nvPr/>
        </p:nvSpPr>
        <p:spPr bwMode="auto">
          <a:xfrm>
            <a:off x="4029075" y="5257800"/>
            <a:ext cx="755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>
                <a:latin typeface="Symbol" pitchFamily="18" charset="2"/>
              </a:rPr>
              <a:t>b </a:t>
            </a:r>
            <a:r>
              <a:rPr lang="en-US" sz="1200" b="1"/>
              <a:t>= 0.065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14" name="Text Box 54"/>
          <p:cNvSpPr txBox="1">
            <a:spLocks noChangeArrowheads="1"/>
          </p:cNvSpPr>
          <p:nvPr/>
        </p:nvSpPr>
        <p:spPr bwMode="auto">
          <a:xfrm>
            <a:off x="3262313" y="5257800"/>
            <a:ext cx="6762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>
                <a:latin typeface="Symbol" pitchFamily="18" charset="2"/>
              </a:rPr>
              <a:t>b </a:t>
            </a:r>
            <a:r>
              <a:rPr lang="en-US" sz="1200" b="1"/>
              <a:t>= 0.14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15" name="Text Box 55"/>
          <p:cNvSpPr txBox="1">
            <a:spLocks noChangeArrowheads="1"/>
          </p:cNvSpPr>
          <p:nvPr/>
        </p:nvSpPr>
        <p:spPr bwMode="auto">
          <a:xfrm>
            <a:off x="2184400" y="5257800"/>
            <a:ext cx="6762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>
                <a:latin typeface="Symbol" pitchFamily="18" charset="2"/>
              </a:rPr>
              <a:t>b </a:t>
            </a:r>
            <a:r>
              <a:rPr lang="en-US" sz="1200" b="1"/>
              <a:t>= 0.27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16" name="Text Box 56"/>
          <p:cNvSpPr txBox="1">
            <a:spLocks noChangeArrowheads="1"/>
          </p:cNvSpPr>
          <p:nvPr/>
        </p:nvSpPr>
        <p:spPr bwMode="auto">
          <a:xfrm>
            <a:off x="1125538" y="5257800"/>
            <a:ext cx="755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>
                <a:latin typeface="Symbol" pitchFamily="18" charset="2"/>
              </a:rPr>
              <a:t>b </a:t>
            </a:r>
            <a:r>
              <a:rPr lang="en-US" sz="1200" b="1"/>
              <a:t>= 0.385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17" name="Text Box 57"/>
          <p:cNvSpPr txBox="1">
            <a:spLocks noChangeArrowheads="1"/>
          </p:cNvSpPr>
          <p:nvPr/>
        </p:nvSpPr>
        <p:spPr bwMode="auto">
          <a:xfrm>
            <a:off x="4081463" y="4038600"/>
            <a:ext cx="652462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200" b="1"/>
              <a:t>QWR</a:t>
            </a:r>
          </a:p>
          <a:p>
            <a:pPr algn="ctr" eaLnBrk="0" hangingPunct="0"/>
            <a:r>
              <a:rPr lang="en-US" sz="1200" b="1"/>
              <a:t>ISCL</a:t>
            </a:r>
          </a:p>
          <a:p>
            <a:pPr algn="ctr" eaLnBrk="0" hangingPunct="0"/>
            <a:r>
              <a:rPr lang="en-US" sz="1200" b="1"/>
              <a:t>88 MHz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18" name="Text Box 58"/>
          <p:cNvSpPr txBox="1">
            <a:spLocks noChangeArrowheads="1"/>
          </p:cNvSpPr>
          <p:nvPr/>
        </p:nvSpPr>
        <p:spPr bwMode="auto">
          <a:xfrm>
            <a:off x="3306763" y="4038600"/>
            <a:ext cx="7493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3 QWRs </a:t>
            </a:r>
          </a:p>
          <a:p>
            <a:pPr algn="ctr" eaLnBrk="0" hangingPunct="0"/>
            <a:r>
              <a:rPr lang="en-US" sz="1200" b="1"/>
              <a:t>ISCL</a:t>
            </a:r>
          </a:p>
          <a:p>
            <a:pPr algn="ctr" eaLnBrk="0" hangingPunct="0"/>
            <a:r>
              <a:rPr lang="en-US" sz="1200" b="1"/>
              <a:t>88 MHz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19" name="Text Box 59"/>
          <p:cNvSpPr txBox="1">
            <a:spLocks noChangeArrowheads="1"/>
          </p:cNvSpPr>
          <p:nvPr/>
        </p:nvSpPr>
        <p:spPr bwMode="auto">
          <a:xfrm>
            <a:off x="2236788" y="4038600"/>
            <a:ext cx="7318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8 HWRs</a:t>
            </a:r>
          </a:p>
          <a:p>
            <a:pPr algn="ctr" eaLnBrk="0" hangingPunct="0"/>
            <a:r>
              <a:rPr lang="en-US" sz="1200" b="1"/>
              <a:t>ISCL</a:t>
            </a:r>
          </a:p>
          <a:p>
            <a:pPr algn="ctr" eaLnBrk="0" hangingPunct="0"/>
            <a:r>
              <a:rPr lang="en-US" sz="1200" b="1"/>
              <a:t>176 MHz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20" name="Text Box 60"/>
          <p:cNvSpPr txBox="1">
            <a:spLocks noChangeArrowheads="1"/>
          </p:cNvSpPr>
          <p:nvPr/>
        </p:nvSpPr>
        <p:spPr bwMode="auto">
          <a:xfrm>
            <a:off x="1125538" y="4038600"/>
            <a:ext cx="7318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Spoke</a:t>
            </a:r>
          </a:p>
          <a:p>
            <a:pPr algn="ctr" eaLnBrk="0" hangingPunct="0"/>
            <a:r>
              <a:rPr lang="en-US" sz="1200" b="1"/>
              <a:t>ISCL</a:t>
            </a:r>
          </a:p>
          <a:p>
            <a:pPr algn="ctr" eaLnBrk="0" hangingPunct="0"/>
            <a:r>
              <a:rPr lang="en-US" sz="1200" b="1"/>
              <a:t>264 MHz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21" name="Text Box 61"/>
          <p:cNvSpPr txBox="1">
            <a:spLocks noChangeArrowheads="1"/>
          </p:cNvSpPr>
          <p:nvPr/>
        </p:nvSpPr>
        <p:spPr bwMode="auto">
          <a:xfrm>
            <a:off x="563563" y="5638800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20-150 MeV/u </a:t>
            </a:r>
          </a:p>
          <a:p>
            <a:pPr algn="ctr" eaLnBrk="0" hangingPunct="0"/>
            <a:r>
              <a:rPr lang="en-US" sz="1200" b="1"/>
              <a:t>(for </a:t>
            </a:r>
            <a:r>
              <a:rPr lang="en-US" sz="1200" b="1" baseline="30000"/>
              <a:t>132</a:t>
            </a:r>
            <a:r>
              <a:rPr lang="en-US" sz="1200" b="1"/>
              <a:t>Sn)</a:t>
            </a:r>
            <a:endParaRPr lang="en-US" sz="1200" b="1">
              <a:latin typeface="Times New Roman" pitchFamily="18" charset="0"/>
            </a:endParaRPr>
          </a:p>
        </p:txBody>
      </p:sp>
      <p:sp>
        <p:nvSpPr>
          <p:cNvPr id="41022" name="Text Box 62"/>
          <p:cNvSpPr txBox="1">
            <a:spLocks noChangeArrowheads="1"/>
          </p:cNvSpPr>
          <p:nvPr/>
        </p:nvSpPr>
        <p:spPr bwMode="auto">
          <a:xfrm>
            <a:off x="4926013" y="6096000"/>
            <a:ext cx="17510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i="1"/>
              <a:t>To low-energy areas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023" name="Text Box 63"/>
          <p:cNvSpPr txBox="1">
            <a:spLocks noChangeArrowheads="1"/>
          </p:cNvSpPr>
          <p:nvPr/>
        </p:nvSpPr>
        <p:spPr bwMode="auto">
          <a:xfrm>
            <a:off x="0" y="3573463"/>
            <a:ext cx="14763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400" b="1" i="1"/>
              <a:t>Secondary</a:t>
            </a:r>
          </a:p>
          <a:p>
            <a:pPr algn="ctr" eaLnBrk="0" hangingPunct="0"/>
            <a:r>
              <a:rPr lang="en-US" sz="1400" b="1" i="1"/>
              <a:t>fragmentation</a:t>
            </a:r>
          </a:p>
          <a:p>
            <a:pPr algn="ctr" eaLnBrk="0" hangingPunct="0"/>
            <a:r>
              <a:rPr lang="en-US" sz="1400" b="1" i="1"/>
              <a:t>target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024" name="Text Box 64"/>
          <p:cNvSpPr txBox="1">
            <a:spLocks noChangeArrowheads="1"/>
          </p:cNvSpPr>
          <p:nvPr/>
        </p:nvSpPr>
        <p:spPr bwMode="auto">
          <a:xfrm>
            <a:off x="1073150" y="2676525"/>
            <a:ext cx="3441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400" b="1" i="1">
                <a:latin typeface="Times New Roman" pitchFamily="18" charset="0"/>
              </a:rPr>
              <a:t>A possible schematic layout </a:t>
            </a:r>
          </a:p>
          <a:p>
            <a:pPr algn="ctr" eaLnBrk="0" hangingPunct="0"/>
            <a:r>
              <a:rPr lang="en-US" sz="2400" b="1" i="1">
                <a:latin typeface="Times New Roman" pitchFamily="18" charset="0"/>
              </a:rPr>
              <a:t>for a EURISOL facility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25" name="Text Box 65"/>
          <p:cNvSpPr txBox="1">
            <a:spLocks noChangeArrowheads="1"/>
          </p:cNvSpPr>
          <p:nvPr/>
        </p:nvSpPr>
        <p:spPr bwMode="auto">
          <a:xfrm>
            <a:off x="8291513" y="762000"/>
            <a:ext cx="7048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i="1"/>
              <a:t>4-MW</a:t>
            </a:r>
          </a:p>
          <a:p>
            <a:pPr eaLnBrk="0" hangingPunct="0"/>
            <a:r>
              <a:rPr lang="en-US" sz="1400" b="1" i="1"/>
              <a:t>target</a:t>
            </a:r>
          </a:p>
          <a:p>
            <a:pPr eaLnBrk="0" hangingPunct="0"/>
            <a:r>
              <a:rPr lang="en-US" sz="1400" b="1" i="1"/>
              <a:t>station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026" name="Text Box 66"/>
          <p:cNvSpPr txBox="1">
            <a:spLocks noChangeArrowheads="1"/>
          </p:cNvSpPr>
          <p:nvPr/>
        </p:nvSpPr>
        <p:spPr bwMode="auto">
          <a:xfrm>
            <a:off x="3870325" y="1249363"/>
            <a:ext cx="7540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>
                <a:latin typeface="Symbol" pitchFamily="18" charset="2"/>
              </a:rPr>
              <a:t>b </a:t>
            </a:r>
            <a:r>
              <a:rPr lang="en-US" sz="1200" b="1"/>
              <a:t>= 0.047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27" name="Text Box 67"/>
          <p:cNvSpPr txBox="1">
            <a:spLocks noChangeArrowheads="1"/>
          </p:cNvSpPr>
          <p:nvPr/>
        </p:nvSpPr>
        <p:spPr bwMode="auto">
          <a:xfrm>
            <a:off x="2673350" y="304800"/>
            <a:ext cx="1101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3-spoke ISCL </a:t>
            </a:r>
          </a:p>
          <a:p>
            <a:pPr algn="ctr" eaLnBrk="0" hangingPunct="0"/>
            <a:r>
              <a:rPr lang="en-US" sz="1200" b="1"/>
              <a:t>325 MHz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28" name="Rectangle 68"/>
          <p:cNvSpPr>
            <a:spLocks noChangeArrowheads="1"/>
          </p:cNvSpPr>
          <p:nvPr/>
        </p:nvSpPr>
        <p:spPr bwMode="auto">
          <a:xfrm>
            <a:off x="633413" y="954088"/>
            <a:ext cx="4221162" cy="74612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1029" name="Rectangle 69"/>
          <p:cNvSpPr>
            <a:spLocks noChangeArrowheads="1"/>
          </p:cNvSpPr>
          <p:nvPr/>
        </p:nvSpPr>
        <p:spPr bwMode="auto">
          <a:xfrm>
            <a:off x="985838" y="838200"/>
            <a:ext cx="420687" cy="304800"/>
          </a:xfrm>
          <a:prstGeom prst="rect">
            <a:avLst/>
          </a:prstGeom>
          <a:gradFill rotWithShape="0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0" name="AutoShape 70"/>
          <p:cNvSpPr>
            <a:spLocks noChangeArrowheads="1"/>
          </p:cNvSpPr>
          <p:nvPr/>
        </p:nvSpPr>
        <p:spPr bwMode="auto">
          <a:xfrm>
            <a:off x="3798888" y="762000"/>
            <a:ext cx="915987" cy="457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1" name="AutoShape 71"/>
          <p:cNvSpPr>
            <a:spLocks noChangeArrowheads="1"/>
          </p:cNvSpPr>
          <p:nvPr/>
        </p:nvSpPr>
        <p:spPr bwMode="auto">
          <a:xfrm>
            <a:off x="2814638" y="762000"/>
            <a:ext cx="773112" cy="457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66">
                  <a:gamma/>
                  <a:shade val="46275"/>
                  <a:invGamma/>
                </a:srgbClr>
              </a:gs>
              <a:gs pos="50000">
                <a:srgbClr val="FF0066"/>
              </a:gs>
              <a:gs pos="100000">
                <a:srgbClr val="FF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2" name="Text Box 72"/>
          <p:cNvSpPr txBox="1">
            <a:spLocks noChangeArrowheads="1"/>
          </p:cNvSpPr>
          <p:nvPr/>
        </p:nvSpPr>
        <p:spPr bwMode="auto">
          <a:xfrm>
            <a:off x="7627938" y="4533900"/>
            <a:ext cx="15446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/>
            <a:r>
              <a:rPr lang="en-US" sz="1400" b="1" i="1"/>
              <a:t>High-resolution</a:t>
            </a:r>
          </a:p>
          <a:p>
            <a:pPr algn="r" eaLnBrk="0" hangingPunct="0"/>
            <a:r>
              <a:rPr lang="en-US" sz="1400" b="1" i="1"/>
              <a:t>mass-selector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033" name="Line 73"/>
          <p:cNvSpPr>
            <a:spLocks noChangeShapeType="1"/>
          </p:cNvSpPr>
          <p:nvPr/>
        </p:nvSpPr>
        <p:spPr bwMode="auto">
          <a:xfrm flipH="1">
            <a:off x="8018463" y="485775"/>
            <a:ext cx="280987" cy="428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4" name="Rectangle 74"/>
          <p:cNvSpPr>
            <a:spLocks noChangeArrowheads="1"/>
          </p:cNvSpPr>
          <p:nvPr/>
        </p:nvSpPr>
        <p:spPr bwMode="auto">
          <a:xfrm rot="-4714719">
            <a:off x="8383588" y="2865437"/>
            <a:ext cx="82550" cy="12668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5" name="Rectangle 75"/>
          <p:cNvSpPr>
            <a:spLocks noChangeArrowheads="1"/>
          </p:cNvSpPr>
          <p:nvPr/>
        </p:nvSpPr>
        <p:spPr bwMode="auto">
          <a:xfrm>
            <a:off x="7807325" y="1219200"/>
            <a:ext cx="84138" cy="1552575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6" name="Rectangle 76"/>
          <p:cNvSpPr>
            <a:spLocks noChangeArrowheads="1"/>
          </p:cNvSpPr>
          <p:nvPr/>
        </p:nvSpPr>
        <p:spPr bwMode="auto">
          <a:xfrm rot="5400000">
            <a:off x="5477669" y="5204619"/>
            <a:ext cx="609600" cy="682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7" name="Rectangle 77"/>
          <p:cNvSpPr>
            <a:spLocks noChangeArrowheads="1"/>
          </p:cNvSpPr>
          <p:nvPr/>
        </p:nvSpPr>
        <p:spPr bwMode="auto">
          <a:xfrm rot="5400000">
            <a:off x="5547519" y="5147469"/>
            <a:ext cx="609600" cy="68262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8" name="Rectangle 78"/>
          <p:cNvSpPr>
            <a:spLocks noChangeArrowheads="1"/>
          </p:cNvSpPr>
          <p:nvPr/>
        </p:nvSpPr>
        <p:spPr bwMode="auto">
          <a:xfrm>
            <a:off x="7667625" y="1524000"/>
            <a:ext cx="352425" cy="45720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9" name="AutoShape 79"/>
          <p:cNvSpPr>
            <a:spLocks noChangeArrowheads="1"/>
          </p:cNvSpPr>
          <p:nvPr/>
        </p:nvSpPr>
        <p:spPr bwMode="auto">
          <a:xfrm rot="6293936">
            <a:off x="7534275" y="5183188"/>
            <a:ext cx="833437" cy="839788"/>
          </a:xfrm>
          <a:custGeom>
            <a:avLst/>
            <a:gdLst>
              <a:gd name="G0" fmla="+- 5306 0 0"/>
              <a:gd name="G1" fmla="+- -10862699 0 0"/>
              <a:gd name="G2" fmla="+- 0 0 -10862699"/>
              <a:gd name="T0" fmla="*/ 0 256 1"/>
              <a:gd name="T1" fmla="*/ 180 256 1"/>
              <a:gd name="G3" fmla="+- -10862699 T0 T1"/>
              <a:gd name="T2" fmla="*/ 0 256 1"/>
              <a:gd name="T3" fmla="*/ 90 256 1"/>
              <a:gd name="G4" fmla="+- -10862699 T2 T3"/>
              <a:gd name="G5" fmla="*/ G4 2 1"/>
              <a:gd name="T4" fmla="*/ 90 256 1"/>
              <a:gd name="T5" fmla="*/ 0 256 1"/>
              <a:gd name="G6" fmla="+- -10862699 T4 T5"/>
              <a:gd name="G7" fmla="*/ G6 2 1"/>
              <a:gd name="G8" fmla="abs -1086269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306"/>
              <a:gd name="G18" fmla="*/ 5306 1 2"/>
              <a:gd name="G19" fmla="+- G18 5400 0"/>
              <a:gd name="G20" fmla="cos G19 -10862699"/>
              <a:gd name="G21" fmla="sin G19 -10862699"/>
              <a:gd name="G22" fmla="+- G20 10800 0"/>
              <a:gd name="G23" fmla="+- G21 10800 0"/>
              <a:gd name="G24" fmla="+- 10800 0 G20"/>
              <a:gd name="G25" fmla="+- 5306 10800 0"/>
              <a:gd name="G26" fmla="?: G9 G17 G25"/>
              <a:gd name="G27" fmla="?: G9 0 21600"/>
              <a:gd name="G28" fmla="cos 10800 -10862699"/>
              <a:gd name="G29" fmla="sin 10800 -10862699"/>
              <a:gd name="G30" fmla="sin 5306 -10862699"/>
              <a:gd name="G31" fmla="+- G28 10800 0"/>
              <a:gd name="G32" fmla="+- G29 10800 0"/>
              <a:gd name="G33" fmla="+- G30 10800 0"/>
              <a:gd name="G34" fmla="?: G4 0 G31"/>
              <a:gd name="G35" fmla="?: -10862699 G34 0"/>
              <a:gd name="G36" fmla="?: G6 G35 G31"/>
              <a:gd name="G37" fmla="+- 21600 0 G36"/>
              <a:gd name="G38" fmla="?: G4 0 G33"/>
              <a:gd name="G39" fmla="?: -1086269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994 w 21600"/>
              <a:gd name="T15" fmla="*/ 8817 h 21600"/>
              <a:gd name="T16" fmla="*/ 10800 w 21600"/>
              <a:gd name="T17" fmla="*/ 5494 h 21600"/>
              <a:gd name="T18" fmla="*/ 18606 w 21600"/>
              <a:gd name="T19" fmla="*/ 881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657" y="9494"/>
                </a:moveTo>
                <a:cubicBezTo>
                  <a:pt x="6254" y="7141"/>
                  <a:pt x="8372" y="5493"/>
                  <a:pt x="10800" y="5494"/>
                </a:cubicBezTo>
                <a:cubicBezTo>
                  <a:pt x="13227" y="5494"/>
                  <a:pt x="15345" y="7141"/>
                  <a:pt x="15942" y="9494"/>
                </a:cubicBezTo>
                <a:lnTo>
                  <a:pt x="21267" y="8141"/>
                </a:lnTo>
                <a:cubicBezTo>
                  <a:pt x="20051" y="3352"/>
                  <a:pt x="15740" y="-1"/>
                  <a:pt x="10799" y="0"/>
                </a:cubicBezTo>
                <a:cubicBezTo>
                  <a:pt x="5859" y="0"/>
                  <a:pt x="1548" y="3352"/>
                  <a:pt x="332" y="8141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40" name="AutoShape 80"/>
          <p:cNvSpPr>
            <a:spLocks noChangeArrowheads="1"/>
          </p:cNvSpPr>
          <p:nvPr/>
        </p:nvSpPr>
        <p:spPr bwMode="auto">
          <a:xfrm rot="14520239">
            <a:off x="7456487" y="3205163"/>
            <a:ext cx="581025" cy="419100"/>
          </a:xfrm>
          <a:prstGeom prst="pentago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41" name="Rectangle 81"/>
          <p:cNvSpPr>
            <a:spLocks noChangeArrowheads="1"/>
          </p:cNvSpPr>
          <p:nvPr/>
        </p:nvSpPr>
        <p:spPr bwMode="auto">
          <a:xfrm rot="-3749436">
            <a:off x="8018462" y="3109913"/>
            <a:ext cx="87313" cy="1004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42" name="Rectangle 82"/>
          <p:cNvSpPr>
            <a:spLocks noChangeArrowheads="1"/>
          </p:cNvSpPr>
          <p:nvPr/>
        </p:nvSpPr>
        <p:spPr bwMode="auto">
          <a:xfrm>
            <a:off x="7702550" y="4403725"/>
            <a:ext cx="563563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43" name="AutoShape 83"/>
          <p:cNvSpPr>
            <a:spLocks noChangeArrowheads="1"/>
          </p:cNvSpPr>
          <p:nvPr/>
        </p:nvSpPr>
        <p:spPr bwMode="auto">
          <a:xfrm rot="6082511">
            <a:off x="7754938" y="3795713"/>
            <a:ext cx="833437" cy="839787"/>
          </a:xfrm>
          <a:custGeom>
            <a:avLst/>
            <a:gdLst>
              <a:gd name="G0" fmla="+- 5306 0 0"/>
              <a:gd name="G1" fmla="+- -10862699 0 0"/>
              <a:gd name="G2" fmla="+- 0 0 -10862699"/>
              <a:gd name="T0" fmla="*/ 0 256 1"/>
              <a:gd name="T1" fmla="*/ 180 256 1"/>
              <a:gd name="G3" fmla="+- -10862699 T0 T1"/>
              <a:gd name="T2" fmla="*/ 0 256 1"/>
              <a:gd name="T3" fmla="*/ 90 256 1"/>
              <a:gd name="G4" fmla="+- -10862699 T2 T3"/>
              <a:gd name="G5" fmla="*/ G4 2 1"/>
              <a:gd name="T4" fmla="*/ 90 256 1"/>
              <a:gd name="T5" fmla="*/ 0 256 1"/>
              <a:gd name="G6" fmla="+- -10862699 T4 T5"/>
              <a:gd name="G7" fmla="*/ G6 2 1"/>
              <a:gd name="G8" fmla="abs -1086269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306"/>
              <a:gd name="G18" fmla="*/ 5306 1 2"/>
              <a:gd name="G19" fmla="+- G18 5400 0"/>
              <a:gd name="G20" fmla="cos G19 -10862699"/>
              <a:gd name="G21" fmla="sin G19 -10862699"/>
              <a:gd name="G22" fmla="+- G20 10800 0"/>
              <a:gd name="G23" fmla="+- G21 10800 0"/>
              <a:gd name="G24" fmla="+- 10800 0 G20"/>
              <a:gd name="G25" fmla="+- 5306 10800 0"/>
              <a:gd name="G26" fmla="?: G9 G17 G25"/>
              <a:gd name="G27" fmla="?: G9 0 21600"/>
              <a:gd name="G28" fmla="cos 10800 -10862699"/>
              <a:gd name="G29" fmla="sin 10800 -10862699"/>
              <a:gd name="G30" fmla="sin 5306 -10862699"/>
              <a:gd name="G31" fmla="+- G28 10800 0"/>
              <a:gd name="G32" fmla="+- G29 10800 0"/>
              <a:gd name="G33" fmla="+- G30 10800 0"/>
              <a:gd name="G34" fmla="?: G4 0 G31"/>
              <a:gd name="G35" fmla="?: -10862699 G34 0"/>
              <a:gd name="G36" fmla="?: G6 G35 G31"/>
              <a:gd name="G37" fmla="+- 21600 0 G36"/>
              <a:gd name="G38" fmla="?: G4 0 G33"/>
              <a:gd name="G39" fmla="?: -1086269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994 w 21600"/>
              <a:gd name="T15" fmla="*/ 8817 h 21600"/>
              <a:gd name="T16" fmla="*/ 10800 w 21600"/>
              <a:gd name="T17" fmla="*/ 5494 h 21600"/>
              <a:gd name="T18" fmla="*/ 18606 w 21600"/>
              <a:gd name="T19" fmla="*/ 881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657" y="9494"/>
                </a:moveTo>
                <a:cubicBezTo>
                  <a:pt x="6254" y="7141"/>
                  <a:pt x="8372" y="5493"/>
                  <a:pt x="10800" y="5494"/>
                </a:cubicBezTo>
                <a:cubicBezTo>
                  <a:pt x="13227" y="5494"/>
                  <a:pt x="15345" y="7141"/>
                  <a:pt x="15942" y="9494"/>
                </a:cubicBezTo>
                <a:lnTo>
                  <a:pt x="21267" y="8141"/>
                </a:lnTo>
                <a:cubicBezTo>
                  <a:pt x="20051" y="3352"/>
                  <a:pt x="15740" y="-1"/>
                  <a:pt x="10799" y="0"/>
                </a:cubicBezTo>
                <a:cubicBezTo>
                  <a:pt x="5859" y="0"/>
                  <a:pt x="1548" y="3352"/>
                  <a:pt x="332" y="8141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44" name="Rectangle 84"/>
          <p:cNvSpPr>
            <a:spLocks noChangeArrowheads="1"/>
          </p:cNvSpPr>
          <p:nvPr/>
        </p:nvSpPr>
        <p:spPr bwMode="auto">
          <a:xfrm rot="-3749436">
            <a:off x="8012113" y="3087688"/>
            <a:ext cx="96837" cy="884237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45" name="AutoShape 85"/>
          <p:cNvSpPr>
            <a:spLocks noChangeArrowheads="1"/>
          </p:cNvSpPr>
          <p:nvPr/>
        </p:nvSpPr>
        <p:spPr bwMode="auto">
          <a:xfrm rot="14417788">
            <a:off x="7574756" y="3085307"/>
            <a:ext cx="631825" cy="395288"/>
          </a:xfrm>
          <a:prstGeom prst="pentagon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BottomLeft">
              <a:rot lat="600000" lon="600000" rev="0"/>
            </a:camera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046" name="AutoShape 86"/>
          <p:cNvSpPr>
            <a:spLocks noChangeArrowheads="1"/>
          </p:cNvSpPr>
          <p:nvPr/>
        </p:nvSpPr>
        <p:spPr bwMode="auto">
          <a:xfrm rot="6082511">
            <a:off x="7886700" y="3562350"/>
            <a:ext cx="833438" cy="839788"/>
          </a:xfrm>
          <a:custGeom>
            <a:avLst/>
            <a:gdLst>
              <a:gd name="G0" fmla="+- 5306 0 0"/>
              <a:gd name="G1" fmla="+- -10862699 0 0"/>
              <a:gd name="G2" fmla="+- 0 0 -10862699"/>
              <a:gd name="T0" fmla="*/ 0 256 1"/>
              <a:gd name="T1" fmla="*/ 180 256 1"/>
              <a:gd name="G3" fmla="+- -10862699 T0 T1"/>
              <a:gd name="T2" fmla="*/ 0 256 1"/>
              <a:gd name="T3" fmla="*/ 90 256 1"/>
              <a:gd name="G4" fmla="+- -10862699 T2 T3"/>
              <a:gd name="G5" fmla="*/ G4 2 1"/>
              <a:gd name="T4" fmla="*/ 90 256 1"/>
              <a:gd name="T5" fmla="*/ 0 256 1"/>
              <a:gd name="G6" fmla="+- -10862699 T4 T5"/>
              <a:gd name="G7" fmla="*/ G6 2 1"/>
              <a:gd name="G8" fmla="abs -1086269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306"/>
              <a:gd name="G18" fmla="*/ 5306 1 2"/>
              <a:gd name="G19" fmla="+- G18 5400 0"/>
              <a:gd name="G20" fmla="cos G19 -10862699"/>
              <a:gd name="G21" fmla="sin G19 -10862699"/>
              <a:gd name="G22" fmla="+- G20 10800 0"/>
              <a:gd name="G23" fmla="+- G21 10800 0"/>
              <a:gd name="G24" fmla="+- 10800 0 G20"/>
              <a:gd name="G25" fmla="+- 5306 10800 0"/>
              <a:gd name="G26" fmla="?: G9 G17 G25"/>
              <a:gd name="G27" fmla="?: G9 0 21600"/>
              <a:gd name="G28" fmla="cos 10800 -10862699"/>
              <a:gd name="G29" fmla="sin 10800 -10862699"/>
              <a:gd name="G30" fmla="sin 5306 -10862699"/>
              <a:gd name="G31" fmla="+- G28 10800 0"/>
              <a:gd name="G32" fmla="+- G29 10800 0"/>
              <a:gd name="G33" fmla="+- G30 10800 0"/>
              <a:gd name="G34" fmla="?: G4 0 G31"/>
              <a:gd name="G35" fmla="?: -10862699 G34 0"/>
              <a:gd name="G36" fmla="?: G6 G35 G31"/>
              <a:gd name="G37" fmla="+- 21600 0 G36"/>
              <a:gd name="G38" fmla="?: G4 0 G33"/>
              <a:gd name="G39" fmla="?: -1086269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994 w 21600"/>
              <a:gd name="T15" fmla="*/ 8817 h 21600"/>
              <a:gd name="T16" fmla="*/ 10800 w 21600"/>
              <a:gd name="T17" fmla="*/ 5494 h 21600"/>
              <a:gd name="T18" fmla="*/ 18606 w 21600"/>
              <a:gd name="T19" fmla="*/ 881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657" y="9494"/>
                </a:moveTo>
                <a:cubicBezTo>
                  <a:pt x="6254" y="7141"/>
                  <a:pt x="8372" y="5493"/>
                  <a:pt x="10800" y="5494"/>
                </a:cubicBezTo>
                <a:cubicBezTo>
                  <a:pt x="13227" y="5494"/>
                  <a:pt x="15345" y="7141"/>
                  <a:pt x="15942" y="9494"/>
                </a:cubicBezTo>
                <a:lnTo>
                  <a:pt x="21267" y="8141"/>
                </a:lnTo>
                <a:cubicBezTo>
                  <a:pt x="20051" y="3352"/>
                  <a:pt x="15740" y="-1"/>
                  <a:pt x="10799" y="0"/>
                </a:cubicBezTo>
                <a:cubicBezTo>
                  <a:pt x="5859" y="0"/>
                  <a:pt x="1548" y="3352"/>
                  <a:pt x="332" y="8141"/>
                </a:cubicBezTo>
                <a:close/>
              </a:path>
            </a:pathLst>
          </a:cu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BottomLeft">
              <a:rot lat="0" lon="300000" rev="0"/>
            </a:camera>
            <a:lightRig rig="legacyFlat1" dir="t"/>
          </a:scene3d>
          <a:sp3d extrusionH="887400" prstMaterial="legacyMetal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047" name="Rectangle 87"/>
          <p:cNvSpPr>
            <a:spLocks noChangeArrowheads="1"/>
          </p:cNvSpPr>
          <p:nvPr/>
        </p:nvSpPr>
        <p:spPr bwMode="auto">
          <a:xfrm>
            <a:off x="7737475" y="4329113"/>
            <a:ext cx="563563" cy="74612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48" name="Rectangle 88"/>
          <p:cNvSpPr>
            <a:spLocks noChangeArrowheads="1"/>
          </p:cNvSpPr>
          <p:nvPr/>
        </p:nvSpPr>
        <p:spPr bwMode="auto">
          <a:xfrm rot="-25085717">
            <a:off x="7921625" y="4826001"/>
            <a:ext cx="92075" cy="5778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49" name="Rectangle 89"/>
          <p:cNvSpPr>
            <a:spLocks noChangeArrowheads="1"/>
          </p:cNvSpPr>
          <p:nvPr/>
        </p:nvSpPr>
        <p:spPr bwMode="auto">
          <a:xfrm rot="-25085717">
            <a:off x="7957343" y="4793457"/>
            <a:ext cx="74613" cy="51435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50" name="AutoShape 90"/>
          <p:cNvSpPr>
            <a:spLocks noChangeArrowheads="1"/>
          </p:cNvSpPr>
          <p:nvPr/>
        </p:nvSpPr>
        <p:spPr bwMode="auto">
          <a:xfrm rot="6293936">
            <a:off x="7675563" y="5010150"/>
            <a:ext cx="833438" cy="839787"/>
          </a:xfrm>
          <a:custGeom>
            <a:avLst/>
            <a:gdLst>
              <a:gd name="G0" fmla="+- 5306 0 0"/>
              <a:gd name="G1" fmla="+- -10862699 0 0"/>
              <a:gd name="G2" fmla="+- 0 0 -10862699"/>
              <a:gd name="T0" fmla="*/ 0 256 1"/>
              <a:gd name="T1" fmla="*/ 180 256 1"/>
              <a:gd name="G3" fmla="+- -10862699 T0 T1"/>
              <a:gd name="T2" fmla="*/ 0 256 1"/>
              <a:gd name="T3" fmla="*/ 90 256 1"/>
              <a:gd name="G4" fmla="+- -10862699 T2 T3"/>
              <a:gd name="G5" fmla="*/ G4 2 1"/>
              <a:gd name="T4" fmla="*/ 90 256 1"/>
              <a:gd name="T5" fmla="*/ 0 256 1"/>
              <a:gd name="G6" fmla="+- -10862699 T4 T5"/>
              <a:gd name="G7" fmla="*/ G6 2 1"/>
              <a:gd name="G8" fmla="abs -1086269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306"/>
              <a:gd name="G18" fmla="*/ 5306 1 2"/>
              <a:gd name="G19" fmla="+- G18 5400 0"/>
              <a:gd name="G20" fmla="cos G19 -10862699"/>
              <a:gd name="G21" fmla="sin G19 -10862699"/>
              <a:gd name="G22" fmla="+- G20 10800 0"/>
              <a:gd name="G23" fmla="+- G21 10800 0"/>
              <a:gd name="G24" fmla="+- 10800 0 G20"/>
              <a:gd name="G25" fmla="+- 5306 10800 0"/>
              <a:gd name="G26" fmla="?: G9 G17 G25"/>
              <a:gd name="G27" fmla="?: G9 0 21600"/>
              <a:gd name="G28" fmla="cos 10800 -10862699"/>
              <a:gd name="G29" fmla="sin 10800 -10862699"/>
              <a:gd name="G30" fmla="sin 5306 -10862699"/>
              <a:gd name="G31" fmla="+- G28 10800 0"/>
              <a:gd name="G32" fmla="+- G29 10800 0"/>
              <a:gd name="G33" fmla="+- G30 10800 0"/>
              <a:gd name="G34" fmla="?: G4 0 G31"/>
              <a:gd name="G35" fmla="?: -10862699 G34 0"/>
              <a:gd name="G36" fmla="?: G6 G35 G31"/>
              <a:gd name="G37" fmla="+- 21600 0 G36"/>
              <a:gd name="G38" fmla="?: G4 0 G33"/>
              <a:gd name="G39" fmla="?: -1086269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994 w 21600"/>
              <a:gd name="T15" fmla="*/ 8817 h 21600"/>
              <a:gd name="T16" fmla="*/ 10800 w 21600"/>
              <a:gd name="T17" fmla="*/ 5494 h 21600"/>
              <a:gd name="T18" fmla="*/ 18606 w 21600"/>
              <a:gd name="T19" fmla="*/ 881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657" y="9494"/>
                </a:moveTo>
                <a:cubicBezTo>
                  <a:pt x="6254" y="7141"/>
                  <a:pt x="8372" y="5493"/>
                  <a:pt x="10800" y="5494"/>
                </a:cubicBezTo>
                <a:cubicBezTo>
                  <a:pt x="13227" y="5494"/>
                  <a:pt x="15345" y="7141"/>
                  <a:pt x="15942" y="9494"/>
                </a:cubicBezTo>
                <a:lnTo>
                  <a:pt x="21267" y="8141"/>
                </a:lnTo>
                <a:cubicBezTo>
                  <a:pt x="20051" y="3352"/>
                  <a:pt x="15740" y="-1"/>
                  <a:pt x="10799" y="0"/>
                </a:cubicBezTo>
                <a:cubicBezTo>
                  <a:pt x="5859" y="0"/>
                  <a:pt x="1548" y="3352"/>
                  <a:pt x="332" y="8141"/>
                </a:cubicBezTo>
                <a:close/>
              </a:path>
            </a:pathLst>
          </a:cu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BottomLeft">
              <a:rot lat="0" lon="300000" rev="0"/>
            </a:camera>
            <a:lightRig rig="legacyFlat1" dir="t"/>
          </a:scene3d>
          <a:sp3d extrusionH="887400" prstMaterial="legacyMetal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051" name="AutoShape 91"/>
          <p:cNvSpPr>
            <a:spLocks noChangeArrowheads="1"/>
          </p:cNvSpPr>
          <p:nvPr/>
        </p:nvSpPr>
        <p:spPr bwMode="auto">
          <a:xfrm rot="-4781234">
            <a:off x="7389813" y="4329113"/>
            <a:ext cx="833437" cy="839787"/>
          </a:xfrm>
          <a:custGeom>
            <a:avLst/>
            <a:gdLst>
              <a:gd name="G0" fmla="+- 5306 0 0"/>
              <a:gd name="G1" fmla="+- -10862699 0 0"/>
              <a:gd name="G2" fmla="+- 0 0 -10862699"/>
              <a:gd name="T0" fmla="*/ 0 256 1"/>
              <a:gd name="T1" fmla="*/ 180 256 1"/>
              <a:gd name="G3" fmla="+- -10862699 T0 T1"/>
              <a:gd name="T2" fmla="*/ 0 256 1"/>
              <a:gd name="T3" fmla="*/ 90 256 1"/>
              <a:gd name="G4" fmla="+- -10862699 T2 T3"/>
              <a:gd name="G5" fmla="*/ G4 2 1"/>
              <a:gd name="T4" fmla="*/ 90 256 1"/>
              <a:gd name="T5" fmla="*/ 0 256 1"/>
              <a:gd name="G6" fmla="+- -10862699 T4 T5"/>
              <a:gd name="G7" fmla="*/ G6 2 1"/>
              <a:gd name="G8" fmla="abs -1086269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306"/>
              <a:gd name="G18" fmla="*/ 5306 1 2"/>
              <a:gd name="G19" fmla="+- G18 5400 0"/>
              <a:gd name="G20" fmla="cos G19 -10862699"/>
              <a:gd name="G21" fmla="sin G19 -10862699"/>
              <a:gd name="G22" fmla="+- G20 10800 0"/>
              <a:gd name="G23" fmla="+- G21 10800 0"/>
              <a:gd name="G24" fmla="+- 10800 0 G20"/>
              <a:gd name="G25" fmla="+- 5306 10800 0"/>
              <a:gd name="G26" fmla="?: G9 G17 G25"/>
              <a:gd name="G27" fmla="?: G9 0 21600"/>
              <a:gd name="G28" fmla="cos 10800 -10862699"/>
              <a:gd name="G29" fmla="sin 10800 -10862699"/>
              <a:gd name="G30" fmla="sin 5306 -10862699"/>
              <a:gd name="G31" fmla="+- G28 10800 0"/>
              <a:gd name="G32" fmla="+- G29 10800 0"/>
              <a:gd name="G33" fmla="+- G30 10800 0"/>
              <a:gd name="G34" fmla="?: G4 0 G31"/>
              <a:gd name="G35" fmla="?: -10862699 G34 0"/>
              <a:gd name="G36" fmla="?: G6 G35 G31"/>
              <a:gd name="G37" fmla="+- 21600 0 G36"/>
              <a:gd name="G38" fmla="?: G4 0 G33"/>
              <a:gd name="G39" fmla="?: -1086269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994 w 21600"/>
              <a:gd name="T15" fmla="*/ 8817 h 21600"/>
              <a:gd name="T16" fmla="*/ 10800 w 21600"/>
              <a:gd name="T17" fmla="*/ 5494 h 21600"/>
              <a:gd name="T18" fmla="*/ 18606 w 21600"/>
              <a:gd name="T19" fmla="*/ 881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657" y="9494"/>
                </a:moveTo>
                <a:cubicBezTo>
                  <a:pt x="6254" y="7141"/>
                  <a:pt x="8372" y="5493"/>
                  <a:pt x="10800" y="5494"/>
                </a:cubicBezTo>
                <a:cubicBezTo>
                  <a:pt x="13227" y="5494"/>
                  <a:pt x="15345" y="7141"/>
                  <a:pt x="15942" y="9494"/>
                </a:cubicBezTo>
                <a:lnTo>
                  <a:pt x="21267" y="8141"/>
                </a:lnTo>
                <a:cubicBezTo>
                  <a:pt x="20051" y="3352"/>
                  <a:pt x="15740" y="-1"/>
                  <a:pt x="10799" y="0"/>
                </a:cubicBezTo>
                <a:cubicBezTo>
                  <a:pt x="5859" y="0"/>
                  <a:pt x="1548" y="3352"/>
                  <a:pt x="332" y="8141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52" name="AutoShape 92"/>
          <p:cNvSpPr>
            <a:spLocks noChangeArrowheads="1"/>
          </p:cNvSpPr>
          <p:nvPr/>
        </p:nvSpPr>
        <p:spPr bwMode="auto">
          <a:xfrm rot="-4781234">
            <a:off x="7531100" y="4171950"/>
            <a:ext cx="833438" cy="839788"/>
          </a:xfrm>
          <a:custGeom>
            <a:avLst/>
            <a:gdLst>
              <a:gd name="G0" fmla="+- 5306 0 0"/>
              <a:gd name="G1" fmla="+- -10862699 0 0"/>
              <a:gd name="G2" fmla="+- 0 0 -10862699"/>
              <a:gd name="T0" fmla="*/ 0 256 1"/>
              <a:gd name="T1" fmla="*/ 180 256 1"/>
              <a:gd name="G3" fmla="+- -10862699 T0 T1"/>
              <a:gd name="T2" fmla="*/ 0 256 1"/>
              <a:gd name="T3" fmla="*/ 90 256 1"/>
              <a:gd name="G4" fmla="+- -10862699 T2 T3"/>
              <a:gd name="G5" fmla="*/ G4 2 1"/>
              <a:gd name="T4" fmla="*/ 90 256 1"/>
              <a:gd name="T5" fmla="*/ 0 256 1"/>
              <a:gd name="G6" fmla="+- -10862699 T4 T5"/>
              <a:gd name="G7" fmla="*/ G6 2 1"/>
              <a:gd name="G8" fmla="abs -1086269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306"/>
              <a:gd name="G18" fmla="*/ 5306 1 2"/>
              <a:gd name="G19" fmla="+- G18 5400 0"/>
              <a:gd name="G20" fmla="cos G19 -10862699"/>
              <a:gd name="G21" fmla="sin G19 -10862699"/>
              <a:gd name="G22" fmla="+- G20 10800 0"/>
              <a:gd name="G23" fmla="+- G21 10800 0"/>
              <a:gd name="G24" fmla="+- 10800 0 G20"/>
              <a:gd name="G25" fmla="+- 5306 10800 0"/>
              <a:gd name="G26" fmla="?: G9 G17 G25"/>
              <a:gd name="G27" fmla="?: G9 0 21600"/>
              <a:gd name="G28" fmla="cos 10800 -10862699"/>
              <a:gd name="G29" fmla="sin 10800 -10862699"/>
              <a:gd name="G30" fmla="sin 5306 -10862699"/>
              <a:gd name="G31" fmla="+- G28 10800 0"/>
              <a:gd name="G32" fmla="+- G29 10800 0"/>
              <a:gd name="G33" fmla="+- G30 10800 0"/>
              <a:gd name="G34" fmla="?: G4 0 G31"/>
              <a:gd name="G35" fmla="?: -10862699 G34 0"/>
              <a:gd name="G36" fmla="?: G6 G35 G31"/>
              <a:gd name="G37" fmla="+- 21600 0 G36"/>
              <a:gd name="G38" fmla="?: G4 0 G33"/>
              <a:gd name="G39" fmla="?: -1086269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994 w 21600"/>
              <a:gd name="T15" fmla="*/ 8817 h 21600"/>
              <a:gd name="T16" fmla="*/ 10800 w 21600"/>
              <a:gd name="T17" fmla="*/ 5494 h 21600"/>
              <a:gd name="T18" fmla="*/ 18606 w 21600"/>
              <a:gd name="T19" fmla="*/ 881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657" y="9494"/>
                </a:moveTo>
                <a:cubicBezTo>
                  <a:pt x="6254" y="7141"/>
                  <a:pt x="8372" y="5493"/>
                  <a:pt x="10800" y="5494"/>
                </a:cubicBezTo>
                <a:cubicBezTo>
                  <a:pt x="13227" y="5494"/>
                  <a:pt x="15345" y="7141"/>
                  <a:pt x="15942" y="9494"/>
                </a:cubicBezTo>
                <a:lnTo>
                  <a:pt x="21267" y="8141"/>
                </a:lnTo>
                <a:cubicBezTo>
                  <a:pt x="20051" y="3352"/>
                  <a:pt x="15740" y="-1"/>
                  <a:pt x="10799" y="0"/>
                </a:cubicBezTo>
                <a:cubicBezTo>
                  <a:pt x="5859" y="0"/>
                  <a:pt x="1548" y="3352"/>
                  <a:pt x="332" y="8141"/>
                </a:cubicBezTo>
                <a:close/>
              </a:path>
            </a:pathLst>
          </a:cu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BottomLeft">
              <a:rot lat="0" lon="300000" rev="0"/>
            </a:camera>
            <a:lightRig rig="legacyFlat1" dir="t"/>
          </a:scene3d>
          <a:sp3d extrusionH="887400" prstMaterial="legacyMetal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053" name="Line 93"/>
          <p:cNvSpPr>
            <a:spLocks noChangeShapeType="1"/>
          </p:cNvSpPr>
          <p:nvPr/>
        </p:nvSpPr>
        <p:spPr bwMode="auto">
          <a:xfrm>
            <a:off x="7737475" y="447675"/>
            <a:ext cx="0" cy="466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54" name="Line 94"/>
          <p:cNvSpPr>
            <a:spLocks noChangeShapeType="1"/>
          </p:cNvSpPr>
          <p:nvPr/>
        </p:nvSpPr>
        <p:spPr bwMode="auto">
          <a:xfrm>
            <a:off x="8088313" y="1752600"/>
            <a:ext cx="422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55" name="Rectangle 95"/>
          <p:cNvSpPr>
            <a:spLocks noChangeArrowheads="1"/>
          </p:cNvSpPr>
          <p:nvPr/>
        </p:nvSpPr>
        <p:spPr bwMode="auto">
          <a:xfrm>
            <a:off x="5881688" y="4916488"/>
            <a:ext cx="503237" cy="74612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1056" name="AutoShape 96"/>
          <p:cNvSpPr>
            <a:spLocks noChangeArrowheads="1"/>
          </p:cNvSpPr>
          <p:nvPr/>
        </p:nvSpPr>
        <p:spPr bwMode="auto">
          <a:xfrm rot="5400000">
            <a:off x="5787232" y="4856956"/>
            <a:ext cx="228600" cy="211137"/>
          </a:xfrm>
          <a:prstGeom prst="rtTriangle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1" dir="t"/>
          </a:scene3d>
          <a:sp3d extrusionH="1254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057" name="Rectangle 97"/>
          <p:cNvSpPr>
            <a:spLocks noChangeArrowheads="1"/>
          </p:cNvSpPr>
          <p:nvPr/>
        </p:nvSpPr>
        <p:spPr bwMode="auto">
          <a:xfrm>
            <a:off x="692150" y="4916488"/>
            <a:ext cx="5076825" cy="74612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1058" name="AutoShape 98"/>
          <p:cNvSpPr>
            <a:spLocks noChangeArrowheads="1"/>
          </p:cNvSpPr>
          <p:nvPr/>
        </p:nvSpPr>
        <p:spPr bwMode="auto">
          <a:xfrm>
            <a:off x="1195388" y="4724400"/>
            <a:ext cx="633412" cy="457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3399">
                  <a:gamma/>
                  <a:shade val="46275"/>
                  <a:invGamma/>
                </a:srgbClr>
              </a:gs>
              <a:gs pos="50000">
                <a:srgbClr val="FF3399"/>
              </a:gs>
              <a:gs pos="100000">
                <a:srgbClr val="FF33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59" name="AutoShape 99"/>
          <p:cNvSpPr>
            <a:spLocks noChangeArrowheads="1"/>
          </p:cNvSpPr>
          <p:nvPr/>
        </p:nvSpPr>
        <p:spPr bwMode="auto">
          <a:xfrm>
            <a:off x="2254250" y="4724400"/>
            <a:ext cx="633413" cy="457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33CC">
                  <a:gamma/>
                  <a:shade val="46275"/>
                  <a:invGamma/>
                </a:srgbClr>
              </a:gs>
              <a:gs pos="50000">
                <a:srgbClr val="FF33CC"/>
              </a:gs>
              <a:gs pos="100000">
                <a:srgbClr val="FF33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60" name="AutoShape 100"/>
          <p:cNvSpPr>
            <a:spLocks noChangeArrowheads="1"/>
          </p:cNvSpPr>
          <p:nvPr/>
        </p:nvSpPr>
        <p:spPr bwMode="auto">
          <a:xfrm>
            <a:off x="3332163" y="4724400"/>
            <a:ext cx="633412" cy="457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FF">
                  <a:gamma/>
                  <a:shade val="46275"/>
                  <a:invGamma/>
                </a:srgbClr>
              </a:gs>
              <a:gs pos="5000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61" name="AutoShape 101"/>
          <p:cNvSpPr>
            <a:spLocks noChangeArrowheads="1"/>
          </p:cNvSpPr>
          <p:nvPr/>
        </p:nvSpPr>
        <p:spPr bwMode="auto">
          <a:xfrm>
            <a:off x="4065588" y="4724400"/>
            <a:ext cx="631825" cy="457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90099">
                  <a:gamma/>
                  <a:shade val="46275"/>
                  <a:invGamma/>
                </a:srgbClr>
              </a:gs>
              <a:gs pos="5000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62" name="Text Box 102"/>
          <p:cNvSpPr txBox="1">
            <a:spLocks noChangeArrowheads="1"/>
          </p:cNvSpPr>
          <p:nvPr/>
        </p:nvSpPr>
        <p:spPr bwMode="auto">
          <a:xfrm>
            <a:off x="5135563" y="4267200"/>
            <a:ext cx="822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Bunching</a:t>
            </a:r>
          </a:p>
          <a:p>
            <a:pPr algn="ctr" eaLnBrk="0" hangingPunct="0"/>
            <a:r>
              <a:rPr lang="en-US" sz="1200" b="1"/>
              <a:t> RFQ</a:t>
            </a:r>
            <a:endParaRPr lang="en-US" sz="1200" b="1">
              <a:latin typeface="Times New Roman" pitchFamily="18" charset="0"/>
            </a:endParaRPr>
          </a:p>
        </p:txBody>
      </p:sp>
      <p:sp>
        <p:nvSpPr>
          <p:cNvPr id="41063" name="Rectangle 103"/>
          <p:cNvSpPr>
            <a:spLocks noChangeArrowheads="1"/>
          </p:cNvSpPr>
          <p:nvPr/>
        </p:nvSpPr>
        <p:spPr bwMode="auto">
          <a:xfrm>
            <a:off x="5418138" y="4800600"/>
            <a:ext cx="211137" cy="304800"/>
          </a:xfrm>
          <a:prstGeom prst="rect">
            <a:avLst/>
          </a:prstGeom>
          <a:gradFill rotWithShape="0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64" name="Oval 104"/>
          <p:cNvSpPr>
            <a:spLocks noChangeArrowheads="1"/>
          </p:cNvSpPr>
          <p:nvPr/>
        </p:nvSpPr>
        <p:spPr bwMode="auto">
          <a:xfrm>
            <a:off x="492125" y="4800600"/>
            <a:ext cx="211138" cy="228600"/>
          </a:xfrm>
          <a:prstGeom prst="ellipse">
            <a:avLst/>
          </a:prstGeom>
          <a:solidFill>
            <a:srgbClr val="FFFFFF"/>
          </a:solidFill>
          <a:ln w="9525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065" name="Line 105"/>
          <p:cNvSpPr>
            <a:spLocks noChangeShapeType="1"/>
          </p:cNvSpPr>
          <p:nvPr/>
        </p:nvSpPr>
        <p:spPr bwMode="auto">
          <a:xfrm flipH="1" flipV="1">
            <a:off x="598488" y="4333875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66" name="Line 106"/>
          <p:cNvSpPr>
            <a:spLocks noChangeShapeType="1"/>
          </p:cNvSpPr>
          <p:nvPr/>
        </p:nvSpPr>
        <p:spPr bwMode="auto">
          <a:xfrm flipH="1">
            <a:off x="69850" y="5943600"/>
            <a:ext cx="352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67" name="Text Box 107"/>
          <p:cNvSpPr txBox="1">
            <a:spLocks noChangeArrowheads="1"/>
          </p:cNvSpPr>
          <p:nvPr/>
        </p:nvSpPr>
        <p:spPr bwMode="auto">
          <a:xfrm>
            <a:off x="1547813" y="6400800"/>
            <a:ext cx="429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400" b="1" i="1"/>
              <a:t>To medium-energy experimental areas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068" name="Rectangle 108"/>
          <p:cNvSpPr>
            <a:spLocks noChangeArrowheads="1"/>
          </p:cNvSpPr>
          <p:nvPr/>
        </p:nvSpPr>
        <p:spPr bwMode="auto">
          <a:xfrm flipH="1">
            <a:off x="76200" y="4981575"/>
            <a:ext cx="415925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1069" name="Rectangle 109"/>
          <p:cNvSpPr>
            <a:spLocks noChangeArrowheads="1"/>
          </p:cNvSpPr>
          <p:nvPr/>
        </p:nvSpPr>
        <p:spPr bwMode="auto">
          <a:xfrm>
            <a:off x="131763" y="4905375"/>
            <a:ext cx="360362" cy="74613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1070" name="Text Box 110"/>
          <p:cNvSpPr txBox="1">
            <a:spLocks noChangeArrowheads="1"/>
          </p:cNvSpPr>
          <p:nvPr/>
        </p:nvSpPr>
        <p:spPr bwMode="auto">
          <a:xfrm>
            <a:off x="4924425" y="1249363"/>
            <a:ext cx="6762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>
                <a:latin typeface="Symbol" pitchFamily="18" charset="2"/>
              </a:rPr>
              <a:t>b </a:t>
            </a:r>
            <a:r>
              <a:rPr lang="en-US" sz="1200" b="1"/>
              <a:t>= 0.65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41071" name="Text Box 111"/>
          <p:cNvSpPr txBox="1">
            <a:spLocks noChangeArrowheads="1"/>
          </p:cNvSpPr>
          <p:nvPr/>
        </p:nvSpPr>
        <p:spPr bwMode="auto">
          <a:xfrm>
            <a:off x="3729038" y="304800"/>
            <a:ext cx="111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Elliptical ISCL</a:t>
            </a:r>
          </a:p>
          <a:p>
            <a:pPr algn="ctr" eaLnBrk="0" hangingPunct="0"/>
            <a:r>
              <a:rPr lang="en-US" sz="1200" b="1"/>
              <a:t>704 MHz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72" name="Rectangle 112"/>
          <p:cNvSpPr>
            <a:spLocks noChangeArrowheads="1"/>
          </p:cNvSpPr>
          <p:nvPr/>
        </p:nvSpPr>
        <p:spPr bwMode="auto">
          <a:xfrm rot="5400000">
            <a:off x="4407694" y="1470819"/>
            <a:ext cx="885825" cy="777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73" name="Rectangle 113"/>
          <p:cNvSpPr>
            <a:spLocks noChangeArrowheads="1"/>
          </p:cNvSpPr>
          <p:nvPr/>
        </p:nvSpPr>
        <p:spPr bwMode="auto">
          <a:xfrm rot="5400000">
            <a:off x="4477544" y="1451769"/>
            <a:ext cx="866775" cy="77787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74" name="Oval 114"/>
          <p:cNvSpPr>
            <a:spLocks noChangeArrowheads="1"/>
          </p:cNvSpPr>
          <p:nvPr/>
        </p:nvSpPr>
        <p:spPr bwMode="auto">
          <a:xfrm>
            <a:off x="2322513" y="695325"/>
            <a:ext cx="350837" cy="381000"/>
          </a:xfrm>
          <a:prstGeom prst="ellipse">
            <a:avLst/>
          </a:prstGeom>
          <a:solidFill>
            <a:srgbClr val="FF33CC"/>
          </a:solidFill>
          <a:ln w="9525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33CC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075" name="Oval 115"/>
          <p:cNvSpPr>
            <a:spLocks noChangeArrowheads="1"/>
          </p:cNvSpPr>
          <p:nvPr/>
        </p:nvSpPr>
        <p:spPr bwMode="auto">
          <a:xfrm>
            <a:off x="2322513" y="685800"/>
            <a:ext cx="350837" cy="381000"/>
          </a:xfrm>
          <a:prstGeom prst="ellipse">
            <a:avLst/>
          </a:prstGeom>
          <a:solidFill>
            <a:srgbClr val="FF33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76" name="Oval 116"/>
          <p:cNvSpPr>
            <a:spLocks noChangeArrowheads="1"/>
          </p:cNvSpPr>
          <p:nvPr/>
        </p:nvSpPr>
        <p:spPr bwMode="auto">
          <a:xfrm>
            <a:off x="1925638" y="695325"/>
            <a:ext cx="352425" cy="381000"/>
          </a:xfrm>
          <a:prstGeom prst="ellipse">
            <a:avLst/>
          </a:prstGeom>
          <a:solidFill>
            <a:srgbClr val="FF33CC"/>
          </a:solidFill>
          <a:ln w="9525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33CC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077" name="Oval 117"/>
          <p:cNvSpPr>
            <a:spLocks noChangeArrowheads="1"/>
          </p:cNvSpPr>
          <p:nvPr/>
        </p:nvSpPr>
        <p:spPr bwMode="auto">
          <a:xfrm>
            <a:off x="1925638" y="685800"/>
            <a:ext cx="352425" cy="381000"/>
          </a:xfrm>
          <a:prstGeom prst="ellipse">
            <a:avLst/>
          </a:prstGeom>
          <a:solidFill>
            <a:srgbClr val="FF33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78" name="Text Box 118"/>
          <p:cNvSpPr txBox="1">
            <a:spLocks noChangeArrowheads="1"/>
          </p:cNvSpPr>
          <p:nvPr/>
        </p:nvSpPr>
        <p:spPr bwMode="auto">
          <a:xfrm>
            <a:off x="1460500" y="1257300"/>
            <a:ext cx="1263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>
                <a:latin typeface="Symbol" pitchFamily="18" charset="2"/>
              </a:rPr>
              <a:t>b </a:t>
            </a:r>
            <a:r>
              <a:rPr lang="en-US" sz="1200" b="1"/>
              <a:t>= 0.09, </a:t>
            </a:r>
            <a:r>
              <a:rPr lang="en-US" sz="1200" b="1">
                <a:latin typeface="Symbol" pitchFamily="18" charset="2"/>
              </a:rPr>
              <a:t>b </a:t>
            </a:r>
            <a:r>
              <a:rPr lang="en-US" sz="1200" b="1"/>
              <a:t>= 0.15</a:t>
            </a:r>
          </a:p>
        </p:txBody>
      </p:sp>
      <p:sp>
        <p:nvSpPr>
          <p:cNvPr id="41079" name="Oval 119"/>
          <p:cNvSpPr>
            <a:spLocks noChangeArrowheads="1"/>
          </p:cNvSpPr>
          <p:nvPr/>
        </p:nvSpPr>
        <p:spPr bwMode="auto">
          <a:xfrm>
            <a:off x="1520825" y="695325"/>
            <a:ext cx="352425" cy="381000"/>
          </a:xfrm>
          <a:prstGeom prst="ellipse">
            <a:avLst/>
          </a:prstGeom>
          <a:solidFill>
            <a:srgbClr val="FF33CC"/>
          </a:solidFill>
          <a:ln w="9525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33CC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080" name="Oval 120"/>
          <p:cNvSpPr>
            <a:spLocks noChangeArrowheads="1"/>
          </p:cNvSpPr>
          <p:nvPr/>
        </p:nvSpPr>
        <p:spPr bwMode="auto">
          <a:xfrm>
            <a:off x="1520825" y="685800"/>
            <a:ext cx="352425" cy="381000"/>
          </a:xfrm>
          <a:prstGeom prst="ellipse">
            <a:avLst/>
          </a:prstGeom>
          <a:solidFill>
            <a:srgbClr val="FF33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81" name="Rectangle 121"/>
          <p:cNvSpPr>
            <a:spLocks noChangeArrowheads="1"/>
          </p:cNvSpPr>
          <p:nvPr/>
        </p:nvSpPr>
        <p:spPr bwMode="auto">
          <a:xfrm>
            <a:off x="5038725" y="952500"/>
            <a:ext cx="1857375" cy="74613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1082" name="AutoShape 122"/>
          <p:cNvSpPr>
            <a:spLocks noChangeArrowheads="1"/>
          </p:cNvSpPr>
          <p:nvPr/>
        </p:nvSpPr>
        <p:spPr bwMode="auto">
          <a:xfrm>
            <a:off x="5207000" y="762000"/>
            <a:ext cx="982663" cy="457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00">
                  <a:gamma/>
                  <a:shade val="46275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83" name="Rectangle 123"/>
          <p:cNvSpPr>
            <a:spLocks noChangeArrowheads="1"/>
          </p:cNvSpPr>
          <p:nvPr/>
        </p:nvSpPr>
        <p:spPr bwMode="auto">
          <a:xfrm>
            <a:off x="211138" y="152400"/>
            <a:ext cx="585787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84" name="Rectangle 124"/>
          <p:cNvSpPr>
            <a:spLocks noChangeArrowheads="1"/>
          </p:cNvSpPr>
          <p:nvPr/>
        </p:nvSpPr>
        <p:spPr bwMode="auto">
          <a:xfrm>
            <a:off x="352425" y="304800"/>
            <a:ext cx="280988" cy="381000"/>
          </a:xfrm>
          <a:prstGeom prst="rect">
            <a:avLst/>
          </a:prstGeom>
          <a:gradFill rotWithShape="0">
            <a:gsLst>
              <a:gs pos="0">
                <a:srgbClr val="3333CC">
                  <a:gamma/>
                  <a:shade val="46275"/>
                  <a:invGamma/>
                </a:srgbClr>
              </a:gs>
              <a:gs pos="50000">
                <a:srgbClr val="3333CC"/>
              </a:gs>
              <a:gs pos="100000">
                <a:srgbClr val="3333CC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85" name="Rectangle 125"/>
          <p:cNvSpPr>
            <a:spLocks noChangeArrowheads="1"/>
          </p:cNvSpPr>
          <p:nvPr/>
        </p:nvSpPr>
        <p:spPr bwMode="auto">
          <a:xfrm rot="5400000">
            <a:off x="113507" y="970756"/>
            <a:ext cx="571500" cy="777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86" name="Rectangle 126"/>
          <p:cNvSpPr>
            <a:spLocks noChangeArrowheads="1"/>
          </p:cNvSpPr>
          <p:nvPr/>
        </p:nvSpPr>
        <p:spPr bwMode="auto">
          <a:xfrm rot="5400000">
            <a:off x="304800" y="803275"/>
            <a:ext cx="304800" cy="6985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87" name="Rectangle 127"/>
          <p:cNvSpPr>
            <a:spLocks noChangeArrowheads="1"/>
          </p:cNvSpPr>
          <p:nvPr/>
        </p:nvSpPr>
        <p:spPr bwMode="auto">
          <a:xfrm>
            <a:off x="412750" y="809625"/>
            <a:ext cx="211138" cy="304800"/>
          </a:xfrm>
          <a:prstGeom prst="rect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PerspectiveBottomLef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088" name="Rectangle 128"/>
          <p:cNvSpPr>
            <a:spLocks noChangeArrowheads="1"/>
          </p:cNvSpPr>
          <p:nvPr/>
        </p:nvSpPr>
        <p:spPr bwMode="auto">
          <a:xfrm rot="5400000">
            <a:off x="381000" y="1184275"/>
            <a:ext cx="152400" cy="6985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89" name="Line 129"/>
          <p:cNvSpPr>
            <a:spLocks noChangeShapeType="1"/>
          </p:cNvSpPr>
          <p:nvPr/>
        </p:nvSpPr>
        <p:spPr bwMode="auto">
          <a:xfrm>
            <a:off x="1477963" y="9906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90" name="Line 130"/>
          <p:cNvSpPr>
            <a:spLocks noChangeShapeType="1"/>
          </p:cNvSpPr>
          <p:nvPr/>
        </p:nvSpPr>
        <p:spPr bwMode="auto">
          <a:xfrm>
            <a:off x="2717800" y="990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91" name="Line 131"/>
          <p:cNvSpPr>
            <a:spLocks noChangeShapeType="1"/>
          </p:cNvSpPr>
          <p:nvPr/>
        </p:nvSpPr>
        <p:spPr bwMode="auto">
          <a:xfrm flipH="1">
            <a:off x="3659188" y="990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92" name="Line 132"/>
          <p:cNvSpPr>
            <a:spLocks noChangeShapeType="1"/>
          </p:cNvSpPr>
          <p:nvPr/>
        </p:nvSpPr>
        <p:spPr bwMode="auto">
          <a:xfrm>
            <a:off x="844550" y="990600"/>
            <a:ext cx="6985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93" name="Text Box 133"/>
          <p:cNvSpPr txBox="1">
            <a:spLocks noChangeArrowheads="1"/>
          </p:cNvSpPr>
          <p:nvPr/>
        </p:nvSpPr>
        <p:spPr bwMode="auto">
          <a:xfrm>
            <a:off x="785813" y="174625"/>
            <a:ext cx="317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H-</a:t>
            </a:r>
            <a:endParaRPr lang="en-US" sz="1200" b="1" baseline="30000"/>
          </a:p>
        </p:txBody>
      </p:sp>
      <p:sp>
        <p:nvSpPr>
          <p:cNvPr id="41094" name="Text Box 134"/>
          <p:cNvSpPr txBox="1">
            <a:spLocks noChangeArrowheads="1"/>
          </p:cNvSpPr>
          <p:nvPr/>
        </p:nvSpPr>
        <p:spPr bwMode="auto">
          <a:xfrm>
            <a:off x="180975" y="1927225"/>
            <a:ext cx="654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/>
              <a:t>H+, D+,</a:t>
            </a:r>
          </a:p>
          <a:p>
            <a:pPr algn="ctr" eaLnBrk="0" hangingPunct="0"/>
            <a:r>
              <a:rPr lang="en-US" sz="1200" b="1" baseline="30000"/>
              <a:t>3</a:t>
            </a:r>
            <a:r>
              <a:rPr lang="en-US" sz="1200" b="1"/>
              <a:t>He++</a:t>
            </a:r>
            <a:endParaRPr lang="en-US" sz="1200" b="1">
              <a:latin typeface="Times New Roman" pitchFamily="18" charset="0"/>
            </a:endParaRPr>
          </a:p>
        </p:txBody>
      </p:sp>
      <p:sp>
        <p:nvSpPr>
          <p:cNvPr id="41095" name="Rectangle 135"/>
          <p:cNvSpPr>
            <a:spLocks noChangeArrowheads="1"/>
          </p:cNvSpPr>
          <p:nvPr/>
        </p:nvSpPr>
        <p:spPr bwMode="auto">
          <a:xfrm>
            <a:off x="5092700" y="4800600"/>
            <a:ext cx="211138" cy="304800"/>
          </a:xfrm>
          <a:prstGeom prst="rect">
            <a:avLst/>
          </a:prstGeom>
          <a:gradFill rotWithShape="0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96" name="Rectangle 136"/>
          <p:cNvSpPr>
            <a:spLocks noChangeArrowheads="1"/>
          </p:cNvSpPr>
          <p:nvPr/>
        </p:nvSpPr>
        <p:spPr bwMode="auto">
          <a:xfrm>
            <a:off x="4811713" y="4800600"/>
            <a:ext cx="209550" cy="304800"/>
          </a:xfrm>
          <a:prstGeom prst="rect">
            <a:avLst/>
          </a:prstGeom>
          <a:gradFill rotWithShape="0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97" name="AutoShape 137"/>
          <p:cNvSpPr>
            <a:spLocks noChangeArrowheads="1"/>
          </p:cNvSpPr>
          <p:nvPr/>
        </p:nvSpPr>
        <p:spPr bwMode="auto">
          <a:xfrm rot="5400000">
            <a:off x="2946400" y="4962525"/>
            <a:ext cx="228600" cy="209550"/>
          </a:xfrm>
          <a:prstGeom prst="rtTriangl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98" name="Rectangle 138"/>
          <p:cNvSpPr>
            <a:spLocks noChangeArrowheads="1"/>
          </p:cNvSpPr>
          <p:nvPr/>
        </p:nvSpPr>
        <p:spPr bwMode="auto">
          <a:xfrm rot="5400000">
            <a:off x="2803525" y="5146675"/>
            <a:ext cx="609600" cy="6985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99" name="AutoShape 139"/>
          <p:cNvSpPr>
            <a:spLocks noChangeArrowheads="1"/>
          </p:cNvSpPr>
          <p:nvPr/>
        </p:nvSpPr>
        <p:spPr bwMode="auto">
          <a:xfrm rot="5400000">
            <a:off x="3034507" y="4866481"/>
            <a:ext cx="228600" cy="211137"/>
          </a:xfrm>
          <a:prstGeom prst="rtTriangle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1" dir="t"/>
          </a:scene3d>
          <a:sp3d extrusionH="1254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100" name="Rectangle 140"/>
          <p:cNvSpPr>
            <a:spLocks noChangeArrowheads="1"/>
          </p:cNvSpPr>
          <p:nvPr/>
        </p:nvSpPr>
        <p:spPr bwMode="auto">
          <a:xfrm rot="5400000">
            <a:off x="1695450" y="5213350"/>
            <a:ext cx="609600" cy="698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01" name="AutoShape 141"/>
          <p:cNvSpPr>
            <a:spLocks noChangeArrowheads="1"/>
          </p:cNvSpPr>
          <p:nvPr/>
        </p:nvSpPr>
        <p:spPr bwMode="auto">
          <a:xfrm rot="5400000">
            <a:off x="1908969" y="4971256"/>
            <a:ext cx="228600" cy="211138"/>
          </a:xfrm>
          <a:prstGeom prst="rtTriangl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02" name="Rectangle 142"/>
          <p:cNvSpPr>
            <a:spLocks noChangeArrowheads="1"/>
          </p:cNvSpPr>
          <p:nvPr/>
        </p:nvSpPr>
        <p:spPr bwMode="auto">
          <a:xfrm rot="5400000">
            <a:off x="1766094" y="5156994"/>
            <a:ext cx="609600" cy="68262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03" name="AutoShape 143"/>
          <p:cNvSpPr>
            <a:spLocks noChangeArrowheads="1"/>
          </p:cNvSpPr>
          <p:nvPr/>
        </p:nvSpPr>
        <p:spPr bwMode="auto">
          <a:xfrm rot="5400000">
            <a:off x="2005807" y="4866481"/>
            <a:ext cx="228600" cy="211137"/>
          </a:xfrm>
          <a:prstGeom prst="rtTriangle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1" dir="t"/>
          </a:scene3d>
          <a:sp3d extrusionH="1254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104" name="Text Box 144"/>
          <p:cNvSpPr txBox="1">
            <a:spLocks noChangeArrowheads="1"/>
          </p:cNvSpPr>
          <p:nvPr/>
        </p:nvSpPr>
        <p:spPr bwMode="auto">
          <a:xfrm>
            <a:off x="1617663" y="5638800"/>
            <a:ext cx="1219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9.3- 62.5 MeV/u </a:t>
            </a:r>
          </a:p>
        </p:txBody>
      </p:sp>
      <p:sp>
        <p:nvSpPr>
          <p:cNvPr id="41105" name="Text Box 145"/>
          <p:cNvSpPr txBox="1">
            <a:spLocks noChangeArrowheads="1"/>
          </p:cNvSpPr>
          <p:nvPr/>
        </p:nvSpPr>
        <p:spPr bwMode="auto">
          <a:xfrm>
            <a:off x="2744788" y="5638800"/>
            <a:ext cx="1177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2.1-19.9 MeV/u </a:t>
            </a:r>
          </a:p>
        </p:txBody>
      </p:sp>
      <p:sp>
        <p:nvSpPr>
          <p:cNvPr id="41106" name="Line 146"/>
          <p:cNvSpPr>
            <a:spLocks noChangeShapeType="1"/>
          </p:cNvSpPr>
          <p:nvPr/>
        </p:nvSpPr>
        <p:spPr bwMode="auto">
          <a:xfrm flipH="1">
            <a:off x="2039938" y="60198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07" name="Line 147"/>
          <p:cNvSpPr>
            <a:spLocks noChangeShapeType="1"/>
          </p:cNvSpPr>
          <p:nvPr/>
        </p:nvSpPr>
        <p:spPr bwMode="auto">
          <a:xfrm flipH="1">
            <a:off x="3095625" y="60198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08" name="Text Box 148"/>
          <p:cNvSpPr txBox="1">
            <a:spLocks noChangeArrowheads="1"/>
          </p:cNvSpPr>
          <p:nvPr/>
        </p:nvSpPr>
        <p:spPr bwMode="auto">
          <a:xfrm>
            <a:off x="0" y="6019800"/>
            <a:ext cx="19002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400" b="1" i="1"/>
              <a:t>To high-energy</a:t>
            </a:r>
          </a:p>
          <a:p>
            <a:pPr eaLnBrk="0" hangingPunct="0"/>
            <a:r>
              <a:rPr lang="en-US" sz="1400" b="1" i="1"/>
              <a:t>experimental areas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109" name="Rectangle 149"/>
          <p:cNvSpPr>
            <a:spLocks noChangeArrowheads="1"/>
          </p:cNvSpPr>
          <p:nvPr/>
        </p:nvSpPr>
        <p:spPr bwMode="auto">
          <a:xfrm>
            <a:off x="2884488" y="4914900"/>
            <a:ext cx="141287" cy="74613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1110" name="Rectangle 150"/>
          <p:cNvSpPr>
            <a:spLocks noChangeArrowheads="1"/>
          </p:cNvSpPr>
          <p:nvPr/>
        </p:nvSpPr>
        <p:spPr bwMode="auto">
          <a:xfrm>
            <a:off x="1828800" y="4914900"/>
            <a:ext cx="141288" cy="74613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1111" name="Rectangle 151"/>
          <p:cNvSpPr>
            <a:spLocks noChangeArrowheads="1"/>
          </p:cNvSpPr>
          <p:nvPr/>
        </p:nvSpPr>
        <p:spPr bwMode="auto">
          <a:xfrm>
            <a:off x="4784725" y="4525963"/>
            <a:ext cx="5445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RFQs</a:t>
            </a:r>
          </a:p>
        </p:txBody>
      </p:sp>
      <p:sp>
        <p:nvSpPr>
          <p:cNvPr id="41112" name="Line 152"/>
          <p:cNvSpPr>
            <a:spLocks noChangeShapeType="1"/>
          </p:cNvSpPr>
          <p:nvPr/>
        </p:nvSpPr>
        <p:spPr bwMode="auto">
          <a:xfrm flipH="1">
            <a:off x="4916488" y="2028825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13" name="Line 153"/>
          <p:cNvSpPr>
            <a:spLocks noChangeShapeType="1"/>
          </p:cNvSpPr>
          <p:nvPr/>
        </p:nvSpPr>
        <p:spPr bwMode="auto">
          <a:xfrm flipH="1">
            <a:off x="5840413" y="56388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14" name="Rectangle 154"/>
          <p:cNvSpPr>
            <a:spLocks noChangeArrowheads="1"/>
          </p:cNvSpPr>
          <p:nvPr/>
        </p:nvSpPr>
        <p:spPr bwMode="auto">
          <a:xfrm flipH="1">
            <a:off x="6824663" y="5486400"/>
            <a:ext cx="650875" cy="76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15" name="Rectangle 155"/>
          <p:cNvSpPr>
            <a:spLocks noChangeArrowheads="1"/>
          </p:cNvSpPr>
          <p:nvPr/>
        </p:nvSpPr>
        <p:spPr bwMode="auto">
          <a:xfrm flipH="1">
            <a:off x="6896100" y="5410200"/>
            <a:ext cx="631825" cy="7620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16" name="Rectangle 156"/>
          <p:cNvSpPr>
            <a:spLocks noChangeArrowheads="1"/>
          </p:cNvSpPr>
          <p:nvPr/>
        </p:nvSpPr>
        <p:spPr bwMode="auto">
          <a:xfrm flipH="1">
            <a:off x="6948488" y="5600700"/>
            <a:ext cx="422275" cy="457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17" name="Rectangle 157"/>
          <p:cNvSpPr>
            <a:spLocks noChangeArrowheads="1"/>
          </p:cNvSpPr>
          <p:nvPr/>
        </p:nvSpPr>
        <p:spPr bwMode="auto">
          <a:xfrm flipH="1">
            <a:off x="6565900" y="5791200"/>
            <a:ext cx="1471613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18" name="Rectangle 158"/>
          <p:cNvSpPr>
            <a:spLocks noChangeArrowheads="1"/>
          </p:cNvSpPr>
          <p:nvPr/>
        </p:nvSpPr>
        <p:spPr bwMode="auto">
          <a:xfrm flipH="1">
            <a:off x="6613525" y="5715000"/>
            <a:ext cx="1476375" cy="7620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19" name="Rectangle 159"/>
          <p:cNvSpPr>
            <a:spLocks noChangeArrowheads="1"/>
          </p:cNvSpPr>
          <p:nvPr/>
        </p:nvSpPr>
        <p:spPr bwMode="auto">
          <a:xfrm flipH="1">
            <a:off x="7000875" y="5511800"/>
            <a:ext cx="422275" cy="457200"/>
          </a:xfrm>
          <a:prstGeom prst="rect">
            <a:avLst/>
          </a:prstGeom>
          <a:gradFill rotWithShape="0">
            <a:gsLst>
              <a:gs pos="0">
                <a:srgbClr val="F8F8F8">
                  <a:gamma/>
                  <a:shade val="46275"/>
                  <a:invGamma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20" name="AutoShape 160"/>
          <p:cNvSpPr>
            <a:spLocks noChangeArrowheads="1"/>
          </p:cNvSpPr>
          <p:nvPr/>
        </p:nvSpPr>
        <p:spPr bwMode="auto">
          <a:xfrm rot="2724757" flipH="1" flipV="1">
            <a:off x="6129338" y="5254625"/>
            <a:ext cx="833438" cy="839787"/>
          </a:xfrm>
          <a:custGeom>
            <a:avLst/>
            <a:gdLst>
              <a:gd name="G0" fmla="+- 5543 0 0"/>
              <a:gd name="G1" fmla="+- -8552474 0 0"/>
              <a:gd name="G2" fmla="+- 0 0 -8552474"/>
              <a:gd name="T0" fmla="*/ 0 256 1"/>
              <a:gd name="T1" fmla="*/ 180 256 1"/>
              <a:gd name="G3" fmla="+- -8552474 T0 T1"/>
              <a:gd name="T2" fmla="*/ 0 256 1"/>
              <a:gd name="T3" fmla="*/ 90 256 1"/>
              <a:gd name="G4" fmla="+- -8552474 T2 T3"/>
              <a:gd name="G5" fmla="*/ G4 2 1"/>
              <a:gd name="T4" fmla="*/ 90 256 1"/>
              <a:gd name="T5" fmla="*/ 0 256 1"/>
              <a:gd name="G6" fmla="+- -8552474 T4 T5"/>
              <a:gd name="G7" fmla="*/ G6 2 1"/>
              <a:gd name="G8" fmla="abs -8552474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543"/>
              <a:gd name="G18" fmla="*/ 5543 1 2"/>
              <a:gd name="G19" fmla="+- G18 5400 0"/>
              <a:gd name="G20" fmla="cos G19 -8552474"/>
              <a:gd name="G21" fmla="sin G19 -8552474"/>
              <a:gd name="G22" fmla="+- G20 10800 0"/>
              <a:gd name="G23" fmla="+- G21 10800 0"/>
              <a:gd name="G24" fmla="+- 10800 0 G20"/>
              <a:gd name="G25" fmla="+- 5543 10800 0"/>
              <a:gd name="G26" fmla="?: G9 G17 G25"/>
              <a:gd name="G27" fmla="?: G9 0 21600"/>
              <a:gd name="G28" fmla="cos 10800 -8552474"/>
              <a:gd name="G29" fmla="sin 10800 -8552474"/>
              <a:gd name="G30" fmla="sin 5543 -8552474"/>
              <a:gd name="G31" fmla="+- G28 10800 0"/>
              <a:gd name="G32" fmla="+- G29 10800 0"/>
              <a:gd name="G33" fmla="+- G30 10800 0"/>
              <a:gd name="G34" fmla="?: G4 0 G31"/>
              <a:gd name="G35" fmla="?: -8552474 G34 0"/>
              <a:gd name="G36" fmla="?: G6 G35 G31"/>
              <a:gd name="G37" fmla="+- 21600 0 G36"/>
              <a:gd name="G38" fmla="?: G4 0 G33"/>
              <a:gd name="G39" fmla="?: -8552474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492 w 21600"/>
              <a:gd name="T15" fmla="*/ 4585 h 21600"/>
              <a:gd name="T16" fmla="*/ 10800 w 21600"/>
              <a:gd name="T17" fmla="*/ 5257 h 21600"/>
              <a:gd name="T18" fmla="*/ 16108 w 21600"/>
              <a:gd name="T19" fmla="*/ 458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7200" y="6585"/>
                </a:moveTo>
                <a:cubicBezTo>
                  <a:pt x="8203" y="5727"/>
                  <a:pt x="9480" y="5256"/>
                  <a:pt x="10800" y="5257"/>
                </a:cubicBezTo>
                <a:cubicBezTo>
                  <a:pt x="12119" y="5257"/>
                  <a:pt x="13396" y="5727"/>
                  <a:pt x="14399" y="6585"/>
                </a:cubicBezTo>
                <a:lnTo>
                  <a:pt x="17814" y="2587"/>
                </a:lnTo>
                <a:cubicBezTo>
                  <a:pt x="15858" y="917"/>
                  <a:pt x="13371" y="-1"/>
                  <a:pt x="10799" y="0"/>
                </a:cubicBezTo>
                <a:cubicBezTo>
                  <a:pt x="8228" y="0"/>
                  <a:pt x="5741" y="917"/>
                  <a:pt x="3785" y="2587"/>
                </a:cubicBezTo>
                <a:close/>
              </a:path>
            </a:pathLst>
          </a:cu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21" name="Rectangle 161"/>
          <p:cNvSpPr>
            <a:spLocks noChangeArrowheads="1"/>
          </p:cNvSpPr>
          <p:nvPr/>
        </p:nvSpPr>
        <p:spPr bwMode="auto">
          <a:xfrm rot="5400000" flipH="1" flipV="1">
            <a:off x="6138863" y="5384800"/>
            <a:ext cx="333375" cy="793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22" name="AutoShape 162"/>
          <p:cNvSpPr>
            <a:spLocks noChangeArrowheads="1"/>
          </p:cNvSpPr>
          <p:nvPr/>
        </p:nvSpPr>
        <p:spPr bwMode="auto">
          <a:xfrm rot="13406164" flipV="1">
            <a:off x="5703888" y="4800600"/>
            <a:ext cx="769937" cy="909638"/>
          </a:xfrm>
          <a:custGeom>
            <a:avLst/>
            <a:gdLst>
              <a:gd name="G0" fmla="+- 5543 0 0"/>
              <a:gd name="G1" fmla="+- -8552474 0 0"/>
              <a:gd name="G2" fmla="+- 0 0 -8552474"/>
              <a:gd name="T0" fmla="*/ 0 256 1"/>
              <a:gd name="T1" fmla="*/ 180 256 1"/>
              <a:gd name="G3" fmla="+- -8552474 T0 T1"/>
              <a:gd name="T2" fmla="*/ 0 256 1"/>
              <a:gd name="T3" fmla="*/ 90 256 1"/>
              <a:gd name="G4" fmla="+- -8552474 T2 T3"/>
              <a:gd name="G5" fmla="*/ G4 2 1"/>
              <a:gd name="T4" fmla="*/ 90 256 1"/>
              <a:gd name="T5" fmla="*/ 0 256 1"/>
              <a:gd name="G6" fmla="+- -8552474 T4 T5"/>
              <a:gd name="G7" fmla="*/ G6 2 1"/>
              <a:gd name="G8" fmla="abs -8552474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543"/>
              <a:gd name="G18" fmla="*/ 5543 1 2"/>
              <a:gd name="G19" fmla="+- G18 5400 0"/>
              <a:gd name="G20" fmla="cos G19 -8552474"/>
              <a:gd name="G21" fmla="sin G19 -8552474"/>
              <a:gd name="G22" fmla="+- G20 10800 0"/>
              <a:gd name="G23" fmla="+- G21 10800 0"/>
              <a:gd name="G24" fmla="+- 10800 0 G20"/>
              <a:gd name="G25" fmla="+- 5543 10800 0"/>
              <a:gd name="G26" fmla="?: G9 G17 G25"/>
              <a:gd name="G27" fmla="?: G9 0 21600"/>
              <a:gd name="G28" fmla="cos 10800 -8552474"/>
              <a:gd name="G29" fmla="sin 10800 -8552474"/>
              <a:gd name="G30" fmla="sin 5543 -8552474"/>
              <a:gd name="G31" fmla="+- G28 10800 0"/>
              <a:gd name="G32" fmla="+- G29 10800 0"/>
              <a:gd name="G33" fmla="+- G30 10800 0"/>
              <a:gd name="G34" fmla="?: G4 0 G31"/>
              <a:gd name="G35" fmla="?: -8552474 G34 0"/>
              <a:gd name="G36" fmla="?: G6 G35 G31"/>
              <a:gd name="G37" fmla="+- 21600 0 G36"/>
              <a:gd name="G38" fmla="?: G4 0 G33"/>
              <a:gd name="G39" fmla="?: -8552474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492 w 21600"/>
              <a:gd name="T15" fmla="*/ 4585 h 21600"/>
              <a:gd name="T16" fmla="*/ 10800 w 21600"/>
              <a:gd name="T17" fmla="*/ 5257 h 21600"/>
              <a:gd name="T18" fmla="*/ 16108 w 21600"/>
              <a:gd name="T19" fmla="*/ 458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7200" y="6585"/>
                </a:moveTo>
                <a:cubicBezTo>
                  <a:pt x="8203" y="5727"/>
                  <a:pt x="9480" y="5256"/>
                  <a:pt x="10800" y="5257"/>
                </a:cubicBezTo>
                <a:cubicBezTo>
                  <a:pt x="12119" y="5257"/>
                  <a:pt x="13396" y="5727"/>
                  <a:pt x="14399" y="6585"/>
                </a:cubicBezTo>
                <a:lnTo>
                  <a:pt x="17814" y="2587"/>
                </a:lnTo>
                <a:cubicBezTo>
                  <a:pt x="15858" y="917"/>
                  <a:pt x="13371" y="-1"/>
                  <a:pt x="10799" y="0"/>
                </a:cubicBezTo>
                <a:cubicBezTo>
                  <a:pt x="8228" y="0"/>
                  <a:pt x="5741" y="917"/>
                  <a:pt x="3785" y="2587"/>
                </a:cubicBezTo>
                <a:close/>
              </a:path>
            </a:pathLst>
          </a:cu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BottomLeft">
              <a:rot lat="0" lon="300000" rev="0"/>
            </a:camera>
            <a:lightRig rig="legacyFlat1" dir="t"/>
          </a:scene3d>
          <a:sp3d extrusionH="887400" prstMaterial="legacyMetal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123" name="Rectangle 163"/>
          <p:cNvSpPr>
            <a:spLocks noChangeArrowheads="1"/>
          </p:cNvSpPr>
          <p:nvPr/>
        </p:nvSpPr>
        <p:spPr bwMode="auto">
          <a:xfrm rot="5400000" flipH="1" flipV="1">
            <a:off x="6223794" y="5366544"/>
            <a:ext cx="304800" cy="87312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24" name="AutoShape 164"/>
          <p:cNvSpPr>
            <a:spLocks noChangeArrowheads="1"/>
          </p:cNvSpPr>
          <p:nvPr/>
        </p:nvSpPr>
        <p:spPr bwMode="auto">
          <a:xfrm rot="2724757" flipH="1" flipV="1">
            <a:off x="6269832" y="5025231"/>
            <a:ext cx="833438" cy="841375"/>
          </a:xfrm>
          <a:custGeom>
            <a:avLst/>
            <a:gdLst>
              <a:gd name="G0" fmla="+- 5543 0 0"/>
              <a:gd name="G1" fmla="+- -8552474 0 0"/>
              <a:gd name="G2" fmla="+- 0 0 -8552474"/>
              <a:gd name="T0" fmla="*/ 0 256 1"/>
              <a:gd name="T1" fmla="*/ 180 256 1"/>
              <a:gd name="G3" fmla="+- -8552474 T0 T1"/>
              <a:gd name="T2" fmla="*/ 0 256 1"/>
              <a:gd name="T3" fmla="*/ 90 256 1"/>
              <a:gd name="G4" fmla="+- -8552474 T2 T3"/>
              <a:gd name="G5" fmla="*/ G4 2 1"/>
              <a:gd name="T4" fmla="*/ 90 256 1"/>
              <a:gd name="T5" fmla="*/ 0 256 1"/>
              <a:gd name="G6" fmla="+- -8552474 T4 T5"/>
              <a:gd name="G7" fmla="*/ G6 2 1"/>
              <a:gd name="G8" fmla="abs -8552474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543"/>
              <a:gd name="G18" fmla="*/ 5543 1 2"/>
              <a:gd name="G19" fmla="+- G18 5400 0"/>
              <a:gd name="G20" fmla="cos G19 -8552474"/>
              <a:gd name="G21" fmla="sin G19 -8552474"/>
              <a:gd name="G22" fmla="+- G20 10800 0"/>
              <a:gd name="G23" fmla="+- G21 10800 0"/>
              <a:gd name="G24" fmla="+- 10800 0 G20"/>
              <a:gd name="G25" fmla="+- 5543 10800 0"/>
              <a:gd name="G26" fmla="?: G9 G17 G25"/>
              <a:gd name="G27" fmla="?: G9 0 21600"/>
              <a:gd name="G28" fmla="cos 10800 -8552474"/>
              <a:gd name="G29" fmla="sin 10800 -8552474"/>
              <a:gd name="G30" fmla="sin 5543 -8552474"/>
              <a:gd name="G31" fmla="+- G28 10800 0"/>
              <a:gd name="G32" fmla="+- G29 10800 0"/>
              <a:gd name="G33" fmla="+- G30 10800 0"/>
              <a:gd name="G34" fmla="?: G4 0 G31"/>
              <a:gd name="G35" fmla="?: -8552474 G34 0"/>
              <a:gd name="G36" fmla="?: G6 G35 G31"/>
              <a:gd name="G37" fmla="+- 21600 0 G36"/>
              <a:gd name="G38" fmla="?: G4 0 G33"/>
              <a:gd name="G39" fmla="?: -8552474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492 w 21600"/>
              <a:gd name="T15" fmla="*/ 4585 h 21600"/>
              <a:gd name="T16" fmla="*/ 10800 w 21600"/>
              <a:gd name="T17" fmla="*/ 5257 h 21600"/>
              <a:gd name="T18" fmla="*/ 16108 w 21600"/>
              <a:gd name="T19" fmla="*/ 458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7200" y="6585"/>
                </a:moveTo>
                <a:cubicBezTo>
                  <a:pt x="8203" y="5727"/>
                  <a:pt x="9480" y="5256"/>
                  <a:pt x="10800" y="5257"/>
                </a:cubicBezTo>
                <a:cubicBezTo>
                  <a:pt x="12119" y="5257"/>
                  <a:pt x="13396" y="5727"/>
                  <a:pt x="14399" y="6585"/>
                </a:cubicBezTo>
                <a:lnTo>
                  <a:pt x="17814" y="2587"/>
                </a:lnTo>
                <a:cubicBezTo>
                  <a:pt x="15858" y="917"/>
                  <a:pt x="13371" y="-1"/>
                  <a:pt x="10799" y="0"/>
                </a:cubicBezTo>
                <a:cubicBezTo>
                  <a:pt x="8228" y="0"/>
                  <a:pt x="5741" y="917"/>
                  <a:pt x="3785" y="2587"/>
                </a:cubicBezTo>
                <a:close/>
              </a:path>
            </a:pathLst>
          </a:cu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BottomLeft">
              <a:rot lat="0" lon="300000" rev="0"/>
            </a:camera>
            <a:lightRig rig="legacyFlat1" dir="t"/>
          </a:scene3d>
          <a:sp3d extrusionH="887400" prstMaterial="legacyMetal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125" name="Line 165"/>
          <p:cNvSpPr>
            <a:spLocks noChangeShapeType="1"/>
          </p:cNvSpPr>
          <p:nvPr/>
        </p:nvSpPr>
        <p:spPr bwMode="auto">
          <a:xfrm flipH="1" flipV="1">
            <a:off x="7212013" y="53340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26" name="Rectangle 166"/>
          <p:cNvSpPr>
            <a:spLocks noChangeArrowheads="1"/>
          </p:cNvSpPr>
          <p:nvPr/>
        </p:nvSpPr>
        <p:spPr bwMode="auto">
          <a:xfrm rot="5400000">
            <a:off x="622300" y="5232400"/>
            <a:ext cx="609600" cy="698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27" name="AutoShape 167"/>
          <p:cNvSpPr>
            <a:spLocks noChangeArrowheads="1"/>
          </p:cNvSpPr>
          <p:nvPr/>
        </p:nvSpPr>
        <p:spPr bwMode="auto">
          <a:xfrm rot="5400000">
            <a:off x="835819" y="4990306"/>
            <a:ext cx="228600" cy="211138"/>
          </a:xfrm>
          <a:prstGeom prst="rtTriangl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28" name="Rectangle 168"/>
          <p:cNvSpPr>
            <a:spLocks noChangeArrowheads="1"/>
          </p:cNvSpPr>
          <p:nvPr/>
        </p:nvSpPr>
        <p:spPr bwMode="auto">
          <a:xfrm rot="5400000">
            <a:off x="692944" y="5176044"/>
            <a:ext cx="609600" cy="68262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29" name="AutoShape 169"/>
          <p:cNvSpPr>
            <a:spLocks noChangeArrowheads="1"/>
          </p:cNvSpPr>
          <p:nvPr/>
        </p:nvSpPr>
        <p:spPr bwMode="auto">
          <a:xfrm rot="5400000">
            <a:off x="932657" y="4885531"/>
            <a:ext cx="228600" cy="211137"/>
          </a:xfrm>
          <a:prstGeom prst="rtTriangle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1" dir="t"/>
          </a:scene3d>
          <a:sp3d extrusionH="1254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130" name="Text Box 170"/>
          <p:cNvSpPr txBox="1">
            <a:spLocks noChangeArrowheads="1"/>
          </p:cNvSpPr>
          <p:nvPr/>
        </p:nvSpPr>
        <p:spPr bwMode="auto">
          <a:xfrm>
            <a:off x="6315075" y="4210050"/>
            <a:ext cx="7969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 i="1"/>
              <a:t>Charge</a:t>
            </a:r>
          </a:p>
          <a:p>
            <a:pPr eaLnBrk="0" hangingPunct="0"/>
            <a:r>
              <a:rPr lang="en-US" sz="1400" b="1" i="1"/>
              <a:t>selector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131" name="Rectangle 171"/>
          <p:cNvSpPr>
            <a:spLocks noChangeArrowheads="1"/>
          </p:cNvSpPr>
          <p:nvPr/>
        </p:nvSpPr>
        <p:spPr bwMode="auto">
          <a:xfrm rot="5400000">
            <a:off x="5945188" y="1946275"/>
            <a:ext cx="1828800" cy="698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32" name="Rectangle 172"/>
          <p:cNvSpPr>
            <a:spLocks noChangeArrowheads="1"/>
          </p:cNvSpPr>
          <p:nvPr/>
        </p:nvSpPr>
        <p:spPr bwMode="auto">
          <a:xfrm rot="5400000">
            <a:off x="6687344" y="1246981"/>
            <a:ext cx="466725" cy="873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33" name="Rectangle 173"/>
          <p:cNvSpPr>
            <a:spLocks noChangeArrowheads="1"/>
          </p:cNvSpPr>
          <p:nvPr/>
        </p:nvSpPr>
        <p:spPr bwMode="auto">
          <a:xfrm>
            <a:off x="6815138" y="1314450"/>
            <a:ext cx="350837" cy="381000"/>
          </a:xfrm>
          <a:prstGeom prst="rect">
            <a:avLst/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134" name="Rectangle 174"/>
          <p:cNvSpPr>
            <a:spLocks noChangeArrowheads="1"/>
          </p:cNvSpPr>
          <p:nvPr/>
        </p:nvSpPr>
        <p:spPr bwMode="auto">
          <a:xfrm>
            <a:off x="6873875" y="1781175"/>
            <a:ext cx="85725" cy="1066800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35" name="Line 175"/>
          <p:cNvSpPr>
            <a:spLocks noChangeShapeType="1"/>
          </p:cNvSpPr>
          <p:nvPr/>
        </p:nvSpPr>
        <p:spPr bwMode="auto">
          <a:xfrm flipH="1" flipV="1">
            <a:off x="6446838" y="676275"/>
            <a:ext cx="0" cy="323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36" name="Text Box 176"/>
          <p:cNvSpPr txBox="1">
            <a:spLocks noChangeArrowheads="1"/>
          </p:cNvSpPr>
          <p:nvPr/>
        </p:nvSpPr>
        <p:spPr bwMode="auto">
          <a:xfrm>
            <a:off x="4951413" y="2676525"/>
            <a:ext cx="13366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400" b="1" i="1"/>
              <a:t>One of several</a:t>
            </a:r>
          </a:p>
          <a:p>
            <a:pPr algn="ctr" eaLnBrk="0" hangingPunct="0"/>
            <a:r>
              <a:rPr lang="en-US" sz="1400" b="1" i="1"/>
              <a:t>100-kW direct</a:t>
            </a:r>
          </a:p>
          <a:p>
            <a:pPr algn="ctr" eaLnBrk="0" hangingPunct="0"/>
            <a:r>
              <a:rPr lang="en-US" sz="1400" b="1" i="1"/>
              <a:t>target stations</a:t>
            </a:r>
            <a:endParaRPr lang="en-US" sz="1400" b="1" i="1">
              <a:latin typeface="Times New Roman" pitchFamily="18" charset="0"/>
            </a:endParaRPr>
          </a:p>
        </p:txBody>
      </p:sp>
      <p:sp>
        <p:nvSpPr>
          <p:cNvPr id="41137" name="Line 177"/>
          <p:cNvSpPr>
            <a:spLocks noChangeShapeType="1"/>
          </p:cNvSpPr>
          <p:nvPr/>
        </p:nvSpPr>
        <p:spPr bwMode="auto">
          <a:xfrm flipV="1">
            <a:off x="5768975" y="1476375"/>
            <a:ext cx="1196975" cy="1076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38" name="Line 178"/>
          <p:cNvSpPr>
            <a:spLocks noChangeShapeType="1"/>
          </p:cNvSpPr>
          <p:nvPr/>
        </p:nvSpPr>
        <p:spPr bwMode="auto">
          <a:xfrm flipV="1">
            <a:off x="6332538" y="4695825"/>
            <a:ext cx="211137" cy="3333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39" name="AutoShape 179"/>
          <p:cNvSpPr>
            <a:spLocks noChangeArrowheads="1"/>
          </p:cNvSpPr>
          <p:nvPr/>
        </p:nvSpPr>
        <p:spPr bwMode="auto">
          <a:xfrm rot="10800000">
            <a:off x="6781800" y="2771775"/>
            <a:ext cx="209550" cy="228600"/>
          </a:xfrm>
          <a:prstGeom prst="rtTriangle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1" dir="t"/>
          </a:scene3d>
          <a:sp3d extrusionH="1254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140" name="Rectangle 180"/>
          <p:cNvSpPr>
            <a:spLocks noChangeArrowheads="1"/>
          </p:cNvSpPr>
          <p:nvPr/>
        </p:nvSpPr>
        <p:spPr bwMode="auto">
          <a:xfrm>
            <a:off x="7035800" y="1019175"/>
            <a:ext cx="352425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41" name="Rectangle 181"/>
          <p:cNvSpPr>
            <a:spLocks noChangeArrowheads="1"/>
          </p:cNvSpPr>
          <p:nvPr/>
        </p:nvSpPr>
        <p:spPr bwMode="auto">
          <a:xfrm>
            <a:off x="7035800" y="962025"/>
            <a:ext cx="563563" cy="746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42" name="Rectangle 182"/>
          <p:cNvSpPr>
            <a:spLocks noChangeArrowheads="1"/>
          </p:cNvSpPr>
          <p:nvPr/>
        </p:nvSpPr>
        <p:spPr bwMode="auto">
          <a:xfrm>
            <a:off x="6672263" y="2047875"/>
            <a:ext cx="352425" cy="457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43" name="Rectangle 183"/>
          <p:cNvSpPr>
            <a:spLocks noChangeArrowheads="1"/>
          </p:cNvSpPr>
          <p:nvPr/>
        </p:nvSpPr>
        <p:spPr bwMode="auto">
          <a:xfrm>
            <a:off x="6737350" y="1981200"/>
            <a:ext cx="350838" cy="45720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44" name="AutoShape 184"/>
          <p:cNvSpPr>
            <a:spLocks noChangeArrowheads="1"/>
          </p:cNvSpPr>
          <p:nvPr/>
        </p:nvSpPr>
        <p:spPr bwMode="auto">
          <a:xfrm rot="10800000">
            <a:off x="7718425" y="2724150"/>
            <a:ext cx="212725" cy="228600"/>
          </a:xfrm>
          <a:prstGeom prst="rtTriangle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1" dir="t"/>
          </a:scene3d>
          <a:sp3d extrusionH="1254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1145" name="Rectangle 185"/>
          <p:cNvSpPr>
            <a:spLocks noChangeArrowheads="1"/>
          </p:cNvSpPr>
          <p:nvPr/>
        </p:nvSpPr>
        <p:spPr bwMode="auto">
          <a:xfrm>
            <a:off x="6999288" y="2809875"/>
            <a:ext cx="793750" cy="93663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2400">
              <a:latin typeface="Times New Roman" pitchFamily="18" charset="0"/>
            </a:endParaRPr>
          </a:p>
        </p:txBody>
      </p:sp>
      <p:sp>
        <p:nvSpPr>
          <p:cNvPr id="41146" name="Rectangle 186"/>
          <p:cNvSpPr>
            <a:spLocks noChangeArrowheads="1"/>
          </p:cNvSpPr>
          <p:nvPr/>
        </p:nvSpPr>
        <p:spPr bwMode="auto">
          <a:xfrm rot="5400000">
            <a:off x="7797006" y="2918619"/>
            <a:ext cx="85725" cy="77788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is EURISOL?</a:t>
            </a:r>
            <a:endParaRPr lang="en-US" dirty="0"/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err="1" smtClean="0"/>
              <a:t>NuPECC</a:t>
            </a:r>
            <a:r>
              <a:rPr lang="en-US" dirty="0" smtClean="0"/>
              <a:t> Long Range Plan 2010 Timeline</a:t>
            </a:r>
            <a:br>
              <a:rPr lang="en-US" dirty="0" smtClean="0"/>
            </a:br>
            <a:r>
              <a:rPr lang="en-US" dirty="0" smtClean="0"/>
              <a:t>RIB Facilities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90600" y="1447800"/>
          <a:ext cx="7467606" cy="5199749"/>
        </p:xfrm>
        <a:graphic>
          <a:graphicData uri="http://schemas.openxmlformats.org/drawingml/2006/table">
            <a:tbl>
              <a:tblPr/>
              <a:tblGrid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  <a:gridCol w="414867"/>
              </a:tblGrid>
              <a:tr h="154958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958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78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latin typeface="Arial"/>
                        </a:rPr>
                        <a:t>2010</a:t>
                      </a: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2015</a:t>
                      </a: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2020</a:t>
                      </a: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2025</a:t>
                      </a: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958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958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25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err="1">
                          <a:solidFill>
                            <a:srgbClr val="FF0000"/>
                          </a:solidFill>
                          <a:latin typeface="Arial"/>
                        </a:rPr>
                        <a:t>NuSTAR</a:t>
                      </a:r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@ FAIR </a:t>
                      </a:r>
                    </a:p>
                  </a:txBody>
                  <a:tcPr marL="5292" marR="5292" marT="529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600" b="0" i="1" u="none" strike="noStrike" dirty="0">
                          <a:solidFill>
                            <a:srgbClr val="008000"/>
                          </a:solidFill>
                          <a:latin typeface="Arial"/>
                        </a:rPr>
                        <a:t>Preparatory Phase</a:t>
                      </a:r>
                    </a:p>
                  </a:txBody>
                  <a:tcPr marL="5292" marR="5292" marT="529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err="1">
                          <a:solidFill>
                            <a:srgbClr val="0000FF"/>
                          </a:solidFill>
                          <a:latin typeface="Arial"/>
                        </a:rPr>
                        <a:t>SuperFRS</a:t>
                      </a:r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 experiments</a:t>
                      </a:r>
                    </a:p>
                  </a:txBody>
                  <a:tcPr marL="5292" marR="5292" marT="529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NESR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7937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2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SPIRAL2 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600" b="0" i="1" u="none" strike="noStrike" dirty="0">
                          <a:solidFill>
                            <a:srgbClr val="008000"/>
                          </a:solidFill>
                          <a:latin typeface="Arial"/>
                        </a:rPr>
                        <a:t>Preparatory Phase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RIB experiments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US" sz="1600" b="0" i="1" u="none" strike="noStrike" dirty="0">
                          <a:latin typeface="Arial"/>
                        </a:rPr>
                        <a:t>150 </a:t>
                      </a:r>
                      <a:r>
                        <a:rPr lang="en-US" sz="1600" b="0" i="1" u="none" strike="noStrike" dirty="0" err="1">
                          <a:latin typeface="Arial"/>
                        </a:rPr>
                        <a:t>MeV</a:t>
                      </a:r>
                      <a:r>
                        <a:rPr lang="en-US" sz="1600" b="0" i="1" u="none" strike="noStrike" dirty="0">
                          <a:latin typeface="Arial"/>
                        </a:rPr>
                        <a:t>/u post-acceleration</a:t>
                      </a:r>
                    </a:p>
                  </a:txBody>
                  <a:tcPr marL="5292" marR="5292" marT="529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algn="ctr" fontAlgn="t"/>
                      <a:r>
                        <a:rPr lang="en-US" sz="1600" b="1" i="1" u="none" strike="noStrike" dirty="0">
                          <a:latin typeface="Arial"/>
                        </a:rPr>
                        <a:t>  </a:t>
                      </a:r>
                      <a:r>
                        <a:rPr lang="en-US" sz="1600" b="1" i="1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EURISOL experiments</a:t>
                      </a:r>
                      <a:endParaRPr lang="en-US" sz="1600" b="1" i="1" u="none" strike="noStrike" dirty="0">
                        <a:latin typeface="Arial"/>
                      </a:endParaRPr>
                    </a:p>
                  </a:txBody>
                  <a:tcPr marL="5292" marR="5292" marT="5292" marB="0" vert="vert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73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625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HIE-ISOLDE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    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RIB experiments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600" b="0" i="1" u="none" strike="noStrike" dirty="0">
                          <a:latin typeface="Arial"/>
                        </a:rPr>
                        <a:t>CERN injector upgrade</a:t>
                      </a:r>
                    </a:p>
                  </a:txBody>
                  <a:tcPr marL="5292" marR="5292" marT="529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973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625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SPES 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 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RIB experiments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21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21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latin typeface="Arial"/>
                      </a:endParaRP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6259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latin typeface="Arial"/>
                        </a:rPr>
                        <a:t>       </a:t>
                      </a:r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EURISOL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                 </a:t>
                      </a:r>
                      <a:r>
                        <a:rPr lang="en-US" sz="1400" b="0" i="1" u="none" strike="noStrike" dirty="0">
                          <a:solidFill>
                            <a:srgbClr val="008000"/>
                          </a:solidFill>
                          <a:latin typeface="Arial"/>
                        </a:rPr>
                        <a:t>Design study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400" b="0" i="1" u="none" strike="noStrike" dirty="0">
                          <a:latin typeface="Arial"/>
                        </a:rPr>
                        <a:t>further R&amp;D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US" sz="1400" b="0" i="1" u="none" strike="noStrike" dirty="0">
                          <a:latin typeface="Arial"/>
                        </a:rPr>
                        <a:t>preparatory phase &amp; site decision</a:t>
                      </a:r>
                    </a:p>
                  </a:txBody>
                  <a:tcPr marL="5292" marR="5292" marT="5292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400" b="0" i="1" u="none" strike="noStrike" dirty="0">
                          <a:latin typeface="Arial"/>
                        </a:rPr>
                        <a:t>engineering study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400" b="0" i="1" u="none" strike="noStrike" dirty="0">
                          <a:latin typeface="Arial"/>
                        </a:rPr>
                        <a:t>construction</a:t>
                      </a:r>
                    </a:p>
                  </a:txBody>
                  <a:tcPr marL="5292" marR="5292" marT="5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971800"/>
            <a:ext cx="9032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WE LOOK FORWARD TO SEEING YOU AT ISOLDE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3" name="Picture 2" descr="http://isolde.web.cern.ch/ISOLDE/index/is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9324" y="6324601"/>
            <a:ext cx="2464676" cy="533400"/>
          </a:xfrm>
          <a:prstGeom prst="rect">
            <a:avLst/>
          </a:prstGeom>
          <a:noFill/>
        </p:spPr>
      </p:pic>
      <p:pic>
        <p:nvPicPr>
          <p:cNvPr id="4" name="Picture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83275"/>
            <a:ext cx="9906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  <a:solidFill>
            <a:srgbClr val="FFFFCC"/>
          </a:solidFill>
          <a:ln w="381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FF00FF"/>
                </a:solidFill>
              </a:rPr>
              <a:t>Radioactive beam production</a:t>
            </a:r>
            <a:r>
              <a:rPr lang="fr-FR" sz="3600" dirty="0">
                <a:solidFill>
                  <a:srgbClr val="FF00FF"/>
                </a:solidFill>
              </a:rPr>
              <a:t>: </a:t>
            </a:r>
            <a:r>
              <a:rPr lang="fr-FR" sz="3600" dirty="0" err="1">
                <a:solidFill>
                  <a:srgbClr val="FF00FF"/>
                </a:solidFill>
              </a:rPr>
              <a:t>Two</a:t>
            </a:r>
            <a:r>
              <a:rPr lang="fr-FR" sz="3600" dirty="0">
                <a:solidFill>
                  <a:srgbClr val="FF00FF"/>
                </a:solidFill>
              </a:rPr>
              <a:t> </a:t>
            </a:r>
            <a:r>
              <a:rPr lang="fr-FR" sz="3600" dirty="0" err="1">
                <a:solidFill>
                  <a:srgbClr val="FF00FF"/>
                </a:solidFill>
              </a:rPr>
              <a:t>complementary</a:t>
            </a:r>
            <a:r>
              <a:rPr lang="fr-FR" sz="3600" dirty="0">
                <a:solidFill>
                  <a:srgbClr val="FF00FF"/>
                </a:solidFill>
              </a:rPr>
              <a:t> </a:t>
            </a:r>
            <a:r>
              <a:rPr lang="fr-FR" sz="3600" dirty="0" err="1" smtClean="0">
                <a:solidFill>
                  <a:srgbClr val="FF00FF"/>
                </a:solidFill>
              </a:rPr>
              <a:t>methods</a:t>
            </a:r>
            <a:r>
              <a:rPr lang="fr-FR" sz="3600" dirty="0" smtClean="0">
                <a:solidFill>
                  <a:srgbClr val="FF00FF"/>
                </a:solidFill>
              </a:rPr>
              <a:t> </a:t>
            </a:r>
            <a:endParaRPr lang="fr-FR" sz="3600" dirty="0">
              <a:solidFill>
                <a:srgbClr val="FF00FF"/>
              </a:solidFill>
            </a:endParaRPr>
          </a:p>
        </p:txBody>
      </p:sp>
      <p:pic>
        <p:nvPicPr>
          <p:cNvPr id="27651" name="Picture 3" descr="fr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648200" cy="2692400"/>
          </a:xfrm>
          <a:prstGeom prst="rect">
            <a:avLst/>
          </a:prstGeom>
          <a:noFill/>
        </p:spPr>
      </p:pic>
      <p:pic>
        <p:nvPicPr>
          <p:cNvPr id="27652" name="Picture 4" descr="is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600450"/>
            <a:ext cx="4495800" cy="3257550"/>
          </a:xfrm>
          <a:prstGeom prst="rect">
            <a:avLst/>
          </a:prstGeom>
          <a:noFill/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257800" y="1828800"/>
            <a:ext cx="1702325" cy="461665"/>
          </a:xfrm>
          <a:prstGeom prst="rect">
            <a:avLst/>
          </a:prstGeom>
          <a:noFill/>
          <a:ln w="2857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FAIR, FRIB</a:t>
            </a: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>
            <a:off x="4343400" y="2057400"/>
            <a:ext cx="7620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066800" y="4495800"/>
            <a:ext cx="3272050" cy="461665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HIE-ISOLDE; SPIRAL2</a:t>
            </a: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4572000" y="4724400"/>
            <a:ext cx="533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4937125" y="2705100"/>
            <a:ext cx="36174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</a:rPr>
              <a:t>High energy, large variety of species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,</a:t>
            </a:r>
            <a:endParaRPr lang="en-US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457200" y="5486400"/>
            <a:ext cx="3962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</a:rPr>
              <a:t>Variable energy, high intensity ,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</a:rPr>
              <a:t>good beam qualities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90800" y="1905000"/>
            <a:ext cx="934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 Flight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A Few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ISOLDE is the CERN </a:t>
            </a:r>
            <a:r>
              <a:rPr lang="en-US" dirty="0"/>
              <a:t>r</a:t>
            </a:r>
            <a:r>
              <a:rPr lang="en-US" dirty="0" smtClean="0"/>
              <a:t>adioactive </a:t>
            </a:r>
            <a:r>
              <a:rPr lang="en-US" dirty="0"/>
              <a:t>b</a:t>
            </a:r>
            <a:r>
              <a:rPr lang="en-US" dirty="0" smtClean="0"/>
              <a:t>eam facility</a:t>
            </a:r>
          </a:p>
          <a:p>
            <a:r>
              <a:rPr lang="en-US" dirty="0" smtClean="0"/>
              <a:t>In operation since 40 years</a:t>
            </a:r>
          </a:p>
          <a:p>
            <a:r>
              <a:rPr lang="en-US" dirty="0" smtClean="0"/>
              <a:t>The largest selection of isotopes of any ISOL facility worldwide</a:t>
            </a:r>
          </a:p>
          <a:p>
            <a:r>
              <a:rPr lang="en-US" dirty="0" smtClean="0"/>
              <a:t>Provides low energy or post-accelerated beams</a:t>
            </a:r>
          </a:p>
          <a:p>
            <a:r>
              <a:rPr lang="en-US" dirty="0" smtClean="0"/>
              <a:t>Run by an international collaboration</a:t>
            </a:r>
          </a:p>
          <a:p>
            <a:r>
              <a:rPr lang="en-US" dirty="0" smtClean="0"/>
              <a:t>Open to users from around the world</a:t>
            </a:r>
            <a:endParaRPr lang="en-US" dirty="0"/>
          </a:p>
        </p:txBody>
      </p:sp>
      <p:pic>
        <p:nvPicPr>
          <p:cNvPr id="4" name="Picture 2" descr="http://isolde.web.cern.ch/ISOLDE/index/is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9324" y="6324601"/>
            <a:ext cx="2464676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938" y="590550"/>
            <a:ext cx="7669212" cy="6096000"/>
          </a:xfrm>
          <a:prstGeom prst="rect">
            <a:avLst/>
          </a:prstGeom>
          <a:noFill/>
        </p:spPr>
      </p:pic>
      <p:sp>
        <p:nvSpPr>
          <p:cNvPr id="337926" name="Rectangle 6"/>
          <p:cNvSpPr>
            <a:spLocks noChangeArrowheads="1"/>
          </p:cNvSpPr>
          <p:nvPr/>
        </p:nvSpPr>
        <p:spPr bwMode="auto">
          <a:xfrm>
            <a:off x="114300" y="95250"/>
            <a:ext cx="675163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>
              <a:lnSpc>
                <a:spcPct val="130000"/>
              </a:lnSpc>
            </a:pPr>
            <a:r>
              <a:rPr kumimoji="1" lang="de-DE" i="1">
                <a:solidFill>
                  <a:srgbClr val="000000"/>
                </a:solidFill>
                <a:latin typeface="Technical" pitchFamily="34" charset="0"/>
              </a:rPr>
              <a:t>Accelerators at CERN</a:t>
            </a:r>
          </a:p>
        </p:txBody>
      </p:sp>
      <p:pic>
        <p:nvPicPr>
          <p:cNvPr id="4" name="Picture 2" descr="http://isolde.web.cern.ch/ISOLDE/index/is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9324" y="6324601"/>
            <a:ext cx="2464676" cy="533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70" name="Rectangle 6"/>
          <p:cNvSpPr>
            <a:spLocks noChangeArrowheads="1"/>
          </p:cNvSpPr>
          <p:nvPr/>
        </p:nvSpPr>
        <p:spPr bwMode="auto">
          <a:xfrm>
            <a:off x="-933450" y="-438150"/>
            <a:ext cx="10953750" cy="78295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69669" name="Picture 5"/>
          <p:cNvPicPr>
            <a:picLocks noChangeAspect="1" noChangeArrowheads="1"/>
          </p:cNvPicPr>
          <p:nvPr/>
        </p:nvPicPr>
        <p:blipFill>
          <a:blip r:embed="rId2" cstate="print"/>
          <a:srcRect l="2031" t="7361" r="4688" b="14090"/>
          <a:stretch>
            <a:fillRect/>
          </a:stretch>
        </p:blipFill>
        <p:spPr bwMode="auto">
          <a:xfrm>
            <a:off x="-342900" y="533400"/>
            <a:ext cx="10093325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473450" y="2276475"/>
            <a:ext cx="2451100" cy="3762375"/>
            <a:chOff x="2188" y="1434"/>
            <a:chExt cx="1544" cy="2370"/>
          </a:xfrm>
        </p:grpSpPr>
        <p:sp>
          <p:nvSpPr>
            <p:cNvPr id="369672" name="Oval 8"/>
            <p:cNvSpPr>
              <a:spLocks noChangeArrowheads="1"/>
            </p:cNvSpPr>
            <p:nvPr/>
          </p:nvSpPr>
          <p:spPr bwMode="auto">
            <a:xfrm>
              <a:off x="2508" y="2400"/>
              <a:ext cx="1224" cy="1176"/>
            </a:xfrm>
            <a:prstGeom prst="ellips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69673" name="Oval 9"/>
            <p:cNvSpPr>
              <a:spLocks noChangeArrowheads="1"/>
            </p:cNvSpPr>
            <p:nvPr/>
          </p:nvSpPr>
          <p:spPr bwMode="auto">
            <a:xfrm>
              <a:off x="2188" y="2308"/>
              <a:ext cx="408" cy="396"/>
            </a:xfrm>
            <a:prstGeom prst="ellips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69674" name="Line 10"/>
            <p:cNvSpPr>
              <a:spLocks noChangeShapeType="1"/>
            </p:cNvSpPr>
            <p:nvPr/>
          </p:nvSpPr>
          <p:spPr bwMode="auto">
            <a:xfrm flipH="1">
              <a:off x="2336" y="2564"/>
              <a:ext cx="252" cy="91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69675" name="Rectangle 11"/>
            <p:cNvSpPr>
              <a:spLocks noChangeArrowheads="1"/>
            </p:cNvSpPr>
            <p:nvPr/>
          </p:nvSpPr>
          <p:spPr bwMode="auto">
            <a:xfrm rot="900000">
              <a:off x="2224" y="3472"/>
              <a:ext cx="142" cy="332"/>
            </a:xfrm>
            <a:prstGeom prst="rect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69676" name="Line 12"/>
            <p:cNvSpPr>
              <a:spLocks noChangeShapeType="1"/>
            </p:cNvSpPr>
            <p:nvPr/>
          </p:nvSpPr>
          <p:spPr bwMode="auto">
            <a:xfrm flipH="1">
              <a:off x="2582" y="2456"/>
              <a:ext cx="283" cy="119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77" name="Line 13"/>
            <p:cNvSpPr>
              <a:spLocks noChangeShapeType="1"/>
            </p:cNvSpPr>
            <p:nvPr/>
          </p:nvSpPr>
          <p:spPr bwMode="auto">
            <a:xfrm flipH="1">
              <a:off x="2661" y="2322"/>
              <a:ext cx="149" cy="21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78" name="Line 14"/>
            <p:cNvSpPr>
              <a:spLocks noChangeShapeType="1"/>
            </p:cNvSpPr>
            <p:nvPr/>
          </p:nvSpPr>
          <p:spPr bwMode="auto">
            <a:xfrm flipH="1">
              <a:off x="2805" y="1985"/>
              <a:ext cx="181" cy="339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79" name="Line 15"/>
            <p:cNvSpPr>
              <a:spLocks noChangeShapeType="1"/>
            </p:cNvSpPr>
            <p:nvPr/>
          </p:nvSpPr>
          <p:spPr bwMode="auto">
            <a:xfrm flipH="1">
              <a:off x="2784" y="1450"/>
              <a:ext cx="150" cy="379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80" name="Line 16"/>
            <p:cNvSpPr>
              <a:spLocks noChangeShapeType="1"/>
            </p:cNvSpPr>
            <p:nvPr/>
          </p:nvSpPr>
          <p:spPr bwMode="auto">
            <a:xfrm flipH="1" flipV="1">
              <a:off x="2926" y="1434"/>
              <a:ext cx="244" cy="11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81" name="Line 17"/>
            <p:cNvSpPr>
              <a:spLocks noChangeShapeType="1"/>
            </p:cNvSpPr>
            <p:nvPr/>
          </p:nvSpPr>
          <p:spPr bwMode="auto">
            <a:xfrm flipH="1" flipV="1">
              <a:off x="2784" y="1823"/>
              <a:ext cx="165" cy="71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82" name="Line 18"/>
            <p:cNvSpPr>
              <a:spLocks noChangeShapeType="1"/>
            </p:cNvSpPr>
            <p:nvPr/>
          </p:nvSpPr>
          <p:spPr bwMode="auto">
            <a:xfrm flipH="1" flipV="1">
              <a:off x="3060" y="1922"/>
              <a:ext cx="109" cy="49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83" name="Line 19"/>
            <p:cNvSpPr>
              <a:spLocks noChangeShapeType="1"/>
            </p:cNvSpPr>
            <p:nvPr/>
          </p:nvSpPr>
          <p:spPr bwMode="auto">
            <a:xfrm>
              <a:off x="3248" y="1900"/>
              <a:ext cx="95" cy="5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84" name="Line 20"/>
            <p:cNvSpPr>
              <a:spLocks noChangeShapeType="1"/>
            </p:cNvSpPr>
            <p:nvPr/>
          </p:nvSpPr>
          <p:spPr bwMode="auto">
            <a:xfrm flipH="1" flipV="1">
              <a:off x="3099" y="1773"/>
              <a:ext cx="94" cy="119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85" name="Line 21"/>
            <p:cNvSpPr>
              <a:spLocks noChangeShapeType="1"/>
            </p:cNvSpPr>
            <p:nvPr/>
          </p:nvSpPr>
          <p:spPr bwMode="auto">
            <a:xfrm flipH="1">
              <a:off x="3099" y="1538"/>
              <a:ext cx="78" cy="23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86" name="Line 22"/>
            <p:cNvSpPr>
              <a:spLocks noChangeShapeType="1"/>
            </p:cNvSpPr>
            <p:nvPr/>
          </p:nvSpPr>
          <p:spPr bwMode="auto">
            <a:xfrm flipV="1">
              <a:off x="2912" y="1879"/>
              <a:ext cx="23" cy="12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87" name="Line 23"/>
            <p:cNvSpPr>
              <a:spLocks noChangeShapeType="1"/>
            </p:cNvSpPr>
            <p:nvPr/>
          </p:nvSpPr>
          <p:spPr bwMode="auto">
            <a:xfrm flipH="1" flipV="1">
              <a:off x="2904" y="1997"/>
              <a:ext cx="110" cy="5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88" name="Line 24"/>
            <p:cNvSpPr>
              <a:spLocks noChangeShapeType="1"/>
            </p:cNvSpPr>
            <p:nvPr/>
          </p:nvSpPr>
          <p:spPr bwMode="auto">
            <a:xfrm flipH="1">
              <a:off x="3007" y="1910"/>
              <a:ext cx="62" cy="151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89" name="Line 25"/>
            <p:cNvSpPr>
              <a:spLocks noChangeShapeType="1"/>
            </p:cNvSpPr>
            <p:nvPr/>
          </p:nvSpPr>
          <p:spPr bwMode="auto">
            <a:xfrm flipH="1">
              <a:off x="3296" y="1950"/>
              <a:ext cx="47" cy="14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90" name="Line 26"/>
            <p:cNvSpPr>
              <a:spLocks noChangeShapeType="1"/>
            </p:cNvSpPr>
            <p:nvPr/>
          </p:nvSpPr>
          <p:spPr bwMode="auto">
            <a:xfrm flipH="1" flipV="1">
              <a:off x="3210" y="2051"/>
              <a:ext cx="79" cy="4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91" name="Line 27"/>
            <p:cNvSpPr>
              <a:spLocks noChangeShapeType="1"/>
            </p:cNvSpPr>
            <p:nvPr/>
          </p:nvSpPr>
          <p:spPr bwMode="auto">
            <a:xfrm>
              <a:off x="3162" y="1979"/>
              <a:ext cx="54" cy="79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9692" name="Line 28"/>
            <p:cNvSpPr>
              <a:spLocks noChangeShapeType="1"/>
            </p:cNvSpPr>
            <p:nvPr/>
          </p:nvSpPr>
          <p:spPr bwMode="auto">
            <a:xfrm flipH="1" flipV="1">
              <a:off x="3169" y="1876"/>
              <a:ext cx="103" cy="31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2214563" y="2173288"/>
            <a:ext cx="4162425" cy="4070350"/>
            <a:chOff x="1442" y="1321"/>
            <a:chExt cx="2622" cy="2564"/>
          </a:xfrm>
        </p:grpSpPr>
        <p:sp>
          <p:nvSpPr>
            <p:cNvPr id="369693" name="Text Box 29"/>
            <p:cNvSpPr txBox="1">
              <a:spLocks noChangeArrowheads="1"/>
            </p:cNvSpPr>
            <p:nvPr/>
          </p:nvSpPr>
          <p:spPr bwMode="auto">
            <a:xfrm>
              <a:off x="1442" y="3597"/>
              <a:ext cx="789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/>
                <a:t>LINAC2</a:t>
              </a:r>
            </a:p>
          </p:txBody>
        </p:sp>
        <p:sp>
          <p:nvSpPr>
            <p:cNvPr id="369694" name="Text Box 30"/>
            <p:cNvSpPr txBox="1">
              <a:spLocks noChangeArrowheads="1"/>
            </p:cNvSpPr>
            <p:nvPr/>
          </p:nvSpPr>
          <p:spPr bwMode="auto">
            <a:xfrm>
              <a:off x="1640" y="2140"/>
              <a:ext cx="500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/>
                <a:t>PSB</a:t>
              </a:r>
            </a:p>
          </p:txBody>
        </p:sp>
        <p:sp>
          <p:nvSpPr>
            <p:cNvPr id="369695" name="Text Box 31"/>
            <p:cNvSpPr txBox="1">
              <a:spLocks noChangeArrowheads="1"/>
            </p:cNvSpPr>
            <p:nvPr/>
          </p:nvSpPr>
          <p:spPr bwMode="auto">
            <a:xfrm>
              <a:off x="3560" y="3460"/>
              <a:ext cx="372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/>
                <a:t>PS</a:t>
              </a:r>
            </a:p>
          </p:txBody>
        </p:sp>
        <p:sp>
          <p:nvSpPr>
            <p:cNvPr id="369696" name="Text Box 32"/>
            <p:cNvSpPr txBox="1">
              <a:spLocks noChangeArrowheads="1"/>
            </p:cNvSpPr>
            <p:nvPr/>
          </p:nvSpPr>
          <p:spPr bwMode="auto">
            <a:xfrm>
              <a:off x="3244" y="1321"/>
              <a:ext cx="820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/>
                <a:t>ISOLDE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44444E-6 L -0.20833 -0.130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696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69669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056437" cy="1511300"/>
          </a:xfrm>
          <a:solidFill>
            <a:srgbClr val="FFFF99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333399"/>
                </a:solidFill>
                <a:latin typeface="Arial Unicode MS" pitchFamily="34" charset="-128"/>
              </a:rPr>
              <a:t>ISOL: Isotope Separation </a:t>
            </a:r>
            <a:br>
              <a:rPr lang="en-US" b="1" smtClean="0">
                <a:solidFill>
                  <a:srgbClr val="333399"/>
                </a:solidFill>
                <a:latin typeface="Arial Unicode MS" pitchFamily="34" charset="-128"/>
              </a:rPr>
            </a:br>
            <a:r>
              <a:rPr lang="en-US" b="1" smtClean="0">
                <a:solidFill>
                  <a:srgbClr val="333399"/>
                </a:solidFill>
                <a:latin typeface="Arial Unicode MS" pitchFamily="34" charset="-128"/>
              </a:rPr>
              <a:t>On-Line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828800"/>
            <a:ext cx="7848600" cy="48101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371600" y="175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827088" y="1916113"/>
            <a:ext cx="2665412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2" descr="http://isolde.web.cern.ch/ISOLDE/index/is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9324" y="6324601"/>
            <a:ext cx="2464676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>
            <p:ph idx="1"/>
          </p:nvPr>
        </p:nvGraphicFramePr>
        <p:xfrm>
          <a:off x="5257800" y="530225"/>
          <a:ext cx="3441700" cy="5032375"/>
        </p:xfrm>
        <a:graphic>
          <a:graphicData uri="http://schemas.openxmlformats.org/presentationml/2006/ole">
            <p:oleObj spid="_x0000_s2050" name="Photo Editor Photo" r:id="rId3" imgW="3524742" imgH="5152381" progId="">
              <p:embed/>
            </p:oleObj>
          </a:graphicData>
        </a:graphic>
      </p:graphicFrame>
      <p:pic>
        <p:nvPicPr>
          <p:cNvPr id="14339" name="Picture 3" descr="Legnaro presentation_Page_14_Image_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2409825"/>
            <a:ext cx="4608513" cy="3162300"/>
          </a:xfrm>
          <a:prstGeom prst="rect">
            <a:avLst/>
          </a:prstGeom>
          <a:noFill/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263650" y="5634038"/>
            <a:ext cx="2773363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000"/>
              <a:t>Converter Target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348413" y="5656263"/>
            <a:ext cx="1554162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000"/>
              <a:t>Standard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>
          <a:xfrm>
            <a:off x="1524000" y="274638"/>
            <a:ext cx="3379788" cy="868362"/>
          </a:xfrm>
        </p:spPr>
        <p:txBody>
          <a:bodyPr/>
          <a:lstStyle/>
          <a:p>
            <a:r>
              <a:rPr lang="en-US"/>
              <a:t>Targets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540125" y="4775200"/>
            <a:ext cx="1306513" cy="366713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800" b="1"/>
              <a:t>Converter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3527425" y="4310063"/>
            <a:ext cx="333375" cy="479425"/>
          </a:xfrm>
          <a:prstGeom prst="line">
            <a:avLst/>
          </a:prstGeom>
          <a:noFill/>
          <a:ln w="28575" cap="sq">
            <a:solidFill>
              <a:srgbClr val="FF3300"/>
            </a:solidFill>
            <a:round/>
            <a:headEnd type="triangle" w="med" len="med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3881438" y="3011488"/>
            <a:ext cx="958850" cy="366712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800" b="1"/>
              <a:t>Target</a:t>
            </a:r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 flipH="1">
            <a:off x="3482975" y="3395663"/>
            <a:ext cx="450850" cy="450850"/>
          </a:xfrm>
          <a:prstGeom prst="line">
            <a:avLst/>
          </a:prstGeom>
          <a:noFill/>
          <a:ln w="28575" cap="sq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5383213" y="2466975"/>
            <a:ext cx="958850" cy="366713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800" b="1"/>
              <a:t>Target</a:t>
            </a:r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5873750" y="2836863"/>
            <a:ext cx="346075" cy="625475"/>
          </a:xfrm>
          <a:prstGeom prst="line">
            <a:avLst/>
          </a:prstGeom>
          <a:noFill/>
          <a:ln w="28575" cap="sq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-123825" y="3371850"/>
            <a:ext cx="476250" cy="498475"/>
            <a:chOff x="0" y="2004"/>
            <a:chExt cx="300" cy="314"/>
          </a:xfrm>
        </p:grpSpPr>
        <p:sp>
          <p:nvSpPr>
            <p:cNvPr id="14350" name="Oval 14"/>
            <p:cNvSpPr>
              <a:spLocks noChangeArrowheads="1"/>
            </p:cNvSpPr>
            <p:nvPr/>
          </p:nvSpPr>
          <p:spPr bwMode="auto">
            <a:xfrm>
              <a:off x="114" y="2225"/>
              <a:ext cx="91" cy="93"/>
            </a:xfrm>
            <a:prstGeom prst="ellipse">
              <a:avLst/>
            </a:prstGeom>
            <a:solidFill>
              <a:srgbClr val="FF33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>
              <a:off x="0" y="2004"/>
              <a:ext cx="30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200" b="1"/>
                <a:t>p+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-142875" y="3524250"/>
            <a:ext cx="476250" cy="498475"/>
            <a:chOff x="0" y="2004"/>
            <a:chExt cx="300" cy="314"/>
          </a:xfrm>
        </p:grpSpPr>
        <p:sp>
          <p:nvSpPr>
            <p:cNvPr id="14353" name="Oval 17"/>
            <p:cNvSpPr>
              <a:spLocks noChangeArrowheads="1"/>
            </p:cNvSpPr>
            <p:nvPr/>
          </p:nvSpPr>
          <p:spPr bwMode="auto">
            <a:xfrm>
              <a:off x="114" y="2225"/>
              <a:ext cx="91" cy="93"/>
            </a:xfrm>
            <a:prstGeom prst="ellipse">
              <a:avLst/>
            </a:prstGeom>
            <a:solidFill>
              <a:srgbClr val="FF33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>
              <a:off x="0" y="2004"/>
              <a:ext cx="30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200" b="1"/>
                <a:t>p+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-133350" y="3676650"/>
            <a:ext cx="476250" cy="498475"/>
            <a:chOff x="0" y="2004"/>
            <a:chExt cx="300" cy="314"/>
          </a:xfrm>
        </p:grpSpPr>
        <p:sp>
          <p:nvSpPr>
            <p:cNvPr id="14356" name="Oval 20"/>
            <p:cNvSpPr>
              <a:spLocks noChangeArrowheads="1"/>
            </p:cNvSpPr>
            <p:nvPr/>
          </p:nvSpPr>
          <p:spPr bwMode="auto">
            <a:xfrm>
              <a:off x="114" y="2225"/>
              <a:ext cx="91" cy="93"/>
            </a:xfrm>
            <a:prstGeom prst="ellipse">
              <a:avLst/>
            </a:prstGeom>
            <a:solidFill>
              <a:srgbClr val="FF33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7" name="Text Box 21"/>
            <p:cNvSpPr txBox="1">
              <a:spLocks noChangeArrowheads="1"/>
            </p:cNvSpPr>
            <p:nvPr/>
          </p:nvSpPr>
          <p:spPr bwMode="auto">
            <a:xfrm>
              <a:off x="0" y="2004"/>
              <a:ext cx="30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200" b="1"/>
                <a:t>p+</a:t>
              </a:r>
            </a:p>
          </p:txBody>
        </p:sp>
      </p:grp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9525" y="3438525"/>
            <a:ext cx="276225" cy="1143000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4876800" y="3171825"/>
            <a:ext cx="485775" cy="361950"/>
            <a:chOff x="3072" y="1998"/>
            <a:chExt cx="306" cy="228"/>
          </a:xfrm>
        </p:grpSpPr>
        <p:sp>
          <p:nvSpPr>
            <p:cNvPr id="14360" name="Oval 24"/>
            <p:cNvSpPr>
              <a:spLocks noChangeArrowheads="1"/>
            </p:cNvSpPr>
            <p:nvPr/>
          </p:nvSpPr>
          <p:spPr bwMode="auto">
            <a:xfrm>
              <a:off x="3168" y="2160"/>
              <a:ext cx="60" cy="66"/>
            </a:xfrm>
            <a:prstGeom prst="ellipse">
              <a:avLst/>
            </a:prstGeom>
            <a:solidFill>
              <a:srgbClr val="FF33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1" name="Text Box 25"/>
            <p:cNvSpPr txBox="1">
              <a:spLocks noChangeArrowheads="1"/>
            </p:cNvSpPr>
            <p:nvPr/>
          </p:nvSpPr>
          <p:spPr bwMode="auto">
            <a:xfrm>
              <a:off x="3072" y="1998"/>
              <a:ext cx="306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200" b="1"/>
                <a:t>p+</a:t>
              </a:r>
            </a:p>
          </p:txBody>
        </p:sp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4857750" y="3276600"/>
            <a:ext cx="485775" cy="361950"/>
            <a:chOff x="3072" y="1998"/>
            <a:chExt cx="306" cy="228"/>
          </a:xfrm>
        </p:grpSpPr>
        <p:sp>
          <p:nvSpPr>
            <p:cNvPr id="14363" name="Oval 27"/>
            <p:cNvSpPr>
              <a:spLocks noChangeArrowheads="1"/>
            </p:cNvSpPr>
            <p:nvPr/>
          </p:nvSpPr>
          <p:spPr bwMode="auto">
            <a:xfrm>
              <a:off x="3168" y="2160"/>
              <a:ext cx="60" cy="66"/>
            </a:xfrm>
            <a:prstGeom prst="ellipse">
              <a:avLst/>
            </a:prstGeom>
            <a:solidFill>
              <a:srgbClr val="FF33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4" name="Text Box 28"/>
            <p:cNvSpPr txBox="1">
              <a:spLocks noChangeArrowheads="1"/>
            </p:cNvSpPr>
            <p:nvPr/>
          </p:nvSpPr>
          <p:spPr bwMode="auto">
            <a:xfrm>
              <a:off x="3072" y="1998"/>
              <a:ext cx="306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200" b="1"/>
                <a:t>p+</a:t>
              </a:r>
            </a:p>
          </p:txBody>
        </p:sp>
      </p:grp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4876800" y="3219450"/>
            <a:ext cx="485775" cy="361950"/>
            <a:chOff x="3072" y="1998"/>
            <a:chExt cx="306" cy="228"/>
          </a:xfrm>
        </p:grpSpPr>
        <p:sp>
          <p:nvSpPr>
            <p:cNvPr id="14366" name="Oval 30"/>
            <p:cNvSpPr>
              <a:spLocks noChangeArrowheads="1"/>
            </p:cNvSpPr>
            <p:nvPr/>
          </p:nvSpPr>
          <p:spPr bwMode="auto">
            <a:xfrm>
              <a:off x="3168" y="2160"/>
              <a:ext cx="60" cy="66"/>
            </a:xfrm>
            <a:prstGeom prst="ellipse">
              <a:avLst/>
            </a:prstGeom>
            <a:solidFill>
              <a:srgbClr val="FF33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7" name="Text Box 31"/>
            <p:cNvSpPr txBox="1">
              <a:spLocks noChangeArrowheads="1"/>
            </p:cNvSpPr>
            <p:nvPr/>
          </p:nvSpPr>
          <p:spPr bwMode="auto">
            <a:xfrm>
              <a:off x="3072" y="1998"/>
              <a:ext cx="306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200" b="1"/>
                <a:t>p+</a:t>
              </a:r>
            </a:p>
          </p:txBody>
        </p:sp>
      </p:grpSp>
      <p:sp>
        <p:nvSpPr>
          <p:cNvPr id="14368" name="Rectangle 32"/>
          <p:cNvSpPr>
            <a:spLocks noChangeArrowheads="1"/>
          </p:cNvSpPr>
          <p:nvPr/>
        </p:nvSpPr>
        <p:spPr bwMode="auto">
          <a:xfrm>
            <a:off x="4933950" y="3028950"/>
            <a:ext cx="295275" cy="866775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5" name="Picture 2" descr="http://isolde.web.cern.ch/ISOLDE/index/islog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9324" y="6324601"/>
            <a:ext cx="2464676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decel="50000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2708 0.06505 L 0.34271 0.066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71 0.04422 L 0.48542 0.044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5938 0.03171 L 0.40313 0.0247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-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7.5E-6 -4.44444E-6 L 0.33541 0.01945 " pathEditMode="relative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3.33333E-6 L 0.26771 0.013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16667E-6 -3.33333E-6 L 0.28541 0.0166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1610</Words>
  <Application>Microsoft Office PowerPoint</Application>
  <PresentationFormat>On-screen Show (4:3)</PresentationFormat>
  <Paragraphs>607</Paragraphs>
  <Slides>36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Office Theme</vt:lpstr>
      <vt:lpstr>Photo Editor Photo</vt:lpstr>
      <vt:lpstr>Picture</vt:lpstr>
      <vt:lpstr>Introduction to ISOLDE</vt:lpstr>
      <vt:lpstr>OUTLINE</vt:lpstr>
      <vt:lpstr>The Nuclear Chart and Challenges</vt:lpstr>
      <vt:lpstr>Radioactive beam production: Two complementary methods </vt:lpstr>
      <vt:lpstr>A Few Facts</vt:lpstr>
      <vt:lpstr>Slide 6</vt:lpstr>
      <vt:lpstr>Slide 7</vt:lpstr>
      <vt:lpstr>ISOL: Isotope Separation  On-Line</vt:lpstr>
      <vt:lpstr>Targets</vt:lpstr>
      <vt:lpstr>Production of exotic ions</vt:lpstr>
      <vt:lpstr>Surface &amp; plasma ionization  </vt:lpstr>
      <vt:lpstr>Ion source Laser ionization</vt:lpstr>
      <vt:lpstr>Slide 13</vt:lpstr>
      <vt:lpstr>Slide 14</vt:lpstr>
      <vt:lpstr>Research with Radioactive Ion Beams</vt:lpstr>
      <vt:lpstr>Slide 16</vt:lpstr>
      <vt:lpstr>Slide 17</vt:lpstr>
      <vt:lpstr>Isotope shifts and charge radii</vt:lpstr>
      <vt:lpstr>Experimental set-up: T-REX &amp;MINIBALL</vt:lpstr>
      <vt:lpstr>     Scope of HIE-ISOLDE HIE-ISOLDE  aims at increasing the energy of these RIB up to 10A MeV and their intensity by a factor 10  </vt:lpstr>
      <vt:lpstr>Slide 21</vt:lpstr>
      <vt:lpstr>Call for Letters of Intent  (deadline May 21 2010)</vt:lpstr>
      <vt:lpstr>Slide 23</vt:lpstr>
      <vt:lpstr>Instrumentation Envisaged</vt:lpstr>
      <vt:lpstr>Slide 25</vt:lpstr>
      <vt:lpstr>Slide 26</vt:lpstr>
      <vt:lpstr>Slide 27</vt:lpstr>
      <vt:lpstr>Slide 28</vt:lpstr>
      <vt:lpstr>The ISOLDE Collaboration</vt:lpstr>
      <vt:lpstr>How to do an experiment @ ISOLDE</vt:lpstr>
      <vt:lpstr>Slide 31</vt:lpstr>
      <vt:lpstr>Slide 32</vt:lpstr>
      <vt:lpstr>Slide 33</vt:lpstr>
      <vt:lpstr>What is EURISOL?</vt:lpstr>
      <vt:lpstr>NuPECC Long Range Plan 2010 Timeline RIB Facilities</vt:lpstr>
      <vt:lpstr>Slide 36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ISOLDE at CERN: General Overview</dc:title>
  <dc:creator>YBLUMEN</dc:creator>
  <cp:lastModifiedBy>YBLUMEN</cp:lastModifiedBy>
  <cp:revision>7</cp:revision>
  <dcterms:created xsi:type="dcterms:W3CDTF">2011-09-07T15:33:39Z</dcterms:created>
  <dcterms:modified xsi:type="dcterms:W3CDTF">2012-04-15T17:19:16Z</dcterms:modified>
</cp:coreProperties>
</file>