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34" r:id="rId2"/>
    <p:sldMasterId id="2147483746" r:id="rId3"/>
    <p:sldMasterId id="2147483759" r:id="rId4"/>
    <p:sldMasterId id="2147483771" r:id="rId5"/>
    <p:sldMasterId id="2147483783" r:id="rId6"/>
    <p:sldMasterId id="2147483795" r:id="rId7"/>
  </p:sldMasterIdLst>
  <p:notesMasterIdLst>
    <p:notesMasterId r:id="rId53"/>
  </p:notesMasterIdLst>
  <p:sldIdLst>
    <p:sldId id="433" r:id="rId8"/>
    <p:sldId id="371" r:id="rId9"/>
    <p:sldId id="321" r:id="rId10"/>
    <p:sldId id="364" r:id="rId11"/>
    <p:sldId id="376" r:id="rId12"/>
    <p:sldId id="312" r:id="rId13"/>
    <p:sldId id="291" r:id="rId14"/>
    <p:sldId id="377" r:id="rId15"/>
    <p:sldId id="346" r:id="rId16"/>
    <p:sldId id="417" r:id="rId17"/>
    <p:sldId id="330" r:id="rId18"/>
    <p:sldId id="348" r:id="rId19"/>
    <p:sldId id="350" r:id="rId20"/>
    <p:sldId id="351" r:id="rId21"/>
    <p:sldId id="355" r:id="rId22"/>
    <p:sldId id="418" r:id="rId23"/>
    <p:sldId id="419" r:id="rId24"/>
    <p:sldId id="420" r:id="rId25"/>
    <p:sldId id="421" r:id="rId26"/>
    <p:sldId id="380" r:id="rId27"/>
    <p:sldId id="434" r:id="rId28"/>
    <p:sldId id="435" r:id="rId29"/>
    <p:sldId id="395" r:id="rId30"/>
    <p:sldId id="422" r:id="rId31"/>
    <p:sldId id="381" r:id="rId32"/>
    <p:sldId id="432" r:id="rId33"/>
    <p:sldId id="423" r:id="rId34"/>
    <p:sldId id="424" r:id="rId35"/>
    <p:sldId id="425" r:id="rId36"/>
    <p:sldId id="436" r:id="rId37"/>
    <p:sldId id="373" r:id="rId38"/>
    <p:sldId id="374" r:id="rId39"/>
    <p:sldId id="392" r:id="rId40"/>
    <p:sldId id="426" r:id="rId41"/>
    <p:sldId id="304" r:id="rId42"/>
    <p:sldId id="302" r:id="rId43"/>
    <p:sldId id="430" r:id="rId44"/>
    <p:sldId id="431" r:id="rId45"/>
    <p:sldId id="411" r:id="rId46"/>
    <p:sldId id="361" r:id="rId47"/>
    <p:sldId id="362" r:id="rId48"/>
    <p:sldId id="363" r:id="rId49"/>
    <p:sldId id="410" r:id="rId50"/>
    <p:sldId id="398" r:id="rId51"/>
    <p:sldId id="400" r:id="rId5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  <a:srgbClr val="008080"/>
    <a:srgbClr val="006600"/>
    <a:srgbClr val="A50021"/>
    <a:srgbClr val="3E11AF"/>
    <a:srgbClr val="008000"/>
    <a:srgbClr val="3333FF"/>
    <a:srgbClr val="CC0066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684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9" d="100"/>
        <a:sy n="39" d="100"/>
      </p:scale>
      <p:origin x="0" y="82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theme" Target="theme/theme1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6D371AE3-1D0F-451A-B825-8940CAB71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D7846C-1613-4039-839C-C01EA644BE9D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8088" y="706438"/>
            <a:ext cx="4595812" cy="3446462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389438"/>
            <a:ext cx="5140325" cy="423227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A342E89-19E3-4F3E-A920-BE233B82B02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06500" y="706438"/>
            <a:ext cx="4597400" cy="3448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4720" y="4388353"/>
            <a:ext cx="5140960" cy="423341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SERC School, March 13-April 2, 2006, VECC, Kolkata</a:t>
            </a:r>
          </a:p>
        </p:txBody>
      </p:sp>
      <p:sp>
        <p:nvSpPr>
          <p:cNvPr id="450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88E849-D3C4-4C29-B7A9-EE02F341B2FB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450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706438"/>
            <a:ext cx="4598988" cy="3448050"/>
          </a:xfrm>
          <a:ln/>
        </p:spPr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389438"/>
            <a:ext cx="5140325" cy="4232275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371AE3-1D0F-451A-B825-8940CAB71F6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F86C8-EF0B-4EEB-B8B4-0514FBDF04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9D157-69F6-464A-95D3-48B42F666F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2C236-C216-48C4-BE61-E9407819A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7" name="Line 5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" name="Line 6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" name="Line 7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" name="Line 8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1" name="Line 9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2" name="Line 10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3" name="Line 11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4" name="Line 12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5" name="Line 13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6" name="Line 14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7" name="Line 15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8" name="Line 16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9" name="Line 17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2" name="Line 20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3" name="Line 21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4" name="Line 22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6" name="Line 24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7" name="Line 25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8" name="Line 26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29" name="Line 27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0" name="Line 28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1" name="Line 29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2" name="Line 30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3" name="Line 31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4" name="Line 32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5" name="Line 33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6" name="Line 34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7" name="Line 35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8" name="Line 36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39" name="Line 37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0" name="Line 38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1" name="Line 39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2" name="Line 40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3" name="Line 41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4" name="Line 42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5" name="Line 43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6" name="Line 44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7" name="Line 45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8" name="Line 46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9" name="Line 47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0" name="Line 48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1" name="Line 49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2" name="Line 50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3" name="Line 51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4" name="Line 52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5" name="Line 53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6" name="Line 54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7" name="Line 55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8" name="Line 56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9" name="Line 57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0" name="Line 58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1" name="Line 59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2" name="Line 60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3" name="Line 61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4" name="Line 62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5" name="Line 63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6" name="Line 64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7" name="Line 65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8" name="Line 66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9" name="Line 67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0" name="Line 68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1" name="Line 69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2" name="Line 70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3" name="Line 71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4" name="Line 72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5" name="Line 73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6" name="Line 74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7" name="Line 75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8" name="Line 76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9" name="Line 77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0" name="Line 78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1" name="Line 79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2" name="Line 80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3" name="Line 81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4" name="Line 82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5" name="Line 83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6" name="Line 84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7" name="Line 85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8" name="Line 86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9" name="Line 87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0" name="Line 88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1" name="Line 89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2" name="Line 90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3" name="Line 91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4" name="Line 92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5" name="Line 93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6" name="Line 94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7" name="Line 95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8" name="Line 96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99" name="Line 97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0" name="Line 98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1" name="Line 99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2" name="Line 100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3" name="Line 101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4" name="Line 102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  <p:sp>
        <p:nvSpPr>
          <p:cNvPr id="105" name="Rectangle 108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sp>
        <p:nvSpPr>
          <p:cNvPr id="106" name="Rectangle 10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sp>
        <p:nvSpPr>
          <p:cNvPr id="49258" name="Rectangle 106"/>
          <p:cNvSpPr>
            <a:spLocks noGrp="1" noChangeArrowheads="1"/>
          </p:cNvSpPr>
          <p:nvPr>
            <p:ph type="ctrTitle"/>
          </p:nvPr>
        </p:nvSpPr>
        <p:spPr bwMode="auto">
          <a:xfrm>
            <a:off x="1169988" y="1046163"/>
            <a:ext cx="7381875" cy="10128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9259" name="Rectangle 10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566863" y="2693988"/>
            <a:ext cx="6662737" cy="2994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7" name="Rectangle 10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389063" y="6357938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108" name="Rectangle 10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722688" y="6357938"/>
            <a:ext cx="2271712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" name="Rectangle 10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464300" y="6361113"/>
            <a:ext cx="1906588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folHlink"/>
                </a:solidFill>
                <a:latin typeface="+mn-lt"/>
              </a:defRPr>
            </a:lvl1pPr>
          </a:lstStyle>
          <a:p>
            <a:pPr>
              <a:defRPr/>
            </a:pPr>
            <a:fld id="{48D7E839-5B91-4463-8C60-5E203D294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 autoUpdateAnimBg="0"/>
      <p:bldP spid="106" grpId="0" animBg="1" autoUpdateAnimBg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53199"/>
            <a:ext cx="2133600" cy="168275"/>
          </a:xfrm>
          <a:ln/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43200" y="6245225"/>
            <a:ext cx="3657600" cy="476250"/>
          </a:xfrm>
          <a:ln/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553199"/>
            <a:ext cx="2133600" cy="168275"/>
          </a:xfrm>
          <a:ln/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fld id="{E6BE9995-99A5-424B-8E2F-E34FF0D7AF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EE536-FBFA-47D9-8949-6FA7FC832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3F1F4-47A6-4DF1-AF07-36D952788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93A9E-A99A-48B3-BBF9-32D4A0459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AA531-DC11-4147-B2D5-58BD25EC2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B835B-C508-41E0-9257-FDF2B3D42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94C8E-D7FF-4F89-8216-5448B2B03B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5468B-5364-4DD0-B4F8-2E0D05298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ACD32-A875-4427-BCD1-A486770B2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2D911-EACD-4FB4-B7BF-78B3996316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A6ABE-20F9-4687-AEC4-1D05559821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85372-91C3-4B22-9B0C-2D9D85D53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091D3-93E0-4E67-B6F3-EFA021276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402BD-EB16-4EEA-AD78-3B5F3E159B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7F419F-7503-4712-A86C-A40F716AD2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8A271F-85DC-4D49-95A2-D72939E664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F5E259-54FE-489A-BDBD-180C80E36D8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BF8B37-DD71-4497-8AD1-368565F5FF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38475-5BFE-438F-A094-D0D9A5AC52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5B0ED-A3BF-4EB8-B2C0-E3A3FBCDFA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34E425-0503-46ED-89B6-124AED8B72E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C949A7-014F-43E8-8D11-579A6AC1F28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9673A6-4629-4509-9D6C-F747456937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995B6-FBF5-4055-BEC0-295CE0B275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8C3B5A-6825-4957-B3FB-9986BC1DD7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00E3C6-F12F-4715-9D8D-6BC63CBF2E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EF659-8914-4302-AF93-8DC77E6801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F196F-B16D-4562-AE12-4D69F3B5F1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5BEA0-B20A-4B30-A571-2B270E42ED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B05FC-C76A-48E5-A2DF-D5E75F00B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681A5-D9AF-4559-BCD6-55EF417ED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16184-32DB-4016-BF6E-AB799F6A1D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Feb 6,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Calibri" pitchFamily="34" charset="0"/>
                <a:cs typeface="Calibri" pitchFamily="34" charset="0"/>
              </a:defRPr>
            </a:lvl1pPr>
          </a:lstStyle>
          <a:p>
            <a:fld id="{AB84E47F-3486-4F05-A095-7CACA0C08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BB048-49E3-40FD-BD7A-69CEC1B4BC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14140-6319-4D15-9041-3770526AE3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992AC-C854-489C-A143-659332C1A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EE0A2-5F40-4906-A035-396FB41116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1CE13-19EE-4D16-842B-180C55233E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F072A-F573-4499-895B-94E7D15080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BA6D8-AA29-4424-B3D3-D28C9D520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CB7FB-50F3-4149-A5F2-9EEFE069B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05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05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sz="1050">
                <a:latin typeface="+mn-lt"/>
              </a:defRPr>
            </a:lvl1pPr>
          </a:lstStyle>
          <a:p>
            <a:pPr>
              <a:defRPr/>
            </a:pPr>
            <a:fld id="{44F93996-228B-44F9-8905-7221488225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2A44A-D9DF-4E9E-BBCC-12871639E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4F30D-CF02-4E95-B5FC-3D4E7CCF1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B617C-A8C8-43BA-BD3B-A993D06E0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551613"/>
            <a:ext cx="2133600" cy="169862"/>
          </a:xfrm>
        </p:spPr>
        <p:txBody>
          <a:bodyPr/>
          <a:lstStyle>
            <a:lvl1pPr>
              <a:defRPr sz="10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583363"/>
            <a:ext cx="2895600" cy="138112"/>
          </a:xfrm>
        </p:spPr>
        <p:txBody>
          <a:bodyPr/>
          <a:lstStyle>
            <a:lvl1pPr>
              <a:defRPr sz="10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19863"/>
            <a:ext cx="2133600" cy="201612"/>
          </a:xfrm>
        </p:spPr>
        <p:txBody>
          <a:bodyPr/>
          <a:lstStyle>
            <a:lvl1pPr>
              <a:defRPr sz="1000">
                <a:latin typeface="Calibri" pitchFamily="34" charset="0"/>
              </a:defRPr>
            </a:lvl1pPr>
          </a:lstStyle>
          <a:p>
            <a:pPr>
              <a:defRPr/>
            </a:pPr>
            <a:fld id="{3A824DE7-3873-4A33-82B5-00A3269626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05A5C-BD03-4E1E-B043-5C44B96E2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A429A-8B8E-4E7B-A010-0A25D28CA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A74FE-2190-4967-BBFC-73CD84B2F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24205-03A8-42A8-8208-0B3BDF49D4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E46CA-1C71-485A-A640-F6E46D797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598E3-D0D6-404E-B036-579403EBD3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AADB2-5F4B-412B-BB1B-E94CB33A2D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A0650-7CFE-4C81-B43E-819F62187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EEFBBD-25BB-4444-B26B-B552F9E33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/>
  <p:hf hdr="0" ftr="0"/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B1CE50-E389-4A1E-9431-FB412FEDC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916C0-EDD8-422C-AE08-5D117E83D1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3EE9CC-A7B2-426D-ADF4-A906FD5DD03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Feb 6,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BBC91-1251-484B-9CFB-C74A32DB1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Feb 16, 2012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0AFA88C1-AA98-415E-86BC-EDB81DD30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26.jpeg"/><Relationship Id="rId5" Type="http://schemas.openxmlformats.org/officeDocument/2006/relationships/image" Target="../media/image25.wmf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oleObject" Target="../embeddings/oleObject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36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iopscience.iop.org/search?searchType=fullText&amp;all_authors=P+Karmakar&amp;time=&amp;query=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0.xml"/><Relationship Id="rId5" Type="http://schemas.openxmlformats.org/officeDocument/2006/relationships/hyperlink" Target="http://scitation.aip.org/vsearch/servlet/VerityServlet?KEY=FREESR&amp;possible1=Karmakar,+P.&amp;possible1zone=author&amp;maxdisp=25&amp;smode=strresults&amp;aqs=true" TargetMode="External"/><Relationship Id="rId4" Type="http://schemas.openxmlformats.org/officeDocument/2006/relationships/hyperlink" Target="http://scitation.aip.org/vsearch/servlet/VerityServlet?KEY=ALL&amp;possible1=Ichikawa,+Y.&amp;possible1zone=author&amp;maxdisp=25&amp;smode=strresults&amp;aqs=true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4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153400" cy="5562600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endParaRPr lang="en-US" sz="2800" dirty="0" smtClean="0"/>
          </a:p>
          <a:p>
            <a:pPr algn="ctr">
              <a:lnSpc>
                <a:spcPct val="150000"/>
              </a:lnSpc>
              <a:buNone/>
            </a:pPr>
            <a:r>
              <a:rPr lang="en-US" sz="2800" dirty="0" smtClean="0"/>
              <a:t>An overview  of Radioactive Ion Beam facility at </a:t>
            </a:r>
          </a:p>
          <a:p>
            <a:pPr algn="ctr">
              <a:buNone/>
            </a:pPr>
            <a:r>
              <a:rPr lang="en-US" dirty="0" smtClean="0"/>
              <a:t>VECC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2000" dirty="0" smtClean="0">
              <a:solidFill>
                <a:srgbClr val="003399"/>
              </a:solidFill>
            </a:endParaRPr>
          </a:p>
          <a:p>
            <a:pPr algn="ctr">
              <a:buNone/>
            </a:pPr>
            <a:r>
              <a:rPr lang="en-US" sz="2400" dirty="0" smtClean="0"/>
              <a:t>Shashi Srivastava*</a:t>
            </a:r>
          </a:p>
          <a:p>
            <a:pPr algn="ctr">
              <a:buNone/>
            </a:pPr>
            <a:r>
              <a:rPr lang="en-US" sz="2400" dirty="0" smtClean="0"/>
              <a:t>VECC</a:t>
            </a:r>
            <a:r>
              <a:rPr lang="en-US" sz="2400" dirty="0" smtClean="0"/>
              <a:t>, Kolkata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600" dirty="0" smtClean="0"/>
              <a:t>* On behalf of the VECC RIB group</a:t>
            </a:r>
            <a:endParaRPr lang="en-US" sz="1600" dirty="0" smtClean="0"/>
          </a:p>
          <a:p>
            <a:pPr>
              <a:buNone/>
            </a:pPr>
            <a:endParaRPr lang="en-US" sz="180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BE9995-99A5-424B-8E2F-E34FF0D7AFD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796F70A4-AFA5-43FC-B551-9CD68823B34D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149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Grain growth studies in </a:t>
            </a:r>
            <a:r>
              <a:rPr lang="en-US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ZnO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– R&amp;D on high power targets </a:t>
            </a:r>
            <a:endParaRPr 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6163" name="Text Box 22"/>
          <p:cNvSpPr txBox="1">
            <a:spLocks noChangeArrowheads="1"/>
          </p:cNvSpPr>
          <p:nvPr/>
        </p:nvSpPr>
        <p:spPr bwMode="auto">
          <a:xfrm>
            <a:off x="3049587" y="3823711"/>
            <a:ext cx="222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Times New Roman" pitchFamily="18" charset="0"/>
              </a:rPr>
              <a:t>x</a:t>
            </a:r>
            <a:r>
              <a:rPr lang="en-US" sz="900">
                <a:solidFill>
                  <a:schemeClr val="bg1"/>
                </a:solidFill>
                <a:latin typeface="Times New Roman" pitchFamily="18" charset="0"/>
              </a:rPr>
              <a:t>300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5256213" y="5522337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200" b="1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1219200" y="714375"/>
            <a:ext cx="6705600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IN" sz="1200" i="1" kern="0" dirty="0" smtClean="0">
                <a:latin typeface="+mn-lt"/>
                <a:ea typeface="+mj-ea"/>
                <a:cs typeface="+mj-cs"/>
              </a:rPr>
              <a:t>Ceramic International 34 (2008) 81</a:t>
            </a:r>
            <a:r>
              <a:rPr lang="en-US" sz="1200" i="1" dirty="0" smtClean="0">
                <a:latin typeface="+mn-lt"/>
              </a:rPr>
              <a:t>; </a:t>
            </a:r>
            <a:r>
              <a:rPr lang="en-IN" sz="1200" i="1" kern="0" dirty="0" smtClean="0">
                <a:latin typeface="+mn-lt"/>
              </a:rPr>
              <a:t>Ceramic International </a:t>
            </a:r>
            <a:r>
              <a:rPr lang="en-IN" sz="1200" i="1" dirty="0" smtClean="0">
                <a:latin typeface="+mn-lt"/>
              </a:rPr>
              <a:t>37 (2011) 2679</a:t>
            </a:r>
            <a:endParaRPr lang="en-US" sz="1200" i="1" dirty="0" smtClean="0">
              <a:latin typeface="+mn-lt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914400" y="6019800"/>
            <a:ext cx="4191000" cy="338554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1100" dirty="0" smtClean="0">
                <a:latin typeface="Trebuchet MS" pitchFamily="34" charset="0"/>
              </a:rPr>
              <a:t>SEM image of </a:t>
            </a:r>
            <a:r>
              <a:rPr lang="en-US" sz="1100" dirty="0" err="1" smtClean="0">
                <a:latin typeface="Trebuchet MS" pitchFamily="34" charset="0"/>
              </a:rPr>
              <a:t>nano</a:t>
            </a:r>
            <a:r>
              <a:rPr lang="en-US" sz="1100" dirty="0" smtClean="0">
                <a:latin typeface="Trebuchet MS" pitchFamily="34" charset="0"/>
              </a:rPr>
              <a:t>-crystalline </a:t>
            </a:r>
            <a:r>
              <a:rPr lang="en-US" sz="1100" dirty="0" err="1" smtClean="0">
                <a:latin typeface="Trebuchet MS" pitchFamily="34" charset="0"/>
              </a:rPr>
              <a:t>ZnO</a:t>
            </a:r>
            <a:r>
              <a:rPr lang="en-US" sz="1100" dirty="0" smtClean="0">
                <a:latin typeface="Trebuchet MS" pitchFamily="34" charset="0"/>
              </a:rPr>
              <a:t> sintered at 1300 </a:t>
            </a:r>
            <a:r>
              <a:rPr lang="en-US" sz="1100" dirty="0" smtClean="0">
                <a:latin typeface="Trebuchet MS" pitchFamily="34" charset="0"/>
                <a:sym typeface="Symbol"/>
              </a:rPr>
              <a:t></a:t>
            </a:r>
            <a:r>
              <a:rPr lang="en-US" sz="1100" dirty="0" smtClean="0">
                <a:latin typeface="Trebuchet MS" pitchFamily="34" charset="0"/>
              </a:rPr>
              <a:t>C for 10 hrs. Grain size increase is ~ 20 micron size.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1143000"/>
            <a:ext cx="5638800" cy="2415719"/>
          </a:xfrm>
          <a:prstGeom prst="roundRect">
            <a:avLst>
              <a:gd name="adj" fmla="val 41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45720" tIns="0" rIns="45720" bIns="0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8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Trebuchet MS" pitchFamily="34" charset="0"/>
              </a:rPr>
              <a:t> </a:t>
            </a:r>
            <a:r>
              <a:rPr lang="en-US" sz="1200" dirty="0" smtClean="0">
                <a:latin typeface="Trebuchet MS" pitchFamily="34" charset="0"/>
              </a:rPr>
              <a:t>RIB intensity critically depends on radioactive isotope yield from the target. </a:t>
            </a:r>
          </a:p>
          <a:p>
            <a:pPr>
              <a:buFont typeface="Arial" pitchFamily="34" charset="0"/>
              <a:buChar char="•"/>
            </a:pPr>
            <a:endParaRPr lang="en-US" sz="12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Trebuchet MS" pitchFamily="34" charset="0"/>
              </a:rPr>
              <a:t> Radioactive atoms should efficiently and quickly diffuse out of the target. Target should withstand high primary beam intensity without getting damaged. 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Trebuchet MS" pitchFamily="34" charset="0"/>
              </a:rPr>
              <a:t> Sintering &amp; grain growth in target due to beam heating hinders release of radioactive atoms and leads to localized heating which amplifies grain growth. Studies show that grain size of ≥ few microns  reduces release efficiency. </a:t>
            </a:r>
          </a:p>
          <a:p>
            <a:endParaRPr lang="en-US" sz="8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Trebuchet MS" pitchFamily="34" charset="0"/>
              </a:rPr>
              <a:t> Our studies at VECC on </a:t>
            </a:r>
            <a:r>
              <a:rPr lang="en-US" sz="1200" dirty="0" err="1" smtClean="0">
                <a:latin typeface="Trebuchet MS" pitchFamily="34" charset="0"/>
              </a:rPr>
              <a:t>ZnO</a:t>
            </a:r>
            <a:r>
              <a:rPr lang="en-US" sz="1200" dirty="0" smtClean="0">
                <a:latin typeface="Trebuchet MS" pitchFamily="34" charset="0"/>
              </a:rPr>
              <a:t> have shown that grain growth can be controlled to&lt; 20 micron grain size if one chooses </a:t>
            </a:r>
            <a:r>
              <a:rPr lang="en-US" sz="1200" dirty="0" err="1" smtClean="0">
                <a:latin typeface="Trebuchet MS" pitchFamily="34" charset="0"/>
              </a:rPr>
              <a:t>nano</a:t>
            </a:r>
            <a:r>
              <a:rPr lang="en-US" sz="1200" dirty="0" smtClean="0">
                <a:latin typeface="Trebuchet MS" pitchFamily="34" charset="0"/>
              </a:rPr>
              <a:t>-crystalline target compound.   Grain growth can be further controlled to &lt; 5 micron by Silica doping of 4 wt %.  </a:t>
            </a:r>
            <a:endParaRPr lang="en-US" sz="1200" dirty="0" smtClean="0">
              <a:solidFill>
                <a:srgbClr val="000000"/>
              </a:solidFill>
              <a:latin typeface="Trebuchet MS" pitchFamily="34" charset="0"/>
            </a:endParaRPr>
          </a:p>
          <a:p>
            <a:endParaRPr lang="en-US" sz="800" dirty="0" smtClean="0">
              <a:solidFill>
                <a:srgbClr val="000000"/>
              </a:solidFill>
              <a:latin typeface="Trebuchet MS" pitchFamily="34" charset="0"/>
            </a:endParaRP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962400"/>
            <a:ext cx="53578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143000"/>
            <a:ext cx="255319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6172200" y="5715000"/>
            <a:ext cx="2590800" cy="67710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1100" dirty="0" smtClean="0">
                <a:latin typeface="Trebuchet MS" pitchFamily="34" charset="0"/>
              </a:rPr>
              <a:t>(top) Grain growth for un-doped and Silica doped </a:t>
            </a:r>
            <a:r>
              <a:rPr lang="en-US" sz="1100" dirty="0" err="1" smtClean="0">
                <a:latin typeface="Trebuchet MS" pitchFamily="34" charset="0"/>
              </a:rPr>
              <a:t>ZnO</a:t>
            </a:r>
            <a:r>
              <a:rPr lang="en-US" sz="1100" dirty="0" smtClean="0">
                <a:latin typeface="Trebuchet MS" pitchFamily="34" charset="0"/>
              </a:rPr>
              <a:t> sintered at 1300</a:t>
            </a:r>
            <a:r>
              <a:rPr lang="en-US" sz="1100" dirty="0" smtClean="0">
                <a:latin typeface="Trebuchet MS" pitchFamily="34" charset="0"/>
                <a:sym typeface="Symbol"/>
              </a:rPr>
              <a:t> </a:t>
            </a:r>
            <a:r>
              <a:rPr lang="en-US" sz="1100" dirty="0" smtClean="0">
                <a:latin typeface="Trebuchet MS" pitchFamily="34" charset="0"/>
              </a:rPr>
              <a:t>C for 10 hours (bottom)</a:t>
            </a:r>
            <a:r>
              <a:rPr lang="en-IN" sz="1100" dirty="0" smtClean="0">
                <a:latin typeface="Trebuchet MS" pitchFamily="34" charset="0"/>
              </a:rPr>
              <a:t> Kinetics of grain growth changes due to silica doping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rot="10800000" flipV="1">
            <a:off x="6019800" y="3048000"/>
            <a:ext cx="609600" cy="228600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4DD80E-D48F-4692-86F4-24B260CC15A4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609600" y="381000"/>
            <a:ext cx="7924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Ionization: 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Target-ion-source (1+) and 2 ion-source Charge Breeder (n+)</a:t>
            </a:r>
            <a:endParaRPr lang="en-US" sz="2000" b="1" dirty="0">
              <a:solidFill>
                <a:srgbClr val="0000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grpSp>
        <p:nvGrpSpPr>
          <p:cNvPr id="22534" name="Group 9"/>
          <p:cNvGrpSpPr>
            <a:grpSpLocks/>
          </p:cNvGrpSpPr>
          <p:nvPr/>
        </p:nvGrpSpPr>
        <p:grpSpPr bwMode="auto">
          <a:xfrm>
            <a:off x="533400" y="1476024"/>
            <a:ext cx="5181599" cy="4433888"/>
            <a:chOff x="2523" y="759"/>
            <a:chExt cx="3264" cy="2793"/>
          </a:xfrm>
        </p:grpSpPr>
        <p:pic>
          <p:nvPicPr>
            <p:cNvPr id="22574" name="Picture 10" descr="RIB_ASSEMBLY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23" y="759"/>
              <a:ext cx="3237" cy="2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75" name="Text Box 11"/>
            <p:cNvSpPr txBox="1">
              <a:spLocks noChangeArrowheads="1"/>
            </p:cNvSpPr>
            <p:nvPr/>
          </p:nvSpPr>
          <p:spPr bwMode="auto">
            <a:xfrm>
              <a:off x="4827" y="1588"/>
              <a:ext cx="96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latin typeface="Tahoma" charset="0"/>
                </a:rPr>
                <a:t>Target chamber &amp; 1+ </a:t>
              </a:r>
              <a:r>
                <a:rPr lang="en-US" sz="1400" dirty="0" smtClean="0">
                  <a:solidFill>
                    <a:srgbClr val="FFFF00"/>
                  </a:solidFill>
                  <a:latin typeface="Tahoma" charset="0"/>
                </a:rPr>
                <a:t>ion-source</a:t>
              </a:r>
              <a:endParaRPr lang="en-US" sz="1400" dirty="0">
                <a:solidFill>
                  <a:srgbClr val="FFFF00"/>
                </a:solidFill>
                <a:latin typeface="Tahoma" charset="0"/>
              </a:endParaRPr>
            </a:p>
          </p:txBody>
        </p:sp>
        <p:sp>
          <p:nvSpPr>
            <p:cNvPr id="22576" name="Text Box 12"/>
            <p:cNvSpPr txBox="1">
              <a:spLocks noChangeArrowheads="1"/>
            </p:cNvSpPr>
            <p:nvPr/>
          </p:nvSpPr>
          <p:spPr bwMode="auto">
            <a:xfrm>
              <a:off x="4360" y="2124"/>
              <a:ext cx="5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ahoma" charset="0"/>
                </a:rPr>
                <a:t>n+ ECR</a:t>
              </a:r>
            </a:p>
          </p:txBody>
        </p:sp>
        <p:sp>
          <p:nvSpPr>
            <p:cNvPr id="22577" name="Text Box 13"/>
            <p:cNvSpPr txBox="1">
              <a:spLocks noChangeArrowheads="1"/>
            </p:cNvSpPr>
            <p:nvPr/>
          </p:nvSpPr>
          <p:spPr bwMode="auto">
            <a:xfrm>
              <a:off x="2592" y="3116"/>
              <a:ext cx="71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ahoma" charset="0"/>
                </a:rPr>
                <a:t>RFQ post-accelerator</a:t>
              </a:r>
            </a:p>
          </p:txBody>
        </p:sp>
        <p:sp>
          <p:nvSpPr>
            <p:cNvPr id="22578" name="Text Box 14"/>
            <p:cNvSpPr txBox="1">
              <a:spLocks noChangeArrowheads="1"/>
            </p:cNvSpPr>
            <p:nvPr/>
          </p:nvSpPr>
          <p:spPr bwMode="auto">
            <a:xfrm>
              <a:off x="2715" y="1575"/>
              <a:ext cx="10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ahoma" charset="0"/>
                </a:rPr>
                <a:t>1+ separator</a:t>
              </a:r>
            </a:p>
          </p:txBody>
        </p:sp>
        <p:sp>
          <p:nvSpPr>
            <p:cNvPr id="22579" name="Text Box 15"/>
            <p:cNvSpPr txBox="1">
              <a:spLocks noChangeArrowheads="1"/>
            </p:cNvSpPr>
            <p:nvPr/>
          </p:nvSpPr>
          <p:spPr bwMode="auto">
            <a:xfrm>
              <a:off x="4920" y="2636"/>
              <a:ext cx="8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dirty="0">
                  <a:solidFill>
                    <a:schemeClr val="accent2">
                      <a:lumMod val="20000"/>
                      <a:lumOff val="80000"/>
                    </a:schemeClr>
                  </a:solidFill>
                  <a:latin typeface="Tahoma" charset="0"/>
                </a:rPr>
                <a:t>n+ separator</a:t>
              </a:r>
            </a:p>
          </p:txBody>
        </p:sp>
      </p:grpSp>
      <p:sp>
        <p:nvSpPr>
          <p:cNvPr id="82" name="Right Arrow 81"/>
          <p:cNvSpPr/>
          <p:nvPr/>
        </p:nvSpPr>
        <p:spPr>
          <a:xfrm rot="8839548">
            <a:off x="5395421" y="1762285"/>
            <a:ext cx="441325" cy="74613"/>
          </a:xfrm>
          <a:prstGeom prst="rightArrow">
            <a:avLst/>
          </a:prstGeom>
          <a:solidFill>
            <a:srgbClr val="FFFFCC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4" name="Rounded Rectangular Callout 53"/>
          <p:cNvSpPr/>
          <p:nvPr/>
        </p:nvSpPr>
        <p:spPr>
          <a:xfrm>
            <a:off x="4572000" y="1801461"/>
            <a:ext cx="1066800" cy="762000"/>
          </a:xfrm>
          <a:prstGeom prst="wedgeRoundRectCallout">
            <a:avLst>
              <a:gd name="adj1" fmla="val -50463"/>
              <a:gd name="adj2" fmla="val 83241"/>
              <a:gd name="adj3" fmla="val 16667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/>
          <p:cNvGrpSpPr/>
          <p:nvPr/>
        </p:nvGrpSpPr>
        <p:grpSpPr>
          <a:xfrm>
            <a:off x="5562600" y="3152424"/>
            <a:ext cx="3352800" cy="2590800"/>
            <a:chOff x="304800" y="2057400"/>
            <a:chExt cx="3352800" cy="2590800"/>
          </a:xfrm>
        </p:grpSpPr>
        <p:sp>
          <p:nvSpPr>
            <p:cNvPr id="80" name="Rounded Rectangular Callout 79"/>
            <p:cNvSpPr/>
            <p:nvPr/>
          </p:nvSpPr>
          <p:spPr bwMode="auto">
            <a:xfrm>
              <a:off x="304800" y="2057400"/>
              <a:ext cx="3352800" cy="2590800"/>
            </a:xfrm>
            <a:prstGeom prst="wedgeRoundRectCallout">
              <a:avLst>
                <a:gd name="adj1" fmla="val -60563"/>
                <a:gd name="adj2" fmla="val -45126"/>
                <a:gd name="adj3" fmla="val 16667"/>
              </a:avLst>
            </a:prstGeo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2540" name="Rectangle 50"/>
            <p:cNvSpPr>
              <a:spLocks noChangeArrowheads="1"/>
            </p:cNvSpPr>
            <p:nvPr/>
          </p:nvSpPr>
          <p:spPr bwMode="auto">
            <a:xfrm>
              <a:off x="935568" y="2667000"/>
              <a:ext cx="2279650" cy="16271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2" name="Text Box 52"/>
            <p:cNvSpPr txBox="1">
              <a:spLocks noChangeArrowheads="1"/>
            </p:cNvSpPr>
            <p:nvPr/>
          </p:nvSpPr>
          <p:spPr bwMode="auto">
            <a:xfrm>
              <a:off x="304800" y="3429000"/>
              <a:ext cx="57073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200" dirty="0">
                  <a:latin typeface="Calibri" pitchFamily="34" charset="0"/>
                </a:rPr>
                <a:t>Target</a:t>
              </a:r>
            </a:p>
          </p:txBody>
        </p:sp>
        <p:sp>
          <p:nvSpPr>
            <p:cNvPr id="22543" name="Line 56"/>
            <p:cNvSpPr>
              <a:spLocks noChangeShapeType="1"/>
            </p:cNvSpPr>
            <p:nvPr/>
          </p:nvSpPr>
          <p:spPr bwMode="auto">
            <a:xfrm rot="5400000" flipV="1">
              <a:off x="1469576" y="3306763"/>
              <a:ext cx="649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4" name="Line 57"/>
            <p:cNvSpPr>
              <a:spLocks noChangeShapeType="1"/>
            </p:cNvSpPr>
            <p:nvPr/>
          </p:nvSpPr>
          <p:spPr bwMode="auto">
            <a:xfrm rot="5400000" flipV="1">
              <a:off x="1844227" y="3571875"/>
              <a:ext cx="0" cy="968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5" name="Line 58"/>
            <p:cNvSpPr>
              <a:spLocks noChangeShapeType="1"/>
            </p:cNvSpPr>
            <p:nvPr/>
          </p:nvSpPr>
          <p:spPr bwMode="auto">
            <a:xfrm rot="5400000" flipH="1" flipV="1">
              <a:off x="1893439" y="3517900"/>
              <a:ext cx="90488" cy="984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6" name="Line 59"/>
            <p:cNvSpPr>
              <a:spLocks noChangeShapeType="1"/>
            </p:cNvSpPr>
            <p:nvPr/>
          </p:nvSpPr>
          <p:spPr bwMode="auto">
            <a:xfrm rot="5400000">
              <a:off x="2124605" y="3302000"/>
              <a:ext cx="6397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7" name="Line 60"/>
            <p:cNvSpPr>
              <a:spLocks noChangeShapeType="1"/>
            </p:cNvSpPr>
            <p:nvPr/>
          </p:nvSpPr>
          <p:spPr bwMode="auto">
            <a:xfrm rot="5400000">
              <a:off x="2397655" y="3573463"/>
              <a:ext cx="0" cy="968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48" name="Line 61"/>
            <p:cNvSpPr>
              <a:spLocks noChangeShapeType="1"/>
            </p:cNvSpPr>
            <p:nvPr/>
          </p:nvSpPr>
          <p:spPr bwMode="auto">
            <a:xfrm rot="5400000" flipH="1">
              <a:off x="2264305" y="3522663"/>
              <a:ext cx="87313" cy="968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549" name="Group 62"/>
            <p:cNvGrpSpPr>
              <a:grpSpLocks/>
            </p:cNvGrpSpPr>
            <p:nvPr/>
          </p:nvGrpSpPr>
          <p:grpSpPr bwMode="auto">
            <a:xfrm rot="5400000">
              <a:off x="1956330" y="3684588"/>
              <a:ext cx="293688" cy="244475"/>
              <a:chOff x="5064" y="1349"/>
              <a:chExt cx="238" cy="234"/>
            </a:xfrm>
          </p:grpSpPr>
          <p:sp>
            <p:nvSpPr>
              <p:cNvPr id="22568" name="Line 63"/>
              <p:cNvSpPr>
                <a:spLocks noChangeShapeType="1"/>
              </p:cNvSpPr>
              <p:nvPr/>
            </p:nvSpPr>
            <p:spPr bwMode="auto">
              <a:xfrm>
                <a:off x="5064" y="1513"/>
                <a:ext cx="59" cy="7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9" name="Line 64"/>
              <p:cNvSpPr>
                <a:spLocks noChangeShapeType="1"/>
              </p:cNvSpPr>
              <p:nvPr/>
            </p:nvSpPr>
            <p:spPr bwMode="auto">
              <a:xfrm flipV="1">
                <a:off x="5123" y="1583"/>
                <a:ext cx="118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0" name="Line 65"/>
              <p:cNvSpPr>
                <a:spLocks noChangeShapeType="1"/>
              </p:cNvSpPr>
              <p:nvPr/>
            </p:nvSpPr>
            <p:spPr bwMode="auto">
              <a:xfrm flipV="1">
                <a:off x="5228" y="1583"/>
                <a:ext cx="70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1" name="Line 66"/>
              <p:cNvSpPr>
                <a:spLocks noChangeShapeType="1"/>
              </p:cNvSpPr>
              <p:nvPr/>
            </p:nvSpPr>
            <p:spPr bwMode="auto">
              <a:xfrm flipV="1">
                <a:off x="5068" y="1349"/>
                <a:ext cx="59" cy="69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2" name="Line 67"/>
              <p:cNvSpPr>
                <a:spLocks noChangeShapeType="1"/>
              </p:cNvSpPr>
              <p:nvPr/>
            </p:nvSpPr>
            <p:spPr bwMode="auto">
              <a:xfrm>
                <a:off x="5127" y="1349"/>
                <a:ext cx="117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3" name="Line 68"/>
              <p:cNvSpPr>
                <a:spLocks noChangeShapeType="1"/>
              </p:cNvSpPr>
              <p:nvPr/>
            </p:nvSpPr>
            <p:spPr bwMode="auto">
              <a:xfrm>
                <a:off x="5232" y="1349"/>
                <a:ext cx="70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550" name="Oval 69"/>
            <p:cNvSpPr>
              <a:spLocks noChangeArrowheads="1"/>
            </p:cNvSpPr>
            <p:nvPr/>
          </p:nvSpPr>
          <p:spPr bwMode="auto">
            <a:xfrm rot="5400000">
              <a:off x="1991255" y="3251200"/>
              <a:ext cx="277813" cy="152400"/>
            </a:xfrm>
            <a:prstGeom prst="ellipse">
              <a:avLst/>
            </a:prstGeom>
            <a:solidFill>
              <a:srgbClr val="FF0000">
                <a:alpha val="50195"/>
              </a:srgbClr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51" name="Line 70"/>
            <p:cNvSpPr>
              <a:spLocks noChangeShapeType="1"/>
            </p:cNvSpPr>
            <p:nvPr/>
          </p:nvSpPr>
          <p:spPr bwMode="auto">
            <a:xfrm rot="5400000" flipV="1">
              <a:off x="1811867" y="3784600"/>
              <a:ext cx="6000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2" name="Rectangle 71"/>
            <p:cNvSpPr>
              <a:spLocks noChangeArrowheads="1"/>
            </p:cNvSpPr>
            <p:nvPr/>
          </p:nvSpPr>
          <p:spPr bwMode="auto">
            <a:xfrm>
              <a:off x="1724555" y="3986213"/>
              <a:ext cx="662361" cy="33855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600">
                  <a:solidFill>
                    <a:srgbClr val="FF0000"/>
                  </a:solidFill>
                  <a:latin typeface="Calibri" pitchFamily="34" charset="0"/>
                </a:rPr>
                <a:t>1</a:t>
              </a:r>
              <a:r>
                <a:rPr lang="en-US" sz="1600" baseline="30000">
                  <a:solidFill>
                    <a:srgbClr val="FF0000"/>
                  </a:solidFill>
                  <a:latin typeface="Calibri" pitchFamily="34" charset="0"/>
                </a:rPr>
                <a:t>+ </a:t>
              </a:r>
              <a:r>
                <a:rPr lang="en-US" sz="1600">
                  <a:solidFill>
                    <a:srgbClr val="FF0000"/>
                  </a:solidFill>
                  <a:latin typeface="Calibri" pitchFamily="34" charset="0"/>
                </a:rPr>
                <a:t>RIB</a:t>
              </a:r>
            </a:p>
          </p:txBody>
        </p:sp>
        <p:sp>
          <p:nvSpPr>
            <p:cNvPr id="22553" name="Rectangle 73" descr="Trellis"/>
            <p:cNvSpPr>
              <a:spLocks noChangeArrowheads="1"/>
            </p:cNvSpPr>
            <p:nvPr/>
          </p:nvSpPr>
          <p:spPr bwMode="auto">
            <a:xfrm>
              <a:off x="1146705" y="3044825"/>
              <a:ext cx="425450" cy="5207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54" name="Text Box 80"/>
            <p:cNvSpPr txBox="1">
              <a:spLocks noChangeArrowheads="1"/>
            </p:cNvSpPr>
            <p:nvPr/>
          </p:nvSpPr>
          <p:spPr bwMode="auto">
            <a:xfrm>
              <a:off x="821268" y="2166938"/>
              <a:ext cx="935037" cy="409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 algn="ctr" eaLnBrk="0" hangingPunct="0">
                <a:lnSpc>
                  <a:spcPts val="1200"/>
                </a:lnSpc>
              </a:pPr>
              <a:r>
                <a:rPr lang="en-US" sz="1400" b="1" dirty="0">
                  <a:solidFill>
                    <a:srgbClr val="C00000"/>
                  </a:solidFill>
                  <a:latin typeface="Calibri" pitchFamily="34" charset="0"/>
                </a:rPr>
                <a:t>Cyclotron beam</a:t>
              </a:r>
            </a:p>
          </p:txBody>
        </p:sp>
        <p:sp>
          <p:nvSpPr>
            <p:cNvPr id="22555" name="Line 92"/>
            <p:cNvSpPr>
              <a:spLocks noChangeShapeType="1"/>
            </p:cNvSpPr>
            <p:nvPr/>
          </p:nvSpPr>
          <p:spPr bwMode="auto">
            <a:xfrm>
              <a:off x="1783496" y="2965450"/>
              <a:ext cx="6683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6" name="Line 93"/>
            <p:cNvSpPr>
              <a:spLocks noChangeShapeType="1"/>
            </p:cNvSpPr>
            <p:nvPr/>
          </p:nvSpPr>
          <p:spPr bwMode="auto">
            <a:xfrm>
              <a:off x="2110318" y="2740025"/>
              <a:ext cx="0" cy="3587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7" name="Text Box 94"/>
            <p:cNvSpPr txBox="1">
              <a:spLocks noChangeArrowheads="1"/>
            </p:cNvSpPr>
            <p:nvPr/>
          </p:nvSpPr>
          <p:spPr bwMode="auto">
            <a:xfrm>
              <a:off x="2048405" y="2674938"/>
              <a:ext cx="33855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alibri" pitchFamily="34" charset="0"/>
                </a:rPr>
                <a:t>RF</a:t>
              </a:r>
            </a:p>
          </p:txBody>
        </p:sp>
        <p:sp>
          <p:nvSpPr>
            <p:cNvPr id="22558" name="Line 95"/>
            <p:cNvSpPr>
              <a:spLocks noChangeShapeType="1"/>
            </p:cNvSpPr>
            <p:nvPr/>
          </p:nvSpPr>
          <p:spPr bwMode="auto">
            <a:xfrm flipH="1">
              <a:off x="685800" y="3300412"/>
              <a:ext cx="581555" cy="2047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59" name="Text Box 96"/>
            <p:cNvSpPr txBox="1">
              <a:spLocks noChangeArrowheads="1"/>
            </p:cNvSpPr>
            <p:nvPr/>
          </p:nvSpPr>
          <p:spPr bwMode="auto">
            <a:xfrm>
              <a:off x="2619905" y="2762250"/>
              <a:ext cx="790575" cy="326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60000"/>
                </a:lnSpc>
              </a:pPr>
              <a:r>
                <a:rPr lang="en-US" sz="1200">
                  <a:latin typeface="Calibri" pitchFamily="34" charset="0"/>
                </a:rPr>
                <a:t>ECR plasma</a:t>
              </a:r>
            </a:p>
          </p:txBody>
        </p:sp>
        <p:sp>
          <p:nvSpPr>
            <p:cNvPr id="22560" name="Line 97"/>
            <p:cNvSpPr>
              <a:spLocks noChangeShapeType="1"/>
            </p:cNvSpPr>
            <p:nvPr/>
          </p:nvSpPr>
          <p:spPr bwMode="auto">
            <a:xfrm flipV="1">
              <a:off x="2196043" y="2998788"/>
              <a:ext cx="485775" cy="234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1248306" y="3205163"/>
              <a:ext cx="228600" cy="304800"/>
            </a:xfrm>
            <a:prstGeom prst="rect">
              <a:avLst/>
            </a:prstGeom>
            <a:blipFill>
              <a:blip r:embed="rId4" cstate="print"/>
              <a:tile tx="0" ty="0" sx="100000" sy="100000" flip="none" algn="tl"/>
            </a:blipFill>
            <a:ln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1468968" y="3276600"/>
              <a:ext cx="317500" cy="69850"/>
            </a:xfrm>
            <a:prstGeom prst="rect">
              <a:avLst/>
            </a:prstGeom>
            <a:noFill/>
            <a:ln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73" name="Down Arrow 72"/>
            <p:cNvSpPr/>
            <p:nvPr/>
          </p:nvSpPr>
          <p:spPr bwMode="auto">
            <a:xfrm>
              <a:off x="1316568" y="2514600"/>
              <a:ext cx="88900" cy="633413"/>
            </a:xfrm>
            <a:prstGeom prst="downArrow">
              <a:avLst/>
            </a:prstGeom>
            <a:solidFill>
              <a:srgbClr val="FFFFCC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74" name="Rounded Rectangle 73"/>
            <p:cNvSpPr/>
            <p:nvPr/>
          </p:nvSpPr>
          <p:spPr bwMode="auto">
            <a:xfrm>
              <a:off x="1267356" y="3757613"/>
              <a:ext cx="228600" cy="1524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1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2565" name="Text Box 52"/>
            <p:cNvSpPr txBox="1">
              <a:spLocks noChangeArrowheads="1"/>
            </p:cNvSpPr>
            <p:nvPr/>
          </p:nvSpPr>
          <p:spPr bwMode="auto">
            <a:xfrm>
              <a:off x="1104737" y="3834605"/>
              <a:ext cx="54854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/>
              <a:r>
                <a:rPr lang="en-US" sz="1200" dirty="0" smtClean="0">
                  <a:latin typeface="Calibri" pitchFamily="34" charset="0"/>
                </a:rPr>
                <a:t>Beam</a:t>
              </a:r>
            </a:p>
            <a:p>
              <a:pPr eaLnBrk="0" hangingPunct="0"/>
              <a:r>
                <a:rPr lang="en-US" sz="1200" dirty="0" smtClean="0">
                  <a:latin typeface="Calibri" pitchFamily="34" charset="0"/>
                </a:rPr>
                <a:t>dump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22566" name="Text Box 52"/>
            <p:cNvSpPr txBox="1">
              <a:spLocks noChangeArrowheads="1"/>
            </p:cNvSpPr>
            <p:nvPr/>
          </p:nvSpPr>
          <p:spPr bwMode="auto">
            <a:xfrm>
              <a:off x="1352981" y="2752082"/>
              <a:ext cx="685800" cy="309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ts val="800"/>
                </a:lnSpc>
              </a:pPr>
              <a:r>
                <a:rPr lang="en-US" sz="1100">
                  <a:latin typeface="Calibri" pitchFamily="34" charset="0"/>
                </a:rPr>
                <a:t>Transfer tube</a:t>
              </a:r>
            </a:p>
          </p:txBody>
        </p:sp>
        <p:cxnSp>
          <p:nvCxnSpPr>
            <p:cNvPr id="78" name="Straight Connector 77"/>
            <p:cNvCxnSpPr/>
            <p:nvPr/>
          </p:nvCxnSpPr>
          <p:spPr bwMode="auto">
            <a:xfrm rot="5400000">
              <a:off x="1531675" y="3117056"/>
              <a:ext cx="319088" cy="47625"/>
            </a:xfrm>
            <a:prstGeom prst="line">
              <a:avLst/>
            </a:prstGeom>
            <a:ln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 Box 80"/>
          <p:cNvSpPr txBox="1">
            <a:spLocks noChangeArrowheads="1"/>
          </p:cNvSpPr>
          <p:nvPr/>
        </p:nvSpPr>
        <p:spPr bwMode="auto">
          <a:xfrm rot="19468972">
            <a:off x="5594811" y="1555234"/>
            <a:ext cx="935037" cy="40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>
              <a:lnSpc>
                <a:spcPts val="1200"/>
              </a:lnSpc>
            </a:pPr>
            <a:r>
              <a:rPr lang="en-US" sz="1400" b="1" dirty="0">
                <a:solidFill>
                  <a:srgbClr val="C00000"/>
                </a:solidFill>
                <a:latin typeface="Calibri" pitchFamily="34" charset="0"/>
              </a:rPr>
              <a:t>Cyclotron beam</a:t>
            </a:r>
          </a:p>
        </p:txBody>
      </p:sp>
      <p:sp>
        <p:nvSpPr>
          <p:cNvPr id="51" name="Text Box 14"/>
          <p:cNvSpPr txBox="1">
            <a:spLocks noChangeArrowheads="1"/>
          </p:cNvSpPr>
          <p:nvPr/>
        </p:nvSpPr>
        <p:spPr bwMode="auto">
          <a:xfrm>
            <a:off x="2514600" y="1752600"/>
            <a:ext cx="1600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ahoma" charset="0"/>
              </a:rPr>
              <a:t>Shielding wall</a:t>
            </a:r>
            <a:endParaRPr lang="en-US" sz="1200" i="1" dirty="0">
              <a:solidFill>
                <a:schemeClr val="accent2">
                  <a:lumMod val="20000"/>
                  <a:lumOff val="80000"/>
                </a:schemeClr>
              </a:solidFill>
              <a:latin typeface="Tahoma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05600" y="914400"/>
            <a:ext cx="1736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NIM A547 (2005)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555BD5-FA9D-41FE-9413-5FC30FAF008C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4100" name="Text Box 2"/>
          <p:cNvSpPr txBox="1">
            <a:spLocks noChangeArrowheads="1"/>
          </p:cNvSpPr>
          <p:nvPr/>
        </p:nvSpPr>
        <p:spPr bwMode="auto">
          <a:xfrm>
            <a:off x="2209800" y="457200"/>
            <a:ext cx="50994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rebuchet MS" pitchFamily="34" charset="0"/>
              </a:rPr>
              <a:t>Electron Cyclotron Resonance ion source</a:t>
            </a:r>
          </a:p>
        </p:txBody>
      </p:sp>
      <p:pic>
        <p:nvPicPr>
          <p:cNvPr id="4101" name="Picture 4" descr="ECR_ph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057401"/>
            <a:ext cx="396036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1143000" y="5257800"/>
            <a:ext cx="2895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400" dirty="0">
                <a:solidFill>
                  <a:srgbClr val="336600"/>
                </a:solidFill>
                <a:latin typeface="Trebuchet MS" pitchFamily="34" charset="0"/>
              </a:rPr>
              <a:t>6.4 GHz on-line </a:t>
            </a:r>
            <a:r>
              <a:rPr lang="en-US" sz="1400" dirty="0" smtClean="0">
                <a:solidFill>
                  <a:srgbClr val="336600"/>
                </a:solidFill>
                <a:latin typeface="Trebuchet MS" pitchFamily="34" charset="0"/>
              </a:rPr>
              <a:t>ECR ion-source</a:t>
            </a:r>
            <a:endParaRPr lang="en-US" sz="1400" dirty="0">
              <a:solidFill>
                <a:srgbClr val="336600"/>
              </a:solidFill>
              <a:latin typeface="Trebuchet MS" pitchFamily="34" charset="0"/>
            </a:endParaRPr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/>
        </p:nvGraphicFramePr>
        <p:xfrm>
          <a:off x="4038600" y="1792110"/>
          <a:ext cx="4948237" cy="3619496"/>
        </p:xfrm>
        <a:graphic>
          <a:graphicData uri="http://schemas.openxmlformats.org/presentationml/2006/ole">
            <p:oleObj spid="_x0000_s4098" name="Graph" r:id="rId5" imgW="4465800" imgH="3459600" progId="">
              <p:embed/>
            </p:oleObj>
          </a:graphicData>
        </a:graphic>
      </p:graphicFrame>
      <p:sp>
        <p:nvSpPr>
          <p:cNvPr id="4104" name="Text Box 9"/>
          <p:cNvSpPr txBox="1">
            <a:spLocks noChangeArrowheads="1"/>
          </p:cNvSpPr>
          <p:nvPr/>
        </p:nvSpPr>
        <p:spPr bwMode="auto">
          <a:xfrm>
            <a:off x="5105400" y="5257800"/>
            <a:ext cx="32176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dirty="0" smtClean="0">
                <a:solidFill>
                  <a:srgbClr val="336600"/>
                </a:solidFill>
                <a:latin typeface="Trebuchet MS" pitchFamily="34" charset="0"/>
              </a:rPr>
              <a:t>Typical </a:t>
            </a:r>
            <a:r>
              <a:rPr lang="en-US" sz="1400" dirty="0">
                <a:solidFill>
                  <a:srgbClr val="336600"/>
                </a:solidFill>
                <a:latin typeface="Trebuchet MS" pitchFamily="34" charset="0"/>
              </a:rPr>
              <a:t>spectrum from </a:t>
            </a:r>
            <a:r>
              <a:rPr lang="en-US" sz="1400" dirty="0" smtClean="0">
                <a:solidFill>
                  <a:srgbClr val="336600"/>
                </a:solidFill>
                <a:latin typeface="Trebuchet MS" pitchFamily="34" charset="0"/>
              </a:rPr>
              <a:t>ECR </a:t>
            </a:r>
            <a:r>
              <a:rPr lang="en-US" sz="1400" dirty="0">
                <a:solidFill>
                  <a:srgbClr val="336600"/>
                </a:solidFill>
                <a:latin typeface="Trebuchet MS" pitchFamily="34" charset="0"/>
              </a:rPr>
              <a:t>ion source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20BF63-9820-4300-B674-962B31195FC4}" type="slidenum">
              <a:rPr lang="en-US" smtClean="0"/>
              <a:pPr/>
              <a:t>13</a:t>
            </a:fld>
            <a:endParaRPr lang="en-US" smtClean="0"/>
          </a:p>
        </p:txBody>
      </p:sp>
      <p:pic>
        <p:nvPicPr>
          <p:cNvPr id="25603" name="Picture 2" descr="RFQ_assembly"/>
          <p:cNvPicPr>
            <a:picLocks noChangeAspect="1" noChangeArrowheads="1"/>
          </p:cNvPicPr>
          <p:nvPr/>
        </p:nvPicPr>
        <p:blipFill>
          <a:blip r:embed="rId3" cstate="print">
            <a:lum bright="12000" contrast="30000"/>
          </a:blip>
          <a:srcRect/>
          <a:stretch>
            <a:fillRect/>
          </a:stretch>
        </p:blipFill>
        <p:spPr bwMode="auto">
          <a:xfrm>
            <a:off x="1430338" y="1231900"/>
            <a:ext cx="3736975" cy="185896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2168525" y="2789238"/>
            <a:ext cx="2216150" cy="27463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solidFill>
                  <a:srgbClr val="FFFF00"/>
                </a:solidFill>
                <a:latin typeface="Trebuchet MS" pitchFamily="34" charset="0"/>
              </a:rPr>
              <a:t>1.7 m RFQ </a:t>
            </a:r>
            <a:r>
              <a:rPr lang="en-US" sz="1200">
                <a:solidFill>
                  <a:srgbClr val="FFFF00"/>
                </a:solidFill>
                <a:latin typeface="Trebuchet MS" pitchFamily="34" charset="0"/>
                <a:sym typeface="Wingdings" pitchFamily="2" charset="2"/>
              </a:rPr>
              <a:t>during installation</a:t>
            </a:r>
          </a:p>
        </p:txBody>
      </p:sp>
      <p:sp>
        <p:nvSpPr>
          <p:cNvPr id="25605" name="Text Box 4"/>
          <p:cNvSpPr txBox="1">
            <a:spLocks noChangeArrowheads="1"/>
          </p:cNvSpPr>
          <p:nvPr/>
        </p:nvSpPr>
        <p:spPr bwMode="auto">
          <a:xfrm>
            <a:off x="762000" y="228600"/>
            <a:ext cx="8122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charset="0"/>
              </a:rPr>
              <a:t>Acceleration: 1.7 </a:t>
            </a:r>
            <a:r>
              <a:rPr lang="en-US" sz="2000" dirty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charset="0"/>
              </a:rPr>
              <a:t>m RFQ </a:t>
            </a:r>
            <a:r>
              <a:rPr lang="en-US" sz="2000" dirty="0" smtClean="0">
                <a:solidFill>
                  <a:srgbClr val="33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charset="0"/>
              </a:rPr>
              <a:t>commissioned </a:t>
            </a:r>
            <a:r>
              <a:rPr lang="en-US" sz="2000" dirty="0">
                <a:solidFill>
                  <a:srgbClr val="33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charset="0"/>
              </a:rPr>
              <a:t>in Sept. 2005 </a:t>
            </a:r>
            <a:r>
              <a:rPr lang="en-US" i="1" dirty="0">
                <a:solidFill>
                  <a:srgbClr val="33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charset="0"/>
              </a:rPr>
              <a:t>India’s first RFQ </a:t>
            </a:r>
            <a:endParaRPr lang="en-US" sz="2000" dirty="0">
              <a:solidFill>
                <a:srgbClr val="33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ahoma" charset="0"/>
            </a:endParaRPr>
          </a:p>
        </p:txBody>
      </p:sp>
      <p:graphicFrame>
        <p:nvGraphicFramePr>
          <p:cNvPr id="78891" name="Group 43"/>
          <p:cNvGraphicFramePr>
            <a:graphicFrameLocks noGrp="1"/>
          </p:cNvGraphicFramePr>
          <p:nvPr/>
        </p:nvGraphicFramePr>
        <p:xfrm>
          <a:off x="1066800" y="3200400"/>
          <a:ext cx="4611688" cy="1733550"/>
        </p:xfrm>
        <a:graphic>
          <a:graphicData uri="http://schemas.openxmlformats.org/drawingml/2006/table">
            <a:tbl>
              <a:tblPr/>
              <a:tblGrid>
                <a:gridCol w="3595688"/>
                <a:gridCol w="10160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Measured Parameters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R="0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Value 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R="0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04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Frequency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Q- value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RF power for </a:t>
                      </a:r>
                      <a:r>
                        <a:rPr kumimoji="0" lang="en-GB" sz="12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16</a:t>
                      </a:r>
                      <a:r>
                        <a:rPr kumimoji="0" lang="en-GB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GB" sz="12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4+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GB" sz="1200" b="0" i="0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vane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=11.45 kV)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RF power for </a:t>
                      </a:r>
                      <a:r>
                        <a:rPr kumimoji="0" lang="en-GB" sz="12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16</a:t>
                      </a:r>
                      <a:r>
                        <a:rPr kumimoji="0" lang="en-GB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GB" sz="12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3+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GB" sz="1200" b="0" i="0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vane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=15.27 kV)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RF power for </a:t>
                      </a:r>
                      <a:r>
                        <a:rPr kumimoji="0" lang="en-GB" sz="12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16</a:t>
                      </a:r>
                      <a:r>
                        <a:rPr kumimoji="0" lang="en-GB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en-GB" sz="12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1+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GB" sz="1200" b="0" i="0" u="none" strike="noStrike" cap="none" normalizeH="0" baseline="-30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vane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=45.9 kV)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Typical transmission at RFQ exit (FC3/FC2)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Typical transmission of analyzed beam (FC4/FC2)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* Duty factor 20%             # Electron suppressed FC</a:t>
                      </a:r>
                      <a:endParaRPr kumimoji="0" lang="en-GB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R="0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33.7 MHz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5200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670 W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1.2 kW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*10.8 kW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GB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#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85 %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r"/>
                          <a:tab pos="2743200" algn="ctr"/>
                          <a:tab pos="5486400" algn="r"/>
                        </a:tabLst>
                      </a:pPr>
                      <a:r>
                        <a:rPr kumimoji="0" lang="en-GB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#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80 %</a:t>
                      </a:r>
                      <a:endParaRPr kumimoji="0" lang="en-GB" sz="1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R="0" marT="0" marB="0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5617" name="Text Box 16"/>
          <p:cNvSpPr txBox="1">
            <a:spLocks noChangeArrowheads="1"/>
          </p:cNvSpPr>
          <p:nvPr/>
        </p:nvSpPr>
        <p:spPr bwMode="auto">
          <a:xfrm>
            <a:off x="1066800" y="5121275"/>
            <a:ext cx="7315200" cy="11588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en-US" sz="1400">
                <a:solidFill>
                  <a:srgbClr val="0000FF"/>
                </a:solidFill>
                <a:latin typeface="Trebuchet MS" pitchFamily="34" charset="0"/>
              </a:rPr>
              <a:t>RFQ constructed with complete indigenous technology </a:t>
            </a:r>
          </a:p>
          <a:p>
            <a:pPr eaLnBrk="0" hangingPunct="0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>
                <a:solidFill>
                  <a:srgbClr val="0000FF"/>
                </a:solidFill>
                <a:latin typeface="Trebuchet MS" pitchFamily="34" charset="0"/>
              </a:rPr>
              <a:t> Machining of Vane, post  &amp; other components  at Central Mechanical Engineering Research Institute (CMERI), Durgapur (200 km from Calcutta)</a:t>
            </a:r>
          </a:p>
          <a:p>
            <a:pPr eaLnBrk="0" hangingPunct="0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400">
                <a:solidFill>
                  <a:srgbClr val="0000FF"/>
                </a:solidFill>
                <a:latin typeface="Trebuchet MS" pitchFamily="34" charset="0"/>
              </a:rPr>
              <a:t> RF transmitters made by SAMEER, Mumbai ; RIKEN’s (Japan) help in physics design</a:t>
            </a:r>
          </a:p>
        </p:txBody>
      </p:sp>
      <p:grpSp>
        <p:nvGrpSpPr>
          <p:cNvPr id="25618" name="Group 17"/>
          <p:cNvGrpSpPr>
            <a:grpSpLocks/>
          </p:cNvGrpSpPr>
          <p:nvPr/>
        </p:nvGrpSpPr>
        <p:grpSpPr bwMode="auto">
          <a:xfrm>
            <a:off x="5884863" y="1096963"/>
            <a:ext cx="2535237" cy="3584575"/>
            <a:chOff x="344" y="1799"/>
            <a:chExt cx="1597" cy="2258"/>
          </a:xfrm>
        </p:grpSpPr>
        <p:pic>
          <p:nvPicPr>
            <p:cNvPr id="25622" name="Picture 18" descr="setup for RFQ energy measurement"/>
            <p:cNvPicPr>
              <a:picLocks noChangeAspect="1" noChangeArrowheads="1"/>
            </p:cNvPicPr>
            <p:nvPr/>
          </p:nvPicPr>
          <p:blipFill>
            <a:blip r:embed="rId4" cstate="print">
              <a:lum bright="-12000"/>
            </a:blip>
            <a:srcRect l="15926" t="8888" r="17407" b="8888"/>
            <a:stretch>
              <a:fillRect/>
            </a:stretch>
          </p:blipFill>
          <p:spPr bwMode="auto">
            <a:xfrm>
              <a:off x="344" y="1993"/>
              <a:ext cx="1226" cy="2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23" name="Text Box 19"/>
            <p:cNvSpPr txBox="1">
              <a:spLocks noChangeArrowheads="1"/>
            </p:cNvSpPr>
            <p:nvPr/>
          </p:nvSpPr>
          <p:spPr bwMode="auto">
            <a:xfrm rot="-5400000">
              <a:off x="1646" y="2223"/>
              <a:ext cx="33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latin typeface="Tahoma" charset="0"/>
                </a:rPr>
                <a:t>1.8m</a:t>
              </a:r>
            </a:p>
          </p:txBody>
        </p:sp>
        <p:sp>
          <p:nvSpPr>
            <p:cNvPr id="25624" name="Text Box 20"/>
            <p:cNvSpPr txBox="1">
              <a:spLocks noChangeArrowheads="1"/>
            </p:cNvSpPr>
            <p:nvPr/>
          </p:nvSpPr>
          <p:spPr bwMode="auto">
            <a:xfrm rot="-5400000">
              <a:off x="1627" y="2904"/>
              <a:ext cx="38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latin typeface="Tahoma" charset="0"/>
                </a:rPr>
                <a:t>1.85m</a:t>
              </a:r>
            </a:p>
          </p:txBody>
        </p:sp>
        <p:sp>
          <p:nvSpPr>
            <p:cNvPr id="25625" name="Line 21"/>
            <p:cNvSpPr>
              <a:spLocks noChangeShapeType="1"/>
            </p:cNvSpPr>
            <p:nvPr/>
          </p:nvSpPr>
          <p:spPr bwMode="auto">
            <a:xfrm>
              <a:off x="1692" y="2094"/>
              <a:ext cx="0" cy="4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26" name="Line 22"/>
            <p:cNvSpPr>
              <a:spLocks noChangeShapeType="1"/>
            </p:cNvSpPr>
            <p:nvPr/>
          </p:nvSpPr>
          <p:spPr bwMode="auto">
            <a:xfrm>
              <a:off x="1688" y="2548"/>
              <a:ext cx="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27" name="Line 23"/>
            <p:cNvSpPr>
              <a:spLocks noChangeShapeType="1"/>
            </p:cNvSpPr>
            <p:nvPr/>
          </p:nvSpPr>
          <p:spPr bwMode="auto">
            <a:xfrm>
              <a:off x="1700" y="2788"/>
              <a:ext cx="0" cy="3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28" name="Line 24"/>
            <p:cNvSpPr>
              <a:spLocks noChangeShapeType="1"/>
            </p:cNvSpPr>
            <p:nvPr/>
          </p:nvSpPr>
          <p:spPr bwMode="auto">
            <a:xfrm>
              <a:off x="1700" y="3200"/>
              <a:ext cx="0" cy="3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29" name="Line 25"/>
            <p:cNvSpPr>
              <a:spLocks noChangeShapeType="1"/>
            </p:cNvSpPr>
            <p:nvPr/>
          </p:nvSpPr>
          <p:spPr bwMode="auto">
            <a:xfrm>
              <a:off x="1700" y="3547"/>
              <a:ext cx="0" cy="3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30" name="Line 26"/>
            <p:cNvSpPr>
              <a:spLocks noChangeShapeType="1"/>
            </p:cNvSpPr>
            <p:nvPr/>
          </p:nvSpPr>
          <p:spPr bwMode="auto">
            <a:xfrm>
              <a:off x="741" y="1946"/>
              <a:ext cx="7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31" name="Line 27"/>
            <p:cNvSpPr>
              <a:spLocks noChangeShapeType="1"/>
            </p:cNvSpPr>
            <p:nvPr/>
          </p:nvSpPr>
          <p:spPr bwMode="auto">
            <a:xfrm>
              <a:off x="1179" y="2094"/>
              <a:ext cx="7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32" name="Line 28"/>
            <p:cNvSpPr>
              <a:spLocks noChangeShapeType="1"/>
            </p:cNvSpPr>
            <p:nvPr/>
          </p:nvSpPr>
          <p:spPr bwMode="auto">
            <a:xfrm flipV="1">
              <a:off x="1472" y="1819"/>
              <a:ext cx="0" cy="5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33" name="Line 29"/>
            <p:cNvSpPr>
              <a:spLocks noChangeShapeType="1"/>
            </p:cNvSpPr>
            <p:nvPr/>
          </p:nvSpPr>
          <p:spPr bwMode="auto">
            <a:xfrm>
              <a:off x="1216" y="3941"/>
              <a:ext cx="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34" name="Line 30"/>
            <p:cNvSpPr>
              <a:spLocks noChangeShapeType="1"/>
            </p:cNvSpPr>
            <p:nvPr/>
          </p:nvSpPr>
          <p:spPr bwMode="auto">
            <a:xfrm flipV="1">
              <a:off x="1636" y="2640"/>
              <a:ext cx="128" cy="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35" name="Line 31"/>
            <p:cNvSpPr>
              <a:spLocks noChangeShapeType="1"/>
            </p:cNvSpPr>
            <p:nvPr/>
          </p:nvSpPr>
          <p:spPr bwMode="auto">
            <a:xfrm flipV="1">
              <a:off x="1648" y="2680"/>
              <a:ext cx="108" cy="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36" name="Text Box 32"/>
            <p:cNvSpPr txBox="1">
              <a:spLocks noChangeArrowheads="1"/>
            </p:cNvSpPr>
            <p:nvPr/>
          </p:nvSpPr>
          <p:spPr bwMode="auto">
            <a:xfrm rot="-5400000">
              <a:off x="1652" y="2539"/>
              <a:ext cx="33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latin typeface="Tahoma" charset="0"/>
                </a:rPr>
                <a:t>2.0m</a:t>
              </a:r>
            </a:p>
          </p:txBody>
        </p:sp>
        <p:sp>
          <p:nvSpPr>
            <p:cNvPr id="25637" name="Text Box 33"/>
            <p:cNvSpPr txBox="1">
              <a:spLocks noChangeArrowheads="1"/>
            </p:cNvSpPr>
            <p:nvPr/>
          </p:nvSpPr>
          <p:spPr bwMode="auto">
            <a:xfrm rot="-5400000">
              <a:off x="1675" y="3275"/>
              <a:ext cx="33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latin typeface="Tahoma" charset="0"/>
                </a:rPr>
                <a:t>2.2m</a:t>
              </a:r>
            </a:p>
          </p:txBody>
        </p:sp>
        <p:sp>
          <p:nvSpPr>
            <p:cNvPr id="25638" name="Text Box 34"/>
            <p:cNvSpPr txBox="1">
              <a:spLocks noChangeArrowheads="1"/>
            </p:cNvSpPr>
            <p:nvPr/>
          </p:nvSpPr>
          <p:spPr bwMode="auto">
            <a:xfrm rot="-5400000">
              <a:off x="1690" y="3653"/>
              <a:ext cx="33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latin typeface="Tahoma" charset="0"/>
                </a:rPr>
                <a:t>1.7m</a:t>
              </a:r>
            </a:p>
          </p:txBody>
        </p:sp>
        <p:sp>
          <p:nvSpPr>
            <p:cNvPr id="25639" name="Line 35"/>
            <p:cNvSpPr>
              <a:spLocks noChangeShapeType="1"/>
            </p:cNvSpPr>
            <p:nvPr/>
          </p:nvSpPr>
          <p:spPr bwMode="auto">
            <a:xfrm flipV="1">
              <a:off x="1636" y="3318"/>
              <a:ext cx="128" cy="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40" name="Line 36"/>
            <p:cNvSpPr>
              <a:spLocks noChangeShapeType="1"/>
            </p:cNvSpPr>
            <p:nvPr/>
          </p:nvSpPr>
          <p:spPr bwMode="auto">
            <a:xfrm flipV="1">
              <a:off x="1648" y="3358"/>
              <a:ext cx="108" cy="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641" name="Text Box 37"/>
            <p:cNvSpPr txBox="1">
              <a:spLocks noChangeArrowheads="1"/>
            </p:cNvSpPr>
            <p:nvPr/>
          </p:nvSpPr>
          <p:spPr bwMode="auto">
            <a:xfrm>
              <a:off x="907" y="1799"/>
              <a:ext cx="33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latin typeface="Tahoma" charset="0"/>
                </a:rPr>
                <a:t>2.3m</a:t>
              </a:r>
            </a:p>
          </p:txBody>
        </p:sp>
      </p:grpSp>
      <p:sp>
        <p:nvSpPr>
          <p:cNvPr id="25619" name="Rectangle 38"/>
          <p:cNvSpPr>
            <a:spLocks noChangeArrowheads="1"/>
          </p:cNvSpPr>
          <p:nvPr/>
        </p:nvSpPr>
        <p:spPr bwMode="auto">
          <a:xfrm>
            <a:off x="1371600" y="750888"/>
            <a:ext cx="6781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600" i="1" dirty="0" smtClean="0">
                <a:latin typeface="Calibri" pitchFamily="34" charset="0"/>
              </a:rPr>
              <a:t>    Rev </a:t>
            </a:r>
            <a:r>
              <a:rPr lang="en-US" sz="1600" i="1" dirty="0" err="1">
                <a:latin typeface="Calibri" pitchFamily="34" charset="0"/>
              </a:rPr>
              <a:t>Sci</a:t>
            </a:r>
            <a:r>
              <a:rPr lang="en-US" sz="1600" i="1" dirty="0">
                <a:latin typeface="Calibri" pitchFamily="34" charset="0"/>
              </a:rPr>
              <a:t> </a:t>
            </a:r>
            <a:r>
              <a:rPr lang="en-US" sz="1600" i="1" dirty="0" err="1">
                <a:latin typeface="Calibri" pitchFamily="34" charset="0"/>
              </a:rPr>
              <a:t>Instrum</a:t>
            </a:r>
            <a:r>
              <a:rPr lang="en-US" sz="1600" i="1" dirty="0">
                <a:latin typeface="Calibri" pitchFamily="34" charset="0"/>
              </a:rPr>
              <a:t>. 78 (2007) 043303 ; Rev. Sci. </a:t>
            </a:r>
            <a:r>
              <a:rPr lang="en-US" sz="1600" i="1" dirty="0" err="1">
                <a:latin typeface="Calibri" pitchFamily="34" charset="0"/>
              </a:rPr>
              <a:t>Instrum</a:t>
            </a:r>
            <a:r>
              <a:rPr lang="en-US" sz="1600" i="1" dirty="0">
                <a:latin typeface="Calibri" pitchFamily="34" charset="0"/>
              </a:rPr>
              <a:t>. 80, (2009) 103303</a:t>
            </a:r>
            <a:r>
              <a:rPr lang="en-US" sz="1600" dirty="0">
                <a:latin typeface="Calibri" pitchFamily="34" charset="0"/>
              </a:rPr>
              <a:t> </a:t>
            </a:r>
          </a:p>
        </p:txBody>
      </p:sp>
      <p:sp>
        <p:nvSpPr>
          <p:cNvPr id="25620" name="Text Box 39"/>
          <p:cNvSpPr txBox="1">
            <a:spLocks noChangeArrowheads="1"/>
          </p:cNvSpPr>
          <p:nvPr/>
        </p:nvSpPr>
        <p:spPr bwMode="auto">
          <a:xfrm rot="-5400000">
            <a:off x="5237162" y="2763838"/>
            <a:ext cx="187007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latin typeface="Trebuchet MS" pitchFamily="34" charset="0"/>
              </a:rPr>
              <a:t>Transmission efficiency measurement scheme</a:t>
            </a:r>
          </a:p>
        </p:txBody>
      </p:sp>
      <p:sp>
        <p:nvSpPr>
          <p:cNvPr id="25621" name="Rectangle 41"/>
          <p:cNvSpPr>
            <a:spLocks noChangeArrowheads="1"/>
          </p:cNvSpPr>
          <p:nvPr/>
        </p:nvSpPr>
        <p:spPr bwMode="auto">
          <a:xfrm>
            <a:off x="5762625" y="1143000"/>
            <a:ext cx="2667000" cy="36576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FEEA28-B573-4CDE-8623-8A9D054F3A4D}" type="slidenum">
              <a:rPr lang="en-US" smtClean="0"/>
              <a:pPr/>
              <a:t>14</a:t>
            </a:fld>
            <a:endParaRPr lang="en-US" smtClean="0"/>
          </a:p>
        </p:txBody>
      </p:sp>
      <p:pic>
        <p:nvPicPr>
          <p:cNvPr id="5124" name="Picture 2" descr="Fig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525" y="3343275"/>
            <a:ext cx="34544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760413" y="6061075"/>
            <a:ext cx="2957512" cy="212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>
                <a:solidFill>
                  <a:srgbClr val="0000FF"/>
                </a:solidFill>
                <a:latin typeface="Trebuchet MS" pitchFamily="34" charset="0"/>
              </a:rPr>
              <a:t>3.4m RFQ during installation</a:t>
            </a: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368300" y="92075"/>
            <a:ext cx="8362950" cy="32067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3.4m RFQ:  commissioned in July 2008</a:t>
            </a:r>
          </a:p>
          <a:p>
            <a:pPr>
              <a:buFontTx/>
              <a:buChar char="•"/>
            </a:pPr>
            <a:endParaRPr lang="en-US" dirty="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endParaRPr lang="en-US" dirty="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en-US" sz="1600" dirty="0">
                <a:latin typeface="Calibri" pitchFamily="34" charset="0"/>
              </a:rPr>
              <a:t> </a:t>
            </a:r>
            <a:r>
              <a:rPr lang="en-US" sz="1400" dirty="0">
                <a:latin typeface="Calibri" pitchFamily="34" charset="0"/>
              </a:rPr>
              <a:t>q/A=1/14 ; input = 1.75 </a:t>
            </a:r>
            <a:r>
              <a:rPr lang="en-US" sz="1400" dirty="0" err="1">
                <a:latin typeface="Calibri" pitchFamily="34" charset="0"/>
              </a:rPr>
              <a:t>keV</a:t>
            </a:r>
            <a:r>
              <a:rPr lang="en-US" sz="1400" dirty="0">
                <a:latin typeface="Calibri" pitchFamily="34" charset="0"/>
              </a:rPr>
              <a:t>/u; </a:t>
            </a:r>
          </a:p>
          <a:p>
            <a:r>
              <a:rPr lang="en-US" sz="1400" dirty="0">
                <a:latin typeface="Calibri" pitchFamily="34" charset="0"/>
              </a:rPr>
              <a:t>output = 100 </a:t>
            </a:r>
            <a:r>
              <a:rPr lang="en-US" sz="1400" dirty="0" err="1">
                <a:latin typeface="Calibri" pitchFamily="34" charset="0"/>
              </a:rPr>
              <a:t>keV</a:t>
            </a:r>
            <a:r>
              <a:rPr lang="en-US" sz="1400" dirty="0">
                <a:latin typeface="Calibri" pitchFamily="34" charset="0"/>
              </a:rPr>
              <a:t>/u, 3.4m long, </a:t>
            </a:r>
          </a:p>
          <a:p>
            <a:r>
              <a:rPr lang="en-US" sz="1400" dirty="0">
                <a:latin typeface="Calibri" pitchFamily="34" charset="0"/>
              </a:rPr>
              <a:t>vane length ~ 3.12m, resonating at 37.83 MHz</a:t>
            </a:r>
          </a:p>
          <a:p>
            <a:r>
              <a:rPr lang="en-US" sz="1400" dirty="0">
                <a:latin typeface="Calibri" pitchFamily="34" charset="0"/>
              </a:rPr>
              <a:t>   </a:t>
            </a:r>
          </a:p>
          <a:p>
            <a:pPr>
              <a:buFontTx/>
              <a:buChar char="•"/>
            </a:pPr>
            <a:r>
              <a:rPr lang="en-US" sz="1400" dirty="0">
                <a:latin typeface="Calibri" pitchFamily="34" charset="0"/>
              </a:rPr>
              <a:t> RFQ made at CMERI Durgapur, Cavity, </a:t>
            </a:r>
          </a:p>
          <a:p>
            <a:r>
              <a:rPr lang="en-US" sz="1400" dirty="0">
                <a:latin typeface="Calibri" pitchFamily="34" charset="0"/>
              </a:rPr>
              <a:t>Cu plating  at GSI, </a:t>
            </a:r>
            <a:r>
              <a:rPr lang="en-US" sz="1400" dirty="0" err="1">
                <a:latin typeface="Calibri" pitchFamily="34" charset="0"/>
              </a:rPr>
              <a:t>Darmsadt</a:t>
            </a:r>
            <a:r>
              <a:rPr lang="en-US" sz="1400" dirty="0">
                <a:latin typeface="Calibri" pitchFamily="34" charset="0"/>
              </a:rPr>
              <a:t> via </a:t>
            </a:r>
            <a:r>
              <a:rPr lang="en-US" sz="1400" dirty="0" err="1">
                <a:latin typeface="Calibri" pitchFamily="34" charset="0"/>
              </a:rPr>
              <a:t>Danfysik</a:t>
            </a:r>
            <a:r>
              <a:rPr lang="en-US" sz="1400" dirty="0">
                <a:latin typeface="Calibri" pitchFamily="34" charset="0"/>
              </a:rPr>
              <a:t>   </a:t>
            </a:r>
          </a:p>
          <a:p>
            <a:r>
              <a:rPr lang="en-US" sz="1400" dirty="0">
                <a:latin typeface="Calibri" pitchFamily="34" charset="0"/>
              </a:rPr>
              <a:t> </a:t>
            </a:r>
          </a:p>
          <a:p>
            <a:pPr>
              <a:buFontTx/>
              <a:buChar char="•"/>
            </a:pPr>
            <a:r>
              <a:rPr lang="en-US" sz="1400" dirty="0">
                <a:latin typeface="Calibri" pitchFamily="34" charset="0"/>
              </a:rPr>
              <a:t> Measured transmission efficiency at </a:t>
            </a:r>
          </a:p>
          <a:p>
            <a:r>
              <a:rPr lang="en-US" sz="1400" dirty="0">
                <a:latin typeface="Calibri" pitchFamily="34" charset="0"/>
              </a:rPr>
              <a:t>RFQ exit for O</a:t>
            </a:r>
            <a:r>
              <a:rPr lang="en-US" sz="1400" baseline="30000" dirty="0">
                <a:latin typeface="Calibri" pitchFamily="34" charset="0"/>
              </a:rPr>
              <a:t>5+</a:t>
            </a:r>
            <a:r>
              <a:rPr lang="en-US" sz="1400" dirty="0">
                <a:latin typeface="Calibri" pitchFamily="34" charset="0"/>
              </a:rPr>
              <a:t> ~ 90 %</a:t>
            </a:r>
          </a:p>
          <a:p>
            <a:r>
              <a:rPr lang="en-US" sz="1600" dirty="0">
                <a:latin typeface="Calibri" pitchFamily="34" charset="0"/>
              </a:rPr>
              <a:t>   </a:t>
            </a: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4297363" y="3341688"/>
            <a:ext cx="4387850" cy="2924175"/>
            <a:chOff x="2880" y="1162"/>
            <a:chExt cx="2764" cy="1842"/>
          </a:xfrm>
        </p:grpSpPr>
        <p:pic>
          <p:nvPicPr>
            <p:cNvPr id="5133" name="Picture 6" descr="RFQ QQRebun line alignment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80" y="1162"/>
              <a:ext cx="2764" cy="1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4" name="Text Box 7"/>
            <p:cNvSpPr txBox="1">
              <a:spLocks noChangeArrowheads="1"/>
            </p:cNvSpPr>
            <p:nvPr/>
          </p:nvSpPr>
          <p:spPr bwMode="auto">
            <a:xfrm>
              <a:off x="3653" y="2739"/>
              <a:ext cx="892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tIns="91440" bIns="91440">
              <a:spAutoFit/>
            </a:bodyPr>
            <a:lstStyle/>
            <a:p>
              <a:r>
                <a:rPr lang="en-US" sz="1400">
                  <a:solidFill>
                    <a:srgbClr val="0000FF"/>
                  </a:solidFill>
                  <a:latin typeface="Trebuchet MS" pitchFamily="34" charset="0"/>
                </a:rPr>
                <a:t>RIB project site</a:t>
              </a:r>
            </a:p>
          </p:txBody>
        </p:sp>
        <p:sp>
          <p:nvSpPr>
            <p:cNvPr id="5135" name="Text Box 8"/>
            <p:cNvSpPr txBox="1">
              <a:spLocks noChangeArrowheads="1"/>
            </p:cNvSpPr>
            <p:nvPr/>
          </p:nvSpPr>
          <p:spPr bwMode="auto">
            <a:xfrm>
              <a:off x="3310" y="2118"/>
              <a:ext cx="44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latin typeface="Trebuchet MS" pitchFamily="34" charset="0"/>
                </a:rPr>
                <a:t>3.4m RFQ</a:t>
              </a:r>
            </a:p>
          </p:txBody>
        </p:sp>
      </p:grp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5715000" y="919163"/>
            <a:ext cx="2970213" cy="2362200"/>
            <a:chOff x="3600" y="480"/>
            <a:chExt cx="1871" cy="1488"/>
          </a:xfrm>
          <a:solidFill>
            <a:schemeClr val="bg1"/>
          </a:solidFill>
        </p:grpSpPr>
        <p:graphicFrame>
          <p:nvGraphicFramePr>
            <p:cNvPr id="5122" name="Object 10"/>
            <p:cNvGraphicFramePr>
              <a:graphicFrameLocks noChangeAspect="1"/>
            </p:cNvGraphicFramePr>
            <p:nvPr/>
          </p:nvGraphicFramePr>
          <p:xfrm>
            <a:off x="3600" y="480"/>
            <a:ext cx="1871" cy="1488"/>
          </p:xfrm>
          <a:graphic>
            <a:graphicData uri="http://schemas.openxmlformats.org/presentationml/2006/ole">
              <p:oleObj spid="_x0000_s5122" name="Acrobat Document" r:id="rId6" imgW="4029637" imgH="2238687" progId="AcroExch.Document.7">
                <p:embed/>
              </p:oleObj>
            </a:graphicData>
          </a:graphic>
        </p:graphicFrame>
        <p:sp>
          <p:nvSpPr>
            <p:cNvPr id="80907" name="Text Box 11"/>
            <p:cNvSpPr txBox="1">
              <a:spLocks noChangeArrowheads="1"/>
            </p:cNvSpPr>
            <p:nvPr/>
          </p:nvSpPr>
          <p:spPr bwMode="auto">
            <a:xfrm>
              <a:off x="4035" y="1792"/>
              <a:ext cx="1109" cy="1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>
                  <a:latin typeface="Times New Roman" pitchFamily="18" charset="0"/>
                </a:rPr>
                <a:t>Normalized vane voltage V/V</a:t>
              </a:r>
              <a:r>
                <a:rPr lang="en-US" sz="1000" baseline="-250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80908" name="Text Box 12"/>
            <p:cNvSpPr txBox="1">
              <a:spLocks noChangeArrowheads="1"/>
            </p:cNvSpPr>
            <p:nvPr/>
          </p:nvSpPr>
          <p:spPr bwMode="auto">
            <a:xfrm rot="-5400000">
              <a:off x="3262" y="1120"/>
              <a:ext cx="853" cy="1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>
                  <a:latin typeface="Times New Roman" pitchFamily="18" charset="0"/>
                </a:rPr>
                <a:t>FC3 current (arb units)</a:t>
              </a:r>
              <a:endParaRPr lang="en-US" sz="1000" baseline="-25000">
                <a:latin typeface="Times New Roman" pitchFamily="18" charset="0"/>
              </a:endParaRPr>
            </a:p>
          </p:txBody>
        </p:sp>
        <p:sp>
          <p:nvSpPr>
            <p:cNvPr id="80909" name="Text Box 13"/>
            <p:cNvSpPr txBox="1">
              <a:spLocks noChangeArrowheads="1"/>
            </p:cNvSpPr>
            <p:nvPr/>
          </p:nvSpPr>
          <p:spPr bwMode="auto">
            <a:xfrm>
              <a:off x="3928" y="531"/>
              <a:ext cx="880" cy="44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000">
                  <a:latin typeface="Times New Roman" pitchFamily="18" charset="0"/>
                </a:rPr>
                <a:t>FC current versus pick-up voltage measured at QQ focus downstream of  RFQ</a:t>
              </a:r>
            </a:p>
          </p:txBody>
        </p:sp>
      </p:grpSp>
      <p:sp>
        <p:nvSpPr>
          <p:cNvPr id="5129" name="Rectangle 14"/>
          <p:cNvSpPr>
            <a:spLocks noChangeArrowheads="1"/>
          </p:cNvSpPr>
          <p:nvPr/>
        </p:nvSpPr>
        <p:spPr bwMode="auto">
          <a:xfrm>
            <a:off x="2590800" y="614318"/>
            <a:ext cx="3252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600" i="1" dirty="0">
                <a:latin typeface="Calibri" pitchFamily="34" charset="0"/>
              </a:rPr>
              <a:t>Rev </a:t>
            </a:r>
            <a:r>
              <a:rPr lang="en-US" sz="1600" i="1" dirty="0" err="1">
                <a:latin typeface="Calibri" pitchFamily="34" charset="0"/>
              </a:rPr>
              <a:t>Sci</a:t>
            </a:r>
            <a:r>
              <a:rPr lang="en-US" sz="1600" i="1" dirty="0">
                <a:latin typeface="Calibri" pitchFamily="34" charset="0"/>
              </a:rPr>
              <a:t> </a:t>
            </a:r>
            <a:r>
              <a:rPr lang="en-US" sz="1600" i="1" dirty="0" err="1">
                <a:latin typeface="Calibri" pitchFamily="34" charset="0"/>
              </a:rPr>
              <a:t>Instrum</a:t>
            </a:r>
            <a:r>
              <a:rPr lang="en-US" sz="1600" i="1" dirty="0">
                <a:latin typeface="Calibri" pitchFamily="34" charset="0"/>
              </a:rPr>
              <a:t>. 81 (2010) 023301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79B388-0613-4C74-9BE6-50DC92B48E69}" type="slidenum">
              <a:rPr lang="en-US" smtClean="0"/>
              <a:pPr/>
              <a:t>15</a:t>
            </a:fld>
            <a:endParaRPr lang="en-US" smtClean="0"/>
          </a:p>
        </p:txBody>
      </p:sp>
      <p:grpSp>
        <p:nvGrpSpPr>
          <p:cNvPr id="26627" name="Group 2"/>
          <p:cNvGrpSpPr>
            <a:grpSpLocks/>
          </p:cNvGrpSpPr>
          <p:nvPr/>
        </p:nvGrpSpPr>
        <p:grpSpPr bwMode="auto">
          <a:xfrm>
            <a:off x="533400" y="838200"/>
            <a:ext cx="8142288" cy="5903913"/>
            <a:chOff x="274" y="354"/>
            <a:chExt cx="5191" cy="3893"/>
          </a:xfrm>
        </p:grpSpPr>
        <p:pic>
          <p:nvPicPr>
            <p:cNvPr id="26633" name="Picture 3" descr="100_098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4" y="354"/>
              <a:ext cx="5191" cy="3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26634" name="Text Box 4"/>
            <p:cNvSpPr txBox="1">
              <a:spLocks noChangeArrowheads="1"/>
            </p:cNvSpPr>
            <p:nvPr/>
          </p:nvSpPr>
          <p:spPr bwMode="auto">
            <a:xfrm>
              <a:off x="4059" y="3612"/>
              <a:ext cx="1224" cy="241"/>
            </a:xfrm>
            <a:prstGeom prst="rect">
              <a:avLst/>
            </a:prstGeom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solidFill>
                    <a:srgbClr val="9900CC"/>
                  </a:solidFill>
                </a:rPr>
                <a:t>13/02/10</a:t>
              </a:r>
            </a:p>
          </p:txBody>
        </p:sp>
      </p:grp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2209800" y="152400"/>
            <a:ext cx="5562600" cy="4064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FF3300"/>
              </a:gs>
            </a:gsLst>
            <a:lin ang="0" scaled="1"/>
          </a:gra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err="1" smtClean="0">
                <a:latin typeface="Times New Roman" pitchFamily="18" charset="0"/>
              </a:rPr>
              <a:t>Linac</a:t>
            </a:r>
            <a:r>
              <a:rPr lang="en-US" sz="2000" b="1" dirty="0" smtClean="0">
                <a:latin typeface="Times New Roman" pitchFamily="18" charset="0"/>
              </a:rPr>
              <a:t> Modules  </a:t>
            </a:r>
            <a:endParaRPr lang="en-GB" sz="2000" b="1" dirty="0">
              <a:latin typeface="Times New Roman" pitchFamily="18" charset="0"/>
            </a:endParaRPr>
          </a:p>
        </p:txBody>
      </p:sp>
      <p:sp>
        <p:nvSpPr>
          <p:cNvPr id="26629" name="Line 6"/>
          <p:cNvSpPr>
            <a:spLocks noChangeShapeType="1"/>
          </p:cNvSpPr>
          <p:nvPr/>
        </p:nvSpPr>
        <p:spPr bwMode="auto">
          <a:xfrm flipH="1" flipV="1">
            <a:off x="5029200" y="3048000"/>
            <a:ext cx="1066800" cy="762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2743200" y="2590800"/>
            <a:ext cx="672235" cy="27699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C00000"/>
                </a:solidFill>
                <a:latin typeface="Tahoma" charset="0"/>
              </a:rPr>
              <a:t>Linac-2</a:t>
            </a:r>
          </a:p>
        </p:txBody>
      </p:sp>
      <p:sp>
        <p:nvSpPr>
          <p:cNvPr id="26631" name="Text Box 8"/>
          <p:cNvSpPr txBox="1">
            <a:spLocks noChangeArrowheads="1"/>
          </p:cNvSpPr>
          <p:nvPr/>
        </p:nvSpPr>
        <p:spPr bwMode="auto">
          <a:xfrm>
            <a:off x="4419600" y="2514600"/>
            <a:ext cx="672235" cy="27699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C00000"/>
                </a:solidFill>
                <a:latin typeface="Tahoma" charset="0"/>
              </a:rPr>
              <a:t>Linac-1</a:t>
            </a:r>
          </a:p>
        </p:txBody>
      </p:sp>
      <p:sp>
        <p:nvSpPr>
          <p:cNvPr id="26632" name="Text Box 9"/>
          <p:cNvSpPr txBox="1">
            <a:spLocks noChangeArrowheads="1"/>
          </p:cNvSpPr>
          <p:nvPr/>
        </p:nvSpPr>
        <p:spPr bwMode="auto">
          <a:xfrm>
            <a:off x="5791200" y="2133600"/>
            <a:ext cx="861133" cy="27699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rgbClr val="C00000"/>
                </a:solidFill>
                <a:latin typeface="Tahoma" charset="0"/>
              </a:rPr>
              <a:t>3.4m RFQ</a:t>
            </a:r>
          </a:p>
        </p:txBody>
      </p:sp>
      <p:sp>
        <p:nvSpPr>
          <p:cNvPr id="13" name="Slide Number Placeholder 11"/>
          <p:cNvSpPr txBox="1">
            <a:spLocks/>
          </p:cNvSpPr>
          <p:nvPr/>
        </p:nvSpPr>
        <p:spPr bwMode="auto">
          <a:xfrm>
            <a:off x="70104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4F93996-228B-44F9-8905-72214882259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0600" y="152400"/>
            <a:ext cx="75009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LINAC-3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Commissioned in March 2011</a:t>
            </a:r>
            <a:endParaRPr lang="en-US" sz="24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1028" name="TextBox 12"/>
          <p:cNvSpPr txBox="1">
            <a:spLocks noChangeArrowheads="1"/>
          </p:cNvSpPr>
          <p:nvPr/>
        </p:nvSpPr>
        <p:spPr bwMode="auto">
          <a:xfrm>
            <a:off x="714348" y="5500702"/>
            <a:ext cx="4143404" cy="830997"/>
          </a:xfrm>
          <a:prstGeom prst="rect">
            <a:avLst/>
          </a:prstGeom>
          <a:noFill/>
          <a:ln w="9525">
            <a:solidFill>
              <a:schemeClr val="accent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 photograph of Linac-3 installed downstream of Linac-2 for beam test; 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Eventually will be moved to adjacent cave</a:t>
            </a:r>
            <a:endParaRPr lang="en-US" sz="1600" b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31" name="TextBox 16"/>
          <p:cNvSpPr txBox="1">
            <a:spLocks noChangeArrowheads="1"/>
          </p:cNvSpPr>
          <p:nvPr/>
        </p:nvSpPr>
        <p:spPr bwMode="auto">
          <a:xfrm>
            <a:off x="642910" y="714356"/>
            <a:ext cx="8001003" cy="408623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414 </a:t>
            </a:r>
            <a:r>
              <a:rPr lang="en-US" sz="1600" b="1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keV</a:t>
            </a:r>
            <a:r>
              <a:rPr lang="en-US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/u (5.8 </a:t>
            </a:r>
            <a:r>
              <a:rPr lang="en-US" sz="1600" b="1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MeV</a:t>
            </a:r>
            <a:r>
              <a:rPr lang="en-US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), 400 </a:t>
            </a:r>
            <a:r>
              <a:rPr lang="en-US" sz="1600" b="1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nA</a:t>
            </a:r>
            <a:r>
              <a:rPr lang="en-US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 </a:t>
            </a:r>
            <a:r>
              <a:rPr lang="en-US" sz="1600" b="1" baseline="300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14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N</a:t>
            </a:r>
            <a:r>
              <a:rPr lang="en-US" sz="1600" b="1" baseline="30000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4</a:t>
            </a:r>
            <a:r>
              <a:rPr lang="en-US" sz="1600" b="1" baseline="30000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+</a:t>
            </a:r>
            <a:r>
              <a:rPr lang="en-US" sz="1600" b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beam </a:t>
            </a:r>
            <a:r>
              <a:rPr lang="en-US" sz="16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accelerated </a:t>
            </a:r>
            <a:r>
              <a:rPr lang="en-US" sz="1600" b="1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through </a:t>
            </a:r>
            <a:r>
              <a:rPr lang="en-US" sz="16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LINAC-3 </a:t>
            </a:r>
            <a:endParaRPr lang="en-US" b="1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1032" name="Picture 17" descr="Lin3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428596" y="1406722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" name="Picture 6" descr="100_099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1428736"/>
            <a:ext cx="23431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5715008" y="1500174"/>
            <a:ext cx="2325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Linac-3 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with front cover open</a:t>
            </a:r>
            <a:endParaRPr lang="en-US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286380" y="4714884"/>
          <a:ext cx="3534738" cy="1828800"/>
        </p:xfrm>
        <a:graphic>
          <a:graphicData uri="http://schemas.openxmlformats.org/drawingml/2006/table">
            <a:tbl>
              <a:tblPr/>
              <a:tblGrid>
                <a:gridCol w="1320160"/>
                <a:gridCol w="714380"/>
                <a:gridCol w="785818"/>
                <a:gridCol w="714380"/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C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Parameter</a:t>
                      </a:r>
                      <a:endParaRPr lang="en-US" sz="1000" b="1" dirty="0">
                        <a:solidFill>
                          <a:srgbClr val="C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C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Unit</a:t>
                      </a:r>
                      <a:endParaRPr lang="en-US" sz="1000" b="1">
                        <a:solidFill>
                          <a:srgbClr val="C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0" dirty="0" smtClean="0">
                          <a:solidFill>
                            <a:srgbClr val="C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Linac-2</a:t>
                      </a:r>
                      <a:endParaRPr lang="en-US" sz="1000" b="1" kern="0" dirty="0">
                        <a:solidFill>
                          <a:srgbClr val="C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solidFill>
                            <a:srgbClr val="C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Linac-3</a:t>
                      </a:r>
                      <a:endParaRPr lang="en-US" sz="1000" b="1" dirty="0">
                        <a:solidFill>
                          <a:srgbClr val="C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Frequency</a:t>
                      </a:r>
                      <a:endParaRPr lang="en-US" sz="1050" dirty="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MHz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37.8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75.6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q/A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&gt;=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1/14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1/14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E(in)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KeV/u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186.2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289.1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E(out)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KeV/u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289.1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413.9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Peak Vol. </a:t>
                      </a:r>
                      <a:endParaRPr lang="en-US" sz="1050" dirty="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kV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±107.8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±75.8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Length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m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0.871</a:t>
                      </a:r>
                      <a:endParaRPr lang="en-US" sz="1050" dirty="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0.913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Inner Dia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m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1.72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0.8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Accln. Grad.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MV/m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1.79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1.99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Power (Calc)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kW</a:t>
                      </a:r>
                      <a:endParaRPr lang="en-US" sz="1050" dirty="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9.84</a:t>
                      </a:r>
                      <a:endParaRPr lang="en-US" sz="105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11.5</a:t>
                      </a:r>
                      <a:endParaRPr lang="en-US" sz="1050" dirty="0">
                        <a:solidFill>
                          <a:srgbClr val="000000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1500166" y="4714884"/>
            <a:ext cx="704039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Linac-3</a:t>
            </a:r>
            <a:endParaRPr lang="en-US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4572000" y="4214818"/>
            <a:ext cx="704039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Linac-2</a:t>
            </a:r>
            <a:endParaRPr lang="en-US" sz="1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pPr>
              <a:defRPr/>
            </a:pPr>
            <a:fld id="{44F93996-228B-44F9-8905-72214882259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228600" y="3495675"/>
            <a:ext cx="8686800" cy="3133725"/>
          </a:xfrm>
          <a:prstGeom prst="roundRect">
            <a:avLst>
              <a:gd name="adj" fmla="val 4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796F70A4-AFA5-43FC-B551-9CD68823B34D}" type="slidenum">
              <a:rPr lang="en-US" sz="1000">
                <a:latin typeface="+mn-lt"/>
              </a:rPr>
              <a:pPr>
                <a:defRPr/>
              </a:pPr>
              <a:t>17</a:t>
            </a:fld>
            <a:endParaRPr lang="en-US" sz="1000" dirty="0">
              <a:latin typeface="+mn-lt"/>
            </a:endParaRPr>
          </a:p>
        </p:txBody>
      </p:sp>
      <p:sp>
        <p:nvSpPr>
          <p:cNvPr id="6149" name="Text Box 2"/>
          <p:cNvSpPr txBox="1">
            <a:spLocks noChangeArrowheads="1"/>
          </p:cNvSpPr>
          <p:nvPr/>
        </p:nvSpPr>
        <p:spPr bwMode="auto">
          <a:xfrm>
            <a:off x="0" y="164068"/>
            <a:ext cx="914400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Study on room temp. ferromagnetism in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ZnO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; effect of Fe Ion-implantation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6155" name="Text Box 13"/>
          <p:cNvSpPr txBox="1">
            <a:spLocks noChangeArrowheads="1"/>
          </p:cNvSpPr>
          <p:nvPr/>
        </p:nvSpPr>
        <p:spPr bwMode="auto">
          <a:xfrm>
            <a:off x="295275" y="1076325"/>
            <a:ext cx="3810000" cy="2585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n-US" sz="1200" dirty="0" smtClean="0">
                <a:solidFill>
                  <a:srgbClr val="000000"/>
                </a:solidFill>
                <a:latin typeface="Trebuchet MS" pitchFamily="34" charset="0"/>
              </a:rPr>
              <a:t>Ion </a:t>
            </a:r>
            <a:r>
              <a:rPr lang="en-US" sz="1200" dirty="0">
                <a:solidFill>
                  <a:srgbClr val="000000"/>
                </a:solidFill>
                <a:latin typeface="Trebuchet MS" pitchFamily="34" charset="0"/>
              </a:rPr>
              <a:t>implantation of </a:t>
            </a:r>
            <a:r>
              <a:rPr lang="en-US" sz="1200" dirty="0" smtClean="0">
                <a:solidFill>
                  <a:srgbClr val="000000"/>
                </a:solidFill>
                <a:latin typeface="Trebuchet MS" pitchFamily="34" charset="0"/>
              </a:rPr>
              <a:t> Fe beam accelerated in RFQ </a:t>
            </a:r>
            <a:endParaRPr lang="en-US" sz="1200" dirty="0">
              <a:solidFill>
                <a:srgbClr val="000000"/>
              </a:solidFill>
              <a:latin typeface="Trebuchet MS" pitchFamily="34" charset="0"/>
            </a:endParaRPr>
          </a:p>
        </p:txBody>
      </p:sp>
      <p:pic>
        <p:nvPicPr>
          <p:cNvPr id="128014" name="Picture 14" descr="RIB_photo"/>
          <p:cNvPicPr>
            <a:picLocks noChangeAspect="1" noChangeArrowheads="1"/>
          </p:cNvPicPr>
          <p:nvPr/>
        </p:nvPicPr>
        <p:blipFill>
          <a:blip r:embed="rId3" cstate="print"/>
          <a:srcRect t="6012" b="7741"/>
          <a:stretch>
            <a:fillRect/>
          </a:stretch>
        </p:blipFill>
        <p:spPr bwMode="auto">
          <a:xfrm>
            <a:off x="304800" y="1371600"/>
            <a:ext cx="3781425" cy="1981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</p:pic>
      <p:sp>
        <p:nvSpPr>
          <p:cNvPr id="128016" name="Text Box 16"/>
          <p:cNvSpPr txBox="1">
            <a:spLocks noChangeArrowheads="1"/>
          </p:cNvSpPr>
          <p:nvPr/>
        </p:nvSpPr>
        <p:spPr bwMode="auto">
          <a:xfrm>
            <a:off x="363537" y="3239511"/>
            <a:ext cx="1371600" cy="14763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sz="1200" dirty="0">
                <a:solidFill>
                  <a:srgbClr val="000000"/>
                </a:solidFill>
                <a:latin typeface="Trebuchet MS" pitchFamily="34" charset="0"/>
              </a:rPr>
              <a:t>Experimental setup</a:t>
            </a:r>
            <a:endParaRPr lang="en-US" sz="1200" baseline="3000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128017" name="Text Box 17"/>
          <p:cNvSpPr txBox="1">
            <a:spLocks noChangeArrowheads="1"/>
          </p:cNvSpPr>
          <p:nvPr/>
        </p:nvSpPr>
        <p:spPr bwMode="auto">
          <a:xfrm>
            <a:off x="609600" y="1548824"/>
            <a:ext cx="266700" cy="1746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r>
              <a:rPr lang="en-US" sz="1100" dirty="0">
                <a:solidFill>
                  <a:srgbClr val="000000"/>
                </a:solidFill>
                <a:latin typeface="Trebuchet MS" pitchFamily="34" charset="0"/>
              </a:rPr>
              <a:t>ECR</a:t>
            </a:r>
          </a:p>
        </p:txBody>
      </p:sp>
      <p:sp>
        <p:nvSpPr>
          <p:cNvPr id="128018" name="Text Box 18"/>
          <p:cNvSpPr txBox="1">
            <a:spLocks noChangeArrowheads="1"/>
          </p:cNvSpPr>
          <p:nvPr/>
        </p:nvSpPr>
        <p:spPr bwMode="auto">
          <a:xfrm>
            <a:off x="1981200" y="1701224"/>
            <a:ext cx="628650" cy="1698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r>
              <a:rPr lang="en-US" sz="1100" dirty="0">
                <a:solidFill>
                  <a:srgbClr val="000000"/>
                </a:solidFill>
                <a:latin typeface="Trebuchet MS" pitchFamily="34" charset="0"/>
              </a:rPr>
              <a:t>1.7m RFQ</a:t>
            </a:r>
          </a:p>
        </p:txBody>
      </p:sp>
      <p:sp>
        <p:nvSpPr>
          <p:cNvPr id="128019" name="Text Box 19"/>
          <p:cNvSpPr txBox="1">
            <a:spLocks noChangeArrowheads="1"/>
          </p:cNvSpPr>
          <p:nvPr/>
        </p:nvSpPr>
        <p:spPr bwMode="auto">
          <a:xfrm>
            <a:off x="3492500" y="2426711"/>
            <a:ext cx="469900" cy="18891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r>
              <a:rPr lang="en-US" sz="1100" dirty="0">
                <a:solidFill>
                  <a:srgbClr val="000000"/>
                </a:solidFill>
                <a:latin typeface="Trebuchet MS" pitchFamily="34" charset="0"/>
              </a:rPr>
              <a:t>Dipole2</a:t>
            </a:r>
          </a:p>
        </p:txBody>
      </p:sp>
      <p:sp>
        <p:nvSpPr>
          <p:cNvPr id="128020" name="Text Box 20"/>
          <p:cNvSpPr txBox="1">
            <a:spLocks noChangeArrowheads="1"/>
          </p:cNvSpPr>
          <p:nvPr/>
        </p:nvSpPr>
        <p:spPr bwMode="auto">
          <a:xfrm>
            <a:off x="2701925" y="2717224"/>
            <a:ext cx="498475" cy="203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r>
              <a:rPr lang="en-US" sz="1100" dirty="0">
                <a:solidFill>
                  <a:srgbClr val="000000"/>
                </a:solidFill>
                <a:latin typeface="Trebuchet MS" pitchFamily="34" charset="0"/>
              </a:rPr>
              <a:t>Sample </a:t>
            </a:r>
          </a:p>
        </p:txBody>
      </p:sp>
      <p:sp>
        <p:nvSpPr>
          <p:cNvPr id="6163" name="Text Box 22"/>
          <p:cNvSpPr txBox="1">
            <a:spLocks noChangeArrowheads="1"/>
          </p:cNvSpPr>
          <p:nvPr/>
        </p:nvSpPr>
        <p:spPr bwMode="auto">
          <a:xfrm>
            <a:off x="3049587" y="3890386"/>
            <a:ext cx="222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Times New Roman" pitchFamily="18" charset="0"/>
              </a:rPr>
              <a:t>x</a:t>
            </a:r>
            <a:r>
              <a:rPr lang="en-US" sz="900">
                <a:solidFill>
                  <a:schemeClr val="bg1"/>
                </a:solidFill>
                <a:latin typeface="Times New Roman" pitchFamily="18" charset="0"/>
              </a:rPr>
              <a:t>300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1750" y="3576918"/>
            <a:ext cx="2508250" cy="2099687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8550" y="3586443"/>
            <a:ext cx="2708275" cy="2081213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</p:pic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5256213" y="5589012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200" b="1">
              <a:solidFill>
                <a:schemeClr val="bg1"/>
              </a:solidFill>
              <a:latin typeface="Trebuchet MS" pitchFamily="34" charset="0"/>
            </a:endParaRPr>
          </a:p>
        </p:txBody>
      </p:sp>
      <p:pic>
        <p:nvPicPr>
          <p:cNvPr id="23" name="Picture 2" descr="FeZnO"/>
          <p:cNvPicPr>
            <a:picLocks noChangeAspect="1" noChangeArrowheads="1"/>
          </p:cNvPicPr>
          <p:nvPr/>
        </p:nvPicPr>
        <p:blipFill>
          <a:blip r:embed="rId6" cstate="print"/>
          <a:srcRect l="5910" t="8353" r="33182" b="21765"/>
          <a:stretch>
            <a:fillRect/>
          </a:stretch>
        </p:blipFill>
        <p:spPr bwMode="auto">
          <a:xfrm>
            <a:off x="333375" y="3596699"/>
            <a:ext cx="327231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1219200" y="609600"/>
            <a:ext cx="6705600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i="1" dirty="0" err="1" smtClean="0">
                <a:solidFill>
                  <a:srgbClr val="000000"/>
                </a:solidFill>
                <a:latin typeface="Calibri" pitchFamily="34" charset="0"/>
              </a:rPr>
              <a:t>Nucl</a:t>
            </a:r>
            <a:r>
              <a:rPr lang="en-US" sz="1400" i="1" dirty="0" smtClean="0">
                <a:solidFill>
                  <a:srgbClr val="000000"/>
                </a:solidFill>
                <a:latin typeface="Calibri" pitchFamily="34" charset="0"/>
              </a:rPr>
              <a:t>. </a:t>
            </a:r>
            <a:r>
              <a:rPr lang="en-US" sz="1400" i="1" dirty="0" err="1" smtClean="0">
                <a:solidFill>
                  <a:srgbClr val="000000"/>
                </a:solidFill>
                <a:latin typeface="Calibri" pitchFamily="34" charset="0"/>
              </a:rPr>
              <a:t>Instrum</a:t>
            </a:r>
            <a:r>
              <a:rPr lang="en-US" sz="1400" i="1" dirty="0" smtClean="0">
                <a:solidFill>
                  <a:srgbClr val="000000"/>
                </a:solidFill>
                <a:latin typeface="Calibri" pitchFamily="34" charset="0"/>
              </a:rPr>
              <a:t>. &amp; Meth. B267 (2009) 1783 ; Phys. </a:t>
            </a:r>
            <a:r>
              <a:rPr lang="en-US" sz="1400" i="1" dirty="0" err="1" smtClean="0">
                <a:solidFill>
                  <a:srgbClr val="000000"/>
                </a:solidFill>
                <a:latin typeface="Calibri" pitchFamily="34" charset="0"/>
              </a:rPr>
              <a:t>Lett</a:t>
            </a:r>
            <a:r>
              <a:rPr lang="en-US" sz="1400" i="1" dirty="0" smtClean="0">
                <a:solidFill>
                  <a:srgbClr val="000000"/>
                </a:solidFill>
                <a:latin typeface="Calibri" pitchFamily="34" charset="0"/>
              </a:rPr>
              <a:t>. A371 (2007) 482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3733800" y="5800725"/>
            <a:ext cx="2609850" cy="67710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 lIns="91440" tIns="0" rIns="91440" bIns="0">
            <a:spAutoFit/>
          </a:bodyPr>
          <a:lstStyle/>
          <a:p>
            <a:r>
              <a:rPr lang="en-US" sz="1100" dirty="0" smtClean="0">
                <a:latin typeface="Trebuchet MS" pitchFamily="34" charset="0"/>
              </a:rPr>
              <a:t>(left ) Enhanced saturation magnetic moment in 500 </a:t>
            </a:r>
            <a:r>
              <a:rPr lang="en-US" sz="1100" dirty="0" smtClean="0">
                <a:latin typeface="Trebuchet MS" pitchFamily="34" charset="0"/>
                <a:sym typeface="Symbol"/>
              </a:rPr>
              <a:t></a:t>
            </a:r>
            <a:r>
              <a:rPr lang="en-US" sz="1100" dirty="0" smtClean="0">
                <a:latin typeface="Trebuchet MS" pitchFamily="34" charset="0"/>
              </a:rPr>
              <a:t>C annealed Iron  implanted </a:t>
            </a:r>
            <a:r>
              <a:rPr lang="en-US" sz="1100" dirty="0" err="1" smtClean="0">
                <a:latin typeface="Trebuchet MS" pitchFamily="34" charset="0"/>
              </a:rPr>
              <a:t>ZnO</a:t>
            </a:r>
            <a:r>
              <a:rPr lang="en-US" sz="1100" dirty="0" smtClean="0">
                <a:latin typeface="Trebuchet MS" pitchFamily="34" charset="0"/>
              </a:rPr>
              <a:t>, compared with un-implanted  annealed </a:t>
            </a:r>
            <a:r>
              <a:rPr lang="en-US" sz="1100" dirty="0" err="1" smtClean="0">
                <a:latin typeface="Trebuchet MS" pitchFamily="34" charset="0"/>
              </a:rPr>
              <a:t>ZnO</a:t>
            </a:r>
            <a:r>
              <a:rPr lang="en-US" sz="1100" dirty="0" smtClean="0">
                <a:latin typeface="Trebuchet MS" pitchFamily="34" charset="0"/>
              </a:rPr>
              <a:t> (top) </a:t>
            </a:r>
            <a:endParaRPr lang="en-US" sz="110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67200" y="990600"/>
            <a:ext cx="4724400" cy="2447092"/>
          </a:xfrm>
          <a:prstGeom prst="roundRect">
            <a:avLst>
              <a:gd name="adj" fmla="val 41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45720" tIns="0" rIns="45720" bIns="0" rtlCol="0">
            <a:spAutoFit/>
          </a:bodyPr>
          <a:lstStyle/>
          <a:p>
            <a:r>
              <a:rPr lang="en-US" sz="1200" b="1" i="1" dirty="0" err="1" smtClean="0">
                <a:latin typeface="Trebuchet MS" pitchFamily="34" charset="0"/>
              </a:rPr>
              <a:t>Spintronics</a:t>
            </a:r>
            <a:r>
              <a:rPr lang="en-US" sz="1200" b="1" i="1" dirty="0" smtClean="0">
                <a:latin typeface="Trebuchet MS" pitchFamily="34" charset="0"/>
              </a:rPr>
              <a:t> : </a:t>
            </a:r>
            <a:r>
              <a:rPr lang="en-US" sz="1200" b="1" i="1" dirty="0" err="1" smtClean="0">
                <a:latin typeface="Trebuchet MS" pitchFamily="34" charset="0"/>
              </a:rPr>
              <a:t>ZnO</a:t>
            </a:r>
            <a:r>
              <a:rPr lang="en-US" sz="1200" b="1" i="1" dirty="0" smtClean="0">
                <a:latin typeface="Trebuchet MS" pitchFamily="34" charset="0"/>
              </a:rPr>
              <a:t> - potential candidate ; prediction that it may show ferromagnetic ordering at room temperature</a:t>
            </a:r>
          </a:p>
          <a:p>
            <a:endParaRPr lang="en-US" sz="8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Trebuchet MS" pitchFamily="34" charset="0"/>
              </a:rPr>
              <a:t> Positron annihilation studies at VECC show clearly that defects govern room temperature ferromagnetic properties of </a:t>
            </a:r>
            <a:r>
              <a:rPr lang="en-US" sz="1200" dirty="0" err="1" smtClean="0">
                <a:latin typeface="Trebuchet MS" pitchFamily="34" charset="0"/>
              </a:rPr>
              <a:t>nano</a:t>
            </a:r>
            <a:r>
              <a:rPr lang="en-US" sz="1200" dirty="0" smtClean="0">
                <a:latin typeface="Trebuchet MS" pitchFamily="34" charset="0"/>
              </a:rPr>
              <a:t>-crystalline </a:t>
            </a:r>
            <a:r>
              <a:rPr lang="en-US" sz="1200" dirty="0" err="1" smtClean="0">
                <a:latin typeface="Trebuchet MS" pitchFamily="34" charset="0"/>
              </a:rPr>
              <a:t>ZnO</a:t>
            </a:r>
            <a:r>
              <a:rPr lang="en-US" sz="1200" dirty="0" smtClean="0">
                <a:latin typeface="Trebuchet MS" pitchFamily="34" charset="0"/>
              </a:rPr>
              <a:t>. </a:t>
            </a:r>
          </a:p>
          <a:p>
            <a:pPr>
              <a:buFont typeface="Arial" pitchFamily="34" charset="0"/>
              <a:buChar char="•"/>
            </a:pPr>
            <a:endParaRPr lang="en-US" sz="8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Trebuchet MS" pitchFamily="34" charset="0"/>
              </a:rPr>
              <a:t> Enhanced positron annihilation with core electrons of Zn observed  in 500 </a:t>
            </a:r>
            <a:r>
              <a:rPr lang="en-US" sz="1200" dirty="0" smtClean="0">
                <a:latin typeface="Trebuchet MS" pitchFamily="34" charset="0"/>
                <a:sym typeface="Symbol"/>
              </a:rPr>
              <a:t></a:t>
            </a:r>
            <a:r>
              <a:rPr lang="en-US" sz="1200" dirty="0" smtClean="0">
                <a:latin typeface="Trebuchet MS" pitchFamily="34" charset="0"/>
              </a:rPr>
              <a:t>C annealed </a:t>
            </a:r>
            <a:r>
              <a:rPr lang="en-US" sz="1200" dirty="0" err="1" smtClean="0">
                <a:latin typeface="Trebuchet MS" pitchFamily="34" charset="0"/>
              </a:rPr>
              <a:t>ZnO</a:t>
            </a:r>
            <a:r>
              <a:rPr lang="en-US" sz="1200" dirty="0" smtClean="0">
                <a:latin typeface="Trebuchet MS" pitchFamily="34" charset="0"/>
              </a:rPr>
              <a:t> ; strong correlation between defects and ferromagnetism seen experimentally </a:t>
            </a:r>
          </a:p>
          <a:p>
            <a:endParaRPr lang="en-US" sz="8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Trebuchet MS" pitchFamily="34" charset="0"/>
              </a:rPr>
              <a:t> Two orders enhancement in </a:t>
            </a:r>
            <a:r>
              <a:rPr lang="en-US" sz="1200" dirty="0" smtClean="0">
                <a:solidFill>
                  <a:srgbClr val="000000"/>
                </a:solidFill>
                <a:latin typeface="Trebuchet MS" pitchFamily="34" charset="0"/>
              </a:rPr>
              <a:t>saturation magnetic moment seen in Fe ion-implanted </a:t>
            </a:r>
            <a:r>
              <a:rPr lang="en-US" sz="1200" dirty="0" err="1" smtClean="0">
                <a:solidFill>
                  <a:srgbClr val="000000"/>
                </a:solidFill>
                <a:latin typeface="Trebuchet MS" pitchFamily="34" charset="0"/>
              </a:rPr>
              <a:t>ZnO</a:t>
            </a:r>
            <a:r>
              <a:rPr lang="en-US" sz="1200" dirty="0" smtClean="0">
                <a:solidFill>
                  <a:srgbClr val="000000"/>
                </a:solidFill>
                <a:latin typeface="Trebuchet MS" pitchFamily="34" charset="0"/>
              </a:rPr>
              <a:t> (500 </a:t>
            </a:r>
            <a:r>
              <a:rPr lang="en-US" sz="1200" dirty="0" smtClean="0">
                <a:latin typeface="Trebuchet MS" pitchFamily="34" charset="0"/>
                <a:sym typeface="Symbol"/>
              </a:rPr>
              <a:t></a:t>
            </a:r>
            <a:r>
              <a:rPr lang="en-US" sz="1200" dirty="0" smtClean="0">
                <a:latin typeface="Trebuchet MS" pitchFamily="34" charset="0"/>
              </a:rPr>
              <a:t>C annealed)</a:t>
            </a:r>
            <a:r>
              <a:rPr lang="en-US" sz="1200" dirty="0" smtClean="0">
                <a:solidFill>
                  <a:srgbClr val="000000"/>
                </a:solidFill>
                <a:latin typeface="Trebuchet MS" pitchFamily="34" charset="0"/>
              </a:rPr>
              <a:t>. For this study 10</a:t>
            </a:r>
            <a:r>
              <a:rPr lang="en-US" sz="1200" baseline="30000" dirty="0" smtClean="0">
                <a:solidFill>
                  <a:srgbClr val="000000"/>
                </a:solidFill>
                <a:latin typeface="Trebuchet MS" pitchFamily="34" charset="0"/>
              </a:rPr>
              <a:t>16</a:t>
            </a:r>
            <a:r>
              <a:rPr lang="en-US" sz="1200" dirty="0" smtClean="0">
                <a:solidFill>
                  <a:srgbClr val="000000"/>
                </a:solidFill>
                <a:latin typeface="Trebuchet MS" pitchFamily="34" charset="0"/>
              </a:rPr>
              <a:t> </a:t>
            </a:r>
            <a:r>
              <a:rPr lang="en-US" sz="1200" baseline="30000" dirty="0" smtClean="0">
                <a:solidFill>
                  <a:srgbClr val="000000"/>
                </a:solidFill>
                <a:latin typeface="Trebuchet MS" pitchFamily="34" charset="0"/>
              </a:rPr>
              <a:t>56</a:t>
            </a:r>
            <a:r>
              <a:rPr lang="en-US" sz="1200" dirty="0" smtClean="0">
                <a:solidFill>
                  <a:srgbClr val="000000"/>
                </a:solidFill>
                <a:latin typeface="Trebuchet MS" pitchFamily="34" charset="0"/>
              </a:rPr>
              <a:t>Fe</a:t>
            </a:r>
            <a:r>
              <a:rPr lang="en-US" sz="1200" baseline="30000" dirty="0" smtClean="0">
                <a:solidFill>
                  <a:srgbClr val="000000"/>
                </a:solidFill>
                <a:latin typeface="Trebuchet MS" pitchFamily="34" charset="0"/>
              </a:rPr>
              <a:t>6+ </a:t>
            </a:r>
            <a:r>
              <a:rPr lang="en-US" sz="1200" dirty="0" smtClean="0">
                <a:solidFill>
                  <a:srgbClr val="000000"/>
                </a:solidFill>
                <a:latin typeface="Trebuchet MS" pitchFamily="34" charset="0"/>
              </a:rPr>
              <a:t>ions of 1.63 </a:t>
            </a:r>
            <a:r>
              <a:rPr lang="en-US" sz="1200" dirty="0" err="1" smtClean="0">
                <a:solidFill>
                  <a:srgbClr val="000000"/>
                </a:solidFill>
                <a:latin typeface="Trebuchet MS" pitchFamily="34" charset="0"/>
              </a:rPr>
              <a:t>MeV</a:t>
            </a:r>
            <a:r>
              <a:rPr lang="en-US" sz="1200" dirty="0" smtClean="0">
                <a:solidFill>
                  <a:srgbClr val="000000"/>
                </a:solidFill>
                <a:latin typeface="Trebuchet MS" pitchFamily="34" charset="0"/>
              </a:rPr>
              <a:t> were implanted in 0.75 micron </a:t>
            </a:r>
            <a:r>
              <a:rPr lang="en-US" sz="1200" dirty="0" err="1" smtClean="0">
                <a:solidFill>
                  <a:srgbClr val="000000"/>
                </a:solidFill>
                <a:latin typeface="Trebuchet MS" pitchFamily="34" charset="0"/>
              </a:rPr>
              <a:t>ZnO</a:t>
            </a:r>
            <a:r>
              <a:rPr lang="en-US" sz="1200" dirty="0" smtClean="0">
                <a:solidFill>
                  <a:srgbClr val="000000"/>
                </a:solidFill>
                <a:latin typeface="Trebuchet MS" pitchFamily="34" charset="0"/>
              </a:rPr>
              <a:t> sample. 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6400800" y="5734050"/>
            <a:ext cx="2466975" cy="846386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 lIns="45720" tIns="0" rIns="0" bIns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Trebuchet MS" pitchFamily="34" charset="0"/>
              </a:rPr>
              <a:t>Ratio of electron-positron momentum distribution for various samples. Enhancement in higher momentum region indicates preferred </a:t>
            </a:r>
            <a:r>
              <a:rPr lang="en-US" sz="1100" dirty="0" err="1" smtClean="0">
                <a:solidFill>
                  <a:srgbClr val="000000"/>
                </a:solidFill>
                <a:latin typeface="Trebuchet MS" pitchFamily="34" charset="0"/>
              </a:rPr>
              <a:t>annihi-lation</a:t>
            </a:r>
            <a:r>
              <a:rPr lang="en-US" sz="1100" dirty="0" smtClean="0">
                <a:solidFill>
                  <a:srgbClr val="000000"/>
                </a:solidFill>
                <a:latin typeface="Trebuchet MS" pitchFamily="34" charset="0"/>
              </a:rPr>
              <a:t> with  Zinc 3d core electrons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ed Rectangle 34"/>
          <p:cNvSpPr/>
          <p:nvPr/>
        </p:nvSpPr>
        <p:spPr>
          <a:xfrm>
            <a:off x="533400" y="1733550"/>
            <a:ext cx="7924800" cy="5029200"/>
          </a:xfrm>
          <a:prstGeom prst="roundRect">
            <a:avLst>
              <a:gd name="adj" fmla="val 3220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796F70A4-AFA5-43FC-B551-9CD68823B34D}" type="slidenum">
              <a:rPr lang="en-US" sz="1000">
                <a:latin typeface="+mn-lt"/>
              </a:rPr>
              <a:pPr>
                <a:defRPr/>
              </a:pPr>
              <a:t>18</a:t>
            </a:fld>
            <a:endParaRPr lang="en-US" sz="1000" dirty="0">
              <a:latin typeface="+mn-lt"/>
            </a:endParaRPr>
          </a:p>
        </p:txBody>
      </p:sp>
      <p:sp>
        <p:nvSpPr>
          <p:cNvPr id="6149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Surface science studies using ion-beams from the facility</a:t>
            </a:r>
            <a:endParaRPr 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5065713" y="5427087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200" b="1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114300" y="647700"/>
            <a:ext cx="89154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200" dirty="0" smtClean="0">
                <a:latin typeface="Trebuchet MS" pitchFamily="34" charset="0"/>
                <a:ea typeface="Times New Roman" pitchFamily="18" charset="0"/>
              </a:rPr>
              <a:t>Appl. Surf. Sci. 257, 6775 (2011), Appl. Surf. Sci.  (2011) doi:10.1016/j.apsusc.2011.07.038; </a:t>
            </a:r>
            <a:r>
              <a:rPr lang="en-IN" sz="1200" dirty="0" err="1" smtClean="0">
                <a:latin typeface="Trebuchet MS" pitchFamily="34" charset="0"/>
              </a:rPr>
              <a:t>Nucl</a:t>
            </a:r>
            <a:r>
              <a:rPr lang="en-IN" sz="1200" dirty="0" smtClean="0">
                <a:latin typeface="Trebuchet MS" pitchFamily="34" charset="0"/>
              </a:rPr>
              <a:t>. Instr. &amp;  Meth. xx, xxx (2012)</a:t>
            </a:r>
            <a:endParaRPr lang="en-US" sz="1200" dirty="0" smtClean="0">
              <a:latin typeface="Trebuchet MS" pitchFamily="34" charset="0"/>
            </a:endParaRPr>
          </a:p>
          <a:p>
            <a:pPr eaLnBrk="0" hangingPunct="0"/>
            <a:r>
              <a:rPr lang="en-US" sz="1200" dirty="0" smtClean="0">
                <a:latin typeface="Trebuchet MS" pitchFamily="34" charset="0"/>
              </a:rPr>
              <a:t>S. </a:t>
            </a:r>
            <a:r>
              <a:rPr lang="en-US" sz="1200" dirty="0" err="1" smtClean="0">
                <a:latin typeface="Trebuchet MS" pitchFamily="34" charset="0"/>
              </a:rPr>
              <a:t>Bhattacharjee</a:t>
            </a:r>
            <a:r>
              <a:rPr lang="en-US" sz="1200" dirty="0" smtClean="0">
                <a:latin typeface="Trebuchet MS" pitchFamily="34" charset="0"/>
              </a:rPr>
              <a:t>, et.al., AIP Conf. Proc.</a:t>
            </a:r>
            <a:r>
              <a:rPr lang="en-US" sz="1200" b="1" dirty="0" smtClean="0">
                <a:latin typeface="Trebuchet MS" pitchFamily="34" charset="0"/>
              </a:rPr>
              <a:t>1349</a:t>
            </a:r>
            <a:r>
              <a:rPr lang="en-US" sz="1200" dirty="0" smtClean="0">
                <a:latin typeface="Trebuchet MS" pitchFamily="34" charset="0"/>
              </a:rPr>
              <a:t>,611 (2011); </a:t>
            </a:r>
            <a:r>
              <a:rPr lang="en-US" sz="1200" dirty="0" smtClean="0">
                <a:latin typeface="Trebuchet MS" pitchFamily="34" charset="0"/>
                <a:ea typeface="Times New Roman" pitchFamily="18" charset="0"/>
              </a:rPr>
              <a:t>J. Phys. Cond. Matt. 22, 175005 (2010).</a:t>
            </a:r>
          </a:p>
        </p:txBody>
      </p:sp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8401" y="1764329"/>
            <a:ext cx="2429184" cy="2088231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95375" y="4305246"/>
            <a:ext cx="2775890" cy="2088232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1133475" y="6393418"/>
            <a:ext cx="2752725" cy="369332"/>
          </a:xfrm>
          <a:prstGeom prst="rect">
            <a:avLst/>
          </a:prstGeom>
        </p:spPr>
        <p:txBody>
          <a:bodyPr wrap="square" lIns="45720" rIns="45720">
            <a:spAutoFit/>
          </a:bodyPr>
          <a:lstStyle/>
          <a:p>
            <a:r>
              <a:rPr lang="en-US" sz="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Periodic magnetic non magnetic stripe formation by ion implantation</a:t>
            </a:r>
            <a:endParaRPr lang="en-US" sz="9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14400" y="3867150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Periodic semiconducting insulating stripes formation by </a:t>
            </a:r>
            <a:r>
              <a:rPr lang="en-US" sz="9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keV</a:t>
            </a:r>
            <a:r>
              <a:rPr lang="en-US" sz="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oxygen ion bombardment</a:t>
            </a:r>
            <a:endParaRPr lang="en-US" sz="9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91075" y="6076950"/>
            <a:ext cx="3352800" cy="507831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sz="900" b="1" dirty="0" smtClean="0">
                <a:latin typeface="Verdana" pitchFamily="34" charset="0"/>
              </a:rPr>
              <a:t>Effect of projectile’s chemical reactivity on </a:t>
            </a:r>
            <a:r>
              <a:rPr lang="en-US" sz="900" b="1" dirty="0" err="1" smtClean="0">
                <a:latin typeface="Verdana" pitchFamily="34" charset="0"/>
              </a:rPr>
              <a:t>nano</a:t>
            </a:r>
            <a:r>
              <a:rPr lang="en-US" sz="900" b="1" dirty="0" smtClean="0">
                <a:latin typeface="Verdana" pitchFamily="34" charset="0"/>
              </a:rPr>
              <a:t>-patterning. Oxygen and nitrogen show enhanced effect on </a:t>
            </a:r>
            <a:r>
              <a:rPr lang="en-US" sz="900" b="1" dirty="0" err="1" smtClean="0">
                <a:latin typeface="Verdana" pitchFamily="34" charset="0"/>
              </a:rPr>
              <a:t>nano</a:t>
            </a:r>
            <a:r>
              <a:rPr lang="en-US" sz="900" b="1" dirty="0" smtClean="0">
                <a:latin typeface="Verdana" pitchFamily="34" charset="0"/>
              </a:rPr>
              <a:t>-patterning.  </a:t>
            </a:r>
            <a:endParaRPr lang="en-US" sz="900" b="1" dirty="0">
              <a:latin typeface="Verdana" pitchFamily="34" charset="0"/>
            </a:endParaRPr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800600" y="1504950"/>
          <a:ext cx="3297533" cy="4495800"/>
        </p:xfrm>
        <a:graphic>
          <a:graphicData uri="http://schemas.openxmlformats.org/presentationml/2006/ole">
            <p:oleObj spid="_x0000_s183298" name="Graph" r:id="rId6" imgW="3101760" imgH="3978720" progId="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457200" y="1123950"/>
            <a:ext cx="7924800" cy="533340"/>
          </a:xfrm>
          <a:prstGeom prst="roundRect">
            <a:avLst>
              <a:gd name="adj" fmla="val 41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45720" tIns="45720" rIns="45720" bIns="45720" rtlCol="0">
            <a:spAutoFit/>
          </a:bodyPr>
          <a:lstStyle/>
          <a:p>
            <a:r>
              <a:rPr lang="en-US" sz="1400" dirty="0" smtClean="0">
                <a:latin typeface="Trebuchet MS" pitchFamily="34" charset="0"/>
              </a:rPr>
              <a:t>Ion beam induced </a:t>
            </a:r>
            <a:r>
              <a:rPr lang="en-US" sz="1400" dirty="0" err="1" smtClean="0">
                <a:latin typeface="Trebuchet MS" pitchFamily="34" charset="0"/>
              </a:rPr>
              <a:t>nano</a:t>
            </a:r>
            <a:r>
              <a:rPr lang="en-US" sz="1400" dirty="0" smtClean="0">
                <a:latin typeface="Trebuchet MS" pitchFamily="34" charset="0"/>
              </a:rPr>
              <a:t>-pattern formation and coulomb sputtering studies on Silicon oxide, Zinc Oxide, Carbon films etc. using  oxygen, carbon, argon, nitrogen ion beams from the facility.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E2FD2-0C48-42C8-B688-B46F9D48410A}" type="slidenum">
              <a:rPr lang="en-US"/>
              <a:pPr/>
              <a:t>19</a:t>
            </a:fld>
            <a:endParaRPr lang="en-US"/>
          </a:p>
        </p:txBody>
      </p:sp>
      <p:sp>
        <p:nvSpPr>
          <p:cNvPr id="108681" name="Rectangle 137"/>
          <p:cNvSpPr>
            <a:spLocks noChangeArrowheads="1"/>
          </p:cNvSpPr>
          <p:nvPr/>
        </p:nvSpPr>
        <p:spPr bwMode="auto">
          <a:xfrm>
            <a:off x="381000" y="3505200"/>
            <a:ext cx="5105400" cy="3124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678" name="Rectangle 134"/>
          <p:cNvSpPr>
            <a:spLocks noChangeArrowheads="1"/>
          </p:cNvSpPr>
          <p:nvPr/>
        </p:nvSpPr>
        <p:spPr bwMode="auto">
          <a:xfrm>
            <a:off x="5562600" y="914400"/>
            <a:ext cx="3352800" cy="5715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A novel detector &amp; technique for delayed proton measurement </a:t>
            </a:r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990600" y="609600"/>
            <a:ext cx="6882910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0" indent="-342900" algn="just" eaLnBrk="0" hangingPunct="0">
              <a:lnSpc>
                <a:spcPct val="90000"/>
              </a:lnSpc>
            </a:pPr>
            <a:r>
              <a:rPr lang="en-US" sz="1200" i="1" dirty="0">
                <a:latin typeface="Trebuchet MS" pitchFamily="34" charset="0"/>
              </a:rPr>
              <a:t>Phys. Rev. C 63, 024307 (2001) ; Phys. Rev. C 80, 044302 (2009</a:t>
            </a:r>
            <a:r>
              <a:rPr lang="en-US" sz="1200" i="1" dirty="0" smtClean="0">
                <a:latin typeface="Trebuchet MS" pitchFamily="34" charset="0"/>
              </a:rPr>
              <a:t>) ; </a:t>
            </a:r>
            <a:r>
              <a:rPr lang="en-US" sz="1100" i="1" dirty="0" smtClean="0">
                <a:solidFill>
                  <a:prstClr val="black"/>
                </a:solidFill>
                <a:latin typeface="Trebuchet MS" pitchFamily="34" charset="0"/>
              </a:rPr>
              <a:t>Eur. Phys. J. A 42, 375-378 (2009) </a:t>
            </a:r>
          </a:p>
        </p:txBody>
      </p:sp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381000" y="6096000"/>
            <a:ext cx="5003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200" dirty="0">
                <a:latin typeface="Trebuchet MS" pitchFamily="34" charset="0"/>
              </a:rPr>
              <a:t>New technique for delayed proton measurement at RIKEN RIPS facility:</a:t>
            </a:r>
            <a:r>
              <a:rPr lang="en-US" sz="1200" dirty="0">
                <a:solidFill>
                  <a:srgbClr val="FF9900"/>
                </a:solidFill>
                <a:latin typeface="Trebuchet MS" pitchFamily="34" charset="0"/>
              </a:rPr>
              <a:t> </a:t>
            </a:r>
            <a:r>
              <a:rPr lang="en-US" sz="1200" b="1" dirty="0">
                <a:latin typeface="Trebuchet MS" pitchFamily="34" charset="0"/>
              </a:rPr>
              <a:t>Dramatic improvement in quality of delayed proton spectra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610225" y="857250"/>
            <a:ext cx="3348038" cy="5724525"/>
            <a:chOff x="3218" y="452"/>
            <a:chExt cx="2253" cy="3756"/>
          </a:xfrm>
        </p:grpSpPr>
        <p:sp>
          <p:nvSpPr>
            <p:cNvPr id="108552" name="Text Box 8"/>
            <p:cNvSpPr txBox="1">
              <a:spLocks noChangeArrowheads="1"/>
            </p:cNvSpPr>
            <p:nvPr/>
          </p:nvSpPr>
          <p:spPr bwMode="auto">
            <a:xfrm>
              <a:off x="3821" y="452"/>
              <a:ext cx="204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pitchFamily="34" charset="0"/>
                </a:rPr>
                <a:t>Q</a:t>
              </a:r>
            </a:p>
          </p:txBody>
        </p:sp>
        <p:sp>
          <p:nvSpPr>
            <p:cNvPr id="108553" name="Text Box 9"/>
            <p:cNvSpPr txBox="1">
              <a:spLocks noChangeArrowheads="1"/>
            </p:cNvSpPr>
            <p:nvPr/>
          </p:nvSpPr>
          <p:spPr bwMode="auto">
            <a:xfrm>
              <a:off x="3665" y="466"/>
              <a:ext cx="186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pitchFamily="34" charset="0"/>
                </a:rPr>
                <a:t>T</a:t>
              </a:r>
            </a:p>
          </p:txBody>
        </p:sp>
        <p:sp>
          <p:nvSpPr>
            <p:cNvPr id="108554" name="Text Box 10"/>
            <p:cNvSpPr txBox="1">
              <a:spLocks noChangeArrowheads="1"/>
            </p:cNvSpPr>
            <p:nvPr/>
          </p:nvSpPr>
          <p:spPr bwMode="auto">
            <a:xfrm>
              <a:off x="3260" y="474"/>
              <a:ext cx="506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000">
                  <a:latin typeface="Arial" pitchFamily="34" charset="0"/>
                </a:rPr>
                <a:t>Primary beam</a:t>
              </a:r>
              <a:endParaRPr lang="en-US" sz="1200">
                <a:latin typeface="Arial" pitchFamily="34" charset="0"/>
              </a:endParaRPr>
            </a:p>
          </p:txBody>
        </p:sp>
        <p:sp>
          <p:nvSpPr>
            <p:cNvPr id="108555" name="Text Box 11"/>
            <p:cNvSpPr txBox="1">
              <a:spLocks noChangeArrowheads="1"/>
            </p:cNvSpPr>
            <p:nvPr/>
          </p:nvSpPr>
          <p:spPr bwMode="auto">
            <a:xfrm>
              <a:off x="4181" y="476"/>
              <a:ext cx="289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i="1">
                  <a:latin typeface="Arial" pitchFamily="34" charset="0"/>
                </a:rPr>
                <a:t>A/Z</a:t>
              </a:r>
              <a:endParaRPr lang="en-US" sz="1200">
                <a:latin typeface="Arial" pitchFamily="34" charset="0"/>
              </a:endParaRPr>
            </a:p>
          </p:txBody>
        </p:sp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3218" y="546"/>
              <a:ext cx="2120" cy="3662"/>
              <a:chOff x="3218" y="546"/>
              <a:chExt cx="2120" cy="3662"/>
            </a:xfrm>
          </p:grpSpPr>
          <p:sp>
            <p:nvSpPr>
              <p:cNvPr id="108557" name="Text Box 13"/>
              <p:cNvSpPr txBox="1">
                <a:spLocks noChangeArrowheads="1"/>
              </p:cNvSpPr>
              <p:nvPr/>
            </p:nvSpPr>
            <p:spPr bwMode="auto">
              <a:xfrm>
                <a:off x="3331" y="3821"/>
                <a:ext cx="12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 sz="900">
                  <a:latin typeface="Times New Roman" pitchFamily="18" charset="0"/>
                </a:endParaRPr>
              </a:p>
            </p:txBody>
          </p:sp>
          <p:sp>
            <p:nvSpPr>
              <p:cNvPr id="108558" name="Rectangle 14"/>
              <p:cNvSpPr>
                <a:spLocks noChangeArrowheads="1"/>
              </p:cNvSpPr>
              <p:nvPr/>
            </p:nvSpPr>
            <p:spPr bwMode="auto">
              <a:xfrm rot="-872130">
                <a:off x="3881" y="3381"/>
                <a:ext cx="765" cy="660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59" name="Line 15"/>
              <p:cNvSpPr>
                <a:spLocks noChangeShapeType="1"/>
              </p:cNvSpPr>
              <p:nvPr/>
            </p:nvSpPr>
            <p:spPr bwMode="auto">
              <a:xfrm>
                <a:off x="4309" y="2922"/>
                <a:ext cx="0" cy="10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60" name="Rectangle 16"/>
              <p:cNvSpPr>
                <a:spLocks noChangeArrowheads="1"/>
              </p:cNvSpPr>
              <p:nvPr/>
            </p:nvSpPr>
            <p:spPr bwMode="auto">
              <a:xfrm rot="-979100">
                <a:off x="4255" y="3969"/>
                <a:ext cx="185" cy="60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61" name="Line 17"/>
              <p:cNvSpPr>
                <a:spLocks noChangeShapeType="1"/>
              </p:cNvSpPr>
              <p:nvPr/>
            </p:nvSpPr>
            <p:spPr bwMode="auto">
              <a:xfrm rot="-877253">
                <a:off x="4309" y="3624"/>
                <a:ext cx="1" cy="133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62" name="Line 18"/>
              <p:cNvSpPr>
                <a:spLocks noChangeShapeType="1"/>
              </p:cNvSpPr>
              <p:nvPr/>
            </p:nvSpPr>
            <p:spPr bwMode="auto">
              <a:xfrm rot="-877253">
                <a:off x="4222" y="3650"/>
                <a:ext cx="1" cy="10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63" name="Line 19"/>
              <p:cNvSpPr>
                <a:spLocks noChangeShapeType="1"/>
              </p:cNvSpPr>
              <p:nvPr/>
            </p:nvSpPr>
            <p:spPr bwMode="auto">
              <a:xfrm rot="-877253">
                <a:off x="4188" y="3658"/>
                <a:ext cx="1" cy="10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64" name="Rectangle 20"/>
              <p:cNvSpPr>
                <a:spLocks noChangeArrowheads="1"/>
              </p:cNvSpPr>
              <p:nvPr/>
            </p:nvSpPr>
            <p:spPr bwMode="auto">
              <a:xfrm rot="20811775" flipV="1">
                <a:off x="4093" y="3650"/>
                <a:ext cx="55" cy="143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65" name="Line 21"/>
              <p:cNvSpPr>
                <a:spLocks noChangeShapeType="1"/>
              </p:cNvSpPr>
              <p:nvPr/>
            </p:nvSpPr>
            <p:spPr bwMode="auto">
              <a:xfrm rot="-877253">
                <a:off x="4203" y="3653"/>
                <a:ext cx="1" cy="10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66" name="Rectangle 22"/>
              <p:cNvSpPr>
                <a:spLocks noChangeArrowheads="1"/>
              </p:cNvSpPr>
              <p:nvPr/>
            </p:nvSpPr>
            <p:spPr bwMode="auto">
              <a:xfrm rot="20811775" flipV="1">
                <a:off x="4019" y="3673"/>
                <a:ext cx="49" cy="143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67" name="Line 23"/>
              <p:cNvSpPr>
                <a:spLocks noChangeShapeType="1"/>
              </p:cNvSpPr>
              <p:nvPr/>
            </p:nvSpPr>
            <p:spPr bwMode="auto">
              <a:xfrm rot="21506050" flipV="1">
                <a:off x="3881" y="3602"/>
                <a:ext cx="764" cy="1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68" name="Line 24"/>
              <p:cNvSpPr>
                <a:spLocks noChangeShapeType="1"/>
              </p:cNvSpPr>
              <p:nvPr/>
            </p:nvSpPr>
            <p:spPr bwMode="auto">
              <a:xfrm rot="1375845" flipV="1">
                <a:off x="4218" y="3154"/>
                <a:ext cx="179" cy="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69" name="Line 25"/>
              <p:cNvSpPr>
                <a:spLocks noChangeShapeType="1"/>
              </p:cNvSpPr>
              <p:nvPr/>
            </p:nvSpPr>
            <p:spPr bwMode="auto">
              <a:xfrm rot="1375845" flipV="1">
                <a:off x="4219" y="3110"/>
                <a:ext cx="179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70" name="Line 26"/>
              <p:cNvSpPr>
                <a:spLocks noChangeShapeType="1"/>
              </p:cNvSpPr>
              <p:nvPr/>
            </p:nvSpPr>
            <p:spPr bwMode="auto">
              <a:xfrm rot="1375845" flipV="1">
                <a:off x="4217" y="3132"/>
                <a:ext cx="180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71" name="Line 27"/>
              <p:cNvSpPr>
                <a:spLocks noChangeShapeType="1"/>
              </p:cNvSpPr>
              <p:nvPr/>
            </p:nvSpPr>
            <p:spPr bwMode="auto">
              <a:xfrm rot="1375845" flipV="1">
                <a:off x="4216" y="3078"/>
                <a:ext cx="179" cy="71"/>
              </a:xfrm>
              <a:prstGeom prst="line">
                <a:avLst/>
              </a:prstGeom>
              <a:noFill/>
              <a:ln w="539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72" name="Line 28"/>
              <p:cNvSpPr>
                <a:spLocks noChangeShapeType="1"/>
              </p:cNvSpPr>
              <p:nvPr/>
            </p:nvSpPr>
            <p:spPr bwMode="auto">
              <a:xfrm>
                <a:off x="4309" y="2922"/>
                <a:ext cx="0" cy="16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73" name="Line 29"/>
              <p:cNvSpPr>
                <a:spLocks noChangeShapeType="1"/>
              </p:cNvSpPr>
              <p:nvPr/>
            </p:nvSpPr>
            <p:spPr bwMode="auto">
              <a:xfrm rot="808876" flipV="1">
                <a:off x="4203" y="3423"/>
                <a:ext cx="153" cy="8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74" name="Line 30"/>
              <p:cNvSpPr>
                <a:spLocks noChangeShapeType="1"/>
              </p:cNvSpPr>
              <p:nvPr/>
            </p:nvSpPr>
            <p:spPr bwMode="auto">
              <a:xfrm rot="6043773" flipV="1">
                <a:off x="4132" y="3424"/>
                <a:ext cx="87" cy="49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75" name="Text Box 31"/>
              <p:cNvSpPr txBox="1">
                <a:spLocks noChangeArrowheads="1"/>
              </p:cNvSpPr>
              <p:nvPr/>
            </p:nvSpPr>
            <p:spPr bwMode="auto">
              <a:xfrm rot="-988739">
                <a:off x="4038" y="3805"/>
                <a:ext cx="194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latin typeface="Arial" pitchFamily="34" charset="0"/>
                  </a:rPr>
                  <a:t>E</a:t>
                </a:r>
                <a:r>
                  <a:rPr lang="en-US" sz="800" baseline="-25000">
                    <a:latin typeface="Arial" pitchFamily="34" charset="0"/>
                  </a:rPr>
                  <a:t>p</a:t>
                </a:r>
                <a:endParaRPr lang="en-US" sz="800">
                  <a:latin typeface="Arial" pitchFamily="34" charset="0"/>
                </a:endParaRPr>
              </a:p>
            </p:txBody>
          </p:sp>
          <p:sp>
            <p:nvSpPr>
              <p:cNvPr id="108576" name="Text Box 32"/>
              <p:cNvSpPr txBox="1">
                <a:spLocks noChangeArrowheads="1"/>
              </p:cNvSpPr>
              <p:nvPr/>
            </p:nvSpPr>
            <p:spPr bwMode="auto">
              <a:xfrm rot="-1157014">
                <a:off x="4132" y="3761"/>
                <a:ext cx="212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latin typeface="Symbol" pitchFamily="18" charset="2"/>
                  </a:rPr>
                  <a:t>D</a:t>
                </a:r>
                <a:r>
                  <a:rPr lang="en-US" sz="800">
                    <a:latin typeface="Arial" pitchFamily="34" charset="0"/>
                  </a:rPr>
                  <a:t>E</a:t>
                </a:r>
                <a:endParaRPr lang="en-US" sz="900">
                  <a:latin typeface="Arial" pitchFamily="34" charset="0"/>
                </a:endParaRPr>
              </a:p>
            </p:txBody>
          </p:sp>
          <p:sp>
            <p:nvSpPr>
              <p:cNvPr id="108577" name="Text Box 33"/>
              <p:cNvSpPr txBox="1">
                <a:spLocks noChangeArrowheads="1"/>
              </p:cNvSpPr>
              <p:nvPr/>
            </p:nvSpPr>
            <p:spPr bwMode="auto">
              <a:xfrm rot="-671887">
                <a:off x="4338" y="3714"/>
                <a:ext cx="320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800">
                    <a:latin typeface="Times New Roman" pitchFamily="18" charset="0"/>
                  </a:rPr>
                  <a:t>2.6 </a:t>
                </a:r>
                <a:r>
                  <a:rPr lang="en-US" sz="800">
                    <a:latin typeface="Times New Roman" pitchFamily="18" charset="0"/>
                    <a:sym typeface="Symbol" pitchFamily="18" charset="2"/>
                  </a:rPr>
                  <a:t></a:t>
                </a:r>
                <a:r>
                  <a:rPr lang="en-US" sz="800">
                    <a:latin typeface="Times New Roman" pitchFamily="18" charset="0"/>
                  </a:rPr>
                  <a:t>m</a:t>
                </a:r>
                <a:endParaRPr lang="en-US" sz="900">
                  <a:latin typeface="Times New Roman" pitchFamily="18" charset="0"/>
                </a:endParaRPr>
              </a:p>
            </p:txBody>
          </p:sp>
          <p:sp>
            <p:nvSpPr>
              <p:cNvPr id="108578" name="Text Box 34"/>
              <p:cNvSpPr txBox="1">
                <a:spLocks noChangeArrowheads="1"/>
              </p:cNvSpPr>
              <p:nvPr/>
            </p:nvSpPr>
            <p:spPr bwMode="auto">
              <a:xfrm rot="-672035">
                <a:off x="4338" y="3805"/>
                <a:ext cx="292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800" i="1">
                    <a:latin typeface="Arial" pitchFamily="34" charset="0"/>
                  </a:rPr>
                  <a:t>Al</a:t>
                </a:r>
                <a:r>
                  <a:rPr lang="en-US" sz="800">
                    <a:latin typeface="Arial" pitchFamily="34" charset="0"/>
                  </a:rPr>
                  <a:t> foil</a:t>
                </a:r>
                <a:endParaRPr lang="en-US" sz="900">
                  <a:latin typeface="Arial" pitchFamily="34" charset="0"/>
                </a:endParaRPr>
              </a:p>
            </p:txBody>
          </p:sp>
          <p:sp>
            <p:nvSpPr>
              <p:cNvPr id="108579" name="Text Box 35"/>
              <p:cNvSpPr txBox="1">
                <a:spLocks noChangeArrowheads="1"/>
              </p:cNvSpPr>
              <p:nvPr/>
            </p:nvSpPr>
            <p:spPr bwMode="auto">
              <a:xfrm>
                <a:off x="4044" y="2807"/>
                <a:ext cx="491" cy="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</a:rPr>
                  <a:t>Fragments</a:t>
                </a:r>
              </a:p>
            </p:txBody>
          </p:sp>
          <p:sp>
            <p:nvSpPr>
              <p:cNvPr id="108580" name="Text Box 36"/>
              <p:cNvSpPr txBox="1">
                <a:spLocks noChangeArrowheads="1"/>
              </p:cNvSpPr>
              <p:nvPr/>
            </p:nvSpPr>
            <p:spPr bwMode="auto">
              <a:xfrm>
                <a:off x="3218" y="2934"/>
                <a:ext cx="778" cy="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</a:rPr>
                  <a:t>Set of</a:t>
                </a:r>
                <a:r>
                  <a:rPr lang="en-US" sz="900" i="1" dirty="0">
                    <a:latin typeface="Arial" pitchFamily="34" charset="0"/>
                  </a:rPr>
                  <a:t> Al</a:t>
                </a:r>
                <a:r>
                  <a:rPr lang="en-US" sz="900" dirty="0">
                    <a:latin typeface="Arial" pitchFamily="34" charset="0"/>
                  </a:rPr>
                  <a:t> absorbers</a:t>
                </a:r>
              </a:p>
            </p:txBody>
          </p:sp>
          <p:sp>
            <p:nvSpPr>
              <p:cNvPr id="108581" name="Line 37"/>
              <p:cNvSpPr>
                <a:spLocks noChangeShapeType="1"/>
              </p:cNvSpPr>
              <p:nvPr/>
            </p:nvSpPr>
            <p:spPr bwMode="auto">
              <a:xfrm>
                <a:off x="3990" y="3074"/>
                <a:ext cx="170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82" name="Text Box 38"/>
              <p:cNvSpPr txBox="1">
                <a:spLocks noChangeArrowheads="1"/>
              </p:cNvSpPr>
              <p:nvPr/>
            </p:nvSpPr>
            <p:spPr bwMode="auto">
              <a:xfrm>
                <a:off x="3292" y="3785"/>
                <a:ext cx="406" cy="2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</a:rPr>
                  <a:t>10 </a:t>
                </a:r>
                <a:r>
                  <a:rPr lang="en-US" sz="900" dirty="0" err="1">
                    <a:latin typeface="Arial" pitchFamily="34" charset="0"/>
                  </a:rPr>
                  <a:t>torr</a:t>
                </a:r>
                <a:r>
                  <a:rPr lang="en-US" sz="900" dirty="0">
                    <a:latin typeface="Arial" pitchFamily="34" charset="0"/>
                  </a:rPr>
                  <a:t> </a:t>
                </a:r>
              </a:p>
              <a:p>
                <a:r>
                  <a:rPr lang="en-US" sz="900" dirty="0">
                    <a:latin typeface="Arial" pitchFamily="34" charset="0"/>
                  </a:rPr>
                  <a:t>P10 gas</a:t>
                </a:r>
              </a:p>
            </p:txBody>
          </p:sp>
          <p:sp>
            <p:nvSpPr>
              <p:cNvPr id="108583" name="Line 39"/>
              <p:cNvSpPr>
                <a:spLocks noChangeShapeType="1"/>
              </p:cNvSpPr>
              <p:nvPr/>
            </p:nvSpPr>
            <p:spPr bwMode="auto">
              <a:xfrm>
                <a:off x="3674" y="3914"/>
                <a:ext cx="3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84" name="Text Box 40"/>
              <p:cNvSpPr txBox="1">
                <a:spLocks noChangeArrowheads="1"/>
              </p:cNvSpPr>
              <p:nvPr/>
            </p:nvSpPr>
            <p:spPr bwMode="auto">
              <a:xfrm>
                <a:off x="3248" y="3222"/>
                <a:ext cx="730" cy="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</a:rPr>
                  <a:t>1mm </a:t>
                </a:r>
                <a:r>
                  <a:rPr lang="en-US" sz="900" i="1" dirty="0">
                    <a:latin typeface="Arial" pitchFamily="34" charset="0"/>
                  </a:rPr>
                  <a:t>Al</a:t>
                </a:r>
                <a:r>
                  <a:rPr lang="en-US" sz="900" dirty="0">
                    <a:latin typeface="Arial" pitchFamily="34" charset="0"/>
                  </a:rPr>
                  <a:t> absorber </a:t>
                </a:r>
              </a:p>
            </p:txBody>
          </p:sp>
          <p:sp>
            <p:nvSpPr>
              <p:cNvPr id="108585" name="Line 41"/>
              <p:cNvSpPr>
                <a:spLocks noChangeShapeType="1"/>
              </p:cNvSpPr>
              <p:nvPr/>
            </p:nvSpPr>
            <p:spPr bwMode="auto">
              <a:xfrm rot="-66831">
                <a:off x="3818" y="3483"/>
                <a:ext cx="163" cy="643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86" name="Line 42"/>
              <p:cNvSpPr>
                <a:spLocks noChangeShapeType="1"/>
              </p:cNvSpPr>
              <p:nvPr/>
            </p:nvSpPr>
            <p:spPr bwMode="auto">
              <a:xfrm rot="21475074" flipV="1">
                <a:off x="3981" y="3947"/>
                <a:ext cx="745" cy="165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87" name="Line 43"/>
              <p:cNvSpPr>
                <a:spLocks noChangeShapeType="1"/>
              </p:cNvSpPr>
              <p:nvPr/>
            </p:nvSpPr>
            <p:spPr bwMode="auto">
              <a:xfrm rot="147107">
                <a:off x="4533" y="3301"/>
                <a:ext cx="205" cy="628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88" name="Line 44"/>
              <p:cNvSpPr>
                <a:spLocks noChangeShapeType="1"/>
              </p:cNvSpPr>
              <p:nvPr/>
            </p:nvSpPr>
            <p:spPr bwMode="auto">
              <a:xfrm flipV="1">
                <a:off x="3818" y="3370"/>
                <a:ext cx="441" cy="113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89" name="Line 45"/>
              <p:cNvSpPr>
                <a:spLocks noChangeShapeType="1"/>
              </p:cNvSpPr>
              <p:nvPr/>
            </p:nvSpPr>
            <p:spPr bwMode="auto">
              <a:xfrm flipV="1">
                <a:off x="4381" y="3297"/>
                <a:ext cx="165" cy="42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90" name="Line 46"/>
              <p:cNvSpPr>
                <a:spLocks noChangeShapeType="1"/>
              </p:cNvSpPr>
              <p:nvPr/>
            </p:nvSpPr>
            <p:spPr bwMode="auto">
              <a:xfrm flipH="1">
                <a:off x="4356" y="3188"/>
                <a:ext cx="190" cy="1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91" name="Line 47"/>
              <p:cNvSpPr>
                <a:spLocks noChangeShapeType="1"/>
              </p:cNvSpPr>
              <p:nvPr/>
            </p:nvSpPr>
            <p:spPr bwMode="auto">
              <a:xfrm>
                <a:off x="4334" y="3759"/>
                <a:ext cx="47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92" name="Line 48"/>
              <p:cNvSpPr>
                <a:spLocks noChangeShapeType="1"/>
              </p:cNvSpPr>
              <p:nvPr/>
            </p:nvSpPr>
            <p:spPr bwMode="auto">
              <a:xfrm rot="20772580" flipH="1">
                <a:off x="4378" y="3609"/>
                <a:ext cx="0" cy="10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93" name="Line 49"/>
              <p:cNvSpPr>
                <a:spLocks noChangeShapeType="1"/>
              </p:cNvSpPr>
              <p:nvPr/>
            </p:nvSpPr>
            <p:spPr bwMode="auto">
              <a:xfrm rot="20772580" flipH="1">
                <a:off x="4412" y="3599"/>
                <a:ext cx="1" cy="10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94" name="Rectangle 50"/>
              <p:cNvSpPr>
                <a:spLocks noChangeArrowheads="1"/>
              </p:cNvSpPr>
              <p:nvPr/>
            </p:nvSpPr>
            <p:spPr bwMode="auto">
              <a:xfrm rot="-916447" flipH="1" flipV="1">
                <a:off x="4451" y="3559"/>
                <a:ext cx="55" cy="143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95" name="Line 51"/>
              <p:cNvSpPr>
                <a:spLocks noChangeShapeType="1"/>
              </p:cNvSpPr>
              <p:nvPr/>
            </p:nvSpPr>
            <p:spPr bwMode="auto">
              <a:xfrm rot="20772580" flipH="1">
                <a:off x="4396" y="3602"/>
                <a:ext cx="1" cy="10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96" name="Rectangle 52"/>
              <p:cNvSpPr>
                <a:spLocks noChangeArrowheads="1"/>
              </p:cNvSpPr>
              <p:nvPr/>
            </p:nvSpPr>
            <p:spPr bwMode="auto">
              <a:xfrm rot="-916447" flipH="1" flipV="1">
                <a:off x="4533" y="3543"/>
                <a:ext cx="49" cy="143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597" name="Text Box 53"/>
              <p:cNvSpPr txBox="1">
                <a:spLocks noChangeArrowheads="1"/>
              </p:cNvSpPr>
              <p:nvPr/>
            </p:nvSpPr>
            <p:spPr bwMode="auto">
              <a:xfrm rot="-963382">
                <a:off x="3983" y="3569"/>
                <a:ext cx="193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700" b="1">
                    <a:latin typeface="Arial" pitchFamily="34" charset="0"/>
                  </a:rPr>
                  <a:t>T1</a:t>
                </a:r>
                <a:endParaRPr lang="en-US" sz="900">
                  <a:latin typeface="Arial" pitchFamily="34" charset="0"/>
                </a:endParaRPr>
              </a:p>
            </p:txBody>
          </p:sp>
          <p:sp>
            <p:nvSpPr>
              <p:cNvPr id="108598" name="Text Box 54"/>
              <p:cNvSpPr txBox="1">
                <a:spLocks noChangeArrowheads="1"/>
              </p:cNvSpPr>
              <p:nvPr/>
            </p:nvSpPr>
            <p:spPr bwMode="auto">
              <a:xfrm rot="-886623">
                <a:off x="4358" y="3473"/>
                <a:ext cx="193" cy="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700" b="1">
                    <a:latin typeface="Arial" pitchFamily="34" charset="0"/>
                  </a:rPr>
                  <a:t>T2</a:t>
                </a:r>
                <a:endParaRPr lang="en-US" sz="900">
                  <a:latin typeface="Arial" pitchFamily="34" charset="0"/>
                </a:endParaRPr>
              </a:p>
            </p:txBody>
          </p:sp>
          <p:sp>
            <p:nvSpPr>
              <p:cNvPr id="108599" name="Line 55"/>
              <p:cNvSpPr>
                <a:spLocks noChangeShapeType="1"/>
              </p:cNvSpPr>
              <p:nvPr/>
            </p:nvSpPr>
            <p:spPr bwMode="auto">
              <a:xfrm flipV="1">
                <a:off x="4259" y="3339"/>
                <a:ext cx="122" cy="31"/>
              </a:xfrm>
              <a:prstGeom prst="line">
                <a:avLst/>
              </a:prstGeom>
              <a:noFill/>
              <a:ln w="63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00" name="Rectangle 56"/>
              <p:cNvSpPr>
                <a:spLocks noChangeArrowheads="1"/>
              </p:cNvSpPr>
              <p:nvPr/>
            </p:nvSpPr>
            <p:spPr bwMode="auto">
              <a:xfrm>
                <a:off x="4204" y="3204"/>
                <a:ext cx="191" cy="44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01" name="Line 57"/>
              <p:cNvSpPr>
                <a:spLocks noChangeShapeType="1"/>
              </p:cNvSpPr>
              <p:nvPr/>
            </p:nvSpPr>
            <p:spPr bwMode="auto">
              <a:xfrm>
                <a:off x="4070" y="3179"/>
                <a:ext cx="170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02" name="Text Box 58"/>
              <p:cNvSpPr txBox="1">
                <a:spLocks noChangeArrowheads="1"/>
              </p:cNvSpPr>
              <p:nvPr/>
            </p:nvSpPr>
            <p:spPr bwMode="auto">
              <a:xfrm>
                <a:off x="3218" y="3088"/>
                <a:ext cx="521" cy="1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900" dirty="0">
                    <a:latin typeface="Arial" pitchFamily="34" charset="0"/>
                  </a:rPr>
                  <a:t>Si(Li) </a:t>
                </a:r>
                <a:r>
                  <a:rPr lang="en-US" sz="900" i="1" dirty="0">
                    <a:latin typeface="Arial" pitchFamily="34" charset="0"/>
                  </a:rPr>
                  <a:t>range</a:t>
                </a:r>
                <a:endParaRPr lang="en-US" sz="900" dirty="0">
                  <a:latin typeface="Arial" pitchFamily="34" charset="0"/>
                </a:endParaRPr>
              </a:p>
            </p:txBody>
          </p:sp>
          <p:sp>
            <p:nvSpPr>
              <p:cNvPr id="108603" name="Line 59"/>
              <p:cNvSpPr>
                <a:spLocks noChangeShapeType="1"/>
              </p:cNvSpPr>
              <p:nvPr/>
            </p:nvSpPr>
            <p:spPr bwMode="auto">
              <a:xfrm flipH="1">
                <a:off x="3805" y="3179"/>
                <a:ext cx="2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04" name="Text Box 60"/>
              <p:cNvSpPr txBox="1">
                <a:spLocks noChangeArrowheads="1"/>
              </p:cNvSpPr>
              <p:nvPr/>
            </p:nvSpPr>
            <p:spPr bwMode="auto">
              <a:xfrm>
                <a:off x="3499" y="4058"/>
                <a:ext cx="444" cy="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900">
                    <a:latin typeface="Arial" pitchFamily="34" charset="0"/>
                  </a:rPr>
                  <a:t>Si(Li) </a:t>
                </a:r>
                <a:r>
                  <a:rPr lang="en-US" sz="900" i="1">
                    <a:latin typeface="Arial" pitchFamily="34" charset="0"/>
                  </a:rPr>
                  <a:t>last</a:t>
                </a:r>
                <a:endParaRPr lang="en-US" sz="900">
                  <a:latin typeface="Arial" pitchFamily="34" charset="0"/>
                </a:endParaRPr>
              </a:p>
            </p:txBody>
          </p:sp>
          <p:sp>
            <p:nvSpPr>
              <p:cNvPr id="108605" name="Line 61"/>
              <p:cNvSpPr>
                <a:spLocks noChangeShapeType="1"/>
              </p:cNvSpPr>
              <p:nvPr/>
            </p:nvSpPr>
            <p:spPr bwMode="auto">
              <a:xfrm flipV="1">
                <a:off x="3889" y="4025"/>
                <a:ext cx="420" cy="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06" name="Line 62"/>
              <p:cNvSpPr>
                <a:spLocks noChangeShapeType="1"/>
              </p:cNvSpPr>
              <p:nvPr/>
            </p:nvSpPr>
            <p:spPr bwMode="auto">
              <a:xfrm>
                <a:off x="4068" y="3301"/>
                <a:ext cx="187" cy="14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07" name="AutoShape 63"/>
              <p:cNvSpPr>
                <a:spLocks noChangeArrowheads="1"/>
              </p:cNvSpPr>
              <p:nvPr/>
            </p:nvSpPr>
            <p:spPr bwMode="auto">
              <a:xfrm flipV="1">
                <a:off x="3245" y="2800"/>
                <a:ext cx="1534" cy="1374"/>
              </a:xfrm>
              <a:prstGeom prst="wedgeRectCallout">
                <a:avLst>
                  <a:gd name="adj1" fmla="val 32852"/>
                  <a:gd name="adj2" fmla="val 655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rot="10800000" wrap="none" anchor="ctr"/>
              <a:lstStyle/>
              <a:p>
                <a:pPr algn="ctr"/>
                <a:endParaRPr lang="en-US" sz="900">
                  <a:latin typeface="Times New Roman" pitchFamily="18" charset="0"/>
                </a:endParaRPr>
              </a:p>
            </p:txBody>
          </p:sp>
          <p:sp>
            <p:nvSpPr>
              <p:cNvPr id="108608" name="AutoShape 64"/>
              <p:cNvSpPr>
                <a:spLocks noChangeArrowheads="1"/>
              </p:cNvSpPr>
              <p:nvPr/>
            </p:nvSpPr>
            <p:spPr bwMode="auto">
              <a:xfrm rot="1536266" flipH="1">
                <a:off x="3623" y="546"/>
                <a:ext cx="783" cy="990"/>
              </a:xfrm>
              <a:custGeom>
                <a:avLst/>
                <a:gdLst>
                  <a:gd name="G0" fmla="+- 6360 0 0"/>
                  <a:gd name="G1" fmla="+- -7359358 0 0"/>
                  <a:gd name="G2" fmla="+- 0 0 -7359358"/>
                  <a:gd name="T0" fmla="*/ 0 256 1"/>
                  <a:gd name="T1" fmla="*/ 180 256 1"/>
                  <a:gd name="G3" fmla="+- -7359358 T0 T1"/>
                  <a:gd name="T2" fmla="*/ 0 256 1"/>
                  <a:gd name="T3" fmla="*/ 90 256 1"/>
                  <a:gd name="G4" fmla="+- -7359358 T2 T3"/>
                  <a:gd name="G5" fmla="*/ G4 2 1"/>
                  <a:gd name="T4" fmla="*/ 90 256 1"/>
                  <a:gd name="T5" fmla="*/ 0 256 1"/>
                  <a:gd name="G6" fmla="+- -7359358 T4 T5"/>
                  <a:gd name="G7" fmla="*/ G6 2 1"/>
                  <a:gd name="G8" fmla="abs -735935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6360"/>
                  <a:gd name="G18" fmla="*/ 6360 1 2"/>
                  <a:gd name="G19" fmla="+- G18 5400 0"/>
                  <a:gd name="G20" fmla="cos G19 -7359358"/>
                  <a:gd name="G21" fmla="sin G19 -7359358"/>
                  <a:gd name="G22" fmla="+- G20 10800 0"/>
                  <a:gd name="G23" fmla="+- G21 10800 0"/>
                  <a:gd name="G24" fmla="+- 10800 0 G20"/>
                  <a:gd name="G25" fmla="+- 6360 10800 0"/>
                  <a:gd name="G26" fmla="?: G9 G17 G25"/>
                  <a:gd name="G27" fmla="?: G9 0 21600"/>
                  <a:gd name="G28" fmla="cos 10800 -7359358"/>
                  <a:gd name="G29" fmla="sin 10800 -7359358"/>
                  <a:gd name="G30" fmla="sin 6360 -735935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359358 G34 0"/>
                  <a:gd name="G36" fmla="?: G6 G35 G31"/>
                  <a:gd name="G37" fmla="+- 21600 0 G36"/>
                  <a:gd name="G38" fmla="?: G4 0 G33"/>
                  <a:gd name="G39" fmla="?: -735935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544 w 21600"/>
                  <a:gd name="T15" fmla="*/ 2861 h 21600"/>
                  <a:gd name="T16" fmla="*/ 10800 w 21600"/>
                  <a:gd name="T17" fmla="*/ 4440 h 21600"/>
                  <a:gd name="T18" fmla="*/ 14056 w 21600"/>
                  <a:gd name="T19" fmla="*/ 286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387" y="4915"/>
                    </a:moveTo>
                    <a:cubicBezTo>
                      <a:pt x="9152" y="4601"/>
                      <a:pt x="9972" y="4439"/>
                      <a:pt x="10800" y="4440"/>
                    </a:cubicBezTo>
                    <a:cubicBezTo>
                      <a:pt x="11627" y="4440"/>
                      <a:pt x="12447" y="4601"/>
                      <a:pt x="13212" y="4915"/>
                    </a:cubicBezTo>
                    <a:lnTo>
                      <a:pt x="14897" y="807"/>
                    </a:lnTo>
                    <a:cubicBezTo>
                      <a:pt x="13597" y="274"/>
                      <a:pt x="12205" y="-1"/>
                      <a:pt x="10799" y="0"/>
                    </a:cubicBezTo>
                    <a:cubicBezTo>
                      <a:pt x="9394" y="0"/>
                      <a:pt x="8002" y="274"/>
                      <a:pt x="6702" y="807"/>
                    </a:cubicBez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09" name="AutoShape 65"/>
              <p:cNvSpPr>
                <a:spLocks noChangeArrowheads="1"/>
              </p:cNvSpPr>
              <p:nvPr/>
            </p:nvSpPr>
            <p:spPr bwMode="auto">
              <a:xfrm rot="4292156" flipH="1">
                <a:off x="3945" y="1017"/>
                <a:ext cx="756" cy="923"/>
              </a:xfrm>
              <a:custGeom>
                <a:avLst/>
                <a:gdLst>
                  <a:gd name="G0" fmla="+- 5981 0 0"/>
                  <a:gd name="G1" fmla="+- -7581932 0 0"/>
                  <a:gd name="G2" fmla="+- 0 0 -7581932"/>
                  <a:gd name="T0" fmla="*/ 0 256 1"/>
                  <a:gd name="T1" fmla="*/ 180 256 1"/>
                  <a:gd name="G3" fmla="+- -7581932 T0 T1"/>
                  <a:gd name="T2" fmla="*/ 0 256 1"/>
                  <a:gd name="T3" fmla="*/ 90 256 1"/>
                  <a:gd name="G4" fmla="+- -7581932 T2 T3"/>
                  <a:gd name="G5" fmla="*/ G4 2 1"/>
                  <a:gd name="T4" fmla="*/ 90 256 1"/>
                  <a:gd name="T5" fmla="*/ 0 256 1"/>
                  <a:gd name="G6" fmla="+- -7581932 T4 T5"/>
                  <a:gd name="G7" fmla="*/ G6 2 1"/>
                  <a:gd name="G8" fmla="abs -758193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981"/>
                  <a:gd name="G18" fmla="*/ 5981 1 2"/>
                  <a:gd name="G19" fmla="+- G18 5400 0"/>
                  <a:gd name="G20" fmla="cos G19 -7581932"/>
                  <a:gd name="G21" fmla="sin G19 -7581932"/>
                  <a:gd name="G22" fmla="+- G20 10800 0"/>
                  <a:gd name="G23" fmla="+- G21 10800 0"/>
                  <a:gd name="G24" fmla="+- 10800 0 G20"/>
                  <a:gd name="G25" fmla="+- 5981 10800 0"/>
                  <a:gd name="G26" fmla="?: G9 G17 G25"/>
                  <a:gd name="G27" fmla="?: G9 0 21600"/>
                  <a:gd name="G28" fmla="cos 10800 -7581932"/>
                  <a:gd name="G29" fmla="sin 10800 -7581932"/>
                  <a:gd name="G30" fmla="sin 5981 -758193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581932 G34 0"/>
                  <a:gd name="G36" fmla="?: G6 G35 G31"/>
                  <a:gd name="G37" fmla="+- 21600 0 G36"/>
                  <a:gd name="G38" fmla="?: G4 0 G33"/>
                  <a:gd name="G39" fmla="?: -758193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162 w 21600"/>
                  <a:gd name="T15" fmla="*/ 3238 h 21600"/>
                  <a:gd name="T16" fmla="*/ 10800 w 21600"/>
                  <a:gd name="T17" fmla="*/ 4819 h 21600"/>
                  <a:gd name="T18" fmla="*/ 14438 w 21600"/>
                  <a:gd name="T19" fmla="*/ 3238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207" y="5410"/>
                    </a:moveTo>
                    <a:cubicBezTo>
                      <a:pt x="9016" y="5021"/>
                      <a:pt x="9902" y="4818"/>
                      <a:pt x="10800" y="4819"/>
                    </a:cubicBezTo>
                    <a:cubicBezTo>
                      <a:pt x="11697" y="4819"/>
                      <a:pt x="12583" y="5021"/>
                      <a:pt x="13392" y="5410"/>
                    </a:cubicBezTo>
                    <a:lnTo>
                      <a:pt x="15482" y="1067"/>
                    </a:lnTo>
                    <a:cubicBezTo>
                      <a:pt x="14021" y="364"/>
                      <a:pt x="12421" y="-1"/>
                      <a:pt x="10799" y="0"/>
                    </a:cubicBezTo>
                    <a:cubicBezTo>
                      <a:pt x="9178" y="0"/>
                      <a:pt x="7578" y="364"/>
                      <a:pt x="6117" y="1067"/>
                    </a:cubicBezTo>
                    <a:close/>
                  </a:path>
                </a:pathLst>
              </a:cu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10" name="Line 66"/>
              <p:cNvSpPr>
                <a:spLocks noChangeShapeType="1"/>
              </p:cNvSpPr>
              <p:nvPr/>
            </p:nvSpPr>
            <p:spPr bwMode="auto">
              <a:xfrm>
                <a:off x="3658" y="657"/>
                <a:ext cx="3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11" name="Line 67"/>
              <p:cNvSpPr>
                <a:spLocks noChangeShapeType="1"/>
              </p:cNvSpPr>
              <p:nvPr/>
            </p:nvSpPr>
            <p:spPr bwMode="auto">
              <a:xfrm>
                <a:off x="3722" y="602"/>
                <a:ext cx="0" cy="11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12" name="Line 68"/>
              <p:cNvSpPr>
                <a:spLocks noChangeShapeType="1"/>
              </p:cNvSpPr>
              <p:nvPr/>
            </p:nvSpPr>
            <p:spPr bwMode="auto">
              <a:xfrm rot="19232598" flipV="1">
                <a:off x="4430" y="713"/>
                <a:ext cx="10" cy="59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13" name="Line 69"/>
              <p:cNvSpPr>
                <a:spLocks noChangeShapeType="1"/>
              </p:cNvSpPr>
              <p:nvPr/>
            </p:nvSpPr>
            <p:spPr bwMode="auto">
              <a:xfrm>
                <a:off x="4661" y="1489"/>
                <a:ext cx="0" cy="10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14" name="Rectangle 70"/>
              <p:cNvSpPr>
                <a:spLocks noChangeArrowheads="1"/>
              </p:cNvSpPr>
              <p:nvPr/>
            </p:nvSpPr>
            <p:spPr bwMode="auto">
              <a:xfrm rot="16210099" flipV="1">
                <a:off x="3741" y="638"/>
                <a:ext cx="149" cy="4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15" name="Rectangle 71"/>
              <p:cNvSpPr>
                <a:spLocks noChangeArrowheads="1"/>
              </p:cNvSpPr>
              <p:nvPr/>
            </p:nvSpPr>
            <p:spPr bwMode="auto">
              <a:xfrm rot="16210099" flipV="1">
                <a:off x="3808" y="637"/>
                <a:ext cx="149" cy="4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16" name="Rectangle 72"/>
              <p:cNvSpPr>
                <a:spLocks noChangeArrowheads="1"/>
              </p:cNvSpPr>
              <p:nvPr/>
            </p:nvSpPr>
            <p:spPr bwMode="auto">
              <a:xfrm rot="16210099" flipV="1">
                <a:off x="3876" y="637"/>
                <a:ext cx="149" cy="4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17" name="Rectangle 73"/>
              <p:cNvSpPr>
                <a:spLocks noChangeArrowheads="1"/>
              </p:cNvSpPr>
              <p:nvPr/>
            </p:nvSpPr>
            <p:spPr bwMode="auto">
              <a:xfrm rot="19349855" flipV="1">
                <a:off x="4280" y="860"/>
                <a:ext cx="135" cy="4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18" name="Rectangle 74"/>
              <p:cNvSpPr>
                <a:spLocks noChangeArrowheads="1"/>
              </p:cNvSpPr>
              <p:nvPr/>
            </p:nvSpPr>
            <p:spPr bwMode="auto">
              <a:xfrm rot="19349855" flipV="1">
                <a:off x="4447" y="1101"/>
                <a:ext cx="135" cy="4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19" name="Rectangle 75"/>
              <p:cNvSpPr>
                <a:spLocks noChangeArrowheads="1"/>
              </p:cNvSpPr>
              <p:nvPr/>
            </p:nvSpPr>
            <p:spPr bwMode="auto">
              <a:xfrm rot="19349855" flipV="1">
                <a:off x="4480" y="1154"/>
                <a:ext cx="135" cy="4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" name="Group 76"/>
              <p:cNvGrpSpPr>
                <a:grpSpLocks/>
              </p:cNvGrpSpPr>
              <p:nvPr/>
            </p:nvGrpSpPr>
            <p:grpSpPr bwMode="auto">
              <a:xfrm rot="-23995007">
                <a:off x="4343" y="985"/>
                <a:ext cx="144" cy="1"/>
                <a:chOff x="1476" y="1308"/>
                <a:chExt cx="204" cy="1"/>
              </a:xfrm>
            </p:grpSpPr>
            <p:sp>
              <p:nvSpPr>
                <p:cNvPr id="108621" name="Line 77"/>
                <p:cNvSpPr>
                  <a:spLocks noChangeShapeType="1"/>
                </p:cNvSpPr>
                <p:nvPr/>
              </p:nvSpPr>
              <p:spPr bwMode="auto">
                <a:xfrm>
                  <a:off x="1476" y="1308"/>
                  <a:ext cx="91" cy="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22" name="Line 78"/>
                <p:cNvSpPr>
                  <a:spLocks noChangeShapeType="1"/>
                </p:cNvSpPr>
                <p:nvPr/>
              </p:nvSpPr>
              <p:spPr bwMode="auto">
                <a:xfrm>
                  <a:off x="1589" y="1308"/>
                  <a:ext cx="91" cy="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8623" name="Line 79"/>
              <p:cNvSpPr>
                <a:spLocks noChangeShapeType="1"/>
              </p:cNvSpPr>
              <p:nvPr/>
            </p:nvSpPr>
            <p:spPr bwMode="auto">
              <a:xfrm>
                <a:off x="4589" y="1857"/>
                <a:ext cx="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24" name="Line 80"/>
              <p:cNvSpPr>
                <a:spLocks noChangeShapeType="1"/>
              </p:cNvSpPr>
              <p:nvPr/>
            </p:nvSpPr>
            <p:spPr bwMode="auto">
              <a:xfrm>
                <a:off x="4668" y="1857"/>
                <a:ext cx="6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" name="Group 81"/>
              <p:cNvGrpSpPr>
                <a:grpSpLocks/>
              </p:cNvGrpSpPr>
              <p:nvPr/>
            </p:nvGrpSpPr>
            <p:grpSpPr bwMode="auto">
              <a:xfrm rot="5400000">
                <a:off x="4567" y="2001"/>
                <a:ext cx="196" cy="136"/>
                <a:chOff x="1021" y="1904"/>
                <a:chExt cx="252" cy="192"/>
              </a:xfrm>
            </p:grpSpPr>
            <p:sp>
              <p:nvSpPr>
                <p:cNvPr id="108626" name="Rectangle 82"/>
                <p:cNvSpPr>
                  <a:spLocks noChangeArrowheads="1"/>
                </p:cNvSpPr>
                <p:nvPr/>
              </p:nvSpPr>
              <p:spPr bwMode="auto">
                <a:xfrm rot="16210099" flipV="1">
                  <a:off x="955" y="1970"/>
                  <a:ext cx="192" cy="6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27" name="Rectangle 83"/>
                <p:cNvSpPr>
                  <a:spLocks noChangeArrowheads="1"/>
                </p:cNvSpPr>
                <p:nvPr/>
              </p:nvSpPr>
              <p:spPr bwMode="auto">
                <a:xfrm rot="16210099" flipV="1">
                  <a:off x="1051" y="1970"/>
                  <a:ext cx="192" cy="6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28" name="Rectangle 84"/>
                <p:cNvSpPr>
                  <a:spLocks noChangeArrowheads="1"/>
                </p:cNvSpPr>
                <p:nvPr/>
              </p:nvSpPr>
              <p:spPr bwMode="auto">
                <a:xfrm rot="16210099" flipV="1">
                  <a:off x="1147" y="1970"/>
                  <a:ext cx="192" cy="6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8629" name="AutoShape 85"/>
              <p:cNvSpPr>
                <a:spLocks noChangeArrowheads="1"/>
              </p:cNvSpPr>
              <p:nvPr/>
            </p:nvSpPr>
            <p:spPr bwMode="auto">
              <a:xfrm rot="3529774" flipV="1">
                <a:off x="4409" y="947"/>
                <a:ext cx="54" cy="186"/>
              </a:xfrm>
              <a:prstGeom prst="triangle">
                <a:avLst>
                  <a:gd name="adj" fmla="val 53329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30" name="Text Box 86"/>
              <p:cNvSpPr txBox="1">
                <a:spLocks noChangeArrowheads="1"/>
              </p:cNvSpPr>
              <p:nvPr/>
            </p:nvSpPr>
            <p:spPr bwMode="auto">
              <a:xfrm>
                <a:off x="4091" y="602"/>
                <a:ext cx="26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sz="1200" b="1">
                    <a:solidFill>
                      <a:schemeClr val="bg1"/>
                    </a:solidFill>
                    <a:latin typeface="Arial" pitchFamily="34" charset="0"/>
                  </a:rPr>
                  <a:t>D1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08631" name="Text Box 87"/>
              <p:cNvSpPr txBox="1">
                <a:spLocks noChangeArrowheads="1"/>
              </p:cNvSpPr>
              <p:nvPr/>
            </p:nvSpPr>
            <p:spPr bwMode="auto">
              <a:xfrm>
                <a:off x="4551" y="1301"/>
                <a:ext cx="254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chemeClr val="bg1"/>
                    </a:solidFill>
                    <a:latin typeface="Arial" pitchFamily="34" charset="0"/>
                  </a:rPr>
                  <a:t>D2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08632" name="Rectangle 88"/>
              <p:cNvSpPr>
                <a:spLocks noChangeArrowheads="1"/>
              </p:cNvSpPr>
              <p:nvPr/>
            </p:nvSpPr>
            <p:spPr bwMode="auto">
              <a:xfrm>
                <a:off x="4572" y="1012"/>
                <a:ext cx="204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Arial" pitchFamily="34" charset="0"/>
                  </a:rPr>
                  <a:t>Q</a:t>
                </a:r>
              </a:p>
            </p:txBody>
          </p:sp>
          <p:sp>
            <p:nvSpPr>
              <p:cNvPr id="108633" name="Rectangle 89"/>
              <p:cNvSpPr>
                <a:spLocks noChangeArrowheads="1"/>
              </p:cNvSpPr>
              <p:nvPr/>
            </p:nvSpPr>
            <p:spPr bwMode="auto">
              <a:xfrm>
                <a:off x="4720" y="1606"/>
                <a:ext cx="204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Arial" pitchFamily="34" charset="0"/>
                  </a:rPr>
                  <a:t>Q</a:t>
                </a:r>
              </a:p>
            </p:txBody>
          </p:sp>
          <p:sp>
            <p:nvSpPr>
              <p:cNvPr id="108634" name="Rectangle 90"/>
              <p:cNvSpPr>
                <a:spLocks noChangeArrowheads="1"/>
              </p:cNvSpPr>
              <p:nvPr/>
            </p:nvSpPr>
            <p:spPr bwMode="auto">
              <a:xfrm>
                <a:off x="4725" y="1993"/>
                <a:ext cx="204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Arial" pitchFamily="34" charset="0"/>
                  </a:rPr>
                  <a:t>Q</a:t>
                </a:r>
              </a:p>
            </p:txBody>
          </p:sp>
          <p:sp>
            <p:nvSpPr>
              <p:cNvPr id="108635" name="Rectangle 91"/>
              <p:cNvSpPr>
                <a:spLocks noChangeArrowheads="1"/>
              </p:cNvSpPr>
              <p:nvPr/>
            </p:nvSpPr>
            <p:spPr bwMode="auto">
              <a:xfrm>
                <a:off x="4384" y="729"/>
                <a:ext cx="204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Arial" pitchFamily="34" charset="0"/>
                  </a:rPr>
                  <a:t>Q</a:t>
                </a:r>
              </a:p>
            </p:txBody>
          </p:sp>
          <p:sp>
            <p:nvSpPr>
              <p:cNvPr id="108636" name="Text Box 92"/>
              <p:cNvSpPr txBox="1">
                <a:spLocks noChangeArrowheads="1"/>
              </p:cNvSpPr>
              <p:nvPr/>
            </p:nvSpPr>
            <p:spPr bwMode="auto">
              <a:xfrm>
                <a:off x="3811" y="1039"/>
                <a:ext cx="517" cy="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latin typeface="Arial" pitchFamily="34" charset="0"/>
                  </a:rPr>
                  <a:t>First focus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08637" name="Text Box 93"/>
              <p:cNvSpPr txBox="1">
                <a:spLocks noChangeArrowheads="1"/>
              </p:cNvSpPr>
              <p:nvPr/>
            </p:nvSpPr>
            <p:spPr bwMode="auto">
              <a:xfrm>
                <a:off x="3875" y="1797"/>
                <a:ext cx="637" cy="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latin typeface="Arial" pitchFamily="34" charset="0"/>
                  </a:rPr>
                  <a:t>Second focus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08638" name="Text Box 94"/>
              <p:cNvSpPr txBox="1">
                <a:spLocks noChangeArrowheads="1"/>
              </p:cNvSpPr>
              <p:nvPr/>
            </p:nvSpPr>
            <p:spPr bwMode="auto">
              <a:xfrm>
                <a:off x="4755" y="2395"/>
                <a:ext cx="243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Arial" pitchFamily="34" charset="0"/>
                  </a:rPr>
                  <a:t>F3</a:t>
                </a:r>
              </a:p>
            </p:txBody>
          </p:sp>
          <p:sp>
            <p:nvSpPr>
              <p:cNvPr id="108639" name="Text Box 95"/>
              <p:cNvSpPr txBox="1">
                <a:spLocks noChangeArrowheads="1"/>
              </p:cNvSpPr>
              <p:nvPr/>
            </p:nvSpPr>
            <p:spPr bwMode="auto">
              <a:xfrm>
                <a:off x="4496" y="905"/>
                <a:ext cx="563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latin typeface="Arial" pitchFamily="34" charset="0"/>
                  </a:rPr>
                  <a:t>Al degrader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08640" name="Text Box 96"/>
              <p:cNvSpPr txBox="1">
                <a:spLocks noChangeArrowheads="1"/>
              </p:cNvSpPr>
              <p:nvPr/>
            </p:nvSpPr>
            <p:spPr bwMode="auto">
              <a:xfrm>
                <a:off x="4487" y="2582"/>
                <a:ext cx="851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solidFill>
                      <a:srgbClr val="FF3300"/>
                    </a:solidFill>
                    <a:latin typeface="Arial" pitchFamily="34" charset="0"/>
                  </a:rPr>
                  <a:t>VECC Detector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08641" name="Rectangle 97"/>
              <p:cNvSpPr>
                <a:spLocks noChangeArrowheads="1"/>
              </p:cNvSpPr>
              <p:nvPr/>
            </p:nvSpPr>
            <p:spPr bwMode="auto">
              <a:xfrm>
                <a:off x="4862" y="1798"/>
                <a:ext cx="266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Arial" pitchFamily="34" charset="0"/>
                  </a:rPr>
                  <a:t>Slit</a:t>
                </a:r>
              </a:p>
            </p:txBody>
          </p:sp>
          <p:sp>
            <p:nvSpPr>
              <p:cNvPr id="108642" name="Line 98"/>
              <p:cNvSpPr>
                <a:spLocks noChangeShapeType="1"/>
              </p:cNvSpPr>
              <p:nvPr/>
            </p:nvSpPr>
            <p:spPr bwMode="auto">
              <a:xfrm flipH="1">
                <a:off x="4760" y="1857"/>
                <a:ext cx="1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43" name="Rectangle 99"/>
              <p:cNvSpPr>
                <a:spLocks noChangeArrowheads="1"/>
              </p:cNvSpPr>
              <p:nvPr/>
            </p:nvSpPr>
            <p:spPr bwMode="auto">
              <a:xfrm>
                <a:off x="4592" y="724"/>
                <a:ext cx="266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Arial" pitchFamily="34" charset="0"/>
                  </a:rPr>
                  <a:t>Slit</a:t>
                </a:r>
              </a:p>
            </p:txBody>
          </p:sp>
          <p:sp>
            <p:nvSpPr>
              <p:cNvPr id="108644" name="Line 100"/>
              <p:cNvSpPr>
                <a:spLocks noChangeShapeType="1"/>
              </p:cNvSpPr>
              <p:nvPr/>
            </p:nvSpPr>
            <p:spPr bwMode="auto">
              <a:xfrm flipH="1">
                <a:off x="4495" y="807"/>
                <a:ext cx="120" cy="1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45" name="Line 101"/>
              <p:cNvSpPr>
                <a:spLocks noChangeShapeType="1"/>
              </p:cNvSpPr>
              <p:nvPr/>
            </p:nvSpPr>
            <p:spPr bwMode="auto">
              <a:xfrm>
                <a:off x="4631" y="2377"/>
                <a:ext cx="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46" name="Line 102"/>
              <p:cNvSpPr>
                <a:spLocks noChangeShapeType="1"/>
              </p:cNvSpPr>
              <p:nvPr/>
            </p:nvSpPr>
            <p:spPr bwMode="auto">
              <a:xfrm>
                <a:off x="4631" y="2368"/>
                <a:ext cx="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47" name="Line 103"/>
              <p:cNvSpPr>
                <a:spLocks noChangeShapeType="1"/>
              </p:cNvSpPr>
              <p:nvPr/>
            </p:nvSpPr>
            <p:spPr bwMode="auto">
              <a:xfrm>
                <a:off x="4631" y="2386"/>
                <a:ext cx="61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48" name="Line 104"/>
              <p:cNvSpPr>
                <a:spLocks noChangeShapeType="1"/>
              </p:cNvSpPr>
              <p:nvPr/>
            </p:nvSpPr>
            <p:spPr bwMode="auto">
              <a:xfrm>
                <a:off x="4631" y="2348"/>
                <a:ext cx="61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" name="Group 105"/>
              <p:cNvGrpSpPr>
                <a:grpSpLocks/>
              </p:cNvGrpSpPr>
              <p:nvPr/>
            </p:nvGrpSpPr>
            <p:grpSpPr bwMode="auto">
              <a:xfrm rot="5400000">
                <a:off x="4555" y="1604"/>
                <a:ext cx="195" cy="136"/>
                <a:chOff x="1021" y="1904"/>
                <a:chExt cx="252" cy="192"/>
              </a:xfrm>
            </p:grpSpPr>
            <p:sp>
              <p:nvSpPr>
                <p:cNvPr id="108650" name="Rectangle 106"/>
                <p:cNvSpPr>
                  <a:spLocks noChangeArrowheads="1"/>
                </p:cNvSpPr>
                <p:nvPr/>
              </p:nvSpPr>
              <p:spPr bwMode="auto">
                <a:xfrm rot="16210099" flipV="1">
                  <a:off x="955" y="1970"/>
                  <a:ext cx="192" cy="6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51" name="Rectangle 107"/>
                <p:cNvSpPr>
                  <a:spLocks noChangeArrowheads="1"/>
                </p:cNvSpPr>
                <p:nvPr/>
              </p:nvSpPr>
              <p:spPr bwMode="auto">
                <a:xfrm rot="16210099" flipV="1">
                  <a:off x="1051" y="1970"/>
                  <a:ext cx="192" cy="6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8652" name="Rectangle 108"/>
                <p:cNvSpPr>
                  <a:spLocks noChangeArrowheads="1"/>
                </p:cNvSpPr>
                <p:nvPr/>
              </p:nvSpPr>
              <p:spPr bwMode="auto">
                <a:xfrm rot="16210099" flipV="1">
                  <a:off x="1147" y="1970"/>
                  <a:ext cx="192" cy="6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08653" name="Text Box 109"/>
              <p:cNvSpPr txBox="1">
                <a:spLocks noChangeArrowheads="1"/>
              </p:cNvSpPr>
              <p:nvPr/>
            </p:nvSpPr>
            <p:spPr bwMode="auto">
              <a:xfrm>
                <a:off x="4743" y="1239"/>
                <a:ext cx="482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b="1" i="1">
                    <a:latin typeface="Arial" pitchFamily="34" charset="0"/>
                  </a:rPr>
                  <a:t>A</a:t>
                </a:r>
                <a:r>
                  <a:rPr lang="en-US" sz="1200" b="1" i="1" baseline="30000">
                    <a:latin typeface="Arial" pitchFamily="34" charset="0"/>
                  </a:rPr>
                  <a:t>2.5</a:t>
                </a:r>
                <a:r>
                  <a:rPr lang="en-US" sz="1200" b="1" i="1">
                    <a:latin typeface="Arial" pitchFamily="34" charset="0"/>
                  </a:rPr>
                  <a:t>/Z</a:t>
                </a:r>
                <a:r>
                  <a:rPr lang="en-US" sz="1200" b="1" i="1" baseline="30000">
                    <a:latin typeface="Arial" pitchFamily="34" charset="0"/>
                  </a:rPr>
                  <a:t>1.5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08654" name="Rectangle 110"/>
              <p:cNvSpPr>
                <a:spLocks noChangeArrowheads="1"/>
              </p:cNvSpPr>
              <p:nvPr/>
            </p:nvSpPr>
            <p:spPr bwMode="auto">
              <a:xfrm>
                <a:off x="4538" y="2426"/>
                <a:ext cx="238" cy="15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55" name="Line 111"/>
              <p:cNvSpPr>
                <a:spLocks noChangeShapeType="1"/>
              </p:cNvSpPr>
              <p:nvPr/>
            </p:nvSpPr>
            <p:spPr bwMode="auto">
              <a:xfrm>
                <a:off x="4597" y="2451"/>
                <a:ext cx="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56" name="Line 112"/>
              <p:cNvSpPr>
                <a:spLocks noChangeShapeType="1"/>
              </p:cNvSpPr>
              <p:nvPr/>
            </p:nvSpPr>
            <p:spPr bwMode="auto">
              <a:xfrm>
                <a:off x="4673" y="2451"/>
                <a:ext cx="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57" name="Rectangle 113"/>
              <p:cNvSpPr>
                <a:spLocks noChangeArrowheads="1"/>
              </p:cNvSpPr>
              <p:nvPr/>
            </p:nvSpPr>
            <p:spPr bwMode="auto">
              <a:xfrm>
                <a:off x="4632" y="2535"/>
                <a:ext cx="58" cy="43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658" name="Text Box 114"/>
              <p:cNvSpPr txBox="1">
                <a:spLocks noChangeArrowheads="1"/>
              </p:cNvSpPr>
              <p:nvPr/>
            </p:nvSpPr>
            <p:spPr bwMode="auto">
              <a:xfrm>
                <a:off x="4025" y="2405"/>
                <a:ext cx="535" cy="1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latin typeface="Arial" pitchFamily="34" charset="0"/>
                  </a:rPr>
                  <a:t>Final focus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08659" name="Text Box 115"/>
              <p:cNvSpPr txBox="1">
                <a:spLocks noChangeArrowheads="1"/>
              </p:cNvSpPr>
              <p:nvPr/>
            </p:nvSpPr>
            <p:spPr bwMode="auto">
              <a:xfrm>
                <a:off x="4411" y="1869"/>
                <a:ext cx="244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Arial" pitchFamily="34" charset="0"/>
                  </a:rPr>
                  <a:t>F2</a:t>
                </a:r>
              </a:p>
            </p:txBody>
          </p:sp>
          <p:sp>
            <p:nvSpPr>
              <p:cNvPr id="108660" name="Text Box 116"/>
              <p:cNvSpPr txBox="1">
                <a:spLocks noChangeArrowheads="1"/>
              </p:cNvSpPr>
              <p:nvPr/>
            </p:nvSpPr>
            <p:spPr bwMode="auto">
              <a:xfrm>
                <a:off x="4197" y="1113"/>
                <a:ext cx="243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Arial" pitchFamily="34" charset="0"/>
                  </a:rPr>
                  <a:t>F1</a:t>
                </a:r>
              </a:p>
            </p:txBody>
          </p:sp>
          <p:sp>
            <p:nvSpPr>
              <p:cNvPr id="108661" name="Line 117"/>
              <p:cNvSpPr>
                <a:spLocks noChangeShapeType="1"/>
              </p:cNvSpPr>
              <p:nvPr/>
            </p:nvSpPr>
            <p:spPr bwMode="auto">
              <a:xfrm>
                <a:off x="3574" y="657"/>
                <a:ext cx="8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8662" name="Text Box 118"/>
            <p:cNvSpPr txBox="1">
              <a:spLocks noChangeArrowheads="1"/>
            </p:cNvSpPr>
            <p:nvPr/>
          </p:nvSpPr>
          <p:spPr bwMode="auto">
            <a:xfrm>
              <a:off x="4924" y="1494"/>
              <a:ext cx="547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000" dirty="0" err="1">
                  <a:latin typeface="Arial" pitchFamily="34" charset="0"/>
                </a:rPr>
                <a:t>Secondarybeam</a:t>
              </a:r>
              <a:endParaRPr lang="en-US" sz="1200" dirty="0">
                <a:latin typeface="Arial" pitchFamily="34" charset="0"/>
              </a:endParaRPr>
            </a:p>
          </p:txBody>
        </p:sp>
      </p:grpSp>
      <p:grpSp>
        <p:nvGrpSpPr>
          <p:cNvPr id="7" name="Group 139"/>
          <p:cNvGrpSpPr>
            <a:grpSpLocks/>
          </p:cNvGrpSpPr>
          <p:nvPr/>
        </p:nvGrpSpPr>
        <p:grpSpPr bwMode="auto">
          <a:xfrm>
            <a:off x="2947988" y="4029075"/>
            <a:ext cx="2498725" cy="1952625"/>
            <a:chOff x="1905" y="1002"/>
            <a:chExt cx="1574" cy="1230"/>
          </a:xfrm>
        </p:grpSpPr>
        <p:pic>
          <p:nvPicPr>
            <p:cNvPr id="108666" name="Picture 122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1729" t="4025" r="10234"/>
            <a:stretch>
              <a:fillRect/>
            </a:stretch>
          </p:blipFill>
          <p:spPr bwMode="auto">
            <a:xfrm>
              <a:off x="1905" y="1002"/>
              <a:ext cx="1574" cy="1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8667" name="Text Box 123"/>
            <p:cNvSpPr txBox="1">
              <a:spLocks noChangeArrowheads="1"/>
            </p:cNvSpPr>
            <p:nvPr/>
          </p:nvSpPr>
          <p:spPr bwMode="auto">
            <a:xfrm>
              <a:off x="2507" y="1023"/>
              <a:ext cx="74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3300"/>
                  </a:solidFill>
                  <a:latin typeface="Arial" pitchFamily="34" charset="0"/>
                </a:rPr>
                <a:t>GANIL spectrum</a:t>
              </a:r>
            </a:p>
            <a:p>
              <a:r>
                <a:rPr lang="en-US" sz="1000" b="1">
                  <a:solidFill>
                    <a:srgbClr val="FF3300"/>
                  </a:solidFill>
                  <a:latin typeface="Arial" pitchFamily="34" charset="0"/>
                </a:rPr>
                <a:t>earlier study</a:t>
              </a:r>
              <a:endParaRPr lang="en-US" sz="1000">
                <a:latin typeface="Arial" pitchFamily="34" charset="0"/>
              </a:endParaRPr>
            </a:p>
          </p:txBody>
        </p:sp>
      </p:grpSp>
      <p:grpSp>
        <p:nvGrpSpPr>
          <p:cNvPr id="8" name="Group 138"/>
          <p:cNvGrpSpPr>
            <a:grpSpLocks/>
          </p:cNvGrpSpPr>
          <p:nvPr/>
        </p:nvGrpSpPr>
        <p:grpSpPr bwMode="auto">
          <a:xfrm>
            <a:off x="457200" y="4029075"/>
            <a:ext cx="2441575" cy="1978025"/>
            <a:chOff x="336" y="1002"/>
            <a:chExt cx="1538" cy="1246"/>
          </a:xfrm>
        </p:grpSpPr>
        <p:pic>
          <p:nvPicPr>
            <p:cNvPr id="108665" name="Picture 1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6" y="1002"/>
              <a:ext cx="1538" cy="1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8668" name="Text Box 124"/>
            <p:cNvSpPr txBox="1">
              <a:spLocks noChangeArrowheads="1"/>
            </p:cNvSpPr>
            <p:nvPr/>
          </p:nvSpPr>
          <p:spPr bwMode="auto">
            <a:xfrm>
              <a:off x="571" y="1007"/>
              <a:ext cx="83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3300"/>
                  </a:solidFill>
                  <a:latin typeface="Arial" pitchFamily="34" charset="0"/>
                </a:rPr>
                <a:t>VECC-RIKEN Expt.</a:t>
              </a:r>
              <a:endParaRPr lang="en-US" sz="1000">
                <a:latin typeface="Arial" pitchFamily="34" charset="0"/>
              </a:endParaRPr>
            </a:p>
          </p:txBody>
        </p:sp>
      </p:grpSp>
      <p:sp>
        <p:nvSpPr>
          <p:cNvPr id="108680" name="Rectangle 136"/>
          <p:cNvSpPr>
            <a:spLocks noChangeArrowheads="1"/>
          </p:cNvSpPr>
          <p:nvPr/>
        </p:nvSpPr>
        <p:spPr bwMode="auto">
          <a:xfrm>
            <a:off x="1066800" y="3657600"/>
            <a:ext cx="3843488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1400" b="1" dirty="0">
                <a:latin typeface="Trebuchet MS" pitchFamily="34" charset="0"/>
              </a:rPr>
              <a:t>Delayed proton </a:t>
            </a:r>
            <a:r>
              <a:rPr lang="en-US" sz="1400" b="1" dirty="0" smtClean="0">
                <a:latin typeface="Trebuchet MS" pitchFamily="34" charset="0"/>
              </a:rPr>
              <a:t>spectra </a:t>
            </a:r>
            <a:r>
              <a:rPr lang="en-US" sz="1400" b="1" dirty="0">
                <a:latin typeface="Trebuchet MS" pitchFamily="34" charset="0"/>
              </a:rPr>
              <a:t>of </a:t>
            </a:r>
            <a:r>
              <a:rPr lang="en-US" sz="1400" b="1" i="1" baseline="30000" dirty="0">
                <a:latin typeface="Trebuchet MS" pitchFamily="34" charset="0"/>
              </a:rPr>
              <a:t>24</a:t>
            </a:r>
            <a:r>
              <a:rPr lang="en-US" sz="1400" b="1" i="1" dirty="0">
                <a:latin typeface="Trebuchet MS" pitchFamily="34" charset="0"/>
              </a:rPr>
              <a:t>Si</a:t>
            </a:r>
            <a:r>
              <a:rPr lang="en-US" sz="1400" b="1" dirty="0">
                <a:latin typeface="Trebuchet MS" pitchFamily="34" charset="0"/>
              </a:rPr>
              <a:t>  (T</a:t>
            </a:r>
            <a:r>
              <a:rPr lang="en-US" sz="1400" b="1" baseline="-25000" dirty="0">
                <a:latin typeface="Trebuchet MS" pitchFamily="34" charset="0"/>
              </a:rPr>
              <a:t>1/2</a:t>
            </a:r>
            <a:r>
              <a:rPr lang="en-US" sz="1400" b="1" dirty="0">
                <a:latin typeface="Trebuchet MS" pitchFamily="34" charset="0"/>
              </a:rPr>
              <a:t> 140ms)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304800" y="1066800"/>
            <a:ext cx="5181600" cy="2306360"/>
          </a:xfrm>
          <a:prstGeom prst="roundRect">
            <a:avLst>
              <a:gd name="adj" fmla="val 2081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45720" tIns="45720" rIns="45720" bIns="45720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Trebuchet MS" pitchFamily="34" charset="0"/>
              </a:rPr>
              <a:t> VECC group established a new technique for beta delayed-proton spectroscopy of proton-rich exotic nuclei. 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Trebuchet MS" pitchFamily="34" charset="0"/>
              </a:rPr>
              <a:t>VECC made detector was used at RIKEN projectile-fragment separator facility to study decay of 140 </a:t>
            </a:r>
            <a:r>
              <a:rPr lang="en-US" sz="1400" dirty="0" err="1" smtClean="0">
                <a:latin typeface="Trebuchet MS" pitchFamily="34" charset="0"/>
              </a:rPr>
              <a:t>msec</a:t>
            </a:r>
            <a:r>
              <a:rPr lang="en-US" sz="1400" dirty="0" smtClean="0">
                <a:latin typeface="Trebuchet MS" pitchFamily="34" charset="0"/>
              </a:rPr>
              <a:t> </a:t>
            </a:r>
            <a:r>
              <a:rPr lang="en-US" sz="1400" baseline="30000" dirty="0" smtClean="0">
                <a:latin typeface="Trebuchet MS" pitchFamily="34" charset="0"/>
              </a:rPr>
              <a:t>24</a:t>
            </a:r>
            <a:r>
              <a:rPr lang="en-US" sz="1400" dirty="0" smtClean="0">
                <a:latin typeface="Trebuchet MS" pitchFamily="34" charset="0"/>
              </a:rPr>
              <a:t>Si.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latin typeface="Trebuchet MS" pitchFamily="34" charset="0"/>
              </a:rPr>
              <a:t> RIKEN  is now using this technique for studying other proton-rich nuclei. The studies have lead to two PhD thesis – one from VECC &amp; another from RIKEN. </a:t>
            </a:r>
          </a:p>
        </p:txBody>
      </p:sp>
      <p:sp>
        <p:nvSpPr>
          <p:cNvPr id="128" name="Slide Number Placeholder 3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6F70A4-AFA5-43FC-B551-9CD68823B34D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BE9995-99A5-424B-8E2F-E34FF0D7AFD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400" y="381000"/>
            <a:ext cx="7620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RIB</a:t>
            </a:r>
            <a:r>
              <a:rPr lang="en-US" sz="2800" dirty="0" smtClean="0">
                <a:latin typeface="Calibri" pitchFamily="34" charset="0"/>
              </a:rPr>
              <a:t> : </a:t>
            </a:r>
            <a:r>
              <a:rPr lang="en-US" sz="2400" dirty="0" smtClean="0">
                <a:latin typeface="Calibri" pitchFamily="34" charset="0"/>
              </a:rPr>
              <a:t>the beginning of a new era in Nuclear Physics, Nuclear Astrophysics, Material Science, Biology, etc.</a:t>
            </a:r>
            <a:endParaRPr lang="en-US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533400" y="1295400"/>
            <a:ext cx="7772400" cy="5334000"/>
          </a:xfrm>
          <a:prstGeom prst="roundRect">
            <a:avLst>
              <a:gd name="adj" fmla="val 4703"/>
            </a:avLst>
          </a:prstGeom>
          <a:solidFill>
            <a:schemeClr val="bg1"/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45720" rIns="45720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b="1" kern="0" dirty="0" err="1" smtClean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Nucleo</a:t>
            </a:r>
            <a:r>
              <a:rPr lang="en-US" sz="2000" b="1" kern="0" dirty="0" smtClean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-synthesis in normal stars and in explosive stellar events (</a:t>
            </a:r>
            <a:r>
              <a:rPr lang="en-US" b="1" kern="0" dirty="0" smtClean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we are but stellar dusts</a:t>
            </a:r>
            <a:r>
              <a:rPr lang="en-US" sz="2000" b="1" kern="0" dirty="0" smtClean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b="1" kern="0" dirty="0" smtClean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Stellar evolution </a:t>
            </a:r>
            <a:endParaRPr lang="en-US" sz="2000" b="1" kern="0" dirty="0">
              <a:solidFill>
                <a:srgbClr val="CC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b="1" kern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Nuclear structure: Study </a:t>
            </a:r>
            <a:r>
              <a:rPr lang="en-US" sz="2000" b="1" kern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of exotic nuclei; </a:t>
            </a:r>
            <a:endParaRPr lang="en-US" sz="2000" b="1" kern="0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b="1" kern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Production </a:t>
            </a:r>
            <a:r>
              <a:rPr lang="en-US" sz="2000" b="1" kern="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and study of Super Heavy Elements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b="1" kern="0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Material </a:t>
            </a:r>
            <a:r>
              <a:rPr lang="en-US" sz="2000" b="1" kern="0" dirty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properties using various radioactive </a:t>
            </a:r>
            <a:r>
              <a:rPr lang="en-US" sz="2000" b="1" kern="0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beams as </a:t>
            </a:r>
            <a:r>
              <a:rPr lang="en-US" sz="2000" b="1" kern="0" dirty="0" err="1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dopants</a:t>
            </a:r>
            <a:endParaRPr lang="en-US" sz="2000" b="1" kern="0" dirty="0">
              <a:solidFill>
                <a:srgbClr val="008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b="1" kern="0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Atomic physics, Biology</a:t>
            </a:r>
            <a:r>
              <a:rPr lang="en-US" sz="2000" b="1" kern="0" dirty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; </a:t>
            </a:r>
            <a:r>
              <a:rPr lang="en-US" sz="2000" b="1" kern="0" dirty="0" smtClean="0">
                <a:solidFill>
                  <a:srgbClr val="008000"/>
                </a:solidFill>
                <a:latin typeface="Calibri" pitchFamily="34" charset="0"/>
                <a:cs typeface="Calibri" pitchFamily="34" charset="0"/>
              </a:rPr>
              <a:t>radioisotope production 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b="1" kern="0" dirty="0" smtClean="0">
                <a:solidFill>
                  <a:srgbClr val="990033"/>
                </a:solidFill>
                <a:latin typeface="Calibri" pitchFamily="34" charset="0"/>
                <a:cs typeface="Calibri" pitchFamily="34" charset="0"/>
              </a:rPr>
              <a:t>State of the art Accelerator technology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b="1" kern="0" dirty="0" smtClean="0">
                <a:solidFill>
                  <a:srgbClr val="990033"/>
                </a:solidFill>
                <a:latin typeface="Calibri" pitchFamily="34" charset="0"/>
                <a:cs typeface="Calibri" pitchFamily="34" charset="0"/>
              </a:rPr>
              <a:t>Human Resource Development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sz="2000" b="1" kern="0" dirty="0" smtClean="0">
                <a:solidFill>
                  <a:srgbClr val="CC0000"/>
                </a:solidFill>
                <a:latin typeface="Calibri" pitchFamily="34" charset="0"/>
                <a:cs typeface="Calibri" pitchFamily="34" charset="0"/>
              </a:rPr>
              <a:t>New / unanticipated findings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ounded Rectangle 162"/>
          <p:cNvSpPr/>
          <p:nvPr/>
        </p:nvSpPr>
        <p:spPr bwMode="auto">
          <a:xfrm>
            <a:off x="596900" y="1106488"/>
            <a:ext cx="3622675" cy="222885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15425" name="Text Box 65"/>
          <p:cNvSpPr txBox="1">
            <a:spLocks noChangeArrowheads="1"/>
          </p:cNvSpPr>
          <p:nvPr/>
        </p:nvSpPr>
        <p:spPr bwMode="auto">
          <a:xfrm rot="16200000">
            <a:off x="3067133" y="2480575"/>
            <a:ext cx="357021" cy="60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" wrap="none"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targets</a:t>
            </a:r>
            <a:endParaRPr lang="en-US" sz="14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427" name="Line 67"/>
          <p:cNvSpPr>
            <a:spLocks noChangeShapeType="1"/>
          </p:cNvSpPr>
          <p:nvPr/>
        </p:nvSpPr>
        <p:spPr bwMode="auto">
          <a:xfrm rot="10800000">
            <a:off x="2547882" y="2199958"/>
            <a:ext cx="258763" cy="0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  <a:effectLst/>
        </p:spPr>
        <p:txBody>
          <a:bodyPr vert="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15430" name="Line 70"/>
          <p:cNvSpPr>
            <a:spLocks noChangeShapeType="1"/>
          </p:cNvSpPr>
          <p:nvPr/>
        </p:nvSpPr>
        <p:spPr bwMode="auto">
          <a:xfrm rot="16200000" flipH="1" flipV="1">
            <a:off x="3032069" y="2009458"/>
            <a:ext cx="4763" cy="404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vert="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15431" name="Text Box 71"/>
          <p:cNvSpPr txBox="1">
            <a:spLocks noChangeArrowheads="1"/>
          </p:cNvSpPr>
          <p:nvPr/>
        </p:nvSpPr>
        <p:spPr bwMode="auto">
          <a:xfrm rot="16200000">
            <a:off x="3242691" y="1634109"/>
            <a:ext cx="615553" cy="1157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" wrap="square" anchor="ctr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He/</a:t>
            </a:r>
            <a:r>
              <a:rPr lang="en-US" sz="1400" dirty="0" err="1" smtClean="0">
                <a:solidFill>
                  <a:srgbClr val="000000"/>
                </a:solidFill>
                <a:latin typeface="Calibri" pitchFamily="34" charset="0"/>
              </a:rPr>
              <a:t>Ar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+ </a:t>
            </a:r>
            <a:r>
              <a:rPr lang="en-US" sz="1400" dirty="0" err="1">
                <a:solidFill>
                  <a:srgbClr val="000000"/>
                </a:solidFill>
                <a:latin typeface="Calibri" pitchFamily="34" charset="0"/>
              </a:rPr>
              <a:t>cyclohexane</a:t>
            </a:r>
            <a:endParaRPr lang="en-US" sz="14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432" name="Line 72"/>
          <p:cNvSpPr>
            <a:spLocks noChangeShapeType="1"/>
          </p:cNvSpPr>
          <p:nvPr/>
        </p:nvSpPr>
        <p:spPr bwMode="auto">
          <a:xfrm rot="16200000" flipH="1">
            <a:off x="1154112" y="1987551"/>
            <a:ext cx="123825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15433" name="Text Box 73"/>
          <p:cNvSpPr txBox="1">
            <a:spLocks noChangeArrowheads="1"/>
          </p:cNvSpPr>
          <p:nvPr/>
        </p:nvSpPr>
        <p:spPr bwMode="auto">
          <a:xfrm rot="16200000">
            <a:off x="822325" y="1565275"/>
            <a:ext cx="533400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" wrap="none" anchor="ctr">
            <a:spAutoFit/>
          </a:bodyPr>
          <a:lstStyle/>
          <a:p>
            <a:pPr algn="ctr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Transport</a:t>
            </a:r>
          </a:p>
          <a:p>
            <a:pPr algn="ctr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capillary</a:t>
            </a:r>
          </a:p>
        </p:txBody>
      </p:sp>
      <p:sp>
        <p:nvSpPr>
          <p:cNvPr id="15451" name="Text Box 91"/>
          <p:cNvSpPr txBox="1">
            <a:spLocks noChangeArrowheads="1"/>
          </p:cNvSpPr>
          <p:nvPr/>
        </p:nvSpPr>
        <p:spPr bwMode="auto">
          <a:xfrm rot="16200000">
            <a:off x="1264444" y="915194"/>
            <a:ext cx="53340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" anchor="ctr">
            <a:spAutoFit/>
          </a:bodyPr>
          <a:lstStyle/>
          <a:p>
            <a:pPr algn="ctr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Target  chamber</a:t>
            </a:r>
          </a:p>
        </p:txBody>
      </p:sp>
      <p:sp>
        <p:nvSpPr>
          <p:cNvPr id="15453" name="Text Box 93"/>
          <p:cNvSpPr txBox="1">
            <a:spLocks noChangeArrowheads="1"/>
          </p:cNvSpPr>
          <p:nvPr/>
        </p:nvSpPr>
        <p:spPr bwMode="auto">
          <a:xfrm rot="16200000">
            <a:off x="3022600" y="1016000"/>
            <a:ext cx="34925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" lIns="0" tIns="0" rIns="0" bIns="0" anchor="ctr">
            <a:spAutoFit/>
          </a:bodyPr>
          <a:lstStyle/>
          <a:p>
            <a:pPr algn="ctr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Radioactive recoils</a:t>
            </a:r>
          </a:p>
        </p:txBody>
      </p:sp>
      <p:sp>
        <p:nvSpPr>
          <p:cNvPr id="15454" name="Line 94"/>
          <p:cNvSpPr>
            <a:spLocks noChangeShapeType="1"/>
          </p:cNvSpPr>
          <p:nvPr/>
        </p:nvSpPr>
        <p:spPr bwMode="auto">
          <a:xfrm rot="16200000" flipH="1" flipV="1">
            <a:off x="2385238" y="1552042"/>
            <a:ext cx="461964" cy="5582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ver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sp>
        <p:nvSpPr>
          <p:cNvPr id="15455" name="Line 95"/>
          <p:cNvSpPr>
            <a:spLocks noChangeShapeType="1"/>
          </p:cNvSpPr>
          <p:nvPr/>
        </p:nvSpPr>
        <p:spPr bwMode="auto">
          <a:xfrm rot="16200000" flipV="1">
            <a:off x="2519362" y="2290762"/>
            <a:ext cx="190500" cy="5619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vert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</a:endParaRPr>
          </a:p>
        </p:txBody>
      </p:sp>
      <p:cxnSp>
        <p:nvCxnSpPr>
          <p:cNvPr id="112" name="Straight Connector 111"/>
          <p:cNvCxnSpPr/>
          <p:nvPr/>
        </p:nvCxnSpPr>
        <p:spPr bwMode="auto">
          <a:xfrm rot="10800000">
            <a:off x="1090612" y="2227263"/>
            <a:ext cx="4953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 bwMode="auto">
          <a:xfrm rot="10800000">
            <a:off x="1119187" y="2254250"/>
            <a:ext cx="468313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Freeform 152"/>
          <p:cNvSpPr/>
          <p:nvPr/>
        </p:nvSpPr>
        <p:spPr bwMode="auto">
          <a:xfrm>
            <a:off x="973137" y="2214564"/>
            <a:ext cx="204788" cy="241300"/>
          </a:xfrm>
          <a:custGeom>
            <a:avLst/>
            <a:gdLst>
              <a:gd name="connsiteX0" fmla="*/ 204317 w 204317"/>
              <a:gd name="connsiteY0" fmla="*/ 15910 h 241997"/>
              <a:gd name="connsiteX1" fmla="*/ 128954 w 204317"/>
              <a:gd name="connsiteY1" fmla="*/ 5861 h 241997"/>
              <a:gd name="connsiteX2" fmla="*/ 33495 w 204317"/>
              <a:gd name="connsiteY2" fmla="*/ 51079 h 241997"/>
              <a:gd name="connsiteX3" fmla="*/ 3350 w 204317"/>
              <a:gd name="connsiteY3" fmla="*/ 131466 h 241997"/>
              <a:gd name="connsiteX4" fmla="*/ 13398 w 204317"/>
              <a:gd name="connsiteY4" fmla="*/ 241997 h 241997"/>
              <a:gd name="connsiteX5" fmla="*/ 13398 w 204317"/>
              <a:gd name="connsiteY5" fmla="*/ 241997 h 24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4317" h="241997">
                <a:moveTo>
                  <a:pt x="204317" y="15910"/>
                </a:moveTo>
                <a:cubicBezTo>
                  <a:pt x="180870" y="7955"/>
                  <a:pt x="157424" y="0"/>
                  <a:pt x="128954" y="5861"/>
                </a:cubicBezTo>
                <a:cubicBezTo>
                  <a:pt x="100484" y="11722"/>
                  <a:pt x="54429" y="30145"/>
                  <a:pt x="33495" y="51079"/>
                </a:cubicBezTo>
                <a:cubicBezTo>
                  <a:pt x="12561" y="72013"/>
                  <a:pt x="6700" y="99646"/>
                  <a:pt x="3350" y="131466"/>
                </a:cubicBezTo>
                <a:cubicBezTo>
                  <a:pt x="0" y="163286"/>
                  <a:pt x="13398" y="241997"/>
                  <a:pt x="13398" y="241997"/>
                </a:cubicBezTo>
                <a:lnTo>
                  <a:pt x="13398" y="241997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158" name="Freeform 157"/>
          <p:cNvSpPr/>
          <p:nvPr/>
        </p:nvSpPr>
        <p:spPr bwMode="auto">
          <a:xfrm>
            <a:off x="1011237" y="2254250"/>
            <a:ext cx="115888" cy="192088"/>
          </a:xfrm>
          <a:custGeom>
            <a:avLst/>
            <a:gdLst>
              <a:gd name="connsiteX0" fmla="*/ 116393 w 116393"/>
              <a:gd name="connsiteY0" fmla="*/ 0 h 190918"/>
              <a:gd name="connsiteX1" fmla="*/ 46055 w 116393"/>
              <a:gd name="connsiteY1" fmla="*/ 15072 h 190918"/>
              <a:gd name="connsiteX2" fmla="*/ 10886 w 116393"/>
              <a:gd name="connsiteY2" fmla="*/ 55265 h 190918"/>
              <a:gd name="connsiteX3" fmla="*/ 837 w 116393"/>
              <a:gd name="connsiteY3" fmla="*/ 105507 h 190918"/>
              <a:gd name="connsiteX4" fmla="*/ 5861 w 116393"/>
              <a:gd name="connsiteY4" fmla="*/ 190918 h 190918"/>
              <a:gd name="connsiteX5" fmla="*/ 5861 w 116393"/>
              <a:gd name="connsiteY5" fmla="*/ 190918 h 19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393" h="190918">
                <a:moveTo>
                  <a:pt x="116393" y="0"/>
                </a:moveTo>
                <a:cubicBezTo>
                  <a:pt x="90016" y="2930"/>
                  <a:pt x="63640" y="5861"/>
                  <a:pt x="46055" y="15072"/>
                </a:cubicBezTo>
                <a:cubicBezTo>
                  <a:pt x="28471" y="24283"/>
                  <a:pt x="18422" y="40193"/>
                  <a:pt x="10886" y="55265"/>
                </a:cubicBezTo>
                <a:cubicBezTo>
                  <a:pt x="3350" y="70338"/>
                  <a:pt x="1674" y="82898"/>
                  <a:pt x="837" y="105507"/>
                </a:cubicBezTo>
                <a:cubicBezTo>
                  <a:pt x="0" y="128116"/>
                  <a:pt x="5861" y="190918"/>
                  <a:pt x="5861" y="190918"/>
                </a:cubicBezTo>
                <a:lnTo>
                  <a:pt x="5861" y="190918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164" name="Text Box 91"/>
          <p:cNvSpPr txBox="1">
            <a:spLocks noChangeArrowheads="1"/>
          </p:cNvSpPr>
          <p:nvPr/>
        </p:nvSpPr>
        <p:spPr bwMode="auto">
          <a:xfrm rot="16200000">
            <a:off x="3578441" y="2822575"/>
            <a:ext cx="33611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" anchor="ctr">
            <a:spAutoFit/>
          </a:bodyPr>
          <a:lstStyle/>
          <a:p>
            <a:pPr algn="ctr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 smtClean="0">
                <a:solidFill>
                  <a:srgbClr val="0070C0"/>
                </a:solidFill>
                <a:latin typeface="Calibri" pitchFamily="34" charset="0"/>
              </a:rPr>
              <a:t>Vault </a:t>
            </a:r>
            <a:endParaRPr lang="en-US" sz="1200" i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188" name="TextBox 196"/>
          <p:cNvSpPr txBox="1">
            <a:spLocks noChangeArrowheads="1"/>
          </p:cNvSpPr>
          <p:nvPr/>
        </p:nvSpPr>
        <p:spPr bwMode="auto">
          <a:xfrm>
            <a:off x="4572000" y="1905000"/>
            <a:ext cx="3121451" cy="408623"/>
          </a:xfrm>
          <a:prstGeom prst="wedgeRoundRectCallout">
            <a:avLst>
              <a:gd name="adj1" fmla="val -61417"/>
              <a:gd name="adj2" fmla="val -154283"/>
              <a:gd name="adj3" fmla="val 16667"/>
            </a:avLst>
          </a:prstGeom>
          <a:ln w="3175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ln w="3175">
                  <a:solidFill>
                    <a:schemeClr val="tx1"/>
                  </a:solidFill>
                </a:ln>
                <a:solidFill>
                  <a:srgbClr val="336600"/>
                </a:solidFill>
                <a:latin typeface="Calibri" pitchFamily="34" charset="0"/>
              </a:rPr>
              <a:t>Gas-jet  Multiple-Target </a:t>
            </a:r>
            <a:r>
              <a:rPr lang="en-US" dirty="0">
                <a:ln w="3175">
                  <a:solidFill>
                    <a:schemeClr val="tx1"/>
                  </a:solidFill>
                </a:ln>
                <a:solidFill>
                  <a:srgbClr val="336600"/>
                </a:solidFill>
                <a:latin typeface="Calibri" pitchFamily="34" charset="0"/>
              </a:rPr>
              <a:t>station</a:t>
            </a:r>
          </a:p>
        </p:txBody>
      </p:sp>
      <p:sp>
        <p:nvSpPr>
          <p:cNvPr id="10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E4A2-A229-4371-890D-D4153CC142C4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106" name="TextBox 105"/>
          <p:cNvSpPr txBox="1">
            <a:spLocks noChangeArrowheads="1"/>
          </p:cNvSpPr>
          <p:nvPr/>
        </p:nvSpPr>
        <p:spPr bwMode="auto">
          <a:xfrm>
            <a:off x="1143000" y="381000"/>
            <a:ext cx="6096000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Ins="0">
            <a:spAutoFit/>
          </a:bodyPr>
          <a:lstStyle/>
          <a:p>
            <a:pPr marL="342900" indent="-342900" algn="ctr" defTabSz="4173538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defRPr/>
            </a:pPr>
            <a:r>
              <a:rPr lang="en-IN" sz="2000" dirty="0" smtClean="0">
                <a:cs typeface="Times New Roman" pitchFamily="18" charset="0"/>
              </a:rPr>
              <a:t>Transport and production of RIB- a new approach</a:t>
            </a:r>
          </a:p>
        </p:txBody>
      </p:sp>
      <p:sp>
        <p:nvSpPr>
          <p:cNvPr id="3081" name="Text Box 15"/>
          <p:cNvSpPr txBox="1">
            <a:spLocks noChangeArrowheads="1"/>
          </p:cNvSpPr>
          <p:nvPr/>
        </p:nvSpPr>
        <p:spPr bwMode="auto">
          <a:xfrm rot="10800000">
            <a:off x="844550" y="3940175"/>
            <a:ext cx="3127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alibri" pitchFamily="34" charset="0"/>
                <a:cs typeface="Times New Roman" pitchFamily="18" charset="0"/>
              </a:rPr>
              <a:t>≈</a:t>
            </a:r>
          </a:p>
        </p:txBody>
      </p:sp>
      <p:cxnSp>
        <p:nvCxnSpPr>
          <p:cNvPr id="115" name="Straight Connector 114"/>
          <p:cNvCxnSpPr/>
          <p:nvPr/>
        </p:nvCxnSpPr>
        <p:spPr>
          <a:xfrm>
            <a:off x="987425" y="2455863"/>
            <a:ext cx="4762" cy="22812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16200000" flipH="1">
            <a:off x="-100013" y="3559175"/>
            <a:ext cx="2247900" cy="63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 Box 91"/>
          <p:cNvSpPr txBox="1">
            <a:spLocks noChangeArrowheads="1"/>
          </p:cNvSpPr>
          <p:nvPr/>
        </p:nvSpPr>
        <p:spPr bwMode="auto">
          <a:xfrm rot="16200000">
            <a:off x="1060073" y="3817938"/>
            <a:ext cx="386516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" anchor="ctr">
            <a:spAutoFit/>
          </a:bodyPr>
          <a:lstStyle/>
          <a:p>
            <a:pPr algn="ctr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25m</a:t>
            </a:r>
            <a:endParaRPr lang="en-US" sz="16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1" name="Freeform 160"/>
          <p:cNvSpPr/>
          <p:nvPr/>
        </p:nvSpPr>
        <p:spPr>
          <a:xfrm>
            <a:off x="992187" y="4722813"/>
            <a:ext cx="111125" cy="255587"/>
          </a:xfrm>
          <a:custGeom>
            <a:avLst/>
            <a:gdLst>
              <a:gd name="connsiteX0" fmla="*/ 0 w 110532"/>
              <a:gd name="connsiteY0" fmla="*/ 0 h 256233"/>
              <a:gd name="connsiteX1" fmla="*/ 5025 w 110532"/>
              <a:gd name="connsiteY1" fmla="*/ 140677 h 256233"/>
              <a:gd name="connsiteX2" fmla="*/ 20097 w 110532"/>
              <a:gd name="connsiteY2" fmla="*/ 226088 h 256233"/>
              <a:gd name="connsiteX3" fmla="*/ 110532 w 110532"/>
              <a:gd name="connsiteY3" fmla="*/ 256233 h 256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532" h="256233">
                <a:moveTo>
                  <a:pt x="0" y="0"/>
                </a:moveTo>
                <a:cubicBezTo>
                  <a:pt x="838" y="51498"/>
                  <a:pt x="1676" y="102996"/>
                  <a:pt x="5025" y="140677"/>
                </a:cubicBezTo>
                <a:cubicBezTo>
                  <a:pt x="8374" y="178358"/>
                  <a:pt x="2512" y="206829"/>
                  <a:pt x="20097" y="226088"/>
                </a:cubicBezTo>
                <a:cubicBezTo>
                  <a:pt x="37682" y="245347"/>
                  <a:pt x="74107" y="250790"/>
                  <a:pt x="110532" y="256233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162" name="Freeform 161"/>
          <p:cNvSpPr/>
          <p:nvPr/>
        </p:nvSpPr>
        <p:spPr>
          <a:xfrm>
            <a:off x="1025525" y="4667250"/>
            <a:ext cx="107950" cy="276225"/>
          </a:xfrm>
          <a:custGeom>
            <a:avLst/>
            <a:gdLst>
              <a:gd name="connsiteX0" fmla="*/ 2512 w 108019"/>
              <a:gd name="connsiteY0" fmla="*/ 0 h 276330"/>
              <a:gd name="connsiteX1" fmla="*/ 2512 w 108019"/>
              <a:gd name="connsiteY1" fmla="*/ 170822 h 276330"/>
              <a:gd name="connsiteX2" fmla="*/ 17584 w 108019"/>
              <a:gd name="connsiteY2" fmla="*/ 256233 h 276330"/>
              <a:gd name="connsiteX3" fmla="*/ 108019 w 108019"/>
              <a:gd name="connsiteY3" fmla="*/ 276330 h 27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019" h="276330">
                <a:moveTo>
                  <a:pt x="2512" y="0"/>
                </a:moveTo>
                <a:cubicBezTo>
                  <a:pt x="1256" y="64058"/>
                  <a:pt x="0" y="128117"/>
                  <a:pt x="2512" y="170822"/>
                </a:cubicBezTo>
                <a:cubicBezTo>
                  <a:pt x="5024" y="213527"/>
                  <a:pt x="0" y="238648"/>
                  <a:pt x="17584" y="256233"/>
                </a:cubicBezTo>
                <a:cubicBezTo>
                  <a:pt x="35168" y="273818"/>
                  <a:pt x="71593" y="275074"/>
                  <a:pt x="108019" y="27633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grpSp>
        <p:nvGrpSpPr>
          <p:cNvPr id="10" name="Group 199"/>
          <p:cNvGrpSpPr>
            <a:grpSpLocks/>
          </p:cNvGrpSpPr>
          <p:nvPr/>
        </p:nvGrpSpPr>
        <p:grpSpPr bwMode="auto">
          <a:xfrm>
            <a:off x="4114800" y="3971924"/>
            <a:ext cx="4011612" cy="2520951"/>
            <a:chOff x="3608160" y="4162052"/>
            <a:chExt cx="4012069" cy="2521633"/>
          </a:xfrm>
        </p:grpSpPr>
        <p:sp>
          <p:nvSpPr>
            <p:cNvPr id="166" name="Rounded Rectangle 165"/>
            <p:cNvSpPr/>
            <p:nvPr/>
          </p:nvSpPr>
          <p:spPr>
            <a:xfrm>
              <a:off x="3674843" y="4187460"/>
              <a:ext cx="3943799" cy="249622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92" name="Text Box 13"/>
            <p:cNvSpPr txBox="1">
              <a:spLocks noChangeArrowheads="1"/>
            </p:cNvSpPr>
            <p:nvPr/>
          </p:nvSpPr>
          <p:spPr bwMode="auto">
            <a:xfrm>
              <a:off x="3608160" y="4769157"/>
              <a:ext cx="703158" cy="243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lnSpc>
                  <a:spcPct val="70000"/>
                </a:lnSpc>
              </a:pPr>
              <a:r>
                <a:rPr lang="en-US" sz="1400" dirty="0" smtClean="0">
                  <a:solidFill>
                    <a:srgbClr val="000000"/>
                  </a:solidFill>
                  <a:latin typeface="Calibri" pitchFamily="34" charset="0"/>
                </a:rPr>
                <a:t>Gas-jet</a:t>
              </a:r>
              <a:endParaRPr lang="en-US" sz="14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093" name="AutoShape 16" descr="Trellis"/>
            <p:cNvSpPr>
              <a:spLocks noChangeArrowheads="1"/>
            </p:cNvSpPr>
            <p:nvPr/>
          </p:nvSpPr>
          <p:spPr bwMode="auto">
            <a:xfrm rot="5400000">
              <a:off x="4803548" y="5113645"/>
              <a:ext cx="195263" cy="92075"/>
            </a:xfrm>
            <a:custGeom>
              <a:avLst/>
              <a:gdLst>
                <a:gd name="T0" fmla="*/ 1544521 w 21600"/>
                <a:gd name="T1" fmla="*/ 196248 h 21600"/>
                <a:gd name="T2" fmla="*/ 882589 w 21600"/>
                <a:gd name="T3" fmla="*/ 392491 h 21600"/>
                <a:gd name="T4" fmla="*/ 220647 w 21600"/>
                <a:gd name="T5" fmla="*/ 196248 h 21600"/>
                <a:gd name="T6" fmla="*/ 88258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094" name="Rectangle 17" descr="Trellis"/>
            <p:cNvSpPr>
              <a:spLocks noChangeArrowheads="1"/>
            </p:cNvSpPr>
            <p:nvPr/>
          </p:nvSpPr>
          <p:spPr bwMode="auto">
            <a:xfrm>
              <a:off x="4325710" y="4869170"/>
              <a:ext cx="622300" cy="563563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095" name="Text Box 19"/>
            <p:cNvSpPr txBox="1">
              <a:spLocks noChangeArrowheads="1"/>
            </p:cNvSpPr>
            <p:nvPr/>
          </p:nvSpPr>
          <p:spPr bwMode="auto">
            <a:xfrm>
              <a:off x="4222523" y="5891520"/>
              <a:ext cx="611065" cy="437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1400">
                  <a:solidFill>
                    <a:srgbClr val="000000"/>
                  </a:solidFill>
                  <a:latin typeface="Calibri" pitchFamily="34" charset="0"/>
                </a:rPr>
                <a:t>Roots</a:t>
              </a:r>
            </a:p>
            <a:p>
              <a:pPr algn="ctr" eaLnBrk="0" hangingPunct="0">
                <a:lnSpc>
                  <a:spcPct val="80000"/>
                </a:lnSpc>
              </a:pPr>
              <a:r>
                <a:rPr lang="en-US" sz="1400">
                  <a:solidFill>
                    <a:srgbClr val="000000"/>
                  </a:solidFill>
                  <a:latin typeface="Calibri" pitchFamily="34" charset="0"/>
                </a:rPr>
                <a:t>pump</a:t>
              </a:r>
            </a:p>
          </p:txBody>
        </p:sp>
        <p:sp>
          <p:nvSpPr>
            <p:cNvPr id="3096" name="Line 21"/>
            <p:cNvSpPr>
              <a:spLocks noChangeShapeType="1"/>
            </p:cNvSpPr>
            <p:nvPr/>
          </p:nvSpPr>
          <p:spPr bwMode="auto">
            <a:xfrm flipV="1">
              <a:off x="4728935" y="5064432"/>
              <a:ext cx="127000" cy="8096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Line 22"/>
            <p:cNvSpPr>
              <a:spLocks noChangeShapeType="1"/>
            </p:cNvSpPr>
            <p:nvPr/>
          </p:nvSpPr>
          <p:spPr bwMode="auto">
            <a:xfrm flipV="1">
              <a:off x="4728935" y="5118407"/>
              <a:ext cx="127000" cy="523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Line 23"/>
            <p:cNvSpPr>
              <a:spLocks noChangeShapeType="1"/>
            </p:cNvSpPr>
            <p:nvPr/>
          </p:nvSpPr>
          <p:spPr bwMode="auto">
            <a:xfrm rot="4701982" flipV="1">
              <a:off x="4760685" y="5131107"/>
              <a:ext cx="63500" cy="1270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9" name="Line 24"/>
            <p:cNvSpPr>
              <a:spLocks noChangeShapeType="1"/>
            </p:cNvSpPr>
            <p:nvPr/>
          </p:nvSpPr>
          <p:spPr bwMode="auto">
            <a:xfrm rot="3861460" flipV="1">
              <a:off x="4749573" y="5189845"/>
              <a:ext cx="125413" cy="825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0" name="Line 25"/>
            <p:cNvSpPr>
              <a:spLocks noChangeShapeType="1"/>
            </p:cNvSpPr>
            <p:nvPr/>
          </p:nvSpPr>
          <p:spPr bwMode="auto">
            <a:xfrm>
              <a:off x="4170789" y="4902510"/>
              <a:ext cx="529572" cy="142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1" name="Freeform 26"/>
            <p:cNvSpPr>
              <a:spLocks/>
            </p:cNvSpPr>
            <p:nvPr/>
          </p:nvSpPr>
          <p:spPr bwMode="auto">
            <a:xfrm>
              <a:off x="4409848" y="4959657"/>
              <a:ext cx="442913" cy="460375"/>
            </a:xfrm>
            <a:custGeom>
              <a:avLst/>
              <a:gdLst>
                <a:gd name="T0" fmla="*/ 426285 w 293"/>
                <a:gd name="T1" fmla="*/ 116588 h 308"/>
                <a:gd name="T2" fmla="*/ 441401 w 293"/>
                <a:gd name="T3" fmla="*/ 73241 h 308"/>
                <a:gd name="T4" fmla="*/ 421750 w 293"/>
                <a:gd name="T5" fmla="*/ 34379 h 308"/>
                <a:gd name="T6" fmla="*/ 309888 w 293"/>
                <a:gd name="T7" fmla="*/ 5979 h 308"/>
                <a:gd name="T8" fmla="*/ 96746 w 293"/>
                <a:gd name="T9" fmla="*/ 73241 h 308"/>
                <a:gd name="T10" fmla="*/ 34768 w 293"/>
                <a:gd name="T11" fmla="*/ 283998 h 308"/>
                <a:gd name="T12" fmla="*/ 0 w 293"/>
                <a:gd name="T13" fmla="*/ 460375 h 3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3"/>
                <a:gd name="T22" fmla="*/ 0 h 308"/>
                <a:gd name="T23" fmla="*/ 293 w 293"/>
                <a:gd name="T24" fmla="*/ 308 h 3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3" h="308">
                  <a:moveTo>
                    <a:pt x="282" y="78"/>
                  </a:moveTo>
                  <a:cubicBezTo>
                    <a:pt x="287" y="68"/>
                    <a:pt x="292" y="58"/>
                    <a:pt x="292" y="49"/>
                  </a:cubicBezTo>
                  <a:cubicBezTo>
                    <a:pt x="292" y="40"/>
                    <a:pt x="293" y="30"/>
                    <a:pt x="279" y="23"/>
                  </a:cubicBezTo>
                  <a:cubicBezTo>
                    <a:pt x="265" y="16"/>
                    <a:pt x="241" y="0"/>
                    <a:pt x="205" y="4"/>
                  </a:cubicBezTo>
                  <a:cubicBezTo>
                    <a:pt x="169" y="8"/>
                    <a:pt x="94" y="18"/>
                    <a:pt x="64" y="49"/>
                  </a:cubicBezTo>
                  <a:cubicBezTo>
                    <a:pt x="34" y="80"/>
                    <a:pt x="34" y="147"/>
                    <a:pt x="23" y="190"/>
                  </a:cubicBezTo>
                  <a:cubicBezTo>
                    <a:pt x="12" y="233"/>
                    <a:pt x="6" y="270"/>
                    <a:pt x="0" y="308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02" name="Line 27"/>
            <p:cNvSpPr>
              <a:spLocks noChangeShapeType="1"/>
            </p:cNvSpPr>
            <p:nvPr/>
          </p:nvSpPr>
          <p:spPr bwMode="auto">
            <a:xfrm>
              <a:off x="4409848" y="5420032"/>
              <a:ext cx="0" cy="4762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3" name="Line 28"/>
            <p:cNvSpPr>
              <a:spLocks noChangeShapeType="1"/>
            </p:cNvSpPr>
            <p:nvPr/>
          </p:nvSpPr>
          <p:spPr bwMode="auto">
            <a:xfrm>
              <a:off x="4576535" y="5483532"/>
              <a:ext cx="0" cy="4127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4" name="Freeform 29"/>
            <p:cNvSpPr>
              <a:spLocks/>
            </p:cNvSpPr>
            <p:nvPr/>
          </p:nvSpPr>
          <p:spPr bwMode="auto">
            <a:xfrm>
              <a:off x="4574948" y="5277157"/>
              <a:ext cx="296863" cy="219075"/>
            </a:xfrm>
            <a:custGeom>
              <a:avLst/>
              <a:gdLst>
                <a:gd name="T0" fmla="*/ 0 w 197"/>
                <a:gd name="T1" fmla="*/ 219075 h 147"/>
                <a:gd name="T2" fmla="*/ 39180 w 197"/>
                <a:gd name="T3" fmla="*/ 134128 h 147"/>
                <a:gd name="T4" fmla="*/ 125074 w 197"/>
                <a:gd name="T5" fmla="*/ 90909 h 147"/>
                <a:gd name="T6" fmla="*/ 245628 w 197"/>
                <a:gd name="T7" fmla="*/ 52161 h 147"/>
                <a:gd name="T8" fmla="*/ 289328 w 197"/>
                <a:gd name="T9" fmla="*/ 28316 h 147"/>
                <a:gd name="T10" fmla="*/ 289328 w 197"/>
                <a:gd name="T11" fmla="*/ 0 h 1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7"/>
                <a:gd name="T19" fmla="*/ 0 h 147"/>
                <a:gd name="T20" fmla="*/ 197 w 197"/>
                <a:gd name="T21" fmla="*/ 147 h 1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7" h="147">
                  <a:moveTo>
                    <a:pt x="0" y="147"/>
                  </a:moveTo>
                  <a:cubicBezTo>
                    <a:pt x="6" y="125"/>
                    <a:pt x="12" y="104"/>
                    <a:pt x="26" y="90"/>
                  </a:cubicBezTo>
                  <a:cubicBezTo>
                    <a:pt x="40" y="76"/>
                    <a:pt x="60" y="70"/>
                    <a:pt x="83" y="61"/>
                  </a:cubicBezTo>
                  <a:cubicBezTo>
                    <a:pt x="106" y="52"/>
                    <a:pt x="145" y="42"/>
                    <a:pt x="163" y="35"/>
                  </a:cubicBezTo>
                  <a:cubicBezTo>
                    <a:pt x="181" y="28"/>
                    <a:pt x="187" y="25"/>
                    <a:pt x="192" y="19"/>
                  </a:cubicBezTo>
                  <a:cubicBezTo>
                    <a:pt x="197" y="13"/>
                    <a:pt x="193" y="5"/>
                    <a:pt x="192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05" name="Line 30"/>
            <p:cNvSpPr>
              <a:spLocks noChangeShapeType="1"/>
            </p:cNvSpPr>
            <p:nvPr/>
          </p:nvSpPr>
          <p:spPr bwMode="auto">
            <a:xfrm>
              <a:off x="4770210" y="5161270"/>
              <a:ext cx="1154113" cy="142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6" name="Line 31"/>
            <p:cNvSpPr>
              <a:spLocks noChangeShapeType="1"/>
            </p:cNvSpPr>
            <p:nvPr/>
          </p:nvSpPr>
          <p:spPr bwMode="auto">
            <a:xfrm>
              <a:off x="4821010" y="5183495"/>
              <a:ext cx="1104900" cy="158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7" name="Line 32"/>
            <p:cNvSpPr>
              <a:spLocks noChangeShapeType="1"/>
            </p:cNvSpPr>
            <p:nvPr/>
          </p:nvSpPr>
          <p:spPr bwMode="auto">
            <a:xfrm>
              <a:off x="4886098" y="5119995"/>
              <a:ext cx="1038225" cy="127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8" name="Line 33"/>
            <p:cNvSpPr>
              <a:spLocks noChangeShapeType="1"/>
            </p:cNvSpPr>
            <p:nvPr/>
          </p:nvSpPr>
          <p:spPr bwMode="auto">
            <a:xfrm>
              <a:off x="5449660" y="5329545"/>
              <a:ext cx="0" cy="1984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9" name="Line 34"/>
            <p:cNvSpPr>
              <a:spLocks noChangeShapeType="1"/>
            </p:cNvSpPr>
            <p:nvPr/>
          </p:nvSpPr>
          <p:spPr bwMode="auto">
            <a:xfrm flipV="1">
              <a:off x="5449660" y="5518457"/>
              <a:ext cx="958850" cy="95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0" name="Line 35"/>
            <p:cNvSpPr>
              <a:spLocks noChangeShapeType="1"/>
            </p:cNvSpPr>
            <p:nvPr/>
          </p:nvSpPr>
          <p:spPr bwMode="auto">
            <a:xfrm flipV="1">
              <a:off x="6406923" y="5429557"/>
              <a:ext cx="0" cy="984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1" name="Line 36"/>
            <p:cNvSpPr>
              <a:spLocks noChangeShapeType="1"/>
            </p:cNvSpPr>
            <p:nvPr/>
          </p:nvSpPr>
          <p:spPr bwMode="auto">
            <a:xfrm flipH="1" flipV="1">
              <a:off x="6298973" y="5329545"/>
              <a:ext cx="98425" cy="1000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2" name="Line 37"/>
            <p:cNvSpPr>
              <a:spLocks noChangeShapeType="1"/>
            </p:cNvSpPr>
            <p:nvPr/>
          </p:nvSpPr>
          <p:spPr bwMode="auto">
            <a:xfrm flipV="1">
              <a:off x="5454423" y="4835832"/>
              <a:ext cx="0" cy="19843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" name="Line 38"/>
            <p:cNvSpPr>
              <a:spLocks noChangeShapeType="1"/>
            </p:cNvSpPr>
            <p:nvPr/>
          </p:nvSpPr>
          <p:spPr bwMode="auto">
            <a:xfrm>
              <a:off x="5449660" y="4835832"/>
              <a:ext cx="94773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4" name="Line 39"/>
            <p:cNvSpPr>
              <a:spLocks noChangeShapeType="1"/>
            </p:cNvSpPr>
            <p:nvPr/>
          </p:nvSpPr>
          <p:spPr bwMode="auto">
            <a:xfrm>
              <a:off x="6410098" y="4835832"/>
              <a:ext cx="0" cy="984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5" name="Line 40"/>
            <p:cNvSpPr>
              <a:spLocks noChangeShapeType="1"/>
            </p:cNvSpPr>
            <p:nvPr/>
          </p:nvSpPr>
          <p:spPr bwMode="auto">
            <a:xfrm flipH="1">
              <a:off x="6306910" y="4926320"/>
              <a:ext cx="93663" cy="984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" name="Group 41"/>
            <p:cNvGrpSpPr>
              <a:grpSpLocks/>
            </p:cNvGrpSpPr>
            <p:nvPr/>
          </p:nvGrpSpPr>
          <p:grpSpPr bwMode="auto">
            <a:xfrm>
              <a:off x="6452960" y="5051732"/>
              <a:ext cx="315913" cy="247650"/>
              <a:chOff x="5064" y="1349"/>
              <a:chExt cx="238" cy="234"/>
            </a:xfrm>
          </p:grpSpPr>
          <p:sp>
            <p:nvSpPr>
              <p:cNvPr id="3141" name="Line 42"/>
              <p:cNvSpPr>
                <a:spLocks noChangeShapeType="1"/>
              </p:cNvSpPr>
              <p:nvPr/>
            </p:nvSpPr>
            <p:spPr bwMode="auto">
              <a:xfrm>
                <a:off x="5064" y="1513"/>
                <a:ext cx="59" cy="7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42" name="Line 43"/>
              <p:cNvSpPr>
                <a:spLocks noChangeShapeType="1"/>
              </p:cNvSpPr>
              <p:nvPr/>
            </p:nvSpPr>
            <p:spPr bwMode="auto">
              <a:xfrm flipV="1">
                <a:off x="5123" y="1583"/>
                <a:ext cx="118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43" name="Line 44"/>
              <p:cNvSpPr>
                <a:spLocks noChangeShapeType="1"/>
              </p:cNvSpPr>
              <p:nvPr/>
            </p:nvSpPr>
            <p:spPr bwMode="auto">
              <a:xfrm flipV="1">
                <a:off x="5228" y="1583"/>
                <a:ext cx="7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44" name="Line 45"/>
              <p:cNvSpPr>
                <a:spLocks noChangeShapeType="1"/>
              </p:cNvSpPr>
              <p:nvPr/>
            </p:nvSpPr>
            <p:spPr bwMode="auto">
              <a:xfrm flipV="1">
                <a:off x="5068" y="1349"/>
                <a:ext cx="59" cy="69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45" name="Line 46"/>
              <p:cNvSpPr>
                <a:spLocks noChangeShapeType="1"/>
              </p:cNvSpPr>
              <p:nvPr/>
            </p:nvSpPr>
            <p:spPr bwMode="auto">
              <a:xfrm>
                <a:off x="5127" y="1349"/>
                <a:ext cx="117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46" name="Line 47"/>
              <p:cNvSpPr>
                <a:spLocks noChangeShapeType="1"/>
              </p:cNvSpPr>
              <p:nvPr/>
            </p:nvSpPr>
            <p:spPr bwMode="auto">
              <a:xfrm>
                <a:off x="5232" y="1349"/>
                <a:ext cx="7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17" name="Oval 48"/>
            <p:cNvSpPr>
              <a:spLocks noChangeArrowheads="1"/>
            </p:cNvSpPr>
            <p:nvPr/>
          </p:nvSpPr>
          <p:spPr bwMode="auto">
            <a:xfrm>
              <a:off x="5700485" y="5078720"/>
              <a:ext cx="425450" cy="165100"/>
            </a:xfrm>
            <a:prstGeom prst="ellipse">
              <a:avLst/>
            </a:prstGeom>
            <a:solidFill>
              <a:srgbClr val="FF0000">
                <a:alpha val="50195"/>
              </a:srgbClr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18" name="Line 49"/>
            <p:cNvSpPr>
              <a:spLocks noChangeShapeType="1"/>
            </p:cNvSpPr>
            <p:nvPr/>
          </p:nvSpPr>
          <p:spPr bwMode="auto">
            <a:xfrm flipV="1">
              <a:off x="6260873" y="5175557"/>
              <a:ext cx="6477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9" name="Rectangle 50"/>
            <p:cNvSpPr>
              <a:spLocks noChangeArrowheads="1"/>
            </p:cNvSpPr>
            <p:nvPr/>
          </p:nvSpPr>
          <p:spPr bwMode="auto">
            <a:xfrm>
              <a:off x="6876115" y="4964917"/>
              <a:ext cx="744114" cy="36933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n</a:t>
              </a:r>
              <a:r>
                <a:rPr lang="en-US" baseline="30000">
                  <a:solidFill>
                    <a:srgbClr val="FF0000"/>
                  </a:solidFill>
                  <a:latin typeface="Calibri" pitchFamily="34" charset="0"/>
                </a:rPr>
                <a:t>+</a:t>
              </a:r>
              <a:r>
                <a:rPr lang="en-US">
                  <a:solidFill>
                    <a:srgbClr val="FF0000"/>
                  </a:solidFill>
                  <a:latin typeface="Calibri" pitchFamily="34" charset="0"/>
                </a:rPr>
                <a:t> RIB</a:t>
              </a:r>
              <a:endParaRPr lang="en-US" baseline="3000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120" name="Rectangle 51" descr="Trellis"/>
            <p:cNvSpPr>
              <a:spLocks noChangeArrowheads="1"/>
            </p:cNvSpPr>
            <p:nvPr/>
          </p:nvSpPr>
          <p:spPr bwMode="auto">
            <a:xfrm>
              <a:off x="4963885" y="4908857"/>
              <a:ext cx="484188" cy="5095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21" name="Text Box 52"/>
            <p:cNvSpPr txBox="1">
              <a:spLocks noChangeArrowheads="1"/>
            </p:cNvSpPr>
            <p:nvPr/>
          </p:nvSpPr>
          <p:spPr bwMode="auto">
            <a:xfrm>
              <a:off x="5354410" y="5656570"/>
              <a:ext cx="1066800" cy="393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70000"/>
                </a:lnSpc>
              </a:pPr>
              <a:r>
                <a:rPr lang="en-US" sz="1400">
                  <a:solidFill>
                    <a:srgbClr val="000000"/>
                  </a:solidFill>
                  <a:latin typeface="Calibri" pitchFamily="34" charset="0"/>
                </a:rPr>
                <a:t>Radioactive atoms</a:t>
              </a:r>
            </a:p>
          </p:txBody>
        </p:sp>
        <p:sp>
          <p:nvSpPr>
            <p:cNvPr id="3122" name="Line 53"/>
            <p:cNvSpPr>
              <a:spLocks noChangeShapeType="1"/>
            </p:cNvSpPr>
            <p:nvPr/>
          </p:nvSpPr>
          <p:spPr bwMode="auto">
            <a:xfrm flipV="1">
              <a:off x="5563960" y="5185082"/>
              <a:ext cx="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" name="Text Box 54"/>
            <p:cNvSpPr txBox="1">
              <a:spLocks noChangeArrowheads="1"/>
            </p:cNvSpPr>
            <p:nvPr/>
          </p:nvSpPr>
          <p:spPr bwMode="auto">
            <a:xfrm>
              <a:off x="4849585" y="6155045"/>
              <a:ext cx="1223963" cy="437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1400">
                  <a:solidFill>
                    <a:srgbClr val="000000"/>
                  </a:solidFill>
                  <a:latin typeface="Calibri" pitchFamily="34" charset="0"/>
                </a:rPr>
                <a:t>1</a:t>
              </a:r>
              <a:r>
                <a:rPr lang="en-US" sz="1400" baseline="30000">
                  <a:solidFill>
                    <a:srgbClr val="000000"/>
                  </a:solidFill>
                  <a:latin typeface="Calibri" pitchFamily="34" charset="0"/>
                </a:rPr>
                <a:t>st</a:t>
              </a:r>
              <a:r>
                <a:rPr lang="en-US" sz="1400">
                  <a:solidFill>
                    <a:srgbClr val="000000"/>
                  </a:solidFill>
                  <a:latin typeface="Calibri" pitchFamily="34" charset="0"/>
                </a:rPr>
                <a:t> collection chamber</a:t>
              </a:r>
            </a:p>
          </p:txBody>
        </p:sp>
        <p:sp>
          <p:nvSpPr>
            <p:cNvPr id="3124" name="Line 55"/>
            <p:cNvSpPr>
              <a:spLocks noChangeShapeType="1"/>
            </p:cNvSpPr>
            <p:nvPr/>
          </p:nvSpPr>
          <p:spPr bwMode="auto">
            <a:xfrm>
              <a:off x="4735285" y="5440670"/>
              <a:ext cx="322263" cy="6937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26" name="Text Box 57"/>
            <p:cNvSpPr txBox="1">
              <a:spLocks noChangeArrowheads="1"/>
            </p:cNvSpPr>
            <p:nvPr/>
          </p:nvSpPr>
          <p:spPr bwMode="auto">
            <a:xfrm>
              <a:off x="3846312" y="5534024"/>
              <a:ext cx="616136" cy="252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lnSpc>
                  <a:spcPct val="70000"/>
                </a:lnSpc>
              </a:pPr>
              <a:r>
                <a:rPr lang="en-US" sz="1400" dirty="0" smtClean="0">
                  <a:solidFill>
                    <a:srgbClr val="000000"/>
                  </a:solidFill>
                  <a:latin typeface="Calibri" pitchFamily="34" charset="0"/>
                </a:rPr>
                <a:t>He/</a:t>
              </a:r>
              <a:r>
                <a:rPr lang="en-US" sz="1400" dirty="0" err="1" smtClean="0">
                  <a:solidFill>
                    <a:srgbClr val="000000"/>
                  </a:solidFill>
                  <a:latin typeface="Calibri" pitchFamily="34" charset="0"/>
                </a:rPr>
                <a:t>Ar</a:t>
              </a:r>
              <a:endParaRPr lang="en-US" sz="14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127" name="AutoShape 58" descr="Trellis"/>
            <p:cNvSpPr>
              <a:spLocks noChangeArrowheads="1"/>
            </p:cNvSpPr>
            <p:nvPr/>
          </p:nvSpPr>
          <p:spPr bwMode="auto">
            <a:xfrm rot="5400000">
              <a:off x="5298848" y="5123170"/>
              <a:ext cx="195263" cy="92075"/>
            </a:xfrm>
            <a:custGeom>
              <a:avLst/>
              <a:gdLst>
                <a:gd name="T0" fmla="*/ 1544521 w 21600"/>
                <a:gd name="T1" fmla="*/ 196248 h 21600"/>
                <a:gd name="T2" fmla="*/ 882589 w 21600"/>
                <a:gd name="T3" fmla="*/ 392491 h 21600"/>
                <a:gd name="T4" fmla="*/ 220647 w 21600"/>
                <a:gd name="T5" fmla="*/ 196248 h 21600"/>
                <a:gd name="T6" fmla="*/ 882589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3128" name="Text Box 61"/>
            <p:cNvSpPr txBox="1">
              <a:spLocks noChangeArrowheads="1"/>
            </p:cNvSpPr>
            <p:nvPr/>
          </p:nvSpPr>
          <p:spPr bwMode="auto">
            <a:xfrm>
              <a:off x="6144985" y="6116945"/>
              <a:ext cx="1223963" cy="268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1400">
                  <a:solidFill>
                    <a:srgbClr val="000000"/>
                  </a:solidFill>
                  <a:latin typeface="Calibri" pitchFamily="34" charset="0"/>
                </a:rPr>
                <a:t>ECR plasma</a:t>
              </a:r>
            </a:p>
          </p:txBody>
        </p:sp>
        <p:sp>
          <p:nvSpPr>
            <p:cNvPr id="3129" name="Line 62"/>
            <p:cNvSpPr>
              <a:spLocks noChangeShapeType="1"/>
            </p:cNvSpPr>
            <p:nvPr/>
          </p:nvSpPr>
          <p:spPr bwMode="auto">
            <a:xfrm flipH="1" flipV="1">
              <a:off x="6059269" y="5244029"/>
              <a:ext cx="634991" cy="8554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" name="Group 97"/>
            <p:cNvGrpSpPr>
              <a:grpSpLocks/>
            </p:cNvGrpSpPr>
            <p:nvPr/>
          </p:nvGrpSpPr>
          <p:grpSpPr bwMode="auto">
            <a:xfrm>
              <a:off x="6699039" y="5435910"/>
              <a:ext cx="261938" cy="498476"/>
              <a:chOff x="5363" y="2118"/>
              <a:chExt cx="165" cy="314"/>
            </a:xfrm>
          </p:grpSpPr>
          <p:sp>
            <p:nvSpPr>
              <p:cNvPr id="3139" name="Line 98"/>
              <p:cNvSpPr>
                <a:spLocks noChangeShapeType="1"/>
              </p:cNvSpPr>
              <p:nvPr/>
            </p:nvSpPr>
            <p:spPr bwMode="auto">
              <a:xfrm>
                <a:off x="5376" y="2136"/>
                <a:ext cx="0" cy="2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40" name="Text Box 99"/>
              <p:cNvSpPr txBox="1">
                <a:spLocks noChangeArrowheads="1"/>
              </p:cNvSpPr>
              <p:nvPr/>
            </p:nvSpPr>
            <p:spPr bwMode="auto">
              <a:xfrm rot="16200000">
                <a:off x="5305" y="2176"/>
                <a:ext cx="281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Calibri" pitchFamily="34" charset="0"/>
                  </a:rPr>
                  <a:t>TMP</a:t>
                </a:r>
              </a:p>
            </p:txBody>
          </p:sp>
        </p:grpSp>
        <p:grpSp>
          <p:nvGrpSpPr>
            <p:cNvPr id="13" name="Group 100"/>
            <p:cNvGrpSpPr>
              <a:grpSpLocks/>
            </p:cNvGrpSpPr>
            <p:nvPr/>
          </p:nvGrpSpPr>
          <p:grpSpPr bwMode="auto">
            <a:xfrm>
              <a:off x="5086139" y="5435910"/>
              <a:ext cx="261938" cy="498476"/>
              <a:chOff x="5363" y="2118"/>
              <a:chExt cx="165" cy="314"/>
            </a:xfrm>
          </p:grpSpPr>
          <p:sp>
            <p:nvSpPr>
              <p:cNvPr id="3137" name="Line 101"/>
              <p:cNvSpPr>
                <a:spLocks noChangeShapeType="1"/>
              </p:cNvSpPr>
              <p:nvPr/>
            </p:nvSpPr>
            <p:spPr bwMode="auto">
              <a:xfrm>
                <a:off x="5376" y="2136"/>
                <a:ext cx="0" cy="2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38" name="Text Box 102"/>
              <p:cNvSpPr txBox="1">
                <a:spLocks noChangeArrowheads="1"/>
              </p:cNvSpPr>
              <p:nvPr/>
            </p:nvSpPr>
            <p:spPr bwMode="auto">
              <a:xfrm rot="16200000">
                <a:off x="5305" y="2176"/>
                <a:ext cx="281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100" dirty="0">
                    <a:latin typeface="Calibri" pitchFamily="34" charset="0"/>
                  </a:rPr>
                  <a:t>TMP</a:t>
                </a:r>
              </a:p>
            </p:txBody>
          </p:sp>
        </p:grpSp>
        <p:sp>
          <p:nvSpPr>
            <p:cNvPr id="165" name="Text Box 91"/>
            <p:cNvSpPr txBox="1">
              <a:spLocks noChangeArrowheads="1"/>
            </p:cNvSpPr>
            <p:nvPr/>
          </p:nvSpPr>
          <p:spPr bwMode="auto">
            <a:xfrm rot="16200000">
              <a:off x="6826363" y="3887410"/>
              <a:ext cx="336641" cy="885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vert" anchor="ctr">
              <a:spAutoFit/>
            </a:bodyPr>
            <a:lstStyle/>
            <a:p>
              <a:pPr algn="ctr" eaLnBrk="0" fontAlgn="auto" hangingPunct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i="1" dirty="0">
                  <a:solidFill>
                    <a:srgbClr val="0070C0"/>
                  </a:solidFill>
                  <a:latin typeface="Calibri" pitchFamily="34" charset="0"/>
                </a:rPr>
                <a:t>HR Cave-2</a:t>
              </a:r>
            </a:p>
          </p:txBody>
        </p:sp>
        <p:sp>
          <p:nvSpPr>
            <p:cNvPr id="3133" name="Text Box 13"/>
            <p:cNvSpPr txBox="1">
              <a:spLocks noChangeArrowheads="1"/>
            </p:cNvSpPr>
            <p:nvPr/>
          </p:nvSpPr>
          <p:spPr bwMode="auto">
            <a:xfrm>
              <a:off x="4227285" y="4635807"/>
              <a:ext cx="891591" cy="243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lnSpc>
                  <a:spcPct val="70000"/>
                </a:lnSpc>
              </a:pPr>
              <a:r>
                <a:rPr lang="en-US" sz="1400">
                  <a:solidFill>
                    <a:srgbClr val="0070C0"/>
                  </a:solidFill>
                  <a:latin typeface="Calibri" pitchFamily="34" charset="0"/>
                </a:rPr>
                <a:t>10</a:t>
              </a:r>
              <a:r>
                <a:rPr lang="en-US" sz="1400" baseline="30000">
                  <a:solidFill>
                    <a:srgbClr val="0070C0"/>
                  </a:solidFill>
                  <a:latin typeface="Calibri" pitchFamily="34" charset="0"/>
                </a:rPr>
                <a:t>-2</a:t>
              </a:r>
              <a:r>
                <a:rPr lang="en-US" sz="1400">
                  <a:solidFill>
                    <a:srgbClr val="0070C0"/>
                  </a:solidFill>
                  <a:latin typeface="Calibri" pitchFamily="34" charset="0"/>
                </a:rPr>
                <a:t> mbar</a:t>
              </a:r>
            </a:p>
          </p:txBody>
        </p:sp>
        <p:sp>
          <p:nvSpPr>
            <p:cNvPr id="3134" name="Text Box 13"/>
            <p:cNvSpPr txBox="1">
              <a:spLocks noChangeArrowheads="1"/>
            </p:cNvSpPr>
            <p:nvPr/>
          </p:nvSpPr>
          <p:spPr bwMode="auto">
            <a:xfrm>
              <a:off x="4817835" y="4350057"/>
              <a:ext cx="891591" cy="252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lnSpc>
                  <a:spcPct val="70000"/>
                </a:lnSpc>
              </a:pPr>
              <a:r>
                <a:rPr lang="en-US" sz="1400">
                  <a:solidFill>
                    <a:srgbClr val="0070C0"/>
                  </a:solidFill>
                  <a:latin typeface="Calibri" pitchFamily="34" charset="0"/>
                </a:rPr>
                <a:t>10</a:t>
              </a:r>
              <a:r>
                <a:rPr lang="en-US" sz="1400" baseline="30000">
                  <a:solidFill>
                    <a:srgbClr val="0070C0"/>
                  </a:solidFill>
                  <a:latin typeface="Calibri" pitchFamily="34" charset="0"/>
                </a:rPr>
                <a:t>-4</a:t>
              </a:r>
              <a:r>
                <a:rPr lang="en-US" sz="1400">
                  <a:solidFill>
                    <a:srgbClr val="0070C0"/>
                  </a:solidFill>
                  <a:latin typeface="Calibri" pitchFamily="34" charset="0"/>
                </a:rPr>
                <a:t> mbar</a:t>
              </a:r>
            </a:p>
          </p:txBody>
        </p:sp>
        <p:sp>
          <p:nvSpPr>
            <p:cNvPr id="3135" name="Text Box 13"/>
            <p:cNvSpPr txBox="1">
              <a:spLocks noChangeArrowheads="1"/>
            </p:cNvSpPr>
            <p:nvPr/>
          </p:nvSpPr>
          <p:spPr bwMode="auto">
            <a:xfrm>
              <a:off x="6265635" y="4531032"/>
              <a:ext cx="891591" cy="252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eaLnBrk="0" hangingPunct="0">
                <a:lnSpc>
                  <a:spcPct val="70000"/>
                </a:lnSpc>
              </a:pPr>
              <a:r>
                <a:rPr lang="en-US" sz="1400">
                  <a:solidFill>
                    <a:srgbClr val="0070C0"/>
                  </a:solidFill>
                  <a:latin typeface="Calibri" pitchFamily="34" charset="0"/>
                </a:rPr>
                <a:t>10</a:t>
              </a:r>
              <a:r>
                <a:rPr lang="en-US" sz="1400" baseline="30000">
                  <a:solidFill>
                    <a:srgbClr val="0070C0"/>
                  </a:solidFill>
                  <a:latin typeface="Calibri" pitchFamily="34" charset="0"/>
                </a:rPr>
                <a:t>-6</a:t>
              </a:r>
              <a:r>
                <a:rPr lang="en-US" sz="1400">
                  <a:solidFill>
                    <a:srgbClr val="0070C0"/>
                  </a:solidFill>
                  <a:latin typeface="Calibri" pitchFamily="34" charset="0"/>
                </a:rPr>
                <a:t> mbar</a:t>
              </a:r>
            </a:p>
          </p:txBody>
        </p:sp>
        <p:cxnSp>
          <p:nvCxnSpPr>
            <p:cNvPr id="171" name="Straight Connector 170"/>
            <p:cNvCxnSpPr>
              <a:stCxn id="3134" idx="2"/>
              <a:endCxn id="3120" idx="0"/>
            </p:cNvCxnSpPr>
            <p:nvPr/>
          </p:nvCxnSpPr>
          <p:spPr>
            <a:xfrm rot="5400000">
              <a:off x="5082298" y="4726566"/>
              <a:ext cx="304882" cy="58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5" name="Straight Connector 124"/>
          <p:cNvCxnSpPr/>
          <p:nvPr/>
        </p:nvCxnSpPr>
        <p:spPr>
          <a:xfrm>
            <a:off x="1125537" y="4945063"/>
            <a:ext cx="4089400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1101725" y="4978400"/>
            <a:ext cx="4117975" cy="4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0" name="TextBox 197"/>
          <p:cNvSpPr txBox="1">
            <a:spLocks noChangeArrowheads="1"/>
          </p:cNvSpPr>
          <p:nvPr/>
        </p:nvSpPr>
        <p:spPr bwMode="auto">
          <a:xfrm>
            <a:off x="5299075" y="3679825"/>
            <a:ext cx="1638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6600"/>
                </a:solidFill>
                <a:latin typeface="Calibri" pitchFamily="34" charset="0"/>
              </a:rPr>
              <a:t>ECR  ion-source</a:t>
            </a:r>
          </a:p>
        </p:txBody>
      </p:sp>
      <p:cxnSp>
        <p:nvCxnSpPr>
          <p:cNvPr id="130" name="Straight Arrow Connector 129"/>
          <p:cNvCxnSpPr/>
          <p:nvPr/>
        </p:nvCxnSpPr>
        <p:spPr>
          <a:xfrm>
            <a:off x="2362200" y="48006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2" name="Text Box 93"/>
          <p:cNvSpPr txBox="1">
            <a:spLocks noChangeArrowheads="1"/>
          </p:cNvSpPr>
          <p:nvPr/>
        </p:nvSpPr>
        <p:spPr bwMode="auto">
          <a:xfrm rot="16200000">
            <a:off x="2567670" y="4063878"/>
            <a:ext cx="34471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" lIns="0" tIns="0" rIns="0" bIns="0" anchor="ctr">
            <a:spAutoFit/>
          </a:bodyPr>
          <a:lstStyle/>
          <a:p>
            <a:pPr algn="ctr" eaLnBrk="0" fontAlgn="auto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Radioactive 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atoms + He/</a:t>
            </a:r>
            <a:r>
              <a:rPr lang="en-US" sz="1400" dirty="0" err="1" smtClean="0">
                <a:solidFill>
                  <a:srgbClr val="000000"/>
                </a:solidFill>
                <a:latin typeface="Calibri" pitchFamily="34" charset="0"/>
              </a:rPr>
              <a:t>Ar</a:t>
            </a:r>
            <a:endParaRPr lang="en-US" sz="1400" dirty="0">
              <a:solidFill>
                <a:srgbClr val="000000"/>
              </a:solidFill>
              <a:latin typeface="Calibri" pitchFamily="34" charset="0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1524000" y="1363232"/>
            <a:ext cx="1101879" cy="1341438"/>
            <a:chOff x="5183169" y="1449387"/>
            <a:chExt cx="1101879" cy="1341438"/>
          </a:xfrm>
        </p:grpSpPr>
        <p:sp>
          <p:nvSpPr>
            <p:cNvPr id="15423" name="AutoShape 63"/>
            <p:cNvSpPr>
              <a:spLocks noChangeArrowheads="1"/>
            </p:cNvSpPr>
            <p:nvPr/>
          </p:nvSpPr>
          <p:spPr bwMode="auto">
            <a:xfrm rot="5400000" flipV="1">
              <a:off x="5510194" y="1601787"/>
              <a:ext cx="457200" cy="152400"/>
            </a:xfrm>
            <a:prstGeom prst="rightArrow">
              <a:avLst>
                <a:gd name="adj1" fmla="val 50000"/>
                <a:gd name="adj2" fmla="val 75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5424" name="Text Box 64"/>
            <p:cNvSpPr txBox="1">
              <a:spLocks noChangeArrowheads="1"/>
            </p:cNvSpPr>
            <p:nvPr/>
          </p:nvSpPr>
          <p:spPr bwMode="auto">
            <a:xfrm rot="16200000">
              <a:off x="5249844" y="1466850"/>
              <a:ext cx="40005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vert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0000"/>
                  </a:solidFill>
                  <a:latin typeface="Calibri" pitchFamily="34" charset="0"/>
                </a:rPr>
                <a:t>beam </a:t>
              </a:r>
            </a:p>
          </p:txBody>
        </p:sp>
        <p:sp>
          <p:nvSpPr>
            <p:cNvPr id="15435" name="Text Box 75"/>
            <p:cNvSpPr txBox="1">
              <a:spLocks noChangeArrowheads="1"/>
            </p:cNvSpPr>
            <p:nvPr/>
          </p:nvSpPr>
          <p:spPr bwMode="auto">
            <a:xfrm rot="16200000">
              <a:off x="5872114" y="1511146"/>
              <a:ext cx="400110" cy="425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vert"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0000"/>
                  </a:solidFill>
                  <a:latin typeface="Symbol" pitchFamily="18" charset="2"/>
                </a:rPr>
                <a:t>a</a:t>
              </a:r>
              <a:r>
                <a:rPr lang="en-US" sz="1400" dirty="0">
                  <a:solidFill>
                    <a:srgbClr val="FF0000"/>
                  </a:solidFill>
                  <a:latin typeface="Calibri" pitchFamily="34" charset="0"/>
                </a:rPr>
                <a:t>, </a:t>
              </a:r>
              <a:r>
                <a:rPr lang="en-US" sz="1400" dirty="0" smtClean="0">
                  <a:solidFill>
                    <a:srgbClr val="FF0000"/>
                  </a:solidFill>
                  <a:latin typeface="Calibri" pitchFamily="34" charset="0"/>
                </a:rPr>
                <a:t>p </a:t>
              </a:r>
              <a:endParaRPr lang="en-US" sz="1400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grpSp>
          <p:nvGrpSpPr>
            <p:cNvPr id="129" name="Group 128"/>
            <p:cNvGrpSpPr/>
            <p:nvPr/>
          </p:nvGrpSpPr>
          <p:grpSpPr>
            <a:xfrm flipV="1">
              <a:off x="5257801" y="1981200"/>
              <a:ext cx="963612" cy="809625"/>
              <a:chOff x="5257801" y="1981200"/>
              <a:chExt cx="963612" cy="809625"/>
            </a:xfrm>
          </p:grpSpPr>
          <p:sp>
            <p:nvSpPr>
              <p:cNvPr id="113" name="Rectangle 66" descr="Trellis"/>
              <p:cNvSpPr>
                <a:spLocks noChangeArrowheads="1"/>
              </p:cNvSpPr>
              <p:nvPr/>
            </p:nvSpPr>
            <p:spPr bwMode="auto">
              <a:xfrm rot="5400000" flipV="1">
                <a:off x="5334794" y="1904207"/>
                <a:ext cx="809625" cy="963612"/>
              </a:xfrm>
              <a:prstGeom prst="rect">
                <a:avLst/>
              </a:prstGeom>
              <a:noFill/>
              <a:ln w="190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14" name="Line 77"/>
              <p:cNvSpPr>
                <a:spLocks noChangeShapeType="1"/>
              </p:cNvSpPr>
              <p:nvPr/>
            </p:nvSpPr>
            <p:spPr bwMode="auto">
              <a:xfrm rot="16200000" flipV="1">
                <a:off x="5466117" y="2068437"/>
                <a:ext cx="96810" cy="71457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16" name="Line 78"/>
              <p:cNvSpPr>
                <a:spLocks noChangeShapeType="1"/>
              </p:cNvSpPr>
              <p:nvPr/>
            </p:nvSpPr>
            <p:spPr bwMode="auto">
              <a:xfrm rot="16200000">
                <a:off x="5891679" y="2071610"/>
                <a:ext cx="82527" cy="7622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17" name="Line 79"/>
              <p:cNvSpPr>
                <a:spLocks noChangeShapeType="1"/>
              </p:cNvSpPr>
              <p:nvPr/>
            </p:nvSpPr>
            <p:spPr bwMode="auto">
              <a:xfrm rot="16200000">
                <a:off x="5654300" y="2080360"/>
                <a:ext cx="1412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19" name="Line 80"/>
              <p:cNvSpPr>
                <a:spLocks noChangeShapeType="1"/>
              </p:cNvSpPr>
              <p:nvPr/>
            </p:nvSpPr>
            <p:spPr bwMode="auto">
              <a:xfrm rot="16200000">
                <a:off x="5721748" y="1971513"/>
                <a:ext cx="0" cy="482731"/>
              </a:xfrm>
              <a:prstGeom prst="line">
                <a:avLst/>
              </a:prstGeom>
              <a:noFill/>
              <a:ln w="76200" cmpd="tri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20" name="Line 82"/>
              <p:cNvSpPr>
                <a:spLocks noChangeShapeType="1"/>
              </p:cNvSpPr>
              <p:nvPr/>
            </p:nvSpPr>
            <p:spPr bwMode="auto">
              <a:xfrm rot="16200000" flipV="1">
                <a:off x="5470880" y="2308082"/>
                <a:ext cx="96810" cy="71457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21" name="Line 83"/>
              <p:cNvSpPr>
                <a:spLocks noChangeShapeType="1"/>
              </p:cNvSpPr>
              <p:nvPr/>
            </p:nvSpPr>
            <p:spPr bwMode="auto">
              <a:xfrm rot="16200000">
                <a:off x="5896442" y="2311255"/>
                <a:ext cx="82527" cy="7622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22" name="Line 84"/>
              <p:cNvSpPr>
                <a:spLocks noChangeShapeType="1"/>
              </p:cNvSpPr>
              <p:nvPr/>
            </p:nvSpPr>
            <p:spPr bwMode="auto">
              <a:xfrm rot="16200000">
                <a:off x="5659063" y="2320005"/>
                <a:ext cx="1412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23" name="Line 85"/>
              <p:cNvSpPr>
                <a:spLocks noChangeShapeType="1"/>
              </p:cNvSpPr>
              <p:nvPr/>
            </p:nvSpPr>
            <p:spPr bwMode="auto">
              <a:xfrm rot="16200000">
                <a:off x="5726511" y="2211158"/>
                <a:ext cx="0" cy="482731"/>
              </a:xfrm>
              <a:prstGeom prst="line">
                <a:avLst/>
              </a:prstGeom>
              <a:noFill/>
              <a:ln w="76200" cmpd="tri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24" name="Line 87"/>
              <p:cNvSpPr>
                <a:spLocks noChangeShapeType="1"/>
              </p:cNvSpPr>
              <p:nvPr/>
            </p:nvSpPr>
            <p:spPr bwMode="auto">
              <a:xfrm rot="16200000" flipV="1">
                <a:off x="5470880" y="2555663"/>
                <a:ext cx="96810" cy="71457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26" name="Line 88"/>
              <p:cNvSpPr>
                <a:spLocks noChangeShapeType="1"/>
              </p:cNvSpPr>
              <p:nvPr/>
            </p:nvSpPr>
            <p:spPr bwMode="auto">
              <a:xfrm rot="16200000">
                <a:off x="5896442" y="2558836"/>
                <a:ext cx="82527" cy="76221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27" name="Line 89"/>
              <p:cNvSpPr>
                <a:spLocks noChangeShapeType="1"/>
              </p:cNvSpPr>
              <p:nvPr/>
            </p:nvSpPr>
            <p:spPr bwMode="auto">
              <a:xfrm rot="16200000">
                <a:off x="5659063" y="2567586"/>
                <a:ext cx="141248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  <p:sp>
            <p:nvSpPr>
              <p:cNvPr id="128" name="Line 90"/>
              <p:cNvSpPr>
                <a:spLocks noChangeShapeType="1"/>
              </p:cNvSpPr>
              <p:nvPr/>
            </p:nvSpPr>
            <p:spPr bwMode="auto">
              <a:xfrm rot="16200000">
                <a:off x="5726511" y="2458739"/>
                <a:ext cx="0" cy="482731"/>
              </a:xfrm>
              <a:prstGeom prst="line">
                <a:avLst/>
              </a:prstGeom>
              <a:noFill/>
              <a:ln w="76200" cmpd="tri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vert="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>
                  <a:latin typeface="+mn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81000" y="2514600"/>
            <a:ext cx="8355013" cy="4040188"/>
            <a:chOff x="304800" y="1219200"/>
            <a:chExt cx="8355013" cy="4040188"/>
          </a:xfrm>
        </p:grpSpPr>
        <p:graphicFrame>
          <p:nvGraphicFramePr>
            <p:cNvPr id="1026" name="Object 5"/>
            <p:cNvGraphicFramePr>
              <a:graphicFrameLocks noChangeAspect="1"/>
            </p:cNvGraphicFramePr>
            <p:nvPr/>
          </p:nvGraphicFramePr>
          <p:xfrm>
            <a:off x="304800" y="1485900"/>
            <a:ext cx="8355013" cy="3773488"/>
          </p:xfrm>
          <a:graphic>
            <a:graphicData uri="http://schemas.openxmlformats.org/presentationml/2006/ole">
              <p:oleObj spid="_x0000_s196610" name="Bitmap Image" r:id="rId4" imgW="7904762" imgH="3134162" progId="PBrush">
                <p:embed/>
              </p:oleObj>
            </a:graphicData>
          </a:graphic>
        </p:graphicFrame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734517" y="1830194"/>
              <a:ext cx="2324100" cy="3124200"/>
              <a:chOff x="714375" y="1981200"/>
              <a:chExt cx="2324100" cy="3124200"/>
            </a:xfrm>
          </p:grpSpPr>
          <p:grpSp>
            <p:nvGrpSpPr>
              <p:cNvPr id="4" name="Group 26"/>
              <p:cNvGrpSpPr>
                <a:grpSpLocks/>
              </p:cNvGrpSpPr>
              <p:nvPr/>
            </p:nvGrpSpPr>
            <p:grpSpPr bwMode="auto">
              <a:xfrm>
                <a:off x="714375" y="2590800"/>
                <a:ext cx="2324100" cy="2486025"/>
                <a:chOff x="714375" y="2590800"/>
                <a:chExt cx="2324100" cy="2486025"/>
              </a:xfrm>
            </p:grpSpPr>
            <p:grpSp>
              <p:nvGrpSpPr>
                <p:cNvPr id="5" name="Group 24"/>
                <p:cNvGrpSpPr>
                  <a:grpSpLocks/>
                </p:cNvGrpSpPr>
                <p:nvPr/>
              </p:nvGrpSpPr>
              <p:grpSpPr bwMode="auto">
                <a:xfrm>
                  <a:off x="714375" y="2590800"/>
                  <a:ext cx="2324100" cy="2486025"/>
                  <a:chOff x="5562600" y="-400050"/>
                  <a:chExt cx="2324100" cy="2486025"/>
                </a:xfrm>
              </p:grpSpPr>
              <p:pic>
                <p:nvPicPr>
                  <p:cNvPr id="1054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 t="2248"/>
                  <a:stretch>
                    <a:fillRect/>
                  </a:stretch>
                </p:blipFill>
                <p:spPr bwMode="auto">
                  <a:xfrm>
                    <a:off x="5562600" y="-400050"/>
                    <a:ext cx="2324100" cy="248602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055" name="Text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05625" y="209550"/>
                    <a:ext cx="211222" cy="1498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000" b="1">
                        <a:solidFill>
                          <a:srgbClr val="C00000"/>
                        </a:solidFill>
                        <a:latin typeface="Calibri" pitchFamily="34" charset="0"/>
                        <a:cs typeface="Calibri" pitchFamily="34" charset="0"/>
                      </a:rPr>
                      <a:t>ECR</a:t>
                    </a:r>
                  </a:p>
                </p:txBody>
              </p:sp>
              <p:sp>
                <p:nvSpPr>
                  <p:cNvPr id="1056" name="Text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564548" y="843677"/>
                    <a:ext cx="298395" cy="1498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000" b="1">
                        <a:solidFill>
                          <a:srgbClr val="C00000"/>
                        </a:solidFill>
                        <a:latin typeface="Calibri" pitchFamily="34" charset="0"/>
                        <a:cs typeface="Calibri" pitchFamily="34" charset="0"/>
                      </a:rPr>
                      <a:t>RFQ2</a:t>
                    </a:r>
                  </a:p>
                </p:txBody>
              </p:sp>
              <p:sp>
                <p:nvSpPr>
                  <p:cNvPr id="1057" name="Text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18937" y="1449295"/>
                    <a:ext cx="298395" cy="1498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000" b="1">
                        <a:solidFill>
                          <a:srgbClr val="C00000"/>
                        </a:solidFill>
                        <a:latin typeface="Calibri" pitchFamily="34" charset="0"/>
                        <a:cs typeface="Calibri" pitchFamily="34" charset="0"/>
                      </a:rPr>
                      <a:t>RFQ1</a:t>
                    </a:r>
                  </a:p>
                </p:txBody>
              </p:sp>
              <p:sp>
                <p:nvSpPr>
                  <p:cNvPr id="1058" name="TextBox 18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5876403" y="167209"/>
                    <a:ext cx="373033" cy="1609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000" b="1">
                        <a:solidFill>
                          <a:srgbClr val="C00000"/>
                        </a:solidFill>
                        <a:latin typeface="Calibri" pitchFamily="34" charset="0"/>
                        <a:cs typeface="Calibri" pitchFamily="34" charset="0"/>
                      </a:rPr>
                      <a:t>LINAC2</a:t>
                    </a:r>
                  </a:p>
                </p:txBody>
              </p:sp>
              <p:sp>
                <p:nvSpPr>
                  <p:cNvPr id="1059" name="TextBox 19"/>
                  <p:cNvSpPr txBox="1">
                    <a:spLocks noChangeArrowheads="1"/>
                  </p:cNvSpPr>
                  <p:nvPr/>
                </p:nvSpPr>
                <p:spPr bwMode="auto">
                  <a:xfrm rot="-5400000">
                    <a:off x="6040350" y="167209"/>
                    <a:ext cx="373033" cy="1609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en-US" sz="1000" b="1">
                        <a:solidFill>
                          <a:srgbClr val="C00000"/>
                        </a:solidFill>
                        <a:latin typeface="Calibri" pitchFamily="34" charset="0"/>
                        <a:cs typeface="Calibri" pitchFamily="34" charset="0"/>
                      </a:rPr>
                      <a:t>LINAC1</a:t>
                    </a:r>
                  </a:p>
                </p:txBody>
              </p:sp>
            </p:grpSp>
            <p:sp>
              <p:nvSpPr>
                <p:cNvPr id="1053" name="TextBox 25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803307" y="3157572"/>
                  <a:ext cx="383118" cy="1538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1000" b="1">
                      <a:solidFill>
                        <a:srgbClr val="C00000"/>
                      </a:solidFill>
                      <a:latin typeface="Calibri" pitchFamily="34" charset="0"/>
                      <a:cs typeface="Calibri" pitchFamily="34" charset="0"/>
                    </a:rPr>
                    <a:t>LINAC3</a:t>
                  </a:r>
                </a:p>
              </p:txBody>
            </p:sp>
          </p:grpSp>
          <p:pic>
            <p:nvPicPr>
              <p:cNvPr id="1051" name="Picture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497348" y="1981200"/>
                <a:ext cx="342900" cy="3124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042" name="TextBox 13"/>
            <p:cNvSpPr>
              <a:spLocks noChangeArrowheads="1"/>
            </p:cNvSpPr>
            <p:nvPr/>
          </p:nvSpPr>
          <p:spPr bwMode="auto">
            <a:xfrm>
              <a:off x="762000" y="1219200"/>
              <a:ext cx="1907703" cy="578882"/>
            </a:xfrm>
            <a:prstGeom prst="wedgeRoundRectCallout">
              <a:avLst>
                <a:gd name="adj1" fmla="val 70769"/>
                <a:gd name="adj2" fmla="val 198477"/>
                <a:gd name="adj3" fmla="val 16667"/>
              </a:avLst>
            </a:prstGeom>
            <a:solidFill>
              <a:schemeClr val="bg1"/>
            </a:solidFill>
            <a:ln w="9525">
              <a:solidFill>
                <a:srgbClr val="7030A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latin typeface="Calibri" pitchFamily="34" charset="0"/>
                  <a:cs typeface="Calibri" pitchFamily="34" charset="0"/>
                </a:rPr>
                <a:t>Target/ion-source will be later installed here</a:t>
              </a:r>
              <a:endParaRPr lang="en-US" sz="14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43000" y="4572000"/>
              <a:ext cx="756938" cy="27699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 smtClean="0">
                  <a:latin typeface="+mn-lt"/>
                  <a:cs typeface="+mn-cs"/>
                </a:rPr>
                <a:t>RIB site</a:t>
              </a:r>
              <a:endParaRPr lang="en-US" sz="1200" b="1" dirty="0">
                <a:latin typeface="+mn-lt"/>
                <a:cs typeface="+mn-cs"/>
              </a:endParaRPr>
            </a:p>
          </p:txBody>
        </p:sp>
        <p:sp>
          <p:nvSpPr>
            <p:cNvPr id="1044" name="TextBox 30"/>
            <p:cNvSpPr>
              <a:spLocks noChangeArrowheads="1"/>
            </p:cNvSpPr>
            <p:nvPr/>
          </p:nvSpPr>
          <p:spPr bwMode="auto">
            <a:xfrm>
              <a:off x="3505200" y="1295400"/>
              <a:ext cx="2232645" cy="578882"/>
            </a:xfrm>
            <a:prstGeom prst="wedgeRoundRectCallout">
              <a:avLst>
                <a:gd name="adj1" fmla="val -31282"/>
                <a:gd name="adj2" fmla="val 177704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7030A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latin typeface="Calibri" pitchFamily="34" charset="0"/>
                  <a:cs typeface="Calibri" pitchFamily="34" charset="0"/>
                </a:rPr>
                <a:t>Test experiment location of Target chamber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2916238" y="2897188"/>
              <a:ext cx="1143000" cy="1587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6" name="TextBox 35"/>
            <p:cNvSpPr txBox="1">
              <a:spLocks noChangeArrowheads="1"/>
            </p:cNvSpPr>
            <p:nvPr/>
          </p:nvSpPr>
          <p:spPr bwMode="auto">
            <a:xfrm>
              <a:off x="2801442" y="2868419"/>
              <a:ext cx="18036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Beam-line getting ready</a:t>
              </a:r>
            </a:p>
          </p:txBody>
        </p:sp>
        <p:sp>
          <p:nvSpPr>
            <p:cNvPr id="38" name="Down Arrow 37"/>
            <p:cNvSpPr/>
            <p:nvPr/>
          </p:nvSpPr>
          <p:spPr>
            <a:xfrm rot="4036588">
              <a:off x="5010944" y="1151731"/>
              <a:ext cx="280988" cy="2130425"/>
            </a:xfrm>
            <a:prstGeom prst="downArrow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067425" y="1371600"/>
              <a:ext cx="2057400" cy="7381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latin typeface="Calibri" pitchFamily="34" charset="0"/>
                  <a:cs typeface="Calibri" pitchFamily="34" charset="0"/>
                </a:rPr>
                <a:t>Cyclotron beam has been recently transported to this location</a:t>
              </a:r>
            </a:p>
          </p:txBody>
        </p:sp>
        <p:sp>
          <p:nvSpPr>
            <p:cNvPr id="1049" name="TextBox 22"/>
            <p:cNvSpPr txBox="1">
              <a:spLocks noChangeArrowheads="1"/>
            </p:cNvSpPr>
            <p:nvPr/>
          </p:nvSpPr>
          <p:spPr bwMode="auto">
            <a:xfrm>
              <a:off x="3124200" y="4419600"/>
              <a:ext cx="1447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K130 cyclotron</a:t>
              </a:r>
            </a:p>
          </p:txBody>
        </p:sp>
      </p:grp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600200" y="457200"/>
            <a:ext cx="6096000" cy="43704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Ins="0">
            <a:spAutoFit/>
          </a:bodyPr>
          <a:lstStyle/>
          <a:p>
            <a:pPr marL="342900" indent="-342900" algn="ctr" defTabSz="4173538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defRPr/>
            </a:pPr>
            <a:r>
              <a:rPr lang="en-IN" sz="2000" b="1" dirty="0" smtClean="0">
                <a:latin typeface="Calibri" pitchFamily="34" charset="0"/>
                <a:cs typeface="Calibri" pitchFamily="34" charset="0"/>
              </a:rPr>
              <a:t>Successful </a:t>
            </a:r>
            <a:r>
              <a:rPr lang="en-IN" sz="2000" b="1" dirty="0">
                <a:latin typeface="Calibri" pitchFamily="34" charset="0"/>
                <a:cs typeface="Calibri" pitchFamily="34" charset="0"/>
              </a:rPr>
              <a:t>production of RIB – first test </a:t>
            </a:r>
            <a:r>
              <a:rPr lang="en-IN" sz="2000" b="1" dirty="0" smtClean="0">
                <a:latin typeface="Calibri" pitchFamily="34" charset="0"/>
                <a:cs typeface="Calibri" pitchFamily="34" charset="0"/>
              </a:rPr>
              <a:t>experiments</a:t>
            </a:r>
            <a:endParaRPr lang="en-IN" sz="2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33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6843713" y="6475413"/>
            <a:ext cx="2133600" cy="223837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7EF73B-4FA3-44E5-910F-0FF008F9570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  <p:sp>
        <p:nvSpPr>
          <p:cNvPr id="36" name="TextBox 35"/>
          <p:cNvSpPr txBox="1"/>
          <p:nvPr/>
        </p:nvSpPr>
        <p:spPr>
          <a:xfrm>
            <a:off x="990600" y="1066800"/>
            <a:ext cx="71190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itchFamily="34" charset="0"/>
                <a:cs typeface="Calibri" pitchFamily="34" charset="0"/>
              </a:rPr>
              <a:t>Aim: </a:t>
            </a:r>
          </a:p>
          <a:p>
            <a:pPr marL="342900" indent="-342900">
              <a:buAutoNum type="arabicPeriod"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To transport radioactive atoms to RIB site using Gas-jet Transport system</a:t>
            </a:r>
            <a:r>
              <a:rPr lang="en-US" sz="2400" b="1" baseline="30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  <a:sym typeface="Symbol"/>
              </a:rPr>
              <a:t></a:t>
            </a:r>
            <a:endParaRPr lang="en-US" sz="1600" b="1" baseline="300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Production of low energy RIB and measurement of yield at FC2 (before RFQ2)</a:t>
            </a:r>
            <a:r>
              <a:rPr lang="en-US" sz="2400" b="1" baseline="30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  <a:sym typeface="Symbol"/>
              </a:rPr>
              <a:t> </a:t>
            </a: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Acceleration of RIB to 100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keV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/u 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34000" y="5715000"/>
            <a:ext cx="565989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Vault 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952BA1-7A18-4F17-9817-E325FB0F5C3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dirty="0" smtClean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5715000" y="4419600"/>
          <a:ext cx="3276601" cy="1498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455"/>
                <a:gridCol w="1027545"/>
                <a:gridCol w="838200"/>
                <a:gridCol w="914401"/>
              </a:tblGrid>
              <a:tr h="381000">
                <a:tc>
                  <a:txBody>
                    <a:bodyPr/>
                    <a:lstStyle/>
                    <a:p>
                      <a:r>
                        <a:rPr lang="en-IN" sz="1100" dirty="0" smtClean="0">
                          <a:solidFill>
                            <a:schemeClr val="tx1"/>
                          </a:solidFill>
                        </a:rPr>
                        <a:t>RIB</a:t>
                      </a:r>
                      <a:endParaRPr lang="en-IN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000" dirty="0" smtClean="0">
                          <a:solidFill>
                            <a:schemeClr val="tx1"/>
                          </a:solidFill>
                        </a:rPr>
                        <a:t>Prod. route</a:t>
                      </a:r>
                      <a:endParaRPr lang="en-IN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000" dirty="0" smtClean="0">
                          <a:solidFill>
                            <a:schemeClr val="tx1"/>
                          </a:solidFill>
                        </a:rPr>
                        <a:t>T1/2</a:t>
                      </a:r>
                      <a:endParaRPr lang="en-IN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000" dirty="0" err="1" smtClean="0">
                          <a:solidFill>
                            <a:schemeClr val="tx1"/>
                          </a:solidFill>
                        </a:rPr>
                        <a:t>pps</a:t>
                      </a:r>
                      <a:r>
                        <a:rPr lang="en-IN" sz="1000" dirty="0" smtClean="0">
                          <a:solidFill>
                            <a:schemeClr val="tx1"/>
                          </a:solidFill>
                        </a:rPr>
                        <a:t> @ FC2</a:t>
                      </a:r>
                      <a:endParaRPr lang="en-IN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2533">
                <a:tc>
                  <a:txBody>
                    <a:bodyPr/>
                    <a:lstStyle/>
                    <a:p>
                      <a:r>
                        <a:rPr kumimoji="0" lang="en-IN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14</a:t>
                      </a:r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O</a:t>
                      </a:r>
                      <a:endParaRPr lang="en-IN" sz="1400" b="1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14</a:t>
                      </a:r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N(</a:t>
                      </a:r>
                      <a:r>
                        <a:rPr lang="en-IN" sz="1400" b="1" dirty="0" err="1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p,n</a:t>
                      </a:r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r>
                        <a:rPr kumimoji="0" lang="en-IN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lang="en-IN" sz="1400" b="1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71 s</a:t>
                      </a:r>
                      <a:endParaRPr lang="en-IN" sz="1400" b="1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4.4</a:t>
                      </a:r>
                      <a:r>
                        <a:rPr lang="en-IN" sz="1400" b="1" baseline="0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 x 10</a:t>
                      </a:r>
                      <a:r>
                        <a:rPr lang="en-IN" sz="1400" b="1" baseline="30000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IN" sz="1400" b="1" baseline="30000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2533">
                <a:tc>
                  <a:txBody>
                    <a:bodyPr/>
                    <a:lstStyle/>
                    <a:p>
                      <a:r>
                        <a:rPr kumimoji="0" lang="en-IN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42</a:t>
                      </a:r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K</a:t>
                      </a:r>
                      <a:endParaRPr lang="en-IN" sz="1400" b="1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40</a:t>
                      </a:r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Ar(</a:t>
                      </a:r>
                      <a:r>
                        <a:rPr lang="el-GR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α</a:t>
                      </a:r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,</a:t>
                      </a:r>
                      <a:r>
                        <a:rPr lang="en-IN" sz="1400" b="1" dirty="0" err="1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pn</a:t>
                      </a:r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) </a:t>
                      </a:r>
                      <a:endParaRPr lang="en-IN" sz="1400" b="1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12.36 hr</a:t>
                      </a:r>
                      <a:endParaRPr lang="en-IN" sz="1400" b="1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2.7 x 10</a:t>
                      </a:r>
                      <a:r>
                        <a:rPr lang="en-IN" sz="1400" b="1" baseline="30000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lang="en-IN" sz="1400" b="1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2533">
                <a:tc>
                  <a:txBody>
                    <a:bodyPr/>
                    <a:lstStyle/>
                    <a:p>
                      <a:r>
                        <a:rPr kumimoji="0" lang="en-IN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41</a:t>
                      </a:r>
                      <a:r>
                        <a:rPr kumimoji="0" lang="en-I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Ar</a:t>
                      </a:r>
                      <a:endParaRPr lang="en-IN" sz="1400" b="1" baseline="0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IN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40</a:t>
                      </a:r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Ar(</a:t>
                      </a:r>
                      <a:r>
                        <a:rPr lang="el-GR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α</a:t>
                      </a:r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,2pn) </a:t>
                      </a:r>
                      <a:endParaRPr lang="en-IN" sz="1400" b="1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109 min</a:t>
                      </a:r>
                      <a:endParaRPr lang="en-IN" sz="1400" b="1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1.3 x 10</a:t>
                      </a:r>
                      <a:r>
                        <a:rPr lang="en-IN" sz="1400" b="1" baseline="30000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r>
                        <a:rPr lang="en-IN" sz="1400" b="1" dirty="0" smtClean="0">
                          <a:solidFill>
                            <a:srgbClr val="0000FF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lang="en-IN" sz="1400" b="1" dirty="0">
                        <a:solidFill>
                          <a:srgbClr val="0000FF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 23"/>
          <p:cNvGrpSpPr/>
          <p:nvPr/>
        </p:nvGrpSpPr>
        <p:grpSpPr>
          <a:xfrm>
            <a:off x="0" y="4038600"/>
            <a:ext cx="5638800" cy="2387600"/>
            <a:chOff x="152400" y="1066800"/>
            <a:chExt cx="5638800" cy="2387600"/>
          </a:xfrm>
        </p:grpSpPr>
        <p:pic>
          <p:nvPicPr>
            <p:cNvPr id="51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" y="1066800"/>
              <a:ext cx="5638800" cy="2387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8" name="TextBox 9"/>
            <p:cNvSpPr txBox="1">
              <a:spLocks noChangeArrowheads="1"/>
            </p:cNvSpPr>
            <p:nvPr/>
          </p:nvSpPr>
          <p:spPr bwMode="auto">
            <a:xfrm>
              <a:off x="838200" y="1200150"/>
              <a:ext cx="1219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IN" sz="1000" b="1" dirty="0">
                  <a:latin typeface="Calibri" pitchFamily="34" charset="0"/>
                  <a:cs typeface="Calibri" pitchFamily="34" charset="0"/>
                </a:rPr>
                <a:t>1.46 </a:t>
              </a:r>
              <a:r>
                <a:rPr lang="en-IN" sz="1000" b="1" dirty="0" err="1">
                  <a:latin typeface="Calibri" pitchFamily="34" charset="0"/>
                  <a:cs typeface="Calibri" pitchFamily="34" charset="0"/>
                </a:rPr>
                <a:t>MeV</a:t>
              </a:r>
              <a:r>
                <a:rPr lang="en-IN" sz="1000" b="1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IN" sz="1000" baseline="30000" dirty="0">
                  <a:latin typeface="Calibri" pitchFamily="34" charset="0"/>
                  <a:cs typeface="Calibri" pitchFamily="34" charset="0"/>
                </a:rPr>
                <a:t>40</a:t>
              </a:r>
              <a:r>
                <a:rPr lang="en-IN" sz="1000" b="1" dirty="0">
                  <a:latin typeface="Calibri" pitchFamily="34" charset="0"/>
                  <a:cs typeface="Calibri" pitchFamily="34" charset="0"/>
                </a:rPr>
                <a:t>K (</a:t>
              </a:r>
              <a:r>
                <a:rPr lang="en-IN" sz="1000" b="1" dirty="0" err="1" smtClean="0">
                  <a:latin typeface="Calibri" pitchFamily="34" charset="0"/>
                  <a:cs typeface="Calibri" pitchFamily="34" charset="0"/>
                </a:rPr>
                <a:t>backg</a:t>
              </a:r>
              <a:r>
                <a:rPr lang="en-IN" sz="1000" b="1" dirty="0" smtClean="0">
                  <a:latin typeface="Calibri" pitchFamily="34" charset="0"/>
                  <a:cs typeface="Calibri" pitchFamily="34" charset="0"/>
                </a:rPr>
                <a:t>.)</a:t>
              </a:r>
              <a:endParaRPr lang="en-IN" sz="10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129" name="TextBox 10"/>
            <p:cNvSpPr txBox="1">
              <a:spLocks noChangeArrowheads="1"/>
            </p:cNvSpPr>
            <p:nvPr/>
          </p:nvSpPr>
          <p:spPr bwMode="auto">
            <a:xfrm>
              <a:off x="4114800" y="1219200"/>
              <a:ext cx="137160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IN" sz="1400" b="1" dirty="0">
                  <a:latin typeface="Calibri" pitchFamily="34" charset="0"/>
                  <a:cs typeface="Calibri" pitchFamily="34" charset="0"/>
                </a:rPr>
                <a:t>2.31 </a:t>
              </a:r>
              <a:r>
                <a:rPr lang="en-IN" sz="1400" b="1" dirty="0" err="1">
                  <a:latin typeface="Calibri" pitchFamily="34" charset="0"/>
                  <a:cs typeface="Calibri" pitchFamily="34" charset="0"/>
                </a:rPr>
                <a:t>MeV</a:t>
              </a:r>
              <a:r>
                <a:rPr lang="en-IN" sz="1400" b="1" dirty="0">
                  <a:latin typeface="Calibri" pitchFamily="34" charset="0"/>
                  <a:cs typeface="Calibri" pitchFamily="34" charset="0"/>
                </a:rPr>
                <a:t> </a:t>
              </a:r>
              <a:endParaRPr lang="en-IN" sz="1400" b="1" dirty="0" smtClean="0">
                <a:latin typeface="Calibri" pitchFamily="34" charset="0"/>
                <a:cs typeface="Calibri" pitchFamily="34" charset="0"/>
              </a:endParaRPr>
            </a:p>
            <a:p>
              <a:pPr algn="ctr"/>
              <a:r>
                <a:rPr lang="en-IN" sz="1400" b="1" baseline="30000" dirty="0" smtClean="0">
                  <a:latin typeface="Calibri" pitchFamily="34" charset="0"/>
                  <a:cs typeface="Calibri" pitchFamily="34" charset="0"/>
                </a:rPr>
                <a:t>14</a:t>
              </a:r>
              <a:r>
                <a:rPr lang="en-IN" sz="1400" b="1" dirty="0" smtClean="0">
                  <a:latin typeface="Calibri" pitchFamily="34" charset="0"/>
                  <a:cs typeface="Calibri" pitchFamily="34" charset="0"/>
                </a:rPr>
                <a:t>O</a:t>
              </a:r>
              <a:r>
                <a:rPr lang="en-IN" sz="1400" b="1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IN" sz="1200" b="1" dirty="0" smtClean="0">
                  <a:latin typeface="Calibri" pitchFamily="34" charset="0"/>
                  <a:cs typeface="Calibri" pitchFamily="34" charset="0"/>
                </a:rPr>
                <a:t>(71 </a:t>
              </a:r>
              <a:r>
                <a:rPr lang="en-IN" sz="1200" b="1" dirty="0">
                  <a:latin typeface="Calibri" pitchFamily="34" charset="0"/>
                  <a:cs typeface="Calibri" pitchFamily="34" charset="0"/>
                </a:rPr>
                <a:t>s)</a:t>
              </a:r>
            </a:p>
            <a:p>
              <a:pPr algn="ctr"/>
              <a:r>
                <a:rPr lang="en-IN" sz="1200" b="1" dirty="0" smtClean="0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4.4 </a:t>
              </a:r>
              <a:r>
                <a:rPr lang="en-IN" sz="1200" b="1" dirty="0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x 10</a:t>
              </a:r>
              <a:r>
                <a:rPr lang="en-IN" sz="1200" baseline="30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IN" sz="1200" baseline="30000" dirty="0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3</a:t>
              </a:r>
              <a:r>
                <a:rPr lang="en-IN" sz="1200" b="1" dirty="0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IN" sz="1200" b="1" dirty="0" err="1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pps</a:t>
              </a:r>
              <a:endParaRPr lang="en-IN" sz="12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5131" name="TextBox 12"/>
            <p:cNvSpPr txBox="1">
              <a:spLocks noChangeArrowheads="1"/>
            </p:cNvSpPr>
            <p:nvPr/>
          </p:nvSpPr>
          <p:spPr bwMode="auto">
            <a:xfrm>
              <a:off x="4038600" y="2906713"/>
              <a:ext cx="119673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IN" sz="1400" dirty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March 6,2012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7200" y="2895600"/>
              <a:ext cx="27942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200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Gamma-ray spectrum at FC2 (before RFQ)</a:t>
              </a:r>
              <a:endParaRPr lang="en-IN" sz="1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3" name="Group 25"/>
          <p:cNvGrpSpPr>
            <a:grpSpLocks noChangeAspect="1"/>
          </p:cNvGrpSpPr>
          <p:nvPr/>
        </p:nvGrpSpPr>
        <p:grpSpPr>
          <a:xfrm>
            <a:off x="4343400" y="533400"/>
            <a:ext cx="4689354" cy="3037434"/>
            <a:chOff x="1066800" y="685800"/>
            <a:chExt cx="6705600" cy="4343398"/>
          </a:xfrm>
        </p:grpSpPr>
        <p:grpSp>
          <p:nvGrpSpPr>
            <p:cNvPr id="4" name="Group 3"/>
            <p:cNvGrpSpPr/>
            <p:nvPr/>
          </p:nvGrpSpPr>
          <p:grpSpPr>
            <a:xfrm>
              <a:off x="1066800" y="1600200"/>
              <a:ext cx="6705600" cy="3428998"/>
              <a:chOff x="47134" y="854177"/>
              <a:chExt cx="2073897" cy="1050822"/>
            </a:xfrm>
          </p:grpSpPr>
          <p:pic>
            <p:nvPicPr>
              <p:cNvPr id="39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2028" t="17856" r="8737" b="40824"/>
              <a:stretch>
                <a:fillRect/>
              </a:stretch>
            </p:blipFill>
            <p:spPr bwMode="auto">
              <a:xfrm>
                <a:off x="47134" y="854177"/>
                <a:ext cx="2073897" cy="105082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</p:pic>
          <p:sp>
            <p:nvSpPr>
              <p:cNvPr id="40" name="Down Arrow 39"/>
              <p:cNvSpPr/>
              <p:nvPr/>
            </p:nvSpPr>
            <p:spPr>
              <a:xfrm flipV="1">
                <a:off x="1461155" y="1671484"/>
                <a:ext cx="70701" cy="126590"/>
              </a:xfrm>
              <a:prstGeom prst="downArrow">
                <a:avLst/>
              </a:prstGeom>
              <a:solidFill>
                <a:srgbClr val="FF0000"/>
              </a:solidFill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400" b="1">
                  <a:solidFill>
                    <a:srgbClr val="0000FF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703152" y="1080373"/>
                <a:ext cx="106766" cy="80923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00FF"/>
                    </a:solidFill>
                    <a:latin typeface="Calibri" pitchFamily="34" charset="0"/>
                    <a:cs typeface="Calibri" pitchFamily="34" charset="0"/>
                  </a:rPr>
                  <a:t>ECR</a:t>
                </a:r>
                <a:endParaRPr lang="en-US" sz="1200" b="1" dirty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028700" y="1714500"/>
                <a:ext cx="150494" cy="80923"/>
              </a:xfrm>
              <a:prstGeom prst="rect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00FF"/>
                    </a:solidFill>
                    <a:latin typeface="Calibri" pitchFamily="34" charset="0"/>
                    <a:cs typeface="Calibri" pitchFamily="34" charset="0"/>
                  </a:rPr>
                  <a:t>RFQ2</a:t>
                </a:r>
                <a:endParaRPr lang="en-US" sz="1200" b="1" dirty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28" name="Down Arrow 27"/>
            <p:cNvSpPr/>
            <p:nvPr/>
          </p:nvSpPr>
          <p:spPr>
            <a:xfrm rot="5400000">
              <a:off x="6416842" y="2879558"/>
              <a:ext cx="228600" cy="413084"/>
            </a:xfrm>
            <a:prstGeom prst="downArrow">
              <a:avLst/>
            </a:prstGeom>
            <a:solidFill>
              <a:srgbClr val="FF0000"/>
            </a:solidFill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 b="1">
                <a:solidFill>
                  <a:srgbClr val="0000FF"/>
                </a:solidFill>
              </a:endParaRPr>
            </a:p>
          </p:txBody>
        </p:sp>
        <p:sp>
          <p:nvSpPr>
            <p:cNvPr id="29" name="Down Arrow 28"/>
            <p:cNvSpPr/>
            <p:nvPr/>
          </p:nvSpPr>
          <p:spPr>
            <a:xfrm rot="16200000" flipH="1">
              <a:off x="5731042" y="1812759"/>
              <a:ext cx="228600" cy="413084"/>
            </a:xfrm>
            <a:prstGeom prst="downArrow">
              <a:avLst/>
            </a:prstGeom>
            <a:solidFill>
              <a:srgbClr val="FF0000"/>
            </a:solidFill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 b="1">
                <a:solidFill>
                  <a:srgbClr val="0000FF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81801" y="2971800"/>
              <a:ext cx="943577" cy="2640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dirty="0" err="1" smtClean="0">
                  <a:latin typeface="Calibri" pitchFamily="34" charset="0"/>
                  <a:cs typeface="Calibri" pitchFamily="34" charset="0"/>
                </a:rPr>
                <a:t>Det</a:t>
              </a:r>
              <a:r>
                <a:rPr lang="en-US" sz="1200" dirty="0" smtClean="0">
                  <a:latin typeface="Calibri" pitchFamily="34" charset="0"/>
                  <a:cs typeface="Calibri" pitchFamily="34" charset="0"/>
                </a:rPr>
                <a:t> @ FC1</a:t>
              </a:r>
              <a:endParaRPr lang="en-US" sz="1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334001" y="4724400"/>
              <a:ext cx="1358562" cy="2640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  <a:cs typeface="Calibri" pitchFamily="34" charset="0"/>
                </a:rPr>
                <a:t>Detector @FC2</a:t>
              </a:r>
              <a:endParaRPr lang="en-US" sz="1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362200" y="2743200"/>
              <a:ext cx="206301" cy="26406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b="1" dirty="0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L2</a:t>
              </a:r>
              <a:endParaRPr lang="en-US" sz="12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819400" y="2743200"/>
              <a:ext cx="206301" cy="26406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b="1" dirty="0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L1</a:t>
              </a:r>
              <a:endParaRPr lang="en-US" sz="12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676400" y="2743200"/>
              <a:ext cx="206301" cy="264064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b="1" dirty="0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L3</a:t>
              </a:r>
              <a:endParaRPr lang="en-US" sz="12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022425" y="1884389"/>
              <a:ext cx="1552117" cy="2640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  <a:cs typeface="Calibri" pitchFamily="34" charset="0"/>
                </a:rPr>
                <a:t>Detector @ entry</a:t>
              </a:r>
              <a:endParaRPr lang="en-US" sz="12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rot="5400000">
              <a:off x="5965242" y="1256506"/>
              <a:ext cx="533400" cy="158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3681916" y="685800"/>
              <a:ext cx="2414084" cy="8252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Radioactive atoms from target chamber placed in cyclotron vault</a:t>
              </a:r>
              <a:endParaRPr lang="en-US" sz="105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66800" y="1600200"/>
              <a:ext cx="1683784" cy="3960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Calibri" pitchFamily="34" charset="0"/>
                  <a:cs typeface="Calibri" pitchFamily="34" charset="0"/>
                </a:rPr>
                <a:t>HR cave RIB site</a:t>
              </a:r>
              <a:endParaRPr lang="en-US" sz="1200" i="1" dirty="0"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5" name="Group 14"/>
          <p:cNvGrpSpPr>
            <a:grpSpLocks noChangeAspect="1"/>
          </p:cNvGrpSpPr>
          <p:nvPr/>
        </p:nvGrpSpPr>
        <p:grpSpPr>
          <a:xfrm>
            <a:off x="152400" y="1524000"/>
            <a:ext cx="4546891" cy="2250970"/>
            <a:chOff x="1825489" y="93104"/>
            <a:chExt cx="6641143" cy="3287742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13047" r="1426"/>
            <a:stretch>
              <a:fillRect/>
            </a:stretch>
          </p:blipFill>
          <p:spPr bwMode="auto">
            <a:xfrm>
              <a:off x="1825489" y="93104"/>
              <a:ext cx="6566520" cy="3287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4719209" y="1428667"/>
              <a:ext cx="1548088" cy="1000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 smtClean="0">
                  <a:latin typeface="Calibri" pitchFamily="34" charset="0"/>
                  <a:cs typeface="Calibri" pitchFamily="34" charset="0"/>
                </a:rPr>
                <a:t>1.29 </a:t>
              </a:r>
              <a:r>
                <a:rPr lang="en-IN" sz="1400" b="1" dirty="0" err="1">
                  <a:latin typeface="Calibri" pitchFamily="34" charset="0"/>
                  <a:cs typeface="Calibri" pitchFamily="34" charset="0"/>
                </a:rPr>
                <a:t>M</a:t>
              </a:r>
              <a:r>
                <a:rPr lang="en-IN" sz="1400" b="1" dirty="0" err="1" smtClean="0">
                  <a:latin typeface="Calibri" pitchFamily="34" charset="0"/>
                  <a:cs typeface="Calibri" pitchFamily="34" charset="0"/>
                </a:rPr>
                <a:t>eV</a:t>
              </a:r>
              <a:endParaRPr lang="en-IN" sz="1400" b="1" dirty="0" smtClean="0">
                <a:latin typeface="Calibri" pitchFamily="34" charset="0"/>
                <a:cs typeface="Calibri" pitchFamily="34" charset="0"/>
              </a:endParaRPr>
            </a:p>
            <a:p>
              <a:r>
                <a:rPr lang="en-IN" sz="1400" b="1" baseline="30000" dirty="0" smtClean="0">
                  <a:latin typeface="Calibri" pitchFamily="34" charset="0"/>
                  <a:cs typeface="Calibri" pitchFamily="34" charset="0"/>
                </a:rPr>
                <a:t>41</a:t>
              </a:r>
              <a:r>
                <a:rPr lang="en-IN" sz="1400" b="1" dirty="0" smtClean="0">
                  <a:latin typeface="Calibri" pitchFamily="34" charset="0"/>
                  <a:cs typeface="Calibri" pitchFamily="34" charset="0"/>
                </a:rPr>
                <a:t>Ar</a:t>
              </a:r>
              <a:r>
                <a:rPr lang="en-IN" sz="1050" dirty="0" smtClean="0">
                  <a:latin typeface="Calibri" pitchFamily="34" charset="0"/>
                  <a:cs typeface="Calibri" pitchFamily="34" charset="0"/>
                </a:rPr>
                <a:t> (109 min) </a:t>
              </a:r>
            </a:p>
            <a:p>
              <a:r>
                <a:rPr lang="en-IN" sz="1050" b="1" dirty="0" smtClean="0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 1.3 x 10</a:t>
              </a:r>
              <a:r>
                <a:rPr lang="en-IN" sz="1050" baseline="300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IN" sz="1050" baseline="30000" dirty="0" smtClean="0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3</a:t>
              </a:r>
              <a:r>
                <a:rPr lang="en-IN" sz="1050" b="1" dirty="0" smtClean="0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IN" sz="1050" b="1" dirty="0" err="1" smtClean="0">
                  <a:solidFill>
                    <a:srgbClr val="C00000"/>
                  </a:solidFill>
                  <a:latin typeface="Calibri" pitchFamily="34" charset="0"/>
                  <a:cs typeface="Calibri" pitchFamily="34" charset="0"/>
                </a:rPr>
                <a:t>pps</a:t>
              </a:r>
              <a:endParaRPr lang="en-IN" sz="105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5724128" y="2348880"/>
              <a:ext cx="0" cy="360040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832179" y="1094776"/>
              <a:ext cx="1471188" cy="606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050" dirty="0" smtClean="0">
                  <a:latin typeface="Calibri" pitchFamily="34" charset="0"/>
                  <a:cs typeface="Calibri" pitchFamily="34" charset="0"/>
                </a:rPr>
                <a:t>1.46 </a:t>
              </a:r>
              <a:r>
                <a:rPr lang="en-IN" sz="1050" dirty="0" err="1">
                  <a:latin typeface="Calibri" pitchFamily="34" charset="0"/>
                  <a:cs typeface="Calibri" pitchFamily="34" charset="0"/>
                </a:rPr>
                <a:t>M</a:t>
              </a:r>
              <a:r>
                <a:rPr lang="en-IN" sz="1050" dirty="0" err="1" smtClean="0">
                  <a:latin typeface="Calibri" pitchFamily="34" charset="0"/>
                  <a:cs typeface="Calibri" pitchFamily="34" charset="0"/>
                </a:rPr>
                <a:t>eV</a:t>
              </a:r>
              <a:r>
                <a:rPr lang="en-IN" sz="1050" dirty="0" smtClean="0">
                  <a:latin typeface="Calibri" pitchFamily="34" charset="0"/>
                  <a:cs typeface="Calibri" pitchFamily="34" charset="0"/>
                </a:rPr>
                <a:t>  40K (</a:t>
              </a:r>
              <a:r>
                <a:rPr lang="en-IN" sz="1050" dirty="0" err="1" smtClean="0">
                  <a:latin typeface="Calibri" pitchFamily="34" charset="0"/>
                  <a:cs typeface="Calibri" pitchFamily="34" charset="0"/>
                </a:rPr>
                <a:t>backg</a:t>
              </a:r>
              <a:r>
                <a:rPr lang="en-IN" sz="1050" dirty="0" smtClean="0">
                  <a:latin typeface="Calibri" pitchFamily="34" charset="0"/>
                  <a:cs typeface="Calibri" pitchFamily="34" charset="0"/>
                </a:rPr>
                <a:t>.) </a:t>
              </a:r>
              <a:endParaRPr lang="en-IN" sz="105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85319" y="315698"/>
              <a:ext cx="4081313" cy="404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200" dirty="0" smtClean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Gamma-ray spectrum at FC2 (before RFQ)</a:t>
              </a:r>
              <a:endParaRPr lang="en-IN" sz="1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743199" y="304800"/>
              <a:ext cx="1601938" cy="4495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  <a:latin typeface="Calibri" pitchFamily="34" charset="0"/>
                  <a:cs typeface="Calibri" pitchFamily="34" charset="0"/>
                </a:rPr>
                <a:t>Jan 12, 2012</a:t>
              </a:r>
              <a:endParaRPr lang="en-US" sz="14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381000" y="381000"/>
            <a:ext cx="5257800" cy="43704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Ins="0">
            <a:spAutoFit/>
          </a:bodyPr>
          <a:lstStyle/>
          <a:p>
            <a:pPr marL="342900" indent="-342900" algn="ctr" defTabSz="4173538"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defRPr/>
            </a:pPr>
            <a:r>
              <a:rPr lang="en-IN" sz="2000" b="1" dirty="0" smtClean="0">
                <a:latin typeface="Calibri" pitchFamily="34" charset="0"/>
                <a:cs typeface="Calibri" pitchFamily="34" charset="0"/>
              </a:rPr>
              <a:t>Measured RIB decay-spectra before RFQ2</a:t>
            </a:r>
            <a:endParaRPr lang="en-IN" sz="2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752600" y="1295400"/>
            <a:ext cx="1488293" cy="33855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IN" sz="1600" b="1" baseline="30000" dirty="0" smtClean="0">
                <a:latin typeface="Calibri" pitchFamily="34" charset="0"/>
                <a:cs typeface="Calibri" pitchFamily="34" charset="0"/>
              </a:rPr>
              <a:t>41</a:t>
            </a:r>
            <a:r>
              <a:rPr lang="en-IN" sz="1600" b="1" dirty="0" smtClean="0">
                <a:latin typeface="Calibri" pitchFamily="34" charset="0"/>
                <a:cs typeface="Calibri" pitchFamily="34" charset="0"/>
              </a:rPr>
              <a:t>Argon</a:t>
            </a:r>
            <a:r>
              <a:rPr lang="en-IN" sz="1100" dirty="0" smtClean="0">
                <a:latin typeface="Calibri" pitchFamily="34" charset="0"/>
                <a:cs typeface="Calibri" pitchFamily="34" charset="0"/>
              </a:rPr>
              <a:t> (109 min.)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133600" y="3886200"/>
            <a:ext cx="1600200" cy="33855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IN" sz="1600" b="1" baseline="30000" dirty="0" smtClean="0">
                <a:latin typeface="Calibri" pitchFamily="34" charset="0"/>
                <a:cs typeface="Calibri" pitchFamily="34" charset="0"/>
              </a:rPr>
              <a:t>14</a:t>
            </a:r>
            <a:r>
              <a:rPr lang="en-IN" sz="1600" b="1" dirty="0" smtClean="0">
                <a:latin typeface="Calibri" pitchFamily="34" charset="0"/>
                <a:cs typeface="Calibri" pitchFamily="34" charset="0"/>
              </a:rPr>
              <a:t>Oxygen </a:t>
            </a:r>
            <a:r>
              <a:rPr lang="en-IN" sz="1100" dirty="0" smtClean="0">
                <a:latin typeface="Calibri" pitchFamily="34" charset="0"/>
                <a:cs typeface="Calibri" pitchFamily="34" charset="0"/>
              </a:rPr>
              <a:t>(71 sec.)</a:t>
            </a:r>
            <a:endParaRPr lang="en-IN" sz="11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8F6446-2FC4-4778-9C3E-CCA57F13A489}" type="slidenum">
              <a:rPr lang="en-US" smtClean="0"/>
              <a:pPr/>
              <a:t>23</a:t>
            </a:fld>
            <a:endParaRPr lang="en-US" smtClean="0"/>
          </a:p>
        </p:txBody>
      </p:sp>
      <p:graphicFrame>
        <p:nvGraphicFramePr>
          <p:cNvPr id="14338" name="Group 2"/>
          <p:cNvGraphicFramePr>
            <a:graphicFrameLocks noGrp="1"/>
          </p:cNvGraphicFramePr>
          <p:nvPr/>
        </p:nvGraphicFramePr>
        <p:xfrm>
          <a:off x="990601" y="828675"/>
          <a:ext cx="7238999" cy="2505901"/>
        </p:xfrm>
        <a:graphic>
          <a:graphicData uri="http://schemas.openxmlformats.org/drawingml/2006/table">
            <a:tbl>
              <a:tblPr/>
              <a:tblGrid>
                <a:gridCol w="1141436"/>
                <a:gridCol w="1220763"/>
                <a:gridCol w="2758070"/>
                <a:gridCol w="2118730"/>
              </a:tblGrid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</a:rPr>
                        <a:t>RIB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</a:rPr>
                        <a:t>T</a:t>
                      </a:r>
                      <a:r>
                        <a:rPr kumimoji="0" lang="en-US" sz="1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</a:rPr>
                        <a:t>1/2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</a:rPr>
                        <a:t>Reaction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rebuchet MS" pitchFamily="34" charset="0"/>
                        </a:rPr>
                        <a:t>Target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14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O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71 sec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14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N(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p,n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N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</a:t>
                      </a:r>
                      <a:endParaRPr kumimoji="0" lang="en-US" sz="14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41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Ar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109 min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40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Ar(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a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,2pn)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Ar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42, 43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K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12.4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hrs, 22 hrs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40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Ar(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a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,pxn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Ar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111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In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2.8 days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109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Ag(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  <a:sym typeface="Symbol" pitchFamily="18" charset="2"/>
                        </a:rPr>
                        <a:t>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,2n)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Ag 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19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Ne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17 sec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16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O(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  <a:sym typeface="Symbol" pitchFamily="18" charset="2"/>
                        </a:rPr>
                        <a:t>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,n)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HfO</a:t>
                      </a:r>
                      <a:r>
                        <a:rPr kumimoji="0" lang="en-U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,Al</a:t>
                      </a:r>
                      <a:r>
                        <a:rPr kumimoji="0" lang="en-U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O</a:t>
                      </a:r>
                      <a:r>
                        <a:rPr kumimoji="0" lang="en-US" sz="14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3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66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Ga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9.4 hours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63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Cu(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  <a:sym typeface="Symbol" pitchFamily="18" charset="2"/>
                        </a:rPr>
                        <a:t>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,n); 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64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Zn(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  <a:sym typeface="Symbol" pitchFamily="18" charset="2"/>
                        </a:rPr>
                        <a:t>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,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pn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)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Cu foils, Zinc Oxide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68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Ga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68 min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65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Cu(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  <a:sym typeface="Symbol" pitchFamily="18" charset="2"/>
                        </a:rPr>
                        <a:t>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,n)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1000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Cu foils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27693" name="Rectangle 44"/>
          <p:cNvSpPr>
            <a:spLocks noChangeArrowheads="1"/>
          </p:cNvSpPr>
          <p:nvPr/>
        </p:nvSpPr>
        <p:spPr bwMode="auto">
          <a:xfrm>
            <a:off x="2743200" y="304800"/>
            <a:ext cx="407511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25000"/>
              </a:lnSpc>
            </a:pPr>
            <a:r>
              <a:rPr lang="en-US" sz="2400" b="1" dirty="0" smtClean="0">
                <a:solidFill>
                  <a:srgbClr val="990000"/>
                </a:solidFill>
                <a:latin typeface="Calibri" pitchFamily="34" charset="0"/>
              </a:rPr>
              <a:t>RI </a:t>
            </a:r>
            <a:r>
              <a:rPr lang="en-US" sz="2400" b="1" dirty="0">
                <a:solidFill>
                  <a:srgbClr val="990000"/>
                </a:solidFill>
                <a:latin typeface="Calibri" pitchFamily="34" charset="0"/>
              </a:rPr>
              <a:t>beams to be </a:t>
            </a:r>
            <a:r>
              <a:rPr lang="en-US" sz="2400" b="1" dirty="0" smtClean="0">
                <a:solidFill>
                  <a:srgbClr val="990000"/>
                </a:solidFill>
                <a:latin typeface="Calibri" pitchFamily="34" charset="0"/>
              </a:rPr>
              <a:t>developed</a:t>
            </a:r>
            <a:endParaRPr lang="en-US" sz="24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5076825" y="3482975"/>
            <a:ext cx="3592513" cy="2549525"/>
            <a:chOff x="262" y="3242"/>
            <a:chExt cx="1319" cy="822"/>
          </a:xfrm>
        </p:grpSpPr>
        <p:pic>
          <p:nvPicPr>
            <p:cNvPr id="27717" name="Picture 46" descr="He-jetTargetChamber"/>
            <p:cNvPicPr>
              <a:picLocks noChangeAspect="1" noChangeArrowheads="1"/>
            </p:cNvPicPr>
            <p:nvPr/>
          </p:nvPicPr>
          <p:blipFill>
            <a:blip r:embed="rId3" cstate="print"/>
            <a:srcRect t="4640"/>
            <a:stretch>
              <a:fillRect/>
            </a:stretch>
          </p:blipFill>
          <p:spPr bwMode="auto">
            <a:xfrm>
              <a:off x="272" y="3242"/>
              <a:ext cx="1309" cy="8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718" name="Text Box 47"/>
            <p:cNvSpPr txBox="1">
              <a:spLocks noChangeArrowheads="1"/>
            </p:cNvSpPr>
            <p:nvPr/>
          </p:nvSpPr>
          <p:spPr bwMode="auto">
            <a:xfrm>
              <a:off x="262" y="3252"/>
              <a:ext cx="746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solidFill>
                    <a:srgbClr val="FFFF00"/>
                  </a:solidFill>
                </a:rPr>
                <a:t>Multiple target chamber</a:t>
              </a:r>
            </a:p>
          </p:txBody>
        </p:sp>
      </p:grp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762000" y="3422650"/>
            <a:ext cx="3908425" cy="2803525"/>
            <a:chOff x="480" y="2156"/>
            <a:chExt cx="2462" cy="1766"/>
          </a:xfrm>
        </p:grpSpPr>
        <p:pic>
          <p:nvPicPr>
            <p:cNvPr id="27696" name="Picture 49" descr="HeJetTargetChamber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346495"/>
                </a:clrFrom>
                <a:clrTo>
                  <a:srgbClr val="346495">
                    <a:alpha val="0"/>
                  </a:srgbClr>
                </a:clrTo>
              </a:clrChange>
            </a:blip>
            <a:srcRect r="6006"/>
            <a:stretch>
              <a:fillRect/>
            </a:stretch>
          </p:blipFill>
          <p:spPr bwMode="auto">
            <a:xfrm>
              <a:off x="931" y="2423"/>
              <a:ext cx="1836" cy="1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97" name="Line 50"/>
            <p:cNvSpPr>
              <a:spLocks noChangeShapeType="1"/>
            </p:cNvSpPr>
            <p:nvPr/>
          </p:nvSpPr>
          <p:spPr bwMode="auto">
            <a:xfrm flipV="1">
              <a:off x="957" y="2942"/>
              <a:ext cx="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698" name="Text Box 51"/>
            <p:cNvSpPr txBox="1">
              <a:spLocks noChangeArrowheads="1"/>
            </p:cNvSpPr>
            <p:nvPr/>
          </p:nvSpPr>
          <p:spPr bwMode="auto">
            <a:xfrm flipH="1">
              <a:off x="480" y="2784"/>
              <a:ext cx="579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Cyclotron </a:t>
              </a:r>
            </a:p>
            <a:p>
              <a:pPr eaLnBrk="0" hangingPunct="0"/>
              <a:r>
                <a:rPr lang="en-US" sz="1400">
                  <a:latin typeface="Calibri" pitchFamily="34" charset="0"/>
                </a:rPr>
                <a:t>Beam </a:t>
              </a:r>
            </a:p>
          </p:txBody>
        </p:sp>
        <p:sp>
          <p:nvSpPr>
            <p:cNvPr id="27699" name="Text Box 52"/>
            <p:cNvSpPr txBox="1">
              <a:spLocks noChangeArrowheads="1"/>
            </p:cNvSpPr>
            <p:nvPr/>
          </p:nvSpPr>
          <p:spPr bwMode="auto">
            <a:xfrm flipH="1">
              <a:off x="1125" y="2156"/>
              <a:ext cx="539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Multiple target</a:t>
              </a:r>
            </a:p>
          </p:txBody>
        </p:sp>
        <p:sp>
          <p:nvSpPr>
            <p:cNvPr id="27700" name="Line 53"/>
            <p:cNvSpPr>
              <a:spLocks noChangeShapeType="1"/>
            </p:cNvSpPr>
            <p:nvPr/>
          </p:nvSpPr>
          <p:spPr bwMode="auto">
            <a:xfrm flipH="1" flipV="1">
              <a:off x="1183" y="2647"/>
              <a:ext cx="111" cy="2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701" name="Text Box 54"/>
            <p:cNvSpPr txBox="1">
              <a:spLocks noChangeArrowheads="1"/>
            </p:cNvSpPr>
            <p:nvPr/>
          </p:nvSpPr>
          <p:spPr bwMode="auto">
            <a:xfrm flipH="1">
              <a:off x="762" y="2503"/>
              <a:ext cx="49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Window</a:t>
              </a:r>
            </a:p>
          </p:txBody>
        </p:sp>
        <p:sp>
          <p:nvSpPr>
            <p:cNvPr id="27702" name="Text Box 55"/>
            <p:cNvSpPr txBox="1">
              <a:spLocks noChangeArrowheads="1"/>
            </p:cNvSpPr>
            <p:nvPr/>
          </p:nvSpPr>
          <p:spPr bwMode="auto">
            <a:xfrm flipH="1">
              <a:off x="2278" y="2485"/>
              <a:ext cx="49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Window</a:t>
              </a:r>
            </a:p>
          </p:txBody>
        </p:sp>
        <p:sp>
          <p:nvSpPr>
            <p:cNvPr id="27703" name="Line 56"/>
            <p:cNvSpPr>
              <a:spLocks noChangeShapeType="1"/>
            </p:cNvSpPr>
            <p:nvPr/>
          </p:nvSpPr>
          <p:spPr bwMode="auto">
            <a:xfrm flipV="1">
              <a:off x="2362" y="2626"/>
              <a:ext cx="112" cy="2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704" name="Line 57"/>
            <p:cNvSpPr>
              <a:spLocks noChangeShapeType="1"/>
            </p:cNvSpPr>
            <p:nvPr/>
          </p:nvSpPr>
          <p:spPr bwMode="auto">
            <a:xfrm flipH="1" flipV="1">
              <a:off x="1506" y="2425"/>
              <a:ext cx="207" cy="4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705" name="Text Box 58"/>
            <p:cNvSpPr txBox="1">
              <a:spLocks noChangeArrowheads="1"/>
            </p:cNvSpPr>
            <p:nvPr/>
          </p:nvSpPr>
          <p:spPr bwMode="auto">
            <a:xfrm flipH="1">
              <a:off x="866" y="3182"/>
              <a:ext cx="53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1 atm He</a:t>
              </a:r>
            </a:p>
          </p:txBody>
        </p:sp>
        <p:sp>
          <p:nvSpPr>
            <p:cNvPr id="27706" name="Line 59"/>
            <p:cNvSpPr>
              <a:spLocks noChangeShapeType="1"/>
            </p:cNvSpPr>
            <p:nvPr/>
          </p:nvSpPr>
          <p:spPr bwMode="auto">
            <a:xfrm>
              <a:off x="1810" y="3433"/>
              <a:ext cx="0" cy="1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707" name="Line 60"/>
            <p:cNvSpPr>
              <a:spLocks noChangeShapeType="1"/>
            </p:cNvSpPr>
            <p:nvPr/>
          </p:nvSpPr>
          <p:spPr bwMode="auto">
            <a:xfrm flipV="1">
              <a:off x="1807" y="2281"/>
              <a:ext cx="1" cy="1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708" name="Rectangle 61"/>
            <p:cNvSpPr>
              <a:spLocks noChangeArrowheads="1"/>
            </p:cNvSpPr>
            <p:nvPr/>
          </p:nvSpPr>
          <p:spPr bwMode="auto">
            <a:xfrm flipH="1">
              <a:off x="492" y="2197"/>
              <a:ext cx="2450" cy="16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9" name="Line 62"/>
            <p:cNvSpPr>
              <a:spLocks noChangeShapeType="1"/>
            </p:cNvSpPr>
            <p:nvPr/>
          </p:nvSpPr>
          <p:spPr bwMode="auto">
            <a:xfrm flipV="1">
              <a:off x="1310" y="2994"/>
              <a:ext cx="133" cy="1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10" name="Text Box 63"/>
            <p:cNvSpPr txBox="1">
              <a:spLocks noChangeArrowheads="1"/>
            </p:cNvSpPr>
            <p:nvPr/>
          </p:nvSpPr>
          <p:spPr bwMode="auto">
            <a:xfrm flipH="1">
              <a:off x="2344" y="3178"/>
              <a:ext cx="47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</a:rPr>
                <a:t>Faraday</a:t>
              </a:r>
            </a:p>
            <a:p>
              <a:pPr eaLnBrk="0" hangingPunct="0"/>
              <a:r>
                <a:rPr lang="en-US" sz="1400">
                  <a:latin typeface="Calibri" pitchFamily="34" charset="0"/>
                </a:rPr>
                <a:t>cup</a:t>
              </a:r>
            </a:p>
          </p:txBody>
        </p:sp>
        <p:sp>
          <p:nvSpPr>
            <p:cNvPr id="27711" name="Line 64"/>
            <p:cNvSpPr>
              <a:spLocks noChangeShapeType="1"/>
            </p:cNvSpPr>
            <p:nvPr/>
          </p:nvSpPr>
          <p:spPr bwMode="auto">
            <a:xfrm flipV="1">
              <a:off x="2529" y="3064"/>
              <a:ext cx="0" cy="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12" name="Text Box 65"/>
            <p:cNvSpPr txBox="1">
              <a:spLocks noChangeArrowheads="1"/>
            </p:cNvSpPr>
            <p:nvPr/>
          </p:nvSpPr>
          <p:spPr bwMode="auto">
            <a:xfrm>
              <a:off x="755" y="3743"/>
              <a:ext cx="1817" cy="17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 He-jet multiple target system  </a:t>
              </a:r>
            </a:p>
          </p:txBody>
        </p:sp>
        <p:sp>
          <p:nvSpPr>
            <p:cNvPr id="27713" name="Text Box 66"/>
            <p:cNvSpPr txBox="1">
              <a:spLocks noChangeArrowheads="1"/>
            </p:cNvSpPr>
            <p:nvPr/>
          </p:nvSpPr>
          <p:spPr bwMode="auto">
            <a:xfrm>
              <a:off x="1810" y="3476"/>
              <a:ext cx="8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FF0000"/>
                  </a:solidFill>
                </a:rPr>
                <a:t>Radioactive atoms</a:t>
              </a:r>
            </a:p>
          </p:txBody>
        </p:sp>
        <p:sp>
          <p:nvSpPr>
            <p:cNvPr id="27714" name="Text Box 67"/>
            <p:cNvSpPr txBox="1">
              <a:spLocks noChangeArrowheads="1"/>
            </p:cNvSpPr>
            <p:nvPr/>
          </p:nvSpPr>
          <p:spPr bwMode="auto">
            <a:xfrm>
              <a:off x="1846" y="2188"/>
              <a:ext cx="8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FF0000"/>
                  </a:solidFill>
                </a:rPr>
                <a:t>Radioactive atoms</a:t>
              </a:r>
            </a:p>
          </p:txBody>
        </p:sp>
        <p:sp>
          <p:nvSpPr>
            <p:cNvPr id="27715" name="Line 68"/>
            <p:cNvSpPr>
              <a:spLocks noChangeShapeType="1"/>
            </p:cNvSpPr>
            <p:nvPr/>
          </p:nvSpPr>
          <p:spPr bwMode="auto">
            <a:xfrm flipH="1">
              <a:off x="1264" y="3063"/>
              <a:ext cx="401" cy="4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16" name="Text Box 69"/>
            <p:cNvSpPr txBox="1">
              <a:spLocks noChangeArrowheads="1"/>
            </p:cNvSpPr>
            <p:nvPr/>
          </p:nvSpPr>
          <p:spPr bwMode="auto">
            <a:xfrm>
              <a:off x="649" y="3484"/>
              <a:ext cx="10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Transport capillaries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381000" y="1905000"/>
            <a:ext cx="3962400" cy="3339376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 tIns="182880" bIns="182880">
            <a:spAutoFit/>
          </a:bodyPr>
          <a:lstStyle/>
          <a:p>
            <a:pPr marL="342900" indent="-342900" eaLnBrk="0" hangingPunct="0">
              <a:buFontTx/>
              <a:buAutoNum type="arabicPeriod"/>
            </a:pPr>
            <a:r>
              <a:rPr lang="en-US" altLang="zh-CN" sz="1100" b="1" i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Ceramics International,  ( 2011) 2679. </a:t>
            </a:r>
            <a:r>
              <a:rPr lang="en-US" altLang="zh-CN" sz="1100" b="1" i="1" dirty="0">
                <a:solidFill>
                  <a:srgbClr val="0000FF"/>
                </a:solidFill>
                <a:latin typeface="Calibri" pitchFamily="34" charset="0"/>
                <a:ea typeface="SimSun" pitchFamily="2" charset="-122"/>
                <a:cs typeface="Times New Roman" pitchFamily="18" charset="0"/>
              </a:rPr>
              <a:t>Target</a:t>
            </a:r>
            <a:endParaRPr lang="en-US" altLang="zh-CN" sz="1100" b="1" i="1" dirty="0">
              <a:latin typeface="Calibri" pitchFamily="34" charset="0"/>
              <a:ea typeface="Times New Roman" pitchFamily="18" charset="0"/>
              <a:cs typeface="Courier New" pitchFamily="49" charset="0"/>
            </a:endParaRPr>
          </a:p>
          <a:p>
            <a:pPr marL="342900" indent="-342900" eaLnBrk="0" hangingPunct="0">
              <a:buFontTx/>
              <a:buAutoNum type="arabicPeriod"/>
            </a:pPr>
            <a:r>
              <a:rPr lang="en-US" sz="1100" b="1" i="1" dirty="0" err="1" smtClean="0">
                <a:latin typeface="Calibri" pitchFamily="34" charset="0"/>
              </a:rPr>
              <a:t>Nucl</a:t>
            </a:r>
            <a:r>
              <a:rPr lang="en-US" sz="1100" b="1" i="1" dirty="0" smtClean="0">
                <a:latin typeface="Calibri" pitchFamily="34" charset="0"/>
              </a:rPr>
              <a:t>. </a:t>
            </a:r>
            <a:r>
              <a:rPr lang="en-US" sz="1100" b="1" i="1" dirty="0" err="1" smtClean="0">
                <a:latin typeface="Calibri" pitchFamily="34" charset="0"/>
              </a:rPr>
              <a:t>Instrum</a:t>
            </a:r>
            <a:r>
              <a:rPr lang="en-US" sz="1100" b="1" i="1" dirty="0" smtClean="0">
                <a:latin typeface="Calibri" pitchFamily="34" charset="0"/>
              </a:rPr>
              <a:t>. &amp; Meth. </a:t>
            </a:r>
            <a:r>
              <a:rPr lang="en-US" altLang="zh-CN" sz="1100" b="1" i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A  </a:t>
            </a:r>
            <a:r>
              <a:rPr lang="en-US" altLang="zh-CN" sz="1100" b="1" i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631 (2011) 1 </a:t>
            </a:r>
            <a:r>
              <a:rPr lang="en-US" altLang="zh-CN" sz="1100" b="1" i="1" dirty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Courier New" pitchFamily="49" charset="0"/>
              </a:rPr>
              <a:t>MEBT</a:t>
            </a:r>
          </a:p>
          <a:p>
            <a:pPr marL="342900" indent="-342900" algn="just" eaLnBrk="0" hangingPunct="0">
              <a:buFontTx/>
              <a:buAutoNum type="arabicPeriod"/>
            </a:pPr>
            <a:r>
              <a:rPr lang="en-US" altLang="zh-CN" sz="1100" b="1" i="1" dirty="0" err="1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Pramana</a:t>
            </a:r>
            <a:r>
              <a:rPr lang="en-US" altLang="zh-CN" sz="1100" b="1" i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altLang="zh-CN" sz="1100" b="1" i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75  (2010) 485. </a:t>
            </a:r>
            <a:r>
              <a:rPr lang="en-US" altLang="zh-CN" sz="1100" b="1" i="1" dirty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Courier New" pitchFamily="49" charset="0"/>
              </a:rPr>
              <a:t>MEBT</a:t>
            </a:r>
          </a:p>
          <a:p>
            <a:pPr marL="342900" indent="-342900" algn="just" eaLnBrk="0" hangingPunct="0">
              <a:buFontTx/>
              <a:buAutoNum type="arabicPeriod"/>
            </a:pPr>
            <a:r>
              <a:rPr lang="en-US" altLang="zh-CN" sz="1100" b="1" i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Rev. Sci. </a:t>
            </a:r>
            <a:r>
              <a:rPr lang="en-US" altLang="zh-CN" sz="1100" b="1" i="1" dirty="0" err="1">
                <a:latin typeface="Calibri" pitchFamily="34" charset="0"/>
                <a:ea typeface="Times New Roman" pitchFamily="18" charset="0"/>
                <a:cs typeface="Courier New" pitchFamily="49" charset="0"/>
              </a:rPr>
              <a:t>Instrum</a:t>
            </a:r>
            <a:r>
              <a:rPr lang="en-US" altLang="zh-CN" sz="1100" b="1" i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. 81, 023301 (2010</a:t>
            </a:r>
            <a:r>
              <a:rPr lang="en-US" altLang="zh-CN" sz="1100" b="1" i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);  </a:t>
            </a:r>
            <a:r>
              <a:rPr lang="en-US" altLang="zh-CN" sz="1100" b="1" i="1" dirty="0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Courier New" pitchFamily="49" charset="0"/>
              </a:rPr>
              <a:t>RFQ2</a:t>
            </a:r>
            <a:endParaRPr lang="fr-FR" altLang="zh-CN" sz="1100" b="1" i="1" dirty="0">
              <a:solidFill>
                <a:srgbClr val="0000FF"/>
              </a:solidFill>
              <a:latin typeface="Calibri" pitchFamily="34" charset="0"/>
              <a:ea typeface="Times New Roman" pitchFamily="18" charset="0"/>
              <a:cs typeface="Courier New" pitchFamily="49" charset="0"/>
              <a:hlinkClick r:id="rId3"/>
            </a:endParaRPr>
          </a:p>
          <a:p>
            <a:pPr marL="342900" indent="-342900" algn="just" eaLnBrk="0" hangingPunct="0">
              <a:buFontTx/>
              <a:buAutoNum type="arabicPeriod"/>
            </a:pPr>
            <a:r>
              <a:rPr lang="en-US" altLang="zh-CN" sz="1100" b="1" i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Rev</a:t>
            </a:r>
            <a:r>
              <a:rPr lang="en-US" altLang="zh-CN" sz="1100" b="1" i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. Sci. </a:t>
            </a:r>
            <a:r>
              <a:rPr lang="en-US" altLang="zh-CN" sz="1100" b="1" i="1" dirty="0" err="1">
                <a:latin typeface="Calibri" pitchFamily="34" charset="0"/>
                <a:ea typeface="Times New Roman" pitchFamily="18" charset="0"/>
                <a:cs typeface="Courier New" pitchFamily="49" charset="0"/>
              </a:rPr>
              <a:t>Instrum</a:t>
            </a:r>
            <a:r>
              <a:rPr lang="en-US" altLang="zh-CN" sz="1100" b="1" i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. 80, (2009) 103303. </a:t>
            </a:r>
            <a:r>
              <a:rPr lang="en-US" altLang="zh-CN" sz="1100" b="1" i="1" dirty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Courier New" pitchFamily="49" charset="0"/>
              </a:rPr>
              <a:t>RFQ2</a:t>
            </a:r>
          </a:p>
          <a:p>
            <a:pPr marL="342900" indent="-342900" eaLnBrk="0" hangingPunct="0">
              <a:buFontTx/>
              <a:buAutoNum type="arabicPeriod"/>
            </a:pPr>
            <a:r>
              <a:rPr lang="en-US" altLang="zh-CN" sz="1100" b="1" i="1" dirty="0" smtClean="0">
                <a:latin typeface="Calibri" pitchFamily="34" charset="0"/>
                <a:ea typeface="SimSun" pitchFamily="2" charset="-122"/>
              </a:rPr>
              <a:t>Ceramics </a:t>
            </a:r>
            <a:r>
              <a:rPr lang="en-US" altLang="zh-CN" sz="1100" b="1" i="1" dirty="0">
                <a:latin typeface="Calibri" pitchFamily="34" charset="0"/>
                <a:ea typeface="SimSun" pitchFamily="2" charset="-122"/>
              </a:rPr>
              <a:t>International, 34 (2008) 81. </a:t>
            </a:r>
            <a:r>
              <a:rPr lang="en-US" sz="1100" b="1" i="1" dirty="0">
                <a:solidFill>
                  <a:srgbClr val="0000FF"/>
                </a:solidFill>
                <a:latin typeface="Calibri" pitchFamily="34" charset="0"/>
              </a:rPr>
              <a:t>Target</a:t>
            </a:r>
            <a:r>
              <a:rPr lang="en-US" sz="1100" b="1" i="1" dirty="0">
                <a:latin typeface="Calibri" pitchFamily="34" charset="0"/>
              </a:rPr>
              <a:t> </a:t>
            </a:r>
          </a:p>
          <a:p>
            <a:pPr marL="342900" indent="-342900" eaLnBrk="0" hangingPunct="0">
              <a:buFontTx/>
              <a:buAutoNum type="arabicPeriod"/>
            </a:pPr>
            <a:r>
              <a:rPr lang="en-US" sz="1100" b="1" i="1" dirty="0" err="1" smtClean="0">
                <a:latin typeface="Calibri" pitchFamily="34" charset="0"/>
              </a:rPr>
              <a:t>Nucl</a:t>
            </a:r>
            <a:r>
              <a:rPr lang="en-US" sz="1100" b="1" i="1" dirty="0">
                <a:latin typeface="Calibri" pitchFamily="34" charset="0"/>
              </a:rPr>
              <a:t>. </a:t>
            </a:r>
            <a:r>
              <a:rPr lang="en-US" sz="1100" b="1" i="1" dirty="0" err="1">
                <a:latin typeface="Calibri" pitchFamily="34" charset="0"/>
              </a:rPr>
              <a:t>Instrum</a:t>
            </a:r>
            <a:r>
              <a:rPr lang="en-US" sz="1100" b="1" i="1" dirty="0">
                <a:latin typeface="Calibri" pitchFamily="34" charset="0"/>
              </a:rPr>
              <a:t>. &amp; Meth. B261(2007)1018. </a:t>
            </a:r>
            <a:r>
              <a:rPr lang="en-US" sz="1100" b="1" i="1" dirty="0">
                <a:solidFill>
                  <a:srgbClr val="0000FF"/>
                </a:solidFill>
                <a:latin typeface="Calibri" pitchFamily="34" charset="0"/>
              </a:rPr>
              <a:t>RIB facility status</a:t>
            </a:r>
          </a:p>
          <a:p>
            <a:pPr marL="342900" indent="-342900" eaLnBrk="0" hangingPunct="0">
              <a:buFontTx/>
              <a:buAutoNum type="arabicPeriod"/>
            </a:pPr>
            <a:r>
              <a:rPr lang="en-US" sz="1100" b="1" i="1" dirty="0">
                <a:latin typeface="Calibri" pitchFamily="34" charset="0"/>
              </a:rPr>
              <a:t>Rev </a:t>
            </a:r>
            <a:r>
              <a:rPr lang="en-US" sz="1100" b="1" i="1" dirty="0" err="1">
                <a:latin typeface="Calibri" pitchFamily="34" charset="0"/>
              </a:rPr>
              <a:t>Sci</a:t>
            </a:r>
            <a:r>
              <a:rPr lang="en-US" sz="1100" b="1" i="1" dirty="0">
                <a:latin typeface="Calibri" pitchFamily="34" charset="0"/>
              </a:rPr>
              <a:t> </a:t>
            </a:r>
            <a:r>
              <a:rPr lang="en-US" sz="1100" b="1" i="1" dirty="0" err="1">
                <a:latin typeface="Calibri" pitchFamily="34" charset="0"/>
              </a:rPr>
              <a:t>Instrum</a:t>
            </a:r>
            <a:r>
              <a:rPr lang="en-US" sz="1100" b="1" i="1" dirty="0">
                <a:latin typeface="Calibri" pitchFamily="34" charset="0"/>
              </a:rPr>
              <a:t>. </a:t>
            </a:r>
            <a:r>
              <a:rPr lang="en-US" sz="1100" b="1" i="1" dirty="0" smtClean="0">
                <a:latin typeface="Calibri" pitchFamily="34" charset="0"/>
              </a:rPr>
              <a:t>78 </a:t>
            </a:r>
            <a:r>
              <a:rPr lang="en-US" sz="1100" b="1" i="1" dirty="0">
                <a:latin typeface="Calibri" pitchFamily="34" charset="0"/>
              </a:rPr>
              <a:t>(2007) 043303. </a:t>
            </a:r>
            <a:r>
              <a:rPr lang="en-US" sz="1100" b="1" i="1" dirty="0">
                <a:solidFill>
                  <a:srgbClr val="0000FF"/>
                </a:solidFill>
                <a:latin typeface="Calibri" pitchFamily="34" charset="0"/>
              </a:rPr>
              <a:t>RFQ1</a:t>
            </a:r>
          </a:p>
          <a:p>
            <a:pPr marL="342900" indent="-342900" eaLnBrk="0" hangingPunct="0">
              <a:buFontTx/>
              <a:buAutoNum type="arabicPeriod"/>
            </a:pPr>
            <a:r>
              <a:rPr lang="en-US" sz="1100" b="1" i="1" dirty="0" err="1" smtClean="0">
                <a:latin typeface="Calibri" pitchFamily="34" charset="0"/>
              </a:rPr>
              <a:t>Nucl</a:t>
            </a:r>
            <a:r>
              <a:rPr lang="en-US" sz="1100" b="1" i="1" dirty="0">
                <a:latin typeface="Calibri" pitchFamily="34" charset="0"/>
              </a:rPr>
              <a:t>. </a:t>
            </a:r>
            <a:r>
              <a:rPr lang="en-US" sz="1100" b="1" i="1" dirty="0" err="1">
                <a:latin typeface="Calibri" pitchFamily="34" charset="0"/>
              </a:rPr>
              <a:t>Instrum</a:t>
            </a:r>
            <a:r>
              <a:rPr lang="en-US" sz="1100" b="1" i="1" dirty="0">
                <a:latin typeface="Calibri" pitchFamily="34" charset="0"/>
              </a:rPr>
              <a:t>. &amp; Meth. A562 (2006)41. </a:t>
            </a:r>
            <a:r>
              <a:rPr lang="en-US" sz="1100" b="1" i="1" dirty="0">
                <a:solidFill>
                  <a:srgbClr val="0000FF"/>
                </a:solidFill>
                <a:latin typeface="Calibri" pitchFamily="34" charset="0"/>
              </a:rPr>
              <a:t>Beam-line</a:t>
            </a:r>
          </a:p>
          <a:p>
            <a:pPr marL="342900" indent="-342900" eaLnBrk="0" hangingPunct="0">
              <a:buFontTx/>
              <a:buAutoNum type="arabicPeriod"/>
            </a:pPr>
            <a:r>
              <a:rPr lang="en-US" sz="1100" b="1" i="1" dirty="0" err="1">
                <a:latin typeface="Calibri" pitchFamily="34" charset="0"/>
              </a:rPr>
              <a:t>Nucl</a:t>
            </a:r>
            <a:r>
              <a:rPr lang="en-US" sz="1100" b="1" i="1" dirty="0">
                <a:latin typeface="Calibri" pitchFamily="34" charset="0"/>
              </a:rPr>
              <a:t>. </a:t>
            </a:r>
            <a:r>
              <a:rPr lang="en-US" sz="1100" b="1" i="1" dirty="0" err="1">
                <a:latin typeface="Calibri" pitchFamily="34" charset="0"/>
              </a:rPr>
              <a:t>Instrum</a:t>
            </a:r>
            <a:r>
              <a:rPr lang="en-US" sz="1100" b="1" i="1" dirty="0">
                <a:latin typeface="Calibri" pitchFamily="34" charset="0"/>
              </a:rPr>
              <a:t>. &amp; Meth. A560 (2006)182. </a:t>
            </a:r>
            <a:r>
              <a:rPr lang="en-US" sz="1100" b="1" i="1" dirty="0" err="1">
                <a:solidFill>
                  <a:srgbClr val="0000FF"/>
                </a:solidFill>
                <a:latin typeface="Calibri" pitchFamily="34" charset="0"/>
              </a:rPr>
              <a:t>Linac</a:t>
            </a:r>
            <a:endParaRPr lang="en-US" sz="1100" b="1" i="1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AutoNum type="arabicPeriod"/>
            </a:pPr>
            <a:r>
              <a:rPr lang="en-US" sz="1100" b="1" i="1" dirty="0" err="1">
                <a:latin typeface="Calibri" pitchFamily="34" charset="0"/>
              </a:rPr>
              <a:t>Nucl</a:t>
            </a:r>
            <a:r>
              <a:rPr lang="en-US" sz="1100" b="1" i="1" dirty="0">
                <a:latin typeface="Calibri" pitchFamily="34" charset="0"/>
              </a:rPr>
              <a:t>. </a:t>
            </a:r>
            <a:r>
              <a:rPr lang="en-US" sz="1100" b="1" i="1" dirty="0" err="1">
                <a:latin typeface="Calibri" pitchFamily="34" charset="0"/>
              </a:rPr>
              <a:t>Instrum</a:t>
            </a:r>
            <a:r>
              <a:rPr lang="en-US" sz="1100" b="1" i="1" dirty="0">
                <a:latin typeface="Calibri" pitchFamily="34" charset="0"/>
              </a:rPr>
              <a:t>. &amp; Meth. A547 (2005)270. </a:t>
            </a:r>
            <a:r>
              <a:rPr lang="en-US" sz="1100" b="1" i="1" dirty="0">
                <a:solidFill>
                  <a:srgbClr val="0000FF"/>
                </a:solidFill>
                <a:latin typeface="Calibri" pitchFamily="34" charset="0"/>
              </a:rPr>
              <a:t>Charge breeder</a:t>
            </a:r>
          </a:p>
          <a:p>
            <a:pPr marL="342900" indent="-342900" eaLnBrk="0" hangingPunct="0">
              <a:buFontTx/>
              <a:buAutoNum type="arabicPeriod"/>
            </a:pPr>
            <a:r>
              <a:rPr lang="en-US" sz="1100" b="1" i="1" dirty="0" err="1">
                <a:latin typeface="Calibri" pitchFamily="34" charset="0"/>
              </a:rPr>
              <a:t>Nucl</a:t>
            </a:r>
            <a:r>
              <a:rPr lang="en-US" sz="1100" b="1" i="1" dirty="0">
                <a:latin typeface="Calibri" pitchFamily="34" charset="0"/>
              </a:rPr>
              <a:t>. </a:t>
            </a:r>
            <a:r>
              <a:rPr lang="en-US" sz="1100" b="1" i="1" dirty="0" err="1">
                <a:latin typeface="Calibri" pitchFamily="34" charset="0"/>
              </a:rPr>
              <a:t>Instrum</a:t>
            </a:r>
            <a:r>
              <a:rPr lang="en-US" sz="1100" b="1" i="1" dirty="0">
                <a:latin typeface="Calibri" pitchFamily="34" charset="0"/>
              </a:rPr>
              <a:t>. &amp; Meth. A539 (2005)54. </a:t>
            </a:r>
            <a:r>
              <a:rPr lang="en-US" sz="1100" b="1" i="1" dirty="0">
                <a:solidFill>
                  <a:srgbClr val="0000FF"/>
                </a:solidFill>
                <a:latin typeface="Calibri" pitchFamily="34" charset="0"/>
              </a:rPr>
              <a:t>Target</a:t>
            </a:r>
          </a:p>
          <a:p>
            <a:pPr marL="342900" indent="-342900" eaLnBrk="0" hangingPunct="0">
              <a:buFontTx/>
              <a:buAutoNum type="arabicPeriod"/>
            </a:pPr>
            <a:r>
              <a:rPr lang="en-US" sz="1100" b="1" i="1" dirty="0" err="1" smtClean="0">
                <a:latin typeface="Calibri" pitchFamily="34" charset="0"/>
              </a:rPr>
              <a:t>Nucl</a:t>
            </a:r>
            <a:r>
              <a:rPr lang="en-US" sz="1100" b="1" i="1" dirty="0">
                <a:latin typeface="Calibri" pitchFamily="34" charset="0"/>
              </a:rPr>
              <a:t>. </a:t>
            </a:r>
            <a:r>
              <a:rPr lang="en-US" sz="1100" b="1" i="1" dirty="0" err="1">
                <a:latin typeface="Calibri" pitchFamily="34" charset="0"/>
              </a:rPr>
              <a:t>Instrum</a:t>
            </a:r>
            <a:r>
              <a:rPr lang="en-US" sz="1100" b="1" i="1" dirty="0">
                <a:latin typeface="Calibri" pitchFamily="34" charset="0"/>
              </a:rPr>
              <a:t>. &amp; Meth. </a:t>
            </a:r>
            <a:r>
              <a:rPr lang="en-US" sz="1100" b="1" i="1" dirty="0" smtClean="0">
                <a:latin typeface="Calibri" pitchFamily="34" charset="0"/>
              </a:rPr>
              <a:t>A535 </a:t>
            </a:r>
            <a:r>
              <a:rPr lang="en-US" sz="1100" b="1" i="1" dirty="0">
                <a:latin typeface="Calibri" pitchFamily="34" charset="0"/>
              </a:rPr>
              <a:t>(2004)599. </a:t>
            </a:r>
            <a:r>
              <a:rPr lang="en-US" sz="1100" b="1" i="1" dirty="0">
                <a:solidFill>
                  <a:srgbClr val="0000FF"/>
                </a:solidFill>
                <a:latin typeface="Calibri" pitchFamily="34" charset="0"/>
              </a:rPr>
              <a:t>RFQ1</a:t>
            </a:r>
            <a:endParaRPr lang="en-US" sz="1100" b="1" i="1" dirty="0">
              <a:latin typeface="Calibri" pitchFamily="34" charset="0"/>
            </a:endParaRPr>
          </a:p>
          <a:p>
            <a:pPr marL="342900" indent="-342900" algn="just" eaLnBrk="0" hangingPunct="0">
              <a:buFontTx/>
              <a:buAutoNum type="arabicPeriod"/>
            </a:pPr>
            <a:r>
              <a:rPr lang="en-US" sz="1100" b="1" i="1" dirty="0" err="1" smtClean="0">
                <a:latin typeface="Calibri" pitchFamily="34" charset="0"/>
                <a:cs typeface="Times New Roman" pitchFamily="18" charset="0"/>
              </a:rPr>
              <a:t>Nucl</a:t>
            </a:r>
            <a:r>
              <a:rPr lang="en-US" sz="1100" b="1" i="1" dirty="0">
                <a:latin typeface="Calibri" pitchFamily="34" charset="0"/>
                <a:cs typeface="Times New Roman" pitchFamily="18" charset="0"/>
              </a:rPr>
              <a:t>. </a:t>
            </a:r>
            <a:r>
              <a:rPr lang="en-US" sz="1100" b="1" i="1" dirty="0" err="1">
                <a:latin typeface="Calibri" pitchFamily="34" charset="0"/>
                <a:cs typeface="Times New Roman" pitchFamily="18" charset="0"/>
              </a:rPr>
              <a:t>Instrum</a:t>
            </a:r>
            <a:r>
              <a:rPr lang="en-US" sz="1100" b="1" i="1" dirty="0">
                <a:latin typeface="Calibri" pitchFamily="34" charset="0"/>
                <a:cs typeface="Times New Roman" pitchFamily="18" charset="0"/>
              </a:rPr>
              <a:t>. &amp; Method A 533 (2004) 37. </a:t>
            </a:r>
            <a:r>
              <a:rPr lang="en-US" sz="1100" b="1" i="1" dirty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RFQ1</a:t>
            </a:r>
          </a:p>
          <a:p>
            <a:pPr marL="342900" indent="-342900" algn="just" eaLnBrk="0" hangingPunct="0">
              <a:buFontTx/>
              <a:buAutoNum type="arabicPeriod"/>
            </a:pPr>
            <a:r>
              <a:rPr lang="en-US" sz="1100" b="1" i="1" dirty="0" err="1">
                <a:latin typeface="Calibri" pitchFamily="34" charset="0"/>
                <a:cs typeface="Times New Roman" pitchFamily="18" charset="0"/>
              </a:rPr>
              <a:t>Pramana</a:t>
            </a:r>
            <a:r>
              <a:rPr lang="en-US" sz="1100" b="1" i="1" dirty="0">
                <a:latin typeface="Calibri" pitchFamily="34" charset="0"/>
                <a:cs typeface="Times New Roman" pitchFamily="18" charset="0"/>
              </a:rPr>
              <a:t> 59 (2002) 923. </a:t>
            </a:r>
            <a:r>
              <a:rPr lang="en-US" sz="1100" b="1" i="1" dirty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RIB facility</a:t>
            </a:r>
          </a:p>
          <a:p>
            <a:pPr marL="342900" indent="-342900" algn="just" eaLnBrk="0" hangingPunct="0">
              <a:buFontTx/>
              <a:buAutoNum type="arabicPeriod"/>
            </a:pPr>
            <a:r>
              <a:rPr lang="en-US" sz="1100" b="1" i="1" dirty="0" err="1">
                <a:latin typeface="Calibri" pitchFamily="34" charset="0"/>
                <a:cs typeface="Times New Roman" pitchFamily="18" charset="0"/>
              </a:rPr>
              <a:t>Pramana</a:t>
            </a:r>
            <a:r>
              <a:rPr lang="en-US" sz="1100" b="1" i="1" dirty="0">
                <a:latin typeface="Calibri" pitchFamily="34" charset="0"/>
                <a:cs typeface="Times New Roman" pitchFamily="18" charset="0"/>
              </a:rPr>
              <a:t> 59 (2002) 957. </a:t>
            </a:r>
            <a:r>
              <a:rPr lang="en-US" sz="1100" b="1" i="1" dirty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RFQ1</a:t>
            </a:r>
          </a:p>
          <a:p>
            <a:pPr marL="342900" indent="-342900" algn="just" eaLnBrk="0" hangingPunct="0">
              <a:buFontTx/>
              <a:buAutoNum type="arabicPeriod"/>
            </a:pPr>
            <a:r>
              <a:rPr lang="en-US" sz="1100" b="1" i="1" dirty="0" err="1" smtClean="0">
                <a:latin typeface="Calibri" pitchFamily="34" charset="0"/>
                <a:cs typeface="Times New Roman" pitchFamily="18" charset="0"/>
              </a:rPr>
              <a:t>Nucl</a:t>
            </a:r>
            <a:r>
              <a:rPr lang="en-US" sz="1100" b="1" i="1" dirty="0">
                <a:latin typeface="Calibri" pitchFamily="34" charset="0"/>
                <a:cs typeface="Times New Roman" pitchFamily="18" charset="0"/>
              </a:rPr>
              <a:t>. </a:t>
            </a:r>
            <a:r>
              <a:rPr lang="en-US" sz="1100" b="1" i="1" dirty="0" err="1">
                <a:latin typeface="Calibri" pitchFamily="34" charset="0"/>
                <a:cs typeface="Times New Roman" pitchFamily="18" charset="0"/>
              </a:rPr>
              <a:t>Instrum</a:t>
            </a:r>
            <a:r>
              <a:rPr lang="en-US" sz="1100" b="1" i="1" dirty="0">
                <a:latin typeface="Calibri" pitchFamily="34" charset="0"/>
                <a:cs typeface="Times New Roman" pitchFamily="18" charset="0"/>
              </a:rPr>
              <a:t>. &amp;  Meth. A 447 (2000) 345. </a:t>
            </a:r>
            <a:r>
              <a:rPr lang="en-US" sz="1100" b="1" i="1" dirty="0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charge breeder</a:t>
            </a:r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457200" y="381000"/>
            <a:ext cx="78486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0000FF"/>
                </a:solidFill>
                <a:latin typeface="Calibri" pitchFamily="34" charset="0"/>
              </a:rPr>
              <a:t>Publications from RIB project </a:t>
            </a: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</a:rPr>
              <a:t>group*</a:t>
            </a:r>
            <a:r>
              <a:rPr lang="en-US" sz="2400" b="1" dirty="0" smtClean="0">
                <a:solidFill>
                  <a:srgbClr val="FFFF00"/>
                </a:solidFill>
                <a:latin typeface="Calibri" pitchFamily="34" charset="0"/>
              </a:rPr>
              <a:t>          </a:t>
            </a:r>
            <a:endParaRPr lang="en-US" sz="2400" b="1" dirty="0">
              <a:solidFill>
                <a:srgbClr val="FFFF00"/>
              </a:solidFill>
              <a:latin typeface="Calibri" pitchFamily="34" charset="0"/>
            </a:endParaRPr>
          </a:p>
          <a:p>
            <a:pPr algn="ctr" eaLnBrk="0" hangingPunct="0"/>
            <a:r>
              <a:rPr lang="en-US" b="1" dirty="0" smtClean="0">
                <a:latin typeface="Calibri" pitchFamily="34" charset="0"/>
              </a:rPr>
              <a:t>(*in </a:t>
            </a:r>
            <a:r>
              <a:rPr lang="en-US" b="1" dirty="0">
                <a:latin typeface="Calibri" pitchFamily="34" charset="0"/>
              </a:rPr>
              <a:t>international </a:t>
            </a:r>
            <a:r>
              <a:rPr lang="en-US" b="1" dirty="0" smtClean="0">
                <a:latin typeface="Calibri" pitchFamily="34" charset="0"/>
              </a:rPr>
              <a:t>journals)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419600" y="1905000"/>
            <a:ext cx="4191000" cy="37487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90000"/>
              </a:lnSpc>
              <a:buFont typeface="+mj-lt"/>
              <a:buAutoNum type="arabicPeriod"/>
            </a:pPr>
            <a:r>
              <a:rPr lang="en-IN" sz="1100" b="1" dirty="0" err="1" smtClean="0">
                <a:latin typeface="+mn-lt"/>
              </a:rPr>
              <a:t>Nucl</a:t>
            </a:r>
            <a:r>
              <a:rPr lang="en-IN" sz="1100" b="1" dirty="0" smtClean="0">
                <a:latin typeface="+mn-lt"/>
              </a:rPr>
              <a:t>. Instr. &amp;  Meth. xx, xxx (2012) </a:t>
            </a:r>
          </a:p>
          <a:p>
            <a:pPr marL="342900" indent="-342900" eaLnBrk="0" hangingPunct="0">
              <a:lnSpc>
                <a:spcPct val="90000"/>
              </a:lnSpc>
              <a:buFont typeface="+mj-lt"/>
              <a:buAutoNum type="arabicPeriod"/>
            </a:pPr>
            <a:r>
              <a:rPr lang="en-GB" sz="1100" b="1" dirty="0" smtClean="0">
                <a:latin typeface="+mn-lt"/>
              </a:rPr>
              <a:t>Materials Science Forum, 699 (2012) 1-38 </a:t>
            </a:r>
          </a:p>
          <a:p>
            <a:pPr marL="342900" indent="-342900" eaLnBrk="0" hangingPunct="0">
              <a:lnSpc>
                <a:spcPct val="90000"/>
              </a:lnSpc>
              <a:buFontTx/>
              <a:buAutoNum type="arabicPeriod"/>
            </a:pPr>
            <a:r>
              <a:rPr lang="en-GB" sz="1100" b="1" dirty="0" smtClean="0">
                <a:latin typeface="+mn-lt"/>
              </a:rPr>
              <a:t>J of Phys. Cond. Matt. 23 (2011) 155801 </a:t>
            </a:r>
          </a:p>
          <a:p>
            <a:pPr marL="342900" indent="-342900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Appl</a:t>
            </a:r>
            <a:r>
              <a:rPr lang="en-US" altLang="zh-CN" sz="11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. Surf. Sci. 257 (2011) </a:t>
            </a:r>
            <a:r>
              <a:rPr lang="en-US" altLang="zh-CN" sz="1100" b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6775</a:t>
            </a:r>
            <a:endParaRPr lang="en-US" altLang="zh-CN" sz="1100" b="1" dirty="0">
              <a:solidFill>
                <a:srgbClr val="0000FF"/>
              </a:solidFill>
              <a:latin typeface="Calibri" pitchFamily="34" charset="0"/>
              <a:ea typeface="Times New Roman" pitchFamily="18" charset="0"/>
              <a:cs typeface="Courier New" pitchFamily="49" charset="0"/>
            </a:endParaRP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Solid </a:t>
            </a:r>
            <a:r>
              <a:rPr lang="en-US" altLang="zh-CN" sz="11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State Communications, 150, (2010) 2266. </a:t>
            </a:r>
            <a:endParaRPr lang="en-US" altLang="zh-CN" sz="1100" b="1" dirty="0">
              <a:solidFill>
                <a:srgbClr val="0000FF"/>
              </a:solidFill>
              <a:latin typeface="Calibri" pitchFamily="34" charset="0"/>
              <a:ea typeface="Times New Roman" pitchFamily="18" charset="0"/>
              <a:cs typeface="Courier New" pitchFamily="49" charset="0"/>
            </a:endParaRP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fr-FR" altLang="zh-CN" sz="1100" b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J</a:t>
            </a:r>
            <a:r>
              <a:rPr lang="fr-FR" altLang="zh-CN" sz="11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. Phys.: </a:t>
            </a:r>
            <a:r>
              <a:rPr lang="fr-FR" altLang="zh-CN" sz="1100" b="1" dirty="0" err="1">
                <a:latin typeface="Calibri" pitchFamily="34" charset="0"/>
                <a:ea typeface="Times New Roman" pitchFamily="18" charset="0"/>
                <a:cs typeface="Courier New" pitchFamily="49" charset="0"/>
              </a:rPr>
              <a:t>Condens</a:t>
            </a:r>
            <a:r>
              <a:rPr lang="fr-FR" altLang="zh-CN" sz="11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. </a:t>
            </a:r>
            <a:r>
              <a:rPr lang="en-US" altLang="zh-CN" sz="11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Matter 22 (2010) </a:t>
            </a:r>
            <a:r>
              <a:rPr lang="en-US" altLang="zh-CN" sz="1100" b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175005</a:t>
            </a:r>
            <a:endParaRPr lang="en-US" altLang="zh-CN" sz="1100" b="1" dirty="0">
              <a:solidFill>
                <a:srgbClr val="0000FF"/>
              </a:solidFill>
              <a:latin typeface="Calibri" pitchFamily="34" charset="0"/>
              <a:ea typeface="Times New Roman" pitchFamily="18" charset="0"/>
              <a:cs typeface="Courier New" pitchFamily="49" charset="0"/>
            </a:endParaRP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Nuclear </a:t>
            </a:r>
            <a:r>
              <a:rPr lang="en-US" altLang="zh-CN" sz="1100" b="1" dirty="0" err="1">
                <a:latin typeface="Calibri" pitchFamily="34" charset="0"/>
                <a:ea typeface="Times New Roman" pitchFamily="18" charset="0"/>
                <a:cs typeface="Courier New" pitchFamily="49" charset="0"/>
              </a:rPr>
              <a:t>Instru</a:t>
            </a:r>
            <a:r>
              <a:rPr lang="en-US" altLang="zh-CN" sz="11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. &amp; Method  B267 (2009) 1783.</a:t>
            </a:r>
            <a:r>
              <a:rPr lang="en-US" altLang="zh-CN" sz="1100" b="1" dirty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Courier New" pitchFamily="49" charset="0"/>
              </a:rPr>
              <a:t> </a:t>
            </a:r>
            <a:endParaRPr lang="en-US" altLang="zh-CN" sz="1100" b="1" dirty="0">
              <a:latin typeface="Calibri" pitchFamily="34" charset="0"/>
              <a:ea typeface="Times New Roman" pitchFamily="18" charset="0"/>
              <a:cs typeface="Courier New" pitchFamily="49" charset="0"/>
              <a:hlinkClick r:id="rId4"/>
            </a:endParaRP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Phys. Rev. C 80, 044302 (2009</a:t>
            </a:r>
            <a:r>
              <a:rPr lang="en-US" altLang="zh-CN" sz="1100" b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)</a:t>
            </a:r>
            <a:endParaRPr lang="en-US" altLang="zh-CN" sz="1100" b="1" dirty="0">
              <a:solidFill>
                <a:srgbClr val="0000FF"/>
              </a:solidFill>
              <a:latin typeface="Calibri" pitchFamily="34" charset="0"/>
              <a:ea typeface="Times New Roman" pitchFamily="18" charset="0"/>
              <a:cs typeface="Courier New" pitchFamily="49" charset="0"/>
            </a:endParaRP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en-US" sz="1100" b="1" dirty="0" smtClean="0">
                <a:latin typeface="+mn-lt"/>
              </a:rPr>
              <a:t>Eur. Phys. J. A 42, 375-378 (2009) </a:t>
            </a: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J</a:t>
            </a:r>
            <a:r>
              <a:rPr lang="en-US" altLang="zh-CN" sz="11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. of Phys: Cond. Matt. 21 (2009) </a:t>
            </a:r>
            <a:r>
              <a:rPr lang="en-US" altLang="zh-CN" sz="1100" b="1" dirty="0" smtClean="0">
                <a:latin typeface="Calibri" pitchFamily="34" charset="0"/>
                <a:ea typeface="Times New Roman" pitchFamily="18" charset="0"/>
                <a:cs typeface="Courier New" pitchFamily="49" charset="0"/>
              </a:rPr>
              <a:t>445902</a:t>
            </a:r>
            <a:endParaRPr lang="en-US" altLang="zh-CN" sz="1100" b="1" dirty="0">
              <a:solidFill>
                <a:srgbClr val="0000FF"/>
              </a:solidFill>
              <a:latin typeface="Calibri" pitchFamily="34" charset="0"/>
              <a:ea typeface="Times New Roman" pitchFamily="18" charset="0"/>
              <a:cs typeface="Courier New" pitchFamily="49" charset="0"/>
              <a:hlinkClick r:id="rId5"/>
            </a:endParaRP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Appl. Phys. </a:t>
            </a:r>
            <a:r>
              <a:rPr lang="en-US" altLang="zh-CN" sz="1100" b="1" dirty="0" err="1">
                <a:latin typeface="Calibri" pitchFamily="34" charset="0"/>
                <a:ea typeface="Times New Roman" pitchFamily="18" charset="0"/>
                <a:cs typeface="Courier New" pitchFamily="49" charset="0"/>
              </a:rPr>
              <a:t>Lett</a:t>
            </a:r>
            <a:r>
              <a:rPr lang="en-US" altLang="zh-CN" sz="11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. 93, (2008) 103102. </a:t>
            </a: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>
                <a:latin typeface="Calibri" pitchFamily="34" charset="0"/>
                <a:ea typeface="Times New Roman" pitchFamily="18" charset="0"/>
                <a:cs typeface="Courier New" pitchFamily="49" charset="0"/>
              </a:rPr>
              <a:t>Materials Characterization 60 (2009) 1014. </a:t>
            </a:r>
            <a:endParaRPr lang="en-US" altLang="zh-CN" sz="1100" b="1" dirty="0">
              <a:solidFill>
                <a:srgbClr val="0000FF"/>
              </a:solidFill>
              <a:latin typeface="Calibri" pitchFamily="34" charset="0"/>
              <a:ea typeface="SimSun" pitchFamily="2" charset="-122"/>
              <a:cs typeface="Times New Roman" pitchFamily="18" charset="0"/>
            </a:endParaRP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 smtClean="0">
                <a:latin typeface="Calibri" pitchFamily="34" charset="0"/>
                <a:ea typeface="SimSun" pitchFamily="2" charset="-122"/>
                <a:cs typeface="Times New Roman" pitchFamily="18" charset="0"/>
              </a:rPr>
              <a:t>J</a:t>
            </a:r>
            <a:r>
              <a:rPr lang="en-US" altLang="zh-CN" sz="1100" b="1" dirty="0">
                <a:latin typeface="Calibri" pitchFamily="34" charset="0"/>
                <a:ea typeface="SimSun" pitchFamily="2" charset="-122"/>
                <a:cs typeface="Times New Roman" pitchFamily="18" charset="0"/>
              </a:rPr>
              <a:t>. of Phys. D 41 (2008) 135006. </a:t>
            </a:r>
            <a:endParaRPr lang="en-US" altLang="zh-CN" sz="1100" b="1" dirty="0">
              <a:solidFill>
                <a:srgbClr val="0000FF"/>
              </a:solidFill>
              <a:latin typeface="Calibri" pitchFamily="34" charset="0"/>
              <a:ea typeface="SimSun" pitchFamily="2" charset="-122"/>
            </a:endParaRPr>
          </a:p>
          <a:p>
            <a:pPr marL="342900" indent="-342900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 smtClean="0">
                <a:latin typeface="Calibri" pitchFamily="34" charset="0"/>
                <a:ea typeface="SimSun" pitchFamily="2" charset="-122"/>
              </a:rPr>
              <a:t>Appl</a:t>
            </a:r>
            <a:r>
              <a:rPr lang="en-US" altLang="zh-CN" sz="1100" b="1" dirty="0">
                <a:latin typeface="Calibri" pitchFamily="34" charset="0"/>
                <a:ea typeface="SimSun" pitchFamily="2" charset="-122"/>
              </a:rPr>
              <a:t>. Phys. Letts. 93 (2008) </a:t>
            </a:r>
            <a:r>
              <a:rPr lang="en-US" altLang="zh-CN" sz="1100" b="1" dirty="0" smtClean="0">
                <a:latin typeface="Calibri" pitchFamily="34" charset="0"/>
                <a:ea typeface="SimSun" pitchFamily="2" charset="-122"/>
              </a:rPr>
              <a:t>103102</a:t>
            </a:r>
            <a:endParaRPr lang="en-US" altLang="zh-CN" sz="1100" b="1" dirty="0">
              <a:solidFill>
                <a:srgbClr val="0000FF"/>
              </a:solidFill>
              <a:latin typeface="Calibri" pitchFamily="34" charset="0"/>
              <a:ea typeface="SimSun" pitchFamily="2" charset="-122"/>
            </a:endParaRPr>
          </a:p>
          <a:p>
            <a:pPr marL="342900" indent="-342900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 smtClean="0">
                <a:latin typeface="Calibri" pitchFamily="34" charset="0"/>
                <a:ea typeface="SimSun" pitchFamily="2" charset="-122"/>
              </a:rPr>
              <a:t>J </a:t>
            </a:r>
            <a:r>
              <a:rPr lang="en-US" altLang="zh-CN" sz="1100" b="1" dirty="0">
                <a:latin typeface="Calibri" pitchFamily="34" charset="0"/>
                <a:ea typeface="SimSun" pitchFamily="2" charset="-122"/>
              </a:rPr>
              <a:t>of Phys. C 20 (2008) 45217 </a:t>
            </a:r>
            <a:endParaRPr lang="en-US" sz="1100" b="1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>
                <a:latin typeface="Calibri" pitchFamily="34" charset="0"/>
                <a:ea typeface="SimSun" pitchFamily="2" charset="-122"/>
              </a:rPr>
              <a:t>J of Phys. D 41 (2008) 135006. </a:t>
            </a:r>
            <a:endParaRPr lang="en-US" sz="1100" b="1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buFontTx/>
              <a:buAutoNum type="arabicPeriod"/>
            </a:pPr>
            <a:r>
              <a:rPr lang="en-US" sz="1100" b="1" dirty="0">
                <a:latin typeface="Calibri" pitchFamily="34" charset="0"/>
              </a:rPr>
              <a:t>Phys. </a:t>
            </a:r>
            <a:r>
              <a:rPr lang="en-US" sz="1100" b="1" dirty="0" err="1">
                <a:latin typeface="Calibri" pitchFamily="34" charset="0"/>
              </a:rPr>
              <a:t>Lett</a:t>
            </a:r>
            <a:r>
              <a:rPr lang="en-US" sz="1100" b="1" dirty="0">
                <a:latin typeface="Calibri" pitchFamily="34" charset="0"/>
              </a:rPr>
              <a:t>. A371 (2007) 482. </a:t>
            </a:r>
            <a:endParaRPr lang="en-US" sz="1100" b="1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 smtClean="0">
                <a:latin typeface="Calibri" pitchFamily="34" charset="0"/>
                <a:ea typeface="SimSun" pitchFamily="2" charset="-122"/>
              </a:rPr>
              <a:t>J </a:t>
            </a:r>
            <a:r>
              <a:rPr lang="en-US" altLang="zh-CN" sz="1100" b="1" dirty="0">
                <a:latin typeface="Calibri" pitchFamily="34" charset="0"/>
                <a:ea typeface="SimSun" pitchFamily="2" charset="-122"/>
              </a:rPr>
              <a:t>of Phys. C 19, (2007) 236218. </a:t>
            </a:r>
            <a:endParaRPr lang="en-US" sz="1100" b="1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buFontTx/>
              <a:buAutoNum type="arabicPeriod"/>
            </a:pPr>
            <a:r>
              <a:rPr lang="en-US" altLang="zh-CN" sz="1100" b="1" dirty="0">
                <a:latin typeface="Calibri" pitchFamily="34" charset="0"/>
                <a:ea typeface="SimSun" pitchFamily="2" charset="-122"/>
              </a:rPr>
              <a:t>J of Phys. C 19, (2007) 236210. </a:t>
            </a:r>
            <a:endParaRPr lang="en-US" sz="1100" b="1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buFontTx/>
              <a:buAutoNum type="arabicPeriod"/>
            </a:pPr>
            <a:r>
              <a:rPr lang="en-US" sz="1100" b="1" dirty="0" smtClean="0">
                <a:latin typeface="Calibri" pitchFamily="34" charset="0"/>
              </a:rPr>
              <a:t>J</a:t>
            </a:r>
            <a:r>
              <a:rPr lang="en-US" sz="1100" b="1" dirty="0">
                <a:latin typeface="Calibri" pitchFamily="34" charset="0"/>
              </a:rPr>
              <a:t>. of Mat. Sc. 40 (2005) 5265. </a:t>
            </a:r>
          </a:p>
          <a:p>
            <a:pPr marL="342900" indent="-342900" eaLnBrk="0" hangingPunct="0">
              <a:lnSpc>
                <a:spcPct val="90000"/>
              </a:lnSpc>
              <a:buFontTx/>
              <a:buAutoNum type="arabicPeriod"/>
            </a:pPr>
            <a:r>
              <a:rPr lang="en-US" sz="1100" b="1" dirty="0" err="1" smtClean="0">
                <a:latin typeface="Calibri" pitchFamily="34" charset="0"/>
              </a:rPr>
              <a:t>Physica</a:t>
            </a:r>
            <a:r>
              <a:rPr lang="en-US" sz="1100" b="1" dirty="0" smtClean="0">
                <a:latin typeface="Calibri" pitchFamily="34" charset="0"/>
              </a:rPr>
              <a:t> </a:t>
            </a:r>
            <a:r>
              <a:rPr lang="en-US" sz="1100" b="1" dirty="0">
                <a:latin typeface="Calibri" pitchFamily="34" charset="0"/>
              </a:rPr>
              <a:t>C, Vol416, (2004) 25. </a:t>
            </a: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en-US" sz="1100" b="1" dirty="0" smtClean="0">
                <a:latin typeface="Calibri" pitchFamily="34" charset="0"/>
                <a:cs typeface="Times New Roman" pitchFamily="18" charset="0"/>
              </a:rPr>
              <a:t>Nanotechnology </a:t>
            </a:r>
            <a:r>
              <a:rPr lang="en-US" sz="1100" b="1" dirty="0">
                <a:latin typeface="Calibri" pitchFamily="34" charset="0"/>
                <a:cs typeface="Times New Roman" pitchFamily="18" charset="0"/>
              </a:rPr>
              <a:t>15 (2004) 1792. </a:t>
            </a:r>
            <a:endParaRPr lang="en-US" sz="1100" b="1" dirty="0">
              <a:solidFill>
                <a:srgbClr val="0000FF"/>
              </a:solidFill>
              <a:latin typeface="Calibri" pitchFamily="34" charset="0"/>
              <a:cs typeface="Times New Roman" pitchFamily="18" charset="0"/>
            </a:endParaRP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en-US" sz="1100" b="1" dirty="0" err="1">
                <a:latin typeface="Calibri" pitchFamily="34" charset="0"/>
                <a:cs typeface="Times New Roman" pitchFamily="18" charset="0"/>
              </a:rPr>
              <a:t>Physica</a:t>
            </a:r>
            <a:r>
              <a:rPr lang="en-US" sz="1100" b="1" dirty="0">
                <a:latin typeface="Calibri" pitchFamily="34" charset="0"/>
                <a:cs typeface="Times New Roman" pitchFamily="18" charset="0"/>
              </a:rPr>
              <a:t> C 416 (2004) 25. </a:t>
            </a:r>
            <a:endParaRPr lang="en-US" sz="1100" b="1" dirty="0">
              <a:solidFill>
                <a:srgbClr val="0000FF"/>
              </a:solidFill>
              <a:latin typeface="Calibri" pitchFamily="34" charset="0"/>
              <a:cs typeface="Times New Roman" pitchFamily="18" charset="0"/>
            </a:endParaRPr>
          </a:p>
          <a:p>
            <a:pPr marL="342900" indent="-342900" algn="just" eaLnBrk="0" hangingPunct="0">
              <a:lnSpc>
                <a:spcPct val="90000"/>
              </a:lnSpc>
              <a:buFontTx/>
              <a:buAutoNum type="arabicPeriod"/>
            </a:pPr>
            <a:r>
              <a:rPr lang="en-US" sz="1100" b="1" dirty="0" smtClean="0">
                <a:latin typeface="Calibri" pitchFamily="34" charset="0"/>
                <a:cs typeface="Times New Roman" pitchFamily="18" charset="0"/>
              </a:rPr>
              <a:t>Phys</a:t>
            </a:r>
            <a:r>
              <a:rPr lang="en-US" sz="1100" b="1" dirty="0">
                <a:latin typeface="Calibri" pitchFamily="34" charset="0"/>
                <a:cs typeface="Times New Roman" pitchFamily="18" charset="0"/>
              </a:rPr>
              <a:t>. Rev. C 63 (2001) 024307</a:t>
            </a:r>
            <a:r>
              <a:rPr lang="en-US" sz="1100" b="1" dirty="0" smtClean="0">
                <a:latin typeface="Calibri" pitchFamily="34" charset="0"/>
                <a:cs typeface="Times New Roman" pitchFamily="18" charset="0"/>
              </a:rPr>
              <a:t>.</a:t>
            </a:r>
            <a:endParaRPr lang="en-US" sz="1100" b="1" dirty="0">
              <a:solidFill>
                <a:srgbClr val="0000FF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6800" y="1371600"/>
            <a:ext cx="2338845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Accelerator development 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392978" y="1371600"/>
            <a:ext cx="4210896" cy="33855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Nuclear Physics &amp; Material Science Experiments </a:t>
            </a:r>
            <a:endParaRPr lang="en-US" sz="1600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295400" y="6019800"/>
            <a:ext cx="6553200" cy="28623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400" i="1" dirty="0" smtClean="0">
                <a:latin typeface="Calibri" pitchFamily="34" charset="0"/>
              </a:rPr>
              <a:t>4 </a:t>
            </a:r>
            <a:r>
              <a:rPr lang="en-US" sz="1400" i="1" dirty="0">
                <a:latin typeface="Calibri" pitchFamily="34" charset="0"/>
              </a:rPr>
              <a:t>Ph. D theses during  </a:t>
            </a:r>
            <a:r>
              <a:rPr lang="en-US" sz="1400" i="1" dirty="0" smtClean="0">
                <a:latin typeface="Calibri" pitchFamily="34" charset="0"/>
              </a:rPr>
              <a:t>2004-2007 ;  </a:t>
            </a:r>
            <a:r>
              <a:rPr lang="en-US" sz="1400" i="1" dirty="0">
                <a:latin typeface="Calibri" pitchFamily="34" charset="0"/>
              </a:rPr>
              <a:t>2 </a:t>
            </a:r>
            <a:r>
              <a:rPr lang="en-US" sz="1400" i="1" dirty="0" smtClean="0">
                <a:latin typeface="Calibri" pitchFamily="34" charset="0"/>
              </a:rPr>
              <a:t>PhD thesis submitted recently ; 2 </a:t>
            </a:r>
            <a:r>
              <a:rPr lang="en-US" sz="1400" i="1" dirty="0" err="1" smtClean="0">
                <a:latin typeface="Calibri" pitchFamily="34" charset="0"/>
              </a:rPr>
              <a:t>M.Tech</a:t>
            </a:r>
            <a:r>
              <a:rPr lang="en-US" sz="1400" i="1" dirty="0" smtClean="0">
                <a:latin typeface="Calibri" pitchFamily="34" charset="0"/>
              </a:rPr>
              <a:t> Thesis </a:t>
            </a:r>
            <a:endParaRPr lang="en-US" sz="1400" i="1" dirty="0">
              <a:latin typeface="Calibri" pitchFamily="34" charset="0"/>
            </a:endParaRPr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796F70A4-AFA5-43FC-B551-9CD68823B34D}" type="slidenum">
              <a:rPr lang="en-US" sz="1000">
                <a:latin typeface="+mn-lt"/>
              </a:rPr>
              <a:pPr>
                <a:defRPr/>
              </a:pPr>
              <a:t>24</a:t>
            </a:fld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52825" y="990600"/>
            <a:ext cx="1726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Calibri" pitchFamily="34" charset="0"/>
              </a:rPr>
              <a:t>(Since the year 2000)</a:t>
            </a:r>
            <a:endParaRPr lang="en-US" sz="1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4"/>
          <p:cNvSpPr>
            <a:spLocks noChangeArrowheads="1"/>
          </p:cNvSpPr>
          <p:nvPr/>
        </p:nvSpPr>
        <p:spPr bwMode="auto">
          <a:xfrm>
            <a:off x="0" y="0"/>
            <a:ext cx="9144000" cy="10922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Text Box 40"/>
          <p:cNvSpPr txBox="1">
            <a:spLocks noChangeArrowheads="1"/>
          </p:cNvSpPr>
          <p:nvPr/>
        </p:nvSpPr>
        <p:spPr bwMode="auto">
          <a:xfrm>
            <a:off x="1066800" y="533400"/>
            <a:ext cx="7239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b="1" dirty="0"/>
              <a:t>Superconducting Electron </a:t>
            </a:r>
            <a:r>
              <a:rPr lang="en-US" b="1" dirty="0" err="1" smtClean="0"/>
              <a:t>Linac</a:t>
            </a:r>
            <a:r>
              <a:rPr lang="en-US" b="1" dirty="0" smtClean="0"/>
              <a:t> (</a:t>
            </a:r>
            <a:r>
              <a:rPr lang="en-US" sz="1600" b="1" dirty="0" smtClean="0"/>
              <a:t>VECC-TRIUMF Collaboration)</a:t>
            </a:r>
            <a:endParaRPr lang="en-US" sz="1600" b="1" dirty="0"/>
          </a:p>
        </p:txBody>
      </p:sp>
      <p:sp>
        <p:nvSpPr>
          <p:cNvPr id="140" name="Text Box 231"/>
          <p:cNvSpPr txBox="1">
            <a:spLocks noChangeArrowheads="1"/>
          </p:cNvSpPr>
          <p:nvPr/>
        </p:nvSpPr>
        <p:spPr bwMode="auto">
          <a:xfrm>
            <a:off x="838200" y="1447800"/>
            <a:ext cx="7772400" cy="1292225"/>
          </a:xfrm>
          <a:prstGeom prst="rect">
            <a:avLst/>
          </a:prstGeom>
          <a:solidFill>
            <a:schemeClr val="bg1"/>
          </a:solidFill>
          <a:ln w="9525">
            <a:solidFill>
              <a:srgbClr val="787264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sz="1600" dirty="0">
                <a:solidFill>
                  <a:srgbClr val="800000"/>
                </a:solidFill>
                <a:latin typeface="Myriad Pro" charset="0"/>
                <a:cs typeface="Times New Roman" pitchFamily="18" charset="0"/>
              </a:rPr>
              <a:t> 50 </a:t>
            </a:r>
            <a:r>
              <a:rPr lang="en-US" sz="1600" dirty="0" err="1">
                <a:solidFill>
                  <a:srgbClr val="800000"/>
                </a:solidFill>
                <a:latin typeface="Myriad Pro" charset="0"/>
                <a:cs typeface="Times New Roman" pitchFamily="18" charset="0"/>
              </a:rPr>
              <a:t>MeV</a:t>
            </a:r>
            <a:r>
              <a:rPr lang="en-US" sz="1600" dirty="0">
                <a:solidFill>
                  <a:srgbClr val="800000"/>
                </a:solidFill>
                <a:latin typeface="Myriad Pro" charset="0"/>
                <a:cs typeface="Times New Roman" pitchFamily="18" charset="0"/>
              </a:rPr>
              <a:t>, 2 </a:t>
            </a:r>
            <a:r>
              <a:rPr lang="en-US" sz="1600" dirty="0" err="1">
                <a:solidFill>
                  <a:srgbClr val="800000"/>
                </a:solidFill>
                <a:latin typeface="Myriad Pro" charset="0"/>
                <a:cs typeface="Times New Roman" pitchFamily="18" charset="0"/>
              </a:rPr>
              <a:t>mA</a:t>
            </a:r>
            <a:r>
              <a:rPr lang="en-US" sz="1600" dirty="0">
                <a:solidFill>
                  <a:srgbClr val="800000"/>
                </a:solidFill>
                <a:latin typeface="Myriad Pro" charset="0"/>
                <a:cs typeface="Times New Roman" pitchFamily="18" charset="0"/>
              </a:rPr>
              <a:t>; 100 kW CW, 1.3 GHz, 2 deg K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dirty="0">
                <a:solidFill>
                  <a:srgbClr val="800000"/>
                </a:solidFill>
                <a:latin typeface="Myriad Pro" charset="0"/>
                <a:cs typeface="Times New Roman" pitchFamily="18" charset="0"/>
              </a:rPr>
              <a:t> For production of neutron rich nuclei through photo-fission of Uranium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en-US" dirty="0">
                <a:solidFill>
                  <a:srgbClr val="800000"/>
                </a:solidFill>
                <a:latin typeface="Myriad Pro" charset="0"/>
                <a:cs typeface="Times New Roman" pitchFamily="18" charset="0"/>
              </a:rPr>
              <a:t> Also a strong neutron source of intensity 10</a:t>
            </a:r>
            <a:r>
              <a:rPr lang="en-US" baseline="30000" dirty="0">
                <a:solidFill>
                  <a:srgbClr val="800000"/>
                </a:solidFill>
                <a:latin typeface="Myriad Pro" charset="0"/>
                <a:cs typeface="Times New Roman" pitchFamily="18" charset="0"/>
              </a:rPr>
              <a:t>14</a:t>
            </a:r>
            <a:r>
              <a:rPr lang="en-US" dirty="0">
                <a:solidFill>
                  <a:srgbClr val="800000"/>
                </a:solidFill>
                <a:latin typeface="Myriad Pro" charset="0"/>
                <a:cs typeface="Times New Roman" pitchFamily="18" charset="0"/>
              </a:rPr>
              <a:t> per sec</a:t>
            </a:r>
            <a:r>
              <a:rPr lang="en-US" baseline="30000" dirty="0">
                <a:solidFill>
                  <a:srgbClr val="800000"/>
                </a:solidFill>
                <a:latin typeface="Myriad Pro" charset="0"/>
                <a:cs typeface="Times New Roman" pitchFamily="18" charset="0"/>
              </a:rPr>
              <a:t>  </a:t>
            </a:r>
            <a:endParaRPr lang="en-US" dirty="0">
              <a:solidFill>
                <a:srgbClr val="800000"/>
              </a:solidFill>
              <a:latin typeface="Myriad Pro" charset="0"/>
              <a:cs typeface="Times New Roman" pitchFamily="18" charset="0"/>
            </a:endParaRP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914400" y="3352800"/>
            <a:ext cx="7504113" cy="2640013"/>
            <a:chOff x="624" y="544"/>
            <a:chExt cx="4727" cy="1663"/>
          </a:xfrm>
        </p:grpSpPr>
        <p:sp>
          <p:nvSpPr>
            <p:cNvPr id="3082" name="AutoShape 28"/>
            <p:cNvSpPr>
              <a:spLocks noChangeAspect="1" noChangeArrowheads="1"/>
            </p:cNvSpPr>
            <p:nvPr/>
          </p:nvSpPr>
          <p:spPr bwMode="auto">
            <a:xfrm>
              <a:off x="624" y="544"/>
              <a:ext cx="4727" cy="1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1600"/>
            </a:p>
          </p:txBody>
        </p:sp>
        <p:sp>
          <p:nvSpPr>
            <p:cNvPr id="3083" name="Rectangle 29"/>
            <p:cNvSpPr>
              <a:spLocks noChangeArrowheads="1"/>
            </p:cNvSpPr>
            <p:nvPr/>
          </p:nvSpPr>
          <p:spPr bwMode="auto">
            <a:xfrm>
              <a:off x="624" y="544"/>
              <a:ext cx="4727" cy="1501"/>
            </a:xfrm>
            <a:prstGeom prst="rect">
              <a:avLst/>
            </a:prstGeom>
            <a:solidFill>
              <a:srgbClr val="B2B2B2"/>
            </a:solidFill>
            <a:ln w="19050">
              <a:solidFill>
                <a:srgbClr val="FFFF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US" sz="1600"/>
            </a:p>
          </p:txBody>
        </p:sp>
        <p:sp>
          <p:nvSpPr>
            <p:cNvPr id="3084" name="Text Box 30"/>
            <p:cNvSpPr txBox="1">
              <a:spLocks noChangeArrowheads="1"/>
            </p:cNvSpPr>
            <p:nvPr/>
          </p:nvSpPr>
          <p:spPr bwMode="auto">
            <a:xfrm>
              <a:off x="748" y="785"/>
              <a:ext cx="529" cy="215"/>
            </a:xfrm>
            <a:prstGeom prst="rect">
              <a:avLst/>
            </a:prstGeom>
            <a:solidFill>
              <a:srgbClr val="660033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lIns="60350" tIns="30175" rIns="60350" bIns="30175"/>
            <a:lstStyle/>
            <a:p>
              <a:r>
                <a:rPr lang="en-US" sz="1600">
                  <a:solidFill>
                    <a:srgbClr val="FFFF00"/>
                  </a:solidFill>
                </a:rPr>
                <a:t>e-linac </a:t>
              </a: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3085" name="Line 31"/>
            <p:cNvSpPr>
              <a:spLocks noChangeShapeType="1"/>
            </p:cNvSpPr>
            <p:nvPr/>
          </p:nvSpPr>
          <p:spPr bwMode="auto">
            <a:xfrm>
              <a:off x="1405" y="899"/>
              <a:ext cx="28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Line 32"/>
            <p:cNvSpPr>
              <a:spLocks noChangeShapeType="1"/>
            </p:cNvSpPr>
            <p:nvPr/>
          </p:nvSpPr>
          <p:spPr bwMode="auto">
            <a:xfrm>
              <a:off x="1695" y="643"/>
              <a:ext cx="0" cy="4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Line 33"/>
            <p:cNvSpPr>
              <a:spLocks noChangeShapeType="1"/>
            </p:cNvSpPr>
            <p:nvPr/>
          </p:nvSpPr>
          <p:spPr bwMode="auto">
            <a:xfrm>
              <a:off x="1688" y="896"/>
              <a:ext cx="28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Rectangle 34"/>
            <p:cNvSpPr>
              <a:spLocks noChangeArrowheads="1"/>
            </p:cNvSpPr>
            <p:nvPr/>
          </p:nvSpPr>
          <p:spPr bwMode="auto">
            <a:xfrm>
              <a:off x="1965" y="766"/>
              <a:ext cx="624" cy="248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lIns="60350" tIns="30175" rIns="60350" bIns="30175" anchor="ctr"/>
            <a:lstStyle/>
            <a:p>
              <a:pPr algn="ctr"/>
              <a:r>
                <a:rPr lang="en-US" sz="1600">
                  <a:solidFill>
                    <a:srgbClr val="FFFF00"/>
                  </a:solidFill>
                </a:rPr>
                <a:t>Target </a:t>
              </a: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3089" name="Text Box 35"/>
            <p:cNvSpPr txBox="1">
              <a:spLocks noChangeArrowheads="1"/>
            </p:cNvSpPr>
            <p:nvPr/>
          </p:nvSpPr>
          <p:spPr bwMode="auto">
            <a:xfrm>
              <a:off x="1427" y="685"/>
              <a:ext cx="221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0350" tIns="30175" rIns="60350" bIns="30175"/>
            <a:lstStyle/>
            <a:p>
              <a:r>
                <a:rPr lang="en-US" sz="1600">
                  <a:solidFill>
                    <a:srgbClr val="000000"/>
                  </a:solidFill>
                </a:rPr>
                <a:t>e-</a:t>
              </a: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3090" name="Text Box 36"/>
            <p:cNvSpPr txBox="1">
              <a:spLocks noChangeArrowheads="1"/>
            </p:cNvSpPr>
            <p:nvPr/>
          </p:nvSpPr>
          <p:spPr bwMode="auto">
            <a:xfrm>
              <a:off x="1717" y="660"/>
              <a:ext cx="159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0350" tIns="30175" rIns="60350" bIns="30175"/>
            <a:lstStyle/>
            <a:p>
              <a:r>
                <a:rPr lang="en-US" sz="1600">
                  <a:solidFill>
                    <a:srgbClr val="000000"/>
                  </a:solidFill>
                  <a:latin typeface="Symbol" pitchFamily="18" charset="2"/>
                </a:rPr>
                <a:t>g</a:t>
              </a:r>
              <a:endParaRPr lang="en-US" sz="1600">
                <a:solidFill>
                  <a:srgbClr val="FFFFFF"/>
                </a:solidFill>
                <a:latin typeface="Symbol" pitchFamily="18" charset="2"/>
              </a:endParaRPr>
            </a:p>
          </p:txBody>
        </p:sp>
        <p:sp>
          <p:nvSpPr>
            <p:cNvPr id="3091" name="Line 37"/>
            <p:cNvSpPr>
              <a:spLocks noChangeShapeType="1"/>
            </p:cNvSpPr>
            <p:nvPr/>
          </p:nvSpPr>
          <p:spPr bwMode="auto">
            <a:xfrm>
              <a:off x="2589" y="891"/>
              <a:ext cx="49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Text Box 38"/>
            <p:cNvSpPr txBox="1">
              <a:spLocks noChangeArrowheads="1"/>
            </p:cNvSpPr>
            <p:nvPr/>
          </p:nvSpPr>
          <p:spPr bwMode="auto">
            <a:xfrm>
              <a:off x="3085" y="784"/>
              <a:ext cx="1338" cy="379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lIns="60350" tIns="30175" rIns="60350" bIns="30175"/>
            <a:lstStyle/>
            <a:p>
              <a:pPr algn="ctr"/>
              <a:r>
                <a:rPr lang="en-US" sz="1600">
                  <a:solidFill>
                    <a:srgbClr val="FFFF00"/>
                  </a:solidFill>
                </a:rPr>
                <a:t>Fission products separator</a:t>
              </a: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3093" name="Line 39"/>
            <p:cNvSpPr>
              <a:spLocks noChangeShapeType="1"/>
            </p:cNvSpPr>
            <p:nvPr/>
          </p:nvSpPr>
          <p:spPr bwMode="auto">
            <a:xfrm>
              <a:off x="4414" y="883"/>
              <a:ext cx="47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Text Box 40"/>
            <p:cNvSpPr txBox="1">
              <a:spLocks noChangeArrowheads="1"/>
            </p:cNvSpPr>
            <p:nvPr/>
          </p:nvSpPr>
          <p:spPr bwMode="auto">
            <a:xfrm>
              <a:off x="4885" y="785"/>
              <a:ext cx="354" cy="209"/>
            </a:xfrm>
            <a:prstGeom prst="rect">
              <a:avLst/>
            </a:prstGeom>
            <a:solidFill>
              <a:srgbClr val="66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0350" tIns="30175" rIns="60350" bIns="30175"/>
            <a:lstStyle/>
            <a:p>
              <a:pPr>
                <a:defRPr/>
              </a:pPr>
              <a:r>
                <a:rPr lang="en-US" sz="16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RIB</a:t>
              </a:r>
              <a:endParaRPr lang="en-US" sz="1600">
                <a:solidFill>
                  <a:srgbClr val="FFFFFF"/>
                </a:solidFill>
              </a:endParaRPr>
            </a:p>
          </p:txBody>
        </p:sp>
        <p:sp>
          <p:nvSpPr>
            <p:cNvPr id="3095" name="Text Box 41"/>
            <p:cNvSpPr txBox="1">
              <a:spLocks noChangeArrowheads="1"/>
            </p:cNvSpPr>
            <p:nvPr/>
          </p:nvSpPr>
          <p:spPr bwMode="auto">
            <a:xfrm>
              <a:off x="1413" y="1124"/>
              <a:ext cx="581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0350" tIns="30175" rIns="60350" bIns="30175"/>
            <a:lstStyle/>
            <a:p>
              <a:r>
                <a:rPr lang="en-US" sz="1200">
                  <a:solidFill>
                    <a:srgbClr val="000000"/>
                  </a:solidFill>
                </a:rPr>
                <a:t>Tantalum</a:t>
              </a:r>
            </a:p>
            <a:p>
              <a:r>
                <a:rPr lang="en-US" sz="1200">
                  <a:solidFill>
                    <a:srgbClr val="000000"/>
                  </a:solidFill>
                </a:rPr>
                <a:t>converter</a:t>
              </a:r>
            </a:p>
          </p:txBody>
        </p:sp>
        <p:sp>
          <p:nvSpPr>
            <p:cNvPr id="3096" name="Text Box 42"/>
            <p:cNvSpPr txBox="1">
              <a:spLocks noChangeArrowheads="1"/>
            </p:cNvSpPr>
            <p:nvPr/>
          </p:nvSpPr>
          <p:spPr bwMode="auto">
            <a:xfrm>
              <a:off x="2031" y="1119"/>
              <a:ext cx="482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0350" tIns="30175" rIns="60350" bIns="30175"/>
            <a:lstStyle/>
            <a:p>
              <a:r>
                <a:rPr lang="en-US" sz="1200" baseline="30000">
                  <a:solidFill>
                    <a:srgbClr val="000000"/>
                  </a:solidFill>
                </a:rPr>
                <a:t>238</a:t>
              </a:r>
              <a:r>
                <a:rPr lang="en-US" sz="1200">
                  <a:solidFill>
                    <a:srgbClr val="000000"/>
                  </a:solidFill>
                </a:rPr>
                <a:t>U</a:t>
              </a:r>
              <a:endParaRPr lang="en-US" sz="1200" baseline="-25000">
                <a:solidFill>
                  <a:srgbClr val="000000"/>
                </a:solidFill>
              </a:endParaRPr>
            </a:p>
            <a:p>
              <a:r>
                <a:rPr lang="en-US" sz="1200">
                  <a:solidFill>
                    <a:srgbClr val="000000"/>
                  </a:solidFill>
                </a:rPr>
                <a:t>target</a:t>
              </a:r>
              <a:endParaRPr lang="en-US" sz="1200">
                <a:solidFill>
                  <a:srgbClr val="FFFFFF"/>
                </a:solidFill>
              </a:endParaRPr>
            </a:p>
          </p:txBody>
        </p:sp>
        <p:sp>
          <p:nvSpPr>
            <p:cNvPr id="158" name="Text Box 43"/>
            <p:cNvSpPr txBox="1">
              <a:spLocks noChangeArrowheads="1"/>
            </p:cNvSpPr>
            <p:nvPr/>
          </p:nvSpPr>
          <p:spPr bwMode="auto">
            <a:xfrm>
              <a:off x="658" y="997"/>
              <a:ext cx="59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0350" tIns="30175" rIns="60350" bIns="30175"/>
            <a:lstStyle/>
            <a:p>
              <a:pPr>
                <a:defRPr/>
              </a:pPr>
              <a:r>
                <a:rPr lang="fr-FR" sz="1200" dirty="0" smtClean="0">
                  <a:solidFill>
                    <a:srgbClr val="000000"/>
                  </a:solidFill>
                </a:rPr>
                <a:t>50 </a:t>
              </a:r>
              <a:r>
                <a:rPr lang="fr-FR" sz="1200" dirty="0">
                  <a:solidFill>
                    <a:srgbClr val="000000"/>
                  </a:solidFill>
                </a:rPr>
                <a:t>MeV, 100 kW</a:t>
              </a:r>
              <a:r>
                <a:rPr lang="fr-FR" sz="16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3098" name="Rectangle 44"/>
            <p:cNvSpPr>
              <a:spLocks noChangeArrowheads="1"/>
            </p:cNvSpPr>
            <p:nvPr/>
          </p:nvSpPr>
          <p:spPr bwMode="auto">
            <a:xfrm>
              <a:off x="624" y="1437"/>
              <a:ext cx="4727" cy="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1600">
                <a:solidFill>
                  <a:srgbClr val="660033"/>
                </a:solidFill>
              </a:endParaRPr>
            </a:p>
            <a:p>
              <a:r>
                <a:rPr lang="en-US" sz="1600">
                  <a:solidFill>
                    <a:srgbClr val="660033"/>
                  </a:solidFill>
                </a:rPr>
                <a:t>           </a:t>
              </a:r>
              <a:r>
                <a:rPr lang="en-US" sz="1400">
                  <a:solidFill>
                    <a:srgbClr val="660033"/>
                  </a:solidFill>
                  <a:latin typeface="Symbol" pitchFamily="18" charset="2"/>
                </a:rPr>
                <a:t>g</a:t>
              </a:r>
              <a:r>
                <a:rPr lang="en-US" sz="1400">
                  <a:solidFill>
                    <a:srgbClr val="660033"/>
                  </a:solidFill>
                </a:rPr>
                <a:t> - induced fission (photo-fission); GDR peak at ~13.5 MeV</a:t>
              </a:r>
            </a:p>
            <a:p>
              <a:pPr algn="just"/>
              <a:r>
                <a:rPr lang="en-US" sz="1400">
                  <a:solidFill>
                    <a:srgbClr val="000000"/>
                  </a:solidFill>
                </a:rPr>
                <a:t>         peak photo-fission cross-section for </a:t>
              </a:r>
              <a:r>
                <a:rPr lang="en-US" sz="1400" baseline="30000">
                  <a:solidFill>
                    <a:srgbClr val="000000"/>
                  </a:solidFill>
                </a:rPr>
                <a:t>238</a:t>
              </a:r>
              <a:r>
                <a:rPr lang="en-US" sz="1400">
                  <a:solidFill>
                    <a:srgbClr val="000000"/>
                  </a:solidFill>
                </a:rPr>
                <a:t>U/</a:t>
              </a:r>
              <a:r>
                <a:rPr lang="en-US" sz="1400" baseline="30000">
                  <a:solidFill>
                    <a:srgbClr val="000000"/>
                  </a:solidFill>
                </a:rPr>
                <a:t>235</a:t>
              </a:r>
              <a:r>
                <a:rPr lang="en-US" sz="1400">
                  <a:solidFill>
                    <a:srgbClr val="000000"/>
                  </a:solidFill>
                </a:rPr>
                <a:t>U= 168/400 mbarn</a:t>
              </a:r>
            </a:p>
            <a:p>
              <a:pPr algn="just"/>
              <a:r>
                <a:rPr lang="en-US" sz="1600">
                  <a:solidFill>
                    <a:srgbClr val="FFFFFF"/>
                  </a:solidFill>
                </a:rPr>
                <a:t> </a:t>
              </a:r>
            </a:p>
          </p:txBody>
        </p:sp>
      </p:grpSp>
      <p:sp>
        <p:nvSpPr>
          <p:cNvPr id="16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62800" y="6248400"/>
            <a:ext cx="1828800" cy="476250"/>
          </a:xfrm>
        </p:spPr>
        <p:txBody>
          <a:bodyPr/>
          <a:lstStyle/>
          <a:p>
            <a:pPr>
              <a:defRPr/>
            </a:pPr>
            <a:fld id="{82EF5E33-D848-459E-AD11-D2C1149AF7AC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Rounded Rectangle 467"/>
          <p:cNvSpPr/>
          <p:nvPr/>
        </p:nvSpPr>
        <p:spPr>
          <a:xfrm>
            <a:off x="304800" y="1295400"/>
            <a:ext cx="8534400" cy="41148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3BCE12-8B44-439C-9759-45F0ABE396EC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219200" y="609600"/>
            <a:ext cx="6665607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+mj-lt"/>
              </a:rPr>
              <a:t>50 </a:t>
            </a:r>
            <a:r>
              <a:rPr lang="en-US" sz="2000" b="1" dirty="0" err="1">
                <a:latin typeface="+mj-lt"/>
              </a:rPr>
              <a:t>MeV</a:t>
            </a:r>
            <a:r>
              <a:rPr lang="en-US" sz="2000" b="1" dirty="0">
                <a:latin typeface="+mj-lt"/>
              </a:rPr>
              <a:t> Superconducting  Electron </a:t>
            </a:r>
            <a:r>
              <a:rPr lang="en-US" sz="2000" b="1" dirty="0" err="1">
                <a:latin typeface="+mj-lt"/>
              </a:rPr>
              <a:t>Linac</a:t>
            </a:r>
            <a:r>
              <a:rPr lang="en-US" sz="2000" b="1" dirty="0">
                <a:latin typeface="+mj-lt"/>
              </a:rPr>
              <a:t> - Schematic</a:t>
            </a:r>
          </a:p>
        </p:txBody>
      </p:sp>
      <p:sp>
        <p:nvSpPr>
          <p:cNvPr id="330" name="Rectangle 4"/>
          <p:cNvSpPr>
            <a:spLocks noChangeArrowheads="1"/>
          </p:cNvSpPr>
          <p:nvPr/>
        </p:nvSpPr>
        <p:spPr bwMode="auto">
          <a:xfrm>
            <a:off x="449263" y="2286000"/>
            <a:ext cx="3208337" cy="2508250"/>
          </a:xfrm>
          <a:prstGeom prst="rect">
            <a:avLst/>
          </a:prstGeom>
          <a:solidFill>
            <a:srgbClr val="BBE0E3"/>
          </a:solidFill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33" name="Text Box 298"/>
          <p:cNvSpPr txBox="1">
            <a:spLocks noChangeArrowheads="1"/>
          </p:cNvSpPr>
          <p:nvPr/>
        </p:nvSpPr>
        <p:spPr bwMode="auto">
          <a:xfrm>
            <a:off x="1295400" y="1409700"/>
            <a:ext cx="14874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0409" tIns="35204" rIns="70409" bIns="35204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Injector</a:t>
            </a:r>
            <a:endParaRPr lang="en-US" sz="2400" b="1" kern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736725" y="2357438"/>
            <a:ext cx="728663" cy="1293812"/>
            <a:chOff x="1378" y="1610"/>
            <a:chExt cx="459" cy="815"/>
          </a:xfrm>
        </p:grpSpPr>
        <p:sp>
          <p:nvSpPr>
            <p:cNvPr id="343" name="Rectangle 377"/>
            <p:cNvSpPr>
              <a:spLocks noChangeArrowheads="1"/>
            </p:cNvSpPr>
            <p:nvPr/>
          </p:nvSpPr>
          <p:spPr bwMode="auto">
            <a:xfrm>
              <a:off x="1381" y="1907"/>
              <a:ext cx="456" cy="4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44" name="Oval 366"/>
            <p:cNvSpPr>
              <a:spLocks noChangeArrowheads="1"/>
            </p:cNvSpPr>
            <p:nvPr/>
          </p:nvSpPr>
          <p:spPr bwMode="auto">
            <a:xfrm flipH="1" flipV="1">
              <a:off x="1715" y="2064"/>
              <a:ext cx="39" cy="155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45" name="Oval 365"/>
            <p:cNvSpPr>
              <a:spLocks noChangeArrowheads="1"/>
            </p:cNvSpPr>
            <p:nvPr/>
          </p:nvSpPr>
          <p:spPr bwMode="auto">
            <a:xfrm flipH="1" flipV="1">
              <a:off x="1677" y="2064"/>
              <a:ext cx="38" cy="155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46" name="Oval 364"/>
            <p:cNvSpPr>
              <a:spLocks noChangeArrowheads="1"/>
            </p:cNvSpPr>
            <p:nvPr/>
          </p:nvSpPr>
          <p:spPr bwMode="auto">
            <a:xfrm flipH="1" flipV="1">
              <a:off x="1639" y="2064"/>
              <a:ext cx="38" cy="155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47" name="Oval 363"/>
            <p:cNvSpPr>
              <a:spLocks noChangeArrowheads="1"/>
            </p:cNvSpPr>
            <p:nvPr/>
          </p:nvSpPr>
          <p:spPr bwMode="auto">
            <a:xfrm flipH="1" flipV="1">
              <a:off x="1601" y="2064"/>
              <a:ext cx="38" cy="155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48" name="Oval 362"/>
            <p:cNvSpPr>
              <a:spLocks noChangeArrowheads="1"/>
            </p:cNvSpPr>
            <p:nvPr/>
          </p:nvSpPr>
          <p:spPr bwMode="auto">
            <a:xfrm flipH="1" flipV="1">
              <a:off x="1561" y="2064"/>
              <a:ext cx="40" cy="155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49" name="Oval 361"/>
            <p:cNvSpPr>
              <a:spLocks noChangeArrowheads="1"/>
            </p:cNvSpPr>
            <p:nvPr/>
          </p:nvSpPr>
          <p:spPr bwMode="auto">
            <a:xfrm flipH="1" flipV="1">
              <a:off x="1523" y="2064"/>
              <a:ext cx="38" cy="155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50" name="Oval 360"/>
            <p:cNvSpPr>
              <a:spLocks noChangeArrowheads="1"/>
            </p:cNvSpPr>
            <p:nvPr/>
          </p:nvSpPr>
          <p:spPr bwMode="auto">
            <a:xfrm flipH="1" flipV="1">
              <a:off x="1485" y="2064"/>
              <a:ext cx="38" cy="155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51" name="Rectangle 359"/>
            <p:cNvSpPr>
              <a:spLocks noChangeArrowheads="1"/>
            </p:cNvSpPr>
            <p:nvPr/>
          </p:nvSpPr>
          <p:spPr bwMode="auto">
            <a:xfrm flipH="1" flipV="1">
              <a:off x="1460" y="2024"/>
              <a:ext cx="25" cy="117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52" name="Rectangle 358"/>
            <p:cNvSpPr>
              <a:spLocks noChangeArrowheads="1"/>
            </p:cNvSpPr>
            <p:nvPr/>
          </p:nvSpPr>
          <p:spPr bwMode="auto">
            <a:xfrm flipH="1" flipV="1">
              <a:off x="1460" y="2141"/>
              <a:ext cx="25" cy="117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53" name="Rectangle 357"/>
            <p:cNvSpPr>
              <a:spLocks noChangeArrowheads="1"/>
            </p:cNvSpPr>
            <p:nvPr/>
          </p:nvSpPr>
          <p:spPr bwMode="auto">
            <a:xfrm flipH="1" flipV="1">
              <a:off x="1411" y="2103"/>
              <a:ext cx="49" cy="77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54" name="Rectangle 356"/>
            <p:cNvSpPr>
              <a:spLocks noChangeArrowheads="1"/>
            </p:cNvSpPr>
            <p:nvPr/>
          </p:nvSpPr>
          <p:spPr bwMode="auto">
            <a:xfrm flipH="1" flipV="1">
              <a:off x="1386" y="2064"/>
              <a:ext cx="25" cy="155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55" name="Rectangle 355"/>
            <p:cNvSpPr>
              <a:spLocks noChangeArrowheads="1"/>
            </p:cNvSpPr>
            <p:nvPr/>
          </p:nvSpPr>
          <p:spPr bwMode="auto">
            <a:xfrm flipH="1" flipV="1">
              <a:off x="1754" y="2103"/>
              <a:ext cx="49" cy="77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56" name="Rectangle 354"/>
            <p:cNvSpPr>
              <a:spLocks noChangeArrowheads="1"/>
            </p:cNvSpPr>
            <p:nvPr/>
          </p:nvSpPr>
          <p:spPr bwMode="auto">
            <a:xfrm flipH="1" flipV="1">
              <a:off x="1772" y="2064"/>
              <a:ext cx="25" cy="155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57" name="Line 353"/>
            <p:cNvSpPr>
              <a:spLocks noChangeShapeType="1"/>
            </p:cNvSpPr>
            <p:nvPr/>
          </p:nvSpPr>
          <p:spPr bwMode="auto">
            <a:xfrm>
              <a:off x="1474" y="1788"/>
              <a:ext cx="0" cy="23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58" name="Text Box 306"/>
            <p:cNvSpPr txBox="1">
              <a:spLocks noChangeArrowheads="1"/>
            </p:cNvSpPr>
            <p:nvPr/>
          </p:nvSpPr>
          <p:spPr bwMode="auto">
            <a:xfrm>
              <a:off x="1378" y="1610"/>
              <a:ext cx="396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0409" tIns="35204" rIns="70409" bIns="3520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>
                  <a:solidFill>
                    <a:sysClr val="windowText" lastClr="000000"/>
                  </a:solidFill>
                  <a:latin typeface="+mj-lt"/>
                  <a:ea typeface="Times New Roman" pitchFamily="18" charset="0"/>
                  <a:cs typeface="Arial" charset="0"/>
                </a:rPr>
                <a:t>20kW</a:t>
              </a:r>
              <a:endParaRPr lang="en-US" sz="2400" kern="0">
                <a:solidFill>
                  <a:sysClr val="windowText" lastClr="000000"/>
                </a:solidFill>
                <a:latin typeface="+mj-lt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59" name="Text Box 297"/>
            <p:cNvSpPr txBox="1">
              <a:spLocks noChangeArrowheads="1"/>
            </p:cNvSpPr>
            <p:nvPr/>
          </p:nvSpPr>
          <p:spPr bwMode="auto">
            <a:xfrm>
              <a:off x="1496" y="2203"/>
              <a:ext cx="335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>
                  <a:solidFill>
                    <a:sysClr val="windowText" lastClr="000000"/>
                  </a:solidFill>
                  <a:latin typeface="+mj-lt"/>
                  <a:cs typeface="Times New Roman" pitchFamily="18" charset="0"/>
                </a:rPr>
                <a:t>ICM</a:t>
              </a:r>
              <a:endParaRPr lang="en-US" sz="4000" kern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sp>
        <p:nvSpPr>
          <p:cNvPr id="335" name="Rectangle 309"/>
          <p:cNvSpPr>
            <a:spLocks noChangeArrowheads="1"/>
          </p:cNvSpPr>
          <p:nvPr/>
        </p:nvSpPr>
        <p:spPr bwMode="auto">
          <a:xfrm>
            <a:off x="896938" y="3160713"/>
            <a:ext cx="850900" cy="87312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36" name="AutoShape 384"/>
          <p:cNvSpPr>
            <a:spLocks noChangeArrowheads="1"/>
          </p:cNvSpPr>
          <p:nvPr/>
        </p:nvSpPr>
        <p:spPr bwMode="auto">
          <a:xfrm>
            <a:off x="1209675" y="2987675"/>
            <a:ext cx="109538" cy="407988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37" name="AutoShape 383"/>
          <p:cNvSpPr>
            <a:spLocks noChangeArrowheads="1"/>
          </p:cNvSpPr>
          <p:nvPr/>
        </p:nvSpPr>
        <p:spPr bwMode="auto">
          <a:xfrm>
            <a:off x="606425" y="2989263"/>
            <a:ext cx="303213" cy="407987"/>
          </a:xfrm>
          <a:prstGeom prst="plaque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38" name="Text Box 382"/>
          <p:cNvSpPr txBox="1">
            <a:spLocks noChangeArrowheads="1"/>
          </p:cNvSpPr>
          <p:nvPr/>
        </p:nvSpPr>
        <p:spPr bwMode="auto">
          <a:xfrm>
            <a:off x="552450" y="3084513"/>
            <a:ext cx="4508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0409" tIns="35204" rIns="70409" bIns="3520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>
                <a:solidFill>
                  <a:sysClr val="windowText" lastClr="000000"/>
                </a:solidFill>
                <a:latin typeface="+mj-lt"/>
                <a:ea typeface="Times New Roman" pitchFamily="18" charset="0"/>
                <a:cs typeface="Arial" charset="0"/>
              </a:rPr>
              <a:t>Gun</a:t>
            </a:r>
            <a:endParaRPr lang="en-US" sz="2800" kern="0">
              <a:solidFill>
                <a:sysClr val="windowText" lastClr="000000"/>
              </a:solidFill>
              <a:latin typeface="+mj-lt"/>
              <a:ea typeface="Times New Roman" pitchFamily="18" charset="0"/>
              <a:cs typeface="Arial" charset="0"/>
            </a:endParaRPr>
          </a:p>
        </p:txBody>
      </p:sp>
      <p:sp>
        <p:nvSpPr>
          <p:cNvPr id="339" name="Text Box 381"/>
          <p:cNvSpPr txBox="1">
            <a:spLocks noChangeArrowheads="1"/>
          </p:cNvSpPr>
          <p:nvPr/>
        </p:nvSpPr>
        <p:spPr bwMode="auto">
          <a:xfrm>
            <a:off x="731838" y="2671763"/>
            <a:ext cx="817562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0409" tIns="35204" rIns="70409" bIns="3520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>
                <a:solidFill>
                  <a:sysClr val="windowText" lastClr="000000"/>
                </a:solidFill>
                <a:latin typeface="+mj-lt"/>
                <a:ea typeface="Times New Roman" pitchFamily="18" charset="0"/>
                <a:cs typeface="Arial" charset="0"/>
              </a:rPr>
              <a:t>Buncher</a:t>
            </a:r>
            <a:endParaRPr lang="en-US" sz="2800" kern="0">
              <a:solidFill>
                <a:sysClr val="windowText" lastClr="000000"/>
              </a:solidFill>
              <a:latin typeface="+mj-lt"/>
              <a:ea typeface="Times New Roman" pitchFamily="18" charset="0"/>
              <a:cs typeface="Arial" charset="0"/>
            </a:endParaRPr>
          </a:p>
        </p:txBody>
      </p:sp>
      <p:sp>
        <p:nvSpPr>
          <p:cNvPr id="342" name="Text Box 382"/>
          <p:cNvSpPr txBox="1">
            <a:spLocks noChangeArrowheads="1"/>
          </p:cNvSpPr>
          <p:nvPr/>
        </p:nvSpPr>
        <p:spPr bwMode="auto">
          <a:xfrm>
            <a:off x="577850" y="3478213"/>
            <a:ext cx="7302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0409" tIns="35204" rIns="70409" bIns="3520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>
                <a:solidFill>
                  <a:sysClr val="windowText" lastClr="000000"/>
                </a:solidFill>
                <a:latin typeface="+mj-lt"/>
                <a:ea typeface="Times New Roman" pitchFamily="18" charset="0"/>
                <a:cs typeface="Arial" charset="0"/>
              </a:rPr>
              <a:t>300 keV</a:t>
            </a:r>
            <a:endParaRPr lang="en-US" sz="2800" kern="0">
              <a:solidFill>
                <a:sysClr val="windowText" lastClr="000000"/>
              </a:solidFill>
              <a:latin typeface="+mj-lt"/>
              <a:ea typeface="Times New Roman" pitchFamily="18" charset="0"/>
              <a:cs typeface="Arial" charset="0"/>
            </a:endParaRPr>
          </a:p>
        </p:txBody>
      </p:sp>
      <p:sp>
        <p:nvSpPr>
          <p:cNvPr id="361" name="Rectangle 43"/>
          <p:cNvSpPr>
            <a:spLocks noChangeArrowheads="1"/>
          </p:cNvSpPr>
          <p:nvPr/>
        </p:nvSpPr>
        <p:spPr bwMode="auto">
          <a:xfrm>
            <a:off x="3657600" y="2286000"/>
            <a:ext cx="4953000" cy="2508250"/>
          </a:xfrm>
          <a:prstGeom prst="rect">
            <a:avLst/>
          </a:prstGeom>
          <a:solidFill>
            <a:srgbClr val="FFFF99"/>
          </a:soli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+mj-lt"/>
            </a:endParaRPr>
          </a:p>
        </p:txBody>
      </p:sp>
      <p:sp>
        <p:nvSpPr>
          <p:cNvPr id="362" name="Text Box 350"/>
          <p:cNvSpPr txBox="1">
            <a:spLocks noChangeArrowheads="1"/>
          </p:cNvSpPr>
          <p:nvPr/>
        </p:nvSpPr>
        <p:spPr bwMode="auto">
          <a:xfrm>
            <a:off x="5410200" y="1393634"/>
            <a:ext cx="14874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0409" tIns="35204" rIns="70409" bIns="35204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kern="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Accelerator</a:t>
            </a:r>
            <a:endParaRPr lang="en-US" sz="2400" b="1" kern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64" name="Text Box 46"/>
          <p:cNvSpPr txBox="1">
            <a:spLocks noChangeArrowheads="1"/>
          </p:cNvSpPr>
          <p:nvPr/>
        </p:nvSpPr>
        <p:spPr bwMode="auto">
          <a:xfrm>
            <a:off x="1143000" y="1752600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300 </a:t>
            </a:r>
            <a:r>
              <a:rPr lang="en-US" dirty="0" err="1">
                <a:latin typeface="+mj-lt"/>
              </a:rPr>
              <a:t>keV</a:t>
            </a:r>
            <a:r>
              <a:rPr lang="en-US" dirty="0">
                <a:latin typeface="+mj-lt"/>
              </a:rPr>
              <a:t> to 10 </a:t>
            </a:r>
            <a:r>
              <a:rPr lang="en-US" dirty="0" err="1">
                <a:latin typeface="+mj-lt"/>
              </a:rPr>
              <a:t>MeV</a:t>
            </a:r>
            <a:endParaRPr lang="en-US" dirty="0">
              <a:latin typeface="+mj-lt"/>
            </a:endParaRPr>
          </a:p>
        </p:txBody>
      </p:sp>
      <p:sp>
        <p:nvSpPr>
          <p:cNvPr id="365" name="Text Box 47"/>
          <p:cNvSpPr txBox="1">
            <a:spLocks noChangeArrowheads="1"/>
          </p:cNvSpPr>
          <p:nvPr/>
        </p:nvSpPr>
        <p:spPr bwMode="auto">
          <a:xfrm>
            <a:off x="5181600" y="1752600"/>
            <a:ext cx="1987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10 </a:t>
            </a:r>
            <a:r>
              <a:rPr lang="en-US" dirty="0" err="1">
                <a:latin typeface="+mj-lt"/>
              </a:rPr>
              <a:t>MeV</a:t>
            </a:r>
            <a:r>
              <a:rPr lang="en-US" dirty="0">
                <a:latin typeface="+mj-lt"/>
              </a:rPr>
              <a:t> to 50 </a:t>
            </a:r>
            <a:r>
              <a:rPr lang="en-US" dirty="0" err="1">
                <a:latin typeface="+mj-lt"/>
              </a:rPr>
              <a:t>MeV</a:t>
            </a:r>
            <a:endParaRPr lang="en-US" dirty="0">
              <a:latin typeface="+mj-lt"/>
            </a:endParaRPr>
          </a:p>
        </p:txBody>
      </p:sp>
      <p:grpSp>
        <p:nvGrpSpPr>
          <p:cNvPr id="3" name="Group 466"/>
          <p:cNvGrpSpPr>
            <a:grpSpLocks/>
          </p:cNvGrpSpPr>
          <p:nvPr/>
        </p:nvGrpSpPr>
        <p:grpSpPr bwMode="auto">
          <a:xfrm>
            <a:off x="2438400" y="2343150"/>
            <a:ext cx="5229225" cy="1323975"/>
            <a:chOff x="2362200" y="1504950"/>
            <a:chExt cx="5229845" cy="1323975"/>
          </a:xfrm>
        </p:grpSpPr>
        <p:sp>
          <p:nvSpPr>
            <p:cNvPr id="368" name="Rectangle 378"/>
            <p:cNvSpPr>
              <a:spLocks noChangeArrowheads="1"/>
            </p:cNvSpPr>
            <p:nvPr/>
          </p:nvSpPr>
          <p:spPr bwMode="auto">
            <a:xfrm>
              <a:off x="5018403" y="2295525"/>
              <a:ext cx="623961" cy="117475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69" name="Rectangle 349"/>
            <p:cNvSpPr>
              <a:spLocks noChangeArrowheads="1"/>
            </p:cNvSpPr>
            <p:nvPr/>
          </p:nvSpPr>
          <p:spPr bwMode="auto">
            <a:xfrm>
              <a:off x="3656166" y="1985963"/>
              <a:ext cx="1725817" cy="7429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grpSp>
          <p:nvGrpSpPr>
            <p:cNvPr id="4" name="Group 332"/>
            <p:cNvGrpSpPr>
              <a:grpSpLocks/>
            </p:cNvGrpSpPr>
            <p:nvPr/>
          </p:nvGrpSpPr>
          <p:grpSpPr bwMode="auto">
            <a:xfrm>
              <a:off x="3624237" y="2182813"/>
              <a:ext cx="885658" cy="373063"/>
              <a:chOff x="1247" y="2614"/>
              <a:chExt cx="953" cy="272"/>
            </a:xfrm>
          </p:grpSpPr>
          <p:grpSp>
            <p:nvGrpSpPr>
              <p:cNvPr id="5" name="Group 339"/>
              <p:cNvGrpSpPr>
                <a:grpSpLocks/>
              </p:cNvGrpSpPr>
              <p:nvPr/>
            </p:nvGrpSpPr>
            <p:grpSpPr bwMode="auto">
              <a:xfrm>
                <a:off x="1379" y="2659"/>
                <a:ext cx="631" cy="181"/>
                <a:chOff x="1383" y="2523"/>
                <a:chExt cx="1225" cy="317"/>
              </a:xfrm>
            </p:grpSpPr>
            <p:sp>
              <p:nvSpPr>
                <p:cNvPr id="445" name="Oval 348"/>
                <p:cNvSpPr>
                  <a:spLocks noChangeArrowheads="1"/>
                </p:cNvSpPr>
                <p:nvPr/>
              </p:nvSpPr>
              <p:spPr bwMode="auto">
                <a:xfrm>
                  <a:off x="1518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46" name="Oval 347"/>
                <p:cNvSpPr>
                  <a:spLocks noChangeArrowheads="1"/>
                </p:cNvSpPr>
                <p:nvPr/>
              </p:nvSpPr>
              <p:spPr bwMode="auto">
                <a:xfrm>
                  <a:off x="1654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47" name="Oval 346"/>
                <p:cNvSpPr>
                  <a:spLocks noChangeArrowheads="1"/>
                </p:cNvSpPr>
                <p:nvPr/>
              </p:nvSpPr>
              <p:spPr bwMode="auto">
                <a:xfrm>
                  <a:off x="1790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48" name="Oval 345"/>
                <p:cNvSpPr>
                  <a:spLocks noChangeArrowheads="1"/>
                </p:cNvSpPr>
                <p:nvPr/>
              </p:nvSpPr>
              <p:spPr bwMode="auto">
                <a:xfrm>
                  <a:off x="1926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49" name="Oval 344"/>
                <p:cNvSpPr>
                  <a:spLocks noChangeArrowheads="1"/>
                </p:cNvSpPr>
                <p:nvPr/>
              </p:nvSpPr>
              <p:spPr bwMode="auto">
                <a:xfrm>
                  <a:off x="2066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50" name="Oval 343"/>
                <p:cNvSpPr>
                  <a:spLocks noChangeArrowheads="1"/>
                </p:cNvSpPr>
                <p:nvPr/>
              </p:nvSpPr>
              <p:spPr bwMode="auto">
                <a:xfrm>
                  <a:off x="2202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51" name="Oval 342"/>
                <p:cNvSpPr>
                  <a:spLocks noChangeArrowheads="1"/>
                </p:cNvSpPr>
                <p:nvPr/>
              </p:nvSpPr>
              <p:spPr bwMode="auto">
                <a:xfrm>
                  <a:off x="2338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52" name="Oval 341"/>
                <p:cNvSpPr>
                  <a:spLocks noChangeArrowheads="1"/>
                </p:cNvSpPr>
                <p:nvPr/>
              </p:nvSpPr>
              <p:spPr bwMode="auto">
                <a:xfrm>
                  <a:off x="2474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53" name="Oval 340"/>
                <p:cNvSpPr>
                  <a:spLocks noChangeArrowheads="1"/>
                </p:cNvSpPr>
                <p:nvPr/>
              </p:nvSpPr>
              <p:spPr bwMode="auto">
                <a:xfrm>
                  <a:off x="1382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</p:grpSp>
          <p:sp>
            <p:nvSpPr>
              <p:cNvPr id="439" name="Rectangle 338"/>
              <p:cNvSpPr>
                <a:spLocks noChangeArrowheads="1"/>
              </p:cNvSpPr>
              <p:nvPr/>
            </p:nvSpPr>
            <p:spPr bwMode="auto">
              <a:xfrm>
                <a:off x="2018" y="2751"/>
                <a:ext cx="46" cy="135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40" name="Rectangle 337"/>
              <p:cNvSpPr>
                <a:spLocks noChangeArrowheads="1"/>
              </p:cNvSpPr>
              <p:nvPr/>
            </p:nvSpPr>
            <p:spPr bwMode="auto">
              <a:xfrm>
                <a:off x="2018" y="2614"/>
                <a:ext cx="46" cy="137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41" name="Rectangle 336"/>
              <p:cNvSpPr>
                <a:spLocks noChangeArrowheads="1"/>
              </p:cNvSpPr>
              <p:nvPr/>
            </p:nvSpPr>
            <p:spPr bwMode="auto">
              <a:xfrm>
                <a:off x="2064" y="2704"/>
                <a:ext cx="91" cy="90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42" name="Rectangle 335"/>
              <p:cNvSpPr>
                <a:spLocks noChangeArrowheads="1"/>
              </p:cNvSpPr>
              <p:nvPr/>
            </p:nvSpPr>
            <p:spPr bwMode="auto">
              <a:xfrm>
                <a:off x="2154" y="2659"/>
                <a:ext cx="46" cy="181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43" name="Rectangle 334"/>
              <p:cNvSpPr>
                <a:spLocks noChangeArrowheads="1"/>
              </p:cNvSpPr>
              <p:nvPr/>
            </p:nvSpPr>
            <p:spPr bwMode="auto">
              <a:xfrm>
                <a:off x="1292" y="2704"/>
                <a:ext cx="92" cy="90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44" name="Rectangle 333"/>
              <p:cNvSpPr>
                <a:spLocks noChangeArrowheads="1"/>
              </p:cNvSpPr>
              <p:nvPr/>
            </p:nvSpPr>
            <p:spPr bwMode="auto">
              <a:xfrm>
                <a:off x="1247" y="2659"/>
                <a:ext cx="44" cy="181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</p:grpSp>
        <p:grpSp>
          <p:nvGrpSpPr>
            <p:cNvPr id="6" name="Group 315"/>
            <p:cNvGrpSpPr>
              <a:grpSpLocks/>
            </p:cNvGrpSpPr>
            <p:nvPr/>
          </p:nvGrpSpPr>
          <p:grpSpPr bwMode="auto">
            <a:xfrm flipH="1" flipV="1">
              <a:off x="4516761" y="2176463"/>
              <a:ext cx="885658" cy="373063"/>
              <a:chOff x="1247" y="2614"/>
              <a:chExt cx="953" cy="272"/>
            </a:xfrm>
          </p:grpSpPr>
          <p:grpSp>
            <p:nvGrpSpPr>
              <p:cNvPr id="7" name="Group 322"/>
              <p:cNvGrpSpPr>
                <a:grpSpLocks/>
              </p:cNvGrpSpPr>
              <p:nvPr/>
            </p:nvGrpSpPr>
            <p:grpSpPr bwMode="auto">
              <a:xfrm>
                <a:off x="1379" y="2659"/>
                <a:ext cx="631" cy="181"/>
                <a:chOff x="1383" y="2523"/>
                <a:chExt cx="1225" cy="317"/>
              </a:xfrm>
            </p:grpSpPr>
            <p:sp>
              <p:nvSpPr>
                <p:cNvPr id="429" name="Oval 331"/>
                <p:cNvSpPr>
                  <a:spLocks noChangeArrowheads="1"/>
                </p:cNvSpPr>
                <p:nvPr/>
              </p:nvSpPr>
              <p:spPr bwMode="auto">
                <a:xfrm>
                  <a:off x="1518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30" name="Oval 330"/>
                <p:cNvSpPr>
                  <a:spLocks noChangeArrowheads="1"/>
                </p:cNvSpPr>
                <p:nvPr/>
              </p:nvSpPr>
              <p:spPr bwMode="auto">
                <a:xfrm>
                  <a:off x="1654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31" name="Oval 329"/>
                <p:cNvSpPr>
                  <a:spLocks noChangeArrowheads="1"/>
                </p:cNvSpPr>
                <p:nvPr/>
              </p:nvSpPr>
              <p:spPr bwMode="auto">
                <a:xfrm>
                  <a:off x="1790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32" name="Oval 328"/>
                <p:cNvSpPr>
                  <a:spLocks noChangeArrowheads="1"/>
                </p:cNvSpPr>
                <p:nvPr/>
              </p:nvSpPr>
              <p:spPr bwMode="auto">
                <a:xfrm>
                  <a:off x="1926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33" name="Oval 327"/>
                <p:cNvSpPr>
                  <a:spLocks noChangeArrowheads="1"/>
                </p:cNvSpPr>
                <p:nvPr/>
              </p:nvSpPr>
              <p:spPr bwMode="auto">
                <a:xfrm>
                  <a:off x="2065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34" name="Oval 326"/>
                <p:cNvSpPr>
                  <a:spLocks noChangeArrowheads="1"/>
                </p:cNvSpPr>
                <p:nvPr/>
              </p:nvSpPr>
              <p:spPr bwMode="auto">
                <a:xfrm>
                  <a:off x="2201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35" name="Oval 325"/>
                <p:cNvSpPr>
                  <a:spLocks noChangeArrowheads="1"/>
                </p:cNvSpPr>
                <p:nvPr/>
              </p:nvSpPr>
              <p:spPr bwMode="auto">
                <a:xfrm>
                  <a:off x="2337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36" name="Oval 324"/>
                <p:cNvSpPr>
                  <a:spLocks noChangeArrowheads="1"/>
                </p:cNvSpPr>
                <p:nvPr/>
              </p:nvSpPr>
              <p:spPr bwMode="auto">
                <a:xfrm>
                  <a:off x="2473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37" name="Oval 323"/>
                <p:cNvSpPr>
                  <a:spLocks noChangeArrowheads="1"/>
                </p:cNvSpPr>
                <p:nvPr/>
              </p:nvSpPr>
              <p:spPr bwMode="auto">
                <a:xfrm>
                  <a:off x="1382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</p:grpSp>
          <p:sp>
            <p:nvSpPr>
              <p:cNvPr id="423" name="Rectangle 321"/>
              <p:cNvSpPr>
                <a:spLocks noChangeArrowheads="1"/>
              </p:cNvSpPr>
              <p:nvPr/>
            </p:nvSpPr>
            <p:spPr bwMode="auto">
              <a:xfrm>
                <a:off x="2017" y="2749"/>
                <a:ext cx="46" cy="137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24" name="Rectangle 320"/>
              <p:cNvSpPr>
                <a:spLocks noChangeArrowheads="1"/>
              </p:cNvSpPr>
              <p:nvPr/>
            </p:nvSpPr>
            <p:spPr bwMode="auto">
              <a:xfrm>
                <a:off x="2017" y="2614"/>
                <a:ext cx="46" cy="135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25" name="Rectangle 319"/>
              <p:cNvSpPr>
                <a:spLocks noChangeArrowheads="1"/>
              </p:cNvSpPr>
              <p:nvPr/>
            </p:nvSpPr>
            <p:spPr bwMode="auto">
              <a:xfrm>
                <a:off x="2063" y="2704"/>
                <a:ext cx="91" cy="90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26" name="Rectangle 318"/>
              <p:cNvSpPr>
                <a:spLocks noChangeArrowheads="1"/>
              </p:cNvSpPr>
              <p:nvPr/>
            </p:nvSpPr>
            <p:spPr bwMode="auto">
              <a:xfrm>
                <a:off x="2154" y="2659"/>
                <a:ext cx="46" cy="181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27" name="Rectangle 317"/>
              <p:cNvSpPr>
                <a:spLocks noChangeArrowheads="1"/>
              </p:cNvSpPr>
              <p:nvPr/>
            </p:nvSpPr>
            <p:spPr bwMode="auto">
              <a:xfrm>
                <a:off x="1291" y="2704"/>
                <a:ext cx="92" cy="90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28" name="Rectangle 316"/>
              <p:cNvSpPr>
                <a:spLocks noChangeArrowheads="1"/>
              </p:cNvSpPr>
              <p:nvPr/>
            </p:nvSpPr>
            <p:spPr bwMode="auto">
              <a:xfrm>
                <a:off x="1247" y="2659"/>
                <a:ext cx="44" cy="181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</p:grpSp>
        <p:sp>
          <p:nvSpPr>
            <p:cNvPr id="372" name="Line 314"/>
            <p:cNvSpPr>
              <a:spLocks noChangeShapeType="1"/>
            </p:cNvSpPr>
            <p:nvPr/>
          </p:nvSpPr>
          <p:spPr bwMode="auto">
            <a:xfrm>
              <a:off x="4370626" y="1801813"/>
              <a:ext cx="1587" cy="3698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73" name="Line 313"/>
            <p:cNvSpPr>
              <a:spLocks noChangeShapeType="1"/>
            </p:cNvSpPr>
            <p:nvPr/>
          </p:nvSpPr>
          <p:spPr bwMode="auto">
            <a:xfrm>
              <a:off x="4678638" y="1795463"/>
              <a:ext cx="0" cy="3698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74" name="Text Box 311"/>
            <p:cNvSpPr txBox="1">
              <a:spLocks noChangeArrowheads="1"/>
            </p:cNvSpPr>
            <p:nvPr/>
          </p:nvSpPr>
          <p:spPr bwMode="auto">
            <a:xfrm>
              <a:off x="3957827" y="1511300"/>
              <a:ext cx="706521" cy="315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0409" tIns="35204" rIns="70409" bIns="3520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>
                  <a:solidFill>
                    <a:sysClr val="windowText" lastClr="000000"/>
                  </a:solidFill>
                  <a:latin typeface="+mj-lt"/>
                  <a:ea typeface="Times New Roman" pitchFamily="18" charset="0"/>
                  <a:cs typeface="Arial" charset="0"/>
                </a:rPr>
                <a:t>20kW</a:t>
              </a:r>
              <a:endParaRPr lang="en-US" sz="2400" kern="0">
                <a:solidFill>
                  <a:sysClr val="windowText" lastClr="000000"/>
                </a:solidFill>
                <a:latin typeface="+mj-lt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75" name="Text Box 310"/>
            <p:cNvSpPr txBox="1">
              <a:spLocks noChangeArrowheads="1"/>
            </p:cNvSpPr>
            <p:nvPr/>
          </p:nvSpPr>
          <p:spPr bwMode="auto">
            <a:xfrm>
              <a:off x="4470650" y="1511300"/>
              <a:ext cx="646190" cy="315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0409" tIns="35204" rIns="70409" bIns="3520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>
                  <a:solidFill>
                    <a:sysClr val="windowText" lastClr="000000"/>
                  </a:solidFill>
                  <a:latin typeface="+mj-lt"/>
                  <a:ea typeface="Times New Roman" pitchFamily="18" charset="0"/>
                  <a:cs typeface="Arial" charset="0"/>
                </a:rPr>
                <a:t>20kW</a:t>
              </a:r>
              <a:endParaRPr lang="en-US" sz="2400" kern="0">
                <a:solidFill>
                  <a:sysClr val="windowText" lastClr="000000"/>
                </a:solidFill>
                <a:latin typeface="+mj-lt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77" name="Text Box 297"/>
            <p:cNvSpPr txBox="1">
              <a:spLocks noChangeArrowheads="1"/>
            </p:cNvSpPr>
            <p:nvPr/>
          </p:nvSpPr>
          <p:spPr bwMode="auto">
            <a:xfrm>
              <a:off x="4605604" y="2476500"/>
              <a:ext cx="7414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>
                  <a:solidFill>
                    <a:sysClr val="windowText" lastClr="000000"/>
                  </a:solidFill>
                  <a:latin typeface="+mj-lt"/>
                  <a:cs typeface="Times New Roman" pitchFamily="18" charset="0"/>
                </a:rPr>
                <a:t>ACM1</a:t>
              </a:r>
              <a:endParaRPr lang="en-US" sz="40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78" name="Rectangle 378"/>
            <p:cNvSpPr>
              <a:spLocks noChangeArrowheads="1"/>
            </p:cNvSpPr>
            <p:nvPr/>
          </p:nvSpPr>
          <p:spPr bwMode="auto">
            <a:xfrm>
              <a:off x="7282446" y="2289175"/>
              <a:ext cx="309599" cy="93663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79" name="Rectangle 349"/>
            <p:cNvSpPr>
              <a:spLocks noChangeArrowheads="1"/>
            </p:cNvSpPr>
            <p:nvPr/>
          </p:nvSpPr>
          <p:spPr bwMode="auto">
            <a:xfrm>
              <a:off x="5672530" y="1979613"/>
              <a:ext cx="1725817" cy="74295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grpSp>
          <p:nvGrpSpPr>
            <p:cNvPr id="8" name="Group 332"/>
            <p:cNvGrpSpPr>
              <a:grpSpLocks/>
            </p:cNvGrpSpPr>
            <p:nvPr/>
          </p:nvGrpSpPr>
          <p:grpSpPr bwMode="auto">
            <a:xfrm>
              <a:off x="5640508" y="2176463"/>
              <a:ext cx="885658" cy="373063"/>
              <a:chOff x="1247" y="2614"/>
              <a:chExt cx="953" cy="272"/>
            </a:xfrm>
          </p:grpSpPr>
          <p:grpSp>
            <p:nvGrpSpPr>
              <p:cNvPr id="9" name="Group 339"/>
              <p:cNvGrpSpPr>
                <a:grpSpLocks/>
              </p:cNvGrpSpPr>
              <p:nvPr/>
            </p:nvGrpSpPr>
            <p:grpSpPr bwMode="auto">
              <a:xfrm>
                <a:off x="1379" y="2659"/>
                <a:ext cx="631" cy="181"/>
                <a:chOff x="1383" y="2523"/>
                <a:chExt cx="1225" cy="317"/>
              </a:xfrm>
            </p:grpSpPr>
            <p:sp>
              <p:nvSpPr>
                <p:cNvPr id="413" name="Oval 348"/>
                <p:cNvSpPr>
                  <a:spLocks noChangeArrowheads="1"/>
                </p:cNvSpPr>
                <p:nvPr/>
              </p:nvSpPr>
              <p:spPr bwMode="auto">
                <a:xfrm>
                  <a:off x="1519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14" name="Oval 347"/>
                <p:cNvSpPr>
                  <a:spLocks noChangeArrowheads="1"/>
                </p:cNvSpPr>
                <p:nvPr/>
              </p:nvSpPr>
              <p:spPr bwMode="auto">
                <a:xfrm>
                  <a:off x="1655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15" name="Oval 346"/>
                <p:cNvSpPr>
                  <a:spLocks noChangeArrowheads="1"/>
                </p:cNvSpPr>
                <p:nvPr/>
              </p:nvSpPr>
              <p:spPr bwMode="auto">
                <a:xfrm>
                  <a:off x="1791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16" name="Oval 345"/>
                <p:cNvSpPr>
                  <a:spLocks noChangeArrowheads="1"/>
                </p:cNvSpPr>
                <p:nvPr/>
              </p:nvSpPr>
              <p:spPr bwMode="auto">
                <a:xfrm>
                  <a:off x="1927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17" name="Oval 344"/>
                <p:cNvSpPr>
                  <a:spLocks noChangeArrowheads="1"/>
                </p:cNvSpPr>
                <p:nvPr/>
              </p:nvSpPr>
              <p:spPr bwMode="auto">
                <a:xfrm>
                  <a:off x="2066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18" name="Oval 343"/>
                <p:cNvSpPr>
                  <a:spLocks noChangeArrowheads="1"/>
                </p:cNvSpPr>
                <p:nvPr/>
              </p:nvSpPr>
              <p:spPr bwMode="auto">
                <a:xfrm>
                  <a:off x="2202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19" name="Oval 342"/>
                <p:cNvSpPr>
                  <a:spLocks noChangeArrowheads="1"/>
                </p:cNvSpPr>
                <p:nvPr/>
              </p:nvSpPr>
              <p:spPr bwMode="auto">
                <a:xfrm>
                  <a:off x="2338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20" name="Oval 341"/>
                <p:cNvSpPr>
                  <a:spLocks noChangeArrowheads="1"/>
                </p:cNvSpPr>
                <p:nvPr/>
              </p:nvSpPr>
              <p:spPr bwMode="auto">
                <a:xfrm>
                  <a:off x="2474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21" name="Oval 340"/>
                <p:cNvSpPr>
                  <a:spLocks noChangeArrowheads="1"/>
                </p:cNvSpPr>
                <p:nvPr/>
              </p:nvSpPr>
              <p:spPr bwMode="auto">
                <a:xfrm>
                  <a:off x="1383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</p:grpSp>
          <p:sp>
            <p:nvSpPr>
              <p:cNvPr id="407" name="Rectangle 338"/>
              <p:cNvSpPr>
                <a:spLocks noChangeArrowheads="1"/>
              </p:cNvSpPr>
              <p:nvPr/>
            </p:nvSpPr>
            <p:spPr bwMode="auto">
              <a:xfrm>
                <a:off x="2018" y="2751"/>
                <a:ext cx="46" cy="135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08" name="Rectangle 337"/>
              <p:cNvSpPr>
                <a:spLocks noChangeArrowheads="1"/>
              </p:cNvSpPr>
              <p:nvPr/>
            </p:nvSpPr>
            <p:spPr bwMode="auto">
              <a:xfrm>
                <a:off x="2018" y="2614"/>
                <a:ext cx="46" cy="137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09" name="Rectangle 336"/>
              <p:cNvSpPr>
                <a:spLocks noChangeArrowheads="1"/>
              </p:cNvSpPr>
              <p:nvPr/>
            </p:nvSpPr>
            <p:spPr bwMode="auto">
              <a:xfrm>
                <a:off x="2064" y="2704"/>
                <a:ext cx="91" cy="90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10" name="Rectangle 335"/>
              <p:cNvSpPr>
                <a:spLocks noChangeArrowheads="1"/>
              </p:cNvSpPr>
              <p:nvPr/>
            </p:nvSpPr>
            <p:spPr bwMode="auto">
              <a:xfrm>
                <a:off x="2154" y="2659"/>
                <a:ext cx="46" cy="181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11" name="Rectangle 334"/>
              <p:cNvSpPr>
                <a:spLocks noChangeArrowheads="1"/>
              </p:cNvSpPr>
              <p:nvPr/>
            </p:nvSpPr>
            <p:spPr bwMode="auto">
              <a:xfrm>
                <a:off x="1292" y="2704"/>
                <a:ext cx="92" cy="90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12" name="Rectangle 333"/>
              <p:cNvSpPr>
                <a:spLocks noChangeArrowheads="1"/>
              </p:cNvSpPr>
              <p:nvPr/>
            </p:nvSpPr>
            <p:spPr bwMode="auto">
              <a:xfrm>
                <a:off x="1247" y="2659"/>
                <a:ext cx="44" cy="181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</p:grpSp>
        <p:grpSp>
          <p:nvGrpSpPr>
            <p:cNvPr id="10" name="Group 315"/>
            <p:cNvGrpSpPr>
              <a:grpSpLocks/>
            </p:cNvGrpSpPr>
            <p:nvPr/>
          </p:nvGrpSpPr>
          <p:grpSpPr bwMode="auto">
            <a:xfrm flipH="1" flipV="1">
              <a:off x="6533032" y="2170113"/>
              <a:ext cx="885658" cy="373063"/>
              <a:chOff x="1247" y="2614"/>
              <a:chExt cx="953" cy="272"/>
            </a:xfrm>
          </p:grpSpPr>
          <p:grpSp>
            <p:nvGrpSpPr>
              <p:cNvPr id="11" name="Group 322"/>
              <p:cNvGrpSpPr>
                <a:grpSpLocks/>
              </p:cNvGrpSpPr>
              <p:nvPr/>
            </p:nvGrpSpPr>
            <p:grpSpPr bwMode="auto">
              <a:xfrm>
                <a:off x="1379" y="2659"/>
                <a:ext cx="631" cy="181"/>
                <a:chOff x="1383" y="2523"/>
                <a:chExt cx="1225" cy="317"/>
              </a:xfrm>
            </p:grpSpPr>
            <p:sp>
              <p:nvSpPr>
                <p:cNvPr id="397" name="Oval 331"/>
                <p:cNvSpPr>
                  <a:spLocks noChangeArrowheads="1"/>
                </p:cNvSpPr>
                <p:nvPr/>
              </p:nvSpPr>
              <p:spPr bwMode="auto">
                <a:xfrm>
                  <a:off x="1517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398" name="Oval 330"/>
                <p:cNvSpPr>
                  <a:spLocks noChangeArrowheads="1"/>
                </p:cNvSpPr>
                <p:nvPr/>
              </p:nvSpPr>
              <p:spPr bwMode="auto">
                <a:xfrm>
                  <a:off x="1653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399" name="Oval 329"/>
                <p:cNvSpPr>
                  <a:spLocks noChangeArrowheads="1"/>
                </p:cNvSpPr>
                <p:nvPr/>
              </p:nvSpPr>
              <p:spPr bwMode="auto">
                <a:xfrm>
                  <a:off x="1789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00" name="Oval 328"/>
                <p:cNvSpPr>
                  <a:spLocks noChangeArrowheads="1"/>
                </p:cNvSpPr>
                <p:nvPr/>
              </p:nvSpPr>
              <p:spPr bwMode="auto">
                <a:xfrm>
                  <a:off x="1925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01" name="Oval 327"/>
                <p:cNvSpPr>
                  <a:spLocks noChangeArrowheads="1"/>
                </p:cNvSpPr>
                <p:nvPr/>
              </p:nvSpPr>
              <p:spPr bwMode="auto">
                <a:xfrm>
                  <a:off x="2065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02" name="Oval 326"/>
                <p:cNvSpPr>
                  <a:spLocks noChangeArrowheads="1"/>
                </p:cNvSpPr>
                <p:nvPr/>
              </p:nvSpPr>
              <p:spPr bwMode="auto">
                <a:xfrm>
                  <a:off x="2201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03" name="Oval 325"/>
                <p:cNvSpPr>
                  <a:spLocks noChangeArrowheads="1"/>
                </p:cNvSpPr>
                <p:nvPr/>
              </p:nvSpPr>
              <p:spPr bwMode="auto">
                <a:xfrm>
                  <a:off x="2337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04" name="Oval 324"/>
                <p:cNvSpPr>
                  <a:spLocks noChangeArrowheads="1"/>
                </p:cNvSpPr>
                <p:nvPr/>
              </p:nvSpPr>
              <p:spPr bwMode="auto">
                <a:xfrm>
                  <a:off x="2473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  <p:sp>
              <p:nvSpPr>
                <p:cNvPr id="405" name="Oval 323"/>
                <p:cNvSpPr>
                  <a:spLocks noChangeArrowheads="1"/>
                </p:cNvSpPr>
                <p:nvPr/>
              </p:nvSpPr>
              <p:spPr bwMode="auto">
                <a:xfrm>
                  <a:off x="1382" y="2523"/>
                  <a:ext cx="136" cy="316"/>
                </a:xfrm>
                <a:prstGeom prst="ellipse">
                  <a:avLst/>
                </a:prstGeom>
                <a:solidFill>
                  <a:srgbClr val="BBE0E3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rot="10800000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ysClr val="windowText" lastClr="000000"/>
                    </a:solidFill>
                    <a:latin typeface="+mj-lt"/>
                  </a:endParaRPr>
                </a:p>
              </p:txBody>
            </p:sp>
          </p:grpSp>
          <p:sp>
            <p:nvSpPr>
              <p:cNvPr id="391" name="Rectangle 321"/>
              <p:cNvSpPr>
                <a:spLocks noChangeArrowheads="1"/>
              </p:cNvSpPr>
              <p:nvPr/>
            </p:nvSpPr>
            <p:spPr bwMode="auto">
              <a:xfrm>
                <a:off x="2017" y="2749"/>
                <a:ext cx="46" cy="137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392" name="Rectangle 320"/>
              <p:cNvSpPr>
                <a:spLocks noChangeArrowheads="1"/>
              </p:cNvSpPr>
              <p:nvPr/>
            </p:nvSpPr>
            <p:spPr bwMode="auto">
              <a:xfrm>
                <a:off x="2017" y="2614"/>
                <a:ext cx="46" cy="135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393" name="Rectangle 319"/>
              <p:cNvSpPr>
                <a:spLocks noChangeArrowheads="1"/>
              </p:cNvSpPr>
              <p:nvPr/>
            </p:nvSpPr>
            <p:spPr bwMode="auto">
              <a:xfrm>
                <a:off x="2063" y="2704"/>
                <a:ext cx="91" cy="90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394" name="Rectangle 318"/>
              <p:cNvSpPr>
                <a:spLocks noChangeArrowheads="1"/>
              </p:cNvSpPr>
              <p:nvPr/>
            </p:nvSpPr>
            <p:spPr bwMode="auto">
              <a:xfrm>
                <a:off x="2154" y="2659"/>
                <a:ext cx="46" cy="181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395" name="Rectangle 317"/>
              <p:cNvSpPr>
                <a:spLocks noChangeArrowheads="1"/>
              </p:cNvSpPr>
              <p:nvPr/>
            </p:nvSpPr>
            <p:spPr bwMode="auto">
              <a:xfrm>
                <a:off x="1291" y="2704"/>
                <a:ext cx="92" cy="90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396" name="Rectangle 316"/>
              <p:cNvSpPr>
                <a:spLocks noChangeArrowheads="1"/>
              </p:cNvSpPr>
              <p:nvPr/>
            </p:nvSpPr>
            <p:spPr bwMode="auto">
              <a:xfrm>
                <a:off x="1247" y="2659"/>
                <a:ext cx="44" cy="181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</p:grpSp>
        <p:sp>
          <p:nvSpPr>
            <p:cNvPr id="382" name="Line 314"/>
            <p:cNvSpPr>
              <a:spLocks noChangeShapeType="1"/>
            </p:cNvSpPr>
            <p:nvPr/>
          </p:nvSpPr>
          <p:spPr bwMode="auto">
            <a:xfrm>
              <a:off x="6386990" y="1795463"/>
              <a:ext cx="1587" cy="3698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83" name="Line 313"/>
            <p:cNvSpPr>
              <a:spLocks noChangeShapeType="1"/>
            </p:cNvSpPr>
            <p:nvPr/>
          </p:nvSpPr>
          <p:spPr bwMode="auto">
            <a:xfrm>
              <a:off x="6695002" y="1789113"/>
              <a:ext cx="0" cy="36988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84" name="Text Box 311"/>
            <p:cNvSpPr txBox="1">
              <a:spLocks noChangeArrowheads="1"/>
            </p:cNvSpPr>
            <p:nvPr/>
          </p:nvSpPr>
          <p:spPr bwMode="auto">
            <a:xfrm>
              <a:off x="5974191" y="1504950"/>
              <a:ext cx="706521" cy="315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0409" tIns="35204" rIns="70409" bIns="3520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>
                  <a:solidFill>
                    <a:sysClr val="windowText" lastClr="000000"/>
                  </a:solidFill>
                  <a:latin typeface="+mj-lt"/>
                  <a:ea typeface="Times New Roman" pitchFamily="18" charset="0"/>
                  <a:cs typeface="Arial" charset="0"/>
                </a:rPr>
                <a:t>20kW</a:t>
              </a:r>
              <a:endParaRPr lang="en-US" sz="2400" kern="0">
                <a:solidFill>
                  <a:sysClr val="windowText" lastClr="000000"/>
                </a:solidFill>
                <a:latin typeface="+mj-lt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85" name="Text Box 310"/>
            <p:cNvSpPr txBox="1">
              <a:spLocks noChangeArrowheads="1"/>
            </p:cNvSpPr>
            <p:nvPr/>
          </p:nvSpPr>
          <p:spPr bwMode="auto">
            <a:xfrm>
              <a:off x="6487014" y="1504950"/>
              <a:ext cx="646190" cy="315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0409" tIns="35204" rIns="70409" bIns="35204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kern="0">
                  <a:solidFill>
                    <a:sysClr val="windowText" lastClr="000000"/>
                  </a:solidFill>
                  <a:latin typeface="+mj-lt"/>
                  <a:ea typeface="Times New Roman" pitchFamily="18" charset="0"/>
                  <a:cs typeface="Arial" charset="0"/>
                </a:rPr>
                <a:t>20kW</a:t>
              </a:r>
              <a:endParaRPr lang="en-US" sz="2400" kern="0">
                <a:solidFill>
                  <a:sysClr val="windowText" lastClr="000000"/>
                </a:solidFill>
                <a:latin typeface="+mj-lt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87" name="Text Box 297"/>
            <p:cNvSpPr txBox="1">
              <a:spLocks noChangeArrowheads="1"/>
            </p:cNvSpPr>
            <p:nvPr/>
          </p:nvSpPr>
          <p:spPr bwMode="auto">
            <a:xfrm>
              <a:off x="6621968" y="2470150"/>
              <a:ext cx="741450" cy="352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>
                  <a:solidFill>
                    <a:sysClr val="windowText" lastClr="000000"/>
                  </a:solidFill>
                  <a:latin typeface="+mj-lt"/>
                  <a:cs typeface="Times New Roman" pitchFamily="18" charset="0"/>
                </a:rPr>
                <a:t>ACM2</a:t>
              </a:r>
              <a:endParaRPr lang="en-US" sz="4000" kern="0">
                <a:solidFill>
                  <a:sysClr val="windowText" lastClr="000000"/>
                </a:solidFill>
                <a:latin typeface="+mj-lt"/>
              </a:endParaRPr>
            </a:p>
          </p:txBody>
        </p:sp>
        <p:sp>
          <p:nvSpPr>
            <p:cNvPr id="389" name="Rectangle 352"/>
            <p:cNvSpPr>
              <a:spLocks noChangeArrowheads="1"/>
            </p:cNvSpPr>
            <p:nvPr/>
          </p:nvSpPr>
          <p:spPr bwMode="auto">
            <a:xfrm>
              <a:off x="2362200" y="2316163"/>
              <a:ext cx="1219345" cy="122237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+mj-lt"/>
              </a:endParaRPr>
            </a:p>
          </p:txBody>
        </p:sp>
      </p:grpSp>
      <p:grpSp>
        <p:nvGrpSpPr>
          <p:cNvPr id="12" name="Group 180"/>
          <p:cNvGrpSpPr>
            <a:grpSpLocks/>
          </p:cNvGrpSpPr>
          <p:nvPr/>
        </p:nvGrpSpPr>
        <p:grpSpPr bwMode="auto">
          <a:xfrm>
            <a:off x="2438400" y="3048000"/>
            <a:ext cx="1058863" cy="1190625"/>
            <a:chOff x="607565" y="4938712"/>
            <a:chExt cx="1058102" cy="1191399"/>
          </a:xfrm>
        </p:grpSpPr>
        <p:grpSp>
          <p:nvGrpSpPr>
            <p:cNvPr id="13" name="Group 60"/>
            <p:cNvGrpSpPr>
              <a:grpSpLocks/>
            </p:cNvGrpSpPr>
            <p:nvPr/>
          </p:nvGrpSpPr>
          <p:grpSpPr bwMode="auto">
            <a:xfrm>
              <a:off x="752475" y="4938712"/>
              <a:ext cx="304800" cy="396875"/>
              <a:chOff x="3682" y="1321"/>
              <a:chExt cx="352" cy="402"/>
            </a:xfrm>
          </p:grpSpPr>
          <p:sp>
            <p:nvSpPr>
              <p:cNvPr id="172" name="Line 61"/>
              <p:cNvSpPr>
                <a:spLocks noChangeShapeType="1"/>
              </p:cNvSpPr>
              <p:nvPr/>
            </p:nvSpPr>
            <p:spPr bwMode="auto">
              <a:xfrm>
                <a:off x="3681" y="1321"/>
                <a:ext cx="0" cy="28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</a:endParaRPr>
              </a:p>
            </p:txBody>
          </p:sp>
          <p:sp>
            <p:nvSpPr>
              <p:cNvPr id="173" name="Line 62"/>
              <p:cNvSpPr>
                <a:spLocks noChangeShapeType="1"/>
              </p:cNvSpPr>
              <p:nvPr/>
            </p:nvSpPr>
            <p:spPr bwMode="auto">
              <a:xfrm rot="5400000">
                <a:off x="3893" y="1559"/>
                <a:ext cx="0" cy="28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</a:endParaRPr>
              </a:p>
            </p:txBody>
          </p:sp>
          <p:sp>
            <p:nvSpPr>
              <p:cNvPr id="174" name="Arc 63"/>
              <p:cNvSpPr>
                <a:spLocks/>
              </p:cNvSpPr>
              <p:nvPr/>
            </p:nvSpPr>
            <p:spPr bwMode="auto">
              <a:xfrm>
                <a:off x="3681" y="1321"/>
                <a:ext cx="352" cy="37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</a:endParaRPr>
              </a:p>
            </p:txBody>
          </p:sp>
          <p:sp>
            <p:nvSpPr>
              <p:cNvPr id="175" name="Arc 64"/>
              <p:cNvSpPr>
                <a:spLocks/>
              </p:cNvSpPr>
              <p:nvPr/>
            </p:nvSpPr>
            <p:spPr bwMode="auto">
              <a:xfrm>
                <a:off x="3681" y="1601"/>
                <a:ext cx="71" cy="1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>
                  <a:latin typeface="+mj-lt"/>
                </a:endParaRPr>
              </a:p>
            </p:txBody>
          </p:sp>
        </p:grpSp>
        <p:sp>
          <p:nvSpPr>
            <p:cNvPr id="176" name="Text Box 65"/>
            <p:cNvSpPr txBox="1">
              <a:spLocks noChangeArrowheads="1"/>
            </p:cNvSpPr>
            <p:nvPr/>
          </p:nvSpPr>
          <p:spPr bwMode="auto">
            <a:xfrm>
              <a:off x="1167550" y="5375559"/>
              <a:ext cx="498117" cy="276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+mj-lt"/>
                </a:rPr>
                <a:t>Diag.</a:t>
              </a:r>
            </a:p>
          </p:txBody>
        </p:sp>
        <p:sp>
          <p:nvSpPr>
            <p:cNvPr id="177" name="Rectangle 73"/>
            <p:cNvSpPr>
              <a:spLocks noChangeArrowheads="1"/>
            </p:cNvSpPr>
            <p:nvPr/>
          </p:nvSpPr>
          <p:spPr bwMode="auto">
            <a:xfrm rot="19437514">
              <a:off x="1197691" y="5712328"/>
              <a:ext cx="261750" cy="1334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78" name="Text Box 74"/>
            <p:cNvSpPr txBox="1">
              <a:spLocks noChangeArrowheads="1"/>
            </p:cNvSpPr>
            <p:nvPr/>
          </p:nvSpPr>
          <p:spPr bwMode="auto">
            <a:xfrm>
              <a:off x="607565" y="5853706"/>
              <a:ext cx="937539" cy="276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+mj-lt"/>
                </a:rPr>
                <a:t>Beam dump</a:t>
              </a:r>
            </a:p>
          </p:txBody>
        </p:sp>
        <p:sp>
          <p:nvSpPr>
            <p:cNvPr id="179" name="Line 75"/>
            <p:cNvSpPr>
              <a:spLocks noChangeShapeType="1"/>
            </p:cNvSpPr>
            <p:nvPr/>
          </p:nvSpPr>
          <p:spPr bwMode="auto">
            <a:xfrm>
              <a:off x="899455" y="5304074"/>
              <a:ext cx="439422" cy="50515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80" name="AutoShape 76"/>
            <p:cNvSpPr>
              <a:spLocks noChangeArrowheads="1"/>
            </p:cNvSpPr>
            <p:nvPr/>
          </p:nvSpPr>
          <p:spPr bwMode="auto">
            <a:xfrm>
              <a:off x="978773" y="5418449"/>
              <a:ext cx="230023" cy="216040"/>
            </a:xfrm>
            <a:prstGeom prst="plus">
              <a:avLst>
                <a:gd name="adj" fmla="val 25000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j-lt"/>
              </a:endParaRPr>
            </a:p>
          </p:txBody>
        </p:sp>
      </p:grpSp>
      <p:sp>
        <p:nvSpPr>
          <p:cNvPr id="465" name="Text Box 37"/>
          <p:cNvSpPr txBox="1">
            <a:spLocks noChangeArrowheads="1"/>
          </p:cNvSpPr>
          <p:nvPr/>
        </p:nvSpPr>
        <p:spPr bwMode="auto">
          <a:xfrm>
            <a:off x="2057400" y="4419600"/>
            <a:ext cx="15446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0000"/>
                </a:solidFill>
                <a:latin typeface="+mj-lt"/>
              </a:rPr>
              <a:t>10MeV, 2 </a:t>
            </a:r>
            <a:r>
              <a:rPr lang="en-US" sz="1600" dirty="0" err="1">
                <a:solidFill>
                  <a:srgbClr val="FF0000"/>
                </a:solidFill>
                <a:latin typeface="+mj-lt"/>
              </a:rPr>
              <a:t>mA</a:t>
            </a:r>
            <a:endParaRPr lang="en-US" sz="1600" dirty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14" name="Group 465"/>
          <p:cNvGrpSpPr>
            <a:grpSpLocks/>
          </p:cNvGrpSpPr>
          <p:nvPr/>
        </p:nvGrpSpPr>
        <p:grpSpPr bwMode="auto">
          <a:xfrm>
            <a:off x="7086600" y="3033713"/>
            <a:ext cx="1582738" cy="1724025"/>
            <a:chOff x="1887538" y="5548312"/>
            <a:chExt cx="1582738" cy="1724442"/>
          </a:xfrm>
        </p:grpSpPr>
        <p:sp>
          <p:nvSpPr>
            <p:cNvPr id="193" name="Text Box 37"/>
            <p:cNvSpPr txBox="1">
              <a:spLocks noChangeArrowheads="1"/>
            </p:cNvSpPr>
            <p:nvPr/>
          </p:nvSpPr>
          <p:spPr bwMode="auto">
            <a:xfrm>
              <a:off x="1887538" y="6934534"/>
              <a:ext cx="1582738" cy="33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0000"/>
                  </a:solidFill>
                  <a:latin typeface="+mj-lt"/>
                </a:rPr>
                <a:t>50MeV, 2 </a:t>
              </a:r>
              <a:r>
                <a:rPr lang="en-US" sz="1600" dirty="0" err="1">
                  <a:solidFill>
                    <a:srgbClr val="FF0000"/>
                  </a:solidFill>
                  <a:latin typeface="+mj-lt"/>
                </a:rPr>
                <a:t>mA</a:t>
              </a:r>
              <a:endParaRPr lang="en-US" sz="1600" dirty="0">
                <a:solidFill>
                  <a:srgbClr val="FF0000"/>
                </a:solidFill>
                <a:latin typeface="+mj-lt"/>
              </a:endParaRPr>
            </a:p>
          </p:txBody>
        </p:sp>
        <p:grpSp>
          <p:nvGrpSpPr>
            <p:cNvPr id="15" name="Group 60"/>
            <p:cNvGrpSpPr>
              <a:grpSpLocks/>
            </p:cNvGrpSpPr>
            <p:nvPr/>
          </p:nvGrpSpPr>
          <p:grpSpPr bwMode="auto">
            <a:xfrm>
              <a:off x="2505075" y="5548312"/>
              <a:ext cx="304800" cy="396875"/>
              <a:chOff x="3682" y="1321"/>
              <a:chExt cx="352" cy="402"/>
            </a:xfrm>
          </p:grpSpPr>
          <p:sp>
            <p:nvSpPr>
              <p:cNvPr id="195" name="Line 61"/>
              <p:cNvSpPr>
                <a:spLocks noChangeShapeType="1"/>
              </p:cNvSpPr>
              <p:nvPr/>
            </p:nvSpPr>
            <p:spPr bwMode="auto">
              <a:xfrm>
                <a:off x="3682" y="1321"/>
                <a:ext cx="0" cy="280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</a:endParaRPr>
              </a:p>
            </p:txBody>
          </p:sp>
          <p:sp>
            <p:nvSpPr>
              <p:cNvPr id="196" name="Line 62"/>
              <p:cNvSpPr>
                <a:spLocks noChangeShapeType="1"/>
              </p:cNvSpPr>
              <p:nvPr/>
            </p:nvSpPr>
            <p:spPr bwMode="auto">
              <a:xfrm rot="5400000">
                <a:off x="3894" y="1559"/>
                <a:ext cx="0" cy="281"/>
              </a:xfrm>
              <a:prstGeom prst="line">
                <a:avLst/>
              </a:prstGeom>
              <a:noFill/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</a:endParaRPr>
              </a:p>
            </p:txBody>
          </p:sp>
          <p:sp>
            <p:nvSpPr>
              <p:cNvPr id="197" name="Arc 63"/>
              <p:cNvSpPr>
                <a:spLocks/>
              </p:cNvSpPr>
              <p:nvPr/>
            </p:nvSpPr>
            <p:spPr bwMode="auto">
              <a:xfrm>
                <a:off x="3682" y="1321"/>
                <a:ext cx="352" cy="37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j-lt"/>
                </a:endParaRPr>
              </a:p>
            </p:txBody>
          </p:sp>
          <p:sp>
            <p:nvSpPr>
              <p:cNvPr id="198" name="Arc 64"/>
              <p:cNvSpPr>
                <a:spLocks/>
              </p:cNvSpPr>
              <p:nvPr/>
            </p:nvSpPr>
            <p:spPr bwMode="auto">
              <a:xfrm>
                <a:off x="3682" y="1601"/>
                <a:ext cx="71" cy="12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000">
                  <a:latin typeface="+mj-lt"/>
                </a:endParaRPr>
              </a:p>
            </p:txBody>
          </p:sp>
        </p:grpSp>
        <p:sp>
          <p:nvSpPr>
            <p:cNvPr id="199" name="Text Box 65"/>
            <p:cNvSpPr txBox="1">
              <a:spLocks noChangeArrowheads="1"/>
            </p:cNvSpPr>
            <p:nvPr/>
          </p:nvSpPr>
          <p:spPr bwMode="auto">
            <a:xfrm>
              <a:off x="2919413" y="5984980"/>
              <a:ext cx="498475" cy="276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latin typeface="+mj-lt"/>
                </a:rPr>
                <a:t>Diag.</a:t>
              </a:r>
            </a:p>
          </p:txBody>
        </p:sp>
        <p:sp>
          <p:nvSpPr>
            <p:cNvPr id="200" name="Rectangle 73"/>
            <p:cNvSpPr>
              <a:spLocks noChangeArrowheads="1"/>
            </p:cNvSpPr>
            <p:nvPr/>
          </p:nvSpPr>
          <p:spPr bwMode="auto">
            <a:xfrm rot="19437514">
              <a:off x="2949576" y="6321611"/>
              <a:ext cx="261937" cy="13338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201" name="Text Box 74"/>
            <p:cNvSpPr txBox="1">
              <a:spLocks noChangeArrowheads="1"/>
            </p:cNvSpPr>
            <p:nvPr/>
          </p:nvSpPr>
          <p:spPr bwMode="auto">
            <a:xfrm>
              <a:off x="2268538" y="6477224"/>
              <a:ext cx="938213" cy="276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+mj-lt"/>
                </a:rPr>
                <a:t>Beam dump</a:t>
              </a:r>
            </a:p>
          </p:txBody>
        </p:sp>
        <p:sp>
          <p:nvSpPr>
            <p:cNvPr id="202" name="Line 75"/>
            <p:cNvSpPr>
              <a:spLocks noChangeShapeType="1"/>
            </p:cNvSpPr>
            <p:nvPr/>
          </p:nvSpPr>
          <p:spPr bwMode="auto">
            <a:xfrm>
              <a:off x="2652713" y="5913525"/>
              <a:ext cx="438150" cy="50494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203" name="AutoShape 76"/>
            <p:cNvSpPr>
              <a:spLocks noChangeArrowheads="1"/>
            </p:cNvSpPr>
            <p:nvPr/>
          </p:nvSpPr>
          <p:spPr bwMode="auto">
            <a:xfrm>
              <a:off x="2732088" y="6027853"/>
              <a:ext cx="228600" cy="215952"/>
            </a:xfrm>
            <a:prstGeom prst="plus">
              <a:avLst>
                <a:gd name="adj" fmla="val 25000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j-lt"/>
              </a:endParaRPr>
            </a:p>
          </p:txBody>
        </p:sp>
      </p:grpSp>
      <p:sp>
        <p:nvSpPr>
          <p:cNvPr id="143" name="TextBox 354"/>
          <p:cNvSpPr txBox="1">
            <a:spLocks noChangeArrowheads="1"/>
          </p:cNvSpPr>
          <p:nvPr/>
        </p:nvSpPr>
        <p:spPr bwMode="auto">
          <a:xfrm>
            <a:off x="1143000" y="4953000"/>
            <a:ext cx="2023311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Phase-1 : </a:t>
            </a:r>
            <a:r>
              <a:rPr lang="en-US" sz="1400" dirty="0">
                <a:solidFill>
                  <a:srgbClr val="008000"/>
                </a:solidFill>
              </a:rPr>
              <a:t>2009 </a:t>
            </a:r>
            <a:r>
              <a:rPr lang="en-US" sz="1400" dirty="0" smtClean="0">
                <a:solidFill>
                  <a:srgbClr val="008000"/>
                </a:solidFill>
              </a:rPr>
              <a:t>– </a:t>
            </a:r>
            <a:r>
              <a:rPr lang="en-US" sz="1400" dirty="0" smtClean="0">
                <a:solidFill>
                  <a:srgbClr val="008000"/>
                </a:solidFill>
              </a:rPr>
              <a:t>2013</a:t>
            </a:r>
            <a:endParaRPr lang="en-US" sz="1400" dirty="0" smtClean="0">
              <a:solidFill>
                <a:srgbClr val="008000"/>
              </a:solidFill>
            </a:endParaRPr>
          </a:p>
        </p:txBody>
      </p:sp>
      <p:sp>
        <p:nvSpPr>
          <p:cNvPr id="144" name="TextBox 355"/>
          <p:cNvSpPr txBox="1">
            <a:spLocks noChangeArrowheads="1"/>
          </p:cNvSpPr>
          <p:nvPr/>
        </p:nvSpPr>
        <p:spPr bwMode="auto">
          <a:xfrm>
            <a:off x="5257800" y="4953000"/>
            <a:ext cx="2023311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Phase-2 : </a:t>
            </a:r>
            <a:r>
              <a:rPr lang="en-US" sz="1400" dirty="0">
                <a:solidFill>
                  <a:srgbClr val="0000FF"/>
                </a:solidFill>
              </a:rPr>
              <a:t>2013 </a:t>
            </a:r>
            <a:r>
              <a:rPr lang="en-US" sz="1400" dirty="0" smtClean="0">
                <a:solidFill>
                  <a:srgbClr val="0000FF"/>
                </a:solidFill>
              </a:rPr>
              <a:t>– </a:t>
            </a:r>
            <a:r>
              <a:rPr lang="en-US" sz="1400" dirty="0" smtClean="0">
                <a:solidFill>
                  <a:srgbClr val="0000FF"/>
                </a:solidFill>
              </a:rPr>
              <a:t>2018</a:t>
            </a:r>
            <a:endParaRPr lang="en-US" sz="1400" dirty="0" smtClean="0">
              <a:solidFill>
                <a:srgbClr val="0000FF"/>
              </a:solidFill>
            </a:endParaRPr>
          </a:p>
        </p:txBody>
      </p:sp>
      <p:sp>
        <p:nvSpPr>
          <p:cNvPr id="145" name="Text Box 32"/>
          <p:cNvSpPr txBox="1">
            <a:spLocks noChangeArrowheads="1"/>
          </p:cNvSpPr>
          <p:nvPr/>
        </p:nvSpPr>
        <p:spPr bwMode="auto">
          <a:xfrm>
            <a:off x="457200" y="4343400"/>
            <a:ext cx="1143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1050" dirty="0"/>
              <a:t>VECC-TRIUMF MOU phase-1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990600" y="914400"/>
            <a:ext cx="7010400" cy="2286000"/>
          </a:xfrm>
          <a:prstGeom prst="roundRect">
            <a:avLst/>
          </a:prstGeom>
          <a:noFill/>
          <a:ln w="38100">
            <a:solidFill>
              <a:srgbClr val="33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990600" y="3371850"/>
            <a:ext cx="7086600" cy="3352800"/>
          </a:xfrm>
          <a:prstGeom prst="roundRect">
            <a:avLst/>
          </a:prstGeom>
          <a:noFill/>
          <a:ln w="38100">
            <a:solidFill>
              <a:srgbClr val="99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609600" y="38100"/>
            <a:ext cx="8001000" cy="65747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72000" tIns="36000" rIns="72000" bIns="3600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</a:rPr>
              <a:t>The ultimate goal : </a:t>
            </a:r>
            <a:r>
              <a:rPr lang="en-US" sz="2400" b="1" dirty="0" smtClean="0">
                <a:solidFill>
                  <a:srgbClr val="009900"/>
                </a:solidFill>
                <a:latin typeface="Calibri" pitchFamily="34" charset="0"/>
              </a:rPr>
              <a:t>ANURIB</a:t>
            </a:r>
            <a:r>
              <a:rPr lang="en-US" sz="2400" b="1" dirty="0" smtClean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sz="2400" b="1" dirty="0">
                <a:solidFill>
                  <a:srgbClr val="000099"/>
                </a:solidFill>
                <a:latin typeface="Calibri" pitchFamily="34" charset="0"/>
              </a:rPr>
              <a:t>facility </a:t>
            </a:r>
            <a:r>
              <a:rPr lang="en-US" sz="2400" dirty="0">
                <a:solidFill>
                  <a:srgbClr val="000099"/>
                </a:solidFill>
                <a:latin typeface="Calibri" pitchFamily="34" charset="0"/>
              </a:rPr>
              <a:t/>
            </a:r>
            <a:br>
              <a:rPr lang="en-US" sz="2400" dirty="0">
                <a:solidFill>
                  <a:srgbClr val="000099"/>
                </a:solidFill>
                <a:latin typeface="Calibri" pitchFamily="34" charset="0"/>
              </a:rPr>
            </a:br>
            <a:r>
              <a:rPr lang="en-US" sz="1400" u="sng" dirty="0">
                <a:solidFill>
                  <a:srgbClr val="009900"/>
                </a:solidFill>
                <a:latin typeface="Calibri" pitchFamily="34" charset="0"/>
              </a:rPr>
              <a:t>A</a:t>
            </a:r>
            <a:r>
              <a:rPr lang="en-US" sz="1400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sz="1400" u="sng" dirty="0">
                <a:solidFill>
                  <a:schemeClr val="tx1"/>
                </a:solidFill>
                <a:latin typeface="Calibri" pitchFamily="34" charset="0"/>
              </a:rPr>
              <a:t>N</a:t>
            </a:r>
            <a:r>
              <a:rPr lang="en-US" sz="1400" dirty="0">
                <a:solidFill>
                  <a:schemeClr val="tx1"/>
                </a:solidFill>
                <a:latin typeface="Calibri" pitchFamily="34" charset="0"/>
              </a:rPr>
              <a:t>ational Facility for </a:t>
            </a:r>
            <a:r>
              <a:rPr lang="en-US" sz="1400" u="sng" dirty="0">
                <a:solidFill>
                  <a:srgbClr val="009900"/>
                </a:solidFill>
                <a:latin typeface="Calibri" pitchFamily="34" charset="0"/>
              </a:rPr>
              <a:t>U</a:t>
            </a:r>
            <a:r>
              <a:rPr lang="en-US" sz="1400" dirty="0">
                <a:solidFill>
                  <a:schemeClr val="tx1"/>
                </a:solidFill>
                <a:latin typeface="Calibri" pitchFamily="34" charset="0"/>
              </a:rPr>
              <a:t>nstable and </a:t>
            </a:r>
            <a:r>
              <a:rPr lang="en-US" sz="1400" u="sng" dirty="0">
                <a:solidFill>
                  <a:srgbClr val="009900"/>
                </a:solidFill>
                <a:latin typeface="Calibri" pitchFamily="34" charset="0"/>
              </a:rPr>
              <a:t>R</a:t>
            </a:r>
            <a:r>
              <a:rPr lang="en-US" sz="1400" dirty="0">
                <a:solidFill>
                  <a:schemeClr val="tx1"/>
                </a:solidFill>
                <a:latin typeface="Calibri" pitchFamily="34" charset="0"/>
              </a:rPr>
              <a:t>are</a:t>
            </a:r>
            <a:r>
              <a:rPr lang="en-US" sz="1400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sz="1400" u="sng" dirty="0">
                <a:solidFill>
                  <a:srgbClr val="009900"/>
                </a:solidFill>
                <a:latin typeface="Calibri" pitchFamily="34" charset="0"/>
              </a:rPr>
              <a:t>I</a:t>
            </a:r>
            <a:r>
              <a:rPr lang="en-US" sz="1400" dirty="0">
                <a:solidFill>
                  <a:schemeClr val="tx1"/>
                </a:solidFill>
                <a:latin typeface="Calibri" pitchFamily="34" charset="0"/>
              </a:rPr>
              <a:t>sotope</a:t>
            </a:r>
            <a:r>
              <a:rPr lang="en-US" sz="1400" dirty="0">
                <a:solidFill>
                  <a:srgbClr val="000099"/>
                </a:solidFill>
                <a:latin typeface="Calibri" pitchFamily="34" charset="0"/>
              </a:rPr>
              <a:t> </a:t>
            </a:r>
            <a:r>
              <a:rPr lang="en-US" sz="1400" u="sng" dirty="0">
                <a:solidFill>
                  <a:srgbClr val="009900"/>
                </a:solidFill>
                <a:latin typeface="Calibri" pitchFamily="34" charset="0"/>
              </a:rPr>
              <a:t>B</a:t>
            </a:r>
            <a:r>
              <a:rPr lang="en-US" sz="1400" dirty="0">
                <a:solidFill>
                  <a:schemeClr val="tx1"/>
                </a:solidFill>
                <a:latin typeface="Calibri" pitchFamily="34" charset="0"/>
              </a:rPr>
              <a:t>eams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6781800" y="990600"/>
            <a:ext cx="856325" cy="338554"/>
          </a:xfrm>
          <a:prstGeom prst="rect">
            <a:avLst/>
          </a:prstGeom>
          <a:solidFill>
            <a:srgbClr val="FFFFCC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alibri" pitchFamily="34" charset="0"/>
              </a:rPr>
              <a:t>Phase-1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6781800" y="5734050"/>
            <a:ext cx="856325" cy="338554"/>
          </a:xfrm>
          <a:prstGeom prst="rect">
            <a:avLst/>
          </a:prstGeom>
          <a:solidFill>
            <a:srgbClr val="FFFFCC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alibri" pitchFamily="34" charset="0"/>
              </a:rPr>
              <a:t>Phase-2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619475" y="1555989"/>
            <a:ext cx="492508" cy="461665"/>
          </a:xfrm>
          <a:prstGeom prst="rect">
            <a:avLst/>
          </a:prstGeom>
          <a:solidFill>
            <a:srgbClr val="FFCC99"/>
          </a:solidFill>
          <a:ln w="25400">
            <a:solidFill>
              <a:srgbClr val="D60093"/>
            </a:solidFill>
            <a:miter lim="800000"/>
            <a:headEnd/>
            <a:tailEnd/>
          </a:ln>
        </p:spPr>
        <p:txBody>
          <a:bodyPr wrap="square" lIns="45720" tIns="0" rIns="0" bIns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000" b="1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0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Ion Source</a:t>
            </a: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4112250" y="1586021"/>
            <a:ext cx="638400" cy="18466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en-US" sz="1200" b="1" dirty="0" smtClean="0">
                <a:solidFill>
                  <a:srgbClr val="FF0000"/>
                </a:solidFill>
                <a:latin typeface="Trebuchet MS" pitchFamily="34" charset="0"/>
              </a:rPr>
              <a:t>1+ RIB</a:t>
            </a:r>
            <a:r>
              <a:rPr lang="en-US" sz="1200" b="1" dirty="0" smtClean="0">
                <a:latin typeface="Trebuchet MS" pitchFamily="34" charset="0"/>
              </a:rPr>
              <a:t> </a:t>
            </a:r>
            <a:endParaRPr lang="en-US" sz="1200" b="1" dirty="0">
              <a:latin typeface="Trebuchet MS" pitchFamily="34" charset="0"/>
            </a:endParaRPr>
          </a:p>
        </p:txBody>
      </p:sp>
      <p:sp>
        <p:nvSpPr>
          <p:cNvPr id="22" name="Text Box 27"/>
          <p:cNvSpPr txBox="1">
            <a:spLocks noChangeArrowheads="1"/>
          </p:cNvSpPr>
          <p:nvPr/>
        </p:nvSpPr>
        <p:spPr bwMode="auto">
          <a:xfrm>
            <a:off x="4160223" y="4272778"/>
            <a:ext cx="1168571" cy="190370"/>
          </a:xfrm>
          <a:prstGeom prst="rect">
            <a:avLst/>
          </a:prstGeom>
          <a:solidFill>
            <a:srgbClr val="CC99FF"/>
          </a:solidFill>
          <a:ln w="25400">
            <a:solidFill>
              <a:srgbClr val="6600FF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LINAC booster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Line 28"/>
          <p:cNvSpPr>
            <a:spLocks noChangeShapeType="1"/>
          </p:cNvSpPr>
          <p:nvPr/>
        </p:nvSpPr>
        <p:spPr bwMode="auto">
          <a:xfrm flipH="1">
            <a:off x="4655442" y="4514334"/>
            <a:ext cx="0" cy="267206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4270666" y="5056354"/>
            <a:ext cx="881773" cy="906296"/>
            <a:chOff x="3312" y="3025"/>
            <a:chExt cx="495" cy="544"/>
          </a:xfrm>
        </p:grpSpPr>
        <p:grpSp>
          <p:nvGrpSpPr>
            <p:cNvPr id="3" name="Group 31"/>
            <p:cNvGrpSpPr>
              <a:grpSpLocks/>
            </p:cNvGrpSpPr>
            <p:nvPr/>
          </p:nvGrpSpPr>
          <p:grpSpPr bwMode="auto">
            <a:xfrm rot="2700000">
              <a:off x="3288" y="3049"/>
              <a:ext cx="544" cy="495"/>
              <a:chOff x="2928" y="912"/>
              <a:chExt cx="816" cy="816"/>
            </a:xfrm>
          </p:grpSpPr>
          <p:grpSp>
            <p:nvGrpSpPr>
              <p:cNvPr id="4" name="Group 32"/>
              <p:cNvGrpSpPr>
                <a:grpSpLocks/>
              </p:cNvGrpSpPr>
              <p:nvPr/>
            </p:nvGrpSpPr>
            <p:grpSpPr bwMode="auto">
              <a:xfrm>
                <a:off x="3264" y="912"/>
                <a:ext cx="144" cy="336"/>
                <a:chOff x="3264" y="960"/>
                <a:chExt cx="144" cy="336"/>
              </a:xfrm>
            </p:grpSpPr>
            <p:sp>
              <p:nvSpPr>
                <p:cNvPr id="127" name="Line 33"/>
                <p:cNvSpPr>
                  <a:spLocks noChangeShapeType="1"/>
                </p:cNvSpPr>
                <p:nvPr/>
              </p:nvSpPr>
              <p:spPr bwMode="auto">
                <a:xfrm>
                  <a:off x="3264" y="960"/>
                  <a:ext cx="0" cy="192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8" name="Line 34"/>
                <p:cNvSpPr>
                  <a:spLocks noChangeShapeType="1"/>
                </p:cNvSpPr>
                <p:nvPr/>
              </p:nvSpPr>
              <p:spPr bwMode="auto">
                <a:xfrm>
                  <a:off x="3264" y="960"/>
                  <a:ext cx="144" cy="0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9" name="Line 35"/>
                <p:cNvSpPr>
                  <a:spLocks noChangeShapeType="1"/>
                </p:cNvSpPr>
                <p:nvPr/>
              </p:nvSpPr>
              <p:spPr bwMode="auto">
                <a:xfrm>
                  <a:off x="3408" y="960"/>
                  <a:ext cx="0" cy="192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0" name="Line 36"/>
                <p:cNvSpPr>
                  <a:spLocks noChangeShapeType="1"/>
                </p:cNvSpPr>
                <p:nvPr/>
              </p:nvSpPr>
              <p:spPr bwMode="auto">
                <a:xfrm>
                  <a:off x="3312" y="1296"/>
                  <a:ext cx="48" cy="0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1" name="Line 37"/>
                <p:cNvSpPr>
                  <a:spLocks noChangeShapeType="1"/>
                </p:cNvSpPr>
                <p:nvPr/>
              </p:nvSpPr>
              <p:spPr bwMode="auto">
                <a:xfrm>
                  <a:off x="3264" y="1152"/>
                  <a:ext cx="48" cy="144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2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3360" y="1152"/>
                  <a:ext cx="48" cy="144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39"/>
              <p:cNvGrpSpPr>
                <a:grpSpLocks/>
              </p:cNvGrpSpPr>
              <p:nvPr/>
            </p:nvGrpSpPr>
            <p:grpSpPr bwMode="auto">
              <a:xfrm rot="10800000">
                <a:off x="3264" y="1392"/>
                <a:ext cx="144" cy="336"/>
                <a:chOff x="3264" y="960"/>
                <a:chExt cx="144" cy="336"/>
              </a:xfrm>
            </p:grpSpPr>
            <p:sp>
              <p:nvSpPr>
                <p:cNvPr id="121" name="Line 40"/>
                <p:cNvSpPr>
                  <a:spLocks noChangeShapeType="1"/>
                </p:cNvSpPr>
                <p:nvPr/>
              </p:nvSpPr>
              <p:spPr bwMode="auto">
                <a:xfrm>
                  <a:off x="3264" y="960"/>
                  <a:ext cx="0" cy="192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2" name="Line 41"/>
                <p:cNvSpPr>
                  <a:spLocks noChangeShapeType="1"/>
                </p:cNvSpPr>
                <p:nvPr/>
              </p:nvSpPr>
              <p:spPr bwMode="auto">
                <a:xfrm>
                  <a:off x="3264" y="960"/>
                  <a:ext cx="144" cy="0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3" name="Line 42"/>
                <p:cNvSpPr>
                  <a:spLocks noChangeShapeType="1"/>
                </p:cNvSpPr>
                <p:nvPr/>
              </p:nvSpPr>
              <p:spPr bwMode="auto">
                <a:xfrm>
                  <a:off x="3408" y="960"/>
                  <a:ext cx="0" cy="192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4" name="Line 43"/>
                <p:cNvSpPr>
                  <a:spLocks noChangeShapeType="1"/>
                </p:cNvSpPr>
                <p:nvPr/>
              </p:nvSpPr>
              <p:spPr bwMode="auto">
                <a:xfrm>
                  <a:off x="3312" y="1296"/>
                  <a:ext cx="48" cy="0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5" name="Line 44"/>
                <p:cNvSpPr>
                  <a:spLocks noChangeShapeType="1"/>
                </p:cNvSpPr>
                <p:nvPr/>
              </p:nvSpPr>
              <p:spPr bwMode="auto">
                <a:xfrm>
                  <a:off x="3264" y="1152"/>
                  <a:ext cx="48" cy="144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6" name="Line 45"/>
                <p:cNvSpPr>
                  <a:spLocks noChangeShapeType="1"/>
                </p:cNvSpPr>
                <p:nvPr/>
              </p:nvSpPr>
              <p:spPr bwMode="auto">
                <a:xfrm flipH="1">
                  <a:off x="3360" y="1152"/>
                  <a:ext cx="48" cy="144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46"/>
              <p:cNvGrpSpPr>
                <a:grpSpLocks/>
              </p:cNvGrpSpPr>
              <p:nvPr/>
            </p:nvGrpSpPr>
            <p:grpSpPr bwMode="auto">
              <a:xfrm rot="5400000">
                <a:off x="3504" y="1152"/>
                <a:ext cx="144" cy="336"/>
                <a:chOff x="3264" y="960"/>
                <a:chExt cx="144" cy="336"/>
              </a:xfrm>
            </p:grpSpPr>
            <p:sp>
              <p:nvSpPr>
                <p:cNvPr id="115" name="Line 47"/>
                <p:cNvSpPr>
                  <a:spLocks noChangeShapeType="1"/>
                </p:cNvSpPr>
                <p:nvPr/>
              </p:nvSpPr>
              <p:spPr bwMode="auto">
                <a:xfrm>
                  <a:off x="3264" y="960"/>
                  <a:ext cx="0" cy="192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6" name="Line 48"/>
                <p:cNvSpPr>
                  <a:spLocks noChangeShapeType="1"/>
                </p:cNvSpPr>
                <p:nvPr/>
              </p:nvSpPr>
              <p:spPr bwMode="auto">
                <a:xfrm>
                  <a:off x="3264" y="960"/>
                  <a:ext cx="144" cy="0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7" name="Line 49"/>
                <p:cNvSpPr>
                  <a:spLocks noChangeShapeType="1"/>
                </p:cNvSpPr>
                <p:nvPr/>
              </p:nvSpPr>
              <p:spPr bwMode="auto">
                <a:xfrm>
                  <a:off x="3408" y="960"/>
                  <a:ext cx="0" cy="192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8" name="Line 50"/>
                <p:cNvSpPr>
                  <a:spLocks noChangeShapeType="1"/>
                </p:cNvSpPr>
                <p:nvPr/>
              </p:nvSpPr>
              <p:spPr bwMode="auto">
                <a:xfrm>
                  <a:off x="3312" y="1296"/>
                  <a:ext cx="48" cy="0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9" name="Line 51"/>
                <p:cNvSpPr>
                  <a:spLocks noChangeShapeType="1"/>
                </p:cNvSpPr>
                <p:nvPr/>
              </p:nvSpPr>
              <p:spPr bwMode="auto">
                <a:xfrm>
                  <a:off x="3264" y="1152"/>
                  <a:ext cx="48" cy="144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0" name="Line 52"/>
                <p:cNvSpPr>
                  <a:spLocks noChangeShapeType="1"/>
                </p:cNvSpPr>
                <p:nvPr/>
              </p:nvSpPr>
              <p:spPr bwMode="auto">
                <a:xfrm flipH="1">
                  <a:off x="3360" y="1152"/>
                  <a:ext cx="48" cy="144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53"/>
              <p:cNvGrpSpPr>
                <a:grpSpLocks/>
              </p:cNvGrpSpPr>
              <p:nvPr/>
            </p:nvGrpSpPr>
            <p:grpSpPr bwMode="auto">
              <a:xfrm rot="-5400000">
                <a:off x="3024" y="1152"/>
                <a:ext cx="144" cy="336"/>
                <a:chOff x="3264" y="960"/>
                <a:chExt cx="144" cy="336"/>
              </a:xfrm>
            </p:grpSpPr>
            <p:sp>
              <p:nvSpPr>
                <p:cNvPr id="109" name="Line 54"/>
                <p:cNvSpPr>
                  <a:spLocks noChangeShapeType="1"/>
                </p:cNvSpPr>
                <p:nvPr/>
              </p:nvSpPr>
              <p:spPr bwMode="auto">
                <a:xfrm>
                  <a:off x="3264" y="960"/>
                  <a:ext cx="0" cy="192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0" name="Line 55"/>
                <p:cNvSpPr>
                  <a:spLocks noChangeShapeType="1"/>
                </p:cNvSpPr>
                <p:nvPr/>
              </p:nvSpPr>
              <p:spPr bwMode="auto">
                <a:xfrm>
                  <a:off x="3264" y="960"/>
                  <a:ext cx="144" cy="0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1" name="Line 56"/>
                <p:cNvSpPr>
                  <a:spLocks noChangeShapeType="1"/>
                </p:cNvSpPr>
                <p:nvPr/>
              </p:nvSpPr>
              <p:spPr bwMode="auto">
                <a:xfrm>
                  <a:off x="3408" y="960"/>
                  <a:ext cx="0" cy="192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" name="Line 57"/>
                <p:cNvSpPr>
                  <a:spLocks noChangeShapeType="1"/>
                </p:cNvSpPr>
                <p:nvPr/>
              </p:nvSpPr>
              <p:spPr bwMode="auto">
                <a:xfrm>
                  <a:off x="3312" y="1296"/>
                  <a:ext cx="48" cy="0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" name="Line 58"/>
                <p:cNvSpPr>
                  <a:spLocks noChangeShapeType="1"/>
                </p:cNvSpPr>
                <p:nvPr/>
              </p:nvSpPr>
              <p:spPr bwMode="auto">
                <a:xfrm>
                  <a:off x="3264" y="1152"/>
                  <a:ext cx="48" cy="144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4" name="Line 59"/>
                <p:cNvSpPr>
                  <a:spLocks noChangeShapeType="1"/>
                </p:cNvSpPr>
                <p:nvPr/>
              </p:nvSpPr>
              <p:spPr bwMode="auto">
                <a:xfrm flipH="1">
                  <a:off x="3360" y="1152"/>
                  <a:ext cx="48" cy="144"/>
                </a:xfrm>
                <a:prstGeom prst="line">
                  <a:avLst/>
                </a:prstGeom>
                <a:noFill/>
                <a:ln w="57150">
                  <a:solidFill>
                    <a:srgbClr val="0101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89" name="AutoShape 60"/>
            <p:cNvSpPr>
              <a:spLocks noChangeArrowheads="1"/>
            </p:cNvSpPr>
            <p:nvPr/>
          </p:nvSpPr>
          <p:spPr bwMode="auto">
            <a:xfrm>
              <a:off x="3526" y="3258"/>
              <a:ext cx="58" cy="68"/>
            </a:xfrm>
            <a:prstGeom prst="roundRect">
              <a:avLst>
                <a:gd name="adj" fmla="val 16667"/>
              </a:avLst>
            </a:prstGeom>
            <a:solidFill>
              <a:srgbClr val="01015F"/>
            </a:solidFill>
            <a:ln w="19050">
              <a:solidFill>
                <a:srgbClr val="01015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0" name="Oval 61"/>
            <p:cNvSpPr>
              <a:spLocks noChangeArrowheads="1"/>
            </p:cNvSpPr>
            <p:nvPr/>
          </p:nvSpPr>
          <p:spPr bwMode="auto">
            <a:xfrm>
              <a:off x="3526" y="3258"/>
              <a:ext cx="58" cy="68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1015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400">
                <a:latin typeface="Trebuchet MS" pitchFamily="34" charset="0"/>
              </a:endParaRPr>
            </a:p>
          </p:txBody>
        </p:sp>
        <p:grpSp>
          <p:nvGrpSpPr>
            <p:cNvPr id="11" name="Group 62"/>
            <p:cNvGrpSpPr>
              <a:grpSpLocks/>
            </p:cNvGrpSpPr>
            <p:nvPr/>
          </p:nvGrpSpPr>
          <p:grpSpPr bwMode="auto">
            <a:xfrm>
              <a:off x="3522" y="3088"/>
              <a:ext cx="117" cy="68"/>
              <a:chOff x="3552" y="1680"/>
              <a:chExt cx="144" cy="96"/>
            </a:xfrm>
          </p:grpSpPr>
          <p:sp>
            <p:nvSpPr>
              <p:cNvPr id="102" name="Rectangle 63"/>
              <p:cNvSpPr>
                <a:spLocks noChangeArrowheads="1"/>
              </p:cNvSpPr>
              <p:nvPr/>
            </p:nvSpPr>
            <p:spPr bwMode="auto">
              <a:xfrm>
                <a:off x="3600" y="1680"/>
                <a:ext cx="48" cy="48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rgbClr val="0101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" name="Line 64"/>
              <p:cNvSpPr>
                <a:spLocks noChangeShapeType="1"/>
              </p:cNvSpPr>
              <p:nvPr/>
            </p:nvSpPr>
            <p:spPr bwMode="auto">
              <a:xfrm flipV="1">
                <a:off x="3552" y="1728"/>
                <a:ext cx="48" cy="48"/>
              </a:xfrm>
              <a:prstGeom prst="line">
                <a:avLst/>
              </a:prstGeom>
              <a:noFill/>
              <a:ln w="19050">
                <a:solidFill>
                  <a:srgbClr val="01015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Line 65"/>
              <p:cNvSpPr>
                <a:spLocks noChangeShapeType="1"/>
              </p:cNvSpPr>
              <p:nvPr/>
            </p:nvSpPr>
            <p:spPr bwMode="auto">
              <a:xfrm>
                <a:off x="3648" y="1728"/>
                <a:ext cx="48" cy="48"/>
              </a:xfrm>
              <a:prstGeom prst="line">
                <a:avLst/>
              </a:prstGeom>
              <a:noFill/>
              <a:ln w="19050">
                <a:solidFill>
                  <a:srgbClr val="01015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" name="Group 66"/>
            <p:cNvGrpSpPr>
              <a:grpSpLocks/>
            </p:cNvGrpSpPr>
            <p:nvPr/>
          </p:nvGrpSpPr>
          <p:grpSpPr bwMode="auto">
            <a:xfrm rot="10800000">
              <a:off x="3471" y="3428"/>
              <a:ext cx="117" cy="68"/>
              <a:chOff x="3552" y="1680"/>
              <a:chExt cx="144" cy="96"/>
            </a:xfrm>
          </p:grpSpPr>
          <p:sp>
            <p:nvSpPr>
              <p:cNvPr id="99" name="Rectangle 67"/>
              <p:cNvSpPr>
                <a:spLocks noChangeArrowheads="1"/>
              </p:cNvSpPr>
              <p:nvPr/>
            </p:nvSpPr>
            <p:spPr bwMode="auto">
              <a:xfrm>
                <a:off x="3600" y="1680"/>
                <a:ext cx="48" cy="48"/>
              </a:xfrm>
              <a:prstGeom prst="rect">
                <a:avLst/>
              </a:prstGeom>
              <a:solidFill>
                <a:srgbClr val="FFFF00"/>
              </a:solidFill>
              <a:ln w="19050">
                <a:solidFill>
                  <a:srgbClr val="01015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0" name="Line 68"/>
              <p:cNvSpPr>
                <a:spLocks noChangeShapeType="1"/>
              </p:cNvSpPr>
              <p:nvPr/>
            </p:nvSpPr>
            <p:spPr bwMode="auto">
              <a:xfrm flipV="1">
                <a:off x="3552" y="1728"/>
                <a:ext cx="48" cy="48"/>
              </a:xfrm>
              <a:prstGeom prst="line">
                <a:avLst/>
              </a:prstGeom>
              <a:noFill/>
              <a:ln w="19050">
                <a:solidFill>
                  <a:srgbClr val="01015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Line 69"/>
              <p:cNvSpPr>
                <a:spLocks noChangeShapeType="1"/>
              </p:cNvSpPr>
              <p:nvPr/>
            </p:nvSpPr>
            <p:spPr bwMode="auto">
              <a:xfrm>
                <a:off x="3648" y="1728"/>
                <a:ext cx="48" cy="48"/>
              </a:xfrm>
              <a:prstGeom prst="line">
                <a:avLst/>
              </a:prstGeom>
              <a:noFill/>
              <a:ln w="19050">
                <a:solidFill>
                  <a:srgbClr val="01015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3" name="Line 70"/>
            <p:cNvSpPr>
              <a:spLocks noChangeShapeType="1"/>
            </p:cNvSpPr>
            <p:nvPr/>
          </p:nvSpPr>
          <p:spPr bwMode="auto">
            <a:xfrm>
              <a:off x="3672" y="3224"/>
              <a:ext cx="0" cy="1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71"/>
            <p:cNvSpPr>
              <a:spLocks noChangeShapeType="1"/>
            </p:cNvSpPr>
            <p:nvPr/>
          </p:nvSpPr>
          <p:spPr bwMode="auto">
            <a:xfrm>
              <a:off x="3439" y="3224"/>
              <a:ext cx="0" cy="1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Line 80"/>
            <p:cNvSpPr>
              <a:spLocks noChangeShapeType="1"/>
            </p:cNvSpPr>
            <p:nvPr/>
          </p:nvSpPr>
          <p:spPr bwMode="auto">
            <a:xfrm>
              <a:off x="3497" y="3156"/>
              <a:ext cx="29" cy="0"/>
            </a:xfrm>
            <a:prstGeom prst="line">
              <a:avLst/>
            </a:prstGeom>
            <a:noFill/>
            <a:ln w="19050">
              <a:solidFill>
                <a:srgbClr val="01015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81"/>
            <p:cNvSpPr>
              <a:spLocks noChangeShapeType="1"/>
            </p:cNvSpPr>
            <p:nvPr/>
          </p:nvSpPr>
          <p:spPr bwMode="auto">
            <a:xfrm>
              <a:off x="3584" y="3156"/>
              <a:ext cx="29" cy="0"/>
            </a:xfrm>
            <a:prstGeom prst="line">
              <a:avLst/>
            </a:prstGeom>
            <a:noFill/>
            <a:ln w="19050">
              <a:solidFill>
                <a:srgbClr val="01015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82"/>
            <p:cNvSpPr>
              <a:spLocks noChangeShapeType="1"/>
            </p:cNvSpPr>
            <p:nvPr/>
          </p:nvSpPr>
          <p:spPr bwMode="auto">
            <a:xfrm>
              <a:off x="3584" y="3428"/>
              <a:ext cx="29" cy="0"/>
            </a:xfrm>
            <a:prstGeom prst="line">
              <a:avLst/>
            </a:prstGeom>
            <a:noFill/>
            <a:ln w="19050">
              <a:solidFill>
                <a:srgbClr val="01015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Line 83"/>
            <p:cNvSpPr>
              <a:spLocks noChangeShapeType="1"/>
            </p:cNvSpPr>
            <p:nvPr/>
          </p:nvSpPr>
          <p:spPr bwMode="auto">
            <a:xfrm>
              <a:off x="3497" y="3428"/>
              <a:ext cx="29" cy="0"/>
            </a:xfrm>
            <a:prstGeom prst="line">
              <a:avLst/>
            </a:prstGeom>
            <a:noFill/>
            <a:ln w="19050">
              <a:solidFill>
                <a:srgbClr val="01015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" name="Text Box 85"/>
          <p:cNvSpPr txBox="1">
            <a:spLocks noChangeArrowheads="1"/>
          </p:cNvSpPr>
          <p:nvPr/>
        </p:nvSpPr>
        <p:spPr bwMode="auto">
          <a:xfrm>
            <a:off x="4126377" y="6136269"/>
            <a:ext cx="1368083" cy="30459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 Ring Cyclotron 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87"/>
          <p:cNvSpPr txBox="1">
            <a:spLocks noChangeArrowheads="1"/>
          </p:cNvSpPr>
          <p:nvPr/>
        </p:nvSpPr>
        <p:spPr bwMode="auto">
          <a:xfrm>
            <a:off x="5066221" y="4729691"/>
            <a:ext cx="587848" cy="19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Stripper</a:t>
            </a:r>
          </a:p>
        </p:txBody>
      </p:sp>
      <p:sp>
        <p:nvSpPr>
          <p:cNvPr id="28" name="Line 90"/>
          <p:cNvSpPr>
            <a:spLocks noChangeShapeType="1"/>
          </p:cNvSpPr>
          <p:nvPr/>
        </p:nvSpPr>
        <p:spPr bwMode="auto">
          <a:xfrm flipH="1">
            <a:off x="4838920" y="2512520"/>
            <a:ext cx="141386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" name="Text Box 91"/>
          <p:cNvSpPr txBox="1">
            <a:spLocks noChangeArrowheads="1"/>
          </p:cNvSpPr>
          <p:nvPr/>
        </p:nvSpPr>
        <p:spPr bwMode="auto">
          <a:xfrm>
            <a:off x="5275333" y="2351896"/>
            <a:ext cx="1111568" cy="4657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85000"/>
              </a:lnSpc>
              <a:spcBef>
                <a:spcPts val="600"/>
              </a:spcBef>
            </a:pPr>
            <a:r>
              <a:rPr lang="en-US" sz="1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Stable </a:t>
            </a:r>
            <a:r>
              <a:rPr lang="en-US" sz="1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isotope</a:t>
            </a:r>
          </a:p>
          <a:p>
            <a:pPr algn="ctr" eaLnBrk="0" hangingPunct="0">
              <a:lnSpc>
                <a:spcPct val="85000"/>
              </a:lnSpc>
              <a:spcBef>
                <a:spcPts val="600"/>
              </a:spcBef>
            </a:pPr>
            <a:r>
              <a:rPr lang="en-US" sz="1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injection</a:t>
            </a:r>
          </a:p>
        </p:txBody>
      </p:sp>
      <p:sp>
        <p:nvSpPr>
          <p:cNvPr id="30" name="Line 92"/>
          <p:cNvSpPr>
            <a:spLocks noChangeShapeType="1"/>
          </p:cNvSpPr>
          <p:nvPr/>
        </p:nvSpPr>
        <p:spPr bwMode="auto">
          <a:xfrm flipH="1">
            <a:off x="4826452" y="3058680"/>
            <a:ext cx="0" cy="22267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1" name="Line 93"/>
          <p:cNvSpPr>
            <a:spLocks noChangeShapeType="1"/>
          </p:cNvSpPr>
          <p:nvPr/>
        </p:nvSpPr>
        <p:spPr bwMode="auto">
          <a:xfrm flipH="1">
            <a:off x="4826452" y="4511581"/>
            <a:ext cx="1781" cy="267206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2" name="Line 95"/>
          <p:cNvSpPr>
            <a:spLocks noChangeShapeType="1"/>
          </p:cNvSpPr>
          <p:nvPr/>
        </p:nvSpPr>
        <p:spPr bwMode="auto">
          <a:xfrm>
            <a:off x="3605266" y="5563020"/>
            <a:ext cx="767527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triangle"/>
            <a:tailEnd type="non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" name="Text Box 96"/>
          <p:cNvSpPr txBox="1">
            <a:spLocks noChangeArrowheads="1"/>
          </p:cNvSpPr>
          <p:nvPr/>
        </p:nvSpPr>
        <p:spPr bwMode="auto">
          <a:xfrm>
            <a:off x="3661599" y="5221268"/>
            <a:ext cx="682619" cy="32316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>
              <a:lnSpc>
                <a:spcPct val="70000"/>
              </a:lnSpc>
            </a:pPr>
            <a:r>
              <a:rPr lang="en-US" sz="1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Stable Isotope  </a:t>
            </a:r>
            <a:r>
              <a:rPr lang="en-US" sz="1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Beam </a:t>
            </a:r>
          </a:p>
        </p:txBody>
      </p:sp>
      <p:sp>
        <p:nvSpPr>
          <p:cNvPr id="34" name="Line 97"/>
          <p:cNvSpPr>
            <a:spLocks noChangeShapeType="1"/>
          </p:cNvSpPr>
          <p:nvPr/>
        </p:nvSpPr>
        <p:spPr bwMode="auto">
          <a:xfrm flipH="1">
            <a:off x="4833550" y="2506544"/>
            <a:ext cx="0" cy="311741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5" name="Line 98"/>
          <p:cNvSpPr>
            <a:spLocks noChangeShapeType="1"/>
          </p:cNvSpPr>
          <p:nvPr/>
        </p:nvSpPr>
        <p:spPr bwMode="auto">
          <a:xfrm flipH="1">
            <a:off x="4655442" y="2452719"/>
            <a:ext cx="0" cy="3652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6" name="Text Box 99"/>
          <p:cNvSpPr txBox="1">
            <a:spLocks noChangeArrowheads="1"/>
          </p:cNvSpPr>
          <p:nvPr/>
        </p:nvSpPr>
        <p:spPr bwMode="auto">
          <a:xfrm>
            <a:off x="4311640" y="2821052"/>
            <a:ext cx="862177" cy="190370"/>
          </a:xfrm>
          <a:prstGeom prst="rect">
            <a:avLst/>
          </a:prstGeom>
          <a:solidFill>
            <a:srgbClr val="99CCFF"/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Separator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 Box 100"/>
          <p:cNvSpPr txBox="1">
            <a:spLocks noChangeArrowheads="1"/>
          </p:cNvSpPr>
          <p:nvPr/>
        </p:nvSpPr>
        <p:spPr bwMode="auto">
          <a:xfrm>
            <a:off x="4477306" y="3289310"/>
            <a:ext cx="520157" cy="190370"/>
          </a:xfrm>
          <a:prstGeom prst="rect">
            <a:avLst/>
          </a:prstGeom>
          <a:solidFill>
            <a:srgbClr val="FFFF66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RFQ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 Box 101"/>
          <p:cNvSpPr txBox="1">
            <a:spLocks noChangeArrowheads="1"/>
          </p:cNvSpPr>
          <p:nvPr/>
        </p:nvSpPr>
        <p:spPr bwMode="auto">
          <a:xfrm>
            <a:off x="4126377" y="2248281"/>
            <a:ext cx="1231275" cy="190370"/>
          </a:xfrm>
          <a:prstGeom prst="rect">
            <a:avLst/>
          </a:prstGeom>
          <a:solidFill>
            <a:srgbClr val="99FF99"/>
          </a:solidFill>
          <a:ln w="25400">
            <a:solidFill>
              <a:srgbClr val="33CC33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ECR Ion Source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Line 102"/>
          <p:cNvSpPr>
            <a:spLocks noChangeShapeType="1"/>
          </p:cNvSpPr>
          <p:nvPr/>
        </p:nvSpPr>
        <p:spPr bwMode="auto">
          <a:xfrm>
            <a:off x="4655442" y="3971134"/>
            <a:ext cx="0" cy="267206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0" name="Text Box 103"/>
          <p:cNvSpPr txBox="1">
            <a:spLocks noChangeArrowheads="1"/>
          </p:cNvSpPr>
          <p:nvPr/>
        </p:nvSpPr>
        <p:spPr bwMode="auto">
          <a:xfrm>
            <a:off x="4391801" y="3751181"/>
            <a:ext cx="691167" cy="190370"/>
          </a:xfrm>
          <a:prstGeom prst="rect">
            <a:avLst/>
          </a:prstGeom>
          <a:solidFill>
            <a:srgbClr val="CCFFCC"/>
          </a:solidFill>
          <a:ln w="25400">
            <a:solidFill>
              <a:srgbClr val="99CC00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LINAC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Line 104"/>
          <p:cNvSpPr>
            <a:spLocks noChangeShapeType="1"/>
          </p:cNvSpPr>
          <p:nvPr/>
        </p:nvSpPr>
        <p:spPr bwMode="auto">
          <a:xfrm flipH="1">
            <a:off x="4826452" y="3511982"/>
            <a:ext cx="0" cy="22267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2" name="Line 105"/>
          <p:cNvSpPr>
            <a:spLocks noChangeShapeType="1"/>
          </p:cNvSpPr>
          <p:nvPr/>
        </p:nvSpPr>
        <p:spPr bwMode="auto">
          <a:xfrm flipH="1">
            <a:off x="4655442" y="3511982"/>
            <a:ext cx="0" cy="22267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3" name="Text Box 106"/>
          <p:cNvSpPr txBox="1">
            <a:spLocks noChangeArrowheads="1"/>
          </p:cNvSpPr>
          <p:nvPr/>
        </p:nvSpPr>
        <p:spPr bwMode="auto">
          <a:xfrm>
            <a:off x="3620472" y="5875274"/>
            <a:ext cx="676915" cy="199889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en-US" sz="1050" b="1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100 MeV/u</a:t>
            </a:r>
          </a:p>
        </p:txBody>
      </p:sp>
      <p:sp>
        <p:nvSpPr>
          <p:cNvPr id="44" name="Line 107"/>
          <p:cNvSpPr>
            <a:spLocks noChangeShapeType="1"/>
          </p:cNvSpPr>
          <p:nvPr/>
        </p:nvSpPr>
        <p:spPr bwMode="auto">
          <a:xfrm>
            <a:off x="3605266" y="5663176"/>
            <a:ext cx="76752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/>
            <a:tailEnd type="non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" name="Text Box 108"/>
          <p:cNvSpPr txBox="1">
            <a:spLocks noChangeArrowheads="1"/>
          </p:cNvSpPr>
          <p:nvPr/>
        </p:nvSpPr>
        <p:spPr bwMode="auto">
          <a:xfrm>
            <a:off x="3271325" y="5309687"/>
            <a:ext cx="256516" cy="57111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/>
            <a:r>
              <a:rPr lang="en-US" sz="1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PFS</a:t>
            </a:r>
          </a:p>
        </p:txBody>
      </p:sp>
      <p:sp>
        <p:nvSpPr>
          <p:cNvPr id="46" name="Line 115"/>
          <p:cNvSpPr>
            <a:spLocks noChangeShapeType="1"/>
          </p:cNvSpPr>
          <p:nvPr/>
        </p:nvSpPr>
        <p:spPr bwMode="auto">
          <a:xfrm flipH="1">
            <a:off x="4655442" y="3058680"/>
            <a:ext cx="0" cy="22267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7" name="Text Box 116"/>
          <p:cNvSpPr txBox="1">
            <a:spLocks noChangeArrowheads="1"/>
          </p:cNvSpPr>
          <p:nvPr/>
        </p:nvSpPr>
        <p:spPr bwMode="auto">
          <a:xfrm>
            <a:off x="6252785" y="2868309"/>
            <a:ext cx="1337803" cy="380741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Material Science with stable &amp; </a:t>
            </a:r>
            <a:r>
              <a:rPr lang="en-US" sz="1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RIBs</a:t>
            </a:r>
            <a:endParaRPr lang="en-US" sz="1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" name="Text Box 119"/>
          <p:cNvSpPr txBox="1">
            <a:spLocks noChangeArrowheads="1"/>
          </p:cNvSpPr>
          <p:nvPr/>
        </p:nvSpPr>
        <p:spPr bwMode="auto">
          <a:xfrm>
            <a:off x="1302210" y="4414620"/>
            <a:ext cx="2225631" cy="57111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square" lIns="45720" tIns="0" rIns="4572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Nuclear structure, </a:t>
            </a:r>
            <a:r>
              <a:rPr lang="en-US" sz="1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Elastic/ Inelastic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scattering, Coulomb barrier physics, Super Heavy Elements</a:t>
            </a:r>
          </a:p>
        </p:txBody>
      </p:sp>
      <p:sp>
        <p:nvSpPr>
          <p:cNvPr id="49" name="Text Box 120"/>
          <p:cNvSpPr txBox="1">
            <a:spLocks noChangeArrowheads="1"/>
          </p:cNvSpPr>
          <p:nvPr/>
        </p:nvSpPr>
        <p:spPr bwMode="auto">
          <a:xfrm>
            <a:off x="3271325" y="4116879"/>
            <a:ext cx="644852" cy="199889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1050" b="1" dirty="0">
                <a:solidFill>
                  <a:srgbClr val="000000"/>
                </a:solidFill>
                <a:latin typeface="Arial Narrow" pitchFamily="34" charset="0"/>
              </a:rPr>
              <a:t>1.0 MeV/u</a:t>
            </a:r>
          </a:p>
        </p:txBody>
      </p:sp>
      <p:sp>
        <p:nvSpPr>
          <p:cNvPr id="50" name="Text Box 121"/>
          <p:cNvSpPr txBox="1">
            <a:spLocks noChangeArrowheads="1"/>
          </p:cNvSpPr>
          <p:nvPr/>
        </p:nvSpPr>
        <p:spPr bwMode="auto">
          <a:xfrm>
            <a:off x="3356830" y="3171039"/>
            <a:ext cx="548657" cy="199889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1050" b="1" dirty="0">
                <a:solidFill>
                  <a:srgbClr val="000000"/>
                </a:solidFill>
                <a:latin typeface="Arial Narrow" pitchFamily="34" charset="0"/>
              </a:rPr>
              <a:t>1.5 keV/u</a:t>
            </a:r>
          </a:p>
        </p:txBody>
      </p:sp>
      <p:sp>
        <p:nvSpPr>
          <p:cNvPr id="51" name="Text Box 122"/>
          <p:cNvSpPr txBox="1">
            <a:spLocks noChangeArrowheads="1"/>
          </p:cNvSpPr>
          <p:nvPr/>
        </p:nvSpPr>
        <p:spPr bwMode="auto">
          <a:xfrm>
            <a:off x="3887001" y="3511982"/>
            <a:ext cx="648414" cy="199889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1050" b="1" dirty="0">
                <a:solidFill>
                  <a:srgbClr val="000000"/>
                </a:solidFill>
                <a:latin typeface="Arial Narrow" pitchFamily="34" charset="0"/>
              </a:rPr>
              <a:t>0.1 MeV/u</a:t>
            </a:r>
          </a:p>
        </p:txBody>
      </p:sp>
      <p:sp>
        <p:nvSpPr>
          <p:cNvPr id="52" name="Text Box 123"/>
          <p:cNvSpPr txBox="1">
            <a:spLocks noChangeArrowheads="1"/>
          </p:cNvSpPr>
          <p:nvPr/>
        </p:nvSpPr>
        <p:spPr bwMode="auto">
          <a:xfrm>
            <a:off x="3613345" y="4667937"/>
            <a:ext cx="562909" cy="199889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1050" b="1" dirty="0">
                <a:solidFill>
                  <a:srgbClr val="000000"/>
                </a:solidFill>
                <a:latin typeface="Arial Narrow" pitchFamily="34" charset="0"/>
              </a:rPr>
              <a:t>7 MeV/u</a:t>
            </a:r>
          </a:p>
        </p:txBody>
      </p:sp>
      <p:sp>
        <p:nvSpPr>
          <p:cNvPr id="53" name="Text Box 124"/>
          <p:cNvSpPr txBox="1">
            <a:spLocks noChangeArrowheads="1"/>
          </p:cNvSpPr>
          <p:nvPr/>
        </p:nvSpPr>
        <p:spPr bwMode="auto">
          <a:xfrm>
            <a:off x="1338907" y="2919417"/>
            <a:ext cx="1881114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Spectroscopy </a:t>
            </a:r>
            <a:r>
              <a:rPr lang="en-US" sz="1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of  r-process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n-rich </a:t>
            </a:r>
            <a:r>
              <a:rPr lang="en-US" sz="1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exotic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nuclei</a:t>
            </a:r>
          </a:p>
        </p:txBody>
      </p:sp>
      <p:sp>
        <p:nvSpPr>
          <p:cNvPr id="54" name="Text Box 125"/>
          <p:cNvSpPr txBox="1">
            <a:spLocks noChangeArrowheads="1"/>
          </p:cNvSpPr>
          <p:nvPr/>
        </p:nvSpPr>
        <p:spPr bwMode="auto">
          <a:xfrm>
            <a:off x="1760733" y="3951494"/>
            <a:ext cx="1359176" cy="251686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Nuclear </a:t>
            </a:r>
            <a:r>
              <a:rPr lang="en-US" sz="1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Astrophysics</a:t>
            </a:r>
            <a:endParaRPr lang="en-US" sz="1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5" name="Text Box 127"/>
          <p:cNvSpPr txBox="1">
            <a:spLocks noChangeArrowheads="1"/>
          </p:cNvSpPr>
          <p:nvPr/>
        </p:nvSpPr>
        <p:spPr bwMode="auto">
          <a:xfrm>
            <a:off x="6743700" y="1359092"/>
            <a:ext cx="960520" cy="5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16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Plan</a:t>
            </a:r>
          </a:p>
          <a:p>
            <a:pPr algn="ctr"/>
            <a:r>
              <a:rPr lang="en-US" sz="105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2012-17</a:t>
            </a:r>
            <a:endParaRPr lang="en-US" sz="105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 Box 128"/>
          <p:cNvSpPr txBox="1">
            <a:spLocks noChangeArrowheads="1"/>
          </p:cNvSpPr>
          <p:nvPr/>
        </p:nvSpPr>
        <p:spPr bwMode="auto">
          <a:xfrm>
            <a:off x="6710037" y="6183205"/>
            <a:ext cx="994183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2017-onwards</a:t>
            </a:r>
            <a:endParaRPr lang="en-US" sz="105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 Box 101"/>
          <p:cNvSpPr txBox="1">
            <a:spLocks noChangeArrowheads="1"/>
          </p:cNvSpPr>
          <p:nvPr/>
        </p:nvSpPr>
        <p:spPr bwMode="auto">
          <a:xfrm>
            <a:off x="6252785" y="2325430"/>
            <a:ext cx="1556102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rgbClr val="33CC33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High freq., high current ECR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Ion Source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436338" y="4804982"/>
            <a:ext cx="598536" cy="5655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oup 128"/>
          <p:cNvGrpSpPr/>
          <p:nvPr/>
        </p:nvGrpSpPr>
        <p:grpSpPr>
          <a:xfrm>
            <a:off x="1828800" y="5174187"/>
            <a:ext cx="952295" cy="911223"/>
            <a:chOff x="-152400" y="5234868"/>
            <a:chExt cx="736600" cy="736600"/>
          </a:xfrm>
        </p:grpSpPr>
        <p:sp>
          <p:nvSpPr>
            <p:cNvPr id="86" name="Oval 131"/>
            <p:cNvSpPr>
              <a:spLocks noChangeArrowheads="1"/>
            </p:cNvSpPr>
            <p:nvPr/>
          </p:nvSpPr>
          <p:spPr bwMode="auto">
            <a:xfrm>
              <a:off x="-152400" y="5234868"/>
              <a:ext cx="736600" cy="736600"/>
            </a:xfrm>
            <a:prstGeom prst="ellipse">
              <a:avLst/>
            </a:prstGeom>
            <a:noFill/>
            <a:ln w="76200" cmpd="tri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-76200" y="5410200"/>
              <a:ext cx="609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Times New Roman" pitchFamily="18" charset="0"/>
                  <a:cs typeface="Times New Roman" pitchFamily="18" charset="0"/>
                </a:rPr>
                <a:t>Storage Ring</a:t>
              </a:r>
              <a:endParaRPr lang="en-GB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63" name="Elbow Connector 62"/>
          <p:cNvCxnSpPr>
            <a:stCxn id="15" idx="0"/>
          </p:cNvCxnSpPr>
          <p:nvPr/>
        </p:nvCxnSpPr>
        <p:spPr>
          <a:xfrm rot="5400000" flipH="1" flipV="1">
            <a:off x="3137131" y="-240914"/>
            <a:ext cx="345751" cy="3248056"/>
          </a:xfrm>
          <a:prstGeom prst="bentConnector2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23" descr="90%"/>
          <p:cNvSpPr>
            <a:spLocks noChangeArrowheads="1"/>
          </p:cNvSpPr>
          <p:nvPr/>
        </p:nvSpPr>
        <p:spPr bwMode="auto">
          <a:xfrm rot="16200000">
            <a:off x="2246416" y="1167046"/>
            <a:ext cx="208167" cy="48097"/>
          </a:xfrm>
          <a:prstGeom prst="rect">
            <a:avLst/>
          </a:prstGeom>
          <a:pattFill prst="pct90">
            <a:fgClr>
              <a:srgbClr val="666699"/>
            </a:fgClr>
            <a:bgClr>
              <a:schemeClr val="bg1"/>
            </a:bgClr>
          </a:pattFill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2383538" y="949301"/>
            <a:ext cx="2744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219200" y="990600"/>
            <a:ext cx="6301800" cy="55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Line 102"/>
          <p:cNvSpPr>
            <a:spLocks noChangeShapeType="1"/>
          </p:cNvSpPr>
          <p:nvPr/>
        </p:nvSpPr>
        <p:spPr bwMode="auto">
          <a:xfrm>
            <a:off x="4639408" y="4901220"/>
            <a:ext cx="0" cy="267206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3241701" y="3023332"/>
            <a:ext cx="1090696" cy="100155"/>
          </a:xfrm>
          <a:custGeom>
            <a:avLst/>
            <a:gdLst>
              <a:gd name="connsiteX0" fmla="*/ 533400 w 533400"/>
              <a:gd name="connsiteY0" fmla="*/ 0 h 157162"/>
              <a:gd name="connsiteX1" fmla="*/ 533400 w 533400"/>
              <a:gd name="connsiteY1" fmla="*/ 157162 h 157162"/>
              <a:gd name="connsiteX2" fmla="*/ 0 w 533400"/>
              <a:gd name="connsiteY2" fmla="*/ 157162 h 157162"/>
              <a:gd name="connsiteX3" fmla="*/ 0 w 533400"/>
              <a:gd name="connsiteY3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57162">
                <a:moveTo>
                  <a:pt x="533400" y="0"/>
                </a:moveTo>
                <a:lnTo>
                  <a:pt x="533400" y="157162"/>
                </a:ln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Freeform 69"/>
          <p:cNvSpPr/>
          <p:nvPr/>
        </p:nvSpPr>
        <p:spPr>
          <a:xfrm>
            <a:off x="3120512" y="3963279"/>
            <a:ext cx="1333073" cy="100155"/>
          </a:xfrm>
          <a:custGeom>
            <a:avLst/>
            <a:gdLst>
              <a:gd name="connsiteX0" fmla="*/ 533400 w 533400"/>
              <a:gd name="connsiteY0" fmla="*/ 0 h 157162"/>
              <a:gd name="connsiteX1" fmla="*/ 533400 w 533400"/>
              <a:gd name="connsiteY1" fmla="*/ 157162 h 157162"/>
              <a:gd name="connsiteX2" fmla="*/ 0 w 533400"/>
              <a:gd name="connsiteY2" fmla="*/ 157162 h 157162"/>
              <a:gd name="connsiteX3" fmla="*/ 0 w 533400"/>
              <a:gd name="connsiteY3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57162">
                <a:moveTo>
                  <a:pt x="533400" y="0"/>
                </a:moveTo>
                <a:lnTo>
                  <a:pt x="533400" y="157162"/>
                </a:ln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Freeform 70"/>
          <p:cNvSpPr/>
          <p:nvPr/>
        </p:nvSpPr>
        <p:spPr>
          <a:xfrm>
            <a:off x="3564870" y="4502553"/>
            <a:ext cx="646338" cy="100155"/>
          </a:xfrm>
          <a:custGeom>
            <a:avLst/>
            <a:gdLst>
              <a:gd name="connsiteX0" fmla="*/ 533400 w 533400"/>
              <a:gd name="connsiteY0" fmla="*/ 0 h 157162"/>
              <a:gd name="connsiteX1" fmla="*/ 533400 w 533400"/>
              <a:gd name="connsiteY1" fmla="*/ 157162 h 157162"/>
              <a:gd name="connsiteX2" fmla="*/ 0 w 533400"/>
              <a:gd name="connsiteY2" fmla="*/ 157162 h 157162"/>
              <a:gd name="connsiteX3" fmla="*/ 0 w 533400"/>
              <a:gd name="connsiteY3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57162">
                <a:moveTo>
                  <a:pt x="533400" y="0"/>
                </a:moveTo>
                <a:lnTo>
                  <a:pt x="533400" y="157162"/>
                </a:ln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647457" y="1210238"/>
            <a:ext cx="657321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ActinideTarget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 rot="16200000" flipH="1">
            <a:off x="3264792" y="1572881"/>
            <a:ext cx="0" cy="272548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1173408" y="1555989"/>
            <a:ext cx="1025139" cy="307777"/>
          </a:xfrm>
          <a:prstGeom prst="rect">
            <a:avLst/>
          </a:prstGeom>
          <a:solidFill>
            <a:srgbClr val="DDDDDD"/>
          </a:solidFill>
          <a:ln w="25400">
            <a:solidFill>
              <a:srgbClr val="333399"/>
            </a:solidFill>
            <a:miter lim="800000"/>
            <a:headEnd/>
            <a:tailEnd/>
          </a:ln>
        </p:spPr>
        <p:txBody>
          <a:bodyPr wrap="square" lIns="45720" tIns="0" rIns="0" bIns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SC electron LINAC</a:t>
            </a:r>
          </a:p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50 </a:t>
            </a:r>
            <a:r>
              <a:rPr lang="en-US" sz="1000" b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MeV</a:t>
            </a:r>
            <a:r>
              <a:rPr lang="en-US" sz="1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100 kW</a:t>
            </a: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2159757" y="1444820"/>
            <a:ext cx="3241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e-</a:t>
            </a:r>
          </a:p>
        </p:txBody>
      </p:sp>
      <p:sp>
        <p:nvSpPr>
          <p:cNvPr id="18" name="Rectangle 23" descr="90%"/>
          <p:cNvSpPr>
            <a:spLocks noChangeArrowheads="1"/>
          </p:cNvSpPr>
          <p:nvPr/>
        </p:nvSpPr>
        <p:spPr bwMode="auto">
          <a:xfrm rot="5400000">
            <a:off x="2421743" y="1685106"/>
            <a:ext cx="208167" cy="48097"/>
          </a:xfrm>
          <a:prstGeom prst="rect">
            <a:avLst/>
          </a:prstGeom>
          <a:pattFill prst="pct90">
            <a:fgClr>
              <a:srgbClr val="666699"/>
            </a:fgClr>
            <a:bgClr>
              <a:schemeClr val="bg1"/>
            </a:bgClr>
          </a:pattFill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9" name="Line 24"/>
          <p:cNvSpPr>
            <a:spLocks noChangeShapeType="1"/>
          </p:cNvSpPr>
          <p:nvPr/>
        </p:nvSpPr>
        <p:spPr bwMode="auto">
          <a:xfrm rot="16200000" flipH="1">
            <a:off x="2714027" y="1572881"/>
            <a:ext cx="0" cy="272548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2530280" y="1432252"/>
            <a:ext cx="2584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Symbol" pitchFamily="18" charset="2"/>
              </a:rPr>
              <a:t>g</a:t>
            </a: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2302266" y="1756090"/>
            <a:ext cx="360112" cy="304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Ta</a:t>
            </a:r>
          </a:p>
        </p:txBody>
      </p:sp>
      <p:sp>
        <p:nvSpPr>
          <p:cNvPr id="73" name="Line 9"/>
          <p:cNvSpPr>
            <a:spLocks noChangeShapeType="1"/>
          </p:cNvSpPr>
          <p:nvPr/>
        </p:nvSpPr>
        <p:spPr bwMode="auto">
          <a:xfrm rot="16200000" flipH="1">
            <a:off x="2358735" y="1572881"/>
            <a:ext cx="0" cy="272548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4" name="Text Box 21"/>
          <p:cNvSpPr txBox="1">
            <a:spLocks noChangeArrowheads="1"/>
          </p:cNvSpPr>
          <p:nvPr/>
        </p:nvSpPr>
        <p:spPr bwMode="auto">
          <a:xfrm>
            <a:off x="2050420" y="939998"/>
            <a:ext cx="3241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e-</a:t>
            </a:r>
          </a:p>
        </p:txBody>
      </p:sp>
      <p:sp>
        <p:nvSpPr>
          <p:cNvPr id="76" name="Text Box 121"/>
          <p:cNvSpPr txBox="1">
            <a:spLocks noChangeArrowheads="1"/>
          </p:cNvSpPr>
          <p:nvPr/>
        </p:nvSpPr>
        <p:spPr bwMode="auto">
          <a:xfrm>
            <a:off x="5379740" y="3151989"/>
            <a:ext cx="548657" cy="199889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1050" b="1" dirty="0">
                <a:solidFill>
                  <a:srgbClr val="000000"/>
                </a:solidFill>
                <a:latin typeface="Arial Narrow" pitchFamily="34" charset="0"/>
              </a:rPr>
              <a:t>1.5 keV/u</a:t>
            </a:r>
          </a:p>
        </p:txBody>
      </p:sp>
      <p:sp>
        <p:nvSpPr>
          <p:cNvPr id="78" name="Line 104"/>
          <p:cNvSpPr>
            <a:spLocks noChangeShapeType="1"/>
          </p:cNvSpPr>
          <p:nvPr/>
        </p:nvSpPr>
        <p:spPr bwMode="auto">
          <a:xfrm flipH="1">
            <a:off x="4827519" y="3970002"/>
            <a:ext cx="0" cy="267206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9" name="Line 95"/>
          <p:cNvSpPr>
            <a:spLocks noChangeShapeType="1"/>
          </p:cNvSpPr>
          <p:nvPr/>
        </p:nvSpPr>
        <p:spPr bwMode="auto">
          <a:xfrm>
            <a:off x="2837739" y="5566607"/>
            <a:ext cx="403962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 type="triangle"/>
            <a:tailEnd type="non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0" name="Line 107"/>
          <p:cNvSpPr>
            <a:spLocks noChangeShapeType="1"/>
          </p:cNvSpPr>
          <p:nvPr/>
        </p:nvSpPr>
        <p:spPr bwMode="auto">
          <a:xfrm>
            <a:off x="2837739" y="5666764"/>
            <a:ext cx="40396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/>
            <a:tailEnd type="non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1" name="Rectangle 23" descr="90%"/>
          <p:cNvSpPr>
            <a:spLocks noChangeArrowheads="1"/>
          </p:cNvSpPr>
          <p:nvPr/>
        </p:nvSpPr>
        <p:spPr bwMode="auto">
          <a:xfrm rot="5400000">
            <a:off x="3462412" y="5589298"/>
            <a:ext cx="208167" cy="48097"/>
          </a:xfrm>
          <a:prstGeom prst="rect">
            <a:avLst/>
          </a:prstGeom>
          <a:pattFill prst="pct90">
            <a:fgClr>
              <a:srgbClr val="666699"/>
            </a:fgClr>
            <a:bgClr>
              <a:schemeClr val="bg1"/>
            </a:bgClr>
          </a:pattFill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82" name="Line 104"/>
          <p:cNvSpPr>
            <a:spLocks noChangeShapeType="1"/>
          </p:cNvSpPr>
          <p:nvPr/>
        </p:nvSpPr>
        <p:spPr bwMode="auto">
          <a:xfrm flipH="1">
            <a:off x="4827519" y="4916970"/>
            <a:ext cx="0" cy="267206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3" name="Text Box 124"/>
          <p:cNvSpPr txBox="1">
            <a:spLocks noChangeArrowheads="1"/>
          </p:cNvSpPr>
          <p:nvPr/>
        </p:nvSpPr>
        <p:spPr bwMode="auto">
          <a:xfrm>
            <a:off x="1270503" y="6183205"/>
            <a:ext cx="1504891" cy="494963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Studies on drip line &amp; near drip line nuclei</a:t>
            </a:r>
            <a:endParaRPr lang="en-US" sz="1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4" name="Freeform 83"/>
          <p:cNvSpPr/>
          <p:nvPr/>
        </p:nvSpPr>
        <p:spPr>
          <a:xfrm rot="16200000" flipV="1">
            <a:off x="1532924" y="5768986"/>
            <a:ext cx="524021" cy="171010"/>
          </a:xfrm>
          <a:custGeom>
            <a:avLst/>
            <a:gdLst>
              <a:gd name="connsiteX0" fmla="*/ 533400 w 533400"/>
              <a:gd name="connsiteY0" fmla="*/ 0 h 157162"/>
              <a:gd name="connsiteX1" fmla="*/ 533400 w 533400"/>
              <a:gd name="connsiteY1" fmla="*/ 157162 h 157162"/>
              <a:gd name="connsiteX2" fmla="*/ 0 w 533400"/>
              <a:gd name="connsiteY2" fmla="*/ 157162 h 157162"/>
              <a:gd name="connsiteX3" fmla="*/ 0 w 533400"/>
              <a:gd name="connsiteY3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57162">
                <a:moveTo>
                  <a:pt x="533400" y="0"/>
                </a:moveTo>
                <a:lnTo>
                  <a:pt x="533400" y="157162"/>
                </a:ln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Freeform 84"/>
          <p:cNvSpPr/>
          <p:nvPr/>
        </p:nvSpPr>
        <p:spPr>
          <a:xfrm>
            <a:off x="2843799" y="5686745"/>
            <a:ext cx="256516" cy="659851"/>
          </a:xfrm>
          <a:custGeom>
            <a:avLst/>
            <a:gdLst>
              <a:gd name="connsiteX0" fmla="*/ 533400 w 533400"/>
              <a:gd name="connsiteY0" fmla="*/ 0 h 157162"/>
              <a:gd name="connsiteX1" fmla="*/ 533400 w 533400"/>
              <a:gd name="connsiteY1" fmla="*/ 157162 h 157162"/>
              <a:gd name="connsiteX2" fmla="*/ 0 w 533400"/>
              <a:gd name="connsiteY2" fmla="*/ 157162 h 157162"/>
              <a:gd name="connsiteX3" fmla="*/ 0 w 533400"/>
              <a:gd name="connsiteY3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57162">
                <a:moveTo>
                  <a:pt x="533400" y="0"/>
                </a:moveTo>
                <a:lnTo>
                  <a:pt x="533400" y="157162"/>
                </a:ln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Text Box 91"/>
          <p:cNvSpPr txBox="1">
            <a:spLocks noChangeArrowheads="1"/>
          </p:cNvSpPr>
          <p:nvPr/>
        </p:nvSpPr>
        <p:spPr bwMode="auto">
          <a:xfrm>
            <a:off x="3368069" y="1028478"/>
            <a:ext cx="2286000" cy="2286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Neutron beam-line for nuclear astrophysics</a:t>
            </a:r>
            <a:endParaRPr lang="en-US" sz="1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1" name="Elbow Connector 150"/>
          <p:cNvCxnSpPr>
            <a:stCxn id="13" idx="3"/>
            <a:endCxn id="38" idx="0"/>
          </p:cNvCxnSpPr>
          <p:nvPr/>
        </p:nvCxnSpPr>
        <p:spPr>
          <a:xfrm>
            <a:off x="4111983" y="1786822"/>
            <a:ext cx="630032" cy="461459"/>
          </a:xfrm>
          <a:prstGeom prst="bent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Freeform 154"/>
          <p:cNvSpPr/>
          <p:nvPr/>
        </p:nvSpPr>
        <p:spPr>
          <a:xfrm flipH="1">
            <a:off x="5169016" y="2869339"/>
            <a:ext cx="1090696" cy="100155"/>
          </a:xfrm>
          <a:custGeom>
            <a:avLst/>
            <a:gdLst>
              <a:gd name="connsiteX0" fmla="*/ 533400 w 533400"/>
              <a:gd name="connsiteY0" fmla="*/ 0 h 157162"/>
              <a:gd name="connsiteX1" fmla="*/ 533400 w 533400"/>
              <a:gd name="connsiteY1" fmla="*/ 157162 h 157162"/>
              <a:gd name="connsiteX2" fmla="*/ 0 w 533400"/>
              <a:gd name="connsiteY2" fmla="*/ 157162 h 157162"/>
              <a:gd name="connsiteX3" fmla="*/ 0 w 533400"/>
              <a:gd name="connsiteY3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57162">
                <a:moveTo>
                  <a:pt x="533400" y="0"/>
                </a:moveTo>
                <a:lnTo>
                  <a:pt x="533400" y="157162"/>
                </a:ln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7" name="Elbow Connector 156"/>
          <p:cNvCxnSpPr>
            <a:stCxn id="37" idx="2"/>
            <a:endCxn id="47" idx="2"/>
          </p:cNvCxnSpPr>
          <p:nvPr/>
        </p:nvCxnSpPr>
        <p:spPr>
          <a:xfrm rot="5400000" flipH="1" flipV="1">
            <a:off x="5714221" y="2272214"/>
            <a:ext cx="230630" cy="2184302"/>
          </a:xfrm>
          <a:prstGeom prst="bentConnector3">
            <a:avLst>
              <a:gd name="adj1" fmla="val -41300"/>
            </a:avLst>
          </a:prstGeom>
          <a:ln w="158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62"/>
          <p:cNvCxnSpPr/>
          <p:nvPr/>
        </p:nvCxnSpPr>
        <p:spPr>
          <a:xfrm rot="16200000" flipH="1">
            <a:off x="1521050" y="2091650"/>
            <a:ext cx="610109" cy="202418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 Box 21"/>
          <p:cNvSpPr txBox="1">
            <a:spLocks noChangeArrowheads="1"/>
          </p:cNvSpPr>
          <p:nvPr/>
        </p:nvSpPr>
        <p:spPr bwMode="auto">
          <a:xfrm>
            <a:off x="1173408" y="1828676"/>
            <a:ext cx="5735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e+e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" name="Rectangle 23" descr="90%"/>
          <p:cNvSpPr>
            <a:spLocks noChangeArrowheads="1"/>
          </p:cNvSpPr>
          <p:nvPr/>
        </p:nvSpPr>
        <p:spPr bwMode="auto">
          <a:xfrm>
            <a:off x="1605345" y="2012585"/>
            <a:ext cx="208167" cy="48097"/>
          </a:xfrm>
          <a:prstGeom prst="rect">
            <a:avLst/>
          </a:prstGeom>
          <a:pattFill prst="pct90">
            <a:fgClr>
              <a:srgbClr val="666699"/>
            </a:fgClr>
            <a:bgClr>
              <a:schemeClr val="bg1"/>
            </a:bgClr>
          </a:pattFill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43" name="Text Box 21"/>
          <p:cNvSpPr txBox="1">
            <a:spLocks noChangeArrowheads="1"/>
          </p:cNvSpPr>
          <p:nvPr/>
        </p:nvSpPr>
        <p:spPr bwMode="auto">
          <a:xfrm>
            <a:off x="1935678" y="2182619"/>
            <a:ext cx="5735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e+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Text Box 91"/>
          <p:cNvSpPr txBox="1">
            <a:spLocks noChangeArrowheads="1"/>
          </p:cNvSpPr>
          <p:nvPr/>
        </p:nvSpPr>
        <p:spPr bwMode="auto">
          <a:xfrm>
            <a:off x="1338907" y="2497914"/>
            <a:ext cx="1314011" cy="2286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Positron beam-line</a:t>
            </a:r>
            <a:endParaRPr lang="en-US" sz="1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Text Box 22"/>
          <p:cNvSpPr txBox="1">
            <a:spLocks noChangeArrowheads="1"/>
          </p:cNvSpPr>
          <p:nvPr/>
        </p:nvSpPr>
        <p:spPr bwMode="auto">
          <a:xfrm>
            <a:off x="3961818" y="2540874"/>
            <a:ext cx="638400" cy="18466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en-US" sz="1200" b="1" dirty="0" smtClean="0">
                <a:solidFill>
                  <a:srgbClr val="FF0000"/>
                </a:solidFill>
                <a:latin typeface="Trebuchet MS" pitchFamily="34" charset="0"/>
              </a:rPr>
              <a:t>n+ RIB</a:t>
            </a:r>
            <a:r>
              <a:rPr lang="en-US" sz="1200" b="1" dirty="0" smtClean="0">
                <a:latin typeface="Trebuchet MS" pitchFamily="34" charset="0"/>
              </a:rPr>
              <a:t> </a:t>
            </a:r>
            <a:endParaRPr lang="en-US" sz="1200" b="1" dirty="0">
              <a:latin typeface="Trebuchet MS" pitchFamily="34" charset="0"/>
            </a:endParaRPr>
          </a:p>
        </p:txBody>
      </p:sp>
      <p:sp>
        <p:nvSpPr>
          <p:cNvPr id="146" name="Text Box 22"/>
          <p:cNvSpPr txBox="1">
            <a:spLocks noChangeArrowheads="1"/>
          </p:cNvSpPr>
          <p:nvPr/>
        </p:nvSpPr>
        <p:spPr bwMode="auto">
          <a:xfrm>
            <a:off x="4246672" y="4510375"/>
            <a:ext cx="466226" cy="18466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en-US" sz="1200" b="1" dirty="0" smtClean="0">
                <a:solidFill>
                  <a:srgbClr val="FF0000"/>
                </a:solidFill>
                <a:latin typeface="Trebuchet MS" pitchFamily="34" charset="0"/>
              </a:rPr>
              <a:t>RIB</a:t>
            </a:r>
            <a:r>
              <a:rPr lang="en-US" sz="1200" b="1" dirty="0" smtClean="0">
                <a:latin typeface="Trebuchet MS" pitchFamily="34" charset="0"/>
              </a:rPr>
              <a:t> </a:t>
            </a:r>
            <a:endParaRPr lang="en-US" sz="1200" b="1" dirty="0">
              <a:latin typeface="Trebuchet MS" pitchFamily="34" charset="0"/>
            </a:endParaRPr>
          </a:p>
        </p:txBody>
      </p:sp>
      <p:sp>
        <p:nvSpPr>
          <p:cNvPr id="147" name="Text Box 22"/>
          <p:cNvSpPr txBox="1">
            <a:spLocks noChangeArrowheads="1"/>
          </p:cNvSpPr>
          <p:nvPr/>
        </p:nvSpPr>
        <p:spPr bwMode="auto">
          <a:xfrm>
            <a:off x="3760954" y="5671545"/>
            <a:ext cx="466226" cy="18466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en-US" sz="1200" b="1" dirty="0" smtClean="0">
                <a:solidFill>
                  <a:srgbClr val="FF0000"/>
                </a:solidFill>
                <a:latin typeface="Trebuchet MS" pitchFamily="34" charset="0"/>
              </a:rPr>
              <a:t>RIB</a:t>
            </a:r>
            <a:r>
              <a:rPr lang="en-US" sz="1200" b="1" dirty="0" smtClean="0">
                <a:latin typeface="Trebuchet MS" pitchFamily="34" charset="0"/>
              </a:rPr>
              <a:t> </a:t>
            </a:r>
            <a:endParaRPr lang="en-US" sz="1200" b="1" dirty="0">
              <a:latin typeface="Trebuchet MS" pitchFamily="34" charset="0"/>
            </a:endParaRPr>
          </a:p>
        </p:txBody>
      </p:sp>
      <p:sp>
        <p:nvSpPr>
          <p:cNvPr id="153" name="Text Box 5"/>
          <p:cNvSpPr txBox="1">
            <a:spLocks noChangeArrowheads="1"/>
          </p:cNvSpPr>
          <p:nvPr/>
        </p:nvSpPr>
        <p:spPr bwMode="auto">
          <a:xfrm>
            <a:off x="2868705" y="1740029"/>
            <a:ext cx="8052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Radioactive Atoms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Rectangle 23" descr="90%"/>
          <p:cNvSpPr>
            <a:spLocks noChangeArrowheads="1"/>
          </p:cNvSpPr>
          <p:nvPr/>
        </p:nvSpPr>
        <p:spPr bwMode="auto">
          <a:xfrm rot="5400000">
            <a:off x="2784782" y="1685106"/>
            <a:ext cx="208167" cy="48097"/>
          </a:xfrm>
          <a:prstGeom prst="rect">
            <a:avLst/>
          </a:prstGeom>
          <a:solidFill>
            <a:srgbClr val="FFFF00"/>
          </a:solidFill>
          <a:ln w="6350">
            <a:solidFill>
              <a:srgbClr val="0066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136" name="Slide Number Placeholder 1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4E47F-3486-4F05-A095-7CACA0C086E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ounded Rectangle 50"/>
          <p:cNvSpPr/>
          <p:nvPr/>
        </p:nvSpPr>
        <p:spPr>
          <a:xfrm>
            <a:off x="381000" y="304800"/>
            <a:ext cx="8610600" cy="3352800"/>
          </a:xfrm>
          <a:prstGeom prst="roundRect">
            <a:avLst/>
          </a:prstGeom>
          <a:solidFill>
            <a:srgbClr val="E1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BE9995-99A5-424B-8E2F-E34FF0D7AFD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52800" y="3810000"/>
            <a:ext cx="28399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Financial outlay of ANURIB phase-1 </a:t>
            </a:r>
            <a:endParaRPr lang="en-US" sz="12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47800" y="4114800"/>
          <a:ext cx="6781800" cy="2553384"/>
        </p:xfrm>
        <a:graphic>
          <a:graphicData uri="http://schemas.openxmlformats.org/drawingml/2006/table">
            <a:tbl>
              <a:tblPr/>
              <a:tblGrid>
                <a:gridCol w="546245"/>
                <a:gridCol w="4885562"/>
                <a:gridCol w="1349993"/>
              </a:tblGrid>
              <a:tr h="4514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No. </a:t>
                      </a: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Major Activity </a:t>
                      </a: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Expenditure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(Rs. Crore) </a:t>
                      </a: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D3D7"/>
                    </a:solidFill>
                  </a:tcPr>
                </a:tc>
              </a:tr>
              <a:tr h="2708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1. </a:t>
                      </a: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Target Modules, Remote handling, High Power Beam Dumps </a:t>
                      </a: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27.00 </a:t>
                      </a:r>
                      <a:endParaRPr lang="en-US" sz="12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2. </a:t>
                      </a: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ECR </a:t>
                      </a:r>
                      <a:r>
                        <a:rPr lang="en-US" sz="12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ion-sources, </a:t>
                      </a: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LEBT line, </a:t>
                      </a:r>
                      <a:r>
                        <a:rPr lang="en-US" sz="12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Acc. R&amp;D, Isotope </a:t>
                      </a: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Separator </a:t>
                      </a:r>
                      <a:r>
                        <a:rPr lang="en-US" sz="12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facility &amp; other expt. facility </a:t>
                      </a:r>
                      <a:endParaRPr lang="en-US" sz="12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38.00 </a:t>
                      </a:r>
                      <a:endParaRPr lang="en-US" sz="12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98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3.</a:t>
                      </a: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Electron </a:t>
                      </a:r>
                      <a:r>
                        <a:rPr lang="en-US" sz="1200" dirty="0" err="1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Linac</a:t>
                      </a: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Accelerator </a:t>
                      </a:r>
                      <a:r>
                        <a:rPr lang="en-US" sz="1200" dirty="0" err="1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Cryo</a:t>
                      </a: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-Module (ACM) for acceleration from 30 to 50 MeV; R&amp;D on High current injector (comprising of ECR, RFQ, &amp; </a:t>
                      </a:r>
                      <a:r>
                        <a:rPr lang="en-US" sz="1200" dirty="0" err="1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Linac</a:t>
                      </a: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delivering beam energy up to 2.5 MeV) </a:t>
                      </a:r>
                      <a:r>
                        <a:rPr lang="en-US" sz="12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&amp; Misc</a:t>
                      </a:r>
                      <a:endParaRPr lang="en-US" sz="12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25.00 </a:t>
                      </a:r>
                      <a:endParaRPr lang="en-US" sz="12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41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4. </a:t>
                      </a: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Building (phase-1) and Services : electrical power, air-conditioning, LCW plant, Cryogenic &amp; other infrastructure services </a:t>
                      </a: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75.00 </a:t>
                      </a:r>
                      <a:endParaRPr lang="en-US" sz="12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850">
                <a:tc>
                  <a:txBody>
                    <a:bodyPr/>
                    <a:lstStyle/>
                    <a:p>
                      <a:endParaRPr lang="en-US" sz="1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Total (Rs. in </a:t>
                      </a:r>
                      <a:r>
                        <a:rPr lang="en-US" sz="1200" b="1" dirty="0" err="1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Crore</a:t>
                      </a:r>
                      <a:r>
                        <a:rPr lang="en-US" sz="1200" b="1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) </a:t>
                      </a:r>
                      <a:endParaRPr lang="en-US" sz="12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165.00 </a:t>
                      </a:r>
                      <a:endParaRPr lang="en-US" sz="12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90283" marR="90283" marT="45142" marB="45142">
                    <a:lnL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5E8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1066800" y="838200"/>
            <a:ext cx="7010400" cy="2286000"/>
          </a:xfrm>
          <a:prstGeom prst="roundRect">
            <a:avLst/>
          </a:prstGeom>
          <a:noFill/>
          <a:ln w="38100">
            <a:solidFill>
              <a:srgbClr val="33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6858000" y="914400"/>
            <a:ext cx="856325" cy="338554"/>
          </a:xfrm>
          <a:prstGeom prst="rect">
            <a:avLst/>
          </a:prstGeom>
          <a:solidFill>
            <a:srgbClr val="FFFFCC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alibri" pitchFamily="34" charset="0"/>
              </a:rPr>
              <a:t>Phase-1</a:t>
            </a:r>
            <a:endParaRPr lang="en-US" sz="1600" b="1" dirty="0">
              <a:latin typeface="Calibri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695675" y="1479789"/>
            <a:ext cx="492508" cy="461665"/>
          </a:xfrm>
          <a:prstGeom prst="rect">
            <a:avLst/>
          </a:prstGeom>
          <a:solidFill>
            <a:srgbClr val="FFCC99"/>
          </a:solidFill>
          <a:ln w="25400">
            <a:solidFill>
              <a:srgbClr val="D60093"/>
            </a:solidFill>
            <a:miter lim="800000"/>
            <a:headEnd/>
            <a:tailEnd/>
          </a:ln>
        </p:spPr>
        <p:txBody>
          <a:bodyPr wrap="square" lIns="45720" tIns="0" rIns="0" bIns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000" b="1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0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Ion Source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4188450" y="1509821"/>
            <a:ext cx="638400" cy="18466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en-US" sz="1200" b="1" dirty="0" smtClean="0">
                <a:solidFill>
                  <a:srgbClr val="FF0000"/>
                </a:solidFill>
                <a:latin typeface="Trebuchet MS" pitchFamily="34" charset="0"/>
              </a:rPr>
              <a:t>1+ RIB</a:t>
            </a:r>
            <a:r>
              <a:rPr lang="en-US" sz="1200" b="1" dirty="0" smtClean="0">
                <a:latin typeface="Trebuchet MS" pitchFamily="34" charset="0"/>
              </a:rPr>
              <a:t> </a:t>
            </a:r>
            <a:endParaRPr lang="en-US" sz="1200" b="1" dirty="0">
              <a:latin typeface="Trebuchet MS" pitchFamily="34" charset="0"/>
            </a:endParaRPr>
          </a:p>
        </p:txBody>
      </p:sp>
      <p:sp>
        <p:nvSpPr>
          <p:cNvPr id="12" name="Line 90"/>
          <p:cNvSpPr>
            <a:spLocks noChangeShapeType="1"/>
          </p:cNvSpPr>
          <p:nvPr/>
        </p:nvSpPr>
        <p:spPr bwMode="auto">
          <a:xfrm flipH="1">
            <a:off x="4915120" y="2436320"/>
            <a:ext cx="141386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Box 91"/>
          <p:cNvSpPr txBox="1">
            <a:spLocks noChangeArrowheads="1"/>
          </p:cNvSpPr>
          <p:nvPr/>
        </p:nvSpPr>
        <p:spPr bwMode="auto">
          <a:xfrm>
            <a:off x="5351533" y="2275696"/>
            <a:ext cx="1111568" cy="46579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85000"/>
              </a:lnSpc>
              <a:spcBef>
                <a:spcPts val="600"/>
              </a:spcBef>
            </a:pPr>
            <a:r>
              <a:rPr lang="en-US" sz="1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Stable </a:t>
            </a:r>
            <a:r>
              <a:rPr lang="en-US" sz="1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isotope</a:t>
            </a:r>
          </a:p>
          <a:p>
            <a:pPr algn="ctr" eaLnBrk="0" hangingPunct="0">
              <a:lnSpc>
                <a:spcPct val="85000"/>
              </a:lnSpc>
              <a:spcBef>
                <a:spcPts val="600"/>
              </a:spcBef>
            </a:pPr>
            <a:r>
              <a:rPr lang="en-US" sz="1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injection</a:t>
            </a:r>
          </a:p>
        </p:txBody>
      </p:sp>
      <p:sp>
        <p:nvSpPr>
          <p:cNvPr id="14" name="Line 92"/>
          <p:cNvSpPr>
            <a:spLocks noChangeShapeType="1"/>
          </p:cNvSpPr>
          <p:nvPr/>
        </p:nvSpPr>
        <p:spPr bwMode="auto">
          <a:xfrm flipH="1">
            <a:off x="4902652" y="2982480"/>
            <a:ext cx="0" cy="222672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5" name="Line 97"/>
          <p:cNvSpPr>
            <a:spLocks noChangeShapeType="1"/>
          </p:cNvSpPr>
          <p:nvPr/>
        </p:nvSpPr>
        <p:spPr bwMode="auto">
          <a:xfrm flipH="1">
            <a:off x="4909750" y="2430344"/>
            <a:ext cx="0" cy="311741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6" name="Line 98"/>
          <p:cNvSpPr>
            <a:spLocks noChangeShapeType="1"/>
          </p:cNvSpPr>
          <p:nvPr/>
        </p:nvSpPr>
        <p:spPr bwMode="auto">
          <a:xfrm flipH="1">
            <a:off x="4731642" y="2376519"/>
            <a:ext cx="0" cy="3652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7" name="Text Box 99"/>
          <p:cNvSpPr txBox="1">
            <a:spLocks noChangeArrowheads="1"/>
          </p:cNvSpPr>
          <p:nvPr/>
        </p:nvSpPr>
        <p:spPr bwMode="auto">
          <a:xfrm>
            <a:off x="4387840" y="2744852"/>
            <a:ext cx="862177" cy="190370"/>
          </a:xfrm>
          <a:prstGeom prst="rect">
            <a:avLst/>
          </a:prstGeom>
          <a:solidFill>
            <a:srgbClr val="99CCFF"/>
          </a:soli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Separator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 Box 101"/>
          <p:cNvSpPr txBox="1">
            <a:spLocks noChangeArrowheads="1"/>
          </p:cNvSpPr>
          <p:nvPr/>
        </p:nvSpPr>
        <p:spPr bwMode="auto">
          <a:xfrm>
            <a:off x="4202577" y="2172081"/>
            <a:ext cx="1231275" cy="190370"/>
          </a:xfrm>
          <a:prstGeom prst="rect">
            <a:avLst/>
          </a:prstGeom>
          <a:solidFill>
            <a:srgbClr val="99FF99"/>
          </a:solidFill>
          <a:ln w="25400">
            <a:solidFill>
              <a:srgbClr val="33CC33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ECR Ion Source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Line 115"/>
          <p:cNvSpPr>
            <a:spLocks noChangeShapeType="1"/>
          </p:cNvSpPr>
          <p:nvPr/>
        </p:nvSpPr>
        <p:spPr bwMode="auto">
          <a:xfrm flipH="1">
            <a:off x="4731642" y="2982480"/>
            <a:ext cx="0" cy="22267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0" name="Text Box 116"/>
          <p:cNvSpPr txBox="1">
            <a:spLocks noChangeArrowheads="1"/>
          </p:cNvSpPr>
          <p:nvPr/>
        </p:nvSpPr>
        <p:spPr bwMode="auto">
          <a:xfrm>
            <a:off x="6328985" y="2792109"/>
            <a:ext cx="1337803" cy="380741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Material Science with stable &amp; </a:t>
            </a:r>
            <a:r>
              <a:rPr lang="en-US" sz="1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RIBs</a:t>
            </a:r>
            <a:endParaRPr lang="en-US" sz="1000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 Box 121"/>
          <p:cNvSpPr txBox="1">
            <a:spLocks noChangeArrowheads="1"/>
          </p:cNvSpPr>
          <p:nvPr/>
        </p:nvSpPr>
        <p:spPr bwMode="auto">
          <a:xfrm>
            <a:off x="3433030" y="3094839"/>
            <a:ext cx="548657" cy="199889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1050" b="1" dirty="0">
                <a:solidFill>
                  <a:srgbClr val="000000"/>
                </a:solidFill>
                <a:latin typeface="Arial Narrow" pitchFamily="34" charset="0"/>
              </a:rPr>
              <a:t>1.5 keV/u</a:t>
            </a:r>
          </a:p>
        </p:txBody>
      </p:sp>
      <p:sp>
        <p:nvSpPr>
          <p:cNvPr id="22" name="Text Box 124"/>
          <p:cNvSpPr txBox="1">
            <a:spLocks noChangeArrowheads="1"/>
          </p:cNvSpPr>
          <p:nvPr/>
        </p:nvSpPr>
        <p:spPr bwMode="auto">
          <a:xfrm>
            <a:off x="1415107" y="2843217"/>
            <a:ext cx="1881114" cy="400110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Spectroscopy </a:t>
            </a:r>
            <a:r>
              <a:rPr lang="en-US" sz="1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of  r-process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n-rich </a:t>
            </a:r>
            <a:r>
              <a:rPr lang="en-US" sz="1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exotic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nuclei</a:t>
            </a:r>
          </a:p>
        </p:txBody>
      </p:sp>
      <p:sp>
        <p:nvSpPr>
          <p:cNvPr id="23" name="Text Box 127"/>
          <p:cNvSpPr txBox="1">
            <a:spLocks noChangeArrowheads="1"/>
          </p:cNvSpPr>
          <p:nvPr/>
        </p:nvSpPr>
        <p:spPr bwMode="auto">
          <a:xfrm>
            <a:off x="6819900" y="1282892"/>
            <a:ext cx="960520" cy="5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sz="16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Plan</a:t>
            </a:r>
          </a:p>
          <a:p>
            <a:pPr algn="ctr"/>
            <a:r>
              <a:rPr lang="en-US" sz="105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2012-17</a:t>
            </a:r>
            <a:endParaRPr lang="en-US" sz="105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 Box 101"/>
          <p:cNvSpPr txBox="1">
            <a:spLocks noChangeArrowheads="1"/>
          </p:cNvSpPr>
          <p:nvPr/>
        </p:nvSpPr>
        <p:spPr bwMode="auto">
          <a:xfrm>
            <a:off x="6328985" y="2249230"/>
            <a:ext cx="1556102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rgbClr val="33CC33"/>
            </a:solidFill>
            <a:miter lim="800000"/>
            <a:headEnd/>
            <a:tailEnd/>
          </a:ln>
        </p:spPr>
        <p:txBody>
          <a:bodyPr wrap="square" tIns="0" bIns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000" i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High freq., high current ECR </a:t>
            </a:r>
            <a:r>
              <a:rPr lang="en-US" sz="10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Ion Source</a:t>
            </a:r>
          </a:p>
        </p:txBody>
      </p:sp>
      <p:cxnSp>
        <p:nvCxnSpPr>
          <p:cNvPr id="25" name="Elbow Connector 62"/>
          <p:cNvCxnSpPr>
            <a:stCxn id="31" idx="0"/>
          </p:cNvCxnSpPr>
          <p:nvPr/>
        </p:nvCxnSpPr>
        <p:spPr>
          <a:xfrm rot="5400000" flipH="1" flipV="1">
            <a:off x="3213331" y="-317114"/>
            <a:ext cx="345751" cy="3248056"/>
          </a:xfrm>
          <a:prstGeom prst="bentConnector2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3" descr="90%"/>
          <p:cNvSpPr>
            <a:spLocks noChangeArrowheads="1"/>
          </p:cNvSpPr>
          <p:nvPr/>
        </p:nvSpPr>
        <p:spPr bwMode="auto">
          <a:xfrm rot="16200000">
            <a:off x="2322616" y="1090846"/>
            <a:ext cx="208167" cy="48097"/>
          </a:xfrm>
          <a:prstGeom prst="rect">
            <a:avLst/>
          </a:prstGeom>
          <a:pattFill prst="pct90">
            <a:fgClr>
              <a:srgbClr val="666699"/>
            </a:fgClr>
            <a:bgClr>
              <a:schemeClr val="bg1"/>
            </a:bgClr>
          </a:pattFill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2459738" y="873101"/>
            <a:ext cx="2744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3317901" y="2947132"/>
            <a:ext cx="1090696" cy="100155"/>
          </a:xfrm>
          <a:custGeom>
            <a:avLst/>
            <a:gdLst>
              <a:gd name="connsiteX0" fmla="*/ 533400 w 533400"/>
              <a:gd name="connsiteY0" fmla="*/ 0 h 157162"/>
              <a:gd name="connsiteX1" fmla="*/ 533400 w 533400"/>
              <a:gd name="connsiteY1" fmla="*/ 157162 h 157162"/>
              <a:gd name="connsiteX2" fmla="*/ 0 w 533400"/>
              <a:gd name="connsiteY2" fmla="*/ 157162 h 157162"/>
              <a:gd name="connsiteX3" fmla="*/ 0 w 533400"/>
              <a:gd name="connsiteY3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57162">
                <a:moveTo>
                  <a:pt x="533400" y="0"/>
                </a:moveTo>
                <a:lnTo>
                  <a:pt x="533400" y="157162"/>
                </a:ln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2723657" y="1134038"/>
            <a:ext cx="657321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ActinideTarget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Line 9"/>
          <p:cNvSpPr>
            <a:spLocks noChangeShapeType="1"/>
          </p:cNvSpPr>
          <p:nvPr/>
        </p:nvSpPr>
        <p:spPr bwMode="auto">
          <a:xfrm rot="16200000" flipH="1">
            <a:off x="3340992" y="1496681"/>
            <a:ext cx="0" cy="272548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1249608" y="1479789"/>
            <a:ext cx="1025139" cy="307777"/>
          </a:xfrm>
          <a:prstGeom prst="rect">
            <a:avLst/>
          </a:prstGeom>
          <a:solidFill>
            <a:srgbClr val="DDDDDD"/>
          </a:solidFill>
          <a:ln w="25400">
            <a:solidFill>
              <a:srgbClr val="333399"/>
            </a:solidFill>
            <a:miter lim="800000"/>
            <a:headEnd/>
            <a:tailEnd/>
          </a:ln>
        </p:spPr>
        <p:txBody>
          <a:bodyPr wrap="square" lIns="45720" tIns="0" rIns="0" bIns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SC electron LINAC</a:t>
            </a:r>
          </a:p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50 </a:t>
            </a:r>
            <a:r>
              <a:rPr lang="en-US" sz="1000" b="1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MeV</a:t>
            </a:r>
            <a:r>
              <a:rPr lang="en-US" sz="1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100 kW</a:t>
            </a:r>
          </a:p>
        </p:txBody>
      </p:sp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2235957" y="1368620"/>
            <a:ext cx="3241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e-</a:t>
            </a:r>
          </a:p>
        </p:txBody>
      </p:sp>
      <p:sp>
        <p:nvSpPr>
          <p:cNvPr id="33" name="Rectangle 23" descr="90%"/>
          <p:cNvSpPr>
            <a:spLocks noChangeArrowheads="1"/>
          </p:cNvSpPr>
          <p:nvPr/>
        </p:nvSpPr>
        <p:spPr bwMode="auto">
          <a:xfrm rot="5400000">
            <a:off x="2497943" y="1608906"/>
            <a:ext cx="208167" cy="48097"/>
          </a:xfrm>
          <a:prstGeom prst="rect">
            <a:avLst/>
          </a:prstGeom>
          <a:pattFill prst="pct90">
            <a:fgClr>
              <a:srgbClr val="666699"/>
            </a:fgClr>
            <a:bgClr>
              <a:schemeClr val="bg1"/>
            </a:bgClr>
          </a:pattFill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4" name="Line 24"/>
          <p:cNvSpPr>
            <a:spLocks noChangeShapeType="1"/>
          </p:cNvSpPr>
          <p:nvPr/>
        </p:nvSpPr>
        <p:spPr bwMode="auto">
          <a:xfrm rot="16200000" flipH="1">
            <a:off x="2790227" y="1496681"/>
            <a:ext cx="0" cy="272548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" name="Text Box 25"/>
          <p:cNvSpPr txBox="1">
            <a:spLocks noChangeArrowheads="1"/>
          </p:cNvSpPr>
          <p:nvPr/>
        </p:nvSpPr>
        <p:spPr bwMode="auto">
          <a:xfrm>
            <a:off x="2606480" y="1356052"/>
            <a:ext cx="2584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Symbol" pitchFamily="18" charset="2"/>
              </a:rPr>
              <a:t>g</a:t>
            </a:r>
          </a:p>
        </p:txBody>
      </p:sp>
      <p:sp>
        <p:nvSpPr>
          <p:cNvPr id="36" name="Text Box 26"/>
          <p:cNvSpPr txBox="1">
            <a:spLocks noChangeArrowheads="1"/>
          </p:cNvSpPr>
          <p:nvPr/>
        </p:nvSpPr>
        <p:spPr bwMode="auto">
          <a:xfrm>
            <a:off x="2378466" y="1679890"/>
            <a:ext cx="360112" cy="304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Ta</a:t>
            </a:r>
          </a:p>
        </p:txBody>
      </p:sp>
      <p:sp>
        <p:nvSpPr>
          <p:cNvPr id="37" name="Line 9"/>
          <p:cNvSpPr>
            <a:spLocks noChangeShapeType="1"/>
          </p:cNvSpPr>
          <p:nvPr/>
        </p:nvSpPr>
        <p:spPr bwMode="auto">
          <a:xfrm rot="16200000" flipH="1">
            <a:off x="2434935" y="1496681"/>
            <a:ext cx="0" cy="272548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2126620" y="863798"/>
            <a:ext cx="3241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e-</a:t>
            </a:r>
          </a:p>
        </p:txBody>
      </p:sp>
      <p:sp>
        <p:nvSpPr>
          <p:cNvPr id="39" name="Text Box 121"/>
          <p:cNvSpPr txBox="1">
            <a:spLocks noChangeArrowheads="1"/>
          </p:cNvSpPr>
          <p:nvPr/>
        </p:nvSpPr>
        <p:spPr bwMode="auto">
          <a:xfrm>
            <a:off x="5455940" y="3075789"/>
            <a:ext cx="548657" cy="199889"/>
          </a:xfrm>
          <a:prstGeom prst="rect">
            <a:avLst/>
          </a:prstGeom>
          <a:solidFill>
            <a:srgbClr val="CCFFFF"/>
          </a:solidFill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1050" b="1" dirty="0">
                <a:solidFill>
                  <a:srgbClr val="000000"/>
                </a:solidFill>
                <a:latin typeface="Arial Narrow" pitchFamily="34" charset="0"/>
              </a:rPr>
              <a:t>1.5 keV/u</a:t>
            </a:r>
          </a:p>
        </p:txBody>
      </p:sp>
      <p:sp>
        <p:nvSpPr>
          <p:cNvPr id="40" name="Text Box 91"/>
          <p:cNvSpPr txBox="1">
            <a:spLocks noChangeArrowheads="1"/>
          </p:cNvSpPr>
          <p:nvPr/>
        </p:nvSpPr>
        <p:spPr bwMode="auto">
          <a:xfrm>
            <a:off x="3444269" y="952278"/>
            <a:ext cx="2286000" cy="2286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Neutron beam-line for nuclear astrophysics</a:t>
            </a:r>
            <a:endParaRPr lang="en-US" sz="1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Elbow Connector 150"/>
          <p:cNvCxnSpPr>
            <a:stCxn id="10" idx="3"/>
            <a:endCxn id="18" idx="0"/>
          </p:cNvCxnSpPr>
          <p:nvPr/>
        </p:nvCxnSpPr>
        <p:spPr>
          <a:xfrm>
            <a:off x="4188183" y="1710622"/>
            <a:ext cx="630032" cy="461459"/>
          </a:xfrm>
          <a:prstGeom prst="bent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 41"/>
          <p:cNvSpPr/>
          <p:nvPr/>
        </p:nvSpPr>
        <p:spPr>
          <a:xfrm flipH="1">
            <a:off x="5245216" y="2793139"/>
            <a:ext cx="1090696" cy="100155"/>
          </a:xfrm>
          <a:custGeom>
            <a:avLst/>
            <a:gdLst>
              <a:gd name="connsiteX0" fmla="*/ 533400 w 533400"/>
              <a:gd name="connsiteY0" fmla="*/ 0 h 157162"/>
              <a:gd name="connsiteX1" fmla="*/ 533400 w 533400"/>
              <a:gd name="connsiteY1" fmla="*/ 157162 h 157162"/>
              <a:gd name="connsiteX2" fmla="*/ 0 w 533400"/>
              <a:gd name="connsiteY2" fmla="*/ 157162 h 157162"/>
              <a:gd name="connsiteX3" fmla="*/ 0 w 533400"/>
              <a:gd name="connsiteY3" fmla="*/ 157162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57162">
                <a:moveTo>
                  <a:pt x="533400" y="0"/>
                </a:moveTo>
                <a:lnTo>
                  <a:pt x="533400" y="157162"/>
                </a:lnTo>
                <a:lnTo>
                  <a:pt x="0" y="157162"/>
                </a:lnTo>
                <a:lnTo>
                  <a:pt x="0" y="157162"/>
                </a:lnTo>
              </a:path>
            </a:pathLst>
          </a:custGeom>
          <a:noFill/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Elbow Connector 62"/>
          <p:cNvCxnSpPr/>
          <p:nvPr/>
        </p:nvCxnSpPr>
        <p:spPr>
          <a:xfrm rot="16200000" flipH="1">
            <a:off x="1597250" y="2015450"/>
            <a:ext cx="610109" cy="202418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1143000" y="1752476"/>
            <a:ext cx="7315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 + e-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Rectangle 23" descr="90%"/>
          <p:cNvSpPr>
            <a:spLocks noChangeArrowheads="1"/>
          </p:cNvSpPr>
          <p:nvPr/>
        </p:nvSpPr>
        <p:spPr bwMode="auto">
          <a:xfrm>
            <a:off x="1681545" y="1936385"/>
            <a:ext cx="208167" cy="48097"/>
          </a:xfrm>
          <a:prstGeom prst="rect">
            <a:avLst/>
          </a:prstGeom>
          <a:pattFill prst="pct90">
            <a:fgClr>
              <a:srgbClr val="666699"/>
            </a:fgClr>
            <a:bgClr>
              <a:schemeClr val="bg1"/>
            </a:bgClr>
          </a:pattFill>
          <a:ln w="6350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46" name="Text Box 21"/>
          <p:cNvSpPr txBox="1">
            <a:spLocks noChangeArrowheads="1"/>
          </p:cNvSpPr>
          <p:nvPr/>
        </p:nvSpPr>
        <p:spPr bwMode="auto">
          <a:xfrm>
            <a:off x="2011878" y="2106419"/>
            <a:ext cx="5735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e+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 Box 91"/>
          <p:cNvSpPr txBox="1">
            <a:spLocks noChangeArrowheads="1"/>
          </p:cNvSpPr>
          <p:nvPr/>
        </p:nvSpPr>
        <p:spPr bwMode="auto">
          <a:xfrm>
            <a:off x="1415107" y="2438400"/>
            <a:ext cx="1556693" cy="2119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 sz="1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Pulsed Positron beam-line</a:t>
            </a:r>
            <a:endParaRPr lang="en-US" sz="10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 Box 22"/>
          <p:cNvSpPr txBox="1">
            <a:spLocks noChangeArrowheads="1"/>
          </p:cNvSpPr>
          <p:nvPr/>
        </p:nvSpPr>
        <p:spPr bwMode="auto">
          <a:xfrm>
            <a:off x="4038018" y="2464674"/>
            <a:ext cx="638400" cy="18466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en-US" sz="1200" b="1" dirty="0" smtClean="0">
                <a:solidFill>
                  <a:srgbClr val="FF0000"/>
                </a:solidFill>
                <a:latin typeface="Trebuchet MS" pitchFamily="34" charset="0"/>
              </a:rPr>
              <a:t>n+ RIB</a:t>
            </a:r>
            <a:r>
              <a:rPr lang="en-US" sz="1200" b="1" dirty="0" smtClean="0">
                <a:latin typeface="Trebuchet MS" pitchFamily="34" charset="0"/>
              </a:rPr>
              <a:t> </a:t>
            </a:r>
            <a:endParaRPr lang="en-US" sz="1200" b="1" dirty="0">
              <a:latin typeface="Trebuchet MS" pitchFamily="34" charset="0"/>
            </a:endParaRPr>
          </a:p>
        </p:txBody>
      </p:sp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2944905" y="1663829"/>
            <a:ext cx="805240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Radioactive Atoms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Rectangle 23" descr="90%"/>
          <p:cNvSpPr>
            <a:spLocks noChangeArrowheads="1"/>
          </p:cNvSpPr>
          <p:nvPr/>
        </p:nvSpPr>
        <p:spPr bwMode="auto">
          <a:xfrm rot="5400000">
            <a:off x="2860982" y="1608906"/>
            <a:ext cx="208167" cy="48097"/>
          </a:xfrm>
          <a:prstGeom prst="rect">
            <a:avLst/>
          </a:prstGeom>
          <a:solidFill>
            <a:srgbClr val="FFFF00"/>
          </a:solidFill>
          <a:ln w="6350">
            <a:solidFill>
              <a:srgbClr val="0066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3200400" y="381000"/>
            <a:ext cx="3577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12</a:t>
            </a:r>
            <a:r>
              <a:rPr lang="en-US" sz="1600" b="1" baseline="30000" dirty="0" smtClean="0">
                <a:solidFill>
                  <a:srgbClr val="C00000"/>
                </a:solidFill>
              </a:rPr>
              <a:t>th</a:t>
            </a:r>
            <a:r>
              <a:rPr lang="en-US" sz="1600" b="1" dirty="0" smtClean="0">
                <a:solidFill>
                  <a:srgbClr val="C00000"/>
                </a:solidFill>
              </a:rPr>
              <a:t> plan Project: ANURIB phase-1 </a:t>
            </a:r>
            <a:endParaRPr lang="en-US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066800"/>
            <a:ext cx="7391400" cy="4770537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buAutoNum type="arabicPeriod"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Physics &amp; Engineering Design of entire ANURIB facility (both phases)</a:t>
            </a:r>
          </a:p>
          <a:p>
            <a:pPr marL="342900" lvl="0" indent="-342900">
              <a:buAutoNum type="arabicPeriod"/>
            </a:pP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US" sz="1600" dirty="0" smtClean="0">
                <a:latin typeface="Calibri" pitchFamily="34" charset="0"/>
                <a:cs typeface="Calibri" pitchFamily="34" charset="0"/>
              </a:rPr>
              <a:t>2. Construction of  high power actinide target modules, Accelerator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Cryo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-Module (ACM) for electron-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linac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, ECR ion-source, low energy beam-line (Isotope Separator), </a:t>
            </a:r>
          </a:p>
          <a:p>
            <a:pPr lvl="0"/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US" sz="1600" dirty="0" smtClean="0">
                <a:latin typeface="Calibri" pitchFamily="34" charset="0"/>
                <a:cs typeface="Calibri" pitchFamily="34" charset="0"/>
              </a:rPr>
              <a:t>3. Experimental facility for 1.5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keV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/u beams – nuclear spectroscopy of r-process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nucleo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-synthesis nuclei, laser spectroscopy, ion-beam based material science</a:t>
            </a:r>
          </a:p>
          <a:p>
            <a:pPr lvl="0"/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US" sz="1600" dirty="0" smtClean="0">
                <a:latin typeface="Calibri" pitchFamily="34" charset="0"/>
                <a:cs typeface="Calibri" pitchFamily="34" charset="0"/>
              </a:rPr>
              <a:t>4. Design of phase-1 building &amp; AERB clearance </a:t>
            </a:r>
          </a:p>
          <a:p>
            <a:pPr lvl="0"/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US" sz="1600" dirty="0" smtClean="0">
                <a:latin typeface="Calibri" pitchFamily="34" charset="0"/>
                <a:cs typeface="Calibri" pitchFamily="34" charset="0"/>
              </a:rPr>
              <a:t>5. R&amp;D on high current injector, prototype development </a:t>
            </a:r>
          </a:p>
          <a:p>
            <a:pPr lvl="0"/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US" sz="1600" dirty="0" smtClean="0">
                <a:latin typeface="Calibri" pitchFamily="34" charset="0"/>
                <a:cs typeface="Calibri" pitchFamily="34" charset="0"/>
              </a:rPr>
              <a:t>6. Construction of Phase-1 building that will house the following: </a:t>
            </a:r>
          </a:p>
          <a:p>
            <a:pPr marL="400050" indent="-400050">
              <a:buAutoNum type="romanLcParenBoth"/>
            </a:pPr>
            <a:r>
              <a:rPr lang="en-US" sz="1600" dirty="0" smtClean="0">
                <a:latin typeface="Calibri" pitchFamily="34" charset="0"/>
                <a:cs typeface="Calibri" pitchFamily="34" charset="0"/>
              </a:rPr>
              <a:t>Electron </a:t>
            </a:r>
            <a:r>
              <a:rPr lang="en-US" sz="1600" dirty="0" err="1" smtClean="0">
                <a:latin typeface="Calibri" pitchFamily="34" charset="0"/>
                <a:cs typeface="Calibri" pitchFamily="34" charset="0"/>
              </a:rPr>
              <a:t>linac</a:t>
            </a:r>
            <a:r>
              <a:rPr lang="en-US" sz="1600" dirty="0" smtClean="0">
                <a:latin typeface="Calibri" pitchFamily="34" charset="0"/>
                <a:cs typeface="Calibri" pitchFamily="34" charset="0"/>
              </a:rPr>
              <a:t> (ii) Target stations (iii) ECR ion-source (iv) Isotope separator             (v) Neutron facility cave (vi) Misc. expt. cave  (vii) positron cave </a:t>
            </a:r>
          </a:p>
          <a:p>
            <a:pPr marL="400050" indent="-400050">
              <a:buAutoNum type="romanLcParenBoth"/>
            </a:pPr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US" sz="1600" dirty="0" smtClean="0">
                <a:latin typeface="Calibri" pitchFamily="34" charset="0"/>
                <a:cs typeface="Calibri" pitchFamily="34" charset="0"/>
              </a:rPr>
              <a:t>7. Identification &amp; development of vendors</a:t>
            </a:r>
          </a:p>
          <a:p>
            <a:pPr lvl="0"/>
            <a:endParaRPr lang="en-US" sz="16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US" sz="1600" dirty="0" smtClean="0">
                <a:latin typeface="Calibri" pitchFamily="34" charset="0"/>
                <a:cs typeface="Calibri" pitchFamily="34" charset="0"/>
              </a:rPr>
              <a:t>8. </a:t>
            </a:r>
            <a:r>
              <a:rPr lang="en-US" sz="16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Collaborations : national &amp; international; Workshop/Symposium on ANURIB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B316D46-56C0-47AB-94A9-A85C836699E2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38200" y="4572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rgbClr val="00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12</a:t>
            </a:r>
            <a:r>
              <a:rPr lang="en-US" sz="2000" b="1" baseline="30000" dirty="0" smtClean="0">
                <a:solidFill>
                  <a:srgbClr val="00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th</a:t>
            </a:r>
            <a:r>
              <a:rPr lang="en-US" sz="2000" b="1" dirty="0" smtClean="0">
                <a:solidFill>
                  <a:srgbClr val="00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 plan ANURIB phase-1 activities </a:t>
            </a:r>
            <a:endParaRPr lang="en-US" sz="2000" b="1" dirty="0">
              <a:solidFill>
                <a:srgbClr val="00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37"/>
          <p:cNvGrpSpPr>
            <a:grpSpLocks noChangeAspect="1"/>
          </p:cNvGrpSpPr>
          <p:nvPr/>
        </p:nvGrpSpPr>
        <p:grpSpPr bwMode="auto">
          <a:xfrm>
            <a:off x="609600" y="691443"/>
            <a:ext cx="7962900" cy="5540375"/>
            <a:chOff x="457200" y="762000"/>
            <a:chExt cx="8382000" cy="5832230"/>
          </a:xfrm>
        </p:grpSpPr>
        <p:sp>
          <p:nvSpPr>
            <p:cNvPr id="31" name="Rounded Rectangle 30"/>
            <p:cNvSpPr/>
            <p:nvPr/>
          </p:nvSpPr>
          <p:spPr>
            <a:xfrm>
              <a:off x="457200" y="762000"/>
              <a:ext cx="8382000" cy="5815519"/>
            </a:xfrm>
            <a:prstGeom prst="roundRect">
              <a:avLst>
                <a:gd name="adj" fmla="val 6033"/>
              </a:avLst>
            </a:prstGeom>
            <a:solidFill>
              <a:schemeClr val="bg1"/>
            </a:solidFill>
            <a:ln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2297" name="Picture 2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8394" y="1226917"/>
              <a:ext cx="7093865" cy="4869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8" name="Text Box 3"/>
            <p:cNvSpPr txBox="1">
              <a:spLocks noChangeArrowheads="1"/>
            </p:cNvSpPr>
            <p:nvPr/>
          </p:nvSpPr>
          <p:spPr bwMode="auto">
            <a:xfrm>
              <a:off x="1164261" y="2942232"/>
              <a:ext cx="2243137" cy="5539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b="1" i="1">
                  <a:solidFill>
                    <a:srgbClr val="FF00FF"/>
                  </a:solidFill>
                  <a:latin typeface="Trebuchet MS" pitchFamily="34" charset="0"/>
                </a:rPr>
                <a:t>Test of Standard Model</a:t>
              </a:r>
            </a:p>
            <a:p>
              <a:r>
                <a:rPr lang="en-US" sz="1100" b="1">
                  <a:solidFill>
                    <a:srgbClr val="3333FF"/>
                  </a:solidFill>
                  <a:latin typeface="Trebuchet MS" pitchFamily="34" charset="0"/>
                </a:rPr>
                <a:t>N=Z nuclei; </a:t>
              </a:r>
            </a:p>
            <a:p>
              <a:r>
                <a:rPr lang="en-US" sz="1100" b="1">
                  <a:solidFill>
                    <a:srgbClr val="3333FF"/>
                  </a:solidFill>
                  <a:latin typeface="Trebuchet MS" pitchFamily="34" charset="0"/>
                </a:rPr>
                <a:t>Super-allowed </a:t>
              </a:r>
              <a:r>
                <a:rPr lang="en-US" sz="1100" b="1">
                  <a:solidFill>
                    <a:srgbClr val="3333FF"/>
                  </a:solidFill>
                  <a:latin typeface="Symbol" pitchFamily="18" charset="2"/>
                </a:rPr>
                <a:t>b</a:t>
              </a:r>
              <a:r>
                <a:rPr lang="en-US" sz="1100" b="1">
                  <a:solidFill>
                    <a:srgbClr val="3333FF"/>
                  </a:solidFill>
                  <a:latin typeface="Trebuchet MS" pitchFamily="34" charset="0"/>
                </a:rPr>
                <a:t>-decay</a:t>
              </a:r>
            </a:p>
          </p:txBody>
        </p:sp>
        <p:sp>
          <p:nvSpPr>
            <p:cNvPr id="12299" name="Text Box 4"/>
            <p:cNvSpPr txBox="1">
              <a:spLocks noChangeArrowheads="1"/>
            </p:cNvSpPr>
            <p:nvPr/>
          </p:nvSpPr>
          <p:spPr bwMode="auto">
            <a:xfrm>
              <a:off x="1164261" y="3696612"/>
              <a:ext cx="1020279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i="1">
                  <a:solidFill>
                    <a:srgbClr val="FF00FF"/>
                  </a:solidFill>
                  <a:latin typeface="Trebuchet MS" pitchFamily="34" charset="0"/>
                </a:rPr>
                <a:t>rp-process </a:t>
              </a:r>
              <a:endParaRPr lang="en-US" sz="1400" b="1">
                <a:solidFill>
                  <a:srgbClr val="00FFFF"/>
                </a:solidFill>
                <a:latin typeface="Trebuchet MS" pitchFamily="34" charset="0"/>
              </a:endParaRPr>
            </a:p>
          </p:txBody>
        </p:sp>
        <p:sp>
          <p:nvSpPr>
            <p:cNvPr id="12300" name="Rectangle 5"/>
            <p:cNvSpPr>
              <a:spLocks noChangeArrowheads="1"/>
            </p:cNvSpPr>
            <p:nvPr/>
          </p:nvSpPr>
          <p:spPr bwMode="auto">
            <a:xfrm>
              <a:off x="4044620" y="4993917"/>
              <a:ext cx="2030254" cy="8286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400" b="1" i="1">
                  <a:solidFill>
                    <a:srgbClr val="FF00FF"/>
                  </a:solidFill>
                  <a:latin typeface="Trebuchet MS" pitchFamily="34" charset="0"/>
                </a:rPr>
                <a:t>r-process path</a:t>
              </a:r>
              <a:r>
                <a:rPr lang="en-US" b="1" i="1">
                  <a:solidFill>
                    <a:srgbClr val="FF3399"/>
                  </a:solidFill>
                  <a:latin typeface="Trebuchet MS" pitchFamily="34" charset="0"/>
                </a:rPr>
                <a:t> </a:t>
              </a:r>
            </a:p>
            <a:p>
              <a:r>
                <a:rPr lang="en-US" sz="1100" b="1">
                  <a:solidFill>
                    <a:srgbClr val="3333FF"/>
                  </a:solidFill>
                  <a:latin typeface="Trebuchet MS" pitchFamily="34" charset="0"/>
                </a:rPr>
                <a:t>Origin of elements, </a:t>
              </a:r>
            </a:p>
            <a:p>
              <a:r>
                <a:rPr lang="en-US" sz="1100" b="1">
                  <a:solidFill>
                    <a:srgbClr val="3333FF"/>
                  </a:solidFill>
                  <a:latin typeface="Trebuchet MS" pitchFamily="34" charset="0"/>
                </a:rPr>
                <a:t>Stellar Nucleo-synthesis</a:t>
              </a:r>
              <a:r>
                <a:rPr lang="en-US" i="1">
                  <a:solidFill>
                    <a:srgbClr val="FF3399"/>
                  </a:solidFill>
                  <a:latin typeface="Trebuchet MS" pitchFamily="34" charset="0"/>
                </a:rPr>
                <a:t> </a:t>
              </a:r>
            </a:p>
          </p:txBody>
        </p:sp>
        <p:sp>
          <p:nvSpPr>
            <p:cNvPr id="12301" name="Rectangle 6"/>
            <p:cNvSpPr>
              <a:spLocks noChangeArrowheads="1"/>
            </p:cNvSpPr>
            <p:nvPr/>
          </p:nvSpPr>
          <p:spPr bwMode="auto">
            <a:xfrm>
              <a:off x="2261541" y="5548272"/>
              <a:ext cx="1714500" cy="5943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r>
                <a:rPr lang="en-US" sz="1200" b="1" i="1">
                  <a:solidFill>
                    <a:srgbClr val="FF00FF"/>
                  </a:solidFill>
                  <a:latin typeface="Trebuchet MS" pitchFamily="34" charset="0"/>
                </a:rPr>
                <a:t>New Magic Numbers</a:t>
              </a:r>
              <a:r>
                <a:rPr lang="en-US" sz="1600" b="1" i="1">
                  <a:solidFill>
                    <a:srgbClr val="FF3399"/>
                  </a:solidFill>
                  <a:latin typeface="Trebuchet MS" pitchFamily="34" charset="0"/>
                </a:rPr>
                <a:t> </a:t>
              </a:r>
            </a:p>
            <a:p>
              <a:pPr>
                <a:lnSpc>
                  <a:spcPct val="80000"/>
                </a:lnSpc>
              </a:pPr>
              <a:r>
                <a:rPr lang="en-US" sz="1100" b="1">
                  <a:solidFill>
                    <a:srgbClr val="3333FF"/>
                  </a:solidFill>
                  <a:latin typeface="Trebuchet MS" pitchFamily="34" charset="0"/>
                </a:rPr>
                <a:t>Shell Quenching</a:t>
              </a:r>
              <a:r>
                <a:rPr lang="en-US" sz="1600" i="1">
                  <a:solidFill>
                    <a:srgbClr val="FF3399"/>
                  </a:solidFill>
                  <a:latin typeface="Trebuchet MS" pitchFamily="34" charset="0"/>
                </a:rPr>
                <a:t> </a:t>
              </a:r>
            </a:p>
          </p:txBody>
        </p:sp>
        <p:sp>
          <p:nvSpPr>
            <p:cNvPr id="12302" name="Oval 8"/>
            <p:cNvSpPr>
              <a:spLocks noChangeArrowheads="1"/>
            </p:cNvSpPr>
            <p:nvPr/>
          </p:nvSpPr>
          <p:spPr bwMode="auto">
            <a:xfrm>
              <a:off x="7760797" y="1364892"/>
              <a:ext cx="654367" cy="411480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>
                  <a:solidFill>
                    <a:srgbClr val="FF0000"/>
                  </a:solidFill>
                  <a:latin typeface="Trebuchet MS" pitchFamily="34" charset="0"/>
                </a:rPr>
                <a:t>SHE</a:t>
              </a:r>
            </a:p>
          </p:txBody>
        </p:sp>
        <p:sp>
          <p:nvSpPr>
            <p:cNvPr id="12303" name="Line 9"/>
            <p:cNvSpPr>
              <a:spLocks noChangeShapeType="1"/>
            </p:cNvSpPr>
            <p:nvPr/>
          </p:nvSpPr>
          <p:spPr bwMode="auto">
            <a:xfrm flipH="1" flipV="1">
              <a:off x="3335960" y="4671020"/>
              <a:ext cx="740092" cy="48006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4" name="Line 10"/>
            <p:cNvSpPr>
              <a:spLocks noChangeShapeType="1"/>
            </p:cNvSpPr>
            <p:nvPr/>
          </p:nvSpPr>
          <p:spPr bwMode="auto">
            <a:xfrm flipH="1" flipV="1">
              <a:off x="2018653" y="5479692"/>
              <a:ext cx="342900" cy="357188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Line 11"/>
            <p:cNvSpPr>
              <a:spLocks noChangeShapeType="1"/>
            </p:cNvSpPr>
            <p:nvPr/>
          </p:nvSpPr>
          <p:spPr bwMode="auto">
            <a:xfrm>
              <a:off x="7747939" y="1296312"/>
              <a:ext cx="0" cy="80867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6" name="Line 12"/>
            <p:cNvSpPr>
              <a:spLocks noChangeShapeType="1"/>
            </p:cNvSpPr>
            <p:nvPr/>
          </p:nvSpPr>
          <p:spPr bwMode="auto">
            <a:xfrm rot="-5400000">
              <a:off x="7217874" y="1636355"/>
              <a:ext cx="0" cy="808672"/>
            </a:xfrm>
            <a:prstGeom prst="line">
              <a:avLst/>
            </a:prstGeom>
            <a:noFill/>
            <a:ln w="38100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7" name="Text Box 13"/>
            <p:cNvSpPr txBox="1">
              <a:spLocks noChangeArrowheads="1"/>
            </p:cNvSpPr>
            <p:nvPr/>
          </p:nvSpPr>
          <p:spPr bwMode="auto">
            <a:xfrm>
              <a:off x="7816519" y="1913532"/>
              <a:ext cx="382604" cy="2492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FF0000"/>
                  </a:solidFill>
                  <a:latin typeface="Trebuchet MS" pitchFamily="34" charset="0"/>
                </a:rPr>
                <a:t>184</a:t>
              </a:r>
            </a:p>
          </p:txBody>
        </p:sp>
        <p:sp>
          <p:nvSpPr>
            <p:cNvPr id="12308" name="Text Box 14"/>
            <p:cNvSpPr txBox="1">
              <a:spLocks noChangeArrowheads="1"/>
            </p:cNvSpPr>
            <p:nvPr/>
          </p:nvSpPr>
          <p:spPr bwMode="auto">
            <a:xfrm>
              <a:off x="7199299" y="1502052"/>
              <a:ext cx="382604" cy="2492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FF0000"/>
                  </a:solidFill>
                  <a:latin typeface="Trebuchet MS" pitchFamily="34" charset="0"/>
                </a:rPr>
                <a:t>126</a:t>
              </a:r>
            </a:p>
          </p:txBody>
        </p:sp>
        <p:sp>
          <p:nvSpPr>
            <p:cNvPr id="12309" name="Rectangle 15"/>
            <p:cNvSpPr>
              <a:spLocks noChangeArrowheads="1"/>
            </p:cNvSpPr>
            <p:nvPr/>
          </p:nvSpPr>
          <p:spPr bwMode="auto">
            <a:xfrm>
              <a:off x="6137739" y="3748047"/>
              <a:ext cx="2158840" cy="5943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r>
                <a:rPr lang="en-US" sz="1200" b="1" i="1">
                  <a:solidFill>
                    <a:srgbClr val="FF00FF"/>
                  </a:solidFill>
                  <a:latin typeface="Trebuchet MS" pitchFamily="34" charset="0"/>
                </a:rPr>
                <a:t>Atomic Physics, Radio-isotopes</a:t>
              </a:r>
            </a:p>
            <a:p>
              <a:pPr>
                <a:lnSpc>
                  <a:spcPct val="80000"/>
                </a:lnSpc>
              </a:pPr>
              <a:r>
                <a:rPr lang="en-US" sz="1200" b="1" i="1">
                  <a:solidFill>
                    <a:srgbClr val="FF00FF"/>
                  </a:solidFill>
                  <a:latin typeface="Trebuchet MS" pitchFamily="34" charset="0"/>
                </a:rPr>
                <a:t>Material science, Biology </a:t>
              </a:r>
            </a:p>
            <a:p>
              <a:pPr>
                <a:lnSpc>
                  <a:spcPct val="80000"/>
                </a:lnSpc>
              </a:pPr>
              <a:r>
                <a:rPr lang="en-US" sz="1100" i="1">
                  <a:solidFill>
                    <a:srgbClr val="3333FF"/>
                  </a:solidFill>
                  <a:latin typeface="Trebuchet MS" pitchFamily="34" charset="0"/>
                </a:rPr>
                <a:t>with RI Beams</a:t>
              </a:r>
            </a:p>
          </p:txBody>
        </p:sp>
        <p:sp>
          <p:nvSpPr>
            <p:cNvPr id="12310" name="Text Box 17"/>
            <p:cNvSpPr txBox="1">
              <a:spLocks noChangeArrowheads="1"/>
            </p:cNvSpPr>
            <p:nvPr/>
          </p:nvSpPr>
          <p:spPr bwMode="auto">
            <a:xfrm>
              <a:off x="5004740" y="4725312"/>
              <a:ext cx="893321" cy="2492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i="1">
                  <a:solidFill>
                    <a:srgbClr val="0066FF"/>
                  </a:solidFill>
                  <a:latin typeface="Trebuchet MS" pitchFamily="34" charset="0"/>
                </a:rPr>
                <a:t>n-drip line</a:t>
              </a:r>
              <a:r>
                <a:rPr lang="en-US" sz="1100" b="1" i="1">
                  <a:solidFill>
                    <a:srgbClr val="0066FF"/>
                  </a:solidFill>
                  <a:latin typeface="Trebuchet MS" pitchFamily="34" charset="0"/>
                </a:rPr>
                <a:t> </a:t>
              </a:r>
            </a:p>
          </p:txBody>
        </p:sp>
        <p:pic>
          <p:nvPicPr>
            <p:cNvPr id="12311" name="Picture 19" descr="redsupergian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88042" y="4742317"/>
              <a:ext cx="2157106" cy="14231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6" name="Right Arrow 25"/>
            <p:cNvSpPr/>
            <p:nvPr/>
          </p:nvSpPr>
          <p:spPr>
            <a:xfrm>
              <a:off x="3015582" y="6164751"/>
              <a:ext cx="1988553" cy="1387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ight Arrow 27"/>
            <p:cNvSpPr/>
            <p:nvPr/>
          </p:nvSpPr>
          <p:spPr>
            <a:xfrm rot="16200000">
              <a:off x="-35804" y="3731595"/>
              <a:ext cx="1988640" cy="13702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314" name="Text Box 16"/>
            <p:cNvSpPr txBox="1">
              <a:spLocks noChangeArrowheads="1"/>
            </p:cNvSpPr>
            <p:nvPr/>
          </p:nvSpPr>
          <p:spPr bwMode="auto">
            <a:xfrm>
              <a:off x="3564560" y="6302652"/>
              <a:ext cx="1478476" cy="291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i="1">
                  <a:solidFill>
                    <a:srgbClr val="336600"/>
                  </a:solidFill>
                  <a:latin typeface="Trebuchet MS" pitchFamily="34" charset="0"/>
                </a:rPr>
                <a:t>Neutron number </a:t>
              </a:r>
              <a:endParaRPr lang="en-US" sz="1100" b="1" i="1">
                <a:solidFill>
                  <a:srgbClr val="336600"/>
                </a:solidFill>
                <a:latin typeface="Trebuchet MS" pitchFamily="34" charset="0"/>
              </a:endParaRPr>
            </a:p>
          </p:txBody>
        </p:sp>
        <p:sp>
          <p:nvSpPr>
            <p:cNvPr id="12315" name="Text Box 16"/>
            <p:cNvSpPr txBox="1">
              <a:spLocks noChangeArrowheads="1"/>
            </p:cNvSpPr>
            <p:nvPr/>
          </p:nvSpPr>
          <p:spPr bwMode="auto">
            <a:xfrm rot="-5400000">
              <a:off x="49965" y="3614035"/>
              <a:ext cx="1380609" cy="29157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i="1">
                  <a:solidFill>
                    <a:srgbClr val="336600"/>
                  </a:solidFill>
                  <a:latin typeface="Trebuchet MS" pitchFamily="34" charset="0"/>
                </a:rPr>
                <a:t>Proton number </a:t>
              </a:r>
              <a:endParaRPr lang="en-US" sz="1100" b="1" i="1">
                <a:solidFill>
                  <a:srgbClr val="336600"/>
                </a:solidFill>
                <a:latin typeface="Trebuchet MS" pitchFamily="34" charset="0"/>
              </a:endParaRPr>
            </a:p>
          </p:txBody>
        </p:sp>
        <p:sp>
          <p:nvSpPr>
            <p:cNvPr id="12316" name="Text Box 16"/>
            <p:cNvSpPr txBox="1">
              <a:spLocks noChangeArrowheads="1"/>
            </p:cNvSpPr>
            <p:nvPr/>
          </p:nvSpPr>
          <p:spPr bwMode="auto">
            <a:xfrm>
              <a:off x="4402604" y="2392622"/>
              <a:ext cx="897650" cy="2492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i="1">
                  <a:solidFill>
                    <a:srgbClr val="0066FF"/>
                  </a:solidFill>
                  <a:latin typeface="Trebuchet MS" pitchFamily="34" charset="0"/>
                </a:rPr>
                <a:t>p-drip line</a:t>
              </a:r>
              <a:r>
                <a:rPr lang="en-US" sz="1100" b="1" i="1">
                  <a:solidFill>
                    <a:srgbClr val="0066FF"/>
                  </a:solidFill>
                  <a:latin typeface="Trebuchet MS" pitchFamily="34" charset="0"/>
                </a:rPr>
                <a:t> </a:t>
              </a:r>
            </a:p>
          </p:txBody>
        </p:sp>
      </p:grpSp>
      <p:sp>
        <p:nvSpPr>
          <p:cNvPr id="1229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1800" y="6172200"/>
            <a:ext cx="2133600" cy="476250"/>
          </a:xfrm>
          <a:noFill/>
        </p:spPr>
        <p:txBody>
          <a:bodyPr/>
          <a:lstStyle/>
          <a:p>
            <a:fld id="{EA75BAB3-5888-4F06-A0CB-3A09B0EF2FA8}" type="slidenum">
              <a:rPr lang="en-US" sz="1000" smtClean="0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en-US" sz="100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rot="16200000" flipV="1">
            <a:off x="3771900" y="4158543"/>
            <a:ext cx="838200" cy="762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38200" y="843843"/>
            <a:ext cx="47622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RIB</a:t>
            </a:r>
            <a:r>
              <a:rPr lang="en-US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 physics summary</a:t>
            </a:r>
          </a:p>
          <a:p>
            <a:r>
              <a:rPr lang="en-US" sz="2400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(</a:t>
            </a:r>
            <a:r>
              <a:rPr lang="en-US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Huge increase in the no. of accelerated beams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)</a:t>
            </a:r>
            <a:endParaRPr lang="en-US" sz="2400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914400"/>
          </a:xfrm>
        </p:spPr>
        <p:txBody>
          <a:bodyPr/>
          <a:lstStyle/>
          <a:p>
            <a:pPr algn="ctr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Thank You!     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BE9995-99A5-424B-8E2F-E34FF0D7AFD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9D241-DAF3-49F2-BBD0-807FDEEC1309}" type="slidenum">
              <a:rPr lang="en-US"/>
              <a:pPr/>
              <a:t>31</a:t>
            </a:fld>
            <a:endParaRPr lang="en-U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1371600"/>
            <a:ext cx="9144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7463" y="1752600"/>
            <a:ext cx="9126537" cy="4346575"/>
            <a:chOff x="-3" y="-3"/>
            <a:chExt cx="5749" cy="4324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0"/>
              <a:ext cx="5743" cy="4318"/>
              <a:chOff x="0" y="0"/>
              <a:chExt cx="5743" cy="4318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1331" cy="606"/>
                <a:chOff x="0" y="0"/>
                <a:chExt cx="1331" cy="606"/>
              </a:xfrm>
            </p:grpSpPr>
            <p:sp>
              <p:nvSpPr>
                <p:cNvPr id="16390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24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pPr algn="ctr"/>
                  <a:r>
                    <a:rPr lang="en-US" sz="1200" b="1">
                      <a:solidFill>
                        <a:srgbClr val="FF00FF"/>
                      </a:solidFill>
                      <a:cs typeface="Arial" pitchFamily="34" charset="0"/>
                    </a:rPr>
                    <a:t>Physics Topics</a:t>
                  </a:r>
                  <a:endParaRPr lang="en-US" sz="1200" b="1">
                    <a:solidFill>
                      <a:srgbClr val="FF00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 b="1">
                    <a:solidFill>
                      <a:srgbClr val="FF00FF"/>
                    </a:solidFill>
                  </a:endParaRPr>
                </a:p>
              </p:txBody>
            </p:sp>
            <p:sp>
              <p:nvSpPr>
                <p:cNvPr id="16391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33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1331" y="0"/>
                <a:ext cx="1490" cy="606"/>
                <a:chOff x="1331" y="0"/>
                <a:chExt cx="1490" cy="606"/>
              </a:xfrm>
            </p:grpSpPr>
            <p:sp>
              <p:nvSpPr>
                <p:cNvPr id="16393" name="Rectangle 9"/>
                <p:cNvSpPr>
                  <a:spLocks noChangeArrowheads="1"/>
                </p:cNvSpPr>
                <p:nvPr/>
              </p:nvSpPr>
              <p:spPr bwMode="auto">
                <a:xfrm>
                  <a:off x="1374" y="0"/>
                  <a:ext cx="140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solidFill>
                        <a:srgbClr val="FF00FF"/>
                      </a:solidFill>
                      <a:cs typeface="Arial" pitchFamily="34" charset="0"/>
                    </a:rPr>
                    <a:t>Reaction &amp;</a:t>
                  </a:r>
                </a:p>
                <a:p>
                  <a:pPr algn="ctr" eaLnBrk="0" hangingPunct="0"/>
                  <a:r>
                    <a:rPr lang="en-US" sz="1200" b="1">
                      <a:solidFill>
                        <a:srgbClr val="FF00FF"/>
                      </a:solidFill>
                      <a:cs typeface="Arial" pitchFamily="34" charset="0"/>
                    </a:rPr>
                    <a:t>Techniques</a:t>
                  </a:r>
                </a:p>
                <a:p>
                  <a:pPr algn="ctr" eaLnBrk="0" hangingPunct="0"/>
                  <a:endParaRPr lang="en-US" sz="1200" b="1">
                    <a:solidFill>
                      <a:srgbClr val="FF00FF"/>
                    </a:solidFill>
                  </a:endParaRPr>
                </a:p>
              </p:txBody>
            </p:sp>
            <p:sp>
              <p:nvSpPr>
                <p:cNvPr id="16394" name="Rectangle 10"/>
                <p:cNvSpPr>
                  <a:spLocks noChangeArrowheads="1"/>
                </p:cNvSpPr>
                <p:nvPr/>
              </p:nvSpPr>
              <p:spPr bwMode="auto">
                <a:xfrm>
                  <a:off x="1331" y="0"/>
                  <a:ext cx="149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1"/>
              <p:cNvGrpSpPr>
                <a:grpSpLocks/>
              </p:cNvGrpSpPr>
              <p:nvPr/>
            </p:nvGrpSpPr>
            <p:grpSpPr bwMode="auto">
              <a:xfrm>
                <a:off x="2821" y="0"/>
                <a:ext cx="1274" cy="606"/>
                <a:chOff x="2821" y="0"/>
                <a:chExt cx="1274" cy="606"/>
              </a:xfrm>
            </p:grpSpPr>
            <p:sp>
              <p:nvSpPr>
                <p:cNvPr id="16396" name="Rectangle 12"/>
                <p:cNvSpPr>
                  <a:spLocks noChangeArrowheads="1"/>
                </p:cNvSpPr>
                <p:nvPr/>
              </p:nvSpPr>
              <p:spPr bwMode="auto">
                <a:xfrm>
                  <a:off x="2864" y="0"/>
                  <a:ext cx="1188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pPr algn="ctr"/>
                  <a:r>
                    <a:rPr lang="en-US" sz="1200" b="1">
                      <a:solidFill>
                        <a:srgbClr val="FF00FF"/>
                      </a:solidFill>
                      <a:cs typeface="Arial" pitchFamily="34" charset="0"/>
                    </a:rPr>
                    <a:t>Beams</a:t>
                  </a:r>
                </a:p>
                <a:p>
                  <a:pPr algn="ctr" eaLnBrk="0" hangingPunct="0"/>
                  <a:endParaRPr lang="en-US" sz="1200" b="1">
                    <a:solidFill>
                      <a:srgbClr val="FF00FF"/>
                    </a:solidFill>
                  </a:endParaRPr>
                </a:p>
              </p:txBody>
            </p:sp>
            <p:sp>
              <p:nvSpPr>
                <p:cNvPr id="16397" name="Rectangle 13"/>
                <p:cNvSpPr>
                  <a:spLocks noChangeArrowheads="1"/>
                </p:cNvSpPr>
                <p:nvPr/>
              </p:nvSpPr>
              <p:spPr bwMode="auto">
                <a:xfrm>
                  <a:off x="2821" y="0"/>
                  <a:ext cx="1274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14"/>
              <p:cNvGrpSpPr>
                <a:grpSpLocks/>
              </p:cNvGrpSpPr>
              <p:nvPr/>
            </p:nvGrpSpPr>
            <p:grpSpPr bwMode="auto">
              <a:xfrm>
                <a:off x="4095" y="0"/>
                <a:ext cx="842" cy="606"/>
                <a:chOff x="4095" y="0"/>
                <a:chExt cx="842" cy="606"/>
              </a:xfrm>
            </p:grpSpPr>
            <p:sp>
              <p:nvSpPr>
                <p:cNvPr id="16399" name="Rectangle 15"/>
                <p:cNvSpPr>
                  <a:spLocks noChangeArrowheads="1"/>
                </p:cNvSpPr>
                <p:nvPr/>
              </p:nvSpPr>
              <p:spPr bwMode="auto">
                <a:xfrm>
                  <a:off x="4138" y="0"/>
                  <a:ext cx="756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solidFill>
                        <a:srgbClr val="FF00FF"/>
                      </a:solidFill>
                      <a:cs typeface="Arial" pitchFamily="34" charset="0"/>
                    </a:rPr>
                    <a:t>Desired Intensities </a:t>
                  </a:r>
                </a:p>
                <a:p>
                  <a:pPr algn="ctr" eaLnBrk="0" hangingPunct="0"/>
                  <a:r>
                    <a:rPr lang="en-US" sz="1200" b="1">
                      <a:solidFill>
                        <a:srgbClr val="FF00FF"/>
                      </a:solidFill>
                      <a:cs typeface="Arial" pitchFamily="34" charset="0"/>
                    </a:rPr>
                    <a:t>particles/s</a:t>
                  </a:r>
                </a:p>
                <a:p>
                  <a:pPr algn="ctr" eaLnBrk="0" hangingPunct="0"/>
                  <a:endParaRPr lang="en-US" sz="1200" b="1">
                    <a:solidFill>
                      <a:srgbClr val="FF00FF"/>
                    </a:solidFill>
                  </a:endParaRPr>
                </a:p>
              </p:txBody>
            </p:sp>
            <p:sp>
              <p:nvSpPr>
                <p:cNvPr id="16400" name="Rectangle 16"/>
                <p:cNvSpPr>
                  <a:spLocks noChangeArrowheads="1"/>
                </p:cNvSpPr>
                <p:nvPr/>
              </p:nvSpPr>
              <p:spPr bwMode="auto">
                <a:xfrm>
                  <a:off x="4095" y="0"/>
                  <a:ext cx="842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17"/>
              <p:cNvGrpSpPr>
                <a:grpSpLocks/>
              </p:cNvGrpSpPr>
              <p:nvPr/>
            </p:nvGrpSpPr>
            <p:grpSpPr bwMode="auto">
              <a:xfrm>
                <a:off x="4937" y="0"/>
                <a:ext cx="806" cy="606"/>
                <a:chOff x="4937" y="0"/>
                <a:chExt cx="806" cy="606"/>
              </a:xfrm>
            </p:grpSpPr>
            <p:sp>
              <p:nvSpPr>
                <p:cNvPr id="16402" name="Rectangle 18"/>
                <p:cNvSpPr>
                  <a:spLocks noChangeArrowheads="1"/>
                </p:cNvSpPr>
                <p:nvPr/>
              </p:nvSpPr>
              <p:spPr bwMode="auto">
                <a:xfrm>
                  <a:off x="4980" y="0"/>
                  <a:ext cx="7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solidFill>
                        <a:srgbClr val="FF00FF"/>
                      </a:solidFill>
                      <a:cs typeface="Arial" pitchFamily="34" charset="0"/>
                    </a:rPr>
                    <a:t>Energy Range</a:t>
                  </a:r>
                </a:p>
                <a:p>
                  <a:pPr algn="ctr" eaLnBrk="0" hangingPunct="0"/>
                  <a:r>
                    <a:rPr lang="en-US" sz="1200" b="1">
                      <a:solidFill>
                        <a:srgbClr val="FF00FF"/>
                      </a:solidFill>
                      <a:cs typeface="Arial" pitchFamily="34" charset="0"/>
                    </a:rPr>
                    <a:t>MeV/u</a:t>
                  </a:r>
                </a:p>
                <a:p>
                  <a:pPr algn="ctr" eaLnBrk="0" hangingPunct="0"/>
                  <a:endParaRPr lang="en-US" sz="1200" b="1">
                    <a:solidFill>
                      <a:srgbClr val="FF00FF"/>
                    </a:solidFill>
                  </a:endParaRPr>
                </a:p>
              </p:txBody>
            </p:sp>
            <p:sp>
              <p:nvSpPr>
                <p:cNvPr id="16403" name="Rectangle 19"/>
                <p:cNvSpPr>
                  <a:spLocks noChangeArrowheads="1"/>
                </p:cNvSpPr>
                <p:nvPr/>
              </p:nvSpPr>
              <p:spPr bwMode="auto">
                <a:xfrm>
                  <a:off x="4937" y="0"/>
                  <a:ext cx="80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20"/>
              <p:cNvGrpSpPr>
                <a:grpSpLocks/>
              </p:cNvGrpSpPr>
              <p:nvPr/>
            </p:nvGrpSpPr>
            <p:grpSpPr bwMode="auto">
              <a:xfrm>
                <a:off x="0" y="606"/>
                <a:ext cx="1331" cy="606"/>
                <a:chOff x="0" y="606"/>
                <a:chExt cx="1331" cy="606"/>
              </a:xfrm>
            </p:grpSpPr>
            <p:sp>
              <p:nvSpPr>
                <p:cNvPr id="16405" name="Rectangle 21"/>
                <p:cNvSpPr>
                  <a:spLocks noChangeArrowheads="1"/>
                </p:cNvSpPr>
                <p:nvPr/>
              </p:nvSpPr>
              <p:spPr bwMode="auto">
                <a:xfrm>
                  <a:off x="43" y="606"/>
                  <a:ext cx="124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1.   Rapid proton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      capture (</a:t>
                  </a:r>
                  <a:r>
                    <a:rPr lang="en-US" sz="1200" b="1" i="1">
                      <a:cs typeface="Arial" pitchFamily="34" charset="0"/>
                    </a:rPr>
                    <a:t>rp</a:t>
                  </a:r>
                  <a:r>
                    <a:rPr lang="en-US" sz="1200" b="1">
                      <a:cs typeface="Arial" pitchFamily="34" charset="0"/>
                    </a:rPr>
                    <a:t>-process) </a:t>
                  </a:r>
                  <a:endParaRPr lang="en-US" sz="1200" b="1"/>
                </a:p>
              </p:txBody>
            </p:sp>
            <p:sp>
              <p:nvSpPr>
                <p:cNvPr id="16406" name="Rectangle 22"/>
                <p:cNvSpPr>
                  <a:spLocks noChangeArrowheads="1"/>
                </p:cNvSpPr>
                <p:nvPr/>
              </p:nvSpPr>
              <p:spPr bwMode="auto">
                <a:xfrm>
                  <a:off x="0" y="606"/>
                  <a:ext cx="133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23"/>
              <p:cNvGrpSpPr>
                <a:grpSpLocks/>
              </p:cNvGrpSpPr>
              <p:nvPr/>
            </p:nvGrpSpPr>
            <p:grpSpPr bwMode="auto">
              <a:xfrm>
                <a:off x="1331" y="606"/>
                <a:ext cx="1490" cy="606"/>
                <a:chOff x="1331" y="606"/>
                <a:chExt cx="1490" cy="606"/>
              </a:xfrm>
            </p:grpSpPr>
            <p:sp>
              <p:nvSpPr>
                <p:cNvPr id="16408" name="Rectangle 24"/>
                <p:cNvSpPr>
                  <a:spLocks noChangeArrowheads="1"/>
                </p:cNvSpPr>
                <p:nvPr/>
              </p:nvSpPr>
              <p:spPr bwMode="auto">
                <a:xfrm>
                  <a:off x="1374" y="606"/>
                  <a:ext cx="140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Transfer, elastic, inelastic,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radioactive capture,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Coulomb dissociation  </a:t>
                  </a:r>
                  <a:endParaRPr lang="en-US" sz="1200" b="1"/>
                </a:p>
              </p:txBody>
            </p:sp>
            <p:sp>
              <p:nvSpPr>
                <p:cNvPr id="16409" name="Rectangle 25"/>
                <p:cNvSpPr>
                  <a:spLocks noChangeArrowheads="1"/>
                </p:cNvSpPr>
                <p:nvPr/>
              </p:nvSpPr>
              <p:spPr bwMode="auto">
                <a:xfrm>
                  <a:off x="1331" y="606"/>
                  <a:ext cx="149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26"/>
              <p:cNvGrpSpPr>
                <a:grpSpLocks/>
              </p:cNvGrpSpPr>
              <p:nvPr/>
            </p:nvGrpSpPr>
            <p:grpSpPr bwMode="auto">
              <a:xfrm>
                <a:off x="2821" y="606"/>
                <a:ext cx="1274" cy="606"/>
                <a:chOff x="2821" y="606"/>
                <a:chExt cx="1274" cy="606"/>
              </a:xfrm>
            </p:grpSpPr>
            <p:sp>
              <p:nvSpPr>
                <p:cNvPr id="16411" name="Rectangle 27"/>
                <p:cNvSpPr>
                  <a:spLocks noChangeArrowheads="1"/>
                </p:cNvSpPr>
                <p:nvPr/>
              </p:nvSpPr>
              <p:spPr bwMode="auto">
                <a:xfrm>
                  <a:off x="2864" y="606"/>
                  <a:ext cx="1188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 baseline="30000">
                      <a:cs typeface="Arial" pitchFamily="34" charset="0"/>
                    </a:rPr>
                    <a:t>14</a:t>
                  </a:r>
                  <a:r>
                    <a:rPr lang="en-US" sz="1200" b="1">
                      <a:cs typeface="Arial" pitchFamily="34" charset="0"/>
                    </a:rPr>
                    <a:t>O, </a:t>
                  </a:r>
                  <a:r>
                    <a:rPr lang="en-US" sz="1200" b="1" baseline="30000">
                      <a:cs typeface="Arial" pitchFamily="34" charset="0"/>
                    </a:rPr>
                    <a:t>15</a:t>
                  </a:r>
                  <a:r>
                    <a:rPr lang="en-US" sz="1200" b="1">
                      <a:cs typeface="Arial" pitchFamily="34" charset="0"/>
                    </a:rPr>
                    <a:t>O,</a:t>
                  </a:r>
                </a:p>
                <a:p>
                  <a:pPr eaLnBrk="0" hangingPunct="0"/>
                  <a:r>
                    <a:rPr lang="en-US" sz="1200" b="1" baseline="30000">
                      <a:cs typeface="Arial" pitchFamily="34" charset="0"/>
                    </a:rPr>
                    <a:t>26</a:t>
                  </a:r>
                  <a:r>
                    <a:rPr lang="en-US" sz="1200" b="1">
                      <a:cs typeface="Arial" pitchFamily="34" charset="0"/>
                    </a:rPr>
                    <a:t>Si, </a:t>
                  </a:r>
                  <a:r>
                    <a:rPr lang="en-US" sz="1200" b="1" baseline="30000">
                      <a:cs typeface="Arial" pitchFamily="34" charset="0"/>
                    </a:rPr>
                    <a:t>34</a:t>
                  </a:r>
                  <a:r>
                    <a:rPr lang="en-US" sz="1200" b="1">
                      <a:cs typeface="Arial" pitchFamily="34" charset="0"/>
                    </a:rPr>
                    <a:t>Ar, </a:t>
                  </a:r>
                  <a:r>
                    <a:rPr lang="en-US" sz="1200" b="1" baseline="30000">
                      <a:cs typeface="Arial" pitchFamily="34" charset="0"/>
                    </a:rPr>
                    <a:t>56</a:t>
                  </a:r>
                  <a:r>
                    <a:rPr lang="en-US" sz="1200" b="1">
                      <a:cs typeface="Arial" pitchFamily="34" charset="0"/>
                    </a:rPr>
                    <a:t>Ni</a:t>
                  </a:r>
                  <a:endParaRPr lang="en-US" sz="1200" b="1"/>
                </a:p>
              </p:txBody>
            </p:sp>
            <p:sp>
              <p:nvSpPr>
                <p:cNvPr id="16412" name="Rectangle 28"/>
                <p:cNvSpPr>
                  <a:spLocks noChangeArrowheads="1"/>
                </p:cNvSpPr>
                <p:nvPr/>
              </p:nvSpPr>
              <p:spPr bwMode="auto">
                <a:xfrm>
                  <a:off x="2821" y="606"/>
                  <a:ext cx="1274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29"/>
              <p:cNvGrpSpPr>
                <a:grpSpLocks/>
              </p:cNvGrpSpPr>
              <p:nvPr/>
            </p:nvGrpSpPr>
            <p:grpSpPr bwMode="auto">
              <a:xfrm>
                <a:off x="4095" y="606"/>
                <a:ext cx="842" cy="606"/>
                <a:chOff x="4095" y="606"/>
                <a:chExt cx="842" cy="606"/>
              </a:xfrm>
            </p:grpSpPr>
            <p:sp>
              <p:nvSpPr>
                <p:cNvPr id="16414" name="Rectangle 30"/>
                <p:cNvSpPr>
                  <a:spLocks noChangeArrowheads="1"/>
                </p:cNvSpPr>
                <p:nvPr/>
              </p:nvSpPr>
              <p:spPr bwMode="auto">
                <a:xfrm>
                  <a:off x="4138" y="606"/>
                  <a:ext cx="756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8</a:t>
                  </a:r>
                  <a:r>
                    <a:rPr lang="en-US" sz="1200" b="1">
                      <a:cs typeface="Arial" pitchFamily="34" charset="0"/>
                    </a:rPr>
                    <a:t> - 10</a:t>
                  </a:r>
                  <a:r>
                    <a:rPr lang="en-US" sz="1200" b="1" baseline="30000">
                      <a:cs typeface="Arial" pitchFamily="34" charset="0"/>
                    </a:rPr>
                    <a:t>11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5</a:t>
                  </a:r>
                  <a:r>
                    <a:rPr lang="en-US" sz="1200" b="1">
                      <a:cs typeface="Arial" pitchFamily="34" charset="0"/>
                    </a:rPr>
                    <a:t> - 10</a:t>
                  </a:r>
                  <a:r>
                    <a:rPr lang="en-US" sz="1200" b="1" baseline="30000">
                      <a:cs typeface="Arial" pitchFamily="34" charset="0"/>
                    </a:rPr>
                    <a:t>11</a:t>
                  </a:r>
                  <a:endParaRPr lang="en-US" sz="1200" b="1"/>
                </a:p>
              </p:txBody>
            </p:sp>
            <p:sp>
              <p:nvSpPr>
                <p:cNvPr id="16415" name="Rectangle 31"/>
                <p:cNvSpPr>
                  <a:spLocks noChangeArrowheads="1"/>
                </p:cNvSpPr>
                <p:nvPr/>
              </p:nvSpPr>
              <p:spPr bwMode="auto">
                <a:xfrm>
                  <a:off x="4095" y="606"/>
                  <a:ext cx="842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32"/>
              <p:cNvGrpSpPr>
                <a:grpSpLocks/>
              </p:cNvGrpSpPr>
              <p:nvPr/>
            </p:nvGrpSpPr>
            <p:grpSpPr bwMode="auto">
              <a:xfrm>
                <a:off x="4937" y="606"/>
                <a:ext cx="806" cy="606"/>
                <a:chOff x="4937" y="606"/>
                <a:chExt cx="806" cy="606"/>
              </a:xfrm>
            </p:grpSpPr>
            <p:sp>
              <p:nvSpPr>
                <p:cNvPr id="16417" name="Rectangle 33"/>
                <p:cNvSpPr>
                  <a:spLocks noChangeArrowheads="1"/>
                </p:cNvSpPr>
                <p:nvPr/>
              </p:nvSpPr>
              <p:spPr bwMode="auto">
                <a:xfrm>
                  <a:off x="4980" y="606"/>
                  <a:ext cx="7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0.15 - 15</a:t>
                  </a:r>
                </a:p>
                <a:p>
                  <a:pPr algn="ctr" eaLnBrk="0" hangingPunct="0"/>
                  <a:r>
                    <a:rPr lang="en-US" sz="1200" b="1">
                      <a:cs typeface="Arial" pitchFamily="34" charset="0"/>
                    </a:rPr>
                    <a:t> 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18" name="Rectangle 34"/>
                <p:cNvSpPr>
                  <a:spLocks noChangeArrowheads="1"/>
                </p:cNvSpPr>
                <p:nvPr/>
              </p:nvSpPr>
              <p:spPr bwMode="auto">
                <a:xfrm>
                  <a:off x="4937" y="606"/>
                  <a:ext cx="80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35"/>
              <p:cNvGrpSpPr>
                <a:grpSpLocks/>
              </p:cNvGrpSpPr>
              <p:nvPr/>
            </p:nvGrpSpPr>
            <p:grpSpPr bwMode="auto">
              <a:xfrm>
                <a:off x="0" y="1212"/>
                <a:ext cx="1331" cy="606"/>
                <a:chOff x="0" y="1212"/>
                <a:chExt cx="1331" cy="606"/>
              </a:xfrm>
            </p:grpSpPr>
            <p:sp>
              <p:nvSpPr>
                <p:cNvPr id="16420" name="Rectangle 36"/>
                <p:cNvSpPr>
                  <a:spLocks noChangeArrowheads="1"/>
                </p:cNvSpPr>
                <p:nvPr/>
              </p:nvSpPr>
              <p:spPr bwMode="auto">
                <a:xfrm>
                  <a:off x="43" y="1212"/>
                  <a:ext cx="1245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2. Studies  of  N = Z nuclei, symmetry study</a:t>
                  </a:r>
                  <a:endParaRPr lang="en-US" sz="1200" b="1"/>
                </a:p>
              </p:txBody>
            </p:sp>
            <p:sp>
              <p:nvSpPr>
                <p:cNvPr id="16421" name="Rectangle 37"/>
                <p:cNvSpPr>
                  <a:spLocks noChangeArrowheads="1"/>
                </p:cNvSpPr>
                <p:nvPr/>
              </p:nvSpPr>
              <p:spPr bwMode="auto">
                <a:xfrm>
                  <a:off x="0" y="1212"/>
                  <a:ext cx="1331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38"/>
              <p:cNvGrpSpPr>
                <a:grpSpLocks/>
              </p:cNvGrpSpPr>
              <p:nvPr/>
            </p:nvGrpSpPr>
            <p:grpSpPr bwMode="auto">
              <a:xfrm>
                <a:off x="1331" y="1212"/>
                <a:ext cx="1490" cy="606"/>
                <a:chOff x="1331" y="1212"/>
                <a:chExt cx="1490" cy="606"/>
              </a:xfrm>
            </p:grpSpPr>
            <p:sp>
              <p:nvSpPr>
                <p:cNvPr id="16423" name="Rectangle 39"/>
                <p:cNvSpPr>
                  <a:spLocks noChangeArrowheads="1"/>
                </p:cNvSpPr>
                <p:nvPr/>
              </p:nvSpPr>
              <p:spPr bwMode="auto">
                <a:xfrm>
                  <a:off x="1374" y="1212"/>
                  <a:ext cx="1404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Transfer, fusion, 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decay studies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6424" name="Rectangle 40"/>
                <p:cNvSpPr>
                  <a:spLocks noChangeArrowheads="1"/>
                </p:cNvSpPr>
                <p:nvPr/>
              </p:nvSpPr>
              <p:spPr bwMode="auto">
                <a:xfrm>
                  <a:off x="1331" y="1212"/>
                  <a:ext cx="1490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41"/>
              <p:cNvGrpSpPr>
                <a:grpSpLocks/>
              </p:cNvGrpSpPr>
              <p:nvPr/>
            </p:nvGrpSpPr>
            <p:grpSpPr bwMode="auto">
              <a:xfrm>
                <a:off x="2821" y="1212"/>
                <a:ext cx="1274" cy="606"/>
                <a:chOff x="2821" y="1212"/>
                <a:chExt cx="1274" cy="606"/>
              </a:xfrm>
            </p:grpSpPr>
            <p:sp>
              <p:nvSpPr>
                <p:cNvPr id="16426" name="Rectangle 42"/>
                <p:cNvSpPr>
                  <a:spLocks noChangeArrowheads="1"/>
                </p:cNvSpPr>
                <p:nvPr/>
              </p:nvSpPr>
              <p:spPr bwMode="auto">
                <a:xfrm>
                  <a:off x="2864" y="1212"/>
                  <a:ext cx="1188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pPr algn="ctr"/>
                  <a:r>
                    <a:rPr lang="en-US" sz="1200" b="1" baseline="30000">
                      <a:cs typeface="Arial" pitchFamily="34" charset="0"/>
                    </a:rPr>
                    <a:t>56</a:t>
                  </a:r>
                  <a:r>
                    <a:rPr lang="en-US" sz="1200" b="1">
                      <a:cs typeface="Arial" pitchFamily="34" charset="0"/>
                    </a:rPr>
                    <a:t>Ni, </a:t>
                  </a:r>
                  <a:r>
                    <a:rPr lang="en-US" sz="1200" b="1" baseline="30000">
                      <a:cs typeface="Arial" pitchFamily="34" charset="0"/>
                    </a:rPr>
                    <a:t>62</a:t>
                  </a:r>
                  <a:r>
                    <a:rPr lang="en-US" sz="1200" b="1">
                      <a:cs typeface="Arial" pitchFamily="34" charset="0"/>
                    </a:rPr>
                    <a:t>Ga, </a:t>
                  </a:r>
                  <a:r>
                    <a:rPr lang="en-US" sz="1200" b="1" baseline="30000">
                      <a:cs typeface="Arial" pitchFamily="34" charset="0"/>
                    </a:rPr>
                    <a:t>64</a:t>
                  </a:r>
                  <a:r>
                    <a:rPr lang="en-US" sz="1200" b="1">
                      <a:cs typeface="Arial" pitchFamily="34" charset="0"/>
                    </a:rPr>
                    <a:t>Ge, </a:t>
                  </a:r>
                  <a:r>
                    <a:rPr lang="en-US" sz="1200" b="1" baseline="30000">
                      <a:cs typeface="Arial" pitchFamily="34" charset="0"/>
                    </a:rPr>
                    <a:t>68</a:t>
                  </a:r>
                  <a:r>
                    <a:rPr lang="en-US" sz="1200" b="1">
                      <a:cs typeface="Arial" pitchFamily="34" charset="0"/>
                    </a:rPr>
                    <a:t>Ge,</a:t>
                  </a:r>
                  <a:r>
                    <a:rPr lang="en-US" sz="1200" b="1" baseline="30000">
                      <a:cs typeface="Arial" pitchFamily="34" charset="0"/>
                    </a:rPr>
                    <a:t>  67</a:t>
                  </a:r>
                  <a:r>
                    <a:rPr lang="en-US" sz="1200" b="1">
                      <a:cs typeface="Arial" pitchFamily="34" charset="0"/>
                    </a:rPr>
                    <a:t>As, </a:t>
                  </a:r>
                  <a:r>
                    <a:rPr lang="en-US" sz="1200" b="1" baseline="30000">
                      <a:cs typeface="Arial" pitchFamily="34" charset="0"/>
                    </a:rPr>
                    <a:t>72</a:t>
                  </a:r>
                  <a:r>
                    <a:rPr lang="en-US" sz="1200" b="1">
                      <a:cs typeface="Arial" pitchFamily="34" charset="0"/>
                    </a:rPr>
                    <a:t>Kr</a:t>
                  </a:r>
                  <a:endParaRPr lang="en-US" sz="1200" b="1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27" name="Rectangle 43"/>
                <p:cNvSpPr>
                  <a:spLocks noChangeArrowheads="1"/>
                </p:cNvSpPr>
                <p:nvPr/>
              </p:nvSpPr>
              <p:spPr bwMode="auto">
                <a:xfrm>
                  <a:off x="2821" y="1212"/>
                  <a:ext cx="1274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44"/>
              <p:cNvGrpSpPr>
                <a:grpSpLocks/>
              </p:cNvGrpSpPr>
              <p:nvPr/>
            </p:nvGrpSpPr>
            <p:grpSpPr bwMode="auto">
              <a:xfrm>
                <a:off x="4095" y="1212"/>
                <a:ext cx="842" cy="606"/>
                <a:chOff x="4095" y="1212"/>
                <a:chExt cx="842" cy="606"/>
              </a:xfrm>
            </p:grpSpPr>
            <p:sp>
              <p:nvSpPr>
                <p:cNvPr id="16429" name="Rectangle 45"/>
                <p:cNvSpPr>
                  <a:spLocks noChangeArrowheads="1"/>
                </p:cNvSpPr>
                <p:nvPr/>
              </p:nvSpPr>
              <p:spPr bwMode="auto">
                <a:xfrm>
                  <a:off x="4138" y="1212"/>
                  <a:ext cx="756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4</a:t>
                  </a:r>
                  <a:r>
                    <a:rPr lang="en-US" sz="1200" b="1">
                      <a:cs typeface="Arial" pitchFamily="34" charset="0"/>
                    </a:rPr>
                    <a:t> – 10</a:t>
                  </a:r>
                  <a:r>
                    <a:rPr lang="en-US" sz="1200" b="1" baseline="30000">
                      <a:cs typeface="Arial" pitchFamily="34" charset="0"/>
                    </a:rPr>
                    <a:t>9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30" name="Rectangle 46"/>
                <p:cNvSpPr>
                  <a:spLocks noChangeArrowheads="1"/>
                </p:cNvSpPr>
                <p:nvPr/>
              </p:nvSpPr>
              <p:spPr bwMode="auto">
                <a:xfrm>
                  <a:off x="4095" y="1212"/>
                  <a:ext cx="842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47"/>
              <p:cNvGrpSpPr>
                <a:grpSpLocks/>
              </p:cNvGrpSpPr>
              <p:nvPr/>
            </p:nvGrpSpPr>
            <p:grpSpPr bwMode="auto">
              <a:xfrm>
                <a:off x="4937" y="1212"/>
                <a:ext cx="806" cy="606"/>
                <a:chOff x="4937" y="1212"/>
                <a:chExt cx="806" cy="606"/>
              </a:xfrm>
            </p:grpSpPr>
            <p:sp>
              <p:nvSpPr>
                <p:cNvPr id="16432" name="Rectangle 48"/>
                <p:cNvSpPr>
                  <a:spLocks noChangeArrowheads="1"/>
                </p:cNvSpPr>
                <p:nvPr/>
              </p:nvSpPr>
              <p:spPr bwMode="auto">
                <a:xfrm>
                  <a:off x="4980" y="1212"/>
                  <a:ext cx="720" cy="6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0.1 - 15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33" name="Rectangle 49"/>
                <p:cNvSpPr>
                  <a:spLocks noChangeArrowheads="1"/>
                </p:cNvSpPr>
                <p:nvPr/>
              </p:nvSpPr>
              <p:spPr bwMode="auto">
                <a:xfrm>
                  <a:off x="4937" y="1212"/>
                  <a:ext cx="806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50"/>
              <p:cNvGrpSpPr>
                <a:grpSpLocks/>
              </p:cNvGrpSpPr>
              <p:nvPr/>
            </p:nvGrpSpPr>
            <p:grpSpPr bwMode="auto">
              <a:xfrm>
                <a:off x="0" y="1818"/>
                <a:ext cx="1331" cy="500"/>
                <a:chOff x="0" y="1818"/>
                <a:chExt cx="1331" cy="500"/>
              </a:xfrm>
            </p:grpSpPr>
            <p:sp>
              <p:nvSpPr>
                <p:cNvPr id="164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3" y="1818"/>
                  <a:ext cx="1245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3.  Decay studies of     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</a:t>
                  </a:r>
                  <a:r>
                    <a:rPr lang="en-US" sz="1200" b="1" baseline="30000">
                      <a:cs typeface="Arial" pitchFamily="34" charset="0"/>
                    </a:rPr>
                    <a:t>100</a:t>
                  </a:r>
                  <a:r>
                    <a:rPr lang="en-US" sz="1200" b="1">
                      <a:cs typeface="Arial" pitchFamily="34" charset="0"/>
                    </a:rPr>
                    <a:t>Sn</a:t>
                  </a:r>
                  <a:endParaRPr lang="en-US" sz="1200" b="1"/>
                </a:p>
              </p:txBody>
            </p:sp>
            <p:sp>
              <p:nvSpPr>
                <p:cNvPr id="16436" name="Rectangle 52"/>
                <p:cNvSpPr>
                  <a:spLocks noChangeArrowheads="1"/>
                </p:cNvSpPr>
                <p:nvPr/>
              </p:nvSpPr>
              <p:spPr bwMode="auto">
                <a:xfrm>
                  <a:off x="0" y="1818"/>
                  <a:ext cx="1331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53"/>
              <p:cNvGrpSpPr>
                <a:grpSpLocks/>
              </p:cNvGrpSpPr>
              <p:nvPr/>
            </p:nvGrpSpPr>
            <p:grpSpPr bwMode="auto">
              <a:xfrm>
                <a:off x="1331" y="1818"/>
                <a:ext cx="1490" cy="500"/>
                <a:chOff x="1331" y="1818"/>
                <a:chExt cx="1490" cy="500"/>
              </a:xfrm>
            </p:grpSpPr>
            <p:sp>
              <p:nvSpPr>
                <p:cNvPr id="16438" name="Rectangle 54"/>
                <p:cNvSpPr>
                  <a:spLocks noChangeArrowheads="1"/>
                </p:cNvSpPr>
                <p:nvPr/>
              </p:nvSpPr>
              <p:spPr bwMode="auto">
                <a:xfrm>
                  <a:off x="1374" y="1818"/>
                  <a:ext cx="140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decay 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6439" name="Rectangle 55"/>
                <p:cNvSpPr>
                  <a:spLocks noChangeArrowheads="1"/>
                </p:cNvSpPr>
                <p:nvPr/>
              </p:nvSpPr>
              <p:spPr bwMode="auto">
                <a:xfrm>
                  <a:off x="1331" y="1818"/>
                  <a:ext cx="149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56"/>
              <p:cNvGrpSpPr>
                <a:grpSpLocks/>
              </p:cNvGrpSpPr>
              <p:nvPr/>
            </p:nvGrpSpPr>
            <p:grpSpPr bwMode="auto">
              <a:xfrm>
                <a:off x="2821" y="1818"/>
                <a:ext cx="1274" cy="500"/>
                <a:chOff x="2821" y="1818"/>
                <a:chExt cx="1274" cy="500"/>
              </a:xfrm>
            </p:grpSpPr>
            <p:sp>
              <p:nvSpPr>
                <p:cNvPr id="16441" name="Rectangle 57"/>
                <p:cNvSpPr>
                  <a:spLocks noChangeArrowheads="1"/>
                </p:cNvSpPr>
                <p:nvPr/>
              </p:nvSpPr>
              <p:spPr bwMode="auto">
                <a:xfrm>
                  <a:off x="2864" y="1818"/>
                  <a:ext cx="1188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 baseline="30000">
                      <a:cs typeface="Arial" pitchFamily="34" charset="0"/>
                    </a:rPr>
                    <a:t>100</a:t>
                  </a:r>
                  <a:r>
                    <a:rPr lang="en-US" sz="1200" b="1">
                      <a:cs typeface="Arial" pitchFamily="34" charset="0"/>
                    </a:rPr>
                    <a:t>Sn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6442" name="Rectangle 58"/>
                <p:cNvSpPr>
                  <a:spLocks noChangeArrowheads="1"/>
                </p:cNvSpPr>
                <p:nvPr/>
              </p:nvSpPr>
              <p:spPr bwMode="auto">
                <a:xfrm>
                  <a:off x="2821" y="1818"/>
                  <a:ext cx="1274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59"/>
              <p:cNvGrpSpPr>
                <a:grpSpLocks/>
              </p:cNvGrpSpPr>
              <p:nvPr/>
            </p:nvGrpSpPr>
            <p:grpSpPr bwMode="auto">
              <a:xfrm>
                <a:off x="4095" y="1818"/>
                <a:ext cx="842" cy="500"/>
                <a:chOff x="4095" y="1818"/>
                <a:chExt cx="842" cy="500"/>
              </a:xfrm>
            </p:grpSpPr>
            <p:sp>
              <p:nvSpPr>
                <p:cNvPr id="16444" name="Rectangle 60"/>
                <p:cNvSpPr>
                  <a:spLocks noChangeArrowheads="1"/>
                </p:cNvSpPr>
                <p:nvPr/>
              </p:nvSpPr>
              <p:spPr bwMode="auto">
                <a:xfrm>
                  <a:off x="4138" y="1818"/>
                  <a:ext cx="756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1 - 10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45" name="Rectangle 61"/>
                <p:cNvSpPr>
                  <a:spLocks noChangeArrowheads="1"/>
                </p:cNvSpPr>
                <p:nvPr/>
              </p:nvSpPr>
              <p:spPr bwMode="auto">
                <a:xfrm>
                  <a:off x="4095" y="1818"/>
                  <a:ext cx="842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62"/>
              <p:cNvGrpSpPr>
                <a:grpSpLocks/>
              </p:cNvGrpSpPr>
              <p:nvPr/>
            </p:nvGrpSpPr>
            <p:grpSpPr bwMode="auto">
              <a:xfrm>
                <a:off x="4937" y="1818"/>
                <a:ext cx="806" cy="500"/>
                <a:chOff x="4937" y="1818"/>
                <a:chExt cx="806" cy="500"/>
              </a:xfrm>
            </p:grpSpPr>
            <p:sp>
              <p:nvSpPr>
                <p:cNvPr id="16447" name="Rectangle 63"/>
                <p:cNvSpPr>
                  <a:spLocks noChangeArrowheads="1"/>
                </p:cNvSpPr>
                <p:nvPr/>
              </p:nvSpPr>
              <p:spPr bwMode="auto">
                <a:xfrm>
                  <a:off x="4980" y="1818"/>
                  <a:ext cx="720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low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48" name="Rectangle 64"/>
                <p:cNvSpPr>
                  <a:spLocks noChangeArrowheads="1"/>
                </p:cNvSpPr>
                <p:nvPr/>
              </p:nvSpPr>
              <p:spPr bwMode="auto">
                <a:xfrm>
                  <a:off x="4937" y="1818"/>
                  <a:ext cx="806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65"/>
              <p:cNvGrpSpPr>
                <a:grpSpLocks/>
              </p:cNvGrpSpPr>
              <p:nvPr/>
            </p:nvGrpSpPr>
            <p:grpSpPr bwMode="auto">
              <a:xfrm>
                <a:off x="0" y="2318"/>
                <a:ext cx="1331" cy="500"/>
                <a:chOff x="0" y="2318"/>
                <a:chExt cx="1331" cy="500"/>
              </a:xfrm>
            </p:grpSpPr>
            <p:sp>
              <p:nvSpPr>
                <p:cNvPr id="16450" name="Rectangle 66"/>
                <p:cNvSpPr>
                  <a:spLocks noChangeArrowheads="1"/>
                </p:cNvSpPr>
                <p:nvPr/>
              </p:nvSpPr>
              <p:spPr bwMode="auto">
                <a:xfrm>
                  <a:off x="43" y="2318"/>
                  <a:ext cx="1245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4. Proton drip-line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    Studies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endParaRPr lang="en-US" sz="1200" b="1"/>
                </a:p>
              </p:txBody>
            </p:sp>
            <p:sp>
              <p:nvSpPr>
                <p:cNvPr id="16451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2318"/>
                  <a:ext cx="1331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68"/>
              <p:cNvGrpSpPr>
                <a:grpSpLocks/>
              </p:cNvGrpSpPr>
              <p:nvPr/>
            </p:nvGrpSpPr>
            <p:grpSpPr bwMode="auto">
              <a:xfrm>
                <a:off x="1331" y="2318"/>
                <a:ext cx="1490" cy="500"/>
                <a:chOff x="1331" y="2318"/>
                <a:chExt cx="1490" cy="500"/>
              </a:xfrm>
            </p:grpSpPr>
            <p:sp>
              <p:nvSpPr>
                <p:cNvPr id="16453" name="Rectangle 69"/>
                <p:cNvSpPr>
                  <a:spLocks noChangeArrowheads="1"/>
                </p:cNvSpPr>
                <p:nvPr/>
              </p:nvSpPr>
              <p:spPr bwMode="auto">
                <a:xfrm>
                  <a:off x="1374" y="2318"/>
                  <a:ext cx="140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decay, fusion, transfer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6454" name="Rectangle 70"/>
                <p:cNvSpPr>
                  <a:spLocks noChangeArrowheads="1"/>
                </p:cNvSpPr>
                <p:nvPr/>
              </p:nvSpPr>
              <p:spPr bwMode="auto">
                <a:xfrm>
                  <a:off x="1331" y="2318"/>
                  <a:ext cx="149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71"/>
              <p:cNvGrpSpPr>
                <a:grpSpLocks/>
              </p:cNvGrpSpPr>
              <p:nvPr/>
            </p:nvGrpSpPr>
            <p:grpSpPr bwMode="auto">
              <a:xfrm>
                <a:off x="2821" y="2318"/>
                <a:ext cx="1274" cy="500"/>
                <a:chOff x="2821" y="2318"/>
                <a:chExt cx="1274" cy="500"/>
              </a:xfrm>
            </p:grpSpPr>
            <p:sp>
              <p:nvSpPr>
                <p:cNvPr id="16456" name="Rectangle 72"/>
                <p:cNvSpPr>
                  <a:spLocks noChangeArrowheads="1"/>
                </p:cNvSpPr>
                <p:nvPr/>
              </p:nvSpPr>
              <p:spPr bwMode="auto">
                <a:xfrm>
                  <a:off x="2864" y="2318"/>
                  <a:ext cx="1188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 baseline="30000">
                      <a:cs typeface="Arial" pitchFamily="34" charset="0"/>
                    </a:rPr>
                    <a:t>56</a:t>
                  </a:r>
                  <a:r>
                    <a:rPr lang="en-US" sz="1200" b="1">
                      <a:cs typeface="Arial" pitchFamily="34" charset="0"/>
                    </a:rPr>
                    <a:t>Ni, </a:t>
                  </a:r>
                  <a:r>
                    <a:rPr lang="en-US" sz="1200" b="1" baseline="30000">
                      <a:cs typeface="Arial" pitchFamily="34" charset="0"/>
                    </a:rPr>
                    <a:t>62,66</a:t>
                  </a:r>
                  <a:r>
                    <a:rPr lang="en-US" sz="1200" b="1">
                      <a:cs typeface="Arial" pitchFamily="34" charset="0"/>
                    </a:rPr>
                    <a:t>Ge, </a:t>
                  </a:r>
                  <a:r>
                    <a:rPr lang="en-US" sz="1200" b="1" baseline="30000">
                      <a:cs typeface="Arial" pitchFamily="34" charset="0"/>
                    </a:rPr>
                    <a:t>72</a:t>
                  </a:r>
                  <a:r>
                    <a:rPr lang="en-US" sz="1200" b="1">
                      <a:cs typeface="Arial" pitchFamily="34" charset="0"/>
                    </a:rPr>
                    <a:t>Kr,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6457" name="Rectangle 73"/>
                <p:cNvSpPr>
                  <a:spLocks noChangeArrowheads="1"/>
                </p:cNvSpPr>
                <p:nvPr/>
              </p:nvSpPr>
              <p:spPr bwMode="auto">
                <a:xfrm>
                  <a:off x="2821" y="2318"/>
                  <a:ext cx="1274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74"/>
              <p:cNvGrpSpPr>
                <a:grpSpLocks/>
              </p:cNvGrpSpPr>
              <p:nvPr/>
            </p:nvGrpSpPr>
            <p:grpSpPr bwMode="auto">
              <a:xfrm>
                <a:off x="4095" y="2318"/>
                <a:ext cx="842" cy="500"/>
                <a:chOff x="4095" y="2318"/>
                <a:chExt cx="842" cy="500"/>
              </a:xfrm>
            </p:grpSpPr>
            <p:sp>
              <p:nvSpPr>
                <p:cNvPr id="16459" name="Rectangle 75"/>
                <p:cNvSpPr>
                  <a:spLocks noChangeArrowheads="1"/>
                </p:cNvSpPr>
                <p:nvPr/>
              </p:nvSpPr>
              <p:spPr bwMode="auto">
                <a:xfrm>
                  <a:off x="4138" y="2318"/>
                  <a:ext cx="756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6</a:t>
                  </a:r>
                  <a:r>
                    <a:rPr lang="en-US" sz="1200" b="1">
                      <a:cs typeface="Arial" pitchFamily="34" charset="0"/>
                    </a:rPr>
                    <a:t> – 10</a:t>
                  </a:r>
                  <a:r>
                    <a:rPr lang="en-US" sz="1200" b="1" baseline="30000">
                      <a:cs typeface="Arial" pitchFamily="34" charset="0"/>
                    </a:rPr>
                    <a:t>9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60" name="Rectangle 76"/>
                <p:cNvSpPr>
                  <a:spLocks noChangeArrowheads="1"/>
                </p:cNvSpPr>
                <p:nvPr/>
              </p:nvSpPr>
              <p:spPr bwMode="auto">
                <a:xfrm>
                  <a:off x="4095" y="2318"/>
                  <a:ext cx="842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77"/>
              <p:cNvGrpSpPr>
                <a:grpSpLocks/>
              </p:cNvGrpSpPr>
              <p:nvPr/>
            </p:nvGrpSpPr>
            <p:grpSpPr bwMode="auto">
              <a:xfrm>
                <a:off x="4937" y="2318"/>
                <a:ext cx="806" cy="500"/>
                <a:chOff x="4937" y="2318"/>
                <a:chExt cx="806" cy="500"/>
              </a:xfrm>
            </p:grpSpPr>
            <p:sp>
              <p:nvSpPr>
                <p:cNvPr id="16462" name="Rectangle 78"/>
                <p:cNvSpPr>
                  <a:spLocks noChangeArrowheads="1"/>
                </p:cNvSpPr>
                <p:nvPr/>
              </p:nvSpPr>
              <p:spPr bwMode="auto">
                <a:xfrm>
                  <a:off x="4980" y="2318"/>
                  <a:ext cx="720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5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63" name="Rectangle 79"/>
                <p:cNvSpPr>
                  <a:spLocks noChangeArrowheads="1"/>
                </p:cNvSpPr>
                <p:nvPr/>
              </p:nvSpPr>
              <p:spPr bwMode="auto">
                <a:xfrm>
                  <a:off x="4937" y="2318"/>
                  <a:ext cx="806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80"/>
              <p:cNvGrpSpPr>
                <a:grpSpLocks/>
              </p:cNvGrpSpPr>
              <p:nvPr/>
            </p:nvGrpSpPr>
            <p:grpSpPr bwMode="auto">
              <a:xfrm>
                <a:off x="0" y="2818"/>
                <a:ext cx="1331" cy="500"/>
                <a:chOff x="0" y="2818"/>
                <a:chExt cx="1331" cy="500"/>
              </a:xfrm>
            </p:grpSpPr>
            <p:sp>
              <p:nvSpPr>
                <p:cNvPr id="16465" name="Rectangle 81"/>
                <p:cNvSpPr>
                  <a:spLocks noChangeArrowheads="1"/>
                </p:cNvSpPr>
                <p:nvPr/>
              </p:nvSpPr>
              <p:spPr bwMode="auto">
                <a:xfrm>
                  <a:off x="43" y="2818"/>
                  <a:ext cx="1245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5. Slow neutron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   capture </a:t>
                  </a:r>
                  <a:r>
                    <a:rPr lang="en-US" sz="1200" b="1" i="1">
                      <a:cs typeface="Arial" pitchFamily="34" charset="0"/>
                    </a:rPr>
                    <a:t>s</a:t>
                  </a:r>
                  <a:r>
                    <a:rPr lang="en-US" sz="1200" b="1">
                      <a:cs typeface="Arial" pitchFamily="34" charset="0"/>
                    </a:rPr>
                    <a:t>-process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endParaRPr lang="en-US" sz="1200" b="1"/>
                </a:p>
              </p:txBody>
            </p:sp>
            <p:sp>
              <p:nvSpPr>
                <p:cNvPr id="16466" name="Rectangle 82"/>
                <p:cNvSpPr>
                  <a:spLocks noChangeArrowheads="1"/>
                </p:cNvSpPr>
                <p:nvPr/>
              </p:nvSpPr>
              <p:spPr bwMode="auto">
                <a:xfrm>
                  <a:off x="0" y="2818"/>
                  <a:ext cx="1331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83"/>
              <p:cNvGrpSpPr>
                <a:grpSpLocks/>
              </p:cNvGrpSpPr>
              <p:nvPr/>
            </p:nvGrpSpPr>
            <p:grpSpPr bwMode="auto">
              <a:xfrm>
                <a:off x="1331" y="2818"/>
                <a:ext cx="1490" cy="500"/>
                <a:chOff x="1331" y="2818"/>
                <a:chExt cx="1490" cy="500"/>
              </a:xfrm>
            </p:grpSpPr>
            <p:sp>
              <p:nvSpPr>
                <p:cNvPr id="16468" name="Rectangle 84"/>
                <p:cNvSpPr>
                  <a:spLocks noChangeArrowheads="1"/>
                </p:cNvSpPr>
                <p:nvPr/>
              </p:nvSpPr>
              <p:spPr bwMode="auto">
                <a:xfrm>
                  <a:off x="1374" y="2818"/>
                  <a:ext cx="140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capture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6469" name="Rectangle 85"/>
                <p:cNvSpPr>
                  <a:spLocks noChangeArrowheads="1"/>
                </p:cNvSpPr>
                <p:nvPr/>
              </p:nvSpPr>
              <p:spPr bwMode="auto">
                <a:xfrm>
                  <a:off x="1331" y="2818"/>
                  <a:ext cx="149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86"/>
              <p:cNvGrpSpPr>
                <a:grpSpLocks/>
              </p:cNvGrpSpPr>
              <p:nvPr/>
            </p:nvGrpSpPr>
            <p:grpSpPr bwMode="auto">
              <a:xfrm>
                <a:off x="2821" y="2818"/>
                <a:ext cx="1274" cy="500"/>
                <a:chOff x="2821" y="2818"/>
                <a:chExt cx="1274" cy="500"/>
              </a:xfrm>
            </p:grpSpPr>
            <p:sp>
              <p:nvSpPr>
                <p:cNvPr id="16471" name="Rectangle 87"/>
                <p:cNvSpPr>
                  <a:spLocks noChangeArrowheads="1"/>
                </p:cNvSpPr>
                <p:nvPr/>
              </p:nvSpPr>
              <p:spPr bwMode="auto">
                <a:xfrm>
                  <a:off x="2864" y="2818"/>
                  <a:ext cx="1188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 baseline="30000">
                      <a:cs typeface="Arial" pitchFamily="34" charset="0"/>
                    </a:rPr>
                    <a:t>134,135</a:t>
                  </a:r>
                  <a:r>
                    <a:rPr lang="en-US" sz="1200" b="1">
                      <a:cs typeface="Arial" pitchFamily="34" charset="0"/>
                    </a:rPr>
                    <a:t>Cs, </a:t>
                  </a:r>
                  <a:r>
                    <a:rPr lang="en-US" sz="1200" b="1" baseline="30000">
                      <a:cs typeface="Arial" pitchFamily="34" charset="0"/>
                    </a:rPr>
                    <a:t>155</a:t>
                  </a:r>
                  <a:r>
                    <a:rPr lang="en-US" sz="1200" b="1">
                      <a:cs typeface="Arial" pitchFamily="34" charset="0"/>
                    </a:rPr>
                    <a:t>Eu, 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6472" name="Rectangle 88"/>
                <p:cNvSpPr>
                  <a:spLocks noChangeArrowheads="1"/>
                </p:cNvSpPr>
                <p:nvPr/>
              </p:nvSpPr>
              <p:spPr bwMode="auto">
                <a:xfrm>
                  <a:off x="2821" y="2818"/>
                  <a:ext cx="1274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384" name="Group 89"/>
              <p:cNvGrpSpPr>
                <a:grpSpLocks/>
              </p:cNvGrpSpPr>
              <p:nvPr/>
            </p:nvGrpSpPr>
            <p:grpSpPr bwMode="auto">
              <a:xfrm>
                <a:off x="4095" y="2818"/>
                <a:ext cx="842" cy="500"/>
                <a:chOff x="4095" y="2818"/>
                <a:chExt cx="842" cy="500"/>
              </a:xfrm>
            </p:grpSpPr>
            <p:sp>
              <p:nvSpPr>
                <p:cNvPr id="16474" name="Rectangle 90"/>
                <p:cNvSpPr>
                  <a:spLocks noChangeArrowheads="1"/>
                </p:cNvSpPr>
                <p:nvPr/>
              </p:nvSpPr>
              <p:spPr bwMode="auto">
                <a:xfrm>
                  <a:off x="4138" y="2818"/>
                  <a:ext cx="756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8</a:t>
                  </a:r>
                  <a:r>
                    <a:rPr lang="en-US" sz="1200" b="1">
                      <a:cs typeface="Arial" pitchFamily="34" charset="0"/>
                    </a:rPr>
                    <a:t> - 10</a:t>
                  </a:r>
                  <a:r>
                    <a:rPr lang="en-US" sz="1200" b="1" baseline="30000">
                      <a:cs typeface="Arial" pitchFamily="34" charset="0"/>
                    </a:rPr>
                    <a:t>11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75" name="Rectangle 91"/>
                <p:cNvSpPr>
                  <a:spLocks noChangeArrowheads="1"/>
                </p:cNvSpPr>
                <p:nvPr/>
              </p:nvSpPr>
              <p:spPr bwMode="auto">
                <a:xfrm>
                  <a:off x="4095" y="2818"/>
                  <a:ext cx="842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385" name="Group 92"/>
              <p:cNvGrpSpPr>
                <a:grpSpLocks/>
              </p:cNvGrpSpPr>
              <p:nvPr/>
            </p:nvGrpSpPr>
            <p:grpSpPr bwMode="auto">
              <a:xfrm>
                <a:off x="4937" y="2818"/>
                <a:ext cx="806" cy="500"/>
                <a:chOff x="4937" y="2818"/>
                <a:chExt cx="806" cy="500"/>
              </a:xfrm>
            </p:grpSpPr>
            <p:sp>
              <p:nvSpPr>
                <p:cNvPr id="16477" name="Rectangle 93"/>
                <p:cNvSpPr>
                  <a:spLocks noChangeArrowheads="1"/>
                </p:cNvSpPr>
                <p:nvPr/>
              </p:nvSpPr>
              <p:spPr bwMode="auto">
                <a:xfrm>
                  <a:off x="4980" y="2818"/>
                  <a:ext cx="720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0.1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78" name="Rectangle 94"/>
                <p:cNvSpPr>
                  <a:spLocks noChangeArrowheads="1"/>
                </p:cNvSpPr>
                <p:nvPr/>
              </p:nvSpPr>
              <p:spPr bwMode="auto">
                <a:xfrm>
                  <a:off x="4937" y="2818"/>
                  <a:ext cx="806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387" name="Group 95"/>
              <p:cNvGrpSpPr>
                <a:grpSpLocks/>
              </p:cNvGrpSpPr>
              <p:nvPr/>
            </p:nvGrpSpPr>
            <p:grpSpPr bwMode="auto">
              <a:xfrm>
                <a:off x="0" y="3318"/>
                <a:ext cx="1331" cy="500"/>
                <a:chOff x="0" y="3318"/>
                <a:chExt cx="1331" cy="500"/>
              </a:xfrm>
            </p:grpSpPr>
            <p:sp>
              <p:nvSpPr>
                <p:cNvPr id="16480" name="Rectangle 96"/>
                <p:cNvSpPr>
                  <a:spLocks noChangeArrowheads="1"/>
                </p:cNvSpPr>
                <p:nvPr/>
              </p:nvSpPr>
              <p:spPr bwMode="auto">
                <a:xfrm>
                  <a:off x="43" y="3318"/>
                  <a:ext cx="1245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6. Symmetry studies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   with Francium 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endParaRPr lang="en-US" sz="1200" b="1"/>
                </a:p>
              </p:txBody>
            </p:sp>
            <p:sp>
              <p:nvSpPr>
                <p:cNvPr id="16481" name="Rectangle 97"/>
                <p:cNvSpPr>
                  <a:spLocks noChangeArrowheads="1"/>
                </p:cNvSpPr>
                <p:nvPr/>
              </p:nvSpPr>
              <p:spPr bwMode="auto">
                <a:xfrm>
                  <a:off x="0" y="3318"/>
                  <a:ext cx="1331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388" name="Group 98"/>
              <p:cNvGrpSpPr>
                <a:grpSpLocks/>
              </p:cNvGrpSpPr>
              <p:nvPr/>
            </p:nvGrpSpPr>
            <p:grpSpPr bwMode="auto">
              <a:xfrm>
                <a:off x="1331" y="3318"/>
                <a:ext cx="1490" cy="500"/>
                <a:chOff x="1331" y="3318"/>
                <a:chExt cx="1490" cy="500"/>
              </a:xfrm>
            </p:grpSpPr>
            <p:sp>
              <p:nvSpPr>
                <p:cNvPr id="16483" name="Rectangle 99"/>
                <p:cNvSpPr>
                  <a:spLocks noChangeArrowheads="1"/>
                </p:cNvSpPr>
                <p:nvPr/>
              </p:nvSpPr>
              <p:spPr bwMode="auto">
                <a:xfrm>
                  <a:off x="1374" y="3318"/>
                  <a:ext cx="140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decays, traps 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6484" name="Rectangle 100"/>
                <p:cNvSpPr>
                  <a:spLocks noChangeArrowheads="1"/>
                </p:cNvSpPr>
                <p:nvPr/>
              </p:nvSpPr>
              <p:spPr bwMode="auto">
                <a:xfrm>
                  <a:off x="1331" y="3318"/>
                  <a:ext cx="149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389" name="Group 101"/>
              <p:cNvGrpSpPr>
                <a:grpSpLocks/>
              </p:cNvGrpSpPr>
              <p:nvPr/>
            </p:nvGrpSpPr>
            <p:grpSpPr bwMode="auto">
              <a:xfrm>
                <a:off x="2821" y="3318"/>
                <a:ext cx="1274" cy="500"/>
                <a:chOff x="2821" y="3318"/>
                <a:chExt cx="1274" cy="500"/>
              </a:xfrm>
            </p:grpSpPr>
            <p:sp>
              <p:nvSpPr>
                <p:cNvPr id="16486" name="Rectangle 102"/>
                <p:cNvSpPr>
                  <a:spLocks noChangeArrowheads="1"/>
                </p:cNvSpPr>
                <p:nvPr/>
              </p:nvSpPr>
              <p:spPr bwMode="auto">
                <a:xfrm>
                  <a:off x="2864" y="3318"/>
                  <a:ext cx="1188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 i="1" baseline="30000">
                      <a:cs typeface="Arial" pitchFamily="34" charset="0"/>
                    </a:rPr>
                    <a:t>A</a:t>
                  </a:r>
                  <a:r>
                    <a:rPr lang="en-US" sz="1200" b="1">
                      <a:cs typeface="Arial" pitchFamily="34" charset="0"/>
                    </a:rPr>
                    <a:t>Fr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6487" name="Rectangle 103"/>
                <p:cNvSpPr>
                  <a:spLocks noChangeArrowheads="1"/>
                </p:cNvSpPr>
                <p:nvPr/>
              </p:nvSpPr>
              <p:spPr bwMode="auto">
                <a:xfrm>
                  <a:off x="2821" y="3318"/>
                  <a:ext cx="1274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392" name="Group 104"/>
              <p:cNvGrpSpPr>
                <a:grpSpLocks/>
              </p:cNvGrpSpPr>
              <p:nvPr/>
            </p:nvGrpSpPr>
            <p:grpSpPr bwMode="auto">
              <a:xfrm>
                <a:off x="4095" y="3318"/>
                <a:ext cx="842" cy="500"/>
                <a:chOff x="4095" y="3318"/>
                <a:chExt cx="842" cy="500"/>
              </a:xfrm>
            </p:grpSpPr>
            <p:sp>
              <p:nvSpPr>
                <p:cNvPr id="16489" name="Rectangle 105"/>
                <p:cNvSpPr>
                  <a:spLocks noChangeArrowheads="1"/>
                </p:cNvSpPr>
                <p:nvPr/>
              </p:nvSpPr>
              <p:spPr bwMode="auto">
                <a:xfrm>
                  <a:off x="4138" y="3318"/>
                  <a:ext cx="756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11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90" name="Rectangle 106"/>
                <p:cNvSpPr>
                  <a:spLocks noChangeArrowheads="1"/>
                </p:cNvSpPr>
                <p:nvPr/>
              </p:nvSpPr>
              <p:spPr bwMode="auto">
                <a:xfrm>
                  <a:off x="4095" y="3318"/>
                  <a:ext cx="842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395" name="Group 107"/>
              <p:cNvGrpSpPr>
                <a:grpSpLocks/>
              </p:cNvGrpSpPr>
              <p:nvPr/>
            </p:nvGrpSpPr>
            <p:grpSpPr bwMode="auto">
              <a:xfrm>
                <a:off x="4937" y="3318"/>
                <a:ext cx="806" cy="500"/>
                <a:chOff x="4937" y="3318"/>
                <a:chExt cx="806" cy="500"/>
              </a:xfrm>
            </p:grpSpPr>
            <p:sp>
              <p:nvSpPr>
                <p:cNvPr id="16492" name="Rectangle 108"/>
                <p:cNvSpPr>
                  <a:spLocks noChangeArrowheads="1"/>
                </p:cNvSpPr>
                <p:nvPr/>
              </p:nvSpPr>
              <p:spPr bwMode="auto">
                <a:xfrm>
                  <a:off x="4980" y="3318"/>
                  <a:ext cx="720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low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493" name="Rectangle 109"/>
                <p:cNvSpPr>
                  <a:spLocks noChangeArrowheads="1"/>
                </p:cNvSpPr>
                <p:nvPr/>
              </p:nvSpPr>
              <p:spPr bwMode="auto">
                <a:xfrm>
                  <a:off x="4937" y="3318"/>
                  <a:ext cx="806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398" name="Group 110"/>
              <p:cNvGrpSpPr>
                <a:grpSpLocks/>
              </p:cNvGrpSpPr>
              <p:nvPr/>
            </p:nvGrpSpPr>
            <p:grpSpPr bwMode="auto">
              <a:xfrm>
                <a:off x="0" y="3818"/>
                <a:ext cx="1331" cy="500"/>
                <a:chOff x="0" y="3818"/>
                <a:chExt cx="1331" cy="500"/>
              </a:xfrm>
            </p:grpSpPr>
            <p:sp>
              <p:nvSpPr>
                <p:cNvPr id="16495" name="Rectangle 111"/>
                <p:cNvSpPr>
                  <a:spLocks noChangeArrowheads="1"/>
                </p:cNvSpPr>
                <p:nvPr/>
              </p:nvSpPr>
              <p:spPr bwMode="auto">
                <a:xfrm>
                  <a:off x="43" y="3818"/>
                  <a:ext cx="1245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7. Heavy element      studies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endParaRPr lang="en-US" sz="1200" b="1"/>
                </a:p>
              </p:txBody>
            </p:sp>
            <p:sp>
              <p:nvSpPr>
                <p:cNvPr id="16496" name="Rectangle 112"/>
                <p:cNvSpPr>
                  <a:spLocks noChangeArrowheads="1"/>
                </p:cNvSpPr>
                <p:nvPr/>
              </p:nvSpPr>
              <p:spPr bwMode="auto">
                <a:xfrm>
                  <a:off x="0" y="3818"/>
                  <a:ext cx="1331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401" name="Group 113"/>
              <p:cNvGrpSpPr>
                <a:grpSpLocks/>
              </p:cNvGrpSpPr>
              <p:nvPr/>
            </p:nvGrpSpPr>
            <p:grpSpPr bwMode="auto">
              <a:xfrm>
                <a:off x="1331" y="3818"/>
                <a:ext cx="1490" cy="500"/>
                <a:chOff x="1331" y="3818"/>
                <a:chExt cx="1490" cy="500"/>
              </a:xfrm>
            </p:grpSpPr>
            <p:sp>
              <p:nvSpPr>
                <p:cNvPr id="16498" name="Rectangle 114"/>
                <p:cNvSpPr>
                  <a:spLocks noChangeArrowheads="1"/>
                </p:cNvSpPr>
                <p:nvPr/>
              </p:nvSpPr>
              <p:spPr bwMode="auto">
                <a:xfrm>
                  <a:off x="1374" y="3818"/>
                  <a:ext cx="140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fusion, decay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6499" name="Rectangle 115"/>
                <p:cNvSpPr>
                  <a:spLocks noChangeArrowheads="1"/>
                </p:cNvSpPr>
                <p:nvPr/>
              </p:nvSpPr>
              <p:spPr bwMode="auto">
                <a:xfrm>
                  <a:off x="1331" y="3818"/>
                  <a:ext cx="149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404" name="Group 116"/>
              <p:cNvGrpSpPr>
                <a:grpSpLocks/>
              </p:cNvGrpSpPr>
              <p:nvPr/>
            </p:nvGrpSpPr>
            <p:grpSpPr bwMode="auto">
              <a:xfrm>
                <a:off x="2821" y="3818"/>
                <a:ext cx="1274" cy="500"/>
                <a:chOff x="2821" y="3818"/>
                <a:chExt cx="1274" cy="500"/>
              </a:xfrm>
            </p:grpSpPr>
            <p:sp>
              <p:nvSpPr>
                <p:cNvPr id="16501" name="Rectangle 117"/>
                <p:cNvSpPr>
                  <a:spLocks noChangeArrowheads="1"/>
                </p:cNvSpPr>
                <p:nvPr/>
              </p:nvSpPr>
              <p:spPr bwMode="auto">
                <a:xfrm>
                  <a:off x="2864" y="3818"/>
                  <a:ext cx="1188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 baseline="30000">
                      <a:cs typeface="Arial" pitchFamily="34" charset="0"/>
                    </a:rPr>
                    <a:t>50-52</a:t>
                  </a:r>
                  <a:r>
                    <a:rPr lang="en-US" sz="1200" b="1">
                      <a:cs typeface="Arial" pitchFamily="34" charset="0"/>
                    </a:rPr>
                    <a:t>Ca, </a:t>
                  </a:r>
                  <a:r>
                    <a:rPr lang="en-US" sz="1200" b="1" baseline="30000">
                      <a:cs typeface="Arial" pitchFamily="34" charset="0"/>
                    </a:rPr>
                    <a:t>72</a:t>
                  </a:r>
                  <a:r>
                    <a:rPr lang="en-US" sz="1200" b="1">
                      <a:cs typeface="Arial" pitchFamily="34" charset="0"/>
                    </a:rPr>
                    <a:t>Ni,</a:t>
                  </a:r>
                </a:p>
                <a:p>
                  <a:pPr eaLnBrk="0" hangingPunct="0"/>
                  <a:r>
                    <a:rPr lang="en-US" sz="1200" b="1" baseline="30000">
                      <a:cs typeface="Arial" pitchFamily="34" charset="0"/>
                    </a:rPr>
                    <a:t>84</a:t>
                  </a:r>
                  <a:r>
                    <a:rPr lang="en-US" sz="1200" b="1">
                      <a:cs typeface="Arial" pitchFamily="34" charset="0"/>
                    </a:rPr>
                    <a:t>Ge, </a:t>
                  </a:r>
                  <a:r>
                    <a:rPr lang="en-US" sz="1200" b="1" baseline="30000">
                      <a:cs typeface="Arial" pitchFamily="34" charset="0"/>
                    </a:rPr>
                    <a:t>96</a:t>
                  </a:r>
                  <a:r>
                    <a:rPr lang="en-US" sz="1200" b="1">
                      <a:cs typeface="Arial" pitchFamily="34" charset="0"/>
                    </a:rPr>
                    <a:t>Kr,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6502" name="Rectangle 118"/>
                <p:cNvSpPr>
                  <a:spLocks noChangeArrowheads="1"/>
                </p:cNvSpPr>
                <p:nvPr/>
              </p:nvSpPr>
              <p:spPr bwMode="auto">
                <a:xfrm>
                  <a:off x="2821" y="3818"/>
                  <a:ext cx="1274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407" name="Group 119"/>
              <p:cNvGrpSpPr>
                <a:grpSpLocks/>
              </p:cNvGrpSpPr>
              <p:nvPr/>
            </p:nvGrpSpPr>
            <p:grpSpPr bwMode="auto">
              <a:xfrm>
                <a:off x="4095" y="3818"/>
                <a:ext cx="842" cy="500"/>
                <a:chOff x="4095" y="3818"/>
                <a:chExt cx="842" cy="500"/>
              </a:xfrm>
            </p:grpSpPr>
            <p:sp>
              <p:nvSpPr>
                <p:cNvPr id="16504" name="Rectangle 120"/>
                <p:cNvSpPr>
                  <a:spLocks noChangeArrowheads="1"/>
                </p:cNvSpPr>
                <p:nvPr/>
              </p:nvSpPr>
              <p:spPr bwMode="auto">
                <a:xfrm>
                  <a:off x="4138" y="3818"/>
                  <a:ext cx="756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4</a:t>
                  </a:r>
                  <a:r>
                    <a:rPr lang="en-US" sz="1200" b="1">
                      <a:cs typeface="Arial" pitchFamily="34" charset="0"/>
                    </a:rPr>
                    <a:t> – 10</a:t>
                  </a:r>
                  <a:r>
                    <a:rPr lang="en-US" sz="1200" b="1" baseline="30000">
                      <a:cs typeface="Arial" pitchFamily="34" charset="0"/>
                    </a:rPr>
                    <a:t>7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6</a:t>
                  </a:r>
                  <a:r>
                    <a:rPr lang="en-US" sz="1200" b="1">
                      <a:cs typeface="Arial" pitchFamily="34" charset="0"/>
                    </a:rPr>
                    <a:t> – 10</a:t>
                  </a:r>
                  <a:r>
                    <a:rPr lang="en-US" sz="1200" b="1" baseline="30000">
                      <a:cs typeface="Arial" pitchFamily="34" charset="0"/>
                    </a:rPr>
                    <a:t>8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505" name="Rectangle 121"/>
                <p:cNvSpPr>
                  <a:spLocks noChangeArrowheads="1"/>
                </p:cNvSpPr>
                <p:nvPr/>
              </p:nvSpPr>
              <p:spPr bwMode="auto">
                <a:xfrm>
                  <a:off x="4095" y="3818"/>
                  <a:ext cx="842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410" name="Group 122"/>
              <p:cNvGrpSpPr>
                <a:grpSpLocks/>
              </p:cNvGrpSpPr>
              <p:nvPr/>
            </p:nvGrpSpPr>
            <p:grpSpPr bwMode="auto">
              <a:xfrm>
                <a:off x="4937" y="3818"/>
                <a:ext cx="806" cy="500"/>
                <a:chOff x="4937" y="3818"/>
                <a:chExt cx="806" cy="500"/>
              </a:xfrm>
            </p:grpSpPr>
            <p:sp>
              <p:nvSpPr>
                <p:cNvPr id="16507" name="Rectangle 123"/>
                <p:cNvSpPr>
                  <a:spLocks noChangeArrowheads="1"/>
                </p:cNvSpPr>
                <p:nvPr/>
              </p:nvSpPr>
              <p:spPr bwMode="auto">
                <a:xfrm>
                  <a:off x="4980" y="3818"/>
                  <a:ext cx="720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5 – 8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6508" name="Rectangle 124"/>
                <p:cNvSpPr>
                  <a:spLocks noChangeArrowheads="1"/>
                </p:cNvSpPr>
                <p:nvPr/>
              </p:nvSpPr>
              <p:spPr bwMode="auto">
                <a:xfrm>
                  <a:off x="4937" y="3818"/>
                  <a:ext cx="806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16509" name="Rectangle 125"/>
            <p:cNvSpPr>
              <a:spLocks noChangeArrowheads="1"/>
            </p:cNvSpPr>
            <p:nvPr/>
          </p:nvSpPr>
          <p:spPr bwMode="auto">
            <a:xfrm>
              <a:off x="-3" y="-3"/>
              <a:ext cx="5749" cy="432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6510" name="Rectangle 126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8077200" cy="922338"/>
          </a:xfrm>
          <a:noFill/>
          <a:ln/>
        </p:spPr>
        <p:txBody>
          <a:bodyPr anchor="b"/>
          <a:lstStyle/>
          <a:p>
            <a:r>
              <a:rPr lang="en-US" sz="2000" dirty="0">
                <a:solidFill>
                  <a:srgbClr val="0000FF"/>
                </a:solidFill>
              </a:rPr>
              <a:t>Intensity of RIB for various experiments (ISOL method)</a:t>
            </a:r>
            <a:r>
              <a:rPr lang="en-US" sz="2400" dirty="0">
                <a:solidFill>
                  <a:srgbClr val="0000FF"/>
                </a:solidFill>
              </a:rPr>
              <a:t/>
            </a:r>
            <a:br>
              <a:rPr lang="en-US" sz="2400" dirty="0">
                <a:solidFill>
                  <a:srgbClr val="0000FF"/>
                </a:solidFill>
              </a:rPr>
            </a:br>
            <a:r>
              <a:rPr lang="en-US" sz="2000" b="1" dirty="0">
                <a:solidFill>
                  <a:srgbClr val="FF00FF"/>
                </a:solidFill>
                <a:sym typeface="Symbol" pitchFamily="18" charset="2"/>
              </a:rPr>
              <a:t>I</a:t>
            </a:r>
            <a:r>
              <a:rPr lang="en-US" sz="2000" b="1" baseline="-25000" dirty="0">
                <a:solidFill>
                  <a:srgbClr val="FF00FF"/>
                </a:solidFill>
                <a:sym typeface="Symbol" pitchFamily="18" charset="2"/>
              </a:rPr>
              <a:t>RIB</a:t>
            </a:r>
            <a:r>
              <a:rPr lang="en-US" sz="2000" b="1" dirty="0">
                <a:solidFill>
                  <a:srgbClr val="FF00FF"/>
                </a:solidFill>
                <a:sym typeface="Symbol" pitchFamily="18" charset="2"/>
              </a:rPr>
              <a:t> = </a:t>
            </a:r>
            <a:r>
              <a:rPr lang="en-US" sz="2000" b="1" dirty="0" err="1">
                <a:solidFill>
                  <a:srgbClr val="FF00FF"/>
                </a:solidFill>
                <a:sym typeface="Symbol" pitchFamily="18" charset="2"/>
              </a:rPr>
              <a:t>I</a:t>
            </a:r>
            <a:r>
              <a:rPr lang="en-US" sz="2000" b="1" baseline="-25000" dirty="0" err="1">
                <a:solidFill>
                  <a:srgbClr val="FF00FF"/>
                </a:solidFill>
                <a:sym typeface="Symbol" pitchFamily="18" charset="2"/>
              </a:rPr>
              <a:t>primary</a:t>
            </a:r>
            <a:r>
              <a:rPr lang="en-US" sz="2000" b="1" dirty="0">
                <a:solidFill>
                  <a:srgbClr val="FF00FF"/>
                </a:solidFill>
                <a:sym typeface="Symbol" pitchFamily="18" charset="2"/>
              </a:rPr>
              <a:t>  </a:t>
            </a:r>
            <a:r>
              <a:rPr lang="en-US" sz="2000" b="1" dirty="0" err="1">
                <a:solidFill>
                  <a:srgbClr val="FF00FF"/>
                </a:solidFill>
                <a:sym typeface="Symbol" pitchFamily="18" charset="2"/>
              </a:rPr>
              <a:t>N</a:t>
            </a:r>
            <a:r>
              <a:rPr lang="en-US" sz="2000" b="1" baseline="-25000" dirty="0" err="1">
                <a:solidFill>
                  <a:srgbClr val="FF00FF"/>
                </a:solidFill>
                <a:sym typeface="Symbol" pitchFamily="18" charset="2"/>
              </a:rPr>
              <a:t>t</a:t>
            </a:r>
            <a:r>
              <a:rPr lang="en-US" sz="2000" b="1" dirty="0">
                <a:solidFill>
                  <a:srgbClr val="FF00FF"/>
                </a:solidFill>
                <a:sym typeface="Symbol" pitchFamily="18" charset="2"/>
              </a:rPr>
              <a:t>   </a:t>
            </a:r>
            <a:r>
              <a:rPr lang="en-US" sz="2000" dirty="0">
                <a:solidFill>
                  <a:srgbClr val="0000FF"/>
                </a:solidFill>
                <a:sym typeface="Symbol" pitchFamily="18" charset="2"/>
              </a:rPr>
              <a:t>  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951D1-EB29-472E-89E5-6E685BE1BCCC}" type="slidenum">
              <a:rPr lang="en-US"/>
              <a:pPr/>
              <a:t>32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47700"/>
            <a:ext cx="7564438" cy="465138"/>
          </a:xfrm>
          <a:noFill/>
          <a:ln/>
        </p:spPr>
        <p:txBody>
          <a:bodyPr anchor="b"/>
          <a:lstStyle/>
          <a:p>
            <a:r>
              <a:rPr lang="en-US" sz="2000" dirty="0">
                <a:solidFill>
                  <a:srgbClr val="0000FF"/>
                </a:solidFill>
              </a:rPr>
              <a:t>Intensity of RIB for various experiments cont..  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371600"/>
            <a:ext cx="9144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7463" y="1447800"/>
            <a:ext cx="9126537" cy="4651375"/>
            <a:chOff x="-3" y="-3"/>
            <a:chExt cx="5749" cy="293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0"/>
              <a:ext cx="5743" cy="2924"/>
              <a:chOff x="0" y="0"/>
              <a:chExt cx="5743" cy="2924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0" y="0"/>
                <a:ext cx="1331" cy="500"/>
                <a:chOff x="0" y="0"/>
                <a:chExt cx="1331" cy="500"/>
              </a:xfrm>
            </p:grpSpPr>
            <p:sp>
              <p:nvSpPr>
                <p:cNvPr id="17415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245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8.  Fission limits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7416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331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1331" y="0"/>
                <a:ext cx="1490" cy="500"/>
                <a:chOff x="1331" y="0"/>
                <a:chExt cx="1490" cy="500"/>
              </a:xfrm>
            </p:grpSpPr>
            <p:sp>
              <p:nvSpPr>
                <p:cNvPr id="17418" name="Rectangle 10"/>
                <p:cNvSpPr>
                  <a:spLocks noChangeArrowheads="1"/>
                </p:cNvSpPr>
                <p:nvPr/>
              </p:nvSpPr>
              <p:spPr bwMode="auto">
                <a:xfrm>
                  <a:off x="1374" y="0"/>
                  <a:ext cx="140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fusion, fission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7419" name="Rectangle 11"/>
                <p:cNvSpPr>
                  <a:spLocks noChangeArrowheads="1"/>
                </p:cNvSpPr>
                <p:nvPr/>
              </p:nvSpPr>
              <p:spPr bwMode="auto">
                <a:xfrm>
                  <a:off x="1331" y="0"/>
                  <a:ext cx="149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2821" y="0"/>
                <a:ext cx="1274" cy="500"/>
                <a:chOff x="2821" y="0"/>
                <a:chExt cx="1274" cy="500"/>
              </a:xfrm>
            </p:grpSpPr>
            <p:sp>
              <p:nvSpPr>
                <p:cNvPr id="17421" name="Rectangle 13"/>
                <p:cNvSpPr>
                  <a:spLocks noChangeArrowheads="1"/>
                </p:cNvSpPr>
                <p:nvPr/>
              </p:nvSpPr>
              <p:spPr bwMode="auto">
                <a:xfrm>
                  <a:off x="2864" y="0"/>
                  <a:ext cx="1188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 baseline="30000">
                      <a:cs typeface="Arial" pitchFamily="34" charset="0"/>
                    </a:rPr>
                    <a:t>140-144</a:t>
                  </a:r>
                  <a:r>
                    <a:rPr lang="en-US" sz="1200" b="1">
                      <a:cs typeface="Arial" pitchFamily="34" charset="0"/>
                    </a:rPr>
                    <a:t>Xe, </a:t>
                  </a:r>
                  <a:r>
                    <a:rPr lang="en-US" sz="1200" b="1" baseline="30000">
                      <a:cs typeface="Arial" pitchFamily="34" charset="0"/>
                    </a:rPr>
                    <a:t>142-146</a:t>
                  </a:r>
                  <a:r>
                    <a:rPr lang="en-US" sz="1200" b="1">
                      <a:cs typeface="Arial" pitchFamily="34" charset="0"/>
                    </a:rPr>
                    <a:t>Cs, </a:t>
                  </a:r>
                  <a:r>
                    <a:rPr lang="en-US" sz="1200" b="1" baseline="30000">
                      <a:cs typeface="Arial" pitchFamily="34" charset="0"/>
                    </a:rPr>
                    <a:t>142</a:t>
                  </a:r>
                  <a:r>
                    <a:rPr lang="en-US" sz="1200" b="1">
                      <a:cs typeface="Arial" pitchFamily="34" charset="0"/>
                    </a:rPr>
                    <a:t>I,</a:t>
                  </a:r>
                  <a:r>
                    <a:rPr lang="en-US" sz="1200" b="1" baseline="30000">
                      <a:cs typeface="Arial" pitchFamily="34" charset="0"/>
                    </a:rPr>
                    <a:t> 145-148</a:t>
                  </a:r>
                  <a:r>
                    <a:rPr lang="en-US" sz="1200" b="1">
                      <a:cs typeface="Arial" pitchFamily="34" charset="0"/>
                    </a:rPr>
                    <a:t>Xe, </a:t>
                  </a:r>
                  <a:r>
                    <a:rPr lang="en-US" sz="1200" b="1" baseline="30000">
                      <a:cs typeface="Arial" pitchFamily="34" charset="0"/>
                    </a:rPr>
                    <a:t>147-150</a:t>
                  </a:r>
                  <a:r>
                    <a:rPr lang="en-US" sz="1200" b="1">
                      <a:cs typeface="Arial" pitchFamily="34" charset="0"/>
                    </a:rPr>
                    <a:t>Cs 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7422" name="Rectangle 14"/>
                <p:cNvSpPr>
                  <a:spLocks noChangeArrowheads="1"/>
                </p:cNvSpPr>
                <p:nvPr/>
              </p:nvSpPr>
              <p:spPr bwMode="auto">
                <a:xfrm>
                  <a:off x="2821" y="0"/>
                  <a:ext cx="1274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15"/>
              <p:cNvGrpSpPr>
                <a:grpSpLocks/>
              </p:cNvGrpSpPr>
              <p:nvPr/>
            </p:nvGrpSpPr>
            <p:grpSpPr bwMode="auto">
              <a:xfrm>
                <a:off x="4095" y="0"/>
                <a:ext cx="842" cy="500"/>
                <a:chOff x="4095" y="0"/>
                <a:chExt cx="842" cy="500"/>
              </a:xfrm>
            </p:grpSpPr>
            <p:sp>
              <p:nvSpPr>
                <p:cNvPr id="17424" name="Rectangle 16"/>
                <p:cNvSpPr>
                  <a:spLocks noChangeArrowheads="1"/>
                </p:cNvSpPr>
                <p:nvPr/>
              </p:nvSpPr>
              <p:spPr bwMode="auto">
                <a:xfrm>
                  <a:off x="4138" y="0"/>
                  <a:ext cx="756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7</a:t>
                  </a:r>
                  <a:r>
                    <a:rPr lang="en-US" sz="1200" b="1">
                      <a:cs typeface="Arial" pitchFamily="34" charset="0"/>
                    </a:rPr>
                    <a:t> - 10</a:t>
                  </a:r>
                  <a:r>
                    <a:rPr lang="en-US" sz="1200" b="1" baseline="30000">
                      <a:cs typeface="Arial" pitchFamily="34" charset="0"/>
                    </a:rPr>
                    <a:t>11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4</a:t>
                  </a:r>
                  <a:r>
                    <a:rPr lang="en-US" sz="1200" b="1">
                      <a:cs typeface="Arial" pitchFamily="34" charset="0"/>
                    </a:rPr>
                    <a:t> – 10</a:t>
                  </a:r>
                  <a:r>
                    <a:rPr lang="en-US" sz="1200" b="1" baseline="30000">
                      <a:cs typeface="Arial" pitchFamily="34" charset="0"/>
                    </a:rPr>
                    <a:t>7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7425" name="Rectangle 17"/>
                <p:cNvSpPr>
                  <a:spLocks noChangeArrowheads="1"/>
                </p:cNvSpPr>
                <p:nvPr/>
              </p:nvSpPr>
              <p:spPr bwMode="auto">
                <a:xfrm>
                  <a:off x="4095" y="0"/>
                  <a:ext cx="842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18"/>
              <p:cNvGrpSpPr>
                <a:grpSpLocks/>
              </p:cNvGrpSpPr>
              <p:nvPr/>
            </p:nvGrpSpPr>
            <p:grpSpPr bwMode="auto">
              <a:xfrm>
                <a:off x="4937" y="0"/>
                <a:ext cx="806" cy="500"/>
                <a:chOff x="4937" y="0"/>
                <a:chExt cx="806" cy="500"/>
              </a:xfrm>
            </p:grpSpPr>
            <p:sp>
              <p:nvSpPr>
                <p:cNvPr id="17427" name="Rectangle 19"/>
                <p:cNvSpPr>
                  <a:spLocks noChangeArrowheads="1"/>
                </p:cNvSpPr>
                <p:nvPr/>
              </p:nvSpPr>
              <p:spPr bwMode="auto">
                <a:xfrm>
                  <a:off x="4980" y="0"/>
                  <a:ext cx="720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5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7428" name="Rectangle 20"/>
                <p:cNvSpPr>
                  <a:spLocks noChangeArrowheads="1"/>
                </p:cNvSpPr>
                <p:nvPr/>
              </p:nvSpPr>
              <p:spPr bwMode="auto">
                <a:xfrm>
                  <a:off x="4937" y="0"/>
                  <a:ext cx="806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21"/>
              <p:cNvGrpSpPr>
                <a:grpSpLocks/>
              </p:cNvGrpSpPr>
              <p:nvPr/>
            </p:nvGrpSpPr>
            <p:grpSpPr bwMode="auto">
              <a:xfrm>
                <a:off x="0" y="500"/>
                <a:ext cx="1331" cy="500"/>
                <a:chOff x="0" y="500"/>
                <a:chExt cx="1331" cy="500"/>
              </a:xfrm>
            </p:grpSpPr>
            <p:sp>
              <p:nvSpPr>
                <p:cNvPr id="17430" name="Rectangle 22"/>
                <p:cNvSpPr>
                  <a:spLocks noChangeArrowheads="1"/>
                </p:cNvSpPr>
                <p:nvPr/>
              </p:nvSpPr>
              <p:spPr bwMode="auto">
                <a:xfrm>
                  <a:off x="43" y="500"/>
                  <a:ext cx="1245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9. Rapid neutron 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   capture (</a:t>
                  </a:r>
                  <a:r>
                    <a:rPr lang="en-US" sz="1200" b="1" i="1">
                      <a:cs typeface="Arial" pitchFamily="34" charset="0"/>
                    </a:rPr>
                    <a:t>r</a:t>
                  </a:r>
                  <a:r>
                    <a:rPr lang="en-US" sz="1200" b="1">
                      <a:cs typeface="Arial" pitchFamily="34" charset="0"/>
                    </a:rPr>
                    <a:t>-process)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endParaRPr lang="en-US" sz="1200" b="1"/>
                </a:p>
              </p:txBody>
            </p:sp>
            <p:sp>
              <p:nvSpPr>
                <p:cNvPr id="17431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500"/>
                  <a:ext cx="1331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24"/>
              <p:cNvGrpSpPr>
                <a:grpSpLocks/>
              </p:cNvGrpSpPr>
              <p:nvPr/>
            </p:nvGrpSpPr>
            <p:grpSpPr bwMode="auto">
              <a:xfrm>
                <a:off x="1331" y="500"/>
                <a:ext cx="1490" cy="500"/>
                <a:chOff x="1331" y="500"/>
                <a:chExt cx="1490" cy="500"/>
              </a:xfrm>
            </p:grpSpPr>
            <p:sp>
              <p:nvSpPr>
                <p:cNvPr id="17433" name="Rectangle 25"/>
                <p:cNvSpPr>
                  <a:spLocks noChangeArrowheads="1"/>
                </p:cNvSpPr>
                <p:nvPr/>
              </p:nvSpPr>
              <p:spPr bwMode="auto">
                <a:xfrm>
                  <a:off x="1374" y="500"/>
                  <a:ext cx="140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capture decay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mass measurement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7434" name="Rectangle 26"/>
                <p:cNvSpPr>
                  <a:spLocks noChangeArrowheads="1"/>
                </p:cNvSpPr>
                <p:nvPr/>
              </p:nvSpPr>
              <p:spPr bwMode="auto">
                <a:xfrm>
                  <a:off x="1331" y="500"/>
                  <a:ext cx="149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27"/>
              <p:cNvGrpSpPr>
                <a:grpSpLocks/>
              </p:cNvGrpSpPr>
              <p:nvPr/>
            </p:nvGrpSpPr>
            <p:grpSpPr bwMode="auto">
              <a:xfrm>
                <a:off x="2821" y="500"/>
                <a:ext cx="1274" cy="500"/>
                <a:chOff x="2821" y="500"/>
                <a:chExt cx="1274" cy="500"/>
              </a:xfrm>
            </p:grpSpPr>
            <p:sp>
              <p:nvSpPr>
                <p:cNvPr id="17436" name="Rectangle 28"/>
                <p:cNvSpPr>
                  <a:spLocks noChangeArrowheads="1"/>
                </p:cNvSpPr>
                <p:nvPr/>
              </p:nvSpPr>
              <p:spPr bwMode="auto">
                <a:xfrm>
                  <a:off x="2864" y="500"/>
                  <a:ext cx="1188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 baseline="30000">
                      <a:cs typeface="Arial" pitchFamily="34" charset="0"/>
                    </a:rPr>
                    <a:t>130</a:t>
                  </a:r>
                  <a:r>
                    <a:rPr lang="en-US" sz="1200" b="1">
                      <a:cs typeface="Arial" pitchFamily="34" charset="0"/>
                    </a:rPr>
                    <a:t>Cd, </a:t>
                  </a:r>
                  <a:r>
                    <a:rPr lang="en-US" sz="1200" b="1" baseline="30000">
                      <a:cs typeface="Arial" pitchFamily="34" charset="0"/>
                    </a:rPr>
                    <a:t>132</a:t>
                  </a:r>
                  <a:r>
                    <a:rPr lang="en-US" sz="1200" b="1">
                      <a:cs typeface="Arial" pitchFamily="34" charset="0"/>
                    </a:rPr>
                    <a:t>Sn, </a:t>
                  </a:r>
                  <a:r>
                    <a:rPr lang="en-US" sz="1200" b="1" baseline="30000">
                      <a:cs typeface="Arial" pitchFamily="34" charset="0"/>
                    </a:rPr>
                    <a:t>142</a:t>
                  </a:r>
                  <a:r>
                    <a:rPr lang="en-US" sz="1200" b="1">
                      <a:cs typeface="Arial" pitchFamily="34" charset="0"/>
                    </a:rPr>
                    <a:t>I,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7437" name="Rectangle 29"/>
                <p:cNvSpPr>
                  <a:spLocks noChangeArrowheads="1"/>
                </p:cNvSpPr>
                <p:nvPr/>
              </p:nvSpPr>
              <p:spPr bwMode="auto">
                <a:xfrm>
                  <a:off x="2821" y="500"/>
                  <a:ext cx="1274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30"/>
              <p:cNvGrpSpPr>
                <a:grpSpLocks/>
              </p:cNvGrpSpPr>
              <p:nvPr/>
            </p:nvGrpSpPr>
            <p:grpSpPr bwMode="auto">
              <a:xfrm>
                <a:off x="4095" y="500"/>
                <a:ext cx="842" cy="500"/>
                <a:chOff x="4095" y="500"/>
                <a:chExt cx="842" cy="500"/>
              </a:xfrm>
            </p:grpSpPr>
            <p:sp>
              <p:nvSpPr>
                <p:cNvPr id="17439" name="Rectangle 31"/>
                <p:cNvSpPr>
                  <a:spLocks noChangeArrowheads="1"/>
                </p:cNvSpPr>
                <p:nvPr/>
              </p:nvSpPr>
              <p:spPr bwMode="auto">
                <a:xfrm>
                  <a:off x="4138" y="500"/>
                  <a:ext cx="756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4</a:t>
                  </a:r>
                  <a:r>
                    <a:rPr lang="en-US" sz="1200" b="1">
                      <a:cs typeface="Arial" pitchFamily="34" charset="0"/>
                    </a:rPr>
                    <a:t> – 10</a:t>
                  </a:r>
                  <a:r>
                    <a:rPr lang="en-US" sz="1200" b="1" baseline="30000">
                      <a:cs typeface="Arial" pitchFamily="34" charset="0"/>
                    </a:rPr>
                    <a:t>9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7440" name="Rectangle 32"/>
                <p:cNvSpPr>
                  <a:spLocks noChangeArrowheads="1"/>
                </p:cNvSpPr>
                <p:nvPr/>
              </p:nvSpPr>
              <p:spPr bwMode="auto">
                <a:xfrm>
                  <a:off x="4095" y="500"/>
                  <a:ext cx="842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33"/>
              <p:cNvGrpSpPr>
                <a:grpSpLocks/>
              </p:cNvGrpSpPr>
              <p:nvPr/>
            </p:nvGrpSpPr>
            <p:grpSpPr bwMode="auto">
              <a:xfrm>
                <a:off x="4937" y="500"/>
                <a:ext cx="806" cy="500"/>
                <a:chOff x="4937" y="500"/>
                <a:chExt cx="806" cy="500"/>
              </a:xfrm>
            </p:grpSpPr>
            <p:sp>
              <p:nvSpPr>
                <p:cNvPr id="17442" name="Rectangle 34"/>
                <p:cNvSpPr>
                  <a:spLocks noChangeArrowheads="1"/>
                </p:cNvSpPr>
                <p:nvPr/>
              </p:nvSpPr>
              <p:spPr bwMode="auto">
                <a:xfrm>
                  <a:off x="4980" y="500"/>
                  <a:ext cx="720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0.1 – 5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7443" name="Rectangle 35"/>
                <p:cNvSpPr>
                  <a:spLocks noChangeArrowheads="1"/>
                </p:cNvSpPr>
                <p:nvPr/>
              </p:nvSpPr>
              <p:spPr bwMode="auto">
                <a:xfrm>
                  <a:off x="4937" y="500"/>
                  <a:ext cx="806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36"/>
              <p:cNvGrpSpPr>
                <a:grpSpLocks/>
              </p:cNvGrpSpPr>
              <p:nvPr/>
            </p:nvGrpSpPr>
            <p:grpSpPr bwMode="auto">
              <a:xfrm>
                <a:off x="0" y="1000"/>
                <a:ext cx="1331" cy="500"/>
                <a:chOff x="0" y="1000"/>
                <a:chExt cx="1331" cy="500"/>
              </a:xfrm>
            </p:grpSpPr>
            <p:sp>
              <p:nvSpPr>
                <p:cNvPr id="17445" name="Rectangle 37"/>
                <p:cNvSpPr>
                  <a:spLocks noChangeArrowheads="1"/>
                </p:cNvSpPr>
                <p:nvPr/>
              </p:nvSpPr>
              <p:spPr bwMode="auto">
                <a:xfrm>
                  <a:off x="43" y="1000"/>
                  <a:ext cx="1245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10. Nuclei with large 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    Neutron excess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endParaRPr lang="en-US" sz="1200" b="1"/>
                </a:p>
              </p:txBody>
            </p:sp>
            <p:sp>
              <p:nvSpPr>
                <p:cNvPr id="17446" name="Rectangle 38"/>
                <p:cNvSpPr>
                  <a:spLocks noChangeArrowheads="1"/>
                </p:cNvSpPr>
                <p:nvPr/>
              </p:nvSpPr>
              <p:spPr bwMode="auto">
                <a:xfrm>
                  <a:off x="0" y="1000"/>
                  <a:ext cx="1331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39"/>
              <p:cNvGrpSpPr>
                <a:grpSpLocks/>
              </p:cNvGrpSpPr>
              <p:nvPr/>
            </p:nvGrpSpPr>
            <p:grpSpPr bwMode="auto">
              <a:xfrm>
                <a:off x="1331" y="1000"/>
                <a:ext cx="1490" cy="500"/>
                <a:chOff x="1331" y="1000"/>
                <a:chExt cx="1490" cy="500"/>
              </a:xfrm>
            </p:grpSpPr>
            <p:sp>
              <p:nvSpPr>
                <p:cNvPr id="17448" name="Rectangle 40"/>
                <p:cNvSpPr>
                  <a:spLocks noChangeArrowheads="1"/>
                </p:cNvSpPr>
                <p:nvPr/>
              </p:nvSpPr>
              <p:spPr bwMode="auto">
                <a:xfrm>
                  <a:off x="1374" y="1000"/>
                  <a:ext cx="1404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Fusion, transfer, 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deep inelastic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7449" name="Rectangle 41"/>
                <p:cNvSpPr>
                  <a:spLocks noChangeArrowheads="1"/>
                </p:cNvSpPr>
                <p:nvPr/>
              </p:nvSpPr>
              <p:spPr bwMode="auto">
                <a:xfrm>
                  <a:off x="1331" y="1000"/>
                  <a:ext cx="1490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42"/>
              <p:cNvGrpSpPr>
                <a:grpSpLocks/>
              </p:cNvGrpSpPr>
              <p:nvPr/>
            </p:nvGrpSpPr>
            <p:grpSpPr bwMode="auto">
              <a:xfrm>
                <a:off x="2821" y="1000"/>
                <a:ext cx="1274" cy="500"/>
                <a:chOff x="2821" y="1000"/>
                <a:chExt cx="1274" cy="500"/>
              </a:xfrm>
            </p:grpSpPr>
            <p:sp>
              <p:nvSpPr>
                <p:cNvPr id="17451" name="Rectangle 43"/>
                <p:cNvSpPr>
                  <a:spLocks noChangeArrowheads="1"/>
                </p:cNvSpPr>
                <p:nvPr/>
              </p:nvSpPr>
              <p:spPr bwMode="auto">
                <a:xfrm>
                  <a:off x="2864" y="1000"/>
                  <a:ext cx="1188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 baseline="30000">
                      <a:cs typeface="Arial" pitchFamily="34" charset="0"/>
                    </a:rPr>
                    <a:t>140-144</a:t>
                  </a:r>
                  <a:r>
                    <a:rPr lang="en-US" sz="1200" b="1">
                      <a:cs typeface="Arial" pitchFamily="34" charset="0"/>
                    </a:rPr>
                    <a:t>Xe, </a:t>
                  </a:r>
                  <a:r>
                    <a:rPr lang="en-US" sz="1200" b="1" baseline="30000">
                      <a:cs typeface="Arial" pitchFamily="34" charset="0"/>
                    </a:rPr>
                    <a:t>142-146</a:t>
                  </a:r>
                  <a:r>
                    <a:rPr lang="en-US" sz="1200" b="1">
                      <a:cs typeface="Arial" pitchFamily="34" charset="0"/>
                    </a:rPr>
                    <a:t>Cs, </a:t>
                  </a:r>
                </a:p>
                <a:p>
                  <a:pPr eaLnBrk="0" hangingPunct="0"/>
                  <a:r>
                    <a:rPr lang="en-US" sz="1200" b="1" baseline="30000">
                      <a:cs typeface="Arial" pitchFamily="34" charset="0"/>
                    </a:rPr>
                    <a:t>142</a:t>
                  </a:r>
                  <a:r>
                    <a:rPr lang="en-US" sz="1200" b="1">
                      <a:cs typeface="Arial" pitchFamily="34" charset="0"/>
                    </a:rPr>
                    <a:t>I, </a:t>
                  </a:r>
                  <a:r>
                    <a:rPr lang="en-US" sz="1200" b="1" baseline="30000">
                      <a:cs typeface="Arial" pitchFamily="34" charset="0"/>
                    </a:rPr>
                    <a:t>145-148</a:t>
                  </a:r>
                  <a:r>
                    <a:rPr lang="en-US" sz="1200" b="1">
                      <a:cs typeface="Arial" pitchFamily="34" charset="0"/>
                    </a:rPr>
                    <a:t>Xe,</a:t>
                  </a:r>
                  <a:r>
                    <a:rPr lang="en-US" sz="1200" b="1" baseline="30000">
                      <a:cs typeface="Arial" pitchFamily="34" charset="0"/>
                    </a:rPr>
                    <a:t> 147-150</a:t>
                  </a:r>
                  <a:r>
                    <a:rPr lang="en-US" sz="1200" b="1">
                      <a:cs typeface="Arial" pitchFamily="34" charset="0"/>
                    </a:rPr>
                    <a:t>Cs,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7452" name="Rectangle 44"/>
                <p:cNvSpPr>
                  <a:spLocks noChangeArrowheads="1"/>
                </p:cNvSpPr>
                <p:nvPr/>
              </p:nvSpPr>
              <p:spPr bwMode="auto">
                <a:xfrm>
                  <a:off x="2821" y="1000"/>
                  <a:ext cx="1274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45"/>
              <p:cNvGrpSpPr>
                <a:grpSpLocks/>
              </p:cNvGrpSpPr>
              <p:nvPr/>
            </p:nvGrpSpPr>
            <p:grpSpPr bwMode="auto">
              <a:xfrm>
                <a:off x="4095" y="1000"/>
                <a:ext cx="842" cy="500"/>
                <a:chOff x="4095" y="1000"/>
                <a:chExt cx="842" cy="500"/>
              </a:xfrm>
            </p:grpSpPr>
            <p:sp>
              <p:nvSpPr>
                <p:cNvPr id="17454" name="Rectangle 46"/>
                <p:cNvSpPr>
                  <a:spLocks noChangeArrowheads="1"/>
                </p:cNvSpPr>
                <p:nvPr/>
              </p:nvSpPr>
              <p:spPr bwMode="auto">
                <a:xfrm>
                  <a:off x="4138" y="1000"/>
                  <a:ext cx="756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7</a:t>
                  </a:r>
                  <a:r>
                    <a:rPr lang="en-US" sz="1200" b="1">
                      <a:cs typeface="Arial" pitchFamily="34" charset="0"/>
                    </a:rPr>
                    <a:t> – 10</a:t>
                  </a:r>
                  <a:r>
                    <a:rPr lang="en-US" sz="1200" b="1" baseline="30000">
                      <a:cs typeface="Arial" pitchFamily="34" charset="0"/>
                    </a:rPr>
                    <a:t>11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2</a:t>
                  </a:r>
                  <a:r>
                    <a:rPr lang="en-US" sz="1200" b="1">
                      <a:cs typeface="Arial" pitchFamily="34" charset="0"/>
                    </a:rPr>
                    <a:t> – 10</a:t>
                  </a:r>
                  <a:r>
                    <a:rPr lang="en-US" sz="1200" b="1" baseline="30000">
                      <a:cs typeface="Arial" pitchFamily="34" charset="0"/>
                    </a:rPr>
                    <a:t>7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7455" name="Rectangle 47"/>
                <p:cNvSpPr>
                  <a:spLocks noChangeArrowheads="1"/>
                </p:cNvSpPr>
                <p:nvPr/>
              </p:nvSpPr>
              <p:spPr bwMode="auto">
                <a:xfrm>
                  <a:off x="4095" y="1000"/>
                  <a:ext cx="842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48"/>
              <p:cNvGrpSpPr>
                <a:grpSpLocks/>
              </p:cNvGrpSpPr>
              <p:nvPr/>
            </p:nvGrpSpPr>
            <p:grpSpPr bwMode="auto">
              <a:xfrm>
                <a:off x="4937" y="1000"/>
                <a:ext cx="806" cy="500"/>
                <a:chOff x="4937" y="1000"/>
                <a:chExt cx="806" cy="500"/>
              </a:xfrm>
            </p:grpSpPr>
            <p:sp>
              <p:nvSpPr>
                <p:cNvPr id="17457" name="Rectangle 49"/>
                <p:cNvSpPr>
                  <a:spLocks noChangeArrowheads="1"/>
                </p:cNvSpPr>
                <p:nvPr/>
              </p:nvSpPr>
              <p:spPr bwMode="auto">
                <a:xfrm>
                  <a:off x="4980" y="1000"/>
                  <a:ext cx="720" cy="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5 - 15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7458" name="Rectangle 50"/>
                <p:cNvSpPr>
                  <a:spLocks noChangeArrowheads="1"/>
                </p:cNvSpPr>
                <p:nvPr/>
              </p:nvSpPr>
              <p:spPr bwMode="auto">
                <a:xfrm>
                  <a:off x="4937" y="1000"/>
                  <a:ext cx="806" cy="50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51"/>
              <p:cNvGrpSpPr>
                <a:grpSpLocks/>
              </p:cNvGrpSpPr>
              <p:nvPr/>
            </p:nvGrpSpPr>
            <p:grpSpPr bwMode="auto">
              <a:xfrm>
                <a:off x="0" y="1500"/>
                <a:ext cx="1331" cy="712"/>
                <a:chOff x="0" y="1500"/>
                <a:chExt cx="1331" cy="712"/>
              </a:xfrm>
            </p:grpSpPr>
            <p:sp>
              <p:nvSpPr>
                <p:cNvPr id="17460" name="Rectangle 52"/>
                <p:cNvSpPr>
                  <a:spLocks noChangeArrowheads="1"/>
                </p:cNvSpPr>
                <p:nvPr/>
              </p:nvSpPr>
              <p:spPr bwMode="auto">
                <a:xfrm>
                  <a:off x="43" y="1500"/>
                  <a:ext cx="1245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11. Single-particle  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  States, effective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Nucleon-nucleon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interactions.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endParaRPr lang="en-US" sz="1200" b="1"/>
                </a:p>
              </p:txBody>
            </p:sp>
            <p:sp>
              <p:nvSpPr>
                <p:cNvPr id="17461" name="Rectangle 53"/>
                <p:cNvSpPr>
                  <a:spLocks noChangeArrowheads="1"/>
                </p:cNvSpPr>
                <p:nvPr/>
              </p:nvSpPr>
              <p:spPr bwMode="auto">
                <a:xfrm>
                  <a:off x="0" y="1500"/>
                  <a:ext cx="1331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54"/>
              <p:cNvGrpSpPr>
                <a:grpSpLocks/>
              </p:cNvGrpSpPr>
              <p:nvPr/>
            </p:nvGrpSpPr>
            <p:grpSpPr bwMode="auto">
              <a:xfrm>
                <a:off x="1331" y="1500"/>
                <a:ext cx="1490" cy="712"/>
                <a:chOff x="1331" y="1500"/>
                <a:chExt cx="1490" cy="712"/>
              </a:xfrm>
            </p:grpSpPr>
            <p:sp>
              <p:nvSpPr>
                <p:cNvPr id="17463" name="Rectangle 55"/>
                <p:cNvSpPr>
                  <a:spLocks noChangeArrowheads="1"/>
                </p:cNvSpPr>
                <p:nvPr/>
              </p:nvSpPr>
              <p:spPr bwMode="auto">
                <a:xfrm>
                  <a:off x="1374" y="1500"/>
                  <a:ext cx="1404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direct reactions, 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nucleon transfer 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7464" name="Rectangle 56"/>
                <p:cNvSpPr>
                  <a:spLocks noChangeArrowheads="1"/>
                </p:cNvSpPr>
                <p:nvPr/>
              </p:nvSpPr>
              <p:spPr bwMode="auto">
                <a:xfrm>
                  <a:off x="1331" y="1500"/>
                  <a:ext cx="149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57"/>
              <p:cNvGrpSpPr>
                <a:grpSpLocks/>
              </p:cNvGrpSpPr>
              <p:nvPr/>
            </p:nvGrpSpPr>
            <p:grpSpPr bwMode="auto">
              <a:xfrm>
                <a:off x="2821" y="1500"/>
                <a:ext cx="1274" cy="712"/>
                <a:chOff x="2821" y="1500"/>
                <a:chExt cx="1274" cy="712"/>
              </a:xfrm>
            </p:grpSpPr>
            <p:sp>
              <p:nvSpPr>
                <p:cNvPr id="17466" name="Rectangle 58"/>
                <p:cNvSpPr>
                  <a:spLocks noChangeArrowheads="1"/>
                </p:cNvSpPr>
                <p:nvPr/>
              </p:nvSpPr>
              <p:spPr bwMode="auto">
                <a:xfrm>
                  <a:off x="2864" y="1500"/>
                  <a:ext cx="1188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 baseline="30000">
                      <a:cs typeface="Arial" pitchFamily="34" charset="0"/>
                    </a:rPr>
                    <a:t>132</a:t>
                  </a:r>
                  <a:r>
                    <a:rPr lang="en-US" sz="1200" b="1">
                      <a:cs typeface="Arial" pitchFamily="34" charset="0"/>
                    </a:rPr>
                    <a:t>Sn, </a:t>
                  </a:r>
                  <a:r>
                    <a:rPr lang="en-US" sz="1200" b="1" baseline="30000">
                      <a:cs typeface="Arial" pitchFamily="34" charset="0"/>
                    </a:rPr>
                    <a:t>133</a:t>
                  </a:r>
                  <a:r>
                    <a:rPr lang="en-US" sz="1200" b="1">
                      <a:cs typeface="Arial" pitchFamily="34" charset="0"/>
                    </a:rPr>
                    <a:t>Sb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7467" name="Rectangle 59"/>
                <p:cNvSpPr>
                  <a:spLocks noChangeArrowheads="1"/>
                </p:cNvSpPr>
                <p:nvPr/>
              </p:nvSpPr>
              <p:spPr bwMode="auto">
                <a:xfrm>
                  <a:off x="2821" y="1500"/>
                  <a:ext cx="1274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60"/>
              <p:cNvGrpSpPr>
                <a:grpSpLocks/>
              </p:cNvGrpSpPr>
              <p:nvPr/>
            </p:nvGrpSpPr>
            <p:grpSpPr bwMode="auto">
              <a:xfrm>
                <a:off x="4095" y="1500"/>
                <a:ext cx="842" cy="712"/>
                <a:chOff x="4095" y="1500"/>
                <a:chExt cx="842" cy="712"/>
              </a:xfrm>
            </p:grpSpPr>
            <p:sp>
              <p:nvSpPr>
                <p:cNvPr id="17469" name="Rectangle 61"/>
                <p:cNvSpPr>
                  <a:spLocks noChangeArrowheads="1"/>
                </p:cNvSpPr>
                <p:nvPr/>
              </p:nvSpPr>
              <p:spPr bwMode="auto">
                <a:xfrm>
                  <a:off x="4138" y="1500"/>
                  <a:ext cx="756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8</a:t>
                  </a:r>
                  <a:r>
                    <a:rPr lang="en-US" sz="1200" b="1">
                      <a:cs typeface="Arial" pitchFamily="34" charset="0"/>
                    </a:rPr>
                    <a:t> – 10</a:t>
                  </a:r>
                  <a:r>
                    <a:rPr lang="en-US" sz="1200" b="1" baseline="30000">
                      <a:cs typeface="Arial" pitchFamily="34" charset="0"/>
                    </a:rPr>
                    <a:t>9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7470" name="Rectangle 62"/>
                <p:cNvSpPr>
                  <a:spLocks noChangeArrowheads="1"/>
                </p:cNvSpPr>
                <p:nvPr/>
              </p:nvSpPr>
              <p:spPr bwMode="auto">
                <a:xfrm>
                  <a:off x="4095" y="1500"/>
                  <a:ext cx="842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63"/>
              <p:cNvGrpSpPr>
                <a:grpSpLocks/>
              </p:cNvGrpSpPr>
              <p:nvPr/>
            </p:nvGrpSpPr>
            <p:grpSpPr bwMode="auto">
              <a:xfrm>
                <a:off x="4937" y="1500"/>
                <a:ext cx="806" cy="712"/>
                <a:chOff x="4937" y="1500"/>
                <a:chExt cx="806" cy="712"/>
              </a:xfrm>
            </p:grpSpPr>
            <p:sp>
              <p:nvSpPr>
                <p:cNvPr id="17472" name="Rectangle 64"/>
                <p:cNvSpPr>
                  <a:spLocks noChangeArrowheads="1"/>
                </p:cNvSpPr>
                <p:nvPr/>
              </p:nvSpPr>
              <p:spPr bwMode="auto">
                <a:xfrm>
                  <a:off x="4980" y="1500"/>
                  <a:ext cx="720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5 - 15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7473" name="Rectangle 65"/>
                <p:cNvSpPr>
                  <a:spLocks noChangeArrowheads="1"/>
                </p:cNvSpPr>
                <p:nvPr/>
              </p:nvSpPr>
              <p:spPr bwMode="auto">
                <a:xfrm>
                  <a:off x="4937" y="1500"/>
                  <a:ext cx="806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66"/>
              <p:cNvGrpSpPr>
                <a:grpSpLocks/>
              </p:cNvGrpSpPr>
              <p:nvPr/>
            </p:nvGrpSpPr>
            <p:grpSpPr bwMode="auto">
              <a:xfrm>
                <a:off x="0" y="2212"/>
                <a:ext cx="1331" cy="712"/>
                <a:chOff x="0" y="2212"/>
                <a:chExt cx="1331" cy="712"/>
              </a:xfrm>
            </p:grpSpPr>
            <p:sp>
              <p:nvSpPr>
                <p:cNvPr id="17475" name="Rectangle 67"/>
                <p:cNvSpPr>
                  <a:spLocks noChangeArrowheads="1"/>
                </p:cNvSpPr>
                <p:nvPr/>
              </p:nvSpPr>
              <p:spPr bwMode="auto">
                <a:xfrm>
                  <a:off x="43" y="2212"/>
                  <a:ext cx="1245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12.</a:t>
                  </a:r>
                  <a:r>
                    <a:rPr lang="en-US" sz="1200" b="1">
                      <a:latin typeface="Times New Roman" pitchFamily="18" charset="0"/>
                      <a:cs typeface="Times New Roman" pitchFamily="18" charset="0"/>
                    </a:rPr>
                    <a:t>  </a:t>
                  </a:r>
                  <a:r>
                    <a:rPr lang="en-US" sz="1200" b="1">
                      <a:cs typeface="Arial" pitchFamily="34" charset="0"/>
                    </a:rPr>
                    <a:t>Shell structure,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Weakening of gaps,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r>
                    <a:rPr lang="en-US" sz="1200" b="1">
                      <a:cs typeface="Arial" pitchFamily="34" charset="0"/>
                    </a:rPr>
                    <a:t>       Spin-orbit potential</a:t>
                  </a:r>
                </a:p>
                <a:p>
                  <a:pPr eaLnBrk="0" hangingPunct="0">
                    <a:tabLst>
                      <a:tab pos="228600" algn="l"/>
                    </a:tabLst>
                  </a:pPr>
                  <a:endParaRPr lang="en-US" sz="1200" b="1"/>
                </a:p>
              </p:txBody>
            </p:sp>
            <p:sp>
              <p:nvSpPr>
                <p:cNvPr id="17476" name="Rectangle 68"/>
                <p:cNvSpPr>
                  <a:spLocks noChangeArrowheads="1"/>
                </p:cNvSpPr>
                <p:nvPr/>
              </p:nvSpPr>
              <p:spPr bwMode="auto">
                <a:xfrm>
                  <a:off x="0" y="2212"/>
                  <a:ext cx="1331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69"/>
              <p:cNvGrpSpPr>
                <a:grpSpLocks/>
              </p:cNvGrpSpPr>
              <p:nvPr/>
            </p:nvGrpSpPr>
            <p:grpSpPr bwMode="auto">
              <a:xfrm>
                <a:off x="1331" y="2212"/>
                <a:ext cx="1490" cy="712"/>
                <a:chOff x="1331" y="2212"/>
                <a:chExt cx="1490" cy="712"/>
              </a:xfrm>
            </p:grpSpPr>
            <p:sp>
              <p:nvSpPr>
                <p:cNvPr id="17478" name="Rectangle 70"/>
                <p:cNvSpPr>
                  <a:spLocks noChangeArrowheads="1"/>
                </p:cNvSpPr>
                <p:nvPr/>
              </p:nvSpPr>
              <p:spPr bwMode="auto">
                <a:xfrm>
                  <a:off x="1374" y="2212"/>
                  <a:ext cx="1404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pitchFamily="34" charset="0"/>
                    </a:rPr>
                    <a:t>mass measurement,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Coulomb excitation,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fusion, nucleon transfer,</a:t>
                  </a:r>
                </a:p>
                <a:p>
                  <a:pPr eaLnBrk="0" hangingPunct="0"/>
                  <a:r>
                    <a:rPr lang="en-US" sz="1200" b="1">
                      <a:cs typeface="Arial" pitchFamily="34" charset="0"/>
                    </a:rPr>
                    <a:t>deep inelastic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7479" name="Rectangle 71"/>
                <p:cNvSpPr>
                  <a:spLocks noChangeArrowheads="1"/>
                </p:cNvSpPr>
                <p:nvPr/>
              </p:nvSpPr>
              <p:spPr bwMode="auto">
                <a:xfrm>
                  <a:off x="1331" y="2212"/>
                  <a:ext cx="1490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72"/>
              <p:cNvGrpSpPr>
                <a:grpSpLocks/>
              </p:cNvGrpSpPr>
              <p:nvPr/>
            </p:nvGrpSpPr>
            <p:grpSpPr bwMode="auto">
              <a:xfrm>
                <a:off x="2821" y="2212"/>
                <a:ext cx="1274" cy="712"/>
                <a:chOff x="2821" y="2212"/>
                <a:chExt cx="1274" cy="712"/>
              </a:xfrm>
            </p:grpSpPr>
            <p:sp>
              <p:nvSpPr>
                <p:cNvPr id="17481" name="Rectangle 73"/>
                <p:cNvSpPr>
                  <a:spLocks noChangeArrowheads="1"/>
                </p:cNvSpPr>
                <p:nvPr/>
              </p:nvSpPr>
              <p:spPr bwMode="auto">
                <a:xfrm>
                  <a:off x="2864" y="2212"/>
                  <a:ext cx="1188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 i="1" baseline="30000">
                      <a:cs typeface="Arial" pitchFamily="34" charset="0"/>
                    </a:rPr>
                    <a:t>A</a:t>
                  </a:r>
                  <a:r>
                    <a:rPr lang="en-US" sz="1200" b="1">
                      <a:cs typeface="Arial" pitchFamily="34" charset="0"/>
                    </a:rPr>
                    <a:t>Kr, </a:t>
                  </a:r>
                  <a:r>
                    <a:rPr lang="en-US" sz="1200" b="1" i="1" baseline="30000">
                      <a:cs typeface="Arial" pitchFamily="34" charset="0"/>
                    </a:rPr>
                    <a:t>A</a:t>
                  </a:r>
                  <a:r>
                    <a:rPr lang="en-US" sz="1200" b="1">
                      <a:cs typeface="Arial" pitchFamily="34" charset="0"/>
                    </a:rPr>
                    <a:t>Sn, </a:t>
                  </a:r>
                  <a:r>
                    <a:rPr lang="en-US" sz="1200" b="1" i="1" baseline="30000">
                      <a:cs typeface="Arial" pitchFamily="34" charset="0"/>
                    </a:rPr>
                    <a:t>A</a:t>
                  </a:r>
                  <a:r>
                    <a:rPr lang="en-US" sz="1200" b="1">
                      <a:cs typeface="Arial" pitchFamily="34" charset="0"/>
                    </a:rPr>
                    <a:t>Xe,</a:t>
                  </a:r>
                </a:p>
                <a:p>
                  <a:pPr eaLnBrk="0" hangingPunct="0"/>
                  <a:endParaRPr lang="en-US" sz="1200" b="1"/>
                </a:p>
              </p:txBody>
            </p:sp>
            <p:sp>
              <p:nvSpPr>
                <p:cNvPr id="17482" name="Rectangle 74"/>
                <p:cNvSpPr>
                  <a:spLocks noChangeArrowheads="1"/>
                </p:cNvSpPr>
                <p:nvPr/>
              </p:nvSpPr>
              <p:spPr bwMode="auto">
                <a:xfrm>
                  <a:off x="2821" y="2212"/>
                  <a:ext cx="1274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75"/>
              <p:cNvGrpSpPr>
                <a:grpSpLocks/>
              </p:cNvGrpSpPr>
              <p:nvPr/>
            </p:nvGrpSpPr>
            <p:grpSpPr bwMode="auto">
              <a:xfrm>
                <a:off x="4095" y="2212"/>
                <a:ext cx="842" cy="712"/>
                <a:chOff x="4095" y="2212"/>
                <a:chExt cx="842" cy="712"/>
              </a:xfrm>
            </p:grpSpPr>
            <p:sp>
              <p:nvSpPr>
                <p:cNvPr id="17484" name="Rectangle 76"/>
                <p:cNvSpPr>
                  <a:spLocks noChangeArrowheads="1"/>
                </p:cNvSpPr>
                <p:nvPr/>
              </p:nvSpPr>
              <p:spPr bwMode="auto">
                <a:xfrm>
                  <a:off x="4138" y="2212"/>
                  <a:ext cx="756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10</a:t>
                  </a:r>
                  <a:r>
                    <a:rPr lang="en-US" sz="1200" b="1" baseline="30000">
                      <a:cs typeface="Arial" pitchFamily="34" charset="0"/>
                    </a:rPr>
                    <a:t>2</a:t>
                  </a:r>
                  <a:r>
                    <a:rPr lang="en-US" sz="1200" b="1">
                      <a:cs typeface="Arial" pitchFamily="34" charset="0"/>
                    </a:rPr>
                    <a:t> – 10</a:t>
                  </a:r>
                  <a:r>
                    <a:rPr lang="en-US" sz="1200" b="1" baseline="30000">
                      <a:cs typeface="Arial" pitchFamily="34" charset="0"/>
                    </a:rPr>
                    <a:t>9</a:t>
                  </a:r>
                  <a:endParaRPr lang="en-US" sz="1200" b="1">
                    <a:cs typeface="Arial" pitchFamily="34" charset="0"/>
                  </a:endParaRP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7485" name="Rectangle 77"/>
                <p:cNvSpPr>
                  <a:spLocks noChangeArrowheads="1"/>
                </p:cNvSpPr>
                <p:nvPr/>
              </p:nvSpPr>
              <p:spPr bwMode="auto">
                <a:xfrm>
                  <a:off x="4095" y="2212"/>
                  <a:ext cx="842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78"/>
              <p:cNvGrpSpPr>
                <a:grpSpLocks/>
              </p:cNvGrpSpPr>
              <p:nvPr/>
            </p:nvGrpSpPr>
            <p:grpSpPr bwMode="auto">
              <a:xfrm>
                <a:off x="4937" y="2212"/>
                <a:ext cx="806" cy="712"/>
                <a:chOff x="4937" y="2212"/>
                <a:chExt cx="806" cy="712"/>
              </a:xfrm>
            </p:grpSpPr>
            <p:sp>
              <p:nvSpPr>
                <p:cNvPr id="17487" name="Rectangle 79"/>
                <p:cNvSpPr>
                  <a:spLocks noChangeArrowheads="1"/>
                </p:cNvSpPr>
                <p:nvPr/>
              </p:nvSpPr>
              <p:spPr bwMode="auto">
                <a:xfrm>
                  <a:off x="4980" y="2212"/>
                  <a:ext cx="720" cy="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n-US" sz="1200" b="1">
                      <a:cs typeface="Arial" pitchFamily="34" charset="0"/>
                    </a:rPr>
                    <a:t>0.1 - 10</a:t>
                  </a:r>
                </a:p>
                <a:p>
                  <a:pPr algn="ctr" eaLnBrk="0" hangingPunct="0"/>
                  <a:endParaRPr lang="en-US" sz="1200" b="1"/>
                </a:p>
              </p:txBody>
            </p:sp>
            <p:sp>
              <p:nvSpPr>
                <p:cNvPr id="17488" name="Rectangle 80"/>
                <p:cNvSpPr>
                  <a:spLocks noChangeArrowheads="1"/>
                </p:cNvSpPr>
                <p:nvPr/>
              </p:nvSpPr>
              <p:spPr bwMode="auto">
                <a:xfrm>
                  <a:off x="4937" y="2212"/>
                  <a:ext cx="806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17489" name="Rectangle 81"/>
            <p:cNvSpPr>
              <a:spLocks noChangeArrowheads="1"/>
            </p:cNvSpPr>
            <p:nvPr/>
          </p:nvSpPr>
          <p:spPr bwMode="auto">
            <a:xfrm>
              <a:off x="-3" y="-3"/>
              <a:ext cx="5749" cy="2930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533400" y="381000"/>
            <a:ext cx="4038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 dirty="0">
                <a:solidFill>
                  <a:srgbClr val="99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RFQ : India joins the select club</a:t>
            </a:r>
          </a:p>
        </p:txBody>
      </p:sp>
      <p:sp>
        <p:nvSpPr>
          <p:cNvPr id="30723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1CFC5D1-EB37-4411-AA3D-AF3770A5D2A7}" type="slidenum">
              <a:rPr lang="en-US" smtClean="0"/>
              <a:pPr/>
              <a:t>33</a:t>
            </a:fld>
            <a:endParaRPr lang="en-US" smtClean="0"/>
          </a:p>
        </p:txBody>
      </p:sp>
      <p:pic>
        <p:nvPicPr>
          <p:cNvPr id="30724" name="Picture 14" descr="RFQ front close-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143000"/>
            <a:ext cx="19812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4" cstate="print"/>
          <a:srcRect l="14444" t="18668" r="16112" b="7556"/>
          <a:stretch>
            <a:fillRect/>
          </a:stretch>
        </p:blipFill>
        <p:spPr bwMode="auto">
          <a:xfrm>
            <a:off x="0" y="3048000"/>
            <a:ext cx="5334000" cy="3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4"/>
          <p:cNvPicPr>
            <a:picLocks noChangeAspect="1" noChangeArrowheads="1"/>
          </p:cNvPicPr>
          <p:nvPr/>
        </p:nvPicPr>
        <p:blipFill>
          <a:blip r:embed="rId5" cstate="print"/>
          <a:srcRect l="4861" r="44437" b="30562"/>
          <a:stretch>
            <a:fillRect/>
          </a:stretch>
        </p:blipFill>
        <p:spPr bwMode="auto">
          <a:xfrm>
            <a:off x="4953000" y="304800"/>
            <a:ext cx="38576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3" descr="ananda_bazar_ed"/>
          <p:cNvPicPr>
            <a:picLocks noChangeAspect="1" noChangeArrowheads="1"/>
          </p:cNvPicPr>
          <p:nvPr/>
        </p:nvPicPr>
        <p:blipFill>
          <a:blip r:embed="rId6" cstate="print"/>
          <a:srcRect r="47917" b="54630"/>
          <a:stretch>
            <a:fillRect/>
          </a:stretch>
        </p:blipFill>
        <p:spPr bwMode="auto">
          <a:xfrm>
            <a:off x="5257800" y="4114800"/>
            <a:ext cx="37338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 6, 2012</a:t>
            </a:r>
            <a:endParaRPr lang="en-US" dirty="0"/>
          </a:p>
        </p:txBody>
      </p:sp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6553200"/>
            <a:ext cx="2133600" cy="304800"/>
          </a:xfrm>
        </p:spPr>
        <p:txBody>
          <a:bodyPr/>
          <a:lstStyle/>
          <a:p>
            <a:pPr>
              <a:defRPr/>
            </a:pPr>
            <a:fld id="{44F93996-228B-44F9-8905-722148822592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F30A3-D15C-416E-A38D-89958E27AF76}" type="slidenum">
              <a:rPr lang="en-US"/>
              <a:pPr/>
              <a:t>34</a:t>
            </a:fld>
            <a:endParaRPr lang="en-US"/>
          </a:p>
        </p:txBody>
      </p:sp>
      <p:sp>
        <p:nvSpPr>
          <p:cNvPr id="41000" name="Rectangle 40"/>
          <p:cNvSpPr>
            <a:spLocks noChangeArrowheads="1"/>
          </p:cNvSpPr>
          <p:nvPr/>
        </p:nvSpPr>
        <p:spPr bwMode="auto">
          <a:xfrm>
            <a:off x="609600" y="304800"/>
            <a:ext cx="8077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00CC"/>
                </a:solidFill>
                <a:latin typeface="Calibri" pitchFamily="34" charset="0"/>
              </a:rPr>
              <a:t>Major components </a:t>
            </a:r>
            <a:r>
              <a:rPr lang="en-US" sz="2000" b="1" dirty="0" smtClean="0">
                <a:solidFill>
                  <a:srgbClr val="0000CC"/>
                </a:solidFill>
                <a:latin typeface="Calibri" pitchFamily="34" charset="0"/>
              </a:rPr>
              <a:t>of total </a:t>
            </a:r>
            <a:r>
              <a:rPr lang="en-US" sz="2000" b="1" dirty="0">
                <a:solidFill>
                  <a:srgbClr val="008000"/>
                </a:solidFill>
                <a:latin typeface="Calibri" pitchFamily="34" charset="0"/>
              </a:rPr>
              <a:t>ANURIB</a:t>
            </a:r>
            <a:r>
              <a:rPr lang="en-US" sz="2000" b="1" dirty="0">
                <a:solidFill>
                  <a:srgbClr val="0000CC"/>
                </a:solidFill>
                <a:latin typeface="Calibri" pitchFamily="34" charset="0"/>
              </a:rPr>
              <a:t> project and </a:t>
            </a:r>
            <a:r>
              <a:rPr lang="en-US" sz="2000" b="1" dirty="0">
                <a:solidFill>
                  <a:srgbClr val="800000"/>
                </a:solidFill>
                <a:latin typeface="Calibri" pitchFamily="34" charset="0"/>
              </a:rPr>
              <a:t>Tentative</a:t>
            </a:r>
            <a:r>
              <a:rPr lang="en-US" sz="2000" b="1" dirty="0">
                <a:solidFill>
                  <a:srgbClr val="0000CC"/>
                </a:solidFill>
                <a:latin typeface="Calibri" pitchFamily="34" charset="0"/>
              </a:rPr>
              <a:t> Cost projection</a:t>
            </a:r>
            <a:endParaRPr lang="en-US" sz="2000" dirty="0">
              <a:solidFill>
                <a:srgbClr val="0000CC"/>
              </a:solidFill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762000"/>
          <a:ext cx="6781800" cy="341376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522736"/>
                <a:gridCol w="4952227"/>
                <a:gridCol w="1306837"/>
              </a:tblGrid>
              <a:tr h="31877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itchFamily="34" charset="0"/>
                        </a:rPr>
                        <a:t>No. 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itchFamily="34" charset="0"/>
                        </a:rPr>
                        <a:t>Major Activity 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itchFamily="34" charset="0"/>
                        </a:rPr>
                        <a:t>Expenditure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itchFamily="34" charset="0"/>
                        </a:rPr>
                        <a:t>(Rs. </a:t>
                      </a:r>
                      <a:r>
                        <a:rPr lang="en-US" sz="1400" dirty="0" err="1">
                          <a:latin typeface="Calibri" pitchFamily="34" charset="0"/>
                        </a:rPr>
                        <a:t>Crore</a:t>
                      </a:r>
                      <a:r>
                        <a:rPr lang="en-US" sz="1400" dirty="0">
                          <a:latin typeface="Calibri" pitchFamily="34" charset="0"/>
                        </a:rPr>
                        <a:t>) 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1.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Super Conducting Electron Linac, acceleration from 30 to 50 MeV, high Power Actinide Target Module, Remote handling, Waste Management, High Power Beam Dumps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60.00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387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2.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Production and Acceleration of RIB to 6 - 7 MeV/A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140.00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330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3.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itchFamily="34" charset="0"/>
                        </a:rPr>
                        <a:t>Super Conducting Ring Cyclotron 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 for 100 </a:t>
                      </a:r>
                      <a:r>
                        <a:rPr lang="en-US" sz="1400" dirty="0" err="1" smtClean="0">
                          <a:latin typeface="Calibri" pitchFamily="34" charset="0"/>
                        </a:rPr>
                        <a:t>MeV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/A acceleration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140.00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603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4.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Experimental facilities for nuclear physics, nuclear astrophysics, material science, &amp; PF Separator, ion storage ring,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180.00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5.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itchFamily="34" charset="0"/>
                        </a:rPr>
                        <a:t>Building comprising of Accelerator 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Complex</a:t>
                      </a:r>
                      <a:r>
                        <a:rPr lang="en-US" sz="1400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and </a:t>
                      </a:r>
                      <a:r>
                        <a:rPr lang="en-US" sz="1400">
                          <a:latin typeface="Calibri" pitchFamily="34" charset="0"/>
                        </a:rPr>
                        <a:t>Services </a:t>
                      </a:r>
                      <a:r>
                        <a:rPr lang="en-US" sz="1400" smtClean="0">
                          <a:latin typeface="Calibri" pitchFamily="34" charset="0"/>
                        </a:rPr>
                        <a:t>-</a:t>
                      </a:r>
                      <a:r>
                        <a:rPr lang="en-US" sz="1400" baseline="0" smtClean="0">
                          <a:latin typeface="Calibri" pitchFamily="34" charset="0"/>
                        </a:rPr>
                        <a:t> </a:t>
                      </a:r>
                      <a:r>
                        <a:rPr lang="en-US" sz="1400" smtClean="0">
                          <a:latin typeface="Calibri" pitchFamily="34" charset="0"/>
                        </a:rPr>
                        <a:t> </a:t>
                      </a:r>
                      <a:r>
                        <a:rPr lang="en-US" sz="1400" dirty="0">
                          <a:latin typeface="Calibri" pitchFamily="34" charset="0"/>
                        </a:rPr>
                        <a:t>electrical power, air-conditioning, LCW plant, Cryogenic plant &amp; other infrastructure services 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350.00 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164465">
                <a:tc>
                  <a:txBody>
                    <a:bodyPr/>
                    <a:lstStyle/>
                    <a:p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itchFamily="34" charset="0"/>
                        </a:rPr>
                        <a:t>Total 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: Rs. in </a:t>
                      </a:r>
                      <a:r>
                        <a:rPr lang="en-US" sz="1400" dirty="0" err="1" smtClean="0">
                          <a:latin typeface="Calibri" pitchFamily="34" charset="0"/>
                        </a:rPr>
                        <a:t>crore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 (million</a:t>
                      </a:r>
                      <a:r>
                        <a:rPr lang="en-US" sz="1400" baseline="0" dirty="0" smtClean="0">
                          <a:latin typeface="Calibri" pitchFamily="34" charset="0"/>
                        </a:rPr>
                        <a:t> US Dollar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) 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itchFamily="34" charset="0"/>
                        </a:rPr>
                        <a:t>870.00 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 (174)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4876800"/>
          <a:ext cx="7238998" cy="100901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57937"/>
                <a:gridCol w="935931"/>
                <a:gridCol w="791966"/>
                <a:gridCol w="845913"/>
                <a:gridCol w="791966"/>
                <a:gridCol w="942276"/>
                <a:gridCol w="2073009"/>
              </a:tblGrid>
              <a:tr h="5822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itchFamily="34" charset="0"/>
                        </a:rPr>
                        <a:t>2012-13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2013-14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2014-15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2015-16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 pitchFamily="34" charset="0"/>
                        </a:rPr>
                        <a:t>2016-17</a:t>
                      </a:r>
                      <a:endParaRPr lang="en-US" sz="14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itchFamily="34" charset="0"/>
                        </a:rPr>
                        <a:t>Total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itchFamily="34" charset="0"/>
                        </a:rPr>
                        <a:t>12th </a:t>
                      </a:r>
                      <a:r>
                        <a:rPr lang="en-US" sz="1400" dirty="0">
                          <a:latin typeface="Calibri" pitchFamily="34" charset="0"/>
                        </a:rPr>
                        <a:t>Plan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 pitchFamily="34" charset="0"/>
                        </a:rPr>
                        <a:t>Spill over 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13th &amp; 14</a:t>
                      </a:r>
                      <a:r>
                        <a:rPr lang="en-US" sz="1400" baseline="30000" dirty="0" smtClean="0">
                          <a:latin typeface="Calibri" pitchFamily="34" charset="0"/>
                        </a:rPr>
                        <a:t>th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  </a:t>
                      </a:r>
                      <a:r>
                        <a:rPr lang="en-US" sz="1400" dirty="0">
                          <a:latin typeface="Calibri" pitchFamily="34" charset="0"/>
                        </a:rPr>
                        <a:t>Plan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4470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itchFamily="34" charset="0"/>
                        </a:rPr>
                        <a:t>2.00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itchFamily="34" charset="0"/>
                        </a:rPr>
                        <a:t>5.00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itchFamily="34" charset="0"/>
                        </a:rPr>
                        <a:t>8.00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itchFamily="34" charset="0"/>
                        </a:rPr>
                        <a:t>75.00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itchFamily="34" charset="0"/>
                        </a:rPr>
                        <a:t>75.00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itchFamily="34" charset="0"/>
                        </a:rPr>
                        <a:t>165.00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itchFamily="34" charset="0"/>
                        </a:rPr>
                        <a:t>600.00 (</a:t>
                      </a:r>
                      <a:r>
                        <a:rPr lang="en-US" sz="1400" dirty="0">
                          <a:latin typeface="Calibri" pitchFamily="34" charset="0"/>
                        </a:rPr>
                        <a:t>13</a:t>
                      </a:r>
                      <a:r>
                        <a:rPr lang="en-US" sz="1400" baseline="30000" dirty="0">
                          <a:latin typeface="Calibri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itchFamily="34" charset="0"/>
                        </a:rPr>
                        <a:t> plan</a:t>
                      </a:r>
                      <a:r>
                        <a:rPr lang="en-US" sz="1400" dirty="0" smtClean="0">
                          <a:latin typeface="Calibri" pitchFamily="34" charset="0"/>
                        </a:rPr>
                        <a:t>)</a:t>
                      </a:r>
                      <a:endParaRPr lang="en-US" sz="1400" dirty="0">
                        <a:latin typeface="Calibri" pitchFamily="34" charset="0"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 pitchFamily="34" charset="0"/>
                        </a:rPr>
                        <a:t>105.00 (</a:t>
                      </a:r>
                      <a:r>
                        <a:rPr lang="en-US" sz="1400" dirty="0">
                          <a:latin typeface="Calibri" pitchFamily="34" charset="0"/>
                        </a:rPr>
                        <a:t>14</a:t>
                      </a:r>
                      <a:r>
                        <a:rPr lang="en-US" sz="1400" baseline="30000" dirty="0">
                          <a:latin typeface="Calibri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itchFamily="34" charset="0"/>
                        </a:rPr>
                        <a:t> plan)</a:t>
                      </a:r>
                      <a:endParaRPr lang="en-US" sz="14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ctangle 40"/>
          <p:cNvSpPr>
            <a:spLocks noChangeArrowheads="1"/>
          </p:cNvSpPr>
          <p:nvPr/>
        </p:nvSpPr>
        <p:spPr bwMode="auto">
          <a:xfrm>
            <a:off x="457200" y="4343400"/>
            <a:ext cx="8077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CC"/>
                </a:solidFill>
                <a:latin typeface="Calibri" pitchFamily="34" charset="0"/>
              </a:rPr>
              <a:t>Phasing of Expenditure (Rs. </a:t>
            </a:r>
            <a:r>
              <a:rPr lang="en-US" sz="2000" b="1" dirty="0" err="1" smtClean="0">
                <a:solidFill>
                  <a:srgbClr val="0000CC"/>
                </a:solidFill>
                <a:latin typeface="Calibri" pitchFamily="34" charset="0"/>
              </a:rPr>
              <a:t>Crore</a:t>
            </a:r>
            <a:r>
              <a:rPr lang="en-US" sz="2000" b="1" dirty="0" smtClean="0">
                <a:solidFill>
                  <a:srgbClr val="0000CC"/>
                </a:solidFill>
                <a:latin typeface="Calibri" pitchFamily="34" charset="0"/>
              </a:rPr>
              <a:t>)</a:t>
            </a:r>
            <a:endParaRPr lang="en-US" sz="2000" dirty="0">
              <a:solidFill>
                <a:srgbClr val="0000CC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203853-7654-45D2-B0D7-5E01DE4EE40C}" type="slidenum">
              <a:rPr lang="en-US" smtClean="0"/>
              <a:pPr/>
              <a:t>35</a:t>
            </a:fld>
            <a:endParaRPr lang="en-US" smtClean="0"/>
          </a:p>
        </p:txBody>
      </p:sp>
      <p:grpSp>
        <p:nvGrpSpPr>
          <p:cNvPr id="18435" name="Group 2"/>
          <p:cNvGrpSpPr>
            <a:grpSpLocks/>
          </p:cNvGrpSpPr>
          <p:nvPr/>
        </p:nvGrpSpPr>
        <p:grpSpPr bwMode="auto">
          <a:xfrm>
            <a:off x="44450" y="539750"/>
            <a:ext cx="8802688" cy="5784850"/>
            <a:chOff x="28" y="340"/>
            <a:chExt cx="5545" cy="3644"/>
          </a:xfrm>
        </p:grpSpPr>
        <p:pic>
          <p:nvPicPr>
            <p:cNvPr id="18441" name="Picture 3" descr="02 Accelerator20110411"/>
            <p:cNvPicPr>
              <a:picLocks noChangeAspect="1" noChangeArrowheads="1"/>
            </p:cNvPicPr>
            <p:nvPr/>
          </p:nvPicPr>
          <p:blipFill>
            <a:blip r:embed="rId3" cstate="print"/>
            <a:srcRect b="2852"/>
            <a:stretch>
              <a:fillRect/>
            </a:stretch>
          </p:blipFill>
          <p:spPr bwMode="auto">
            <a:xfrm>
              <a:off x="28" y="340"/>
              <a:ext cx="5327" cy="3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2" name="Line 4"/>
            <p:cNvSpPr>
              <a:spLocks noChangeShapeType="1"/>
            </p:cNvSpPr>
            <p:nvPr/>
          </p:nvSpPr>
          <p:spPr bwMode="auto">
            <a:xfrm flipH="1">
              <a:off x="2912" y="3016"/>
              <a:ext cx="960" cy="2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3" name="Text Box 5"/>
            <p:cNvSpPr txBox="1">
              <a:spLocks noChangeArrowheads="1"/>
            </p:cNvSpPr>
            <p:nvPr/>
          </p:nvSpPr>
          <p:spPr bwMode="auto">
            <a:xfrm>
              <a:off x="1718" y="3555"/>
              <a:ext cx="64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Calibri" pitchFamily="34" charset="0"/>
                </a:rPr>
                <a:t>To Airport</a:t>
              </a:r>
              <a:endParaRPr lang="en-US" sz="1600" dirty="0">
                <a:latin typeface="Calibri" pitchFamily="34" charset="0"/>
              </a:endParaRPr>
            </a:p>
          </p:txBody>
        </p:sp>
        <p:sp>
          <p:nvSpPr>
            <p:cNvPr id="18444" name="Text Box 6"/>
            <p:cNvSpPr txBox="1">
              <a:spLocks noChangeArrowheads="1"/>
            </p:cNvSpPr>
            <p:nvPr/>
          </p:nvSpPr>
          <p:spPr bwMode="auto">
            <a:xfrm>
              <a:off x="4038" y="2747"/>
              <a:ext cx="84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From salt lake</a:t>
              </a:r>
            </a:p>
          </p:txBody>
        </p:sp>
        <p:sp>
          <p:nvSpPr>
            <p:cNvPr id="18445" name="Text Box 7"/>
            <p:cNvSpPr txBox="1">
              <a:spLocks noChangeArrowheads="1"/>
            </p:cNvSpPr>
            <p:nvPr/>
          </p:nvSpPr>
          <p:spPr bwMode="auto">
            <a:xfrm rot="-1532705">
              <a:off x="2470" y="2227"/>
              <a:ext cx="82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Calibri" pitchFamily="34" charset="0"/>
                </a:rPr>
                <a:t>Main Building</a:t>
              </a:r>
            </a:p>
          </p:txBody>
        </p:sp>
        <p:sp>
          <p:nvSpPr>
            <p:cNvPr id="18446" name="Text Box 8"/>
            <p:cNvSpPr txBox="1">
              <a:spLocks noChangeArrowheads="1"/>
            </p:cNvSpPr>
            <p:nvPr/>
          </p:nvSpPr>
          <p:spPr bwMode="auto">
            <a:xfrm>
              <a:off x="1174" y="843"/>
              <a:ext cx="163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Calibri" pitchFamily="34" charset="0"/>
                </a:rPr>
                <a:t>ANURIB Accelerator Complex</a:t>
              </a:r>
            </a:p>
          </p:txBody>
        </p:sp>
        <p:sp>
          <p:nvSpPr>
            <p:cNvPr id="18447" name="Line 9"/>
            <p:cNvSpPr>
              <a:spLocks noChangeShapeType="1"/>
            </p:cNvSpPr>
            <p:nvPr/>
          </p:nvSpPr>
          <p:spPr bwMode="auto">
            <a:xfrm>
              <a:off x="2048" y="1088"/>
              <a:ext cx="408" cy="38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8" name="Text Box 10"/>
            <p:cNvSpPr txBox="1">
              <a:spLocks noChangeArrowheads="1"/>
            </p:cNvSpPr>
            <p:nvPr/>
          </p:nvSpPr>
          <p:spPr bwMode="auto">
            <a:xfrm>
              <a:off x="598" y="1107"/>
              <a:ext cx="3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alibri" pitchFamily="34" charset="0"/>
                </a:rPr>
                <a:t>canal</a:t>
              </a:r>
            </a:p>
          </p:txBody>
        </p:sp>
        <p:sp>
          <p:nvSpPr>
            <p:cNvPr id="18449" name="Text Box 11"/>
            <p:cNvSpPr txBox="1">
              <a:spLocks noChangeArrowheads="1"/>
            </p:cNvSpPr>
            <p:nvPr/>
          </p:nvSpPr>
          <p:spPr bwMode="auto">
            <a:xfrm>
              <a:off x="3894" y="2531"/>
              <a:ext cx="63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Calibri" pitchFamily="34" charset="0"/>
                </a:rPr>
                <a:t>Main gate</a:t>
              </a:r>
            </a:p>
          </p:txBody>
        </p:sp>
        <p:sp>
          <p:nvSpPr>
            <p:cNvPr id="18450" name="Text Box 12"/>
            <p:cNvSpPr txBox="1">
              <a:spLocks noChangeArrowheads="1"/>
            </p:cNvSpPr>
            <p:nvPr/>
          </p:nvSpPr>
          <p:spPr bwMode="auto">
            <a:xfrm rot="-1791239">
              <a:off x="4004" y="1825"/>
              <a:ext cx="57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Calibri" pitchFamily="34" charset="0"/>
                </a:rPr>
                <a:t>IUC-DAEF </a:t>
              </a:r>
            </a:p>
          </p:txBody>
        </p:sp>
        <p:sp>
          <p:nvSpPr>
            <p:cNvPr id="18452" name="Text Box 14"/>
            <p:cNvSpPr txBox="1">
              <a:spLocks noChangeArrowheads="1"/>
            </p:cNvSpPr>
            <p:nvPr/>
          </p:nvSpPr>
          <p:spPr bwMode="auto">
            <a:xfrm>
              <a:off x="3518" y="1027"/>
              <a:ext cx="15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Calibri" pitchFamily="34" charset="0"/>
                </a:rPr>
                <a:t>Multipurpose R &amp; D building</a:t>
              </a:r>
            </a:p>
          </p:txBody>
        </p:sp>
        <p:sp>
          <p:nvSpPr>
            <p:cNvPr id="18453" name="Line 15"/>
            <p:cNvSpPr>
              <a:spLocks noChangeShapeType="1"/>
            </p:cNvSpPr>
            <p:nvPr/>
          </p:nvSpPr>
          <p:spPr bwMode="auto">
            <a:xfrm flipH="1">
              <a:off x="3496" y="1200"/>
              <a:ext cx="200" cy="21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4" name="Text Box 16"/>
            <p:cNvSpPr txBox="1">
              <a:spLocks noChangeArrowheads="1"/>
            </p:cNvSpPr>
            <p:nvPr/>
          </p:nvSpPr>
          <p:spPr bwMode="auto">
            <a:xfrm>
              <a:off x="3358" y="755"/>
              <a:ext cx="107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Calibri" pitchFamily="34" charset="0"/>
                </a:rPr>
                <a:t>Cryogenic building</a:t>
              </a:r>
            </a:p>
          </p:txBody>
        </p:sp>
        <p:sp>
          <p:nvSpPr>
            <p:cNvPr id="18455" name="Line 17"/>
            <p:cNvSpPr>
              <a:spLocks noChangeShapeType="1"/>
            </p:cNvSpPr>
            <p:nvPr/>
          </p:nvSpPr>
          <p:spPr bwMode="auto">
            <a:xfrm flipH="1">
              <a:off x="3216" y="920"/>
              <a:ext cx="216" cy="26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6" name="Text Box 18"/>
            <p:cNvSpPr txBox="1">
              <a:spLocks noChangeArrowheads="1"/>
            </p:cNvSpPr>
            <p:nvPr/>
          </p:nvSpPr>
          <p:spPr bwMode="auto">
            <a:xfrm>
              <a:off x="1222" y="1451"/>
              <a:ext cx="624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en-US" sz="1600">
                  <a:solidFill>
                    <a:srgbClr val="FF0000"/>
                  </a:solidFill>
                  <a:latin typeface="Calibri" pitchFamily="34" charset="0"/>
                </a:rPr>
                <a:t>Electrical sub-station</a:t>
              </a:r>
            </a:p>
          </p:txBody>
        </p:sp>
        <p:sp>
          <p:nvSpPr>
            <p:cNvPr id="18457" name="Text Box 19"/>
            <p:cNvSpPr txBox="1">
              <a:spLocks noChangeArrowheads="1"/>
            </p:cNvSpPr>
            <p:nvPr/>
          </p:nvSpPr>
          <p:spPr bwMode="auto">
            <a:xfrm>
              <a:off x="1318" y="2851"/>
              <a:ext cx="3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Calibri" pitchFamily="34" charset="0"/>
                </a:rPr>
                <a:t>SINP</a:t>
              </a:r>
            </a:p>
          </p:txBody>
        </p:sp>
        <p:sp>
          <p:nvSpPr>
            <p:cNvPr id="18458" name="Text Box 20"/>
            <p:cNvSpPr txBox="1">
              <a:spLocks noChangeArrowheads="1"/>
            </p:cNvSpPr>
            <p:nvPr/>
          </p:nvSpPr>
          <p:spPr bwMode="auto">
            <a:xfrm>
              <a:off x="4262" y="1371"/>
              <a:ext cx="131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latin typeface="Calibri" pitchFamily="34" charset="0"/>
                </a:rPr>
                <a:t>Water storage &amp; pump</a:t>
              </a:r>
            </a:p>
          </p:txBody>
        </p:sp>
        <p:sp>
          <p:nvSpPr>
            <p:cNvPr id="18459" name="Line 21"/>
            <p:cNvSpPr>
              <a:spLocks noChangeShapeType="1"/>
            </p:cNvSpPr>
            <p:nvPr/>
          </p:nvSpPr>
          <p:spPr bwMode="auto">
            <a:xfrm flipH="1">
              <a:off x="4024" y="1528"/>
              <a:ext cx="232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36" name="Text Box 22"/>
          <p:cNvSpPr txBox="1">
            <a:spLocks noChangeArrowheads="1"/>
          </p:cNvSpPr>
          <p:nvPr/>
        </p:nvSpPr>
        <p:spPr bwMode="auto">
          <a:xfrm>
            <a:off x="2590800" y="228600"/>
            <a:ext cx="500790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CC"/>
                </a:solidFill>
                <a:latin typeface="Calibri" pitchFamily="34" charset="0"/>
              </a:rPr>
              <a:t>VECC </a:t>
            </a:r>
            <a:r>
              <a:rPr lang="en-US" sz="2800" dirty="0" err="1" smtClean="0">
                <a:solidFill>
                  <a:srgbClr val="0000CC"/>
                </a:solidFill>
                <a:latin typeface="Calibri" pitchFamily="34" charset="0"/>
              </a:rPr>
              <a:t>Rajarhat</a:t>
            </a:r>
            <a:r>
              <a:rPr lang="en-US" sz="2800" dirty="0" smtClean="0">
                <a:solidFill>
                  <a:srgbClr val="0000CC"/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0000CC"/>
                </a:solidFill>
                <a:latin typeface="Calibri" pitchFamily="34" charset="0"/>
              </a:rPr>
              <a:t>site </a:t>
            </a:r>
            <a:r>
              <a:rPr lang="en-US" sz="2800" dirty="0" smtClean="0">
                <a:solidFill>
                  <a:srgbClr val="0000CC"/>
                </a:solidFill>
                <a:latin typeface="Calibri" pitchFamily="34" charset="0"/>
              </a:rPr>
              <a:t>layout </a:t>
            </a:r>
            <a:r>
              <a:rPr lang="en-US" sz="2000" dirty="0" smtClean="0">
                <a:latin typeface="Calibri" pitchFamily="34" charset="0"/>
              </a:rPr>
              <a:t>(tentative)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18437" name="Line 23"/>
          <p:cNvSpPr>
            <a:spLocks noChangeShapeType="1"/>
          </p:cNvSpPr>
          <p:nvPr/>
        </p:nvSpPr>
        <p:spPr bwMode="auto">
          <a:xfrm>
            <a:off x="0" y="3276600"/>
            <a:ext cx="2197100" cy="256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38" name="Text Box 24"/>
          <p:cNvSpPr txBox="1">
            <a:spLocks noChangeArrowheads="1"/>
          </p:cNvSpPr>
          <p:nvPr/>
        </p:nvSpPr>
        <p:spPr bwMode="auto">
          <a:xfrm>
            <a:off x="631825" y="4691063"/>
            <a:ext cx="655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264m</a:t>
            </a:r>
          </a:p>
        </p:txBody>
      </p:sp>
      <p:sp>
        <p:nvSpPr>
          <p:cNvPr id="18439" name="Line 25"/>
          <p:cNvSpPr>
            <a:spLocks noChangeShapeType="1"/>
          </p:cNvSpPr>
          <p:nvPr/>
        </p:nvSpPr>
        <p:spPr bwMode="auto">
          <a:xfrm flipV="1">
            <a:off x="2311400" y="3733800"/>
            <a:ext cx="4229100" cy="200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0" name="Text Box 26"/>
          <p:cNvSpPr txBox="1">
            <a:spLocks noChangeArrowheads="1"/>
          </p:cNvSpPr>
          <p:nvPr/>
        </p:nvSpPr>
        <p:spPr bwMode="auto">
          <a:xfrm>
            <a:off x="5038725" y="4297363"/>
            <a:ext cx="7572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Calibri" pitchFamily="34" charset="0"/>
              </a:rPr>
              <a:t>~300m</a:t>
            </a: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5486400" y="5791200"/>
            <a:ext cx="2799805" cy="338554"/>
          </a:xfrm>
          <a:prstGeom prst="rect">
            <a:avLst/>
          </a:prstGeom>
          <a:solidFill>
            <a:srgbClr val="FFFFCC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A5002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Kolkata Tata Memorial Hospital</a:t>
            </a:r>
            <a:endParaRPr lang="en-US" sz="1600" dirty="0">
              <a:solidFill>
                <a:srgbClr val="A5002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457200" y="1066800"/>
            <a:ext cx="1758558" cy="338554"/>
          </a:xfrm>
          <a:prstGeom prst="rect">
            <a:avLst/>
          </a:prstGeom>
          <a:solidFill>
            <a:srgbClr val="FFFFCC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A5002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VECC New Campus</a:t>
            </a:r>
            <a:endParaRPr lang="en-US" sz="1600" dirty="0">
              <a:solidFill>
                <a:srgbClr val="A5002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B7CAB2-8A99-4B2B-92A1-4A867F17181D}" type="slidenum">
              <a:rPr lang="en-US" sz="1100" smtClean="0">
                <a:latin typeface="Calibri" pitchFamily="34" charset="0"/>
                <a:cs typeface="Calibri" pitchFamily="34" charset="0"/>
              </a:rPr>
              <a:pPr/>
              <a:t>36</a:t>
            </a:fld>
            <a:endParaRPr lang="en-US" sz="11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5843" name="Picture 2" descr="01 Accelerator20110411"/>
          <p:cNvPicPr>
            <a:picLocks noChangeAspect="1" noChangeArrowheads="1"/>
          </p:cNvPicPr>
          <p:nvPr/>
        </p:nvPicPr>
        <p:blipFill>
          <a:blip r:embed="rId3" cstate="print"/>
          <a:srcRect l="6721" t="8286" r="4245" b="18832"/>
          <a:stretch>
            <a:fillRect/>
          </a:stretch>
        </p:blipFill>
        <p:spPr bwMode="auto">
          <a:xfrm>
            <a:off x="0" y="722313"/>
            <a:ext cx="91440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Line 3"/>
          <p:cNvSpPr>
            <a:spLocks noChangeShapeType="1"/>
          </p:cNvSpPr>
          <p:nvPr/>
        </p:nvSpPr>
        <p:spPr bwMode="auto">
          <a:xfrm>
            <a:off x="203200" y="5905500"/>
            <a:ext cx="8470900" cy="12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3921125" y="5862638"/>
            <a:ext cx="833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alibri" pitchFamily="34" charset="0"/>
              </a:rPr>
              <a:t>195 m</a:t>
            </a:r>
          </a:p>
        </p:txBody>
      </p:sp>
      <p:sp>
        <p:nvSpPr>
          <p:cNvPr id="35846" name="Line 5"/>
          <p:cNvSpPr>
            <a:spLocks noChangeShapeType="1"/>
          </p:cNvSpPr>
          <p:nvPr/>
        </p:nvSpPr>
        <p:spPr bwMode="auto">
          <a:xfrm>
            <a:off x="8750300" y="1193800"/>
            <a:ext cx="12700" cy="457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5847" name="Text Box 6"/>
          <p:cNvSpPr txBox="1">
            <a:spLocks noChangeArrowheads="1"/>
          </p:cNvSpPr>
          <p:nvPr/>
        </p:nvSpPr>
        <p:spPr bwMode="auto">
          <a:xfrm>
            <a:off x="8426450" y="2914650"/>
            <a:ext cx="5334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rIns="0">
            <a:spAutoFit/>
          </a:bodyPr>
          <a:lstStyle/>
          <a:p>
            <a:r>
              <a:rPr lang="en-US" b="1">
                <a:latin typeface="Calibri" pitchFamily="34" charset="0"/>
              </a:rPr>
              <a:t>105m</a:t>
            </a:r>
          </a:p>
        </p:txBody>
      </p:sp>
      <p:sp>
        <p:nvSpPr>
          <p:cNvPr id="35848" name="Text Box 7"/>
          <p:cNvSpPr txBox="1">
            <a:spLocks noChangeArrowheads="1"/>
          </p:cNvSpPr>
          <p:nvPr/>
        </p:nvSpPr>
        <p:spPr bwMode="auto">
          <a:xfrm>
            <a:off x="1600200" y="304800"/>
            <a:ext cx="67526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CC"/>
                </a:solidFill>
                <a:latin typeface="Calibri" pitchFamily="34" charset="0"/>
              </a:rPr>
              <a:t>Floor layout of ANURIB Accelerator </a:t>
            </a:r>
            <a:r>
              <a:rPr lang="en-US" sz="2400" dirty="0" smtClean="0">
                <a:solidFill>
                  <a:srgbClr val="0000CC"/>
                </a:solidFill>
                <a:latin typeface="Calibri" pitchFamily="34" charset="0"/>
              </a:rPr>
              <a:t>Complex </a:t>
            </a:r>
            <a:r>
              <a:rPr lang="en-US" dirty="0" smtClean="0">
                <a:latin typeface="Calibri" pitchFamily="34" charset="0"/>
              </a:rPr>
              <a:t>(tentative)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031B-87D4-4DBF-A2F9-F19903831D50}" type="slidenum">
              <a:rPr lang="en-US"/>
              <a:pPr/>
              <a:t>37</a:t>
            </a:fld>
            <a:endParaRPr lang="en-US"/>
          </a:p>
        </p:txBody>
      </p:sp>
      <p:pic>
        <p:nvPicPr>
          <p:cNvPr id="15362" name="Picture 2" descr="RIB_Facility20110121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9513" y="762000"/>
            <a:ext cx="7086600" cy="5207000"/>
          </a:xfrm>
          <a:prstGeom prst="rect">
            <a:avLst/>
          </a:prstGeom>
          <a:noFill/>
        </p:spPr>
      </p:pic>
      <p:sp>
        <p:nvSpPr>
          <p:cNvPr id="15363" name="Line 3"/>
          <p:cNvSpPr>
            <a:spLocks noChangeShapeType="1"/>
          </p:cNvSpPr>
          <p:nvPr/>
        </p:nvSpPr>
        <p:spPr bwMode="auto">
          <a:xfrm flipV="1">
            <a:off x="3168650" y="6045200"/>
            <a:ext cx="9525" cy="35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185863" y="6175375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K130 vault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146425" y="6118225"/>
            <a:ext cx="12557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Cyclotron beam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511425" y="4622800"/>
            <a:ext cx="506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ECR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085850" y="3606800"/>
            <a:ext cx="641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RFQ-1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360613" y="3576638"/>
            <a:ext cx="641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RFQ-2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606675" y="2387600"/>
            <a:ext cx="6810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Linac-1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606675" y="2082800"/>
            <a:ext cx="6810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Linac-2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4508500" y="1371600"/>
            <a:ext cx="6810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Linac-3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6507163" y="3098800"/>
            <a:ext cx="7985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Linac4–6</a:t>
            </a:r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3843338" y="5842000"/>
            <a:ext cx="1711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V="1">
            <a:off x="5745163" y="1778000"/>
            <a:ext cx="0" cy="325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 flipV="1">
            <a:off x="5935663" y="863600"/>
            <a:ext cx="0" cy="812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108450" y="5548313"/>
            <a:ext cx="530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FF"/>
                </a:solidFill>
              </a:rPr>
              <a:t>9.8m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5676900" y="3403600"/>
            <a:ext cx="4873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FF"/>
                </a:solidFill>
              </a:rPr>
              <a:t>19m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868988" y="1312863"/>
            <a:ext cx="403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0000FF"/>
                </a:solidFill>
              </a:rPr>
              <a:t>4m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4797425" y="3373438"/>
            <a:ext cx="4365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>
                <a:solidFill>
                  <a:srgbClr val="0000FF"/>
                </a:solidFill>
              </a:rPr>
              <a:t>12m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4191000" y="1676400"/>
            <a:ext cx="3667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>
                <a:solidFill>
                  <a:srgbClr val="0000FF"/>
                </a:solidFill>
              </a:rPr>
              <a:t>6m</a:t>
            </a: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7529513" y="3708400"/>
            <a:ext cx="9525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6602413" y="4318000"/>
            <a:ext cx="1235075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 flipH="1">
            <a:off x="7267575" y="4013200"/>
            <a:ext cx="285750" cy="203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6602413" y="4521200"/>
            <a:ext cx="1350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Experimental facility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1085850" y="965200"/>
            <a:ext cx="1143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RIB</a:t>
            </a:r>
          </a:p>
          <a:p>
            <a:r>
              <a:rPr lang="en-US" sz="1600" i="1">
                <a:solidFill>
                  <a:srgbClr val="FF0000"/>
                </a:solidFill>
              </a:rPr>
              <a:t>HR cave-2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6981825" y="863600"/>
            <a:ext cx="1131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RIB annex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2084388" y="5537200"/>
            <a:ext cx="1160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Target/1+ ion-source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1600200" y="304800"/>
            <a:ext cx="556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           Location for Electron Linac in HR Cave 1</a:t>
            </a:r>
          </a:p>
        </p:txBody>
      </p:sp>
      <p:pic>
        <p:nvPicPr>
          <p:cNvPr id="15389" name="Picture 29" descr="Injector CCM-ICM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46513" y="1852613"/>
            <a:ext cx="1033462" cy="3141662"/>
          </a:xfrm>
          <a:prstGeom prst="rect">
            <a:avLst/>
          </a:prstGeom>
          <a:noFill/>
        </p:spPr>
      </p:pic>
      <p:sp>
        <p:nvSpPr>
          <p:cNvPr id="15390" name="AutoShape 30"/>
          <p:cNvSpPr>
            <a:spLocks noChangeArrowheads="1"/>
          </p:cNvSpPr>
          <p:nvPr/>
        </p:nvSpPr>
        <p:spPr bwMode="auto">
          <a:xfrm>
            <a:off x="3817938" y="3119438"/>
            <a:ext cx="125412" cy="138112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391" name="AutoShape 31"/>
          <p:cNvSpPr>
            <a:spLocks noChangeArrowheads="1"/>
          </p:cNvSpPr>
          <p:nvPr/>
        </p:nvSpPr>
        <p:spPr bwMode="auto">
          <a:xfrm>
            <a:off x="3813175" y="3314700"/>
            <a:ext cx="125413" cy="138113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392" name="AutoShape 32"/>
          <p:cNvSpPr>
            <a:spLocks noChangeArrowheads="1"/>
          </p:cNvSpPr>
          <p:nvPr/>
        </p:nvSpPr>
        <p:spPr bwMode="auto">
          <a:xfrm>
            <a:off x="3808413" y="3524250"/>
            <a:ext cx="125412" cy="138113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 rot="5400000">
            <a:off x="4565650" y="234950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HR cave-1</a:t>
            </a:r>
          </a:p>
        </p:txBody>
      </p:sp>
      <p:sp>
        <p:nvSpPr>
          <p:cNvPr id="15394" name="Line 34"/>
          <p:cNvSpPr>
            <a:spLocks noChangeShapeType="1"/>
          </p:cNvSpPr>
          <p:nvPr/>
        </p:nvSpPr>
        <p:spPr bwMode="auto">
          <a:xfrm flipH="1">
            <a:off x="3462338" y="3186113"/>
            <a:ext cx="357187" cy="119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>
            <a:off x="3467100" y="3319463"/>
            <a:ext cx="314325" cy="66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>
            <a:off x="3457575" y="3328988"/>
            <a:ext cx="319088" cy="238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397" name="Text Box 37"/>
          <p:cNvSpPr txBox="1">
            <a:spLocks noChangeArrowheads="1"/>
          </p:cNvSpPr>
          <p:nvPr/>
        </p:nvSpPr>
        <p:spPr bwMode="auto">
          <a:xfrm rot="-5400000">
            <a:off x="2708275" y="2979738"/>
            <a:ext cx="1133475" cy="45720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4K LHe &amp; 77K  LN lines</a:t>
            </a:r>
          </a:p>
        </p:txBody>
      </p:sp>
      <p:sp>
        <p:nvSpPr>
          <p:cNvPr id="15398" name="Text Box 38"/>
          <p:cNvSpPr txBox="1">
            <a:spLocks noChangeArrowheads="1"/>
          </p:cNvSpPr>
          <p:nvPr/>
        </p:nvSpPr>
        <p:spPr bwMode="auto">
          <a:xfrm rot="-5400000">
            <a:off x="3374232" y="1993106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wall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16D46-56C0-47AB-94A9-A85C836699E2}" type="slidenum">
              <a:rPr lang="en-US"/>
              <a:pPr/>
              <a:t>38</a:t>
            </a:fld>
            <a:endParaRPr lang="en-US" dirty="0"/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-476" y="0"/>
            <a:ext cx="9143999" cy="5799297"/>
            <a:chOff x="-427" y="0"/>
            <a:chExt cx="6400" cy="4059"/>
          </a:xfrm>
        </p:grpSpPr>
        <p:sp>
          <p:nvSpPr>
            <p:cNvPr id="17411" name="Text Box 3"/>
            <p:cNvSpPr txBox="1">
              <a:spLocks noChangeArrowheads="1"/>
            </p:cNvSpPr>
            <p:nvPr/>
          </p:nvSpPr>
          <p:spPr bwMode="auto">
            <a:xfrm>
              <a:off x="1760" y="107"/>
              <a:ext cx="2298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b="1" dirty="0" smtClean="0">
                  <a:latin typeface="Calibri" pitchFamily="34" charset="0"/>
                  <a:cs typeface="Calibri" pitchFamily="34" charset="0"/>
                </a:rPr>
                <a:t>Injector </a:t>
              </a:r>
              <a:r>
                <a:rPr lang="en-US" sz="2000" b="1" dirty="0" err="1" smtClean="0">
                  <a:latin typeface="Calibri" pitchFamily="34" charset="0"/>
                  <a:cs typeface="Calibri" pitchFamily="34" charset="0"/>
                </a:rPr>
                <a:t>Cryo</a:t>
              </a:r>
              <a:r>
                <a:rPr lang="en-US" sz="2000" b="1" dirty="0" smtClean="0">
                  <a:latin typeface="Calibri" pitchFamily="34" charset="0"/>
                  <a:cs typeface="Calibri" pitchFamily="34" charset="0"/>
                </a:rPr>
                <a:t>- Module details</a:t>
              </a:r>
              <a:endParaRPr lang="en-US" sz="2000" b="1" dirty="0">
                <a:latin typeface="Calibri" pitchFamily="34" charset="0"/>
                <a:cs typeface="Calibri" pitchFamily="34" charset="0"/>
              </a:endParaRPr>
            </a:p>
          </p:txBody>
        </p:sp>
        <p:pic>
          <p:nvPicPr>
            <p:cNvPr id="1741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" y="444"/>
              <a:ext cx="4797" cy="2832"/>
            </a:xfrm>
            <a:prstGeom prst="rect">
              <a:avLst/>
            </a:prstGeom>
            <a:noFill/>
          </p:spPr>
        </p:pic>
        <p:sp>
          <p:nvSpPr>
            <p:cNvPr id="17413" name="Line 6"/>
            <p:cNvSpPr>
              <a:spLocks noChangeShapeType="1"/>
            </p:cNvSpPr>
            <p:nvPr/>
          </p:nvSpPr>
          <p:spPr bwMode="auto">
            <a:xfrm>
              <a:off x="1552" y="884"/>
              <a:ext cx="794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1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414" name="Text Box 7"/>
            <p:cNvSpPr txBox="1">
              <a:spLocks noChangeArrowheads="1"/>
            </p:cNvSpPr>
            <p:nvPr/>
          </p:nvSpPr>
          <p:spPr bwMode="auto">
            <a:xfrm>
              <a:off x="144" y="1644"/>
              <a:ext cx="120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100" dirty="0">
                  <a:latin typeface="Calibri" pitchFamily="34" charset="0"/>
                  <a:ea typeface="ヒラギノ角ゴ Pro W3"/>
                  <a:cs typeface="Calibri" pitchFamily="34" charset="0"/>
                </a:rPr>
                <a:t>Support Strut</a:t>
              </a:r>
            </a:p>
          </p:txBody>
        </p:sp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3733" y="1013"/>
              <a:ext cx="816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100" dirty="0">
                  <a:latin typeface="Calibri" pitchFamily="34" charset="0"/>
                  <a:ea typeface="ヒラギノ角ゴ Pro W3"/>
                  <a:cs typeface="Calibri" pitchFamily="34" charset="0"/>
                </a:rPr>
                <a:t>Vacuum Chamber</a:t>
              </a:r>
            </a:p>
          </p:txBody>
        </p:sp>
        <p:sp>
          <p:nvSpPr>
            <p:cNvPr id="17416" name="Text Box 7"/>
            <p:cNvSpPr txBox="1">
              <a:spLocks noChangeArrowheads="1"/>
            </p:cNvSpPr>
            <p:nvPr/>
          </p:nvSpPr>
          <p:spPr bwMode="auto">
            <a:xfrm>
              <a:off x="3051" y="443"/>
              <a:ext cx="1296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100" dirty="0">
                  <a:latin typeface="Calibri" pitchFamily="34" charset="0"/>
                  <a:ea typeface="ヒラギノ角ゴ Pro W3"/>
                  <a:cs typeface="Calibri" pitchFamily="34" charset="0"/>
                </a:rPr>
                <a:t>Support &amp; Alignment Post</a:t>
              </a:r>
            </a:p>
          </p:txBody>
        </p:sp>
        <p:sp>
          <p:nvSpPr>
            <p:cNvPr id="17417" name="Line 6"/>
            <p:cNvSpPr>
              <a:spLocks noChangeShapeType="1"/>
            </p:cNvSpPr>
            <p:nvPr/>
          </p:nvSpPr>
          <p:spPr bwMode="auto">
            <a:xfrm>
              <a:off x="1008" y="1836"/>
              <a:ext cx="1296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1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418" name="Line 6"/>
            <p:cNvSpPr>
              <a:spLocks noChangeShapeType="1"/>
            </p:cNvSpPr>
            <p:nvPr/>
          </p:nvSpPr>
          <p:spPr bwMode="auto">
            <a:xfrm>
              <a:off x="747" y="2187"/>
              <a:ext cx="82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1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419" name="Line 6"/>
            <p:cNvSpPr>
              <a:spLocks noChangeShapeType="1"/>
            </p:cNvSpPr>
            <p:nvPr/>
          </p:nvSpPr>
          <p:spPr bwMode="auto">
            <a:xfrm flipV="1">
              <a:off x="2613" y="3093"/>
              <a:ext cx="568" cy="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1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420" name="Line 6"/>
            <p:cNvSpPr>
              <a:spLocks noChangeShapeType="1"/>
            </p:cNvSpPr>
            <p:nvPr/>
          </p:nvSpPr>
          <p:spPr bwMode="auto">
            <a:xfrm>
              <a:off x="2053" y="581"/>
              <a:ext cx="362" cy="2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1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421" name="Line 6"/>
            <p:cNvSpPr>
              <a:spLocks noChangeShapeType="1"/>
            </p:cNvSpPr>
            <p:nvPr/>
          </p:nvSpPr>
          <p:spPr bwMode="auto">
            <a:xfrm flipH="1">
              <a:off x="2965" y="780"/>
              <a:ext cx="696" cy="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1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422" name="Line 6"/>
            <p:cNvSpPr>
              <a:spLocks noChangeShapeType="1"/>
            </p:cNvSpPr>
            <p:nvPr/>
          </p:nvSpPr>
          <p:spPr bwMode="auto">
            <a:xfrm flipH="1">
              <a:off x="3397" y="780"/>
              <a:ext cx="272" cy="5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1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423" name="Text Box 7"/>
            <p:cNvSpPr txBox="1">
              <a:spLocks noChangeArrowheads="1"/>
            </p:cNvSpPr>
            <p:nvPr/>
          </p:nvSpPr>
          <p:spPr bwMode="auto">
            <a:xfrm>
              <a:off x="0" y="2400"/>
              <a:ext cx="120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100" dirty="0">
                  <a:latin typeface="Calibri" pitchFamily="34" charset="0"/>
                  <a:ea typeface="ヒラギノ角ゴ Pro W3"/>
                  <a:cs typeface="Calibri" pitchFamily="34" charset="0"/>
                </a:rPr>
                <a:t>Scissor Tuner (Cold Part)</a:t>
              </a:r>
            </a:p>
          </p:txBody>
        </p:sp>
        <p:sp>
          <p:nvSpPr>
            <p:cNvPr id="17424" name="Line 6"/>
            <p:cNvSpPr>
              <a:spLocks noChangeShapeType="1"/>
            </p:cNvSpPr>
            <p:nvPr/>
          </p:nvSpPr>
          <p:spPr bwMode="auto">
            <a:xfrm flipV="1">
              <a:off x="960" y="2400"/>
              <a:ext cx="105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1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425" name="Text Box 7"/>
            <p:cNvSpPr txBox="1">
              <a:spLocks noChangeArrowheads="1"/>
            </p:cNvSpPr>
            <p:nvPr/>
          </p:nvSpPr>
          <p:spPr bwMode="auto">
            <a:xfrm>
              <a:off x="-107" y="1973"/>
              <a:ext cx="120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100" dirty="0">
                  <a:latin typeface="Calibri" pitchFamily="34" charset="0"/>
                  <a:ea typeface="ヒラギノ角ゴ Pro W3"/>
                  <a:cs typeface="Calibri" pitchFamily="34" charset="0"/>
                </a:rPr>
                <a:t>Cold to warm transition</a:t>
              </a:r>
            </a:p>
          </p:txBody>
        </p:sp>
        <p:sp>
          <p:nvSpPr>
            <p:cNvPr id="17426" name="Text Box 7"/>
            <p:cNvSpPr txBox="1">
              <a:spLocks noChangeArrowheads="1"/>
            </p:cNvSpPr>
            <p:nvPr/>
          </p:nvSpPr>
          <p:spPr bwMode="auto">
            <a:xfrm>
              <a:off x="1707" y="3147"/>
              <a:ext cx="97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100" dirty="0">
                  <a:latin typeface="Calibri" pitchFamily="34" charset="0"/>
                  <a:ea typeface="ヒラギノ角ゴ Pro W3"/>
                  <a:cs typeface="Calibri" pitchFamily="34" charset="0"/>
                </a:rPr>
                <a:t>Isolation Valve</a:t>
              </a:r>
            </a:p>
          </p:txBody>
        </p:sp>
        <p:sp>
          <p:nvSpPr>
            <p:cNvPr id="17427" name="Line 6"/>
            <p:cNvSpPr>
              <a:spLocks noChangeShapeType="1"/>
            </p:cNvSpPr>
            <p:nvPr/>
          </p:nvSpPr>
          <p:spPr bwMode="auto">
            <a:xfrm flipH="1">
              <a:off x="3687" y="1324"/>
              <a:ext cx="456" cy="4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1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428" name="Text Box 7"/>
            <p:cNvSpPr txBox="1">
              <a:spLocks noChangeArrowheads="1"/>
            </p:cNvSpPr>
            <p:nvPr/>
          </p:nvSpPr>
          <p:spPr bwMode="auto">
            <a:xfrm>
              <a:off x="213" y="2773"/>
              <a:ext cx="120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100" dirty="0">
                  <a:latin typeface="Calibri" pitchFamily="34" charset="0"/>
                  <a:ea typeface="ヒラギノ角ゴ Pro W3"/>
                  <a:cs typeface="Calibri" pitchFamily="34" charset="0"/>
                </a:rPr>
                <a:t>9 cell module &amp; </a:t>
              </a:r>
              <a:r>
                <a:rPr lang="en-US" sz="1100" dirty="0" err="1">
                  <a:latin typeface="Calibri" pitchFamily="34" charset="0"/>
                  <a:ea typeface="ヒラギノ角ゴ Pro W3"/>
                  <a:cs typeface="Calibri" pitchFamily="34" charset="0"/>
                </a:rPr>
                <a:t>LHe</a:t>
              </a:r>
              <a:r>
                <a:rPr lang="en-US" sz="1100" dirty="0">
                  <a:latin typeface="Calibri" pitchFamily="34" charset="0"/>
                  <a:ea typeface="ヒラギノ角ゴ Pro W3"/>
                  <a:cs typeface="Calibri" pitchFamily="34" charset="0"/>
                </a:rPr>
                <a:t> jacket</a:t>
              </a:r>
            </a:p>
          </p:txBody>
        </p:sp>
        <p:sp>
          <p:nvSpPr>
            <p:cNvPr id="17429" name="Line 6"/>
            <p:cNvSpPr>
              <a:spLocks noChangeShapeType="1"/>
            </p:cNvSpPr>
            <p:nvPr/>
          </p:nvSpPr>
          <p:spPr bwMode="auto">
            <a:xfrm flipV="1">
              <a:off x="1227" y="2507"/>
              <a:ext cx="95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 sz="11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430" name="Text Box 22"/>
            <p:cNvSpPr txBox="1">
              <a:spLocks noChangeArrowheads="1"/>
            </p:cNvSpPr>
            <p:nvPr/>
          </p:nvSpPr>
          <p:spPr bwMode="auto">
            <a:xfrm>
              <a:off x="-213" y="3147"/>
              <a:ext cx="1649" cy="183"/>
            </a:xfrm>
            <a:prstGeom prst="rect">
              <a:avLst/>
            </a:prstGeom>
            <a:solidFill>
              <a:srgbClr val="FFFFCC"/>
            </a:solidFill>
            <a:ln w="63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100" dirty="0" err="1">
                  <a:latin typeface="Calibri" pitchFamily="34" charset="0"/>
                  <a:cs typeface="Calibri" pitchFamily="34" charset="0"/>
                </a:rPr>
                <a:t>Manas</a:t>
              </a:r>
              <a:r>
                <a:rPr lang="en-US" sz="11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100" dirty="0" err="1">
                  <a:latin typeface="Calibri" pitchFamily="34" charset="0"/>
                  <a:cs typeface="Calibri" pitchFamily="34" charset="0"/>
                </a:rPr>
                <a:t>Mondal</a:t>
              </a:r>
              <a:r>
                <a:rPr lang="en-US" sz="1100" dirty="0">
                  <a:latin typeface="Calibri" pitchFamily="34" charset="0"/>
                  <a:cs typeface="Calibri" pitchFamily="34" charset="0"/>
                </a:rPr>
                <a:t>, Tim </a:t>
              </a:r>
              <a:r>
                <a:rPr lang="en-US" sz="1100" dirty="0" err="1">
                  <a:latin typeface="Calibri" pitchFamily="34" charset="0"/>
                  <a:cs typeface="Calibri" pitchFamily="34" charset="0"/>
                </a:rPr>
                <a:t>Emmens</a:t>
              </a:r>
              <a:endParaRPr lang="en-US" sz="11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7431" name="Text Box 7"/>
            <p:cNvSpPr txBox="1">
              <a:spLocks noChangeArrowheads="1"/>
            </p:cNvSpPr>
            <p:nvPr/>
          </p:nvSpPr>
          <p:spPr bwMode="auto">
            <a:xfrm>
              <a:off x="1620" y="2865"/>
              <a:ext cx="615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100" dirty="0">
                  <a:latin typeface="Calibri" pitchFamily="34" charset="0"/>
                  <a:ea typeface="ヒラギノ角ゴ Pro W3"/>
                  <a:cs typeface="Calibri" pitchFamily="34" charset="0"/>
                </a:rPr>
                <a:t>Coupler </a:t>
              </a:r>
            </a:p>
          </p:txBody>
        </p:sp>
        <p:sp>
          <p:nvSpPr>
            <p:cNvPr id="17432" name="Line 24"/>
            <p:cNvSpPr>
              <a:spLocks noChangeShapeType="1"/>
            </p:cNvSpPr>
            <p:nvPr/>
          </p:nvSpPr>
          <p:spPr bwMode="auto">
            <a:xfrm flipV="1">
              <a:off x="2167" y="2761"/>
              <a:ext cx="430" cy="2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1100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3" name="Group 25"/>
            <p:cNvGrpSpPr>
              <a:grpSpLocks/>
            </p:cNvGrpSpPr>
            <p:nvPr/>
          </p:nvGrpSpPr>
          <p:grpSpPr bwMode="auto">
            <a:xfrm>
              <a:off x="3459" y="1847"/>
              <a:ext cx="2301" cy="2212"/>
              <a:chOff x="3459" y="1847"/>
              <a:chExt cx="2301" cy="2212"/>
            </a:xfrm>
          </p:grpSpPr>
          <p:sp>
            <p:nvSpPr>
              <p:cNvPr id="17434" name="Rectangle 26"/>
              <p:cNvSpPr>
                <a:spLocks noChangeArrowheads="1"/>
              </p:cNvSpPr>
              <p:nvPr/>
            </p:nvSpPr>
            <p:spPr bwMode="auto">
              <a:xfrm>
                <a:off x="3511" y="1847"/>
                <a:ext cx="2249" cy="221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pic>
            <p:nvPicPr>
              <p:cNvPr id="17435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583" y="1976"/>
                <a:ext cx="1057" cy="188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pic>
            <p:nvPicPr>
              <p:cNvPr id="17436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724" y="1860"/>
                <a:ext cx="973" cy="199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sp>
            <p:nvSpPr>
              <p:cNvPr id="17437" name="Line 6"/>
              <p:cNvSpPr>
                <a:spLocks noChangeShapeType="1"/>
              </p:cNvSpPr>
              <p:nvPr/>
            </p:nvSpPr>
            <p:spPr bwMode="auto">
              <a:xfrm flipV="1">
                <a:off x="3611" y="3484"/>
                <a:ext cx="267" cy="29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38" name="Text Box 7"/>
              <p:cNvSpPr txBox="1">
                <a:spLocks noChangeArrowheads="1"/>
              </p:cNvSpPr>
              <p:nvPr/>
            </p:nvSpPr>
            <p:spPr bwMode="auto">
              <a:xfrm>
                <a:off x="3484" y="3744"/>
                <a:ext cx="676" cy="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100" dirty="0">
                    <a:latin typeface="Calibri" pitchFamily="34" charset="0"/>
                    <a:ea typeface="ヒラギノ角ゴ Pro W3"/>
                    <a:cs typeface="Calibri" pitchFamily="34" charset="0"/>
                  </a:rPr>
                  <a:t>Heat exchanger</a:t>
                </a:r>
              </a:p>
            </p:txBody>
          </p:sp>
          <p:sp>
            <p:nvSpPr>
              <p:cNvPr id="17439" name="Text Box 8"/>
              <p:cNvSpPr txBox="1">
                <a:spLocks noChangeArrowheads="1"/>
              </p:cNvSpPr>
              <p:nvPr/>
            </p:nvSpPr>
            <p:spPr bwMode="auto">
              <a:xfrm>
                <a:off x="4335" y="3680"/>
                <a:ext cx="778" cy="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100">
                    <a:latin typeface="Calibri" pitchFamily="34" charset="0"/>
                    <a:ea typeface="ヒラギノ角ゴ Pro W3"/>
                    <a:cs typeface="Calibri" pitchFamily="34" charset="0"/>
                  </a:rPr>
                  <a:t>4K reservoir</a:t>
                </a:r>
              </a:p>
            </p:txBody>
          </p:sp>
          <p:sp>
            <p:nvSpPr>
              <p:cNvPr id="17440" name="Line 9"/>
              <p:cNvSpPr>
                <a:spLocks noChangeShapeType="1"/>
              </p:cNvSpPr>
              <p:nvPr/>
            </p:nvSpPr>
            <p:spPr bwMode="auto">
              <a:xfrm flipH="1" flipV="1">
                <a:off x="4329" y="3590"/>
                <a:ext cx="63" cy="1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41" name="Line 10"/>
              <p:cNvSpPr>
                <a:spLocks noChangeShapeType="1"/>
              </p:cNvSpPr>
              <p:nvPr/>
            </p:nvSpPr>
            <p:spPr bwMode="auto">
              <a:xfrm flipV="1">
                <a:off x="4853" y="3558"/>
                <a:ext cx="176" cy="1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42" name="Text Box 11"/>
              <p:cNvSpPr txBox="1">
                <a:spLocks noChangeArrowheads="1"/>
              </p:cNvSpPr>
              <p:nvPr/>
            </p:nvSpPr>
            <p:spPr bwMode="auto">
              <a:xfrm>
                <a:off x="4471" y="3289"/>
                <a:ext cx="528" cy="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100">
                    <a:latin typeface="Calibri" pitchFamily="34" charset="0"/>
                    <a:ea typeface="ヒラギノ角ゴ Pro W3"/>
                    <a:cs typeface="Calibri" pitchFamily="34" charset="0"/>
                  </a:rPr>
                  <a:t>Mounting flange</a:t>
                </a:r>
              </a:p>
            </p:txBody>
          </p:sp>
          <p:sp>
            <p:nvSpPr>
              <p:cNvPr id="17443" name="Line 12"/>
              <p:cNvSpPr>
                <a:spLocks noChangeShapeType="1"/>
              </p:cNvSpPr>
              <p:nvPr/>
            </p:nvSpPr>
            <p:spPr bwMode="auto">
              <a:xfrm flipH="1" flipV="1">
                <a:off x="4449" y="3140"/>
                <a:ext cx="114" cy="1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44" name="Line 13"/>
              <p:cNvSpPr>
                <a:spLocks noChangeShapeType="1"/>
              </p:cNvSpPr>
              <p:nvPr/>
            </p:nvSpPr>
            <p:spPr bwMode="auto">
              <a:xfrm flipV="1">
                <a:off x="4791" y="3129"/>
                <a:ext cx="124" cy="1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45" name="Text Box 7"/>
              <p:cNvSpPr txBox="1">
                <a:spLocks noChangeArrowheads="1"/>
              </p:cNvSpPr>
              <p:nvPr/>
            </p:nvSpPr>
            <p:spPr bwMode="auto">
              <a:xfrm>
                <a:off x="4485" y="2516"/>
                <a:ext cx="466" cy="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100">
                    <a:latin typeface="Calibri" pitchFamily="34" charset="0"/>
                    <a:ea typeface="ヒラギノ角ゴ Pro W3"/>
                    <a:cs typeface="Calibri" pitchFamily="34" charset="0"/>
                  </a:rPr>
                  <a:t>4K LHe supply</a:t>
                </a:r>
              </a:p>
            </p:txBody>
          </p:sp>
          <p:sp>
            <p:nvSpPr>
              <p:cNvPr id="17446" name="Text Box 7"/>
              <p:cNvSpPr txBox="1">
                <a:spLocks noChangeArrowheads="1"/>
              </p:cNvSpPr>
              <p:nvPr/>
            </p:nvSpPr>
            <p:spPr bwMode="auto">
              <a:xfrm>
                <a:off x="4516" y="1849"/>
                <a:ext cx="466" cy="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100">
                    <a:latin typeface="Calibri" pitchFamily="34" charset="0"/>
                    <a:ea typeface="ヒラギノ角ゴ Pro W3"/>
                    <a:cs typeface="Calibri" pitchFamily="34" charset="0"/>
                  </a:rPr>
                  <a:t>4K GHe return</a:t>
                </a:r>
              </a:p>
            </p:txBody>
          </p:sp>
          <p:sp>
            <p:nvSpPr>
              <p:cNvPr id="17447" name="Line 12"/>
              <p:cNvSpPr>
                <a:spLocks noChangeShapeType="1"/>
              </p:cNvSpPr>
              <p:nvPr/>
            </p:nvSpPr>
            <p:spPr bwMode="auto">
              <a:xfrm flipH="1">
                <a:off x="4360" y="1976"/>
                <a:ext cx="218" cy="1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48" name="Line 12"/>
              <p:cNvSpPr>
                <a:spLocks noChangeShapeType="1"/>
              </p:cNvSpPr>
              <p:nvPr/>
            </p:nvSpPr>
            <p:spPr bwMode="auto">
              <a:xfrm>
                <a:off x="4951" y="1976"/>
                <a:ext cx="280" cy="1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49" name="Line 12"/>
              <p:cNvSpPr>
                <a:spLocks noChangeShapeType="1"/>
              </p:cNvSpPr>
              <p:nvPr/>
            </p:nvSpPr>
            <p:spPr bwMode="auto">
              <a:xfrm flipH="1" flipV="1">
                <a:off x="4360" y="2452"/>
                <a:ext cx="187" cy="1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50" name="Line 12"/>
              <p:cNvSpPr>
                <a:spLocks noChangeShapeType="1"/>
              </p:cNvSpPr>
              <p:nvPr/>
            </p:nvSpPr>
            <p:spPr bwMode="auto">
              <a:xfrm flipV="1">
                <a:off x="4858" y="2357"/>
                <a:ext cx="280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51" name="Text Box 7"/>
              <p:cNvSpPr txBox="1">
                <a:spLocks noChangeArrowheads="1"/>
              </p:cNvSpPr>
              <p:nvPr/>
            </p:nvSpPr>
            <p:spPr bwMode="auto">
              <a:xfrm>
                <a:off x="3459" y="1976"/>
                <a:ext cx="622" cy="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100">
                    <a:latin typeface="Calibri" pitchFamily="34" charset="0"/>
                    <a:ea typeface="ヒラギノ角ゴ Pro W3"/>
                    <a:cs typeface="Calibri" pitchFamily="34" charset="0"/>
                  </a:rPr>
                  <a:t>JT&amp; Control valves</a:t>
                </a:r>
              </a:p>
            </p:txBody>
          </p:sp>
          <p:sp>
            <p:nvSpPr>
              <p:cNvPr id="17452" name="Line 12"/>
              <p:cNvSpPr>
                <a:spLocks noChangeShapeType="1"/>
              </p:cNvSpPr>
              <p:nvPr/>
            </p:nvSpPr>
            <p:spPr bwMode="auto">
              <a:xfrm>
                <a:off x="3863" y="2198"/>
                <a:ext cx="93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53" name="Line 12"/>
              <p:cNvSpPr>
                <a:spLocks noChangeShapeType="1"/>
              </p:cNvSpPr>
              <p:nvPr/>
            </p:nvSpPr>
            <p:spPr bwMode="auto">
              <a:xfrm>
                <a:off x="3863" y="2198"/>
                <a:ext cx="155" cy="1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54" name="Text Box 7"/>
              <p:cNvSpPr txBox="1">
                <a:spLocks noChangeArrowheads="1"/>
              </p:cNvSpPr>
              <p:nvPr/>
            </p:nvSpPr>
            <p:spPr bwMode="auto">
              <a:xfrm>
                <a:off x="5120" y="3658"/>
                <a:ext cx="640" cy="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100" dirty="0">
                    <a:latin typeface="Calibri" pitchFamily="34" charset="0"/>
                    <a:ea typeface="ヒラギノ角ゴ Pro W3"/>
                    <a:cs typeface="Calibri" pitchFamily="34" charset="0"/>
                  </a:rPr>
                  <a:t>Radiation   baffle plate</a:t>
                </a:r>
              </a:p>
            </p:txBody>
          </p:sp>
          <p:sp>
            <p:nvSpPr>
              <p:cNvPr id="17455" name="Line 10"/>
              <p:cNvSpPr>
                <a:spLocks noChangeShapeType="1"/>
              </p:cNvSpPr>
              <p:nvPr/>
            </p:nvSpPr>
            <p:spPr bwMode="auto">
              <a:xfrm flipH="1" flipV="1">
                <a:off x="5231" y="3087"/>
                <a:ext cx="342" cy="59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7456" name="Line 10"/>
              <p:cNvSpPr>
                <a:spLocks noChangeShapeType="1"/>
              </p:cNvSpPr>
              <p:nvPr/>
            </p:nvSpPr>
            <p:spPr bwMode="auto">
              <a:xfrm flipH="1" flipV="1">
                <a:off x="5200" y="2770"/>
                <a:ext cx="373" cy="9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GB" sz="1100">
                  <a:latin typeface="Calibri" pitchFamily="34" charset="0"/>
                  <a:cs typeface="Calibri" pitchFamily="34" charset="0"/>
                </a:endParaRPr>
              </a:p>
            </p:txBody>
          </p:sp>
        </p:grpSp>
        <p:sp>
          <p:nvSpPr>
            <p:cNvPr id="17457" name="Text Box 49"/>
            <p:cNvSpPr txBox="1">
              <a:spLocks noChangeArrowheads="1"/>
            </p:cNvSpPr>
            <p:nvPr/>
          </p:nvSpPr>
          <p:spPr bwMode="auto">
            <a:xfrm>
              <a:off x="-427" y="0"/>
              <a:ext cx="1547" cy="81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400" dirty="0">
                  <a:latin typeface="Calibri" pitchFamily="34" charset="0"/>
                  <a:cs typeface="Calibri" pitchFamily="34" charset="0"/>
                </a:rPr>
                <a:t>Est. heat load 10 MV/m ICM</a:t>
              </a:r>
            </a:p>
            <a:p>
              <a:pPr eaLnBrk="0" hangingPunct="0"/>
              <a:r>
                <a:rPr lang="en-US" sz="1400" dirty="0">
                  <a:latin typeface="Calibri" pitchFamily="34" charset="0"/>
                  <a:cs typeface="Calibri" pitchFamily="34" charset="0"/>
                </a:rPr>
                <a:t>Static + Dynamic</a:t>
              </a:r>
            </a:p>
            <a:p>
              <a:pPr eaLnBrk="0" hangingPunct="0"/>
              <a:r>
                <a:rPr lang="en-US" sz="1400" dirty="0">
                  <a:latin typeface="Calibri" pitchFamily="34" charset="0"/>
                  <a:cs typeface="Calibri" pitchFamily="34" charset="0"/>
                </a:rPr>
                <a:t>15 W @ 2K</a:t>
              </a:r>
            </a:p>
            <a:p>
              <a:pPr eaLnBrk="0" hangingPunct="0"/>
              <a:r>
                <a:rPr lang="en-US" sz="1400" dirty="0">
                  <a:latin typeface="Calibri" pitchFamily="34" charset="0"/>
                  <a:cs typeface="Calibri" pitchFamily="34" charset="0"/>
                </a:rPr>
                <a:t>+ 6 W @ 4.2K</a:t>
              </a:r>
            </a:p>
            <a:p>
              <a:pPr eaLnBrk="0" hangingPunct="0"/>
              <a:r>
                <a:rPr lang="en-US" sz="1400" dirty="0">
                  <a:latin typeface="Calibri" pitchFamily="34" charset="0"/>
                  <a:cs typeface="Calibri" pitchFamily="34" charset="0"/>
                </a:rPr>
                <a:t>+ 275 W @ 77K</a:t>
              </a:r>
            </a:p>
          </p:txBody>
        </p:sp>
        <p:sp>
          <p:nvSpPr>
            <p:cNvPr id="17458" name="Text Box 50"/>
            <p:cNvSpPr txBox="1">
              <a:spLocks noChangeArrowheads="1"/>
            </p:cNvSpPr>
            <p:nvPr/>
          </p:nvSpPr>
          <p:spPr bwMode="auto">
            <a:xfrm>
              <a:off x="4542" y="0"/>
              <a:ext cx="1431" cy="9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 dirty="0">
                  <a:latin typeface="Calibri" pitchFamily="34" charset="0"/>
                  <a:cs typeface="Calibri" pitchFamily="34" charset="0"/>
                </a:rPr>
                <a:t>2K operation important</a:t>
              </a:r>
            </a:p>
            <a:p>
              <a:pPr eaLnBrk="0" hangingPunct="0"/>
              <a:r>
                <a:rPr lang="en-US" sz="1400" dirty="0">
                  <a:latin typeface="Calibri" pitchFamily="34" charset="0"/>
                  <a:cs typeface="Calibri" pitchFamily="34" charset="0"/>
                </a:rPr>
                <a:t>RF surface resistance 20 n</a:t>
              </a:r>
              <a:r>
                <a:rPr lang="el-GR" sz="1400" dirty="0">
                  <a:latin typeface="Calibri" pitchFamily="34" charset="0"/>
                  <a:cs typeface="Calibri" pitchFamily="34" charset="0"/>
                </a:rPr>
                <a:t>Ω</a:t>
              </a:r>
              <a:r>
                <a:rPr lang="en-US" sz="1400" dirty="0">
                  <a:latin typeface="Calibri" pitchFamily="34" charset="0"/>
                  <a:cs typeface="Calibri" pitchFamily="34" charset="0"/>
                </a:rPr>
                <a:t> (2K) but 800 n</a:t>
              </a:r>
              <a:r>
                <a:rPr lang="el-GR" sz="1400" dirty="0">
                  <a:latin typeface="Calibri" pitchFamily="34" charset="0"/>
                  <a:cs typeface="Calibri" pitchFamily="34" charset="0"/>
                </a:rPr>
                <a:t>Ω</a:t>
              </a:r>
              <a:r>
                <a:rPr lang="en-US" sz="1400" dirty="0">
                  <a:latin typeface="Calibri" pitchFamily="34" charset="0"/>
                  <a:cs typeface="Calibri" pitchFamily="34" charset="0"/>
                </a:rPr>
                <a:t> at 4K. </a:t>
              </a:r>
              <a:endParaRPr lang="en-US" sz="1400" dirty="0" smtClean="0">
                <a:latin typeface="Calibri" pitchFamily="34" charset="0"/>
                <a:cs typeface="Calibri" pitchFamily="34" charset="0"/>
              </a:endParaRPr>
            </a:p>
            <a:p>
              <a:pPr eaLnBrk="0" hangingPunct="0"/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4K </a:t>
              </a:r>
              <a:r>
                <a:rPr lang="en-US" sz="1400" dirty="0">
                  <a:latin typeface="Calibri" pitchFamily="34" charset="0"/>
                  <a:cs typeface="Calibri" pitchFamily="34" charset="0"/>
                </a:rPr>
                <a:t>operation will need 10 times higher </a:t>
              </a:r>
              <a:r>
                <a:rPr lang="en-US" sz="1400" dirty="0" err="1">
                  <a:latin typeface="Calibri" pitchFamily="34" charset="0"/>
                  <a:cs typeface="Calibri" pitchFamily="34" charset="0"/>
                </a:rPr>
                <a:t>Cryo</a:t>
              </a:r>
              <a:r>
                <a:rPr lang="en-US" sz="1400" dirty="0">
                  <a:latin typeface="Calibri" pitchFamily="34" charset="0"/>
                  <a:cs typeface="Calibri" pitchFamily="34" charset="0"/>
                </a:rPr>
                <a:t>-plant capacity. </a:t>
              </a:r>
            </a:p>
          </p:txBody>
        </p:sp>
        <p:sp>
          <p:nvSpPr>
            <p:cNvPr id="17459" name="Text Box 7"/>
            <p:cNvSpPr txBox="1">
              <a:spLocks noChangeArrowheads="1"/>
            </p:cNvSpPr>
            <p:nvPr/>
          </p:nvSpPr>
          <p:spPr bwMode="auto">
            <a:xfrm>
              <a:off x="1067" y="716"/>
              <a:ext cx="501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100" dirty="0">
                  <a:latin typeface="Calibri" pitchFamily="34" charset="0"/>
                  <a:ea typeface="ヒラギノ角ゴ Pro W3"/>
                  <a:cs typeface="Calibri" pitchFamily="34" charset="0"/>
                </a:rPr>
                <a:t>Tuner drive</a:t>
              </a:r>
            </a:p>
          </p:txBody>
        </p:sp>
        <p:sp>
          <p:nvSpPr>
            <p:cNvPr id="17460" name="Text Box 7"/>
            <p:cNvSpPr txBox="1">
              <a:spLocks noChangeArrowheads="1"/>
            </p:cNvSpPr>
            <p:nvPr/>
          </p:nvSpPr>
          <p:spPr bwMode="auto">
            <a:xfrm>
              <a:off x="1488" y="444"/>
              <a:ext cx="912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100" dirty="0" err="1">
                  <a:latin typeface="Calibri" pitchFamily="34" charset="0"/>
                  <a:ea typeface="ヒラギノ角ゴ Pro W3"/>
                  <a:cs typeface="Calibri" pitchFamily="34" charset="0"/>
                </a:rPr>
                <a:t>Cryo</a:t>
              </a:r>
              <a:r>
                <a:rPr lang="en-US" sz="1100" dirty="0">
                  <a:latin typeface="Calibri" pitchFamily="34" charset="0"/>
                  <a:ea typeface="ヒラギノ角ゴ Pro W3"/>
                  <a:cs typeface="Calibri" pitchFamily="34" charset="0"/>
                </a:rPr>
                <a:t>-Insert</a:t>
              </a: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28600" y="4953000"/>
            <a:ext cx="5257800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9900"/>
                </a:solidFill>
                <a:latin typeface="Calibri" pitchFamily="34" charset="0"/>
              </a:rPr>
              <a:t>Status of 10 </a:t>
            </a:r>
            <a:r>
              <a:rPr lang="en-GB" b="1" dirty="0" err="1" smtClean="0">
                <a:solidFill>
                  <a:srgbClr val="009900"/>
                </a:solidFill>
                <a:latin typeface="Calibri" pitchFamily="34" charset="0"/>
              </a:rPr>
              <a:t>MeV</a:t>
            </a:r>
            <a:r>
              <a:rPr lang="en-GB" b="1" dirty="0" smtClean="0">
                <a:solidFill>
                  <a:srgbClr val="009900"/>
                </a:solidFill>
                <a:latin typeface="Calibri" pitchFamily="34" charset="0"/>
              </a:rPr>
              <a:t> Injector &amp; ICM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Beam dynamics design of e-</a:t>
            </a:r>
            <a:r>
              <a:rPr lang="en-US" sz="1600" dirty="0" err="1" smtClean="0">
                <a:solidFill>
                  <a:schemeClr val="tx1"/>
                </a:solidFill>
                <a:latin typeface="Calibri" pitchFamily="34" charset="0"/>
              </a:rPr>
              <a:t>Linac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completed</a:t>
            </a:r>
          </a:p>
          <a:p>
            <a:pPr>
              <a:buFont typeface="Arial" pitchFamily="34" charset="0"/>
              <a:buChar char="•"/>
            </a:pPr>
            <a:endParaRPr lang="en-US" sz="700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Mechanical engineering design of ICM and ACM completed</a:t>
            </a:r>
          </a:p>
          <a:p>
            <a:pPr>
              <a:buFont typeface="Arial" pitchFamily="34" charset="0"/>
              <a:buChar char="•"/>
            </a:pPr>
            <a:endParaRPr lang="en-US" sz="700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</a:rPr>
              <a:t> Cryogenic-line design underway</a:t>
            </a:r>
            <a:endParaRPr lang="en-GB" sz="16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6E8CB-7E8B-4703-B566-13F38191325F}" type="slidenum">
              <a:rPr lang="en-US"/>
              <a:pPr/>
              <a:t>39</a:t>
            </a:fld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914400" y="933450"/>
            <a:ext cx="7467600" cy="51625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990600"/>
            <a:ext cx="7162800" cy="4702175"/>
            <a:chOff x="-3" y="-3"/>
            <a:chExt cx="1877" cy="296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0"/>
              <a:ext cx="1871" cy="2956"/>
              <a:chOff x="0" y="0"/>
              <a:chExt cx="1871" cy="2956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516" cy="2956"/>
                <a:chOff x="0" y="0"/>
                <a:chExt cx="516" cy="2956"/>
              </a:xfrm>
            </p:grpSpPr>
            <p:sp>
              <p:nvSpPr>
                <p:cNvPr id="8198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430" cy="29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200" b="1">
                      <a:cs typeface="Arial" charset="0"/>
                    </a:rPr>
                    <a:t> </a:t>
                  </a:r>
                  <a:endParaRPr lang="en-US" sz="1200"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H burning 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 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He burning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 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endParaRPr lang="en-US" i="1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C burning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 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 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 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 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 Ne burning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 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O burning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 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i="1">
                      <a:solidFill>
                        <a:srgbClr val="FF00FF"/>
                      </a:solidFill>
                      <a:cs typeface="Arial" charset="0"/>
                    </a:rPr>
                    <a:t> Si burning</a:t>
                  </a:r>
                  <a:endParaRPr lang="en-US">
                    <a:solidFill>
                      <a:srgbClr val="FF00FF"/>
                    </a:solidFill>
                    <a:cs typeface="Arial" charset="0"/>
                  </a:endParaRPr>
                </a:p>
                <a:p>
                  <a:pPr eaLnBrk="0" hangingPunct="0"/>
                  <a:r>
                    <a:rPr lang="en-US" sz="1600">
                      <a:cs typeface="Arial" charset="0"/>
                    </a:rPr>
                    <a:t> </a:t>
                  </a:r>
                  <a:endParaRPr lang="en-US" sz="3200"/>
                </a:p>
              </p:txBody>
            </p:sp>
            <p:sp>
              <p:nvSpPr>
                <p:cNvPr id="8199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16" cy="2956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516" y="0"/>
                <a:ext cx="1355" cy="2956"/>
                <a:chOff x="516" y="0"/>
                <a:chExt cx="1355" cy="2956"/>
              </a:xfrm>
            </p:grpSpPr>
            <p:sp>
              <p:nvSpPr>
                <p:cNvPr id="8201" name="Rectangle 9"/>
                <p:cNvSpPr>
                  <a:spLocks noChangeArrowheads="1"/>
                </p:cNvSpPr>
                <p:nvPr/>
              </p:nvSpPr>
              <p:spPr bwMode="auto">
                <a:xfrm>
                  <a:off x="559" y="0"/>
                  <a:ext cx="1269" cy="29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 sz="1100">
                      <a:solidFill>
                        <a:srgbClr val="000000"/>
                      </a:solidFill>
                      <a:cs typeface="Arial" charset="0"/>
                    </a:rPr>
                    <a:t> </a:t>
                  </a:r>
                  <a:endParaRPr lang="en-US" sz="1200">
                    <a:cs typeface="Arial" charset="0"/>
                  </a:endParaRPr>
                </a:p>
                <a:p>
                  <a:pPr eaLnBrk="0" hangingPunct="0"/>
                  <a:r>
                    <a:rPr lang="en-US" sz="1600">
                      <a:solidFill>
                        <a:srgbClr val="0000FF"/>
                      </a:solidFill>
                      <a:cs typeface="Arial" charset="0"/>
                    </a:rPr>
                    <a:t>    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</a:rPr>
                    <a:t>4p    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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</a:rPr>
                    <a:t> 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4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He+2e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+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+2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</a:rPr>
                    <a:t> 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+26.7 MeV</a:t>
                  </a:r>
                </a:p>
                <a:p>
                  <a:pPr eaLnBrk="0" hangingPunct="0"/>
                  <a:r>
                    <a:rPr lang="en-US">
                      <a:solidFill>
                        <a:srgbClr val="0000FF"/>
                      </a:solidFill>
                      <a:latin typeface="Arial"/>
                      <a:cs typeface="Arial" charset="0"/>
                      <a:sym typeface="Symbol" pitchFamily="18" charset="2"/>
                    </a:rPr>
                    <a:t> </a:t>
                  </a:r>
                  <a:endParaRPr lang="en-US">
                    <a:solidFill>
                      <a:srgbClr val="0000FF"/>
                    </a:solidFill>
                    <a:cs typeface="Arial" charset="0"/>
                    <a:sym typeface="Symbol" pitchFamily="18" charset="2"/>
                  </a:endParaRPr>
                </a:p>
                <a:p>
                  <a:pPr eaLnBrk="0" hangingPunct="0"/>
                  <a:r>
                    <a:rPr lang="en-US">
                      <a:solidFill>
                        <a:srgbClr val="0000FF"/>
                      </a:solidFill>
                      <a:latin typeface="Arial"/>
                      <a:cs typeface="Arial" charset="0"/>
                      <a:sym typeface="Symbol" pitchFamily="18" charset="2"/>
                    </a:rPr>
                    <a:t> 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     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</a:rPr>
                    <a:t> </a:t>
                  </a:r>
                  <a:r>
                    <a:rPr lang="en-US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8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Be </a:t>
                  </a:r>
                </a:p>
                <a:p>
                  <a:pPr eaLnBrk="0" hangingPunct="0"/>
                  <a:r>
                    <a:rPr lang="en-US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8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Be+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   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</a:rPr>
                    <a:t> </a:t>
                  </a:r>
                  <a:r>
                    <a:rPr lang="en-US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12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C+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g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+7.2 MeV </a:t>
                  </a:r>
                </a:p>
                <a:p>
                  <a:pPr eaLnBrk="0" hangingPunct="0"/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 </a:t>
                  </a:r>
                  <a:endParaRPr lang="en-US">
                    <a:solidFill>
                      <a:srgbClr val="0000FF"/>
                    </a:solidFill>
                    <a:cs typeface="Arial" charset="0"/>
                    <a:sym typeface="Symbol" pitchFamily="18" charset="2"/>
                  </a:endParaRPr>
                </a:p>
                <a:p>
                  <a:pPr eaLnBrk="0" hangingPunct="0"/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12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C+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12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C  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</a:rPr>
                    <a:t> 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23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Na+p+2.23 MeV</a:t>
                  </a:r>
                </a:p>
                <a:p>
                  <a:pPr eaLnBrk="0" hangingPunct="0"/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              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</a:rPr>
                    <a:t> 20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Ne+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+4.6MeV</a:t>
                  </a:r>
                </a:p>
                <a:p>
                  <a:pPr eaLnBrk="0" hangingPunct="0"/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 </a:t>
                  </a:r>
                </a:p>
                <a:p>
                  <a:pPr eaLnBrk="0" hangingPunct="0"/>
                  <a:r>
                    <a:rPr lang="en-US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12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C(p,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g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)</a:t>
                  </a:r>
                  <a:r>
                    <a:rPr lang="en-US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13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N(e</a:t>
                  </a:r>
                  <a:r>
                    <a:rPr lang="en-US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n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)</a:t>
                  </a:r>
                  <a:r>
                    <a:rPr lang="en-US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13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C(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,n)</a:t>
                  </a:r>
                  <a:r>
                    <a:rPr lang="en-US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16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O  </a:t>
                  </a:r>
                </a:p>
                <a:p>
                  <a:pPr eaLnBrk="0" hangingPunct="0"/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 </a:t>
                  </a:r>
                  <a:endParaRPr lang="en-US">
                    <a:solidFill>
                      <a:srgbClr val="0000FF"/>
                    </a:solidFill>
                    <a:cs typeface="Arial" charset="0"/>
                    <a:sym typeface="Symbol" pitchFamily="18" charset="2"/>
                  </a:endParaRPr>
                </a:p>
                <a:p>
                  <a:pPr eaLnBrk="0" hangingPunct="0"/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20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Ne+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g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   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</a:rPr>
                    <a:t> 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16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O+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   ; 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20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Ne+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   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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</a:rPr>
                    <a:t> 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 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24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Mg+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g</a:t>
                  </a:r>
                  <a:endParaRPr lang="en-US">
                    <a:solidFill>
                      <a:srgbClr val="0000FF"/>
                    </a:solidFill>
                    <a:cs typeface="Arial" charset="0"/>
                    <a:sym typeface="Symbol" pitchFamily="18" charset="2"/>
                  </a:endParaRPr>
                </a:p>
                <a:p>
                  <a:pPr eaLnBrk="0" hangingPunct="0"/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 </a:t>
                  </a:r>
                </a:p>
                <a:p>
                  <a:pPr eaLnBrk="0" hangingPunct="0"/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16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O+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16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O 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</a:rPr>
                    <a:t>  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31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P+p </a:t>
                  </a:r>
                  <a:r>
                    <a:rPr lang="en-US" b="1">
                      <a:solidFill>
                        <a:srgbClr val="0000FF"/>
                      </a:solidFill>
                      <a:cs typeface="Arial" charset="0"/>
                    </a:rPr>
                    <a:t> 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28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Si+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 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</a:rPr>
                    <a:t> 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31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S+n          </a:t>
                  </a:r>
                </a:p>
                <a:p>
                  <a:pPr eaLnBrk="0" hangingPunct="0"/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  </a:t>
                  </a:r>
                  <a:endParaRPr lang="en-US">
                    <a:solidFill>
                      <a:srgbClr val="0000FF"/>
                    </a:solidFill>
                    <a:cs typeface="Arial" charset="0"/>
                    <a:sym typeface="Symbol" pitchFamily="18" charset="2"/>
                  </a:endParaRPr>
                </a:p>
                <a:p>
                  <a:pPr eaLnBrk="0" hangingPunct="0"/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28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Si+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    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</a:rPr>
                    <a:t>  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32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S+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 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 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…+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 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</a:rPr>
                    <a:t> </a:t>
                  </a:r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56</a:t>
                  </a:r>
                  <a:r>
                    <a:rPr lang="en-US" b="1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Fe</a:t>
                  </a:r>
                  <a:endParaRPr lang="en-US">
                    <a:solidFill>
                      <a:srgbClr val="0000FF"/>
                    </a:solidFill>
                    <a:cs typeface="Arial" charset="0"/>
                    <a:sym typeface="Symbol" pitchFamily="18" charset="2"/>
                  </a:endParaRPr>
                </a:p>
                <a:p>
                  <a:pPr eaLnBrk="0" hangingPunct="0"/>
                  <a:r>
                    <a:rPr lang="en-US" b="1" baseline="30000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  28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Si+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g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   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</a:rPr>
                    <a:t>  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</a:t>
                  </a:r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+Mg  </a:t>
                  </a:r>
                </a:p>
                <a:p>
                  <a:pPr eaLnBrk="0" hangingPunct="0"/>
                  <a:r>
                    <a:rPr lang="en-US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   (</a:t>
                  </a:r>
                  <a:r>
                    <a:rPr lang="en-US" i="1">
                      <a:solidFill>
                        <a:srgbClr val="0000FF"/>
                      </a:solidFill>
                      <a:cs typeface="Arial" charset="0"/>
                      <a:sym typeface="Symbol" pitchFamily="18" charset="2"/>
                    </a:rPr>
                    <a:t>main source of </a:t>
                  </a:r>
                  <a:r>
                    <a:rPr lang="en-US" i="1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a</a:t>
                  </a:r>
                  <a:r>
                    <a:rPr lang="en-US">
                      <a:solidFill>
                        <a:srgbClr val="0000FF"/>
                      </a:solidFill>
                      <a:latin typeface="Symbol" pitchFamily="18" charset="2"/>
                      <a:cs typeface="Arial" charset="0"/>
                      <a:sym typeface="Symbol" pitchFamily="18" charset="2"/>
                    </a:rPr>
                    <a:t> )</a:t>
                  </a:r>
                  <a:endParaRPr lang="en-US">
                    <a:solidFill>
                      <a:srgbClr val="0000FF"/>
                    </a:solidFill>
                    <a:cs typeface="Arial" charset="0"/>
                    <a:sym typeface="Symbol" pitchFamily="18" charset="2"/>
                  </a:endParaRPr>
                </a:p>
                <a:p>
                  <a:pPr eaLnBrk="0" hangingPunct="0"/>
                  <a:endParaRPr lang="en-US">
                    <a:solidFill>
                      <a:srgbClr val="0000FF"/>
                    </a:solidFill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8202" name="Rectangle 10"/>
                <p:cNvSpPr>
                  <a:spLocks noChangeArrowheads="1"/>
                </p:cNvSpPr>
                <p:nvPr/>
              </p:nvSpPr>
              <p:spPr bwMode="auto">
                <a:xfrm>
                  <a:off x="516" y="0"/>
                  <a:ext cx="1355" cy="2956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-3" y="-3"/>
              <a:ext cx="1877" cy="2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2590800" y="1371600"/>
            <a:ext cx="533400" cy="0"/>
          </a:xfrm>
          <a:prstGeom prst="line">
            <a:avLst/>
          </a:prstGeom>
          <a:noFill/>
          <a:ln w="9525">
            <a:solidFill>
              <a:srgbClr val="FF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2590800" y="1981200"/>
            <a:ext cx="533400" cy="0"/>
          </a:xfrm>
          <a:prstGeom prst="line">
            <a:avLst/>
          </a:prstGeom>
          <a:noFill/>
          <a:ln w="9525">
            <a:solidFill>
              <a:srgbClr val="FF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2590800" y="2743200"/>
            <a:ext cx="533400" cy="0"/>
          </a:xfrm>
          <a:prstGeom prst="line">
            <a:avLst/>
          </a:prstGeom>
          <a:noFill/>
          <a:ln w="9525">
            <a:solidFill>
              <a:srgbClr val="FF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2590800" y="4038600"/>
            <a:ext cx="533400" cy="0"/>
          </a:xfrm>
          <a:prstGeom prst="line">
            <a:avLst/>
          </a:prstGeom>
          <a:noFill/>
          <a:ln w="9525">
            <a:solidFill>
              <a:srgbClr val="FF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2590800" y="4648200"/>
            <a:ext cx="533400" cy="0"/>
          </a:xfrm>
          <a:prstGeom prst="line">
            <a:avLst/>
          </a:prstGeom>
          <a:noFill/>
          <a:ln w="9525">
            <a:solidFill>
              <a:srgbClr val="FF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2590800" y="5257800"/>
            <a:ext cx="533400" cy="0"/>
          </a:xfrm>
          <a:prstGeom prst="line">
            <a:avLst/>
          </a:prstGeom>
          <a:noFill/>
          <a:ln w="9525">
            <a:solidFill>
              <a:srgbClr val="FF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1600200" y="457200"/>
            <a:ext cx="6019800" cy="4572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n-US" sz="24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Hydrostatic burning stages leading to </a:t>
            </a:r>
            <a:r>
              <a:rPr lang="en-US" sz="2400" b="1" baseline="30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56</a:t>
            </a:r>
            <a:r>
              <a:rPr lang="en-US" sz="24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Fe</a:t>
            </a:r>
            <a:r>
              <a:rPr lang="en-US" sz="22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3" name="Group 42"/>
          <p:cNvGrpSpPr>
            <a:grpSpLocks/>
          </p:cNvGrpSpPr>
          <p:nvPr/>
        </p:nvGrpSpPr>
        <p:grpSpPr bwMode="auto">
          <a:xfrm>
            <a:off x="247650" y="3994150"/>
            <a:ext cx="8686800" cy="2590800"/>
            <a:chOff x="304800" y="3993447"/>
            <a:chExt cx="8686800" cy="2590800"/>
          </a:xfrm>
        </p:grpSpPr>
        <p:sp>
          <p:nvSpPr>
            <p:cNvPr id="41" name="Rounded Rectangle 40"/>
            <p:cNvSpPr/>
            <p:nvPr/>
          </p:nvSpPr>
          <p:spPr>
            <a:xfrm>
              <a:off x="304800" y="3993447"/>
              <a:ext cx="8686800" cy="25908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386" name="Text Box 25"/>
            <p:cNvSpPr txBox="1">
              <a:spLocks noChangeArrowheads="1"/>
            </p:cNvSpPr>
            <p:nvPr/>
          </p:nvSpPr>
          <p:spPr bwMode="auto">
            <a:xfrm>
              <a:off x="2971800" y="4038600"/>
              <a:ext cx="370954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rgbClr val="C00000"/>
                  </a:solidFill>
                  <a:latin typeface="Calibri" pitchFamily="34" charset="0"/>
                </a:rPr>
                <a:t>Projectile Fragmentation method</a:t>
              </a:r>
              <a:endParaRPr lang="en-US" sz="200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5387" name="Rectangle 14"/>
            <p:cNvSpPr>
              <a:spLocks noChangeArrowheads="1"/>
            </p:cNvSpPr>
            <p:nvPr/>
          </p:nvSpPr>
          <p:spPr bwMode="auto">
            <a:xfrm rot="-5400000">
              <a:off x="2398978" y="5276057"/>
              <a:ext cx="609600" cy="6191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>
                <a:latin typeface="Calibri" pitchFamily="34" charset="0"/>
              </a:endParaRPr>
            </a:p>
          </p:txBody>
        </p:sp>
        <p:sp>
          <p:nvSpPr>
            <p:cNvPr id="15388" name="Text Box 15"/>
            <p:cNvSpPr txBox="1">
              <a:spLocks noChangeArrowheads="1"/>
            </p:cNvSpPr>
            <p:nvPr/>
          </p:nvSpPr>
          <p:spPr bwMode="auto">
            <a:xfrm>
              <a:off x="2281238" y="5519738"/>
              <a:ext cx="99674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0000FF"/>
                  </a:solidFill>
                  <a:latin typeface="Calibri" pitchFamily="34" charset="0"/>
                </a:rPr>
                <a:t>Thin-target</a:t>
              </a:r>
            </a:p>
          </p:txBody>
        </p:sp>
        <p:sp>
          <p:nvSpPr>
            <p:cNvPr id="15389" name="Line 16"/>
            <p:cNvSpPr>
              <a:spLocks noChangeShapeType="1"/>
            </p:cNvSpPr>
            <p:nvPr/>
          </p:nvSpPr>
          <p:spPr bwMode="auto">
            <a:xfrm>
              <a:off x="2757488" y="5307013"/>
              <a:ext cx="1447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0" name="Line 17"/>
            <p:cNvSpPr>
              <a:spLocks noChangeShapeType="1"/>
            </p:cNvSpPr>
            <p:nvPr/>
          </p:nvSpPr>
          <p:spPr bwMode="auto">
            <a:xfrm>
              <a:off x="1834622" y="5307013"/>
              <a:ext cx="838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Line 19"/>
            <p:cNvSpPr>
              <a:spLocks noChangeShapeType="1"/>
            </p:cNvSpPr>
            <p:nvPr/>
          </p:nvSpPr>
          <p:spPr bwMode="auto">
            <a:xfrm flipV="1">
              <a:off x="5105400" y="5307013"/>
              <a:ext cx="2300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2" name="Text Box 21"/>
            <p:cNvSpPr txBox="1">
              <a:spLocks noChangeArrowheads="1"/>
            </p:cNvSpPr>
            <p:nvPr/>
          </p:nvSpPr>
          <p:spPr bwMode="auto">
            <a:xfrm>
              <a:off x="7275513" y="4791075"/>
              <a:ext cx="1593450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00FF"/>
                  </a:solidFill>
                  <a:latin typeface="Calibri" pitchFamily="34" charset="0"/>
                </a:rPr>
                <a:t>High energy</a:t>
              </a:r>
              <a:br>
                <a:rPr lang="en-US" sz="1400" b="1" dirty="0">
                  <a:solidFill>
                    <a:srgbClr val="0000FF"/>
                  </a:solidFill>
                  <a:latin typeface="Calibri" pitchFamily="34" charset="0"/>
                </a:rPr>
              </a:br>
              <a:r>
                <a:rPr lang="en-US" sz="1400" b="1" dirty="0">
                  <a:solidFill>
                    <a:srgbClr val="0000FF"/>
                  </a:solidFill>
                  <a:latin typeface="Calibri" pitchFamily="34" charset="0"/>
                </a:rPr>
                <a:t>     RIB </a:t>
              </a:r>
              <a:br>
                <a:rPr lang="en-US" sz="1400" b="1" dirty="0">
                  <a:solidFill>
                    <a:srgbClr val="0000FF"/>
                  </a:solidFill>
                  <a:latin typeface="Calibri" pitchFamily="34" charset="0"/>
                </a:rPr>
              </a:br>
              <a:r>
                <a:rPr lang="en-US" sz="1400" b="1" dirty="0" smtClean="0">
                  <a:solidFill>
                    <a:srgbClr val="0000FF"/>
                  </a:solidFill>
                  <a:latin typeface="Calibri" pitchFamily="34" charset="0"/>
                </a:rPr>
                <a:t>(100-2000  </a:t>
              </a:r>
              <a:r>
                <a:rPr lang="en-US" sz="1400" b="1" dirty="0" err="1">
                  <a:solidFill>
                    <a:srgbClr val="0000FF"/>
                  </a:solidFill>
                  <a:latin typeface="Calibri" pitchFamily="34" charset="0"/>
                </a:rPr>
                <a:t>MeV</a:t>
              </a:r>
              <a:r>
                <a:rPr lang="en-US" sz="1400" b="1" dirty="0">
                  <a:solidFill>
                    <a:srgbClr val="0000FF"/>
                  </a:solidFill>
                  <a:latin typeface="Calibri" pitchFamily="34" charset="0"/>
                </a:rPr>
                <a:t>/A)</a:t>
              </a:r>
            </a:p>
          </p:txBody>
        </p:sp>
        <p:sp>
          <p:nvSpPr>
            <p:cNvPr id="15393" name="Text Box 22"/>
            <p:cNvSpPr txBox="1">
              <a:spLocks noChangeArrowheads="1"/>
            </p:cNvSpPr>
            <p:nvPr/>
          </p:nvSpPr>
          <p:spPr bwMode="auto">
            <a:xfrm>
              <a:off x="1744134" y="4267200"/>
              <a:ext cx="78412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0000FF"/>
                  </a:solidFill>
                  <a:latin typeface="Calibri" pitchFamily="34" charset="0"/>
                </a:rPr>
                <a:t>heavy ion</a:t>
              </a:r>
              <a:br>
                <a:rPr lang="en-US" sz="1200">
                  <a:solidFill>
                    <a:srgbClr val="0000FF"/>
                  </a:solidFill>
                  <a:latin typeface="Calibri" pitchFamily="34" charset="0"/>
                </a:rPr>
              </a:br>
              <a:r>
                <a:rPr lang="en-US" sz="1200">
                  <a:solidFill>
                    <a:srgbClr val="0000FF"/>
                  </a:solidFill>
                  <a:latin typeface="Calibri" pitchFamily="34" charset="0"/>
                </a:rPr>
                <a:t>beam</a:t>
              </a:r>
            </a:p>
          </p:txBody>
        </p:sp>
        <p:sp>
          <p:nvSpPr>
            <p:cNvPr id="15394" name="Line 23"/>
            <p:cNvSpPr>
              <a:spLocks noChangeShapeType="1"/>
            </p:cNvSpPr>
            <p:nvPr/>
          </p:nvSpPr>
          <p:spPr bwMode="auto">
            <a:xfrm flipH="1" flipV="1">
              <a:off x="2139422" y="4697413"/>
              <a:ext cx="138112" cy="5603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5" name="Text Box 27"/>
            <p:cNvSpPr txBox="1">
              <a:spLocks noChangeArrowheads="1"/>
            </p:cNvSpPr>
            <p:nvPr/>
          </p:nvSpPr>
          <p:spPr bwMode="auto">
            <a:xfrm>
              <a:off x="1981200" y="5819775"/>
              <a:ext cx="12650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336600"/>
                  </a:solidFill>
                  <a:latin typeface="Calibri" pitchFamily="34" charset="0"/>
                </a:rPr>
                <a:t>Fragmentation</a:t>
              </a:r>
              <a:br>
                <a:rPr lang="en-US" sz="1400">
                  <a:solidFill>
                    <a:srgbClr val="336600"/>
                  </a:solidFill>
                  <a:latin typeface="Calibri" pitchFamily="34" charset="0"/>
                </a:rPr>
              </a:br>
              <a:r>
                <a:rPr lang="en-US" sz="1400">
                  <a:solidFill>
                    <a:srgbClr val="336600"/>
                  </a:solidFill>
                  <a:latin typeface="Calibri" pitchFamily="34" charset="0"/>
                </a:rPr>
                <a:t>of beam nuclei</a:t>
              </a:r>
            </a:p>
          </p:txBody>
        </p:sp>
        <p:sp>
          <p:nvSpPr>
            <p:cNvPr id="15396" name="Rectangle 29"/>
            <p:cNvSpPr>
              <a:spLocks noChangeArrowheads="1"/>
            </p:cNvSpPr>
            <p:nvPr/>
          </p:nvSpPr>
          <p:spPr bwMode="auto">
            <a:xfrm>
              <a:off x="7543800" y="5638800"/>
              <a:ext cx="1295400" cy="60960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latin typeface="Calibri" pitchFamily="34" charset="0"/>
                </a:rPr>
                <a:t>Lower beam </a:t>
              </a:r>
            </a:p>
            <a:p>
              <a:pPr algn="ctr"/>
              <a:r>
                <a:rPr lang="en-US" sz="1200">
                  <a:latin typeface="Calibri" pitchFamily="34" charset="0"/>
                </a:rPr>
                <a:t> purity, quality </a:t>
              </a:r>
            </a:p>
          </p:txBody>
        </p:sp>
        <p:sp>
          <p:nvSpPr>
            <p:cNvPr id="15397" name="Rectangle 33"/>
            <p:cNvSpPr>
              <a:spLocks noChangeArrowheads="1"/>
            </p:cNvSpPr>
            <p:nvPr/>
          </p:nvSpPr>
          <p:spPr bwMode="auto">
            <a:xfrm>
              <a:off x="4191000" y="5029200"/>
              <a:ext cx="1049338" cy="498475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en-US" sz="1400">
                  <a:solidFill>
                    <a:srgbClr val="000000"/>
                  </a:solidFill>
                  <a:latin typeface="Calibri" pitchFamily="34" charset="0"/>
                </a:rPr>
                <a:t>Separator</a:t>
              </a:r>
              <a:r>
                <a:rPr lang="en-US" sz="1200">
                  <a:solidFill>
                    <a:srgbClr val="000000"/>
                  </a:solidFill>
                  <a:latin typeface="Calibri" pitchFamily="34" charset="0"/>
                </a:rPr>
                <a:t> </a:t>
              </a:r>
            </a:p>
          </p:txBody>
        </p:sp>
        <p:sp>
          <p:nvSpPr>
            <p:cNvPr id="15398" name="Rectangle 4"/>
            <p:cNvSpPr>
              <a:spLocks noChangeArrowheads="1"/>
            </p:cNvSpPr>
            <p:nvPr/>
          </p:nvSpPr>
          <p:spPr bwMode="auto">
            <a:xfrm>
              <a:off x="471312" y="5029200"/>
              <a:ext cx="1371601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Primary </a:t>
              </a:r>
            </a:p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Accelerator</a:t>
              </a:r>
            </a:p>
          </p:txBody>
        </p:sp>
      </p:grp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</p:spPr>
        <p:txBody>
          <a:bodyPr/>
          <a:lstStyle/>
          <a:p>
            <a:fld id="{E30FD2F5-E6B7-49A6-BE4C-A88177461699}" type="slidenum">
              <a:rPr lang="en-US" smtClean="0"/>
              <a:pPr/>
              <a:t>4</a:t>
            </a:fld>
            <a:endParaRPr lang="en-US" smtClean="0"/>
          </a:p>
        </p:txBody>
      </p:sp>
      <p:grpSp>
        <p:nvGrpSpPr>
          <p:cNvPr id="15365" name="Group 41"/>
          <p:cNvGrpSpPr>
            <a:grpSpLocks/>
          </p:cNvGrpSpPr>
          <p:nvPr/>
        </p:nvGrpSpPr>
        <p:grpSpPr bwMode="auto">
          <a:xfrm>
            <a:off x="247650" y="1171575"/>
            <a:ext cx="8686800" cy="2590800"/>
            <a:chOff x="304800" y="685800"/>
            <a:chExt cx="8686800" cy="2590800"/>
          </a:xfrm>
        </p:grpSpPr>
        <p:sp>
          <p:nvSpPr>
            <p:cNvPr id="40" name="Rounded Rectangle 39"/>
            <p:cNvSpPr/>
            <p:nvPr/>
          </p:nvSpPr>
          <p:spPr>
            <a:xfrm>
              <a:off x="304800" y="685800"/>
              <a:ext cx="8686800" cy="25908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368" name="Text Box 24"/>
            <p:cNvSpPr txBox="1">
              <a:spLocks noChangeArrowheads="1"/>
            </p:cNvSpPr>
            <p:nvPr/>
          </p:nvSpPr>
          <p:spPr bwMode="auto">
            <a:xfrm>
              <a:off x="3657600" y="685800"/>
              <a:ext cx="155350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>
                  <a:solidFill>
                    <a:srgbClr val="C00000"/>
                  </a:solidFill>
                  <a:latin typeface="Calibri" pitchFamily="34" charset="0"/>
                </a:rPr>
                <a:t>ISOL method</a:t>
              </a:r>
              <a:endParaRPr lang="en-US" sz="2000" baseline="-25000">
                <a:solidFill>
                  <a:srgbClr val="C00000"/>
                </a:solidFill>
                <a:latin typeface="Calibri" pitchFamily="34" charset="0"/>
              </a:endParaRPr>
            </a:p>
          </p:txBody>
        </p:sp>
        <p:sp>
          <p:nvSpPr>
            <p:cNvPr id="15369" name="Rectangle 4"/>
            <p:cNvSpPr>
              <a:spLocks noChangeArrowheads="1"/>
            </p:cNvSpPr>
            <p:nvPr/>
          </p:nvSpPr>
          <p:spPr bwMode="auto">
            <a:xfrm>
              <a:off x="533399" y="1447800"/>
              <a:ext cx="1371601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Primary </a:t>
              </a:r>
            </a:p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Accelerator</a:t>
              </a:r>
            </a:p>
          </p:txBody>
        </p:sp>
        <p:sp>
          <p:nvSpPr>
            <p:cNvPr id="15370" name="Text Box 5"/>
            <p:cNvSpPr txBox="1">
              <a:spLocks noChangeArrowheads="1"/>
            </p:cNvSpPr>
            <p:nvPr/>
          </p:nvSpPr>
          <p:spPr bwMode="auto">
            <a:xfrm>
              <a:off x="1752600" y="838200"/>
              <a:ext cx="113347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solidFill>
                    <a:srgbClr val="0000FF"/>
                  </a:solidFill>
                  <a:latin typeface="Calibri" pitchFamily="34" charset="0"/>
                </a:rPr>
                <a:t>light  ion</a:t>
              </a:r>
              <a:br>
                <a:rPr lang="en-US" sz="1200">
                  <a:solidFill>
                    <a:srgbClr val="0000FF"/>
                  </a:solidFill>
                  <a:latin typeface="Calibri" pitchFamily="34" charset="0"/>
                </a:rPr>
              </a:br>
              <a:r>
                <a:rPr lang="en-US" sz="1200">
                  <a:solidFill>
                    <a:srgbClr val="0000FF"/>
                  </a:solidFill>
                  <a:latin typeface="Calibri" pitchFamily="34" charset="0"/>
                </a:rPr>
                <a:t>beam</a:t>
              </a:r>
            </a:p>
            <a:p>
              <a:endParaRPr lang="en-US" sz="1200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sp>
          <p:nvSpPr>
            <p:cNvPr id="15371" name="Rectangle 6"/>
            <p:cNvSpPr>
              <a:spLocks noChangeArrowheads="1"/>
            </p:cNvSpPr>
            <p:nvPr/>
          </p:nvSpPr>
          <p:spPr bwMode="auto">
            <a:xfrm rot="-5400000">
              <a:off x="2283883" y="1635125"/>
              <a:ext cx="609600" cy="1524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400">
                <a:latin typeface="Calibri" pitchFamily="34" charset="0"/>
              </a:endParaRPr>
            </a:p>
          </p:txBody>
        </p:sp>
        <p:sp>
          <p:nvSpPr>
            <p:cNvPr id="15372" name="Text Box 7"/>
            <p:cNvSpPr txBox="1">
              <a:spLocks noChangeArrowheads="1"/>
            </p:cNvSpPr>
            <p:nvPr/>
          </p:nvSpPr>
          <p:spPr bwMode="auto">
            <a:xfrm>
              <a:off x="2150532" y="1968148"/>
              <a:ext cx="105926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0000FF"/>
                  </a:solidFill>
                  <a:latin typeface="Calibri" pitchFamily="34" charset="0"/>
                </a:rPr>
                <a:t>Thick-target</a:t>
              </a:r>
            </a:p>
          </p:txBody>
        </p:sp>
        <p:sp>
          <p:nvSpPr>
            <p:cNvPr id="15373" name="Rectangle 8"/>
            <p:cNvSpPr>
              <a:spLocks noChangeArrowheads="1"/>
            </p:cNvSpPr>
            <p:nvPr/>
          </p:nvSpPr>
          <p:spPr bwMode="auto">
            <a:xfrm>
              <a:off x="5715000" y="1326444"/>
              <a:ext cx="1541463" cy="7207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Post</a:t>
              </a:r>
              <a:br>
                <a:rPr lang="en-US" sz="1600">
                  <a:solidFill>
                    <a:srgbClr val="000000"/>
                  </a:solidFill>
                  <a:latin typeface="Calibri" pitchFamily="34" charset="0"/>
                </a:rPr>
              </a:br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Accelerator</a:t>
              </a:r>
            </a:p>
          </p:txBody>
        </p:sp>
        <p:sp>
          <p:nvSpPr>
            <p:cNvPr id="15374" name="Rectangle 9"/>
            <p:cNvSpPr>
              <a:spLocks noChangeArrowheads="1"/>
            </p:cNvSpPr>
            <p:nvPr/>
          </p:nvSpPr>
          <p:spPr bwMode="auto">
            <a:xfrm>
              <a:off x="3352800" y="1406525"/>
              <a:ext cx="703263" cy="5334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Calibri" pitchFamily="34" charset="0"/>
                </a:rPr>
                <a:t>Ion </a:t>
              </a:r>
              <a:br>
                <a:rPr lang="en-US" sz="1400">
                  <a:solidFill>
                    <a:srgbClr val="000000"/>
                  </a:solidFill>
                  <a:latin typeface="Calibri" pitchFamily="34" charset="0"/>
                </a:rPr>
              </a:br>
              <a:r>
                <a:rPr lang="en-US" sz="1400">
                  <a:solidFill>
                    <a:srgbClr val="000000"/>
                  </a:solidFill>
                  <a:latin typeface="Calibri" pitchFamily="34" charset="0"/>
                </a:rPr>
                <a:t>source</a:t>
              </a:r>
            </a:p>
          </p:txBody>
        </p:sp>
        <p:sp>
          <p:nvSpPr>
            <p:cNvPr id="15375" name="Line 10"/>
            <p:cNvSpPr>
              <a:spLocks noChangeShapeType="1"/>
            </p:cNvSpPr>
            <p:nvPr/>
          </p:nvSpPr>
          <p:spPr bwMode="auto">
            <a:xfrm>
              <a:off x="4056063" y="1711325"/>
              <a:ext cx="304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6" name="Rectangle 11"/>
            <p:cNvSpPr>
              <a:spLocks noChangeArrowheads="1"/>
            </p:cNvSpPr>
            <p:nvPr/>
          </p:nvSpPr>
          <p:spPr bwMode="auto">
            <a:xfrm>
              <a:off x="4360863" y="1406525"/>
              <a:ext cx="1049337" cy="498475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en-US" sz="1400">
                  <a:solidFill>
                    <a:srgbClr val="000000"/>
                  </a:solidFill>
                  <a:latin typeface="Calibri" pitchFamily="34" charset="0"/>
                </a:rPr>
                <a:t>Separator</a:t>
              </a:r>
              <a:r>
                <a:rPr lang="en-US" sz="1200">
                  <a:solidFill>
                    <a:srgbClr val="000000"/>
                  </a:solidFill>
                  <a:latin typeface="Calibri" pitchFamily="34" charset="0"/>
                </a:rPr>
                <a:t> </a:t>
              </a:r>
            </a:p>
          </p:txBody>
        </p:sp>
        <p:sp>
          <p:nvSpPr>
            <p:cNvPr id="15377" name="Line 12"/>
            <p:cNvSpPr>
              <a:spLocks noChangeShapeType="1"/>
            </p:cNvSpPr>
            <p:nvPr/>
          </p:nvSpPr>
          <p:spPr bwMode="auto">
            <a:xfrm>
              <a:off x="5410200" y="1676400"/>
              <a:ext cx="304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8" name="Line 13"/>
            <p:cNvSpPr>
              <a:spLocks noChangeShapeType="1"/>
            </p:cNvSpPr>
            <p:nvPr/>
          </p:nvSpPr>
          <p:spPr bwMode="auto">
            <a:xfrm>
              <a:off x="1922463" y="1711325"/>
              <a:ext cx="6096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9" name="Line 18"/>
            <p:cNvSpPr>
              <a:spLocks noChangeShapeType="1"/>
            </p:cNvSpPr>
            <p:nvPr/>
          </p:nvSpPr>
          <p:spPr bwMode="auto">
            <a:xfrm>
              <a:off x="7256463" y="1711325"/>
              <a:ext cx="304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0" name="Text Box 20"/>
            <p:cNvSpPr txBox="1">
              <a:spLocks noChangeArrowheads="1"/>
            </p:cNvSpPr>
            <p:nvPr/>
          </p:nvSpPr>
          <p:spPr bwMode="auto">
            <a:xfrm>
              <a:off x="7561263" y="1314450"/>
              <a:ext cx="1131785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0000FF"/>
                  </a:solidFill>
                  <a:latin typeface="Calibri" pitchFamily="34" charset="0"/>
                </a:rPr>
                <a:t>Low energy</a:t>
              </a:r>
              <a:br>
                <a:rPr lang="en-US" sz="1400" b="1">
                  <a:solidFill>
                    <a:srgbClr val="0000FF"/>
                  </a:solidFill>
                  <a:latin typeface="Calibri" pitchFamily="34" charset="0"/>
                </a:rPr>
              </a:br>
              <a:r>
                <a:rPr lang="en-US" sz="1400" b="1">
                  <a:solidFill>
                    <a:srgbClr val="0000FF"/>
                  </a:solidFill>
                  <a:latin typeface="Calibri" pitchFamily="34" charset="0"/>
                </a:rPr>
                <a:t>       RIB</a:t>
              </a:r>
              <a:br>
                <a:rPr lang="en-US" sz="1400" b="1">
                  <a:solidFill>
                    <a:srgbClr val="0000FF"/>
                  </a:solidFill>
                  <a:latin typeface="Calibri" pitchFamily="34" charset="0"/>
                </a:rPr>
              </a:br>
              <a:r>
                <a:rPr lang="en-US" sz="1400" b="1">
                  <a:solidFill>
                    <a:srgbClr val="0000FF"/>
                  </a:solidFill>
                  <a:latin typeface="Calibri" pitchFamily="34" charset="0"/>
                </a:rPr>
                <a:t>(&lt;20 MeV/A)</a:t>
              </a:r>
            </a:p>
          </p:txBody>
        </p:sp>
        <p:sp>
          <p:nvSpPr>
            <p:cNvPr id="15381" name="Text Box 26"/>
            <p:cNvSpPr txBox="1">
              <a:spLocks noChangeArrowheads="1"/>
            </p:cNvSpPr>
            <p:nvPr/>
          </p:nvSpPr>
          <p:spPr bwMode="auto">
            <a:xfrm>
              <a:off x="1595438" y="2242433"/>
              <a:ext cx="230261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336600"/>
                  </a:solidFill>
                  <a:latin typeface="Calibri" pitchFamily="34" charset="0"/>
                </a:rPr>
                <a:t>CN/Spallation/fragmentation</a:t>
              </a:r>
              <a:br>
                <a:rPr lang="en-US" sz="1400">
                  <a:solidFill>
                    <a:srgbClr val="336600"/>
                  </a:solidFill>
                  <a:latin typeface="Calibri" pitchFamily="34" charset="0"/>
                </a:rPr>
              </a:br>
              <a:r>
                <a:rPr lang="en-US" sz="1400">
                  <a:solidFill>
                    <a:srgbClr val="336600"/>
                  </a:solidFill>
                  <a:latin typeface="Calibri" pitchFamily="34" charset="0"/>
                </a:rPr>
                <a:t>of target nuclei</a:t>
              </a:r>
            </a:p>
          </p:txBody>
        </p:sp>
        <p:sp>
          <p:nvSpPr>
            <p:cNvPr id="15382" name="Rectangle 28"/>
            <p:cNvSpPr>
              <a:spLocks noChangeArrowheads="1"/>
            </p:cNvSpPr>
            <p:nvPr/>
          </p:nvSpPr>
          <p:spPr bwMode="auto">
            <a:xfrm>
              <a:off x="7543800" y="2209800"/>
              <a:ext cx="1295400" cy="60960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200">
                  <a:latin typeface="Calibri" pitchFamily="34" charset="0"/>
                </a:rPr>
                <a:t>High beam </a:t>
              </a:r>
            </a:p>
            <a:p>
              <a:pPr algn="ctr"/>
              <a:r>
                <a:rPr lang="en-US" sz="1200">
                  <a:latin typeface="Calibri" pitchFamily="34" charset="0"/>
                </a:rPr>
                <a:t> purity, quality </a:t>
              </a:r>
            </a:p>
          </p:txBody>
        </p:sp>
        <p:sp>
          <p:nvSpPr>
            <p:cNvPr id="15383" name="Line 30"/>
            <p:cNvSpPr>
              <a:spLocks noChangeShapeType="1"/>
            </p:cNvSpPr>
            <p:nvPr/>
          </p:nvSpPr>
          <p:spPr bwMode="auto">
            <a:xfrm>
              <a:off x="2209800" y="1371600"/>
              <a:ext cx="76200" cy="304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4" name="Line 31"/>
            <p:cNvSpPr>
              <a:spLocks noChangeShapeType="1"/>
            </p:cNvSpPr>
            <p:nvPr/>
          </p:nvSpPr>
          <p:spPr bwMode="auto">
            <a:xfrm>
              <a:off x="2667000" y="1727200"/>
              <a:ext cx="685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" name="Rectangle 2"/>
          <p:cNvSpPr txBox="1">
            <a:spLocks noChangeArrowheads="1"/>
          </p:cNvSpPr>
          <p:nvPr/>
        </p:nvSpPr>
        <p:spPr>
          <a:xfrm>
            <a:off x="214488" y="152400"/>
            <a:ext cx="8839200" cy="9906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60000"/>
              </a:lnSpc>
              <a:defRPr/>
            </a:pPr>
            <a:r>
              <a:rPr lang="en-US" sz="2400" b="1" kern="0" dirty="0" smtClean="0">
                <a:solidFill>
                  <a:srgbClr val="00009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+mj-ea"/>
                <a:cs typeface="+mj-cs"/>
              </a:rPr>
              <a:t>Production of RIB: Two Complimentary ways</a:t>
            </a:r>
            <a:endParaRPr lang="en-US" sz="2400" b="1" kern="0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  <a:ea typeface="+mj-ea"/>
              <a:cs typeface="+mj-cs"/>
            </a:endParaRPr>
          </a:p>
          <a:p>
            <a:pPr algn="ctr">
              <a:lnSpc>
                <a:spcPct val="160000"/>
              </a:lnSpc>
              <a:defRPr/>
            </a:pPr>
            <a:r>
              <a:rPr lang="en-US" sz="1500" kern="0" dirty="0">
                <a:latin typeface="Calibri" pitchFamily="34" charset="0"/>
                <a:ea typeface="+mj-ea"/>
                <a:cs typeface="+mj-cs"/>
              </a:rPr>
              <a:t>Intensity (RIB) = Intensity (primary beam) x </a:t>
            </a:r>
            <a:r>
              <a:rPr lang="en-US" sz="1500" kern="0" dirty="0" smtClean="0">
                <a:latin typeface="Calibri" pitchFamily="34" charset="0"/>
                <a:ea typeface="+mj-ea"/>
                <a:cs typeface="+mj-cs"/>
              </a:rPr>
              <a:t>production cross-section </a:t>
            </a:r>
            <a:r>
              <a:rPr lang="en-US" sz="1500" kern="0" dirty="0">
                <a:latin typeface="Calibri" pitchFamily="34" charset="0"/>
                <a:ea typeface="+mj-ea"/>
                <a:cs typeface="+mj-cs"/>
              </a:rPr>
              <a:t>x no. of target atoms x efficiency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152400" y="838200"/>
            <a:ext cx="8839200" cy="5867400"/>
          </a:xfrm>
          <a:prstGeom prst="roundRect">
            <a:avLst>
              <a:gd name="adj" fmla="val 8233"/>
            </a:avLst>
          </a:prstGeom>
          <a:solidFill>
            <a:schemeClr val="bg1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CCFD69-A044-44E5-B0BC-2FBAC138EB22}" type="slidenum">
              <a:rPr lang="en-US" smtClean="0"/>
              <a:pPr/>
              <a:t>40</a:t>
            </a:fld>
            <a:endParaRPr lang="en-US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019175"/>
            <a:ext cx="6553200" cy="448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7" name="Group 14"/>
          <p:cNvGrpSpPr>
            <a:grpSpLocks/>
          </p:cNvGrpSpPr>
          <p:nvPr/>
        </p:nvGrpSpPr>
        <p:grpSpPr bwMode="auto">
          <a:xfrm>
            <a:off x="228600" y="2940050"/>
            <a:ext cx="2630488" cy="3352800"/>
            <a:chOff x="228600" y="3048000"/>
            <a:chExt cx="2630488" cy="3352800"/>
          </a:xfrm>
        </p:grpSpPr>
        <p:pic>
          <p:nvPicPr>
            <p:cNvPr id="13320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8600" y="3048000"/>
              <a:ext cx="2630488" cy="3352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1" name="Text Box 6"/>
            <p:cNvSpPr txBox="1">
              <a:spLocks noChangeArrowheads="1"/>
            </p:cNvSpPr>
            <p:nvPr/>
          </p:nvSpPr>
          <p:spPr bwMode="auto">
            <a:xfrm>
              <a:off x="457200" y="4241800"/>
              <a:ext cx="1068388" cy="396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aseline="30000">
                  <a:latin typeface="Tahoma" charset="0"/>
                </a:rPr>
                <a:t>11</a:t>
              </a:r>
              <a:r>
                <a:rPr lang="en-US" sz="1000">
                  <a:latin typeface="Tahoma" charset="0"/>
                </a:rPr>
                <a:t>Li Borromean </a:t>
              </a:r>
            </a:p>
            <a:p>
              <a:r>
                <a:rPr lang="en-US" sz="1000">
                  <a:latin typeface="Tahoma" charset="0"/>
                </a:rPr>
                <a:t>Halo nucleus</a:t>
              </a:r>
            </a:p>
          </p:txBody>
        </p:sp>
        <p:sp>
          <p:nvSpPr>
            <p:cNvPr id="13322" name="Text Box 7"/>
            <p:cNvSpPr txBox="1">
              <a:spLocks noChangeArrowheads="1"/>
            </p:cNvSpPr>
            <p:nvPr/>
          </p:nvSpPr>
          <p:spPr bwMode="auto">
            <a:xfrm>
              <a:off x="1752600" y="4267200"/>
              <a:ext cx="838200" cy="396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Tahoma" charset="0"/>
                </a:rPr>
                <a:t>Borromean </a:t>
              </a:r>
            </a:p>
            <a:p>
              <a:r>
                <a:rPr lang="en-US" sz="1000">
                  <a:latin typeface="Tahoma" charset="0"/>
                </a:rPr>
                <a:t>Rings</a:t>
              </a:r>
            </a:p>
          </p:txBody>
        </p:sp>
        <p:sp>
          <p:nvSpPr>
            <p:cNvPr id="13323" name="Text Box 8"/>
            <p:cNvSpPr txBox="1">
              <a:spLocks noChangeArrowheads="1"/>
            </p:cNvSpPr>
            <p:nvPr/>
          </p:nvSpPr>
          <p:spPr bwMode="auto">
            <a:xfrm>
              <a:off x="457200" y="5715000"/>
              <a:ext cx="1295400" cy="396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aseline="30000">
                  <a:latin typeface="Tahoma" charset="0"/>
                </a:rPr>
                <a:t>19</a:t>
              </a:r>
              <a:r>
                <a:rPr lang="en-US" sz="1000">
                  <a:latin typeface="Tahoma" charset="0"/>
                </a:rPr>
                <a:t>C Heaviest known Halo nucleus</a:t>
              </a:r>
            </a:p>
          </p:txBody>
        </p:sp>
        <p:sp>
          <p:nvSpPr>
            <p:cNvPr id="13324" name="Text Box 9"/>
            <p:cNvSpPr txBox="1">
              <a:spLocks noChangeArrowheads="1"/>
            </p:cNvSpPr>
            <p:nvPr/>
          </p:nvSpPr>
          <p:spPr bwMode="auto">
            <a:xfrm>
              <a:off x="1576388" y="5791200"/>
              <a:ext cx="1143000" cy="396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aseline="30000">
                  <a:latin typeface="Tahoma" charset="0"/>
                </a:rPr>
                <a:t>208</a:t>
              </a:r>
              <a:r>
                <a:rPr lang="en-US" sz="1000">
                  <a:latin typeface="Tahoma" charset="0"/>
                </a:rPr>
                <a:t>Pb well bound heavy nucleus</a:t>
              </a:r>
            </a:p>
          </p:txBody>
        </p:sp>
      </p:grp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85800" y="152400"/>
            <a:ext cx="7924800" cy="9906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60000"/>
              </a:lnSpc>
              <a:defRPr/>
            </a:pPr>
            <a:r>
              <a:rPr lang="en-US" sz="2400" b="1" kern="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+mj-ea"/>
                <a:cs typeface="+mj-cs"/>
              </a:rPr>
              <a:t>Halo Nuclei</a:t>
            </a:r>
            <a:r>
              <a:rPr lang="en-US" sz="2400" b="1" kern="0" dirty="0">
                <a:solidFill>
                  <a:srgbClr val="00009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+mj-ea"/>
                <a:cs typeface="+mj-cs"/>
              </a:rPr>
              <a:t> – nuclei with unusually large matter distribution </a:t>
            </a:r>
            <a:endParaRPr lang="en-US" sz="2400" kern="0" dirty="0">
              <a:solidFill>
                <a:srgbClr val="00009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3600" y="5257800"/>
            <a:ext cx="2438400" cy="771525"/>
          </a:xfrm>
          <a:prstGeom prst="roundRect">
            <a:avLst>
              <a:gd name="adj" fmla="val 28702"/>
            </a:avLst>
          </a:prstGeom>
          <a:solidFill>
            <a:srgbClr val="FFFFCC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Calibri" pitchFamily="34" charset="0"/>
              </a:rPr>
              <a:t>Halo universality? </a:t>
            </a:r>
          </a:p>
          <a:p>
            <a:pPr>
              <a:defRPr/>
            </a:pPr>
            <a:r>
              <a:rPr lang="en-US" dirty="0">
                <a:latin typeface="Calibri" pitchFamily="34" charset="0"/>
              </a:rPr>
              <a:t>Halo in excited states?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77B3EB-43A3-47BE-BA93-D9505F5E11C9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Halo</a:t>
            </a: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</a:rPr>
              <a:t> in excited states</a:t>
            </a:r>
          </a:p>
        </p:txBody>
      </p:sp>
      <p:sp>
        <p:nvSpPr>
          <p:cNvPr id="12291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343400"/>
          </a:xfrm>
          <a:solidFill>
            <a:schemeClr val="bg1">
              <a:lumMod val="9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Font typeface="Wingdings" pitchFamily="2" charset="2"/>
              <a:buNone/>
              <a:defRPr/>
            </a:pPr>
            <a:endParaRPr lang="en-US" sz="1800" dirty="0" smtClean="0">
              <a:solidFill>
                <a:schemeClr val="hlink"/>
              </a:solidFill>
              <a:latin typeface="Calibri" pitchFamily="34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solidFill>
                  <a:srgbClr val="336600"/>
                </a:solidFill>
                <a:latin typeface="Calibri" pitchFamily="34" charset="0"/>
              </a:rPr>
              <a:t>Excited states close to particle threshold in stable or near stable nuclei may exhibit </a:t>
            </a:r>
            <a:r>
              <a:rPr 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halo structure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FontTx/>
              <a:buNone/>
              <a:defRPr/>
            </a:pPr>
            <a:endParaRPr lang="en-US" sz="2000" dirty="0" smtClean="0">
              <a:solidFill>
                <a:srgbClr val="336600"/>
              </a:solidFill>
              <a:latin typeface="Calibri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Wingdings" pitchFamily="2" charset="2"/>
              <a:buChar char="Ø"/>
              <a:defRPr/>
            </a:pPr>
            <a:r>
              <a:rPr lang="en-US" sz="2000" baseline="30000" dirty="0" smtClean="0">
                <a:solidFill>
                  <a:srgbClr val="336600"/>
                </a:solidFill>
                <a:latin typeface="Calibri" pitchFamily="34" charset="0"/>
              </a:rPr>
              <a:t>12</a:t>
            </a:r>
            <a:r>
              <a:rPr lang="en-US" sz="2000" dirty="0" smtClean="0">
                <a:solidFill>
                  <a:srgbClr val="336600"/>
                </a:solidFill>
                <a:latin typeface="Calibri" pitchFamily="34" charset="0"/>
              </a:rPr>
              <a:t>C (n, </a:t>
            </a:r>
            <a:r>
              <a:rPr lang="en-US" sz="2000" dirty="0" smtClean="0">
                <a:solidFill>
                  <a:srgbClr val="336600"/>
                </a:solidFill>
                <a:latin typeface="Symbol" pitchFamily="18" charset="2"/>
              </a:rPr>
              <a:t>g</a:t>
            </a:r>
            <a:r>
              <a:rPr lang="en-US" sz="2000" dirty="0" smtClean="0">
                <a:solidFill>
                  <a:srgbClr val="336600"/>
                </a:solidFill>
                <a:latin typeface="Calibri" pitchFamily="34" charset="0"/>
              </a:rPr>
              <a:t>) </a:t>
            </a:r>
            <a:r>
              <a:rPr lang="en-US" sz="2000" baseline="30000" dirty="0" smtClean="0">
                <a:solidFill>
                  <a:srgbClr val="336600"/>
                </a:solidFill>
                <a:latin typeface="Calibri" pitchFamily="34" charset="0"/>
              </a:rPr>
              <a:t>13</a:t>
            </a:r>
            <a:r>
              <a:rPr lang="en-US" sz="2000" dirty="0" smtClean="0">
                <a:solidFill>
                  <a:srgbClr val="336600"/>
                </a:solidFill>
                <a:latin typeface="Calibri" pitchFamily="34" charset="0"/>
              </a:rPr>
              <a:t>C ; </a:t>
            </a:r>
            <a:r>
              <a:rPr lang="en-US" sz="2000" baseline="30000" dirty="0" smtClean="0">
                <a:solidFill>
                  <a:srgbClr val="336600"/>
                </a:solidFill>
                <a:latin typeface="Calibri" pitchFamily="34" charset="0"/>
                <a:sym typeface="Symbol" pitchFamily="18" charset="2"/>
              </a:rPr>
              <a:t>16</a:t>
            </a:r>
            <a:r>
              <a:rPr lang="en-US" sz="2000" dirty="0" smtClean="0">
                <a:solidFill>
                  <a:srgbClr val="336600"/>
                </a:solidFill>
                <a:latin typeface="Calibri" pitchFamily="34" charset="0"/>
                <a:sym typeface="Symbol" pitchFamily="18" charset="2"/>
              </a:rPr>
              <a:t>O </a:t>
            </a:r>
            <a:r>
              <a:rPr lang="en-US" sz="2000" dirty="0" smtClean="0">
                <a:solidFill>
                  <a:srgbClr val="336600"/>
                </a:solidFill>
                <a:latin typeface="Calibri" pitchFamily="34" charset="0"/>
              </a:rPr>
              <a:t>(</a:t>
            </a:r>
            <a:r>
              <a:rPr lang="en-US" sz="2000" dirty="0" smtClean="0">
                <a:solidFill>
                  <a:srgbClr val="336600"/>
                </a:solidFill>
                <a:latin typeface="Symbol" pitchFamily="18" charset="2"/>
              </a:rPr>
              <a:t>g</a:t>
            </a:r>
            <a:r>
              <a:rPr lang="en-US" sz="2000" dirty="0" smtClean="0">
                <a:solidFill>
                  <a:srgbClr val="336600"/>
                </a:solidFill>
                <a:latin typeface="Calibri" pitchFamily="34" charset="0"/>
              </a:rPr>
              <a:t>, n) </a:t>
            </a:r>
            <a:r>
              <a:rPr lang="en-US" sz="2000" baseline="30000" dirty="0" smtClean="0">
                <a:solidFill>
                  <a:srgbClr val="336600"/>
                </a:solidFill>
                <a:latin typeface="Calibri" pitchFamily="34" charset="0"/>
              </a:rPr>
              <a:t>17</a:t>
            </a:r>
            <a:r>
              <a:rPr lang="en-US" sz="2000" dirty="0" smtClean="0">
                <a:solidFill>
                  <a:srgbClr val="336600"/>
                </a:solidFill>
                <a:latin typeface="Calibri" pitchFamily="34" charset="0"/>
              </a:rPr>
              <a:t>O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FF"/>
              </a:buClr>
              <a:buFont typeface="Symbol" pitchFamily="18" charset="2"/>
              <a:buChar char=" "/>
              <a:defRPr/>
            </a:pPr>
            <a:r>
              <a:rPr lang="en-US" sz="2000" dirty="0" smtClean="0">
                <a:solidFill>
                  <a:srgbClr val="336600"/>
                </a:solidFill>
                <a:latin typeface="Calibri" pitchFamily="34" charset="0"/>
              </a:rPr>
              <a:t>Reaction rate (expt.) ≈ 100 x Reaction rate (1/v)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None/>
              <a:defRPr/>
            </a:pPr>
            <a:endParaRPr lang="en-US" sz="2000" dirty="0" smtClean="0">
              <a:solidFill>
                <a:srgbClr val="0000FF"/>
              </a:solidFill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Font typeface="Symbol" pitchFamily="18" charset="2"/>
              <a:buChar char=" "/>
              <a:defRPr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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Reduction of neutrons in the Helium-				            burning stage of a star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Font typeface="Symbol" pitchFamily="18" charset="2"/>
              <a:buChar char=" "/>
              <a:defRPr/>
            </a:pPr>
            <a:endParaRPr lang="en-US" sz="2000" dirty="0" smtClean="0">
              <a:solidFill>
                <a:srgbClr val="0000FF"/>
              </a:solidFill>
              <a:latin typeface="Calibri" pitchFamily="34" charset="0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Font typeface="Symbol" pitchFamily="18" charset="2"/>
              <a:buChar char=" "/>
              <a:defRPr/>
            </a:pPr>
            <a:endParaRPr lang="en-US" sz="2000" dirty="0" smtClean="0">
              <a:solidFill>
                <a:srgbClr val="0000FF"/>
              </a:solidFill>
              <a:latin typeface="Calibri" pitchFamily="34" charset="0"/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Font typeface="Symbol" pitchFamily="18" charset="2"/>
              <a:buChar char=" "/>
              <a:defRPr/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 significant effect on </a:t>
            </a:r>
            <a:r>
              <a:rPr lang="en-US" sz="2000" i="1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s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sym typeface="Symbol" pitchFamily="18" charset="2"/>
              </a:rPr>
              <a:t> process (n, </a:t>
            </a:r>
            <a:r>
              <a:rPr lang="en-US" sz="2000" dirty="0" smtClean="0">
                <a:solidFill>
                  <a:srgbClr val="0000FF"/>
                </a:solidFill>
                <a:latin typeface="Symbol" pitchFamily="18" charset="2"/>
              </a:rPr>
              <a:t>g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) </a:t>
            </a:r>
            <a:r>
              <a:rPr lang="en-US" sz="2000" dirty="0" err="1" smtClean="0">
                <a:solidFill>
                  <a:srgbClr val="0000FF"/>
                </a:solidFill>
                <a:latin typeface="Calibri" pitchFamily="34" charset="0"/>
              </a:rPr>
              <a:t>nucleo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</a:rPr>
              <a:t>-synthesis rates</a:t>
            </a:r>
            <a:endParaRPr lang="en-US" sz="2000" dirty="0" smtClean="0">
              <a:solidFill>
                <a:schemeClr val="hlink"/>
              </a:solidFill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>
                <a:srgbClr val="0000FF"/>
              </a:buClr>
              <a:buFont typeface="Symbol" pitchFamily="18" charset="2"/>
              <a:buChar char=" "/>
              <a:defRPr/>
            </a:pPr>
            <a:endParaRPr lang="en-US" sz="2000" dirty="0" smtClean="0">
              <a:solidFill>
                <a:schemeClr val="hlink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7BDB07-6ED9-4D77-ADF4-605B1E668B56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467600" cy="846138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rgbClr val="3E11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Beta-decay of Fully/highly stripped ions &amp; </a:t>
            </a:r>
            <a:br>
              <a:rPr lang="en-US" sz="2400" b="1" dirty="0" smtClean="0">
                <a:solidFill>
                  <a:srgbClr val="3E11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en-US" sz="2400" dirty="0" smtClean="0">
                <a:solidFill>
                  <a:srgbClr val="C00000"/>
                </a:solidFill>
                <a:latin typeface="Calibri" pitchFamily="34" charset="0"/>
              </a:rPr>
              <a:t>Cosmo-chronology </a:t>
            </a:r>
          </a:p>
        </p:txBody>
      </p:sp>
      <p:grpSp>
        <p:nvGrpSpPr>
          <p:cNvPr id="1030" name="Group 8"/>
          <p:cNvGrpSpPr>
            <a:grpSpLocks/>
          </p:cNvGrpSpPr>
          <p:nvPr/>
        </p:nvGrpSpPr>
        <p:grpSpPr bwMode="auto">
          <a:xfrm>
            <a:off x="1066800" y="1752600"/>
            <a:ext cx="6781800" cy="3860363"/>
            <a:chOff x="457200" y="2057400"/>
            <a:chExt cx="8305800" cy="3860363"/>
          </a:xfrm>
        </p:grpSpPr>
        <p:sp>
          <p:nvSpPr>
            <p:cNvPr id="7" name="Rounded Rectangle 6"/>
            <p:cNvSpPr/>
            <p:nvPr/>
          </p:nvSpPr>
          <p:spPr>
            <a:xfrm>
              <a:off x="457200" y="2057400"/>
              <a:ext cx="8305800" cy="37338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>
                <a:latin typeface="Calibri" pitchFamily="34" charset="0"/>
              </a:endParaRPr>
            </a:p>
          </p:txBody>
        </p:sp>
        <p:sp>
          <p:nvSpPr>
            <p:cNvPr id="1032" name="Rectangle 3"/>
            <p:cNvSpPr>
              <a:spLocks noChangeArrowheads="1"/>
            </p:cNvSpPr>
            <p:nvPr/>
          </p:nvSpPr>
          <p:spPr bwMode="auto">
            <a:xfrm>
              <a:off x="762000" y="2286000"/>
              <a:ext cx="7848600" cy="3631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Char char="Ø"/>
              </a:pPr>
              <a:r>
                <a:rPr lang="en-US" sz="2000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       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163</a:t>
              </a: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Dy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66+</a:t>
              </a: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(Z=66) → 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163</a:t>
              </a: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Ho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66+</a:t>
              </a: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        </a:t>
              </a:r>
            </a:p>
            <a:p>
              <a:pPr>
                <a:spcBef>
                  <a:spcPct val="50000"/>
                </a:spcBef>
                <a:buClr>
                  <a:srgbClr val="0000FF"/>
                </a:buClr>
              </a:pPr>
              <a:r>
                <a:rPr lang="en-US" sz="2000" dirty="0" smtClean="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(Half-life </a:t>
              </a:r>
              <a:r>
                <a:rPr lang="en-US" sz="2000" dirty="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= 47 days </a:t>
              </a:r>
              <a:r>
                <a:rPr lang="en-US" sz="2000" dirty="0" smtClean="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when fully stripped; </a:t>
              </a:r>
              <a:r>
                <a:rPr lang="en-US" sz="2000" dirty="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stable if neutral)</a:t>
              </a:r>
              <a:endParaRPr lang="en-US" sz="2000" dirty="0">
                <a:solidFill>
                  <a:srgbClr val="000000"/>
                </a:solidFill>
                <a:latin typeface="Calibri" pitchFamily="34" charset="0"/>
                <a:cs typeface="Arial" charset="0"/>
                <a:sym typeface="Symbol" pitchFamily="18" charset="2"/>
              </a:endParaRPr>
            </a:p>
            <a:p>
              <a:pPr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Char char="v"/>
              </a:pPr>
              <a:endParaRPr lang="en-US" sz="2000" dirty="0">
                <a:solidFill>
                  <a:srgbClr val="FF0000"/>
                </a:solidFill>
                <a:latin typeface="Calibri" pitchFamily="34" charset="0"/>
                <a:cs typeface="Arial" charset="0"/>
              </a:endParaRPr>
            </a:p>
            <a:p>
              <a:pPr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Char char="Ø"/>
              </a:pPr>
              <a:r>
                <a:rPr lang="en-US" sz="2000" dirty="0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     </a:t>
              </a: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187</a:t>
              </a: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Re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75+</a:t>
              </a: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(Z=75) → 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187</a:t>
              </a: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Os</a:t>
              </a:r>
              <a:r>
                <a:rPr lang="en-US" sz="2000" baseline="30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75+</a:t>
              </a:r>
              <a:r>
                <a:rPr lang="en-US" sz="2000" dirty="0" smtClean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           </a:t>
              </a:r>
            </a:p>
            <a:p>
              <a:pPr>
                <a:spcBef>
                  <a:spcPct val="50000"/>
                </a:spcBef>
                <a:buClr>
                  <a:srgbClr val="0000FF"/>
                </a:buClr>
              </a:pPr>
              <a:r>
                <a:rPr lang="en-US" sz="2000" dirty="0" smtClean="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(Half-life </a:t>
              </a:r>
              <a:r>
                <a:rPr lang="en-US" sz="2000" dirty="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= 33 yrs </a:t>
              </a:r>
              <a:r>
                <a:rPr lang="en-US" sz="2000" dirty="0" smtClean="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when fully stripped; </a:t>
              </a:r>
              <a:r>
                <a:rPr lang="en-US" sz="2000" dirty="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4x10</a:t>
              </a:r>
              <a:r>
                <a:rPr lang="en-US" sz="2000" baseline="30000" dirty="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10</a:t>
              </a:r>
              <a:r>
                <a:rPr lang="en-US" sz="2000" dirty="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 yrs if neutral) </a:t>
              </a:r>
            </a:p>
            <a:p>
              <a:pPr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Char char="v"/>
              </a:pPr>
              <a:endParaRPr lang="en-US" sz="2000" dirty="0">
                <a:solidFill>
                  <a:srgbClr val="0000FF"/>
                </a:solidFill>
                <a:latin typeface="Calibri" pitchFamily="34" charset="0"/>
                <a:cs typeface="Arial" charset="0"/>
              </a:endParaRPr>
            </a:p>
            <a:p>
              <a:pPr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Char char="Ø"/>
              </a:pPr>
              <a:r>
                <a:rPr lang="en-US" sz="2000" dirty="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 correction in galactic age determination </a:t>
              </a:r>
              <a:endParaRPr lang="en-US" sz="2000" dirty="0">
                <a:solidFill>
                  <a:srgbClr val="FF0000"/>
                </a:solidFill>
                <a:latin typeface="Calibri" pitchFamily="34" charset="0"/>
                <a:cs typeface="Arial" charset="0"/>
              </a:endParaRPr>
            </a:p>
            <a:p>
              <a:pPr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Char char="v"/>
              </a:pPr>
              <a:endParaRPr lang="en-US" sz="2000" dirty="0">
                <a:solidFill>
                  <a:srgbClr val="000000"/>
                </a:solidFill>
                <a:latin typeface="Calibri" pitchFamily="34" charset="0"/>
                <a:cs typeface="Arial" charset="0"/>
                <a:sym typeface="Symbol" pitchFamily="18" charset="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6BF8-05DF-4385-9A94-2AE82EDB9E48}" type="slidenum">
              <a:rPr lang="en-US"/>
              <a:pPr/>
              <a:t>43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6497638" cy="685800"/>
          </a:xfrm>
        </p:spPr>
        <p:txBody>
          <a:bodyPr/>
          <a:lstStyle/>
          <a:p>
            <a:r>
              <a:rPr lang="en-US" sz="2400" b="1" dirty="0">
                <a:solidFill>
                  <a:srgbClr val="3E11AF"/>
                </a:solidFill>
                <a:latin typeface="Calibri" pitchFamily="34" charset="0"/>
                <a:cs typeface="Calibri" pitchFamily="34" charset="0"/>
              </a:rPr>
              <a:t>Element synthesis &amp; Exotic Nuclei </a:t>
            </a:r>
            <a:r>
              <a:rPr lang="en-US" sz="2400" b="1" dirty="0" smtClean="0">
                <a:solidFill>
                  <a:srgbClr val="3E11AF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2400" b="1" dirty="0" smtClean="0">
                <a:solidFill>
                  <a:srgbClr val="3E11AF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18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we are but stellar dust)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683837" y="1261947"/>
            <a:ext cx="6019800" cy="707886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buClr>
                <a:schemeClr val="hlink"/>
              </a:buClr>
            </a:pP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fusion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stops at </a:t>
            </a:r>
            <a:r>
              <a:rPr lang="en-US" sz="2000" baseline="30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56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Fe ; S-process : up to </a:t>
            </a:r>
            <a:r>
              <a:rPr lang="en-US" sz="2000" baseline="30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209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Bi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2000" dirty="0">
                <a:latin typeface="Calibri" pitchFamily="34" charset="0"/>
                <a:cs typeface="Calibri" pitchFamily="34" charset="0"/>
              </a:rPr>
              <a:t>                   </a:t>
            </a:r>
            <a:r>
              <a:rPr lang="en-US" sz="2000" dirty="0">
                <a:solidFill>
                  <a:srgbClr val="FF00FF"/>
                </a:solidFill>
                <a:latin typeface="Calibri" pitchFamily="34" charset="0"/>
                <a:cs typeface="Calibri" pitchFamily="34" charset="0"/>
              </a:rPr>
              <a:t>Beyond Bi, only r-process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61925" y="2197100"/>
            <a:ext cx="3413125" cy="3319463"/>
            <a:chOff x="-18" y="1384"/>
            <a:chExt cx="2150" cy="2091"/>
          </a:xfrm>
        </p:grpSpPr>
        <p:pic>
          <p:nvPicPr>
            <p:cNvPr id="9222" name="Picture 6" descr="abund"/>
            <p:cNvPicPr>
              <a:picLocks noChangeAspect="1" noChangeArrowheads="1"/>
            </p:cNvPicPr>
            <p:nvPr/>
          </p:nvPicPr>
          <p:blipFill>
            <a:blip r:embed="rId3" cstate="print"/>
            <a:srcRect l="4533" r="7326" b="29738"/>
            <a:stretch>
              <a:fillRect/>
            </a:stretch>
          </p:blipFill>
          <p:spPr bwMode="auto">
            <a:xfrm>
              <a:off x="32" y="1494"/>
              <a:ext cx="2100" cy="1962"/>
            </a:xfrm>
            <a:prstGeom prst="rect">
              <a:avLst/>
            </a:prstGeom>
            <a:noFill/>
          </p:spPr>
        </p:pic>
        <p:sp>
          <p:nvSpPr>
            <p:cNvPr id="9223" name="Text Box 7"/>
            <p:cNvSpPr txBox="1">
              <a:spLocks noChangeArrowheads="1"/>
            </p:cNvSpPr>
            <p:nvPr/>
          </p:nvSpPr>
          <p:spPr bwMode="auto">
            <a:xfrm>
              <a:off x="632" y="3263"/>
              <a:ext cx="870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ahoma" pitchFamily="34" charset="0"/>
                </a:rPr>
                <a:t>Mass number</a:t>
              </a:r>
            </a:p>
          </p:txBody>
        </p:sp>
        <p:sp>
          <p:nvSpPr>
            <p:cNvPr id="9224" name="Text Box 8"/>
            <p:cNvSpPr txBox="1">
              <a:spLocks noChangeArrowheads="1"/>
            </p:cNvSpPr>
            <p:nvPr/>
          </p:nvSpPr>
          <p:spPr bwMode="auto">
            <a:xfrm rot="-5400000">
              <a:off x="-834" y="2200"/>
              <a:ext cx="1843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ahoma" pitchFamily="34" charset="0"/>
                </a:rPr>
                <a:t>Relative abundance (log scale)</a:t>
              </a:r>
            </a:p>
          </p:txBody>
        </p:sp>
        <p:sp>
          <p:nvSpPr>
            <p:cNvPr id="9225" name="Text Box 9"/>
            <p:cNvSpPr txBox="1">
              <a:spLocks noChangeArrowheads="1"/>
            </p:cNvSpPr>
            <p:nvPr/>
          </p:nvSpPr>
          <p:spPr bwMode="auto">
            <a:xfrm>
              <a:off x="816" y="1584"/>
              <a:ext cx="1064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FF"/>
                  </a:solidFill>
                  <a:latin typeface="Tahoma" pitchFamily="34" charset="0"/>
                </a:rPr>
                <a:t>Solar Abundance</a:t>
              </a:r>
            </a:p>
          </p:txBody>
        </p:sp>
      </p:grp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/>
          <a:srcRect r="46535" b="50009"/>
          <a:stretch>
            <a:fillRect/>
          </a:stretch>
        </p:blipFill>
        <p:spPr bwMode="auto">
          <a:xfrm>
            <a:off x="3733800" y="2286000"/>
            <a:ext cx="4999474" cy="3505200"/>
          </a:xfrm>
          <a:prstGeom prst="rect">
            <a:avLst/>
          </a:prstGeom>
          <a:noFill/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3657600" y="3733800"/>
            <a:ext cx="125617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err="1">
                <a:latin typeface="Calibri" pitchFamily="34" charset="0"/>
                <a:cs typeface="Calibri" pitchFamily="34" charset="0"/>
              </a:rPr>
              <a:t>rp</a:t>
            </a:r>
            <a:r>
              <a:rPr lang="en-US" sz="1600" b="1" dirty="0">
                <a:latin typeface="Calibri" pitchFamily="34" charset="0"/>
                <a:cs typeface="Calibri" pitchFamily="34" charset="0"/>
              </a:rPr>
              <a:t> – process 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86400" y="4876800"/>
            <a:ext cx="12573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>
                <a:latin typeface="Calibri" pitchFamily="34" charset="0"/>
                <a:cs typeface="Calibri" pitchFamily="34" charset="0"/>
              </a:rPr>
              <a:t>r– process 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5029200" y="2971800"/>
            <a:ext cx="1066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r>
              <a:rPr lang="en-US" sz="1600" b="1" dirty="0">
                <a:latin typeface="Calibri" pitchFamily="34" charset="0"/>
                <a:cs typeface="Calibri" pitchFamily="34" charset="0"/>
              </a:rPr>
              <a:t>s – process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29000" y="2057400"/>
            <a:ext cx="5410200" cy="3810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7F06-9653-443D-AA9E-8CB1C615EB8F}" type="slidenum">
              <a:rPr lang="en-US"/>
              <a:pPr/>
              <a:t>44</a:t>
            </a:fld>
            <a:endParaRPr lang="en-US"/>
          </a:p>
        </p:txBody>
      </p:sp>
      <p:sp>
        <p:nvSpPr>
          <p:cNvPr id="95245" name="AutoShape 13"/>
          <p:cNvSpPr>
            <a:spLocks noChangeArrowheads="1"/>
          </p:cNvSpPr>
          <p:nvPr/>
        </p:nvSpPr>
        <p:spPr bwMode="auto">
          <a:xfrm>
            <a:off x="1066800" y="5867400"/>
            <a:ext cx="6934200" cy="609600"/>
          </a:xfrm>
          <a:prstGeom prst="wedgeRectCallout">
            <a:avLst>
              <a:gd name="adj1" fmla="val -343"/>
              <a:gd name="adj2" fmla="val -152606"/>
            </a:avLst>
          </a:prstGeom>
          <a:noFill/>
          <a:ln w="9525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1752600" y="228600"/>
            <a:ext cx="5909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990000"/>
                </a:solidFill>
                <a:latin typeface="Calibri" pitchFamily="34" charset="0"/>
              </a:rPr>
              <a:t>Weakening of shells away from beta-stability</a:t>
            </a:r>
          </a:p>
        </p:txBody>
      </p:sp>
      <p:pic>
        <p:nvPicPr>
          <p:cNvPr id="95238" name="Picture 6" descr="Fig"/>
          <p:cNvPicPr>
            <a:picLocks noChangeAspect="1" noChangeArrowheads="1"/>
          </p:cNvPicPr>
          <p:nvPr/>
        </p:nvPicPr>
        <p:blipFill>
          <a:blip r:embed="rId3" cstate="print">
            <a:lum bright="6000"/>
          </a:blip>
          <a:srcRect l="11482" t="6667" r="10001" b="10001"/>
          <a:stretch>
            <a:fillRect/>
          </a:stretch>
        </p:blipFill>
        <p:spPr bwMode="auto">
          <a:xfrm>
            <a:off x="4724400" y="838200"/>
            <a:ext cx="3500438" cy="4953000"/>
          </a:xfrm>
          <a:prstGeom prst="rect">
            <a:avLst/>
          </a:prstGeom>
          <a:noFill/>
        </p:spPr>
      </p:pic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1104900" y="5905500"/>
            <a:ext cx="6934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Calculations with weakened shell structure show a reduced discrepancy between measured and calculated r-process </a:t>
            </a:r>
            <a:r>
              <a:rPr lang="en-US" sz="1600" dirty="0">
                <a:latin typeface="Calibri" pitchFamily="34" charset="0"/>
              </a:rPr>
              <a:t>abundances at N=50 and N=82 shell closures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85800" y="1300163"/>
            <a:ext cx="3886200" cy="3581400"/>
            <a:chOff x="432" y="720"/>
            <a:chExt cx="2448" cy="2256"/>
          </a:xfrm>
        </p:grpSpPr>
        <p:pic>
          <p:nvPicPr>
            <p:cNvPr id="95240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 b="33055"/>
            <a:stretch>
              <a:fillRect/>
            </a:stretch>
          </p:blipFill>
          <p:spPr bwMode="auto">
            <a:xfrm>
              <a:off x="432" y="1056"/>
              <a:ext cx="2448" cy="1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5241" name="Line 9"/>
            <p:cNvSpPr>
              <a:spLocks noChangeShapeType="1"/>
            </p:cNvSpPr>
            <p:nvPr/>
          </p:nvSpPr>
          <p:spPr bwMode="auto">
            <a:xfrm flipH="1">
              <a:off x="672" y="960"/>
              <a:ext cx="19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5242" name="Text Box 10"/>
            <p:cNvSpPr txBox="1">
              <a:spLocks noChangeArrowheads="1"/>
            </p:cNvSpPr>
            <p:nvPr/>
          </p:nvSpPr>
          <p:spPr bwMode="auto">
            <a:xfrm>
              <a:off x="576" y="720"/>
              <a:ext cx="198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Moving towards neutron-drip line</a:t>
              </a:r>
            </a:p>
          </p:txBody>
        </p:sp>
      </p:grpSp>
      <p:sp>
        <p:nvSpPr>
          <p:cNvPr id="95247" name="Text Box 15"/>
          <p:cNvSpPr txBox="1">
            <a:spLocks noChangeArrowheads="1"/>
          </p:cNvSpPr>
          <p:nvPr/>
        </p:nvSpPr>
        <p:spPr bwMode="auto">
          <a:xfrm>
            <a:off x="5595938" y="944563"/>
            <a:ext cx="1606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CC0000"/>
                </a:solidFill>
              </a:rPr>
              <a:t>N=50              N=82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05550"/>
            <a:ext cx="2133600" cy="476250"/>
          </a:xfrm>
        </p:spPr>
        <p:txBody>
          <a:bodyPr/>
          <a:lstStyle/>
          <a:p>
            <a:fld id="{0CA36A19-F387-45FA-8B59-CDB24E960DC3}" type="slidenum">
              <a:rPr lang="en-US"/>
              <a:pPr/>
              <a:t>45</a:t>
            </a:fld>
            <a:endParaRPr lang="en-US" dirty="0"/>
          </a:p>
        </p:txBody>
      </p:sp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6850063" cy="465138"/>
          </a:xfrm>
          <a:ln/>
        </p:spPr>
        <p:txBody>
          <a:bodyPr/>
          <a:lstStyle/>
          <a:p>
            <a:r>
              <a:rPr lang="en-US" sz="2400" b="1" dirty="0">
                <a:solidFill>
                  <a:srgbClr val="99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cs typeface="Calibri" pitchFamily="34" charset="0"/>
              </a:rPr>
              <a:t>Synthesis of Super Heavy Elements (SHE) </a:t>
            </a:r>
          </a:p>
        </p:txBody>
      </p:sp>
      <p:pic>
        <p:nvPicPr>
          <p:cNvPr id="220163" name="Picture 3" descr="SHE"/>
          <p:cNvPicPr>
            <a:picLocks noChangeAspect="1" noChangeArrowheads="1"/>
          </p:cNvPicPr>
          <p:nvPr/>
        </p:nvPicPr>
        <p:blipFill>
          <a:blip r:embed="rId3" cstate="print"/>
          <a:srcRect l="8765" t="2005" r="15025" b="11359"/>
          <a:stretch>
            <a:fillRect/>
          </a:stretch>
        </p:blipFill>
        <p:spPr bwMode="auto">
          <a:xfrm>
            <a:off x="2644902" y="990600"/>
            <a:ext cx="63246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0164" name="Rectangle 4"/>
          <p:cNvSpPr>
            <a:spLocks noChangeArrowheads="1"/>
          </p:cNvSpPr>
          <p:nvPr/>
        </p:nvSpPr>
        <p:spPr bwMode="auto">
          <a:xfrm>
            <a:off x="228600" y="2190750"/>
            <a:ext cx="2819400" cy="272382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CC0099"/>
              </a:buClr>
              <a:buFontTx/>
              <a:buChar char="•"/>
            </a:pPr>
            <a:r>
              <a:rPr lang="en-US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 prediction </a:t>
            </a:r>
          </a:p>
          <a:p>
            <a:pPr eaLnBrk="1" hangingPunct="1">
              <a:spcBef>
                <a:spcPct val="5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en-US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shell closure at </a:t>
            </a:r>
            <a:r>
              <a:rPr lang="en-US" i="1" dirty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N= 184 </a:t>
            </a:r>
            <a:r>
              <a:rPr lang="en-US" dirty="0">
                <a:solidFill>
                  <a:srgbClr val="0000FF"/>
                </a:solidFill>
                <a:latin typeface="Calibri" pitchFamily="34" charset="0"/>
                <a:cs typeface="Arial" pitchFamily="34" charset="0"/>
              </a:rPr>
              <a:t>Z=114/118/120/126  (depending on the model) </a:t>
            </a:r>
          </a:p>
          <a:p>
            <a:pPr eaLnBrk="1" hangingPunct="1">
              <a:spcBef>
                <a:spcPct val="50000"/>
              </a:spcBef>
              <a:buClr>
                <a:srgbClr val="CC0099"/>
              </a:buClr>
              <a:buFontTx/>
              <a:buChar char="•"/>
            </a:pPr>
            <a:r>
              <a:rPr lang="en-US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 with stable beams it  is not possible to reach these closed shells</a:t>
            </a:r>
          </a:p>
          <a:p>
            <a:pPr eaLnBrk="1" hangingPunct="1">
              <a:spcBef>
                <a:spcPct val="5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en-US" dirty="0">
                <a:solidFill>
                  <a:srgbClr val="990000"/>
                </a:solidFill>
                <a:latin typeface="Calibri" pitchFamily="34" charset="0"/>
                <a:cs typeface="Arial" pitchFamily="34" charset="0"/>
              </a:rPr>
              <a:t> </a:t>
            </a:r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5232400" y="1955800"/>
            <a:ext cx="152400" cy="152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0166" name="Rectangle 6"/>
          <p:cNvSpPr>
            <a:spLocks noChangeArrowheads="1"/>
          </p:cNvSpPr>
          <p:nvPr/>
        </p:nvSpPr>
        <p:spPr bwMode="auto">
          <a:xfrm>
            <a:off x="6604000" y="990600"/>
            <a:ext cx="177800" cy="222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36D8F-B9A1-41A5-8768-923D603D573A}" type="slidenum">
              <a:rPr lang="en-US"/>
              <a:pPr/>
              <a:t>5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2800" b="1" dirty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Challenges</a:t>
            </a:r>
            <a:r>
              <a:rPr lang="en-US" sz="28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endParaRPr lang="en-US" sz="20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14400"/>
            <a:ext cx="7696200" cy="5257800"/>
          </a:xfrm>
          <a:solidFill>
            <a:srgbClr val="FFFFCC"/>
          </a:solidFill>
        </p:spPr>
        <p:txBody>
          <a:bodyPr/>
          <a:lstStyle/>
          <a:p>
            <a:pPr>
              <a:lnSpc>
                <a:spcPct val="90000"/>
              </a:lnSpc>
              <a:buNone/>
            </a:pPr>
            <a:endParaRPr lang="en-US" sz="1800" dirty="0" smtClean="0">
              <a:solidFill>
                <a:srgbClr val="0080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3333FF"/>
                </a:solidFill>
                <a:latin typeface="Calibri" pitchFamily="34" charset="0"/>
              </a:rPr>
              <a:t>Int. (rib) should be adequate for various experiments (</a:t>
            </a:r>
            <a:r>
              <a:rPr lang="en-US" sz="1800" dirty="0" smtClean="0">
                <a:solidFill>
                  <a:srgbClr val="3333FF"/>
                </a:solidFill>
                <a:latin typeface="Calibri" pitchFamily="34" charset="0"/>
              </a:rPr>
              <a:t>1 – 10</a:t>
            </a:r>
            <a:r>
              <a:rPr lang="en-US" sz="1800" baseline="30000" dirty="0" smtClean="0">
                <a:solidFill>
                  <a:srgbClr val="3333FF"/>
                </a:solidFill>
                <a:latin typeface="Calibri" pitchFamily="34" charset="0"/>
              </a:rPr>
              <a:t>9  </a:t>
            </a:r>
            <a:r>
              <a:rPr lang="en-US" sz="1800" dirty="0" err="1" smtClean="0">
                <a:solidFill>
                  <a:srgbClr val="3333FF"/>
                </a:solidFill>
                <a:latin typeface="Calibri" pitchFamily="34" charset="0"/>
              </a:rPr>
              <a:t>pps</a:t>
            </a:r>
            <a:r>
              <a:rPr lang="en-US" sz="2000" dirty="0" smtClean="0">
                <a:solidFill>
                  <a:srgbClr val="3333FF"/>
                </a:solidFill>
                <a:latin typeface="Calibri" pitchFamily="34" charset="0"/>
              </a:rPr>
              <a:t>)</a:t>
            </a:r>
            <a:endParaRPr lang="en-US" sz="2000" baseline="30000" dirty="0" smtClean="0">
              <a:solidFill>
                <a:srgbClr val="3333FF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1800" dirty="0" smtClean="0">
                <a:solidFill>
                  <a:srgbClr val="008000"/>
                </a:solidFill>
                <a:latin typeface="Calibri" pitchFamily="34" charset="0"/>
              </a:rPr>
              <a:t>	Int. (rib) = Int. (primary Beam) x cross-section x No. of target atoms/cm</a:t>
            </a:r>
            <a:r>
              <a:rPr lang="en-US" sz="2000" baseline="30000" dirty="0" smtClean="0">
                <a:solidFill>
                  <a:srgbClr val="008000"/>
                </a:solidFill>
                <a:latin typeface="Calibri" pitchFamily="34" charset="0"/>
              </a:rPr>
              <a:t>2</a:t>
            </a:r>
            <a:r>
              <a:rPr lang="en-US" sz="1800" dirty="0" smtClean="0">
                <a:solidFill>
                  <a:srgbClr val="008000"/>
                </a:solidFill>
                <a:latin typeface="Calibri" pitchFamily="34" charset="0"/>
              </a:rPr>
              <a:t> x efficiency factors (diffusion, ionization, separation, acceleration)</a:t>
            </a: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solidFill>
                <a:srgbClr val="0080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3333FF"/>
                </a:solidFill>
                <a:latin typeface="Calibri" pitchFamily="34" charset="0"/>
              </a:rPr>
              <a:t>High </a:t>
            </a:r>
            <a:r>
              <a:rPr lang="en-US" sz="2000" dirty="0">
                <a:solidFill>
                  <a:srgbClr val="3333FF"/>
                </a:solidFill>
                <a:latin typeface="Calibri" pitchFamily="34" charset="0"/>
              </a:rPr>
              <a:t>intensity primary </a:t>
            </a:r>
            <a:r>
              <a:rPr lang="en-US" sz="2000" dirty="0" smtClean="0">
                <a:solidFill>
                  <a:srgbClr val="3333FF"/>
                </a:solidFill>
                <a:latin typeface="Calibri" pitchFamily="34" charset="0"/>
              </a:rPr>
              <a:t>beam (ADSS; accelerator-energy interface)</a:t>
            </a:r>
          </a:p>
          <a:p>
            <a:pPr>
              <a:lnSpc>
                <a:spcPct val="90000"/>
              </a:lnSpc>
              <a:buNone/>
            </a:pPr>
            <a:endParaRPr lang="en-US" sz="2000" dirty="0">
              <a:solidFill>
                <a:srgbClr val="3333FF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006600"/>
                </a:solidFill>
                <a:latin typeface="Calibri" pitchFamily="34" charset="0"/>
              </a:rPr>
              <a:t>Development of thick </a:t>
            </a:r>
            <a:r>
              <a:rPr lang="en-US" sz="2000" dirty="0" smtClean="0">
                <a:solidFill>
                  <a:srgbClr val="006600"/>
                </a:solidFill>
                <a:latin typeface="Calibri" pitchFamily="34" charset="0"/>
              </a:rPr>
              <a:t>targets that can sustain high beam power (ADSS) </a:t>
            </a:r>
            <a:endParaRPr lang="en-US" sz="2000" dirty="0">
              <a:solidFill>
                <a:srgbClr val="006600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en-US" sz="2000" dirty="0">
              <a:solidFill>
                <a:srgbClr val="3333FF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3333FF"/>
                </a:solidFill>
                <a:latin typeface="Calibri" pitchFamily="34" charset="0"/>
              </a:rPr>
              <a:t>Efficient ionization, separation &amp; post-acceleration of </a:t>
            </a:r>
            <a:r>
              <a:rPr lang="en-US" sz="2000" dirty="0" smtClean="0">
                <a:solidFill>
                  <a:srgbClr val="3333FF"/>
                </a:solidFill>
                <a:latin typeface="Calibri" pitchFamily="34" charset="0"/>
              </a:rPr>
              <a:t>RIB</a:t>
            </a:r>
          </a:p>
          <a:p>
            <a:pPr>
              <a:lnSpc>
                <a:spcPct val="90000"/>
              </a:lnSpc>
              <a:buNone/>
            </a:pPr>
            <a:endParaRPr lang="en-US" sz="2000" dirty="0">
              <a:solidFill>
                <a:srgbClr val="3333FF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A50021"/>
                </a:solidFill>
                <a:latin typeface="Calibri" pitchFamily="34" charset="0"/>
              </a:rPr>
              <a:t>Both PFS &amp; ISOL type facility to cover all ranges of half-life</a:t>
            </a:r>
          </a:p>
          <a:p>
            <a:pPr>
              <a:lnSpc>
                <a:spcPct val="90000"/>
              </a:lnSpc>
              <a:buNone/>
            </a:pPr>
            <a:endParaRPr lang="en-US" sz="2000" dirty="0">
              <a:solidFill>
                <a:srgbClr val="3333FF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3333FF"/>
                </a:solidFill>
                <a:latin typeface="Calibri" pitchFamily="34" charset="0"/>
              </a:rPr>
              <a:t>State of the art detector systems (traps, arrays, ISOL, PFS, storage rings) &amp; New </a:t>
            </a:r>
            <a:r>
              <a:rPr lang="en-US" sz="2000" dirty="0" smtClean="0">
                <a:solidFill>
                  <a:srgbClr val="3333FF"/>
                </a:solidFill>
                <a:latin typeface="Calibri" pitchFamily="34" charset="0"/>
              </a:rPr>
              <a:t>ideas and detector arrays </a:t>
            </a:r>
            <a:r>
              <a:rPr lang="en-US" sz="2000" dirty="0">
                <a:solidFill>
                  <a:srgbClr val="3333FF"/>
                </a:solidFill>
                <a:latin typeface="Calibri" pitchFamily="34" charset="0"/>
              </a:rPr>
              <a:t>to improve S/N ratio </a:t>
            </a:r>
            <a:endParaRPr lang="en-US" sz="2000" dirty="0" smtClean="0">
              <a:solidFill>
                <a:srgbClr val="3333FF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en-US" sz="2000" dirty="0" smtClean="0">
              <a:solidFill>
                <a:srgbClr val="3333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2133600" cy="476250"/>
          </a:xfrm>
          <a:noFill/>
        </p:spPr>
        <p:txBody>
          <a:bodyPr/>
          <a:lstStyle/>
          <a:p>
            <a:fld id="{FAE7769D-0EEE-4AC3-817E-0C7F08FC0A1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0484" name="Text Box 41"/>
          <p:cNvSpPr txBox="1">
            <a:spLocks noChangeArrowheads="1"/>
          </p:cNvSpPr>
          <p:nvPr/>
        </p:nvSpPr>
        <p:spPr bwMode="auto">
          <a:xfrm>
            <a:off x="4419600" y="990600"/>
            <a:ext cx="4289425" cy="5493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73152" rIns="45720"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0000FF"/>
              </a:buClr>
            </a:pPr>
            <a:endParaRPr lang="en-US" sz="400" dirty="0">
              <a:solidFill>
                <a:srgbClr val="000000"/>
              </a:solidFill>
              <a:latin typeface="Calibri" pitchFamily="34" charset="0"/>
            </a:endParaRP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Accelerated stable isotope beams to 415 </a:t>
            </a:r>
            <a:r>
              <a:rPr lang="en-US" sz="1400" dirty="0" err="1" smtClean="0">
                <a:solidFill>
                  <a:srgbClr val="000000"/>
                </a:solidFill>
                <a:latin typeface="Calibri" pitchFamily="34" charset="0"/>
              </a:rPr>
              <a:t>keV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/u</a:t>
            </a: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 Developed 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1</a:t>
            </a:r>
            <a:r>
              <a:rPr lang="en-US" sz="1400" baseline="30000" dirty="0">
                <a:solidFill>
                  <a:srgbClr val="000000"/>
                </a:solidFill>
                <a:latin typeface="Calibri" pitchFamily="34" charset="0"/>
              </a:rPr>
              <a:t>st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 RFQ in the country 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(29 </a:t>
            </a:r>
            <a:r>
              <a:rPr lang="en-US" sz="1400" dirty="0" err="1" smtClean="0">
                <a:solidFill>
                  <a:srgbClr val="000000"/>
                </a:solidFill>
                <a:latin typeface="Calibri" pitchFamily="34" charset="0"/>
              </a:rPr>
              <a:t>keV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/u). Second 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RFQ commissioned in 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2008 (100 </a:t>
            </a:r>
            <a:r>
              <a:rPr lang="en-US" sz="1400" dirty="0" err="1" smtClean="0">
                <a:solidFill>
                  <a:srgbClr val="000000"/>
                </a:solidFill>
                <a:latin typeface="Calibri" pitchFamily="34" charset="0"/>
              </a:rPr>
              <a:t>keV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/u). 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Fully indigenous development. </a:t>
            </a: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§"/>
            </a:pPr>
            <a:endParaRPr lang="en-US" sz="400" dirty="0">
              <a:solidFill>
                <a:srgbClr val="000000"/>
              </a:solidFill>
              <a:latin typeface="Calibri" pitchFamily="34" charset="0"/>
            </a:endParaRP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Developed 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1</a:t>
            </a:r>
            <a:r>
              <a:rPr lang="en-US" sz="1400" baseline="30000" dirty="0">
                <a:solidFill>
                  <a:srgbClr val="000000"/>
                </a:solidFill>
                <a:latin typeface="Calibri" pitchFamily="34" charset="0"/>
              </a:rPr>
              <a:t>st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 IH-</a:t>
            </a:r>
            <a:r>
              <a:rPr lang="en-US" sz="1400" dirty="0" err="1">
                <a:solidFill>
                  <a:srgbClr val="000000"/>
                </a:solidFill>
                <a:latin typeface="Calibri" pitchFamily="34" charset="0"/>
              </a:rPr>
              <a:t>Linac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</a:rPr>
              <a:t> in the country. Linac-1 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&amp; 2 &amp; 3 are already commissioned. Stable ion beams accelerated to 415 </a:t>
            </a:r>
            <a:r>
              <a:rPr lang="en-US" sz="1400" dirty="0" err="1" smtClean="0">
                <a:solidFill>
                  <a:srgbClr val="000000"/>
                </a:solidFill>
                <a:latin typeface="Calibri" pitchFamily="34" charset="0"/>
              </a:rPr>
              <a:t>keV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/u at the end of Linac-3. </a:t>
            </a: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§"/>
            </a:pPr>
            <a:r>
              <a:rPr lang="en-US" sz="1400" dirty="0" err="1" smtClean="0">
                <a:solidFill>
                  <a:srgbClr val="000000"/>
                </a:solidFill>
                <a:latin typeface="Calibri" pitchFamily="34" charset="0"/>
              </a:rPr>
              <a:t>Linac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 4 ready to be commissioned. </a:t>
            </a:r>
            <a:r>
              <a:rPr lang="en-US" sz="1400" dirty="0" err="1" smtClean="0">
                <a:solidFill>
                  <a:srgbClr val="000000"/>
                </a:solidFill>
                <a:latin typeface="Calibri" pitchFamily="34" charset="0"/>
              </a:rPr>
              <a:t>Linac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</a:rPr>
              <a:t> 5-6 being ordered. To be installed in new annex building by 2013  </a:t>
            </a:r>
            <a:endParaRPr lang="en-US" sz="1400" dirty="0">
              <a:solidFill>
                <a:srgbClr val="000000"/>
              </a:solidFill>
              <a:latin typeface="Calibri" pitchFamily="34" charset="0"/>
            </a:endParaRPr>
          </a:p>
          <a:p>
            <a:pPr eaLnBrk="0" hangingPunct="0">
              <a:spcBef>
                <a:spcPct val="50000"/>
              </a:spcBef>
              <a:buClr>
                <a:srgbClr val="0000FF"/>
              </a:buClr>
            </a:pPr>
            <a:endParaRPr lang="en-US" sz="400" dirty="0">
              <a:latin typeface="Calibri" pitchFamily="34" charset="0"/>
            </a:endParaRP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§"/>
            </a:pPr>
            <a:r>
              <a:rPr lang="en-US" sz="1400" dirty="0" smtClean="0">
                <a:latin typeface="Calibri" pitchFamily="34" charset="0"/>
              </a:rPr>
              <a:t>Target R&amp;D , on-line experiments ongoing.</a:t>
            </a: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§"/>
            </a:pPr>
            <a:r>
              <a:rPr lang="en-US" sz="1400" dirty="0" smtClean="0">
                <a:latin typeface="Calibri" pitchFamily="34" charset="0"/>
              </a:rPr>
              <a:t> Experiments </a:t>
            </a:r>
            <a:r>
              <a:rPr lang="en-US" sz="1400" dirty="0">
                <a:latin typeface="Calibri" pitchFamily="34" charset="0"/>
              </a:rPr>
              <a:t>using cyclotron beam for acceleration of Radioactive Ion Beams are underway. </a:t>
            </a:r>
            <a:r>
              <a:rPr lang="en-US" sz="1400" baseline="30000" dirty="0" smtClean="0">
                <a:latin typeface="Calibri" pitchFamily="34" charset="0"/>
              </a:rPr>
              <a:t>42,43</a:t>
            </a:r>
            <a:r>
              <a:rPr lang="en-US" sz="1400" dirty="0" smtClean="0">
                <a:latin typeface="Calibri" pitchFamily="34" charset="0"/>
              </a:rPr>
              <a:t>K, </a:t>
            </a:r>
            <a:r>
              <a:rPr lang="en-US" sz="1400" baseline="30000" dirty="0" smtClean="0">
                <a:latin typeface="Calibri" pitchFamily="34" charset="0"/>
              </a:rPr>
              <a:t>14</a:t>
            </a:r>
            <a:r>
              <a:rPr lang="en-US" sz="1400" dirty="0" smtClean="0">
                <a:latin typeface="Calibri" pitchFamily="34" charset="0"/>
              </a:rPr>
              <a:t>O, &amp; </a:t>
            </a:r>
            <a:r>
              <a:rPr lang="en-US" sz="1400" baseline="30000" dirty="0" smtClean="0">
                <a:latin typeface="Calibri" pitchFamily="34" charset="0"/>
              </a:rPr>
              <a:t>41</a:t>
            </a:r>
            <a:r>
              <a:rPr lang="en-US" sz="1400" dirty="0" smtClean="0">
                <a:latin typeface="Calibri" pitchFamily="34" charset="0"/>
              </a:rPr>
              <a:t>Ar beams are already produced</a:t>
            </a: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§"/>
            </a:pPr>
            <a:r>
              <a:rPr lang="en-US" sz="1400" dirty="0" smtClean="0">
                <a:latin typeface="Calibri" pitchFamily="34" charset="0"/>
              </a:rPr>
              <a:t> Superconducting Electron </a:t>
            </a:r>
            <a:r>
              <a:rPr lang="en-US" sz="1400" dirty="0" err="1" smtClean="0">
                <a:latin typeface="Calibri" pitchFamily="34" charset="0"/>
              </a:rPr>
              <a:t>Linac</a:t>
            </a:r>
            <a:r>
              <a:rPr lang="en-US" sz="1400" dirty="0" smtClean="0">
                <a:latin typeface="Calibri" pitchFamily="34" charset="0"/>
              </a:rPr>
              <a:t> development started, in collaboration with TRIUMF Canada. </a:t>
            </a: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§"/>
            </a:pPr>
            <a:r>
              <a:rPr lang="en-US" sz="1400" dirty="0" smtClean="0">
                <a:latin typeface="Calibri" pitchFamily="34" charset="0"/>
              </a:rPr>
              <a:t> Ion-beams from the facility have been used for material science experiments. </a:t>
            </a: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§"/>
            </a:pPr>
            <a:r>
              <a:rPr lang="en-US" sz="1400" dirty="0" smtClean="0">
                <a:latin typeface="Calibri" pitchFamily="34" charset="0"/>
              </a:rPr>
              <a:t> Fragment Separator based experiment &amp; PFS design (collaboration with RIKEN)</a:t>
            </a: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§"/>
            </a:pPr>
            <a:endParaRPr lang="en-US" sz="400" dirty="0">
              <a:latin typeface="Calibri" pitchFamily="34" charset="0"/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>
          <a:xfrm>
            <a:off x="609600" y="228600"/>
            <a:ext cx="7924800" cy="76200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60000"/>
              </a:lnSpc>
              <a:defRPr/>
            </a:pPr>
            <a:r>
              <a:rPr lang="en-US" sz="2400" b="1" i="1" kern="0" dirty="0" smtClean="0">
                <a:solidFill>
                  <a:srgbClr val="00009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+mj-ea"/>
                <a:cs typeface="+mj-cs"/>
              </a:rPr>
              <a:t>Towards our aim..</a:t>
            </a:r>
            <a:r>
              <a:rPr lang="en-US" sz="2400" b="1" kern="0" dirty="0" smtClean="0">
                <a:solidFill>
                  <a:srgbClr val="00009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000" b="1" kern="0" dirty="0" smtClean="0">
                <a:solidFill>
                  <a:srgbClr val="00808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+mj-ea"/>
                <a:cs typeface="+mj-cs"/>
              </a:rPr>
              <a:t>What </a:t>
            </a:r>
            <a:r>
              <a:rPr lang="en-US" sz="2000" b="1" kern="0" dirty="0">
                <a:solidFill>
                  <a:srgbClr val="00808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+mj-ea"/>
                <a:cs typeface="+mj-cs"/>
              </a:rPr>
              <a:t>have we </a:t>
            </a:r>
            <a:r>
              <a:rPr lang="en-US" sz="2000" b="1" kern="0" dirty="0" smtClean="0">
                <a:solidFill>
                  <a:srgbClr val="00808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+mj-ea"/>
                <a:cs typeface="+mj-cs"/>
              </a:rPr>
              <a:t>achieved </a:t>
            </a:r>
            <a:r>
              <a:rPr lang="en-US" sz="2000" b="1" kern="0" dirty="0">
                <a:solidFill>
                  <a:srgbClr val="00808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+mj-ea"/>
                <a:cs typeface="+mj-cs"/>
              </a:rPr>
              <a:t>so </a:t>
            </a:r>
            <a:r>
              <a:rPr lang="en-US" sz="2000" b="1" kern="0" dirty="0" smtClean="0">
                <a:solidFill>
                  <a:srgbClr val="00808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ea typeface="+mj-ea"/>
                <a:cs typeface="+mj-cs"/>
              </a:rPr>
              <a:t>far?</a:t>
            </a:r>
            <a:endParaRPr lang="en-US" sz="2000" b="1" kern="0" dirty="0">
              <a:solidFill>
                <a:srgbClr val="00808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  <p:grpSp>
        <p:nvGrpSpPr>
          <p:cNvPr id="37" name="Group 89"/>
          <p:cNvGrpSpPr>
            <a:grpSpLocks/>
          </p:cNvGrpSpPr>
          <p:nvPr/>
        </p:nvGrpSpPr>
        <p:grpSpPr bwMode="auto">
          <a:xfrm>
            <a:off x="609600" y="990600"/>
            <a:ext cx="3600450" cy="5334000"/>
            <a:chOff x="685800" y="1371600"/>
            <a:chExt cx="3600450" cy="4648200"/>
          </a:xfrm>
        </p:grpSpPr>
        <p:sp>
          <p:nvSpPr>
            <p:cNvPr id="38" name="Rectangle 10"/>
            <p:cNvSpPr>
              <a:spLocks noChangeArrowheads="1"/>
            </p:cNvSpPr>
            <p:nvPr/>
          </p:nvSpPr>
          <p:spPr bwMode="auto">
            <a:xfrm>
              <a:off x="685800" y="1371600"/>
              <a:ext cx="3600450" cy="4648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sz="1600" dirty="0">
                <a:latin typeface="Calibri" pitchFamily="34" charset="0"/>
              </a:endParaRPr>
            </a:p>
          </p:txBody>
        </p:sp>
        <p:sp>
          <p:nvSpPr>
            <p:cNvPr id="39" name="Rectangle 11"/>
            <p:cNvSpPr>
              <a:spLocks noChangeArrowheads="1"/>
            </p:cNvSpPr>
            <p:nvPr/>
          </p:nvSpPr>
          <p:spPr bwMode="auto">
            <a:xfrm>
              <a:off x="800100" y="1423989"/>
              <a:ext cx="3352799" cy="3529012"/>
            </a:xfrm>
            <a:prstGeom prst="rect">
              <a:avLst/>
            </a:prstGeom>
            <a:noFill/>
            <a:ln w="38100">
              <a:solidFill>
                <a:srgbClr val="0066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>
                <a:latin typeface="Calibri" pitchFamily="34" charset="0"/>
              </a:endParaRPr>
            </a:p>
          </p:txBody>
        </p:sp>
        <p:sp>
          <p:nvSpPr>
            <p:cNvPr id="40" name="Text Box 12"/>
            <p:cNvSpPr txBox="1">
              <a:spLocks noChangeArrowheads="1"/>
            </p:cNvSpPr>
            <p:nvPr/>
          </p:nvSpPr>
          <p:spPr bwMode="auto">
            <a:xfrm>
              <a:off x="1752600" y="5440680"/>
              <a:ext cx="1303274" cy="24138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1" dirty="0">
                  <a:solidFill>
                    <a:srgbClr val="000066"/>
                  </a:solidFill>
                  <a:latin typeface="Calibri" pitchFamily="34" charset="0"/>
                </a:rPr>
                <a:t>  </a:t>
              </a:r>
              <a:r>
                <a:rPr lang="en-US" sz="1200" b="1" dirty="0" smtClean="0">
                  <a:solidFill>
                    <a:srgbClr val="000066"/>
                  </a:solidFill>
                  <a:latin typeface="Calibri" pitchFamily="34" charset="0"/>
                </a:rPr>
                <a:t>      1.0 </a:t>
              </a:r>
              <a:r>
                <a:rPr lang="en-US" sz="1200" b="1" dirty="0" err="1">
                  <a:solidFill>
                    <a:srgbClr val="000066"/>
                  </a:solidFill>
                  <a:latin typeface="Calibri" pitchFamily="34" charset="0"/>
                </a:rPr>
                <a:t>MeV</a:t>
              </a:r>
              <a:r>
                <a:rPr lang="en-US" sz="1200" b="1" dirty="0">
                  <a:solidFill>
                    <a:srgbClr val="000066"/>
                  </a:solidFill>
                  <a:latin typeface="Calibri" pitchFamily="34" charset="0"/>
                </a:rPr>
                <a:t>/u </a:t>
              </a:r>
            </a:p>
          </p:txBody>
        </p:sp>
        <p:sp>
          <p:nvSpPr>
            <p:cNvPr id="41" name="Text Box 14"/>
            <p:cNvSpPr txBox="1">
              <a:spLocks noChangeArrowheads="1"/>
            </p:cNvSpPr>
            <p:nvPr/>
          </p:nvSpPr>
          <p:spPr bwMode="auto">
            <a:xfrm>
              <a:off x="1524000" y="1905000"/>
              <a:ext cx="750888" cy="2301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900" b="1">
                  <a:solidFill>
                    <a:srgbClr val="000066"/>
                  </a:solidFill>
                  <a:latin typeface="Calibri" pitchFamily="34" charset="0"/>
                </a:rPr>
                <a:t>Target/1</a:t>
              </a:r>
              <a:r>
                <a:rPr lang="en-US" sz="900" b="1" baseline="30000">
                  <a:solidFill>
                    <a:srgbClr val="000066"/>
                  </a:solidFill>
                  <a:latin typeface="Calibri" pitchFamily="34" charset="0"/>
                </a:rPr>
                <a:t>+</a:t>
              </a:r>
              <a:r>
                <a:rPr lang="en-US" sz="900" b="1">
                  <a:solidFill>
                    <a:srgbClr val="000066"/>
                  </a:solidFill>
                  <a:latin typeface="Calibri" pitchFamily="34" charset="0"/>
                </a:rPr>
                <a:t> IS</a:t>
              </a:r>
              <a:endParaRPr lang="en-US" sz="1600" b="1">
                <a:solidFill>
                  <a:srgbClr val="000066"/>
                </a:solidFill>
                <a:latin typeface="Calibri" pitchFamily="34" charset="0"/>
              </a:endParaRPr>
            </a:p>
          </p:txBody>
        </p:sp>
        <p:sp>
          <p:nvSpPr>
            <p:cNvPr id="42" name="Text Box 15"/>
            <p:cNvSpPr txBox="1">
              <a:spLocks noChangeArrowheads="1"/>
            </p:cNvSpPr>
            <p:nvPr/>
          </p:nvSpPr>
          <p:spPr bwMode="auto">
            <a:xfrm>
              <a:off x="1944623" y="2241550"/>
              <a:ext cx="1219201" cy="169277"/>
            </a:xfrm>
            <a:prstGeom prst="rect">
              <a:avLst/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  <a:latin typeface="Calibri" pitchFamily="34" charset="0"/>
                </a:rPr>
                <a:t>ECR Charge-breeder</a:t>
              </a:r>
              <a:endParaRPr lang="en-US" sz="11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3" name="Line 16"/>
            <p:cNvSpPr>
              <a:spLocks noChangeShapeType="1"/>
            </p:cNvSpPr>
            <p:nvPr/>
          </p:nvSpPr>
          <p:spPr bwMode="auto">
            <a:xfrm>
              <a:off x="2057400" y="1676400"/>
              <a:ext cx="304800" cy="304800"/>
            </a:xfrm>
            <a:prstGeom prst="line">
              <a:avLst/>
            </a:prstGeom>
            <a:ln w="15875">
              <a:headEnd/>
              <a:tailEnd type="triangl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en-GB" sz="1600">
                <a:latin typeface="Calibri" pitchFamily="34" charset="0"/>
              </a:endParaRPr>
            </a:p>
          </p:txBody>
        </p:sp>
        <p:sp>
          <p:nvSpPr>
            <p:cNvPr id="44" name="Line 17"/>
            <p:cNvSpPr>
              <a:spLocks noChangeShapeType="1"/>
            </p:cNvSpPr>
            <p:nvPr/>
          </p:nvSpPr>
          <p:spPr bwMode="auto">
            <a:xfrm flipH="1">
              <a:off x="2819398" y="1828800"/>
              <a:ext cx="457201" cy="15240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5" name="Text Box 18"/>
            <p:cNvSpPr txBox="1">
              <a:spLocks noChangeArrowheads="1"/>
            </p:cNvSpPr>
            <p:nvPr/>
          </p:nvSpPr>
          <p:spPr bwMode="auto">
            <a:xfrm>
              <a:off x="2667000" y="3505200"/>
              <a:ext cx="790601" cy="2279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100" b="1" dirty="0">
                  <a:latin typeface="Calibri" pitchFamily="34" charset="0"/>
                </a:rPr>
                <a:t>100 </a:t>
              </a:r>
              <a:r>
                <a:rPr lang="en-US" sz="1100" b="1" dirty="0" err="1" smtClean="0">
                  <a:latin typeface="Calibri" pitchFamily="34" charset="0"/>
                </a:rPr>
                <a:t>keV</a:t>
              </a:r>
              <a:r>
                <a:rPr lang="en-US" sz="1100" b="1" dirty="0" smtClean="0">
                  <a:latin typeface="Calibri" pitchFamily="34" charset="0"/>
                </a:rPr>
                <a:t>/u</a:t>
              </a:r>
              <a:endParaRPr lang="en-US" sz="1100" b="1" dirty="0">
                <a:latin typeface="Calibri" pitchFamily="34" charset="0"/>
              </a:endParaRPr>
            </a:p>
          </p:txBody>
        </p:sp>
        <p:sp>
          <p:nvSpPr>
            <p:cNvPr id="47" name="Text Box 19"/>
            <p:cNvSpPr txBox="1">
              <a:spLocks noChangeArrowheads="1"/>
            </p:cNvSpPr>
            <p:nvPr/>
          </p:nvSpPr>
          <p:spPr bwMode="auto">
            <a:xfrm>
              <a:off x="2667000" y="2966049"/>
              <a:ext cx="756938" cy="2279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100" b="1" dirty="0">
                  <a:latin typeface="Calibri" pitchFamily="34" charset="0"/>
                </a:rPr>
                <a:t>1.7 </a:t>
              </a:r>
              <a:r>
                <a:rPr lang="en-US" sz="1100" b="1" dirty="0" err="1" smtClean="0">
                  <a:latin typeface="Calibri" pitchFamily="34" charset="0"/>
                </a:rPr>
                <a:t>keV</a:t>
              </a:r>
              <a:r>
                <a:rPr lang="en-US" sz="1100" b="1" dirty="0" smtClean="0">
                  <a:latin typeface="Calibri" pitchFamily="34" charset="0"/>
                </a:rPr>
                <a:t>/u</a:t>
              </a:r>
              <a:endParaRPr lang="en-US" sz="1100" b="1" dirty="0">
                <a:latin typeface="Calibri" pitchFamily="34" charset="0"/>
              </a:endParaRPr>
            </a:p>
          </p:txBody>
        </p:sp>
        <p:sp>
          <p:nvSpPr>
            <p:cNvPr id="48" name="Text Box 20"/>
            <p:cNvSpPr txBox="1">
              <a:spLocks noChangeArrowheads="1"/>
            </p:cNvSpPr>
            <p:nvPr/>
          </p:nvSpPr>
          <p:spPr bwMode="auto">
            <a:xfrm>
              <a:off x="2084832" y="4959731"/>
              <a:ext cx="914400" cy="261938"/>
            </a:xfrm>
            <a:prstGeom prst="rect">
              <a:avLst/>
            </a:prstGeom>
            <a:solidFill>
              <a:srgbClr val="99FFCC"/>
            </a:solidFill>
            <a:ln w="25400">
              <a:solidFill>
                <a:srgbClr val="0066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  <a:latin typeface="Calibri" pitchFamily="34" charset="0"/>
                </a:rPr>
                <a:t>LINACs 4-5</a:t>
              </a:r>
              <a:endParaRPr lang="en-US" sz="12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9" name="Text Box 22"/>
            <p:cNvSpPr txBox="1">
              <a:spLocks noChangeArrowheads="1"/>
            </p:cNvSpPr>
            <p:nvPr/>
          </p:nvSpPr>
          <p:spPr bwMode="auto">
            <a:xfrm>
              <a:off x="2667000" y="4114800"/>
              <a:ext cx="790601" cy="2279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100" b="1" dirty="0">
                  <a:latin typeface="Calibri" pitchFamily="34" charset="0"/>
                </a:rPr>
                <a:t>289 </a:t>
              </a:r>
              <a:r>
                <a:rPr lang="en-US" sz="1100" b="1" dirty="0" err="1" smtClean="0">
                  <a:latin typeface="Calibri" pitchFamily="34" charset="0"/>
                </a:rPr>
                <a:t>keV</a:t>
              </a:r>
              <a:r>
                <a:rPr lang="en-US" sz="1100" b="1" dirty="0" smtClean="0">
                  <a:latin typeface="Calibri" pitchFamily="34" charset="0"/>
                </a:rPr>
                <a:t>/u</a:t>
              </a:r>
              <a:endParaRPr lang="en-US" sz="1100" b="1" dirty="0">
                <a:latin typeface="Calibri" pitchFamily="34" charset="0"/>
              </a:endParaRPr>
            </a:p>
          </p:txBody>
        </p:sp>
        <p:sp>
          <p:nvSpPr>
            <p:cNvPr id="50" name="Text Box 23"/>
            <p:cNvSpPr txBox="1">
              <a:spLocks noChangeArrowheads="1"/>
            </p:cNvSpPr>
            <p:nvPr/>
          </p:nvSpPr>
          <p:spPr bwMode="auto">
            <a:xfrm>
              <a:off x="2590800" y="1981200"/>
              <a:ext cx="3810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100" b="1">
                  <a:solidFill>
                    <a:srgbClr val="FF0000"/>
                  </a:solidFill>
                  <a:latin typeface="Calibri" pitchFamily="34" charset="0"/>
                </a:rPr>
                <a:t>RIB</a:t>
              </a:r>
            </a:p>
          </p:txBody>
        </p:sp>
        <p:sp>
          <p:nvSpPr>
            <p:cNvPr id="51" name="Text Box 24"/>
            <p:cNvSpPr txBox="1">
              <a:spLocks noChangeArrowheads="1"/>
            </p:cNvSpPr>
            <p:nvPr/>
          </p:nvSpPr>
          <p:spPr bwMode="auto">
            <a:xfrm>
              <a:off x="2663952" y="4648200"/>
              <a:ext cx="790601" cy="2279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100" b="1" dirty="0">
                  <a:latin typeface="Calibri" pitchFamily="34" charset="0"/>
                </a:rPr>
                <a:t>415 </a:t>
              </a:r>
              <a:r>
                <a:rPr lang="en-US" sz="1100" b="1" dirty="0" err="1" smtClean="0">
                  <a:latin typeface="Calibri" pitchFamily="34" charset="0"/>
                </a:rPr>
                <a:t>keV</a:t>
              </a:r>
              <a:r>
                <a:rPr lang="en-US" sz="1100" b="1" dirty="0" smtClean="0">
                  <a:latin typeface="Calibri" pitchFamily="34" charset="0"/>
                </a:rPr>
                <a:t>/u</a:t>
              </a:r>
              <a:endParaRPr lang="en-US" sz="1100" b="1" dirty="0">
                <a:latin typeface="Calibri" pitchFamily="34" charset="0"/>
              </a:endParaRPr>
            </a:p>
          </p:txBody>
        </p:sp>
        <p:sp>
          <p:nvSpPr>
            <p:cNvPr id="52" name="AutoShape 25"/>
            <p:cNvSpPr>
              <a:spLocks noChangeArrowheads="1"/>
            </p:cNvSpPr>
            <p:nvPr/>
          </p:nvSpPr>
          <p:spPr bwMode="auto">
            <a:xfrm>
              <a:off x="990600" y="4343400"/>
              <a:ext cx="685800" cy="381000"/>
            </a:xfrm>
            <a:prstGeom prst="wedgeRoundRectCallout">
              <a:avLst>
                <a:gd name="adj1" fmla="val 113051"/>
                <a:gd name="adj2" fmla="val 118940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100">
                  <a:solidFill>
                    <a:srgbClr val="000000"/>
                  </a:solidFill>
                  <a:latin typeface="Calibri" pitchFamily="34" charset="0"/>
                </a:rPr>
                <a:t>We are here</a:t>
              </a:r>
            </a:p>
          </p:txBody>
        </p:sp>
        <p:sp>
          <p:nvSpPr>
            <p:cNvPr id="53" name="Text Box 26"/>
            <p:cNvSpPr txBox="1">
              <a:spLocks noChangeArrowheads="1"/>
            </p:cNvSpPr>
            <p:nvPr/>
          </p:nvSpPr>
          <p:spPr bwMode="auto">
            <a:xfrm>
              <a:off x="2216988" y="2590800"/>
              <a:ext cx="685800" cy="411257"/>
            </a:xfrm>
            <a:prstGeom prst="rect">
              <a:avLst/>
            </a:prstGeom>
            <a:solidFill>
              <a:srgbClr val="00CCFF">
                <a:alpha val="50195"/>
              </a:srgbClr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36000" tIns="36000" rIns="36000" bIns="3600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  <a:latin typeface="Calibri" pitchFamily="34" charset="0"/>
                </a:rPr>
                <a:t>Isotope Separator</a:t>
              </a:r>
              <a:endParaRPr lang="en-US" sz="12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4" name="Text Box 27"/>
            <p:cNvSpPr txBox="1">
              <a:spLocks noChangeArrowheads="1"/>
            </p:cNvSpPr>
            <p:nvPr/>
          </p:nvSpPr>
          <p:spPr bwMode="auto">
            <a:xfrm>
              <a:off x="2173223" y="3188907"/>
              <a:ext cx="762001" cy="261938"/>
            </a:xfrm>
            <a:prstGeom prst="rect">
              <a:avLst/>
            </a:prstGeom>
            <a:solidFill>
              <a:srgbClr val="CCFFCC"/>
            </a:solidFill>
            <a:ln w="25400">
              <a:solidFill>
                <a:srgbClr val="0066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  <a:latin typeface="Calibri" pitchFamily="34" charset="0"/>
                </a:rPr>
                <a:t>3.4m RFQ</a:t>
              </a:r>
              <a:endParaRPr lang="en-US" sz="12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5" name="Text Box 28"/>
            <p:cNvSpPr txBox="1">
              <a:spLocks noChangeArrowheads="1"/>
            </p:cNvSpPr>
            <p:nvPr/>
          </p:nvSpPr>
          <p:spPr bwMode="auto">
            <a:xfrm>
              <a:off x="2097023" y="3791966"/>
              <a:ext cx="914401" cy="261610"/>
            </a:xfrm>
            <a:prstGeom prst="rect">
              <a:avLst/>
            </a:prstGeom>
            <a:solidFill>
              <a:srgbClr val="FFFF99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  <a:latin typeface="Calibri" pitchFamily="34" charset="0"/>
                </a:rPr>
                <a:t>LINAC 1 &amp; 2</a:t>
              </a:r>
              <a:endParaRPr lang="en-US" sz="12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6" name="Text Box 29"/>
            <p:cNvSpPr txBox="1">
              <a:spLocks noChangeArrowheads="1"/>
            </p:cNvSpPr>
            <p:nvPr/>
          </p:nvSpPr>
          <p:spPr bwMode="auto">
            <a:xfrm>
              <a:off x="2203704" y="4383977"/>
              <a:ext cx="685800" cy="261938"/>
            </a:xfrm>
            <a:prstGeom prst="rect">
              <a:avLst/>
            </a:prstGeom>
            <a:solidFill>
              <a:srgbClr val="FFFF99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  <a:latin typeface="Calibri" pitchFamily="34" charset="0"/>
                </a:rPr>
                <a:t>LINAC 3</a:t>
              </a:r>
              <a:endParaRPr lang="en-US" sz="12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7" name="Text Box 31"/>
            <p:cNvSpPr txBox="1">
              <a:spLocks noChangeArrowheads="1"/>
            </p:cNvSpPr>
            <p:nvPr/>
          </p:nvSpPr>
          <p:spPr bwMode="auto">
            <a:xfrm>
              <a:off x="1119188" y="1560513"/>
              <a:ext cx="908050" cy="176213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60000"/>
                </a:lnSpc>
                <a:spcBef>
                  <a:spcPct val="50000"/>
                </a:spcBef>
              </a:pPr>
              <a:r>
                <a:rPr lang="en-US" sz="900" b="1">
                  <a:solidFill>
                    <a:srgbClr val="000000"/>
                  </a:solidFill>
                  <a:latin typeface="Calibri" pitchFamily="34" charset="0"/>
                </a:rPr>
                <a:t>K130 Cyclotron</a:t>
              </a:r>
            </a:p>
          </p:txBody>
        </p:sp>
        <p:sp>
          <p:nvSpPr>
            <p:cNvPr id="58" name="Text Box 32"/>
            <p:cNvSpPr txBox="1">
              <a:spLocks noChangeArrowheads="1"/>
            </p:cNvSpPr>
            <p:nvPr/>
          </p:nvSpPr>
          <p:spPr bwMode="auto">
            <a:xfrm>
              <a:off x="2816225" y="1504950"/>
              <a:ext cx="1222375" cy="349250"/>
            </a:xfrm>
            <a:prstGeom prst="rect">
              <a:avLst/>
            </a:prstGeom>
            <a:solidFill>
              <a:srgbClr val="FFFF66"/>
            </a:solidFill>
            <a:ln w="25400">
              <a:solidFill>
                <a:srgbClr val="0000FF"/>
              </a:solidFill>
              <a:prstDash val="sysDot"/>
              <a:miter lim="800000"/>
              <a:headEnd/>
              <a:tailEnd/>
            </a:ln>
          </p:spPr>
          <p:txBody>
            <a:bodyPr bIns="0"/>
            <a:lstStyle/>
            <a:p>
              <a:pPr algn="ctr" eaLnBrk="0" hangingPunct="0">
                <a:lnSpc>
                  <a:spcPct val="60000"/>
                </a:lnSpc>
                <a:spcBef>
                  <a:spcPct val="50000"/>
                </a:spcBef>
              </a:pPr>
              <a:r>
                <a:rPr lang="en-US" sz="1100" dirty="0">
                  <a:solidFill>
                    <a:srgbClr val="000000"/>
                  </a:solidFill>
                  <a:latin typeface="Calibri" pitchFamily="34" charset="0"/>
                </a:rPr>
                <a:t> e-accelerator </a:t>
              </a:r>
            </a:p>
            <a:p>
              <a:pPr algn="ctr" eaLnBrk="0" hangingPunct="0">
                <a:lnSpc>
                  <a:spcPct val="60000"/>
                </a:lnSpc>
                <a:spcBef>
                  <a:spcPct val="50000"/>
                </a:spcBef>
              </a:pPr>
              <a:r>
                <a:rPr lang="en-US" sz="900" dirty="0" smtClean="0">
                  <a:solidFill>
                    <a:srgbClr val="000000"/>
                  </a:solidFill>
                  <a:latin typeface="Calibri" pitchFamily="34" charset="0"/>
                </a:rPr>
                <a:t>50 </a:t>
              </a:r>
              <a:r>
                <a:rPr lang="en-US" sz="900" dirty="0" err="1">
                  <a:solidFill>
                    <a:srgbClr val="000000"/>
                  </a:solidFill>
                  <a:latin typeface="Calibri" pitchFamily="34" charset="0"/>
                </a:rPr>
                <a:t>MeV</a:t>
              </a:r>
              <a:r>
                <a:rPr lang="en-US" sz="900" dirty="0">
                  <a:solidFill>
                    <a:srgbClr val="000000"/>
                  </a:solidFill>
                  <a:latin typeface="Calibri" pitchFamily="34" charset="0"/>
                </a:rPr>
                <a:t>, 2 </a:t>
              </a:r>
              <a:r>
                <a:rPr lang="en-US" sz="900" dirty="0" err="1">
                  <a:solidFill>
                    <a:srgbClr val="000000"/>
                  </a:solidFill>
                  <a:latin typeface="Calibri" pitchFamily="34" charset="0"/>
                </a:rPr>
                <a:t>mA</a:t>
              </a:r>
              <a:endParaRPr lang="en-US" sz="9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59" name="Text Box 33"/>
            <p:cNvSpPr txBox="1">
              <a:spLocks noChangeArrowheads="1"/>
            </p:cNvSpPr>
            <p:nvPr/>
          </p:nvSpPr>
          <p:spPr bwMode="auto">
            <a:xfrm>
              <a:off x="975360" y="1703832"/>
              <a:ext cx="1208088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rIns="0">
              <a:spAutoFit/>
            </a:bodyPr>
            <a:lstStyle/>
            <a:p>
              <a:pPr eaLnBrk="0" hangingPunct="0"/>
              <a:r>
                <a:rPr lang="en-US" sz="900">
                  <a:latin typeface="Calibri" pitchFamily="34" charset="0"/>
                </a:rPr>
                <a:t>p/</a:t>
              </a:r>
              <a:r>
                <a:rPr lang="en-US" sz="900">
                  <a:latin typeface="Calibri" pitchFamily="34" charset="0"/>
                  <a:sym typeface="Symbol" pitchFamily="18" charset="2"/>
                </a:rPr>
                <a:t></a:t>
              </a:r>
              <a:r>
                <a:rPr lang="en-US" sz="900">
                  <a:latin typeface="Calibri" pitchFamily="34" charset="0"/>
                </a:rPr>
                <a:t>, 20/60 MeV, 10 </a:t>
              </a:r>
              <a:r>
                <a:rPr lang="en-US" sz="900">
                  <a:latin typeface="Calibri" pitchFamily="34" charset="0"/>
                  <a:sym typeface="Symbol" pitchFamily="18" charset="2"/>
                </a:rPr>
                <a:t></a:t>
              </a:r>
              <a:r>
                <a:rPr lang="en-US" sz="900">
                  <a:latin typeface="Calibri" pitchFamily="34" charset="0"/>
                </a:rPr>
                <a:t>A </a:t>
              </a:r>
            </a:p>
          </p:txBody>
        </p:sp>
        <p:sp>
          <p:nvSpPr>
            <p:cNvPr id="60" name="AutoShape 34"/>
            <p:cNvSpPr>
              <a:spLocks noChangeArrowheads="1"/>
            </p:cNvSpPr>
            <p:nvPr/>
          </p:nvSpPr>
          <p:spPr bwMode="auto">
            <a:xfrm>
              <a:off x="2503488" y="2077276"/>
              <a:ext cx="103188" cy="141288"/>
            </a:xfrm>
            <a:prstGeom prst="downArrow">
              <a:avLst>
                <a:gd name="adj1" fmla="val 50000"/>
                <a:gd name="adj2" fmla="val 34231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>
                <a:latin typeface="Calibri" pitchFamily="34" charset="0"/>
              </a:endParaRPr>
            </a:p>
          </p:txBody>
        </p:sp>
        <p:sp>
          <p:nvSpPr>
            <p:cNvPr id="61" name="AutoShape 35"/>
            <p:cNvSpPr>
              <a:spLocks noChangeArrowheads="1"/>
            </p:cNvSpPr>
            <p:nvPr/>
          </p:nvSpPr>
          <p:spPr bwMode="auto">
            <a:xfrm>
              <a:off x="2499932" y="2427144"/>
              <a:ext cx="103188" cy="141288"/>
            </a:xfrm>
            <a:prstGeom prst="downArrow">
              <a:avLst>
                <a:gd name="adj1" fmla="val 50000"/>
                <a:gd name="adj2" fmla="val 34231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>
                <a:latin typeface="Calibri" pitchFamily="34" charset="0"/>
              </a:endParaRPr>
            </a:p>
          </p:txBody>
        </p:sp>
        <p:sp>
          <p:nvSpPr>
            <p:cNvPr id="62" name="AutoShape 36"/>
            <p:cNvSpPr>
              <a:spLocks noChangeArrowheads="1"/>
            </p:cNvSpPr>
            <p:nvPr/>
          </p:nvSpPr>
          <p:spPr bwMode="auto">
            <a:xfrm>
              <a:off x="2514600" y="3006305"/>
              <a:ext cx="92076" cy="188977"/>
            </a:xfrm>
            <a:prstGeom prst="downArrow">
              <a:avLst>
                <a:gd name="adj1" fmla="val 50000"/>
                <a:gd name="adj2" fmla="val 58845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>
                <a:latin typeface="Calibri" pitchFamily="34" charset="0"/>
              </a:endParaRPr>
            </a:p>
          </p:txBody>
        </p:sp>
        <p:sp>
          <p:nvSpPr>
            <p:cNvPr id="63" name="AutoShape 37"/>
            <p:cNvSpPr>
              <a:spLocks noChangeArrowheads="1"/>
            </p:cNvSpPr>
            <p:nvPr/>
          </p:nvSpPr>
          <p:spPr bwMode="auto">
            <a:xfrm>
              <a:off x="2503488" y="3468633"/>
              <a:ext cx="103188" cy="280988"/>
            </a:xfrm>
            <a:prstGeom prst="downArrow">
              <a:avLst>
                <a:gd name="adj1" fmla="val 50000"/>
                <a:gd name="adj2" fmla="val 6807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>
                <a:latin typeface="Calibri" pitchFamily="34" charset="0"/>
              </a:endParaRPr>
            </a:p>
          </p:txBody>
        </p:sp>
        <p:sp>
          <p:nvSpPr>
            <p:cNvPr id="64" name="AutoShape 38"/>
            <p:cNvSpPr>
              <a:spLocks noChangeArrowheads="1"/>
            </p:cNvSpPr>
            <p:nvPr/>
          </p:nvSpPr>
          <p:spPr bwMode="auto">
            <a:xfrm>
              <a:off x="2490788" y="4078796"/>
              <a:ext cx="109538" cy="261938"/>
            </a:xfrm>
            <a:prstGeom prst="downArrow">
              <a:avLst>
                <a:gd name="adj1" fmla="val 50000"/>
                <a:gd name="adj2" fmla="val 59782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>
                <a:latin typeface="Calibri" pitchFamily="34" charset="0"/>
              </a:endParaRPr>
            </a:p>
          </p:txBody>
        </p:sp>
        <p:sp>
          <p:nvSpPr>
            <p:cNvPr id="65" name="AutoShape 39"/>
            <p:cNvSpPr>
              <a:spLocks noChangeArrowheads="1"/>
            </p:cNvSpPr>
            <p:nvPr/>
          </p:nvSpPr>
          <p:spPr bwMode="auto">
            <a:xfrm>
              <a:off x="2484438" y="4666044"/>
              <a:ext cx="115888" cy="236538"/>
            </a:xfrm>
            <a:prstGeom prst="downArrow">
              <a:avLst>
                <a:gd name="adj1" fmla="val 50000"/>
                <a:gd name="adj2" fmla="val 5102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>
                <a:latin typeface="Calibri" pitchFamily="34" charset="0"/>
              </a:endParaRPr>
            </a:p>
          </p:txBody>
        </p:sp>
        <p:sp>
          <p:nvSpPr>
            <p:cNvPr id="66" name="AutoShape 40"/>
            <p:cNvSpPr>
              <a:spLocks noChangeArrowheads="1"/>
            </p:cNvSpPr>
            <p:nvPr/>
          </p:nvSpPr>
          <p:spPr bwMode="auto">
            <a:xfrm>
              <a:off x="2471738" y="5240592"/>
              <a:ext cx="128588" cy="230188"/>
            </a:xfrm>
            <a:prstGeom prst="downArrow">
              <a:avLst>
                <a:gd name="adj1" fmla="val 50000"/>
                <a:gd name="adj2" fmla="val 44753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>
                <a:latin typeface="Calibri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286000" y="1981200"/>
              <a:ext cx="533400" cy="460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68" name="Text Box 20"/>
            <p:cNvSpPr txBox="1">
              <a:spLocks noChangeArrowheads="1"/>
            </p:cNvSpPr>
            <p:nvPr/>
          </p:nvSpPr>
          <p:spPr bwMode="auto">
            <a:xfrm>
              <a:off x="3124200" y="5257800"/>
              <a:ext cx="762000" cy="26193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rgbClr val="0066FF"/>
              </a:solidFill>
              <a:prstDash val="sysDash"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sz="1100" b="1" dirty="0">
                  <a:solidFill>
                    <a:srgbClr val="000000"/>
                  </a:solidFill>
                  <a:latin typeface="Calibri" pitchFamily="34" charset="0"/>
                </a:rPr>
                <a:t>SC LINAC</a:t>
              </a:r>
              <a:endParaRPr lang="en-US" sz="12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69" name="Elbow Connector 53"/>
            <p:cNvCxnSpPr>
              <a:stCxn id="48" idx="3"/>
              <a:endCxn id="68" idx="0"/>
            </p:cNvCxnSpPr>
            <p:nvPr/>
          </p:nvCxnSpPr>
          <p:spPr>
            <a:xfrm>
              <a:off x="2998788" y="5091113"/>
              <a:ext cx="506412" cy="166687"/>
            </a:xfrm>
            <a:prstGeom prst="bentConnector2">
              <a:avLst/>
            </a:prstGeom>
            <a:ln w="190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 Box 12"/>
            <p:cNvSpPr txBox="1">
              <a:spLocks noChangeArrowheads="1"/>
            </p:cNvSpPr>
            <p:nvPr/>
          </p:nvSpPr>
          <p:spPr bwMode="auto">
            <a:xfrm>
              <a:off x="2971800" y="5715000"/>
              <a:ext cx="1035050" cy="27622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66"/>
                  </a:solidFill>
                  <a:latin typeface="Calibri" pitchFamily="34" charset="0"/>
                </a:rPr>
                <a:t>  2.0 MeV/u </a:t>
              </a:r>
            </a:p>
          </p:txBody>
        </p:sp>
        <p:sp>
          <p:nvSpPr>
            <p:cNvPr id="71" name="AutoShape 40"/>
            <p:cNvSpPr>
              <a:spLocks noChangeArrowheads="1"/>
            </p:cNvSpPr>
            <p:nvPr/>
          </p:nvSpPr>
          <p:spPr bwMode="auto">
            <a:xfrm>
              <a:off x="3422714" y="5514912"/>
              <a:ext cx="128588" cy="230188"/>
            </a:xfrm>
            <a:prstGeom prst="downArrow">
              <a:avLst>
                <a:gd name="adj1" fmla="val 50000"/>
                <a:gd name="adj2" fmla="val 44753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600">
                <a:latin typeface="Calibri" pitchFamily="34" charset="0"/>
              </a:endParaRPr>
            </a:p>
          </p:txBody>
        </p:sp>
        <p:sp>
          <p:nvSpPr>
            <p:cNvPr id="72" name="Text Box 26"/>
            <p:cNvSpPr txBox="1">
              <a:spLocks noChangeArrowheads="1"/>
            </p:cNvSpPr>
            <p:nvPr/>
          </p:nvSpPr>
          <p:spPr bwMode="auto">
            <a:xfrm>
              <a:off x="1157093" y="2587923"/>
              <a:ext cx="685800" cy="411257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 w="254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36000" tIns="36000" rIns="36000" bIns="3600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  <a:latin typeface="Calibri" pitchFamily="34" charset="0"/>
                </a:rPr>
                <a:t>Isotope Separator</a:t>
              </a:r>
              <a:endParaRPr lang="en-US" sz="12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73" name="Text Box 27"/>
            <p:cNvSpPr txBox="1">
              <a:spLocks noChangeArrowheads="1"/>
            </p:cNvSpPr>
            <p:nvPr/>
          </p:nvSpPr>
          <p:spPr bwMode="auto">
            <a:xfrm>
              <a:off x="1118993" y="3186030"/>
              <a:ext cx="762001" cy="261938"/>
            </a:xfrm>
            <a:prstGeom prst="rect">
              <a:avLst/>
            </a:prstGeom>
            <a:solidFill>
              <a:srgbClr val="FFFFCC"/>
            </a:solidFill>
            <a:ln w="25400">
              <a:solidFill>
                <a:srgbClr val="0066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  <a:latin typeface="Calibri" pitchFamily="34" charset="0"/>
                </a:rPr>
                <a:t>1.7m RFQ</a:t>
              </a:r>
              <a:endParaRPr lang="en-US" sz="12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74" name="Text Box 18"/>
            <p:cNvSpPr txBox="1">
              <a:spLocks noChangeArrowheads="1"/>
            </p:cNvSpPr>
            <p:nvPr/>
          </p:nvSpPr>
          <p:spPr bwMode="auto">
            <a:xfrm>
              <a:off x="1140760" y="3581400"/>
              <a:ext cx="718466" cy="22797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100" b="1" dirty="0">
                  <a:latin typeface="Calibri" pitchFamily="34" charset="0"/>
                </a:rPr>
                <a:t>29 </a:t>
              </a:r>
              <a:r>
                <a:rPr lang="en-US" sz="1100" b="1" dirty="0" err="1" smtClean="0">
                  <a:latin typeface="Calibri" pitchFamily="34" charset="0"/>
                </a:rPr>
                <a:t>keV</a:t>
              </a:r>
              <a:r>
                <a:rPr lang="en-US" sz="1100" b="1" dirty="0" smtClean="0">
                  <a:latin typeface="Calibri" pitchFamily="34" charset="0"/>
                </a:rPr>
                <a:t>/u</a:t>
              </a:r>
              <a:endParaRPr lang="en-US" sz="1100" b="1" dirty="0">
                <a:latin typeface="Calibri" pitchFamily="34" charset="0"/>
              </a:endParaRPr>
            </a:p>
          </p:txBody>
        </p:sp>
        <p:cxnSp>
          <p:nvCxnSpPr>
            <p:cNvPr id="75" name="Elbow Connector 75"/>
            <p:cNvCxnSpPr>
              <a:stCxn id="42" idx="1"/>
              <a:endCxn id="72" idx="0"/>
            </p:cNvCxnSpPr>
            <p:nvPr/>
          </p:nvCxnSpPr>
          <p:spPr>
            <a:xfrm rot="10800000" flipV="1">
              <a:off x="1500188" y="2325688"/>
              <a:ext cx="444500" cy="261937"/>
            </a:xfrm>
            <a:prstGeom prst="bentConnector2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>
              <a:stCxn id="72" idx="2"/>
              <a:endCxn id="73" idx="0"/>
            </p:cNvCxnSpPr>
            <p:nvPr/>
          </p:nvCxnSpPr>
          <p:spPr>
            <a:xfrm rot="16200000" flipH="1">
              <a:off x="1406525" y="3092451"/>
              <a:ext cx="1873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>
              <a:stCxn id="73" idx="2"/>
              <a:endCxn id="74" idx="0"/>
            </p:cNvCxnSpPr>
            <p:nvPr/>
          </p:nvCxnSpPr>
          <p:spPr>
            <a:xfrm rot="5400000">
              <a:off x="1433278" y="3514684"/>
              <a:ext cx="133431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3CBBD3-8717-44A5-B87D-0706129B799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1507" name="Rectangle 8"/>
          <p:cNvSpPr>
            <a:spLocks noChangeArrowheads="1"/>
          </p:cNvSpPr>
          <p:nvPr/>
        </p:nvSpPr>
        <p:spPr bwMode="auto">
          <a:xfrm>
            <a:off x="1676400" y="609600"/>
            <a:ext cx="54751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sym typeface="Symbol" pitchFamily="18" charset="2"/>
              </a:rPr>
              <a:t>Schematic layout of RIB </a:t>
            </a:r>
            <a:r>
              <a:rPr lang="en-US" sz="2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sym typeface="Symbol" pitchFamily="18" charset="2"/>
              </a:rPr>
              <a:t>beam-line </a:t>
            </a:r>
            <a:r>
              <a:rPr lang="en-US" sz="24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  <a:sym typeface="Symbol" pitchFamily="18" charset="2"/>
              </a:rPr>
              <a:t>at VECC</a:t>
            </a:r>
          </a:p>
        </p:txBody>
      </p:sp>
      <p:grpSp>
        <p:nvGrpSpPr>
          <p:cNvPr id="21508" name="Group 9"/>
          <p:cNvGrpSpPr>
            <a:grpSpLocks/>
          </p:cNvGrpSpPr>
          <p:nvPr/>
        </p:nvGrpSpPr>
        <p:grpSpPr bwMode="auto">
          <a:xfrm>
            <a:off x="276225" y="1243013"/>
            <a:ext cx="8618538" cy="5000625"/>
            <a:chOff x="174" y="783"/>
            <a:chExt cx="5429" cy="3150"/>
          </a:xfrm>
        </p:grpSpPr>
        <p:pic>
          <p:nvPicPr>
            <p:cNvPr id="21509" name="Picture 10" descr="RIB_Facility20110124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5" y="783"/>
              <a:ext cx="4430" cy="3143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</p:spPr>
        </p:pic>
        <p:sp>
          <p:nvSpPr>
            <p:cNvPr id="21510" name="Text Box 11"/>
            <p:cNvSpPr txBox="1">
              <a:spLocks noChangeArrowheads="1"/>
            </p:cNvSpPr>
            <p:nvPr/>
          </p:nvSpPr>
          <p:spPr bwMode="auto">
            <a:xfrm>
              <a:off x="2978" y="3684"/>
              <a:ext cx="607" cy="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solidFill>
                    <a:srgbClr val="000080"/>
                  </a:solidFill>
                  <a:latin typeface="Tahoma" charset="0"/>
                </a:rPr>
                <a:t>HR cave-1</a:t>
              </a:r>
              <a:endParaRPr lang="en-US">
                <a:latin typeface="Tahoma" charset="0"/>
              </a:endParaRPr>
            </a:p>
          </p:txBody>
        </p:sp>
        <p:sp>
          <p:nvSpPr>
            <p:cNvPr id="21511" name="Text Box 12"/>
            <p:cNvSpPr txBox="1">
              <a:spLocks noChangeArrowheads="1"/>
            </p:cNvSpPr>
            <p:nvPr/>
          </p:nvSpPr>
          <p:spPr bwMode="auto">
            <a:xfrm>
              <a:off x="3612" y="981"/>
              <a:ext cx="1140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dirty="0" smtClean="0">
                  <a:solidFill>
                    <a:srgbClr val="000080"/>
                  </a:solidFill>
                  <a:latin typeface="Tahoma" charset="0"/>
                </a:rPr>
                <a:t>New annex building</a:t>
              </a:r>
            </a:p>
            <a:p>
              <a:r>
                <a:rPr lang="en-US" sz="1000" i="1" dirty="0" smtClean="0">
                  <a:solidFill>
                    <a:srgbClr val="000080"/>
                  </a:solidFill>
                  <a:latin typeface="Tahoma" charset="0"/>
                </a:rPr>
                <a:t>Under construction</a:t>
              </a:r>
              <a:endParaRPr lang="en-US" i="1" dirty="0">
                <a:latin typeface="Tahoma" charset="0"/>
              </a:endParaRPr>
            </a:p>
          </p:txBody>
        </p:sp>
        <p:sp>
          <p:nvSpPr>
            <p:cNvPr id="21512" name="Text Box 13"/>
            <p:cNvSpPr txBox="1">
              <a:spLocks noChangeArrowheads="1"/>
            </p:cNvSpPr>
            <p:nvPr/>
          </p:nvSpPr>
          <p:spPr bwMode="auto">
            <a:xfrm>
              <a:off x="4288" y="3600"/>
              <a:ext cx="501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solidFill>
                    <a:srgbClr val="000080"/>
                  </a:solidFill>
                  <a:latin typeface="Tahoma" charset="0"/>
                </a:rPr>
                <a:t>K130 vault</a:t>
              </a:r>
              <a:endParaRPr lang="en-US">
                <a:latin typeface="Tahoma" charset="0"/>
              </a:endParaRPr>
            </a:p>
          </p:txBody>
        </p:sp>
        <p:sp>
          <p:nvSpPr>
            <p:cNvPr id="21513" name="Text Box 14"/>
            <p:cNvSpPr txBox="1">
              <a:spLocks noChangeArrowheads="1"/>
            </p:cNvSpPr>
            <p:nvPr/>
          </p:nvSpPr>
          <p:spPr bwMode="auto">
            <a:xfrm>
              <a:off x="3598" y="2495"/>
              <a:ext cx="290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solidFill>
                    <a:srgbClr val="0000FF"/>
                  </a:solidFill>
                  <a:latin typeface="Tahoma" charset="0"/>
                </a:rPr>
                <a:t>ECR</a:t>
              </a:r>
              <a:endParaRPr lang="en-US">
                <a:solidFill>
                  <a:srgbClr val="0000FF"/>
                </a:solidFill>
                <a:latin typeface="Tahoma" charset="0"/>
              </a:endParaRPr>
            </a:p>
          </p:txBody>
        </p:sp>
        <p:sp>
          <p:nvSpPr>
            <p:cNvPr id="21514" name="Text Box 15"/>
            <p:cNvSpPr txBox="1">
              <a:spLocks noChangeArrowheads="1"/>
            </p:cNvSpPr>
            <p:nvPr/>
          </p:nvSpPr>
          <p:spPr bwMode="auto">
            <a:xfrm>
              <a:off x="1757" y="3297"/>
              <a:ext cx="38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solidFill>
                    <a:srgbClr val="0000FF"/>
                  </a:solidFill>
                  <a:latin typeface="Tahoma" charset="0"/>
                </a:rPr>
                <a:t>RFQ1</a:t>
              </a:r>
              <a:endParaRPr lang="en-US">
                <a:solidFill>
                  <a:srgbClr val="0000FF"/>
                </a:solidFill>
                <a:latin typeface="Tahoma" charset="0"/>
              </a:endParaRPr>
            </a:p>
          </p:txBody>
        </p:sp>
        <p:sp>
          <p:nvSpPr>
            <p:cNvPr id="21515" name="Text Box 16"/>
            <p:cNvSpPr txBox="1">
              <a:spLocks noChangeArrowheads="1"/>
            </p:cNvSpPr>
            <p:nvPr/>
          </p:nvSpPr>
          <p:spPr bwMode="auto">
            <a:xfrm>
              <a:off x="2670" y="2369"/>
              <a:ext cx="377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solidFill>
                    <a:srgbClr val="0000FF"/>
                  </a:solidFill>
                  <a:latin typeface="Tahoma" charset="0"/>
                </a:rPr>
                <a:t>RFQ2</a:t>
              </a:r>
              <a:endParaRPr lang="en-US">
                <a:solidFill>
                  <a:srgbClr val="0000FF"/>
                </a:solidFill>
                <a:latin typeface="Tahoma" charset="0"/>
              </a:endParaRPr>
            </a:p>
          </p:txBody>
        </p:sp>
        <p:sp>
          <p:nvSpPr>
            <p:cNvPr id="21516" name="Text Box 17"/>
            <p:cNvSpPr txBox="1">
              <a:spLocks noChangeArrowheads="1"/>
            </p:cNvSpPr>
            <p:nvPr/>
          </p:nvSpPr>
          <p:spPr bwMode="auto">
            <a:xfrm>
              <a:off x="848" y="2626"/>
              <a:ext cx="506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solidFill>
                    <a:srgbClr val="0000FF"/>
                  </a:solidFill>
                  <a:latin typeface="Tahoma" charset="0"/>
                </a:rPr>
                <a:t>LINAC1</a:t>
              </a:r>
              <a:endParaRPr lang="en-US">
                <a:solidFill>
                  <a:srgbClr val="0000FF"/>
                </a:solidFill>
                <a:latin typeface="Tahoma" charset="0"/>
              </a:endParaRPr>
            </a:p>
          </p:txBody>
        </p:sp>
        <p:sp>
          <p:nvSpPr>
            <p:cNvPr id="21517" name="Text Box 18"/>
            <p:cNvSpPr txBox="1">
              <a:spLocks noChangeArrowheads="1"/>
            </p:cNvSpPr>
            <p:nvPr/>
          </p:nvSpPr>
          <p:spPr bwMode="auto">
            <a:xfrm>
              <a:off x="599" y="2434"/>
              <a:ext cx="525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solidFill>
                    <a:srgbClr val="0000FF"/>
                  </a:solidFill>
                  <a:latin typeface="Tahoma" charset="0"/>
                </a:rPr>
                <a:t>LINAC2</a:t>
              </a:r>
              <a:endParaRPr lang="en-US">
                <a:solidFill>
                  <a:srgbClr val="0000FF"/>
                </a:solidFill>
                <a:latin typeface="Tahoma" charset="0"/>
              </a:endParaRPr>
            </a:p>
          </p:txBody>
        </p:sp>
        <p:sp>
          <p:nvSpPr>
            <p:cNvPr id="21518" name="Text Box 19"/>
            <p:cNvSpPr txBox="1">
              <a:spLocks noChangeArrowheads="1"/>
            </p:cNvSpPr>
            <p:nvPr/>
          </p:nvSpPr>
          <p:spPr bwMode="auto">
            <a:xfrm>
              <a:off x="2198" y="1739"/>
              <a:ext cx="497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solidFill>
                    <a:srgbClr val="0000FF"/>
                  </a:solidFill>
                  <a:latin typeface="Tahoma" charset="0"/>
                </a:rPr>
                <a:t>LINAC3</a:t>
              </a:r>
              <a:endParaRPr lang="en-US">
                <a:solidFill>
                  <a:srgbClr val="0000FF"/>
                </a:solidFill>
                <a:latin typeface="Tahoma" charset="0"/>
              </a:endParaRPr>
            </a:p>
          </p:txBody>
        </p:sp>
        <p:sp>
          <p:nvSpPr>
            <p:cNvPr id="21519" name="Text Box 20"/>
            <p:cNvSpPr txBox="1">
              <a:spLocks noChangeArrowheads="1"/>
            </p:cNvSpPr>
            <p:nvPr/>
          </p:nvSpPr>
          <p:spPr bwMode="auto">
            <a:xfrm>
              <a:off x="4070" y="1506"/>
              <a:ext cx="639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solidFill>
                    <a:srgbClr val="0000FF"/>
                  </a:solidFill>
                  <a:latin typeface="Tahoma" charset="0"/>
                </a:rPr>
                <a:t>LINAC4-6</a:t>
              </a:r>
              <a:endParaRPr lang="en-US">
                <a:solidFill>
                  <a:srgbClr val="0000FF"/>
                </a:solidFill>
                <a:latin typeface="Tahoma" charset="0"/>
              </a:endParaRPr>
            </a:p>
          </p:txBody>
        </p:sp>
        <p:sp>
          <p:nvSpPr>
            <p:cNvPr id="21520" name="Text Box 21"/>
            <p:cNvSpPr txBox="1">
              <a:spLocks noChangeArrowheads="1"/>
            </p:cNvSpPr>
            <p:nvPr/>
          </p:nvSpPr>
          <p:spPr bwMode="auto">
            <a:xfrm rot="726905">
              <a:off x="4533" y="2379"/>
              <a:ext cx="531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solidFill>
                    <a:srgbClr val="FF0000"/>
                  </a:solidFill>
                  <a:latin typeface="Tahoma" charset="0"/>
                </a:rPr>
                <a:t>1</a:t>
              </a:r>
              <a:r>
                <a:rPr lang="en-US" sz="1200" i="1" baseline="30000">
                  <a:solidFill>
                    <a:srgbClr val="FF0000"/>
                  </a:solidFill>
                  <a:latin typeface="Tahoma" charset="0"/>
                </a:rPr>
                <a:t>+</a:t>
              </a:r>
              <a:r>
                <a:rPr lang="en-US" sz="1200" i="1">
                  <a:solidFill>
                    <a:srgbClr val="FF0000"/>
                  </a:solidFill>
                  <a:latin typeface="Tahoma" charset="0"/>
                </a:rPr>
                <a:t> RIB</a:t>
              </a:r>
              <a:endParaRPr lang="en-US">
                <a:solidFill>
                  <a:srgbClr val="FF0000"/>
                </a:solidFill>
                <a:latin typeface="Tahoma" charset="0"/>
              </a:endParaRPr>
            </a:p>
          </p:txBody>
        </p:sp>
        <p:sp>
          <p:nvSpPr>
            <p:cNvPr id="21521" name="Line 22"/>
            <p:cNvSpPr>
              <a:spLocks noChangeShapeType="1"/>
            </p:cNvSpPr>
            <p:nvPr/>
          </p:nvSpPr>
          <p:spPr bwMode="auto">
            <a:xfrm flipH="1" flipV="1">
              <a:off x="4519" y="2481"/>
              <a:ext cx="371" cy="7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2" name="Text Box 23"/>
            <p:cNvSpPr txBox="1">
              <a:spLocks noChangeArrowheads="1"/>
            </p:cNvSpPr>
            <p:nvPr/>
          </p:nvSpPr>
          <p:spPr bwMode="auto">
            <a:xfrm>
              <a:off x="3936" y="1722"/>
              <a:ext cx="1121" cy="1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400" b="1">
                  <a:solidFill>
                    <a:srgbClr val="006600"/>
                  </a:solidFill>
                  <a:latin typeface="Tahoma" charset="0"/>
                </a:rPr>
                <a:t>  </a:t>
              </a:r>
              <a:r>
                <a:rPr lang="en-US" sz="1200" b="1">
                  <a:solidFill>
                    <a:srgbClr val="006600"/>
                  </a:solidFill>
                  <a:latin typeface="Tahoma" charset="0"/>
                </a:rPr>
                <a:t>1.3 MeV/u RIB</a:t>
              </a:r>
            </a:p>
          </p:txBody>
        </p:sp>
        <p:sp>
          <p:nvSpPr>
            <p:cNvPr id="21523" name="Text Box 24"/>
            <p:cNvSpPr txBox="1">
              <a:spLocks noChangeArrowheads="1"/>
            </p:cNvSpPr>
            <p:nvPr/>
          </p:nvSpPr>
          <p:spPr bwMode="auto">
            <a:xfrm>
              <a:off x="2124" y="2214"/>
              <a:ext cx="623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6600"/>
                  </a:solidFill>
                  <a:latin typeface="Tahoma" charset="0"/>
                </a:rPr>
                <a:t>100 keV/u</a:t>
              </a:r>
            </a:p>
          </p:txBody>
        </p:sp>
        <p:sp>
          <p:nvSpPr>
            <p:cNvPr id="21524" name="Text Box 25"/>
            <p:cNvSpPr txBox="1">
              <a:spLocks noChangeArrowheads="1"/>
            </p:cNvSpPr>
            <p:nvPr/>
          </p:nvSpPr>
          <p:spPr bwMode="auto">
            <a:xfrm>
              <a:off x="3722" y="3146"/>
              <a:ext cx="592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6600"/>
                  </a:solidFill>
                  <a:latin typeface="Tahoma" charset="0"/>
                </a:rPr>
                <a:t>1.7 keV/u</a:t>
              </a:r>
            </a:p>
          </p:txBody>
        </p:sp>
        <p:sp>
          <p:nvSpPr>
            <p:cNvPr id="21525" name="Text Box 26"/>
            <p:cNvSpPr txBox="1">
              <a:spLocks noChangeArrowheads="1"/>
            </p:cNvSpPr>
            <p:nvPr/>
          </p:nvSpPr>
          <p:spPr bwMode="auto">
            <a:xfrm>
              <a:off x="1604" y="1899"/>
              <a:ext cx="623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6600"/>
                  </a:solidFill>
                  <a:latin typeface="Tahoma" charset="0"/>
                </a:rPr>
                <a:t>289 keV/u</a:t>
              </a:r>
            </a:p>
          </p:txBody>
        </p:sp>
        <p:sp>
          <p:nvSpPr>
            <p:cNvPr id="21526" name="Text Box 27"/>
            <p:cNvSpPr txBox="1">
              <a:spLocks noChangeArrowheads="1"/>
            </p:cNvSpPr>
            <p:nvPr/>
          </p:nvSpPr>
          <p:spPr bwMode="auto">
            <a:xfrm>
              <a:off x="1613" y="1306"/>
              <a:ext cx="623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6600"/>
                  </a:solidFill>
                  <a:latin typeface="Tahoma" charset="0"/>
                </a:rPr>
                <a:t>415 keV/u</a:t>
              </a:r>
            </a:p>
          </p:txBody>
        </p:sp>
        <p:sp>
          <p:nvSpPr>
            <p:cNvPr id="21527" name="AutoShape 28"/>
            <p:cNvSpPr>
              <a:spLocks noChangeArrowheads="1"/>
            </p:cNvSpPr>
            <p:nvPr/>
          </p:nvSpPr>
          <p:spPr bwMode="auto">
            <a:xfrm>
              <a:off x="4291" y="1885"/>
              <a:ext cx="428" cy="177"/>
            </a:xfrm>
            <a:prstGeom prst="wedgeRoundRectCallout">
              <a:avLst>
                <a:gd name="adj1" fmla="val -81074"/>
                <a:gd name="adj2" fmla="val 65255"/>
                <a:gd name="adj3" fmla="val 16667"/>
              </a:avLst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Tahoma" charset="0"/>
                </a:rPr>
                <a:t>2011-13</a:t>
              </a:r>
            </a:p>
          </p:txBody>
        </p:sp>
        <p:sp>
          <p:nvSpPr>
            <p:cNvPr id="21528" name="Text Box 29"/>
            <p:cNvSpPr txBox="1">
              <a:spLocks noChangeArrowheads="1"/>
            </p:cNvSpPr>
            <p:nvPr/>
          </p:nvSpPr>
          <p:spPr bwMode="auto">
            <a:xfrm>
              <a:off x="1051" y="2892"/>
              <a:ext cx="562" cy="173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6600"/>
                  </a:solidFill>
                  <a:latin typeface="Tahoma" charset="0"/>
                </a:rPr>
                <a:t>29 keV/u</a:t>
              </a:r>
            </a:p>
          </p:txBody>
        </p:sp>
        <p:sp>
          <p:nvSpPr>
            <p:cNvPr id="21529" name="Line 30"/>
            <p:cNvSpPr>
              <a:spLocks noChangeShapeType="1"/>
            </p:cNvSpPr>
            <p:nvPr/>
          </p:nvSpPr>
          <p:spPr bwMode="auto">
            <a:xfrm flipV="1">
              <a:off x="4756" y="1463"/>
              <a:ext cx="91" cy="2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0" name="Text Box 31"/>
            <p:cNvSpPr txBox="1">
              <a:spLocks noChangeArrowheads="1"/>
            </p:cNvSpPr>
            <p:nvPr/>
          </p:nvSpPr>
          <p:spPr bwMode="auto">
            <a:xfrm>
              <a:off x="1160" y="3009"/>
              <a:ext cx="3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006600"/>
                  </a:solidFill>
                  <a:latin typeface="Calibri" pitchFamily="34" charset="0"/>
                </a:rPr>
                <a:t>2005</a:t>
              </a:r>
            </a:p>
          </p:txBody>
        </p:sp>
        <p:sp>
          <p:nvSpPr>
            <p:cNvPr id="21531" name="Text Box 32"/>
            <p:cNvSpPr txBox="1">
              <a:spLocks noChangeArrowheads="1"/>
            </p:cNvSpPr>
            <p:nvPr/>
          </p:nvSpPr>
          <p:spPr bwMode="auto">
            <a:xfrm>
              <a:off x="2325" y="2309"/>
              <a:ext cx="3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006600"/>
                  </a:solidFill>
                  <a:latin typeface="Calibri" pitchFamily="34" charset="0"/>
                </a:rPr>
                <a:t>2008</a:t>
              </a:r>
            </a:p>
          </p:txBody>
        </p:sp>
        <p:sp>
          <p:nvSpPr>
            <p:cNvPr id="21532" name="Text Box 33"/>
            <p:cNvSpPr txBox="1">
              <a:spLocks noChangeArrowheads="1"/>
            </p:cNvSpPr>
            <p:nvPr/>
          </p:nvSpPr>
          <p:spPr bwMode="auto">
            <a:xfrm>
              <a:off x="1768" y="1981"/>
              <a:ext cx="3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006600"/>
                  </a:solidFill>
                  <a:latin typeface="Calibri" pitchFamily="34" charset="0"/>
                </a:rPr>
                <a:t>2010</a:t>
              </a:r>
            </a:p>
          </p:txBody>
        </p:sp>
        <p:sp>
          <p:nvSpPr>
            <p:cNvPr id="21533" name="Text Box 34"/>
            <p:cNvSpPr txBox="1">
              <a:spLocks noChangeArrowheads="1"/>
            </p:cNvSpPr>
            <p:nvPr/>
          </p:nvSpPr>
          <p:spPr bwMode="auto">
            <a:xfrm>
              <a:off x="1754" y="1408"/>
              <a:ext cx="3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rgbClr val="006600"/>
                  </a:solidFill>
                  <a:latin typeface="Calibri" pitchFamily="34" charset="0"/>
                </a:rPr>
                <a:t>2011</a:t>
              </a:r>
            </a:p>
          </p:txBody>
        </p:sp>
        <p:sp>
          <p:nvSpPr>
            <p:cNvPr id="21534" name="Text Box 35"/>
            <p:cNvSpPr txBox="1">
              <a:spLocks noChangeArrowheads="1"/>
            </p:cNvSpPr>
            <p:nvPr/>
          </p:nvSpPr>
          <p:spPr bwMode="auto">
            <a:xfrm>
              <a:off x="4991" y="2353"/>
              <a:ext cx="61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i="1">
                  <a:solidFill>
                    <a:srgbClr val="C00000"/>
                  </a:solidFill>
                  <a:latin typeface="Tahoma" charset="0"/>
                </a:rPr>
                <a:t>Target-IS </a:t>
              </a:r>
            </a:p>
          </p:txBody>
        </p:sp>
        <p:sp>
          <p:nvSpPr>
            <p:cNvPr id="21535" name="Rectangle 36"/>
            <p:cNvSpPr>
              <a:spLocks noChangeArrowheads="1"/>
            </p:cNvSpPr>
            <p:nvPr/>
          </p:nvSpPr>
          <p:spPr bwMode="auto">
            <a:xfrm>
              <a:off x="4939" y="2524"/>
              <a:ext cx="146" cy="1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6" name="Line 37"/>
            <p:cNvSpPr>
              <a:spLocks noChangeShapeType="1"/>
            </p:cNvSpPr>
            <p:nvPr/>
          </p:nvSpPr>
          <p:spPr bwMode="auto">
            <a:xfrm flipH="1" flipV="1">
              <a:off x="5067" y="2614"/>
              <a:ext cx="375" cy="92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7" name="Text Box 38"/>
            <p:cNvSpPr txBox="1">
              <a:spLocks noChangeArrowheads="1"/>
            </p:cNvSpPr>
            <p:nvPr/>
          </p:nvSpPr>
          <p:spPr bwMode="auto">
            <a:xfrm>
              <a:off x="5040" y="2736"/>
              <a:ext cx="538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i="1">
                  <a:solidFill>
                    <a:srgbClr val="0000CC"/>
                  </a:solidFill>
                  <a:latin typeface="Tahoma" charset="0"/>
                </a:rPr>
                <a:t>K130 Cyclotron beam</a:t>
              </a:r>
            </a:p>
          </p:txBody>
        </p:sp>
        <p:sp>
          <p:nvSpPr>
            <p:cNvPr id="21538" name="Text Box 39"/>
            <p:cNvSpPr txBox="1">
              <a:spLocks noChangeArrowheads="1"/>
            </p:cNvSpPr>
            <p:nvPr/>
          </p:nvSpPr>
          <p:spPr bwMode="auto">
            <a:xfrm>
              <a:off x="174" y="1335"/>
              <a:ext cx="900" cy="409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>
                  <a:latin typeface="Tahoma" charset="0"/>
                  <a:cs typeface="Tahoma" charset="0"/>
                </a:rPr>
                <a:t>Linac3 is placed here for the time-being</a:t>
              </a:r>
            </a:p>
          </p:txBody>
        </p:sp>
        <p:sp>
          <p:nvSpPr>
            <p:cNvPr id="21539" name="Line 40"/>
            <p:cNvSpPr>
              <a:spLocks noChangeShapeType="1"/>
            </p:cNvSpPr>
            <p:nvPr/>
          </p:nvSpPr>
          <p:spPr bwMode="auto">
            <a:xfrm>
              <a:off x="552" y="1800"/>
              <a:ext cx="232" cy="24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1540" name="AutoShape 41"/>
            <p:cNvCxnSpPr>
              <a:cxnSpLocks noChangeShapeType="1"/>
              <a:stCxn id="21526" idx="1"/>
              <a:endCxn id="21538" idx="3"/>
            </p:cNvCxnSpPr>
            <p:nvPr/>
          </p:nvCxnSpPr>
          <p:spPr bwMode="auto">
            <a:xfrm rot="10800000" flipV="1">
              <a:off x="1074" y="1393"/>
              <a:ext cx="539" cy="147"/>
            </a:xfrm>
            <a:prstGeom prst="curvedConnector3">
              <a:avLst>
                <a:gd name="adj1" fmla="val 49907"/>
              </a:avLst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21541" name="Text Box 42"/>
            <p:cNvSpPr txBox="1">
              <a:spLocks noChangeArrowheads="1"/>
            </p:cNvSpPr>
            <p:nvPr/>
          </p:nvSpPr>
          <p:spPr bwMode="auto">
            <a:xfrm rot="726199">
              <a:off x="3099" y="2496"/>
              <a:ext cx="531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i="1">
                  <a:solidFill>
                    <a:srgbClr val="FF0000"/>
                  </a:solidFill>
                  <a:latin typeface="Tahoma" charset="0"/>
                </a:rPr>
                <a:t>n</a:t>
              </a:r>
              <a:r>
                <a:rPr lang="en-US" sz="1200" i="1" baseline="30000">
                  <a:solidFill>
                    <a:srgbClr val="FF0000"/>
                  </a:solidFill>
                  <a:latin typeface="Tahoma" charset="0"/>
                </a:rPr>
                <a:t>+</a:t>
              </a:r>
              <a:r>
                <a:rPr lang="en-US" sz="1200" i="1">
                  <a:solidFill>
                    <a:srgbClr val="FF0000"/>
                  </a:solidFill>
                  <a:latin typeface="Tahoma" charset="0"/>
                </a:rPr>
                <a:t> RIB</a:t>
              </a:r>
              <a:endParaRPr lang="en-US">
                <a:solidFill>
                  <a:srgbClr val="FF0000"/>
                </a:solidFill>
                <a:latin typeface="Tahoma" charset="0"/>
              </a:endParaRPr>
            </a:p>
          </p:txBody>
        </p:sp>
        <p:sp>
          <p:nvSpPr>
            <p:cNvPr id="21542" name="Line 43"/>
            <p:cNvSpPr>
              <a:spLocks noChangeShapeType="1"/>
            </p:cNvSpPr>
            <p:nvPr/>
          </p:nvSpPr>
          <p:spPr bwMode="auto">
            <a:xfrm flipH="1" flipV="1">
              <a:off x="3072" y="2592"/>
              <a:ext cx="371" cy="7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8"/>
          <p:cNvGrpSpPr/>
          <p:nvPr/>
        </p:nvGrpSpPr>
        <p:grpSpPr>
          <a:xfrm>
            <a:off x="457200" y="304800"/>
            <a:ext cx="8305800" cy="6229350"/>
            <a:chOff x="457200" y="304800"/>
            <a:chExt cx="8305800" cy="6229350"/>
          </a:xfrm>
        </p:grpSpPr>
        <p:pic>
          <p:nvPicPr>
            <p:cNvPr id="46" name="Picture 1" descr="100_1005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304800"/>
              <a:ext cx="8305800" cy="622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</p:pic>
        <p:sp>
          <p:nvSpPr>
            <p:cNvPr id="47" name="Text Box 6"/>
            <p:cNvSpPr txBox="1">
              <a:spLocks noChangeArrowheads="1"/>
            </p:cNvSpPr>
            <p:nvPr/>
          </p:nvSpPr>
          <p:spPr bwMode="auto">
            <a:xfrm>
              <a:off x="2590800" y="4114800"/>
              <a:ext cx="325410" cy="1846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</a:rPr>
                <a:t>RFQ</a:t>
              </a:r>
              <a:endParaRPr lang="en-US" sz="1200" b="1" dirty="0">
                <a:latin typeface="Times New Roman" pitchFamily="18" charset="0"/>
              </a:endParaRPr>
            </a:p>
          </p:txBody>
        </p:sp>
        <p:sp>
          <p:nvSpPr>
            <p:cNvPr id="48" name="Text Box 6"/>
            <p:cNvSpPr txBox="1">
              <a:spLocks noChangeArrowheads="1"/>
            </p:cNvSpPr>
            <p:nvPr/>
          </p:nvSpPr>
          <p:spPr bwMode="auto">
            <a:xfrm>
              <a:off x="5357818" y="2857496"/>
              <a:ext cx="726161" cy="1846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dirty="0" err="1">
                  <a:latin typeface="Times New Roman" pitchFamily="18" charset="0"/>
                </a:rPr>
                <a:t>Rebuncher</a:t>
              </a:r>
              <a:endParaRPr lang="en-US" sz="1200" b="1" dirty="0">
                <a:latin typeface="Times New Roman" pitchFamily="18" charset="0"/>
              </a:endParaRPr>
            </a:p>
          </p:txBody>
        </p:sp>
        <p:cxnSp>
          <p:nvCxnSpPr>
            <p:cNvPr id="49" name="Straight Arrow Connector 48"/>
            <p:cNvCxnSpPr>
              <a:stCxn id="48" idx="3"/>
            </p:cNvCxnSpPr>
            <p:nvPr/>
          </p:nvCxnSpPr>
          <p:spPr>
            <a:xfrm>
              <a:off x="6083979" y="2949829"/>
              <a:ext cx="645439" cy="212467"/>
            </a:xfrm>
            <a:prstGeom prst="straightConnector1">
              <a:avLst/>
            </a:prstGeom>
            <a:ln w="38100">
              <a:noFill/>
              <a:tailEnd type="arrow"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 Box 6"/>
            <p:cNvSpPr txBox="1">
              <a:spLocks noChangeArrowheads="1"/>
            </p:cNvSpPr>
            <p:nvPr/>
          </p:nvSpPr>
          <p:spPr bwMode="auto">
            <a:xfrm>
              <a:off x="6324600" y="2362200"/>
              <a:ext cx="621965" cy="1846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latin typeface="Times New Roman" pitchFamily="18" charset="0"/>
                </a:rPr>
                <a:t>LINAC-1</a:t>
              </a:r>
            </a:p>
          </p:txBody>
        </p:sp>
        <p:sp>
          <p:nvSpPr>
            <p:cNvPr id="51" name="Text Box 6"/>
            <p:cNvSpPr txBox="1">
              <a:spLocks noChangeArrowheads="1"/>
            </p:cNvSpPr>
            <p:nvPr/>
          </p:nvSpPr>
          <p:spPr bwMode="auto">
            <a:xfrm>
              <a:off x="7619999" y="2285999"/>
              <a:ext cx="914400" cy="1846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square" lIns="0" tIns="0" rIns="0" bIns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</a:rPr>
                <a:t>LINAC-2</a:t>
              </a:r>
            </a:p>
          </p:txBody>
        </p:sp>
        <p:sp>
          <p:nvSpPr>
            <p:cNvPr id="68" name="TextBox 12"/>
            <p:cNvSpPr txBox="1">
              <a:spLocks noChangeArrowheads="1"/>
            </p:cNvSpPr>
            <p:nvPr/>
          </p:nvSpPr>
          <p:spPr bwMode="auto">
            <a:xfrm>
              <a:off x="5429256" y="5429264"/>
              <a:ext cx="3286148" cy="73866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000000"/>
                  </a:solidFill>
                  <a:latin typeface="+mn-lt"/>
                </a:rPr>
                <a:t>A photograph of </a:t>
              </a:r>
              <a:r>
                <a:rPr lang="en-US" sz="1400" b="1" dirty="0" smtClean="0">
                  <a:solidFill>
                    <a:srgbClr val="000000"/>
                  </a:solidFill>
                  <a:latin typeface="+mn-lt"/>
                </a:rPr>
                <a:t> RIB facility project site showing RFQ, MEBT line and first two </a:t>
              </a:r>
              <a:r>
                <a:rPr lang="en-US" sz="1400" b="1" dirty="0" err="1" smtClean="0">
                  <a:solidFill>
                    <a:srgbClr val="000000"/>
                  </a:solidFill>
                  <a:latin typeface="+mn-lt"/>
                </a:rPr>
                <a:t>Linac</a:t>
              </a:r>
              <a:r>
                <a:rPr lang="en-US" sz="1400" b="1" dirty="0" smtClean="0">
                  <a:solidFill>
                    <a:srgbClr val="000000"/>
                  </a:solidFill>
                  <a:latin typeface="+mn-lt"/>
                </a:rPr>
                <a:t> cavities</a:t>
              </a:r>
              <a:endParaRPr lang="en-US" sz="1400" b="1" dirty="0">
                <a:solidFill>
                  <a:srgbClr val="000000"/>
                </a:solidFill>
                <a:latin typeface="+mn-lt"/>
              </a:endParaRPr>
            </a:p>
          </p:txBody>
        </p:sp>
      </p:grp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533400" y="381000"/>
            <a:ext cx="1916102" cy="40011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sym typeface="Symbol" pitchFamily="18" charset="2"/>
              </a:rPr>
              <a:t>RIB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sym typeface="Symbol" pitchFamily="18" charset="2"/>
              </a:rPr>
              <a:t>project 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sym typeface="Symbol" pitchFamily="18" charset="2"/>
              </a:rPr>
              <a:t>site</a:t>
            </a:r>
            <a:endParaRPr lang="en-US" sz="20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4495800" y="1981200"/>
            <a:ext cx="4038600" cy="457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04800" y="1905000"/>
            <a:ext cx="4038600" cy="472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E93D33-0F2F-454B-A10C-2EE6CADFF223}" type="slidenum">
              <a:rPr lang="en-US" smtClean="0"/>
              <a:pPr/>
              <a:t>9</a:t>
            </a:fld>
            <a:endParaRPr lang="en-US" smtClean="0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787400" y="2078038"/>
          <a:ext cx="1550988" cy="1674812"/>
        </p:xfrm>
        <a:graphic>
          <a:graphicData uri="http://schemas.openxmlformats.org/presentationml/2006/ole">
            <p:oleObj spid="_x0000_s3074" r:id="rId4" imgW="3875679" imgH="2257305" progId="">
              <p:embed/>
            </p:oleObj>
          </a:graphicData>
        </a:graphic>
      </p:graphicFrame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09600" y="3768725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200" b="1">
                <a:solidFill>
                  <a:srgbClr val="0000FF"/>
                </a:solidFill>
                <a:latin typeface="Trebuchet MS" pitchFamily="34" charset="0"/>
              </a:rPr>
              <a:t>SEM of RVC Foam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r="50624"/>
          <a:stretch>
            <a:fillRect/>
          </a:stretch>
        </p:blipFill>
        <p:spPr bwMode="auto">
          <a:xfrm>
            <a:off x="1147763" y="4195763"/>
            <a:ext cx="2451100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325563" y="5786438"/>
            <a:ext cx="21463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rgbClr val="0000FF"/>
                </a:solidFill>
                <a:latin typeface="Trebuchet MS" pitchFamily="34" charset="0"/>
              </a:rPr>
              <a:t>RVC </a:t>
            </a:r>
            <a:r>
              <a:rPr lang="en-US" sz="1200" b="1" dirty="0" err="1">
                <a:solidFill>
                  <a:srgbClr val="0000FF"/>
                </a:solidFill>
                <a:latin typeface="Trebuchet MS" pitchFamily="34" charset="0"/>
              </a:rPr>
              <a:t>Fibres</a:t>
            </a:r>
            <a:r>
              <a:rPr lang="en-US" sz="1200" b="1" dirty="0">
                <a:solidFill>
                  <a:srgbClr val="0000FF"/>
                </a:solidFill>
                <a:latin typeface="Trebuchet MS" pitchFamily="34" charset="0"/>
              </a:rPr>
              <a:t> with Al</a:t>
            </a:r>
            <a:r>
              <a:rPr lang="en-US" sz="1200" b="1" baseline="-25000" dirty="0">
                <a:solidFill>
                  <a:srgbClr val="0000FF"/>
                </a:solidFill>
                <a:latin typeface="Trebuchet MS" pitchFamily="34" charset="0"/>
              </a:rPr>
              <a:t>2</a:t>
            </a:r>
            <a:r>
              <a:rPr lang="en-US" sz="1200" b="1" dirty="0">
                <a:solidFill>
                  <a:srgbClr val="0000FF"/>
                </a:solidFill>
                <a:latin typeface="Trebuchet MS" pitchFamily="34" charset="0"/>
              </a:rPr>
              <a:t>O</a:t>
            </a:r>
            <a:r>
              <a:rPr lang="en-US" sz="1200" b="1" baseline="-25000" dirty="0">
                <a:solidFill>
                  <a:srgbClr val="0000FF"/>
                </a:solidFill>
                <a:latin typeface="Trebuchet MS" pitchFamily="34" charset="0"/>
              </a:rPr>
              <a:t>3</a:t>
            </a:r>
          </a:p>
        </p:txBody>
      </p:sp>
      <p:graphicFrame>
        <p:nvGraphicFramePr>
          <p:cNvPr id="3075" name="Object 9"/>
          <p:cNvGraphicFramePr>
            <a:graphicFrameLocks noChangeAspect="1"/>
          </p:cNvGraphicFramePr>
          <p:nvPr/>
        </p:nvGraphicFramePr>
        <p:xfrm>
          <a:off x="2476500" y="2090738"/>
          <a:ext cx="1524000" cy="1671637"/>
        </p:xfrm>
        <a:graphic>
          <a:graphicData uri="http://schemas.openxmlformats.org/presentationml/2006/ole">
            <p:oleObj spid="_x0000_s3075" name="Bitmap Image" r:id="rId6" imgW="1943268" imgH="1798095" progId="PBrush">
              <p:embed/>
            </p:oleObj>
          </a:graphicData>
        </a:graphic>
      </p:graphicFrame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2362200" y="3768725"/>
            <a:ext cx="1981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200" b="1" dirty="0" smtClean="0">
                <a:solidFill>
                  <a:srgbClr val="0000FF"/>
                </a:solidFill>
                <a:latin typeface="Trebuchet MS" pitchFamily="34" charset="0"/>
              </a:rPr>
              <a:t>RVC </a:t>
            </a:r>
            <a:r>
              <a:rPr lang="en-US" sz="1200" b="1" dirty="0">
                <a:solidFill>
                  <a:srgbClr val="0000FF"/>
                </a:solidFill>
                <a:latin typeface="Trebuchet MS" pitchFamily="34" charset="0"/>
              </a:rPr>
              <a:t>Foam with Al</a:t>
            </a:r>
            <a:r>
              <a:rPr lang="en-US" sz="1200" b="1" baseline="-25000" dirty="0">
                <a:solidFill>
                  <a:srgbClr val="0000FF"/>
                </a:solidFill>
                <a:latin typeface="Trebuchet MS" pitchFamily="34" charset="0"/>
              </a:rPr>
              <a:t>2</a:t>
            </a:r>
            <a:r>
              <a:rPr lang="en-US" sz="1200" b="1" dirty="0">
                <a:solidFill>
                  <a:srgbClr val="0000FF"/>
                </a:solidFill>
                <a:latin typeface="Trebuchet MS" pitchFamily="34" charset="0"/>
              </a:rPr>
              <a:t>O</a:t>
            </a:r>
            <a:r>
              <a:rPr lang="en-US" sz="1200" b="1" baseline="-25000" dirty="0">
                <a:solidFill>
                  <a:srgbClr val="0000FF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3082" name="Text Box 11"/>
          <p:cNvSpPr txBox="1">
            <a:spLocks noChangeArrowheads="1"/>
          </p:cNvSpPr>
          <p:nvPr/>
        </p:nvSpPr>
        <p:spPr bwMode="auto">
          <a:xfrm>
            <a:off x="838200" y="1371600"/>
            <a:ext cx="3200400" cy="430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 smtClean="0">
                <a:latin typeface="Trebuchet MS" pitchFamily="34" charset="0"/>
              </a:rPr>
              <a:t>Target material coated on base matrix of RVC </a:t>
            </a:r>
            <a:r>
              <a:rPr lang="en-US" sz="1400" dirty="0">
                <a:latin typeface="Trebuchet MS" pitchFamily="34" charset="0"/>
              </a:rPr>
              <a:t>: Reticulated Vitreous Carbon</a:t>
            </a:r>
          </a:p>
        </p:txBody>
      </p:sp>
      <p:pic>
        <p:nvPicPr>
          <p:cNvPr id="3083" name="Picture 12" descr="Figure2"/>
          <p:cNvPicPr>
            <a:picLocks noChangeAspect="1" noChangeArrowheads="1"/>
          </p:cNvPicPr>
          <p:nvPr/>
        </p:nvPicPr>
        <p:blipFill>
          <a:blip r:embed="rId7" cstate="print">
            <a:lum bright="-36000" contrast="54000"/>
          </a:blip>
          <a:srcRect l="10001" t="14444" r="7777" b="11482"/>
          <a:stretch>
            <a:fillRect/>
          </a:stretch>
        </p:blipFill>
        <p:spPr bwMode="auto">
          <a:xfrm>
            <a:off x="4648200" y="2514600"/>
            <a:ext cx="3767138" cy="2544763"/>
          </a:xfrm>
          <a:prstGeom prst="rect">
            <a:avLst/>
          </a:prstGeom>
          <a:solidFill>
            <a:srgbClr val="EAEAEA"/>
          </a:solidFill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3084" name="Rectangle 13"/>
          <p:cNvSpPr>
            <a:spLocks noChangeArrowheads="1"/>
          </p:cNvSpPr>
          <p:nvPr/>
        </p:nvSpPr>
        <p:spPr bwMode="auto">
          <a:xfrm>
            <a:off x="5029200" y="1346199"/>
            <a:ext cx="2943434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buClr>
                <a:srgbClr val="FF00FF"/>
              </a:buClr>
            </a:pPr>
            <a:r>
              <a:rPr lang="en-US" sz="1400" dirty="0">
                <a:solidFill>
                  <a:schemeClr val="tx1"/>
                </a:solidFill>
                <a:latin typeface="Trebuchet MS" pitchFamily="34" charset="0"/>
              </a:rPr>
              <a:t>Target release experiments with</a:t>
            </a:r>
          </a:p>
          <a:p>
            <a:pPr algn="ctr">
              <a:buClr>
                <a:srgbClr val="FF00FF"/>
              </a:buClr>
            </a:pPr>
            <a:r>
              <a:rPr lang="en-US" sz="1400" dirty="0" smtClean="0">
                <a:solidFill>
                  <a:schemeClr val="tx1"/>
                </a:solidFill>
                <a:latin typeface="Trebuchet MS" pitchFamily="34" charset="0"/>
              </a:rPr>
              <a:t>Oxygen </a:t>
            </a:r>
            <a:r>
              <a:rPr lang="en-US" sz="1400" dirty="0">
                <a:solidFill>
                  <a:schemeClr val="tx1"/>
                </a:solidFill>
                <a:latin typeface="Trebuchet MS" pitchFamily="34" charset="0"/>
              </a:rPr>
              <a:t>beam </a:t>
            </a:r>
            <a:r>
              <a:rPr lang="en-US" sz="1400" dirty="0" smtClean="0">
                <a:solidFill>
                  <a:schemeClr val="tx1"/>
                </a:solidFill>
                <a:latin typeface="Trebuchet MS" pitchFamily="34" charset="0"/>
              </a:rPr>
              <a:t>from K130 cyclotron</a:t>
            </a:r>
            <a:endParaRPr lang="en-US" sz="14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085" name="Rectangle 14"/>
          <p:cNvSpPr>
            <a:spLocks noChangeArrowheads="1"/>
          </p:cNvSpPr>
          <p:nvPr/>
        </p:nvSpPr>
        <p:spPr bwMode="auto">
          <a:xfrm>
            <a:off x="4800600" y="5181600"/>
            <a:ext cx="3505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Trebuchet MS" pitchFamily="34" charset="0"/>
              </a:rPr>
              <a:t>10 times Yield </a:t>
            </a:r>
            <a:r>
              <a:rPr lang="en-US" sz="1400" dirty="0">
                <a:solidFill>
                  <a:srgbClr val="0000FF"/>
                </a:solidFill>
                <a:latin typeface="Trebuchet MS" pitchFamily="34" charset="0"/>
              </a:rPr>
              <a:t>enhancement in Aluminum coated RVCF (top) </a:t>
            </a:r>
            <a:r>
              <a:rPr lang="en-US" sz="1400" dirty="0" smtClean="0">
                <a:solidFill>
                  <a:srgbClr val="0000FF"/>
                </a:solidFill>
                <a:latin typeface="Trebuchet MS" pitchFamily="34" charset="0"/>
              </a:rPr>
              <a:t>as compared to Al foil (bottom) : effect of increase </a:t>
            </a:r>
            <a:r>
              <a:rPr lang="en-US" sz="1400" dirty="0">
                <a:solidFill>
                  <a:srgbClr val="0000FF"/>
                </a:solidFill>
                <a:latin typeface="Trebuchet MS" pitchFamily="34" charset="0"/>
              </a:rPr>
              <a:t>in surface to volume </a:t>
            </a:r>
            <a:r>
              <a:rPr lang="en-US" sz="1400" dirty="0" smtClean="0">
                <a:solidFill>
                  <a:srgbClr val="0000FF"/>
                </a:solidFill>
                <a:latin typeface="Trebuchet MS" pitchFamily="34" charset="0"/>
              </a:rPr>
              <a:t>ratio is clearly seen</a:t>
            </a:r>
            <a:endParaRPr lang="en-US" sz="1400" dirty="0">
              <a:solidFill>
                <a:srgbClr val="0000FF"/>
              </a:solidFill>
              <a:latin typeface="Trebuchet MS" pitchFamily="34" charset="0"/>
            </a:endParaRPr>
          </a:p>
        </p:txBody>
      </p:sp>
      <p:sp>
        <p:nvSpPr>
          <p:cNvPr id="3086" name="Rectangle 15"/>
          <p:cNvSpPr>
            <a:spLocks noChangeArrowheads="1"/>
          </p:cNvSpPr>
          <p:nvPr/>
        </p:nvSpPr>
        <p:spPr bwMode="auto">
          <a:xfrm>
            <a:off x="5105400" y="6172200"/>
            <a:ext cx="3048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200" i="1" dirty="0" err="1">
                <a:latin typeface="Tahoma" charset="0"/>
              </a:rPr>
              <a:t>Nucl</a:t>
            </a:r>
            <a:r>
              <a:rPr lang="en-US" sz="1200" i="1" dirty="0">
                <a:latin typeface="Tahoma" charset="0"/>
              </a:rPr>
              <a:t>. </a:t>
            </a:r>
            <a:r>
              <a:rPr lang="en-US" sz="1200" i="1" dirty="0" err="1">
                <a:latin typeface="Tahoma" charset="0"/>
              </a:rPr>
              <a:t>Instrum</a:t>
            </a:r>
            <a:r>
              <a:rPr lang="en-US" sz="1200" i="1" dirty="0">
                <a:latin typeface="Tahoma" charset="0"/>
              </a:rPr>
              <a:t>. &amp; Meth. A539 (2005)54</a:t>
            </a:r>
          </a:p>
        </p:txBody>
      </p:sp>
      <p:sp>
        <p:nvSpPr>
          <p:cNvPr id="3087" name="Rectangle 16"/>
          <p:cNvSpPr>
            <a:spLocks noChangeArrowheads="1"/>
          </p:cNvSpPr>
          <p:nvPr/>
        </p:nvSpPr>
        <p:spPr bwMode="auto">
          <a:xfrm>
            <a:off x="838200" y="6096000"/>
            <a:ext cx="297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200" i="1" dirty="0">
                <a:latin typeface="Tahoma" charset="0"/>
                <a:ea typeface="SimSun" charset="-122"/>
              </a:rPr>
              <a:t>Ceramics International, 34 (2008) 81</a:t>
            </a:r>
            <a:endParaRPr lang="en-US" sz="1200" i="1" dirty="0">
              <a:latin typeface="Tahoma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752600" y="228600"/>
            <a:ext cx="52309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FF00FF"/>
              </a:buClr>
            </a:pPr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itchFamily="34" charset="0"/>
              </a:rPr>
              <a:t>Production of RIB: R&amp;D on Thick target </a:t>
            </a:r>
          </a:p>
          <a:p>
            <a:pPr algn="ctr">
              <a:buClr>
                <a:srgbClr val="FF00FF"/>
              </a:buClr>
            </a:pPr>
            <a:r>
              <a:rPr lang="en-US" sz="1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itchFamily="34" charset="0"/>
              </a:rPr>
              <a:t> </a:t>
            </a:r>
          </a:p>
          <a:p>
            <a:pPr>
              <a:buClr>
                <a:srgbClr val="FF00FF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  <a:latin typeface="Trebuchet MS" pitchFamily="34" charset="0"/>
              </a:rPr>
              <a:t> </a:t>
            </a:r>
            <a:r>
              <a:rPr lang="en-US" sz="1200" dirty="0" smtClean="0">
                <a:solidFill>
                  <a:srgbClr val="C00000"/>
                </a:solidFill>
                <a:latin typeface="Trebuchet MS" pitchFamily="34" charset="0"/>
              </a:rPr>
              <a:t>Targets should be porous </a:t>
            </a:r>
            <a:r>
              <a:rPr lang="en-US" sz="1200" dirty="0" smtClean="0">
                <a:latin typeface="Trebuchet MS" pitchFamily="34" charset="0"/>
              </a:rPr>
              <a:t>: Efficient &amp; Fast </a:t>
            </a:r>
            <a:r>
              <a:rPr lang="en-US" sz="1200" dirty="0">
                <a:latin typeface="Trebuchet MS" pitchFamily="34" charset="0"/>
              </a:rPr>
              <a:t>release </a:t>
            </a:r>
            <a:r>
              <a:rPr lang="en-US" sz="1200" dirty="0" smtClean="0">
                <a:latin typeface="Trebuchet MS" pitchFamily="34" charset="0"/>
              </a:rPr>
              <a:t>of radioactive atoms</a:t>
            </a:r>
          </a:p>
          <a:p>
            <a:pPr>
              <a:buClr>
                <a:srgbClr val="FF00FF"/>
              </a:buClr>
              <a:buFont typeface="Arial" pitchFamily="34" charset="0"/>
              <a:buChar char="•"/>
            </a:pPr>
            <a:r>
              <a:rPr lang="en-US" sz="1200" dirty="0" smtClean="0">
                <a:latin typeface="Trebuchet MS" pitchFamily="34" charset="0"/>
              </a:rPr>
              <a:t> </a:t>
            </a:r>
            <a:r>
              <a:rPr lang="en-US" sz="1200" dirty="0" smtClean="0">
                <a:solidFill>
                  <a:srgbClr val="C00000"/>
                </a:solidFill>
                <a:latin typeface="Trebuchet MS" pitchFamily="34" charset="0"/>
              </a:rPr>
              <a:t>Targets should withstand  </a:t>
            </a:r>
            <a:r>
              <a:rPr lang="en-US" sz="1200" dirty="0" smtClean="0">
                <a:latin typeface="Trebuchet MS" pitchFamily="34" charset="0"/>
              </a:rPr>
              <a:t>beam irradiation for days together</a:t>
            </a:r>
            <a:endParaRPr lang="en-US" sz="12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raight Edge">
  <a:themeElements>
    <a:clrScheme name="Straight Edge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Straight Edg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aight Edg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ight Edge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ight Edge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ight Edge 5">
        <a:dk1>
          <a:srgbClr val="FFFFFF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DADADA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2031</TotalTime>
  <Words>4311</Words>
  <Application>Microsoft Office PowerPoint</Application>
  <PresentationFormat>On-screen Show (4:3)</PresentationFormat>
  <Paragraphs>1103</Paragraphs>
  <Slides>45</Slides>
  <Notes>45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Default Design</vt:lpstr>
      <vt:lpstr>Straight Edge</vt:lpstr>
      <vt:lpstr>Office Theme</vt:lpstr>
      <vt:lpstr>1_Office Theme</vt:lpstr>
      <vt:lpstr>1_Default Design</vt:lpstr>
      <vt:lpstr>Custom Design</vt:lpstr>
      <vt:lpstr>2_Default Design</vt:lpstr>
      <vt:lpstr>Bitmap Image</vt:lpstr>
      <vt:lpstr>Graph</vt:lpstr>
      <vt:lpstr>Acrobat Document</vt:lpstr>
      <vt:lpstr>Slide 1</vt:lpstr>
      <vt:lpstr>Slide 2</vt:lpstr>
      <vt:lpstr>Slide 3</vt:lpstr>
      <vt:lpstr>Slide 4</vt:lpstr>
      <vt:lpstr>Challenges 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Intensity of RIB for various experiments (ISOL method) IRIB = Iprimary  Nt      </vt:lpstr>
      <vt:lpstr>Intensity of RIB for various experiments cont..  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Halo in excited states</vt:lpstr>
      <vt:lpstr>Beta-decay of Fully/highly stripped ions &amp;  Cosmo-chronology </vt:lpstr>
      <vt:lpstr>Element synthesis &amp; Exotic Nuclei  (we are but stellar dust)</vt:lpstr>
      <vt:lpstr>Slide 44</vt:lpstr>
      <vt:lpstr>Synthesis of Super Heavy Elements (SHE) </vt:lpstr>
    </vt:vector>
  </TitlesOfParts>
  <Company>VECC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ANURIB A National Facility for Unstable and Rare Ion Beams</dc:title>
  <dc:creator>ALOK CHAKRABARTI</dc:creator>
  <cp:lastModifiedBy>Shashi</cp:lastModifiedBy>
  <cp:revision>387</cp:revision>
  <dcterms:created xsi:type="dcterms:W3CDTF">2011-04-25T04:02:54Z</dcterms:created>
  <dcterms:modified xsi:type="dcterms:W3CDTF">2012-04-14T11:55:48Z</dcterms:modified>
</cp:coreProperties>
</file>