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  <p:sldMasterId id="2147483732" r:id="rId4"/>
  </p:sldMasterIdLst>
  <p:notesMasterIdLst>
    <p:notesMasterId r:id="rId20"/>
  </p:notesMasterIdLst>
  <p:sldIdLst>
    <p:sldId id="298" r:id="rId5"/>
    <p:sldId id="300" r:id="rId6"/>
    <p:sldId id="299" r:id="rId7"/>
    <p:sldId id="301" r:id="rId8"/>
    <p:sldId id="323" r:id="rId9"/>
    <p:sldId id="324" r:id="rId10"/>
    <p:sldId id="325" r:id="rId11"/>
    <p:sldId id="304" r:id="rId12"/>
    <p:sldId id="307" r:id="rId13"/>
    <p:sldId id="269" r:id="rId14"/>
    <p:sldId id="259" r:id="rId15"/>
    <p:sldId id="314" r:id="rId16"/>
    <p:sldId id="315" r:id="rId17"/>
    <p:sldId id="326" r:id="rId18"/>
    <p:sldId id="32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59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8BD4B-63A4-4F27-A768-01DE9A5A583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76002-BB0F-4F13-91F9-27F2FC339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smtClean="0"/>
          </a:p>
        </p:txBody>
      </p:sp>
      <p:sp>
        <p:nvSpPr>
          <p:cNvPr id="168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C2EA6F-76D0-48DF-A0DE-615541AE5AF1}" type="slidenum">
              <a:rPr lang="en-IN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47C76-1CC3-4FC2-A7FD-409D8699B2AB}" type="slidenum">
              <a:rPr lang="en-IN" smtClean="0"/>
              <a:pPr/>
              <a:t>12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B296E8-B821-4B48-BD4F-9EC24C24DA2C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CC866E-6654-405E-A530-D7F60B18A66B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7FD97-D42B-4F5C-960E-C8CF45969C7E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0008E-4B81-4A2B-A09C-D500EBE6CE9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B79E67-8024-4507-A4F6-38A5251F8282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C3147A-8EFB-411C-9428-E97DAC01C3F1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A7977-857A-4CEE-8DFE-EFAF0F09CE2D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060C4-8D94-42A1-93A9-DF7CEBE13D5A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F64FA6-434F-40E2-9BD9-9B6242C94183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952BCC-9D64-421C-BEC1-9A3F92B6F99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B7B6D-8423-40A6-84EA-3976BE8BEE8B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512E3-2B55-4823-9C2F-1261FD9DD973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3004AF-9D4D-4B22-866C-3D1C76929AF7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DCDF67-043B-463D-BFD9-12622D969A7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5F176A-38B4-4305-9144-960B0EB648D3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DD2986-1708-4206-8140-85585854F740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582A41-E622-49C4-84E9-09477953AE68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66FF75-2B00-44C0-BAD4-DC868E84989C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AFD38-2711-43A4-B97C-6B95661A229D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E5DDC-45A0-4E62-AB2A-F1F3C6E7593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94B6C-D571-45BB-B713-805364013EFB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E66D5-5467-4631-9C3C-5EA25E441AAB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DAC78A-328A-4D28-9CC7-F3E2D35A7C58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C2EBE6-0F2F-4107-9B87-D9E64112349D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5BAB2-9975-412E-8B56-61903E3C149C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E330E-C69C-41FB-8D3C-79AC9F67E31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8C0B2B-C0FF-4716-B2BF-2DD2F249381B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683319-7649-4130-9F4A-2BE7BF1257B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650D2-9DFF-40D5-97A9-12D693D78A85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1422F-052A-42E9-915A-DD147A379EE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76DD43-D476-4E8E-A3FE-2A6503AE7732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1A315B-D7D3-4BF8-A5BD-9421AD269FA1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A2130-95A3-47C8-B810-2E9B42D25564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B06-C5DE-4462-83D7-448E50DD6FB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04FF53-EF8D-4912-8437-90338B684A7A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0DF1A4-D9F9-4447-B288-7C3865FD20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F9062D-C5E2-428C-8BDA-94DCEB6DB93B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8CB75B-7F1D-4F61-A239-FDBF9514DF6C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1FA5EE-6D4C-4D71-B2A4-38D6EFF3F197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03E93A-1547-4BAC-AB19-6C68FB4E034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77764-1BC1-41CE-BC55-894EDCA65251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40275-070E-42B4-BAC0-731E8C51905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90AFC-9649-4FA0-BB20-7C2E367EF04C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518E3-720D-4E47-93BD-D5789DFA210E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3525D03C-B764-44A4-BEB7-F5DA3663102B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D0203D4-BD1D-4FC2-BDEB-80A6EE25EB0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BA5A5-FCB0-4DC0-B807-CEB03BF67BB9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63188-5F5C-4D18-9A17-3D7869247AC4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DF6CC-963E-4EB0-9960-77ACA91A6CE9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63383-D851-4AA4-8521-FF47E895D0FF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D9EE0-E93F-4CAF-9AF5-7830458FE3B3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C5135-47A1-48D6-96B4-E3B0870FADE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B8361-BD3E-445B-B7BB-97E778671448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6FBFBB5-02D6-455E-AD8C-75377F5F3286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16963-D375-46FE-B6C1-90827BFC44E3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FE21B-E78F-41AD-98C8-F0C40EDF0137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176E0-D91E-4F79-8F91-8F1C0D09AB5F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1DE07-E636-41E8-A768-068B941BB100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2C86D6A-C060-4FDE-8D1A-B6F74F6F0AAB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68D9341-65C0-4FEA-9096-96EBFE9C6A4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A308249-43C4-47C9-B139-3E0E02DB742E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59BF5023-63DA-4BB7-B933-FC5AE0EE3187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63402-0890-4D0D-A4AE-63CA6C7604CF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0EE01-8E43-4FDD-9956-860F7C82EB9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D0E2C-BF54-4227-8C66-0158DBE0D8C2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4F4FD-7445-4AE2-904F-7F37612218B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D0057-561A-4DAD-97BC-9ECFE01B375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561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51B50F9-A549-458D-85FC-2259BF31AFDF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0A0D5CB-9EAF-4D47-9552-42BC202CF5D0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45E70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B32C16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5CD2D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0794938-9D8C-4583-A07B-9734611A59B7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030E290-9F4F-4D9D-B0A9-3F501F5C381B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45E70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B32C16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5CD2D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427E63F-DD4D-438C-AE2C-A663C2F8AAD3}" type="datetimeFigureOut">
              <a:rPr lang="en-US"/>
              <a:pPr>
                <a:defRPr/>
              </a:pPr>
              <a:t>4/16/2012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7B55F8D-6560-4811-B9A2-117C02A64F5E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B75B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4BF8E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838200"/>
            <a:ext cx="8229600" cy="83820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anchor="ctr">
            <a:no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Chemistry at the lead bismuth loop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 EURISOL prototype </a:t>
            </a:r>
            <a:endParaRPr lang="en-US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3124200"/>
            <a:ext cx="8229600" cy="1524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en-US" sz="2400" b="1" dirty="0" smtClean="0"/>
              <a:t>Susanta Lahiri</a:t>
            </a:r>
            <a:r>
              <a:rPr lang="en-US" sz="2400" b="1" baseline="30000" dirty="0" smtClean="0"/>
              <a:t>1</a:t>
            </a:r>
            <a:r>
              <a:rPr lang="en-US" sz="2400" b="1" dirty="0" smtClean="0"/>
              <a:t>, Moumita Maiti</a:t>
            </a:r>
            <a:r>
              <a:rPr lang="en-US" sz="2400" b="1" baseline="30000" dirty="0" smtClean="0"/>
              <a:t>1</a:t>
            </a:r>
            <a:r>
              <a:rPr lang="en-US" sz="2400" b="1" dirty="0" smtClean="0"/>
              <a:t>, T. Stora</a:t>
            </a:r>
            <a:r>
              <a:rPr lang="en-US" sz="2400" b="1" baseline="30000" dirty="0" smtClean="0"/>
              <a:t>2</a:t>
            </a:r>
            <a:endParaRPr lang="en-US" sz="2400" b="1" dirty="0" smtClean="0"/>
          </a:p>
          <a:p>
            <a:pPr algn="ctr"/>
            <a:endParaRPr lang="en-US" sz="2400" baseline="30000" dirty="0" smtClean="0"/>
          </a:p>
          <a:p>
            <a:pPr algn="ctr"/>
            <a:r>
              <a:rPr lang="en-US" sz="2400" baseline="30000" dirty="0" smtClean="0"/>
              <a:t>1</a:t>
            </a:r>
            <a:r>
              <a:rPr lang="en-US" sz="2400" dirty="0" smtClean="0"/>
              <a:t>Saha Institute of Nuclear Physics, Kolkata, India</a:t>
            </a:r>
          </a:p>
          <a:p>
            <a:pPr algn="ctr"/>
            <a:r>
              <a:rPr lang="en-US" sz="2400" baseline="30000" dirty="0" smtClean="0"/>
              <a:t>2</a:t>
            </a:r>
            <a:r>
              <a:rPr lang="en-US" sz="2400" dirty="0" smtClean="0"/>
              <a:t>CERN, CH-1211 </a:t>
            </a:r>
            <a:r>
              <a:rPr lang="en-US" sz="2400" dirty="0" err="1" smtClean="0"/>
              <a:t>Geneve</a:t>
            </a:r>
            <a:r>
              <a:rPr lang="en-US" sz="2400" dirty="0" smtClean="0"/>
              <a:t> 23, Switzerland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313" y="0"/>
            <a:ext cx="7497762" cy="4286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 Black" pitchFamily="34" charset="0"/>
              </a:rPr>
              <a:t>Results we found</a:t>
            </a: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3108" y="428604"/>
          <a:ext cx="5929354" cy="6357982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</a:tblPr>
              <a:tblGrid>
                <a:gridCol w="2032979"/>
                <a:gridCol w="1967549"/>
                <a:gridCol w="1928826"/>
              </a:tblGrid>
              <a:tr h="5157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Radioisotope </a:t>
                      </a:r>
                      <a:r>
                        <a:rPr lang="en-US" sz="1200" b="1" dirty="0" smtClean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present</a:t>
                      </a:r>
                      <a:endParaRPr lang="en-US" sz="1200" dirty="0">
                        <a:solidFill>
                          <a:srgbClr val="7E0000"/>
                        </a:solidFill>
                        <a:effectLst/>
                        <a:latin typeface="Arial Black" pitchFamily="34" charset="0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Radioisotopes </a:t>
                      </a:r>
                      <a:endParaRPr lang="en-US" sz="1200" b="1" dirty="0" smtClean="0">
                        <a:solidFill>
                          <a:srgbClr val="7E0000"/>
                        </a:solidFill>
                        <a:effectLst/>
                        <a:latin typeface="Arial Black" pitchFamily="34" charset="0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to </a:t>
                      </a:r>
                      <a:r>
                        <a:rPr lang="en-US" sz="1200" b="1" dirty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be </a:t>
                      </a:r>
                      <a:r>
                        <a:rPr lang="en-US" sz="1200" b="1" dirty="0" smtClean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confirmed</a:t>
                      </a:r>
                      <a:endParaRPr lang="en-US" sz="1200" dirty="0">
                        <a:solidFill>
                          <a:srgbClr val="7E0000"/>
                        </a:solidFill>
                        <a:effectLst/>
                        <a:latin typeface="Arial Black" pitchFamily="34" charset="0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Radioisotopes </a:t>
                      </a:r>
                      <a:endParaRPr lang="en-US" sz="1200" b="1" dirty="0" smtClean="0">
                        <a:solidFill>
                          <a:srgbClr val="7E0000"/>
                        </a:solidFill>
                        <a:effectLst/>
                        <a:latin typeface="Arial Black" pitchFamily="34" charset="0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to </a:t>
                      </a:r>
                      <a:r>
                        <a:rPr lang="en-US" sz="1200" b="1" dirty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be </a:t>
                      </a:r>
                      <a:r>
                        <a:rPr lang="en-US" sz="1200" b="1" dirty="0" smtClean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confirmed</a:t>
                      </a:r>
                      <a:endParaRPr lang="en-US" sz="1200" dirty="0">
                        <a:solidFill>
                          <a:srgbClr val="7E0000"/>
                        </a:solidFill>
                        <a:effectLst/>
                        <a:latin typeface="Arial Black" pitchFamily="34" charset="0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As-72     (26.0 h 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As-74    (17.77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Pr-142    (19.12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Co-56     (77.27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Au-194   (38.02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Pt-188     (10.2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Co-58     (70.86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Au-199    (3.139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Pt-195m    (4.01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Co-60    (1925.28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Ba-128   (2.43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Rb-84    (33.1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Cr-51    (27.7025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Ba-135m    (28.7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Rb-86    (18.642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Eu-145    (5.93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Be-7    (53.22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Re-183    (70.0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Eu-146    (4.61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Ca-47    (4.536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Re-186    (3.7186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Eu-147    (24.1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Co-57    (271.74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Re-189    (24.3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Eu-150m   (12.8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Cs-129    (32.06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Rh-101    (3.3 y)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Fe-59    (44.495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Er-172    (49.3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Rh-101m  (4.34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Gd-146   (48.27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Eu-148    (54.5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Rh-105    (35.36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Gd-153    (240.4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Eu-149    (93.1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Ru-103    (39.26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Hf-175    (70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Hf-172    (1.87 y)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Ru-97    (2.791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Hg-203   (46.595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Hg-195m    (41.6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Sc-44m    (58.61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Ir-188    (41.5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I-123    (13.232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Sc-47    (3.3492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Lu-172    (6.7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I-133    (20.8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Sc-48    (43.67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Mo-99    (2.7489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In-111    (2.8047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Se-75    (119.779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Os-185    (93.6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Ir-192    (73.827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Sm-153    (46.284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Rb-83    (86.2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Ir-194    (19.28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Sn-113    (115.09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Re-188   (17.003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Lu-173    (1.37 y)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Tb-153    (2.34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Sc-46    (83.79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Mg-28    (20.915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Tb-155    (5.32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Ta-183   (5.1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Mn-54    (312.12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Tc-95     (20.0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Tc-99m   (6.0058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Na-22    (2.6027 y)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Te-121m   (154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V-48     (15.9735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Nb-92m    (10.15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Tm-167    (9.25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Y-88    (106.616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Nb-95    (34.991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Y-87m    (13.37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Yb-169    (32.018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Ni-57    (35.6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Zn-69m    (13.76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Zr-95    (64.032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Pd-100    (3.63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Zr-86    (16.5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775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Pm-143    (265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Zr-97    (16.744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9525" y="2514600"/>
            <a:ext cx="53244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69" name="TextBox 7"/>
          <p:cNvSpPr txBox="1">
            <a:spLocks noChangeArrowheads="1"/>
          </p:cNvSpPr>
          <p:nvPr/>
        </p:nvSpPr>
        <p:spPr bwMode="auto">
          <a:xfrm>
            <a:off x="3733800" y="6324600"/>
            <a:ext cx="541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Gill Sans MT" pitchFamily="34" charset="0"/>
              </a:rPr>
              <a:t>Identified probable radionuclides by our group</a:t>
            </a:r>
          </a:p>
        </p:txBody>
      </p:sp>
      <p:pic>
        <p:nvPicPr>
          <p:cNvPr id="1648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90800"/>
            <a:ext cx="3962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75" y="142875"/>
            <a:ext cx="7497763" cy="12858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Behavior of </a:t>
            </a:r>
            <a:r>
              <a:rPr lang="en-US" sz="32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99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Mo-</a:t>
            </a:r>
            <a:r>
              <a:rPr lang="en-US" sz="32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99m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Tc activity in bulk Hg environment</a:t>
            </a:r>
            <a:endParaRPr lang="en-IN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00298" y="1681162"/>
            <a:ext cx="3357586" cy="39051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Liquid Hg in capped stainless steel vial</a:t>
            </a:r>
          </a:p>
        </p:txBody>
      </p:sp>
      <p:sp>
        <p:nvSpPr>
          <p:cNvPr id="5" name="Rectangle 4"/>
          <p:cNvSpPr/>
          <p:nvPr/>
        </p:nvSpPr>
        <p:spPr>
          <a:xfrm>
            <a:off x="2143798" y="2757496"/>
            <a:ext cx="3988284" cy="65383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aseline="30000" dirty="0">
                <a:solidFill>
                  <a:schemeClr val="tx1"/>
                </a:solidFill>
              </a:rPr>
              <a:t>99</a:t>
            </a:r>
            <a:r>
              <a:rPr lang="en-US" sz="1600" dirty="0">
                <a:solidFill>
                  <a:schemeClr val="tx1"/>
                </a:solidFill>
              </a:rPr>
              <a:t>Mo-</a:t>
            </a:r>
            <a:r>
              <a:rPr lang="en-US" sz="1600" baseline="30000" dirty="0">
                <a:solidFill>
                  <a:schemeClr val="tx1"/>
                </a:solidFill>
              </a:rPr>
              <a:t>99m</a:t>
            </a:r>
            <a:r>
              <a:rPr lang="en-US" sz="1600" dirty="0">
                <a:solidFill>
                  <a:schemeClr val="tx1"/>
                </a:solidFill>
              </a:rPr>
              <a:t>Tc activity  injected in liquid Hg and homogeneous mixed in Hg by sonication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857356" y="4143380"/>
            <a:ext cx="4857784" cy="191181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Radiochemical extraction of</a:t>
            </a:r>
            <a:r>
              <a:rPr lang="en-US" sz="1600" baseline="30000" dirty="0">
                <a:solidFill>
                  <a:schemeClr val="tx1"/>
                </a:solidFill>
              </a:rPr>
              <a:t> 99</a:t>
            </a:r>
            <a:r>
              <a:rPr lang="en-US" sz="1600" dirty="0">
                <a:solidFill>
                  <a:schemeClr val="tx1"/>
                </a:solidFill>
              </a:rPr>
              <a:t>Mo-</a:t>
            </a:r>
            <a:r>
              <a:rPr lang="en-US" sz="1600" baseline="30000" dirty="0">
                <a:solidFill>
                  <a:schemeClr val="tx1"/>
                </a:solidFill>
              </a:rPr>
              <a:t>99m</a:t>
            </a:r>
            <a:r>
              <a:rPr lang="en-US" sz="1600" dirty="0">
                <a:solidFill>
                  <a:schemeClr val="tx1"/>
                </a:solidFill>
              </a:rPr>
              <a:t>Tc activity from bulk Hg by liquid-liquid extraction using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Ò"/>
              <a:defRPr/>
            </a:pPr>
            <a:r>
              <a:rPr lang="en-US" sz="1600" dirty="0">
                <a:solidFill>
                  <a:schemeClr val="tx1"/>
                </a:solidFill>
              </a:rPr>
              <a:t>   Dil. HNO</a:t>
            </a:r>
            <a:r>
              <a:rPr lang="en-US" sz="1600" baseline="-25000" dirty="0">
                <a:solidFill>
                  <a:schemeClr val="tx1"/>
                </a:solidFill>
              </a:rPr>
              <a:t>3 </a:t>
            </a:r>
            <a:r>
              <a:rPr lang="en-US" sz="1600" dirty="0">
                <a:solidFill>
                  <a:schemeClr val="tx1"/>
                </a:solidFill>
              </a:rPr>
              <a:t>(pH =1)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Ò"/>
              <a:defRPr/>
            </a:pPr>
            <a:r>
              <a:rPr lang="en-US" sz="1600" dirty="0">
                <a:solidFill>
                  <a:schemeClr val="tx1"/>
                </a:solidFill>
              </a:rPr>
              <a:t>   </a:t>
            </a:r>
            <a:r>
              <a:rPr lang="en-US" sz="1600" dirty="0" err="1">
                <a:solidFill>
                  <a:schemeClr val="tx1"/>
                </a:solidFill>
              </a:rPr>
              <a:t>Dil</a:t>
            </a:r>
            <a:r>
              <a:rPr lang="en-US" sz="1600" dirty="0">
                <a:solidFill>
                  <a:schemeClr val="tx1"/>
                </a:solidFill>
              </a:rPr>
              <a:t> HCl (pH = 2)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Ò"/>
              <a:defRPr/>
            </a:pPr>
            <a:r>
              <a:rPr lang="en-US" sz="1600" dirty="0">
                <a:solidFill>
                  <a:schemeClr val="tx1"/>
                </a:solidFill>
              </a:rPr>
              <a:t>   Hot (~65°C) and Cold (~26°C) water</a:t>
            </a:r>
          </a:p>
        </p:txBody>
      </p:sp>
      <p:sp>
        <p:nvSpPr>
          <p:cNvPr id="7" name="Down Arrow 6"/>
          <p:cNvSpPr/>
          <p:nvPr/>
        </p:nvSpPr>
        <p:spPr>
          <a:xfrm>
            <a:off x="3929748" y="2257430"/>
            <a:ext cx="304800" cy="38100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/>
          </a:p>
        </p:txBody>
      </p:sp>
      <p:sp>
        <p:nvSpPr>
          <p:cNvPr id="8" name="Down Arrow 7"/>
          <p:cNvSpPr/>
          <p:nvPr/>
        </p:nvSpPr>
        <p:spPr>
          <a:xfrm>
            <a:off x="3929058" y="3643314"/>
            <a:ext cx="304800" cy="38100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/>
          </a:p>
        </p:txBody>
      </p:sp>
      <p:pic>
        <p:nvPicPr>
          <p:cNvPr id="9" name="Content Placeholder 8" descr="C:\Users\Lahiri\Documents\Binita Dutta\suborno\project report\steel vial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72330" y="1714488"/>
            <a:ext cx="1379913" cy="157526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28750" y="1143000"/>
            <a:ext cx="7429500" cy="497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Aft>
                <a:spcPts val="600"/>
              </a:spcAft>
              <a:buSzPct val="125000"/>
              <a:buFontTx/>
              <a:buBlip>
                <a:blip r:embed="rId2"/>
              </a:buBlip>
              <a:defRPr/>
            </a:pPr>
            <a:r>
              <a:rPr lang="en-US" dirty="0">
                <a:latin typeface="+mn-lt"/>
                <a:cs typeface="+mn-cs"/>
              </a:rPr>
              <a:t>    </a:t>
            </a:r>
            <a:r>
              <a:rPr lang="en-US" dirty="0">
                <a:latin typeface="Arial Black" pitchFamily="34" charset="0"/>
                <a:cs typeface="+mn-cs"/>
              </a:rPr>
              <a:t>Mercury shows high self-shielding of ~90%</a:t>
            </a:r>
          </a:p>
          <a:p>
            <a:pPr algn="just">
              <a:spcAft>
                <a:spcPts val="600"/>
              </a:spcAft>
              <a:buSzPct val="125000"/>
              <a:defRPr/>
            </a:pPr>
            <a:endParaRPr lang="en-US" dirty="0">
              <a:latin typeface="Arial Black" pitchFamily="34" charset="0"/>
              <a:cs typeface="+mn-cs"/>
            </a:endParaRPr>
          </a:p>
          <a:p>
            <a:pPr algn="just" eaLnBrk="0" hangingPunct="0">
              <a:spcAft>
                <a:spcPts val="600"/>
              </a:spcAft>
              <a:buSzPct val="125000"/>
              <a:buFontTx/>
              <a:buBlip>
                <a:blip r:embed="rId2"/>
              </a:buBlip>
              <a:defRPr/>
            </a:pPr>
            <a:r>
              <a:rPr lang="en-US" dirty="0">
                <a:latin typeface="Arial Black" pitchFamily="34" charset="0"/>
                <a:cs typeface="+mn-cs"/>
              </a:rPr>
              <a:t>    A major part of the </a:t>
            </a:r>
            <a:r>
              <a:rPr lang="en-US" baseline="30000" dirty="0">
                <a:latin typeface="Arial Black" pitchFamily="34" charset="0"/>
                <a:cs typeface="+mn-cs"/>
              </a:rPr>
              <a:t>99</a:t>
            </a:r>
            <a:r>
              <a:rPr lang="en-US" dirty="0">
                <a:latin typeface="Arial Black" pitchFamily="34" charset="0"/>
                <a:cs typeface="+mn-cs"/>
              </a:rPr>
              <a:t>Mo-</a:t>
            </a:r>
            <a:r>
              <a:rPr lang="en-US" baseline="30000" dirty="0">
                <a:latin typeface="Arial Black" pitchFamily="34" charset="0"/>
                <a:cs typeface="+mn-cs"/>
              </a:rPr>
              <a:t>99m</a:t>
            </a:r>
            <a:r>
              <a:rPr lang="en-US" dirty="0">
                <a:latin typeface="Arial Black" pitchFamily="34" charset="0"/>
                <a:cs typeface="+mn-cs"/>
              </a:rPr>
              <a:t>Tc (~80%) goes to Hg </a:t>
            </a:r>
          </a:p>
          <a:p>
            <a:pPr algn="just" eaLnBrk="0" hangingPunct="0">
              <a:spcAft>
                <a:spcPts val="600"/>
              </a:spcAft>
              <a:buSzPct val="125000"/>
              <a:defRPr/>
            </a:pPr>
            <a:endParaRPr lang="en-US" dirty="0">
              <a:latin typeface="Arial Black" pitchFamily="34" charset="0"/>
              <a:cs typeface="+mn-cs"/>
            </a:endParaRPr>
          </a:p>
          <a:p>
            <a:pPr algn="just" eaLnBrk="0" hangingPunct="0">
              <a:spcAft>
                <a:spcPts val="600"/>
              </a:spcAft>
              <a:buSzPct val="125000"/>
              <a:buFontTx/>
              <a:buBlip>
                <a:blip r:embed="rId2"/>
              </a:buBlip>
              <a:defRPr/>
            </a:pPr>
            <a:r>
              <a:rPr lang="en-US" dirty="0">
                <a:latin typeface="Arial Black" pitchFamily="34" charset="0"/>
                <a:cs typeface="+mn-cs"/>
              </a:rPr>
              <a:t>   Rest amount is almost evenly distributed between the</a:t>
            </a:r>
          </a:p>
          <a:p>
            <a:pPr algn="just" eaLnBrk="0" hangingPunct="0">
              <a:spcAft>
                <a:spcPts val="600"/>
              </a:spcAft>
              <a:buSzPct val="125000"/>
              <a:defRPr/>
            </a:pPr>
            <a:r>
              <a:rPr lang="en-US" dirty="0">
                <a:latin typeface="Arial Black" pitchFamily="34" charset="0"/>
                <a:cs typeface="+mn-cs"/>
              </a:rPr>
              <a:t>     surface of the steel capsule and in the tiny amount of</a:t>
            </a:r>
          </a:p>
          <a:p>
            <a:pPr algn="just" eaLnBrk="0" hangingPunct="0">
              <a:spcAft>
                <a:spcPts val="600"/>
              </a:spcAft>
              <a:buSzPct val="125000"/>
              <a:defRPr/>
            </a:pPr>
            <a:r>
              <a:rPr lang="en-US" dirty="0">
                <a:latin typeface="Arial Black" pitchFamily="34" charset="0"/>
                <a:cs typeface="+mn-cs"/>
              </a:rPr>
              <a:t>     aqueous solution, which carried the total activity to</a:t>
            </a:r>
          </a:p>
          <a:p>
            <a:pPr algn="just" eaLnBrk="0" hangingPunct="0">
              <a:spcAft>
                <a:spcPts val="600"/>
              </a:spcAft>
              <a:buSzPct val="125000"/>
              <a:defRPr/>
            </a:pPr>
            <a:r>
              <a:rPr lang="en-US" dirty="0">
                <a:latin typeface="Arial Black" pitchFamily="34" charset="0"/>
                <a:cs typeface="+mn-cs"/>
              </a:rPr>
              <a:t>     the mercury.</a:t>
            </a:r>
          </a:p>
          <a:p>
            <a:pPr algn="just" eaLnBrk="0" hangingPunct="0">
              <a:spcAft>
                <a:spcPts val="600"/>
              </a:spcAft>
              <a:buSzPct val="125000"/>
              <a:defRPr/>
            </a:pPr>
            <a:endParaRPr lang="en-US" dirty="0">
              <a:latin typeface="Arial Black" pitchFamily="34" charset="0"/>
              <a:cs typeface="+mn-cs"/>
            </a:endParaRPr>
          </a:p>
          <a:p>
            <a:pPr algn="just" eaLnBrk="0" hangingPunct="0">
              <a:spcAft>
                <a:spcPts val="600"/>
              </a:spcAft>
              <a:buSzPct val="125000"/>
              <a:buFontTx/>
              <a:buBlip>
                <a:blip r:embed="rId2"/>
              </a:buBlip>
              <a:defRPr/>
            </a:pPr>
            <a:r>
              <a:rPr lang="en-US" dirty="0">
                <a:latin typeface="Arial Black" pitchFamily="34" charset="0"/>
                <a:cs typeface="+mn-cs"/>
              </a:rPr>
              <a:t>    As per expectation, bulk mercury partially dissolved</a:t>
            </a:r>
          </a:p>
          <a:p>
            <a:pPr algn="just" eaLnBrk="0" hangingPunct="0">
              <a:spcAft>
                <a:spcPts val="600"/>
              </a:spcAft>
              <a:buSzPct val="125000"/>
              <a:defRPr/>
            </a:pPr>
            <a:r>
              <a:rPr lang="en-US" dirty="0">
                <a:latin typeface="Arial Black" pitchFamily="34" charset="0"/>
                <a:cs typeface="+mn-cs"/>
              </a:rPr>
              <a:t>       in </a:t>
            </a:r>
            <a:r>
              <a:rPr lang="en-US" dirty="0" err="1">
                <a:latin typeface="Arial Black" pitchFamily="34" charset="0"/>
                <a:cs typeface="+mn-cs"/>
              </a:rPr>
              <a:t>dil</a:t>
            </a:r>
            <a:r>
              <a:rPr lang="en-US" dirty="0">
                <a:latin typeface="Arial Black" pitchFamily="34" charset="0"/>
                <a:cs typeface="+mn-cs"/>
              </a:rPr>
              <a:t> HNO</a:t>
            </a:r>
            <a:r>
              <a:rPr lang="en-US" baseline="-25000" dirty="0">
                <a:latin typeface="Arial Black" pitchFamily="34" charset="0"/>
                <a:cs typeface="+mn-cs"/>
              </a:rPr>
              <a:t>3</a:t>
            </a:r>
            <a:r>
              <a:rPr lang="en-US" dirty="0">
                <a:latin typeface="Arial Black" pitchFamily="34" charset="0"/>
                <a:cs typeface="+mn-cs"/>
              </a:rPr>
              <a:t> removing the clarity of the transparent</a:t>
            </a:r>
          </a:p>
          <a:p>
            <a:pPr algn="just" eaLnBrk="0" hangingPunct="0">
              <a:spcAft>
                <a:spcPts val="600"/>
              </a:spcAft>
              <a:buSzPct val="125000"/>
              <a:defRPr/>
            </a:pPr>
            <a:r>
              <a:rPr lang="en-US" dirty="0">
                <a:latin typeface="Arial Black" pitchFamily="34" charset="0"/>
                <a:cs typeface="+mn-cs"/>
              </a:rPr>
              <a:t>       HNO</a:t>
            </a:r>
            <a:r>
              <a:rPr lang="en-US" baseline="-25000" dirty="0">
                <a:latin typeface="Arial Black" pitchFamily="34" charset="0"/>
                <a:cs typeface="+mn-cs"/>
              </a:rPr>
              <a:t>3 </a:t>
            </a:r>
            <a:r>
              <a:rPr lang="en-US" dirty="0">
                <a:latin typeface="Arial Black" pitchFamily="34" charset="0"/>
                <a:cs typeface="+mn-cs"/>
              </a:rPr>
              <a:t>phase during distillation of </a:t>
            </a:r>
            <a:r>
              <a:rPr lang="en-US" baseline="30000" dirty="0">
                <a:latin typeface="Arial Black" pitchFamily="34" charset="0"/>
                <a:cs typeface="+mn-cs"/>
              </a:rPr>
              <a:t>99</a:t>
            </a:r>
            <a:r>
              <a:rPr lang="en-US" dirty="0">
                <a:latin typeface="Arial Black" pitchFamily="34" charset="0"/>
                <a:cs typeface="+mn-cs"/>
              </a:rPr>
              <a:t>Mo-</a:t>
            </a:r>
            <a:r>
              <a:rPr lang="en-US" baseline="30000" dirty="0">
                <a:latin typeface="Arial Black" pitchFamily="34" charset="0"/>
                <a:cs typeface="+mn-cs"/>
              </a:rPr>
              <a:t>99m</a:t>
            </a:r>
            <a:r>
              <a:rPr lang="en-US" dirty="0">
                <a:latin typeface="Arial Black" pitchFamily="34" charset="0"/>
                <a:cs typeface="+mn-cs"/>
              </a:rPr>
              <a:t>Tc activity</a:t>
            </a:r>
          </a:p>
          <a:p>
            <a:pPr algn="just" eaLnBrk="0" hangingPunct="0">
              <a:spcAft>
                <a:spcPts val="600"/>
              </a:spcAft>
              <a:buSzPct val="125000"/>
              <a:defRPr/>
            </a:pPr>
            <a:r>
              <a:rPr lang="en-US" dirty="0">
                <a:latin typeface="Arial Black" pitchFamily="34" charset="0"/>
                <a:cs typeface="+mn-cs"/>
              </a:rPr>
              <a:t>       from bulk mercury.</a:t>
            </a:r>
          </a:p>
          <a:p>
            <a:pPr algn="just" eaLnBrk="0" hangingPunct="0">
              <a:spcAft>
                <a:spcPts val="600"/>
              </a:spcAft>
              <a:buSzPct val="125000"/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	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71604" y="5857892"/>
          <a:ext cx="7215240" cy="785818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000264"/>
                <a:gridCol w="1607356"/>
                <a:gridCol w="1803810"/>
                <a:gridCol w="1803810"/>
              </a:tblGrid>
              <a:tr h="39290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</a:rPr>
                        <a:t>Extracting phase</a:t>
                      </a:r>
                      <a:endParaRPr 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Dil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HCl (pH = 2)</a:t>
                      </a:r>
                      <a:endParaRPr 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Cold (~26°C) water</a:t>
                      </a:r>
                      <a:endParaRPr 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Hot (~65°C) water</a:t>
                      </a:r>
                      <a:endParaRPr 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92909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4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Extraction of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~20%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~50%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4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~20%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254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Findings……</a:t>
            </a:r>
            <a:endParaRPr lang="en-IN" sz="32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04800"/>
            <a:ext cx="7499350" cy="685800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en-US" sz="24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Other important properties to be investigated:</a:t>
            </a:r>
            <a:endParaRPr lang="en-US" sz="2400" dirty="0" smtClean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IN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66800" y="1295400"/>
            <a:ext cx="7772400" cy="419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7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Long term proton irradiation will introduce enough activity in the LBE assembly, which needs to be separated at a regular frequency in order to recycle the target matrix. </a:t>
            </a:r>
          </a:p>
          <a:p>
            <a:pPr marL="0" marR="0" lvl="0" indent="317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Emphasis will be given to build a data bank of various thermodynamic parameters like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adsorption enthalpy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sublimation enthalpy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for these radionuclides on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Pb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-Bi surface. </a:t>
            </a:r>
          </a:p>
          <a:p>
            <a:pPr marL="0" marR="0" lvl="0" indent="317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The study will be extended to the migration behavior of these radionuclides in various solid materials like stainless steel, glass, graphite, etc.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4929188"/>
            <a:ext cx="7499350" cy="1928812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endParaRPr lang="en-US" dirty="0" smtClean="0"/>
          </a:p>
          <a:p>
            <a:pPr algn="r">
              <a:buFont typeface="Wingdings 2" pitchFamily="18" charset="2"/>
              <a:buNone/>
              <a:defRPr/>
            </a:pPr>
            <a:r>
              <a:rPr lang="en-US" sz="8000" dirty="0" smtClean="0">
                <a:solidFill>
                  <a:schemeClr val="accent3"/>
                </a:solidFill>
                <a:latin typeface="Script MT Bold" pitchFamily="66" charset="0"/>
              </a:rPr>
              <a:t>Thank you….</a:t>
            </a:r>
          </a:p>
          <a:p>
            <a:pPr>
              <a:defRPr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12845"/>
            <a:ext cx="7924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Liquid lead-bismuth eutectic : prototype converter target in </a:t>
            </a: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                                                    proposed EURISOL project. </a:t>
            </a:r>
          </a:p>
          <a:p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Composition:                             44.5% lead and 55.5% bismuth </a:t>
            </a: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Melting temperature                 123.5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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 </a:t>
            </a: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Boiling temperature                  1670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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C. </a:t>
            </a:r>
          </a:p>
          <a:p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It has good heat transfer properties.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TextBox 2"/>
          <p:cNvSpPr txBox="1">
            <a:spLocks noChangeArrowheads="1"/>
          </p:cNvSpPr>
          <p:nvPr/>
        </p:nvSpPr>
        <p:spPr bwMode="auto">
          <a:xfrm>
            <a:off x="457200" y="76200"/>
            <a:ext cx="8329613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IN" sz="2400" b="1" dirty="0" smtClean="0">
                <a:solidFill>
                  <a:srgbClr val="0000FF"/>
                </a:solidFill>
                <a:latin typeface="Arial Rounded MT Bold" pitchFamily="34" charset="0"/>
              </a:rPr>
              <a:t>The </a:t>
            </a:r>
            <a:r>
              <a:rPr lang="en-IN" sz="2400" b="1" dirty="0">
                <a:solidFill>
                  <a:srgbClr val="0000FF"/>
                </a:solidFill>
                <a:latin typeface="Arial Rounded MT Bold" pitchFamily="34" charset="0"/>
              </a:rPr>
              <a:t>EURISOL Project</a:t>
            </a:r>
          </a:p>
          <a:p>
            <a:pPr algn="ctr">
              <a:spcAft>
                <a:spcPts val="600"/>
              </a:spcAft>
            </a:pPr>
            <a:r>
              <a:rPr lang="en-IN" sz="2400" b="1" dirty="0">
                <a:solidFill>
                  <a:srgbClr val="0000FF"/>
                </a:solidFill>
                <a:latin typeface="Arial Rounded MT Bold" pitchFamily="34" charset="0"/>
              </a:rPr>
              <a:t>(The ultimate ISOL facility)</a:t>
            </a:r>
          </a:p>
        </p:txBody>
      </p:sp>
      <p:pic>
        <p:nvPicPr>
          <p:cNvPr id="148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752600"/>
            <a:ext cx="6488356" cy="396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066800" y="304800"/>
            <a:ext cx="7715250" cy="44291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Source : EURISOL facility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dirty="0" smtClean="0">
              <a:latin typeface="Aharoni" pitchFamily="2" charset="-79"/>
              <a:cs typeface="Aharoni" pitchFamily="2" charset="-79"/>
            </a:endParaRPr>
          </a:p>
          <a:p>
            <a:pPr eaLnBrk="1" hangingPunct="1">
              <a:lnSpc>
                <a:spcPct val="110000"/>
              </a:lnSpc>
              <a:buFont typeface="Wingdings 2" pitchFamily="18" charset="2"/>
              <a:buBlip>
                <a:blip r:embed="rId2"/>
              </a:buBlip>
            </a:pPr>
            <a:r>
              <a:rPr lang="en-US" sz="2000" b="1" dirty="0" smtClean="0">
                <a:latin typeface="Comic Sans MS" pitchFamily="66" charset="0"/>
                <a:cs typeface="Aharoni" pitchFamily="2" charset="-79"/>
              </a:rPr>
              <a:t>Large volume of liquid Hg or </a:t>
            </a:r>
            <a:r>
              <a:rPr lang="en-US" sz="2000" b="1" dirty="0" err="1" smtClean="0">
                <a:latin typeface="Comic Sans MS" pitchFamily="66" charset="0"/>
                <a:cs typeface="Aharoni" pitchFamily="2" charset="-79"/>
              </a:rPr>
              <a:t>Pb</a:t>
            </a:r>
            <a:r>
              <a:rPr lang="en-US" sz="2000" b="1" dirty="0" smtClean="0">
                <a:latin typeface="Comic Sans MS" pitchFamily="66" charset="0"/>
                <a:cs typeface="Aharoni" pitchFamily="2" charset="-79"/>
              </a:rPr>
              <a:t>-Bi target will be used as converter target  as well as coolant</a:t>
            </a:r>
          </a:p>
          <a:p>
            <a:pPr eaLnBrk="1" hangingPunct="1">
              <a:lnSpc>
                <a:spcPct val="110000"/>
              </a:lnSpc>
              <a:buFont typeface="Wingdings 2" pitchFamily="18" charset="2"/>
              <a:buNone/>
            </a:pPr>
            <a:endParaRPr lang="en-US" sz="2000" b="1" dirty="0" smtClean="0">
              <a:latin typeface="Comic Sans MS" pitchFamily="66" charset="0"/>
              <a:cs typeface="Aharoni" pitchFamily="2" charset="-79"/>
            </a:endParaRPr>
          </a:p>
          <a:p>
            <a:pPr eaLnBrk="1" hangingPunct="1">
              <a:buFont typeface="Wingdings 2" pitchFamily="18" charset="2"/>
              <a:buBlip>
                <a:blip r:embed="rId2"/>
              </a:buBlip>
            </a:pPr>
            <a:r>
              <a:rPr lang="en-US" sz="2000" b="1" dirty="0" smtClean="0">
                <a:latin typeface="Comic Sans MS" pitchFamily="66" charset="0"/>
                <a:cs typeface="Aharoni" pitchFamily="2" charset="-79"/>
              </a:rPr>
              <a:t>Large number and huge amount of radionuclides will be produced in the converter targets: Hg/</a:t>
            </a:r>
            <a:r>
              <a:rPr lang="en-US" sz="2000" b="1" dirty="0" err="1" smtClean="0">
                <a:latin typeface="Comic Sans MS" pitchFamily="66" charset="0"/>
                <a:cs typeface="Aharoni" pitchFamily="2" charset="-79"/>
              </a:rPr>
              <a:t>Pb</a:t>
            </a:r>
            <a:r>
              <a:rPr lang="en-US" sz="2000" b="1" dirty="0" smtClean="0">
                <a:latin typeface="Comic Sans MS" pitchFamily="66" charset="0"/>
                <a:cs typeface="Aharoni" pitchFamily="2" charset="-79"/>
              </a:rPr>
              <a:t>-Bi when bombarded by a few </a:t>
            </a:r>
            <a:r>
              <a:rPr lang="en-US" sz="2000" b="1" dirty="0" err="1" smtClean="0">
                <a:latin typeface="Comic Sans MS" pitchFamily="66" charset="0"/>
                <a:cs typeface="Aharoni" pitchFamily="2" charset="-79"/>
              </a:rPr>
              <a:t>GeV</a:t>
            </a:r>
            <a:r>
              <a:rPr lang="en-US" sz="2000" b="1" dirty="0" smtClean="0">
                <a:latin typeface="Comic Sans MS" pitchFamily="66" charset="0"/>
                <a:cs typeface="Aharoni" pitchFamily="2" charset="-79"/>
              </a:rPr>
              <a:t> high current proton beam </a:t>
            </a:r>
          </a:p>
          <a:p>
            <a:pPr eaLnBrk="1" hangingPunct="1">
              <a:buFont typeface="Wingdings 2" pitchFamily="18" charset="2"/>
              <a:buBlip>
                <a:blip r:embed="rId2"/>
              </a:buBlip>
            </a:pPr>
            <a:endParaRPr lang="en-US" sz="2000" b="1" dirty="0" smtClean="0">
              <a:latin typeface="Comic Sans MS" pitchFamily="66" charset="0"/>
              <a:cs typeface="Aharoni" pitchFamily="2" charset="-79"/>
            </a:endParaRPr>
          </a:p>
          <a:p>
            <a:pPr eaLnBrk="1" hangingPunct="1">
              <a:lnSpc>
                <a:spcPct val="150000"/>
              </a:lnSpc>
              <a:buFont typeface="Wingdings 2" pitchFamily="18" charset="2"/>
              <a:buBlip>
                <a:blip r:embed="rId2"/>
              </a:buBlip>
            </a:pPr>
            <a:r>
              <a:rPr lang="en-US" sz="2000" b="1" dirty="0" smtClean="0">
                <a:latin typeface="Comic Sans MS" pitchFamily="66" charset="0"/>
                <a:cs typeface="Aharoni" pitchFamily="2" charset="-79"/>
              </a:rPr>
              <a:t>Continuous source of </a:t>
            </a:r>
            <a:r>
              <a:rPr lang="en-US" sz="2000" b="1" dirty="0" err="1" smtClean="0">
                <a:latin typeface="Comic Sans MS" pitchFamily="66" charset="0"/>
                <a:cs typeface="Aharoni" pitchFamily="2" charset="-79"/>
              </a:rPr>
              <a:t>radionulcides</a:t>
            </a:r>
            <a:endParaRPr lang="en-US" sz="2000" b="1" dirty="0" smtClean="0">
              <a:latin typeface="Comic Sans MS" pitchFamily="66" charset="0"/>
              <a:cs typeface="Aharoni" pitchFamily="2" charset="-79"/>
            </a:endParaRPr>
          </a:p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endParaRPr lang="en-US" sz="2000" dirty="0" smtClean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57200" y="5486400"/>
            <a:ext cx="8610600" cy="92333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This multi-MW converter target of </a:t>
            </a:r>
            <a:r>
              <a:rPr lang="en-GB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the proposed “</a:t>
            </a:r>
            <a:r>
              <a:rPr lang="en-GB" b="1" i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next generation</a:t>
            </a:r>
            <a:r>
              <a:rPr lang="en-GB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” European </a:t>
            </a:r>
            <a:r>
              <a:rPr lang="en-IN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Isotope Separation On-Line (</a:t>
            </a:r>
            <a:r>
              <a:rPr lang="en-GB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EURISOL) facility may be able to serve as a potential alternative source of several pronounced radionuclides</a:t>
            </a:r>
            <a:endParaRPr lang="en-US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295400" y="31242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Aharoni" pitchFamily="2" charset="-79"/>
                <a:cs typeface="Aharoni" pitchFamily="2" charset="-79"/>
              </a:rPr>
              <a:t>Limitations of low energy medical accelerators </a:t>
            </a: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Aharoni" pitchFamily="2" charset="-79"/>
                <a:cs typeface="Aharoni" pitchFamily="2" charset="-79"/>
              </a:rPr>
              <a:t>Reduced reactor facilities/shutdown of reactors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990600" y="304800"/>
            <a:ext cx="7543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 2"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Identification of these radionuclides  are important</a:t>
            </a:r>
          </a:p>
          <a:p>
            <a:pPr marL="1280160" lvl="2" indent="-283464" algn="just">
              <a:spcBef>
                <a:spcPts val="600"/>
              </a:spcBef>
              <a:buClr>
                <a:schemeClr val="accent1"/>
              </a:buClr>
              <a:buSzPct val="150000"/>
              <a:buFont typeface="Courier New" pitchFamily="49" charset="0"/>
              <a:buChar char="o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 They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 can be enormous source of useful radionuclides in all branches of sciences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especially for clinical applications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.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43000" y="4191000"/>
            <a:ext cx="4572000" cy="523220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150000"/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How to identify? 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111250" y="5105400"/>
            <a:ext cx="7880350" cy="1676400"/>
          </a:xfrm>
          <a:prstGeom prst="rect">
            <a:avLst/>
          </a:prstGeom>
          <a:noFill/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+mn-lt"/>
                <a:ea typeface="+mn-ea"/>
                <a:cs typeface="+mn-cs"/>
              </a:rPr>
              <a:t>The high shielding from high Z targets is the main constrain for identification of these radionuclides. </a:t>
            </a:r>
            <a:endParaRPr kumimoji="0" lang="en-US" sz="2600" b="1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N" sz="2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2438400"/>
            <a:ext cx="777240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150000"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Why large facilities became so  important?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200" y="2895600"/>
            <a:ext cx="838200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150000"/>
              <a:defRPr/>
            </a:pPr>
            <a:r>
              <a:rPr lang="en-US" sz="72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990600" y="304800"/>
            <a:ext cx="7543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365760" indent="-283464" algn="just">
              <a:spcBef>
                <a:spcPts val="600"/>
              </a:spcBef>
              <a:buClr>
                <a:schemeClr val="accent1"/>
              </a:buClr>
              <a:buSzPct val="150000"/>
              <a:buBlip>
                <a:blip r:embed="rId2"/>
              </a:buBlip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Quantification of each radionuclide is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important</a:t>
            </a:r>
          </a:p>
          <a:p>
            <a:pPr marL="1280160" lvl="2" indent="-283464" algn="just">
              <a:spcBef>
                <a:spcPts val="600"/>
              </a:spcBef>
              <a:buClr>
                <a:schemeClr val="accent1"/>
              </a:buClr>
              <a:buSzPct val="150000"/>
              <a:buFont typeface="Courier New" pitchFamily="49" charset="0"/>
              <a:buChar char="o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 To make exact inventory </a:t>
            </a:r>
            <a:r>
              <a:rPr lang="en-US" sz="20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Aharoni" pitchFamily="2" charset="-79"/>
                <a:cs typeface="Aharoni" pitchFamily="2" charset="-79"/>
              </a:rPr>
              <a:t>of each radionuclide is important for commercial purpose. </a:t>
            </a:r>
          </a:p>
          <a:p>
            <a:pPr marL="1280160" lvl="2" indent="-283464" algn="just">
              <a:spcBef>
                <a:spcPts val="600"/>
              </a:spcBef>
              <a:buClr>
                <a:schemeClr val="accent1"/>
              </a:buClr>
              <a:buSzPct val="150000"/>
              <a:buFont typeface="Courier New" pitchFamily="49" charset="0"/>
              <a:buChar char="o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The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 successful commercial application may even be helpful to share the cost of such facilities for basic sciences. 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43000" y="2590800"/>
            <a:ext cx="4572000" cy="523220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150000"/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How to Quantify?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200" y="2895600"/>
            <a:ext cx="838200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150000"/>
              <a:defRPr/>
            </a:pPr>
            <a:r>
              <a:rPr lang="en-US" sz="72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2</a:t>
            </a: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1143000" y="3657600"/>
            <a:ext cx="7543800" cy="1200329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rgbClr val="FF0000"/>
                </a:solidFill>
                <a:latin typeface="Eras Demi ITC" pitchFamily="34" charset="0"/>
                <a:cs typeface="Aharoni" pitchFamily="2" charset="-79"/>
              </a:rPr>
              <a:t>Constrains: 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latin typeface="Eras Demi ITC" pitchFamily="34" charset="0"/>
                <a:cs typeface="Aharoni" pitchFamily="2" charset="-79"/>
              </a:rPr>
              <a:t>High shielding by high Z target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latin typeface="Eras Demi ITC" pitchFamily="34" charset="0"/>
                <a:cs typeface="Aharoni" pitchFamily="2" charset="-79"/>
              </a:rPr>
              <a:t>Irregular geometry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latin typeface="Eras Demi ITC" pitchFamily="34" charset="0"/>
                <a:cs typeface="Aharoni" pitchFamily="2" charset="-79"/>
              </a:rPr>
              <a:t>Large number of radionuclides with overlapping peaks.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990600" y="76200"/>
            <a:ext cx="75438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65760" indent="-283464" algn="just">
              <a:spcBef>
                <a:spcPts val="600"/>
              </a:spcBef>
              <a:buClr>
                <a:schemeClr val="accent1"/>
              </a:buClr>
              <a:buSzPct val="150000"/>
              <a:defRPr/>
            </a:pPr>
            <a:r>
              <a:rPr lang="en-US" sz="2400" dirty="0" smtClean="0">
                <a:solidFill>
                  <a:srgbClr val="0000FF"/>
                </a:solidFill>
                <a:latin typeface="Aharoni" pitchFamily="2" charset="-79"/>
                <a:cs typeface="Aharoni" pitchFamily="2" charset="-79"/>
              </a:rPr>
              <a:t>PROBLEM + SOLUTION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90600" y="457200"/>
            <a:ext cx="6400800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150000"/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RADIOCHEMICAL SEPARATION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200" y="2895600"/>
            <a:ext cx="838200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150000"/>
              <a:defRPr/>
            </a:pPr>
            <a:r>
              <a:rPr lang="en-US" sz="72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3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990600" y="1371600"/>
            <a:ext cx="7543800" cy="1323439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We would like to develop </a:t>
            </a:r>
            <a:r>
              <a:rPr lang="en-US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chemical separation technique for each </a:t>
            </a:r>
            <a:r>
              <a:rPr lang="en-U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radionuclides with high 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radiochemical and 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radio-</a:t>
            </a:r>
            <a:r>
              <a:rPr lang="en-US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isotopical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purity --- </a:t>
            </a:r>
            <a:r>
              <a:rPr lang="en-US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therefore fulfilling the primary requirement for clinical radionuclides </a:t>
            </a:r>
            <a:endParaRPr lang="en-IN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990600" y="2895600"/>
            <a:ext cx="7924800" cy="1481138"/>
          </a:xfr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Our proposal is to </a:t>
            </a:r>
            <a:b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build </a:t>
            </a:r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Radionuclide Bank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from proton irradiated </a:t>
            </a:r>
            <a:r>
              <a:rPr lang="en-US" sz="3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-Bi targets</a:t>
            </a:r>
            <a:endParaRPr lang="en-IN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0" y="571500"/>
            <a:ext cx="7497763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Techniques</a:t>
            </a:r>
            <a:endParaRPr lang="en-IN" sz="32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0" y="1428750"/>
            <a:ext cx="7497763" cy="5143500"/>
          </a:xfrm>
        </p:spPr>
        <p:txBody>
          <a:bodyPr>
            <a:normAutofit fontScale="77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sym typeface="Symbol"/>
              </a:rPr>
              <a:t>Identification &amp; quantification of radionuclides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IN" sz="1200" b="1" dirty="0" smtClean="0"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IN" b="1" dirty="0" smtClean="0">
                <a:cs typeface="Aharoni" pitchFamily="2" charset="-79"/>
                <a:sym typeface="Symbol"/>
              </a:rPr>
              <a:t>-spectrometry  by </a:t>
            </a:r>
            <a:r>
              <a:rPr lang="en-IN" b="1" dirty="0" err="1" smtClean="0">
                <a:cs typeface="Aharoni" pitchFamily="2" charset="-79"/>
                <a:sym typeface="Symbol"/>
              </a:rPr>
              <a:t>HPGe</a:t>
            </a:r>
            <a:r>
              <a:rPr lang="en-IN" b="1" dirty="0" smtClean="0">
                <a:cs typeface="Aharoni" pitchFamily="2" charset="-79"/>
                <a:sym typeface="Symbol"/>
              </a:rPr>
              <a:t> detectors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/>
              <a:buNone/>
              <a:defRPr/>
            </a:pPr>
            <a:endParaRPr lang="en-US" sz="2400" b="1" dirty="0" smtClean="0">
              <a:latin typeface="Aharoni" pitchFamily="2" charset="-79"/>
              <a:cs typeface="Aharoni" pitchFamily="2" charset="-79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900" b="1" dirty="0" smtClean="0">
                <a:cs typeface="Aharoni" pitchFamily="2" charset="-79"/>
                <a:sym typeface="Symbol"/>
              </a:rPr>
              <a:t>ICP-OES </a:t>
            </a:r>
            <a:r>
              <a:rPr lang="en-US" sz="2900" b="1" dirty="0" smtClean="0">
                <a:cs typeface="Aharoni" pitchFamily="2" charset="-79"/>
                <a:sym typeface="Symbol"/>
              </a:rPr>
              <a:t>and ICP-MS</a:t>
            </a:r>
            <a:endParaRPr lang="en-IN" sz="2900" b="1" dirty="0" smtClean="0">
              <a:cs typeface="Aharoni" pitchFamily="2" charset="-79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IN" sz="1200" b="1" dirty="0" smtClean="0">
              <a:latin typeface="Aharoni" pitchFamily="2" charset="-79"/>
              <a:cs typeface="Aharoni" pitchFamily="2" charset="-79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sym typeface="Symbol"/>
              </a:rPr>
              <a:t>Chemical separation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1200" b="1" dirty="0" smtClean="0"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b="1" dirty="0" err="1" smtClean="0">
                <a:solidFill>
                  <a:srgbClr val="009900"/>
                </a:solidFill>
                <a:cs typeface="Aharoni" pitchFamily="2" charset="-79"/>
                <a:sym typeface="Symbol"/>
              </a:rPr>
              <a:t>Radioanalytical</a:t>
            </a:r>
            <a:r>
              <a:rPr lang="en-US" b="1" dirty="0" smtClean="0">
                <a:solidFill>
                  <a:srgbClr val="009900"/>
                </a:solidFill>
                <a:cs typeface="Aharoni" pitchFamily="2" charset="-79"/>
                <a:sym typeface="Symbol"/>
              </a:rPr>
              <a:t> techniques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2900" b="1" dirty="0" smtClean="0">
                <a:cs typeface="Aharoni" pitchFamily="2" charset="-79"/>
                <a:sym typeface="Symbol"/>
              </a:rPr>
              <a:t>		(</a:t>
            </a:r>
            <a:r>
              <a:rPr lang="en-US" sz="2900" b="1" dirty="0" err="1" smtClean="0">
                <a:cs typeface="Aharoni" pitchFamily="2" charset="-79"/>
                <a:sym typeface="Symbol"/>
              </a:rPr>
              <a:t>i</a:t>
            </a:r>
            <a:r>
              <a:rPr lang="en-US" sz="2900" b="1" dirty="0" smtClean="0">
                <a:cs typeface="Aharoni" pitchFamily="2" charset="-79"/>
                <a:sym typeface="Symbol"/>
              </a:rPr>
              <a:t>) LLX  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2900" b="1" dirty="0" smtClean="0">
                <a:cs typeface="Aharoni" pitchFamily="2" charset="-79"/>
                <a:sym typeface="Symbol"/>
              </a:rPr>
              <a:t>		(ii) Ion-exchange chromatography 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2900" b="1" dirty="0" smtClean="0">
                <a:cs typeface="Aharoni" pitchFamily="2" charset="-79"/>
                <a:sym typeface="Symbol"/>
              </a:rPr>
              <a:t>		(iii) Adsorption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2900" b="1" dirty="0" smtClean="0">
                <a:cs typeface="Aharoni" pitchFamily="2" charset="-79"/>
                <a:sym typeface="Symbol"/>
              </a:rPr>
              <a:t>		(iv) Amalgamation …… etc.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endParaRPr lang="en-US" sz="2400" b="1" dirty="0" smtClean="0">
              <a:latin typeface="Aharoni" pitchFamily="2" charset="-79"/>
              <a:cs typeface="Aharoni" pitchFamily="2" charset="-79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b="1" dirty="0" err="1" smtClean="0">
                <a:solidFill>
                  <a:srgbClr val="C00000"/>
                </a:solidFill>
                <a:cs typeface="Aharoni" pitchFamily="2" charset="-79"/>
                <a:sym typeface="Symbol"/>
              </a:rPr>
              <a:t>Thermochromatography</a:t>
            </a:r>
            <a:endParaRPr lang="en-US" dirty="0" smtClean="0">
              <a:solidFill>
                <a:srgbClr val="C00000"/>
              </a:solidFill>
              <a:cs typeface="Aharoni" pitchFamily="2" charset="-79"/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652587"/>
            <a:ext cx="7708900" cy="785813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Work report available in this direction</a:t>
            </a:r>
            <a:endParaRPr lang="en-IN" sz="32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0" y="3176588"/>
            <a:ext cx="7499350" cy="3071812"/>
          </a:xfrm>
        </p:spPr>
        <p:txBody>
          <a:bodyPr/>
          <a:lstStyle/>
          <a:p>
            <a:pPr>
              <a:buClr>
                <a:schemeClr val="accent3"/>
              </a:buClr>
              <a:buSzPct val="120000"/>
              <a:buFont typeface="Wingdings 2" pitchFamily="18" charset="2"/>
              <a:buChar char=""/>
              <a:defRPr/>
            </a:pPr>
            <a:r>
              <a:rPr lang="en-IN" sz="2400" b="1" dirty="0" smtClean="0"/>
              <a:t> 	Report of </a:t>
            </a:r>
            <a:r>
              <a:rPr lang="en-IN" sz="2400" b="1" dirty="0" err="1" smtClean="0"/>
              <a:t>Neuhausen</a:t>
            </a:r>
            <a:r>
              <a:rPr lang="en-IN" sz="2400" b="1" dirty="0" smtClean="0"/>
              <a:t> et al.  from PSI</a:t>
            </a:r>
          </a:p>
          <a:p>
            <a:pPr>
              <a:buClr>
                <a:schemeClr val="accent3"/>
              </a:buClr>
              <a:buSzPct val="120000"/>
              <a:buFont typeface="Wingdings 2" pitchFamily="18" charset="2"/>
              <a:buNone/>
              <a:defRPr/>
            </a:pPr>
            <a:endParaRPr lang="en-IN" sz="2400" b="1" dirty="0" smtClean="0"/>
          </a:p>
          <a:p>
            <a:pPr>
              <a:buClr>
                <a:schemeClr val="accent3"/>
              </a:buClr>
              <a:buSzPct val="120000"/>
              <a:buFont typeface="Wingdings 2" pitchFamily="18" charset="2"/>
              <a:buChar char=""/>
              <a:defRPr/>
            </a:pPr>
            <a:r>
              <a:rPr lang="en-US" sz="2400" b="1" dirty="0" smtClean="0"/>
              <a:t> 	Large number of radionuclides were 	identified</a:t>
            </a:r>
          </a:p>
          <a:p>
            <a:pPr>
              <a:buClr>
                <a:schemeClr val="accent3"/>
              </a:buClr>
              <a:buSzPct val="120000"/>
              <a:buFont typeface="Wingdings 2" pitchFamily="18" charset="2"/>
              <a:buChar char=""/>
              <a:defRPr/>
            </a:pPr>
            <a:endParaRPr lang="en-US" sz="2400" b="1" dirty="0" smtClean="0"/>
          </a:p>
          <a:p>
            <a:pPr>
              <a:buClr>
                <a:schemeClr val="accent3"/>
              </a:buClr>
              <a:buSzPct val="120000"/>
              <a:buFont typeface="Wingdings 2" pitchFamily="18" charset="2"/>
              <a:buChar char=""/>
              <a:defRPr/>
            </a:pPr>
            <a:r>
              <a:rPr lang="en-US" sz="2400" b="1" dirty="0" smtClean="0"/>
              <a:t> 	Isolation of radionuclides from liquid Hg 	target </a:t>
            </a:r>
            <a:endParaRPr lang="en-IN" sz="24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43000" y="228600"/>
            <a:ext cx="7924800" cy="1023938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Identification of radionuclides of proton irradiated Hg target </a:t>
            </a:r>
            <a:endParaRPr kumimoji="0" lang="en-IN" sz="43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stic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olstic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Verv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1086</Words>
  <Application>Microsoft Office PowerPoint</Application>
  <PresentationFormat>On-screen Show (4:3)</PresentationFormat>
  <Paragraphs>198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Office Theme</vt:lpstr>
      <vt:lpstr>Solstice</vt:lpstr>
      <vt:lpstr>1_Solstice</vt:lpstr>
      <vt:lpstr>Verve</vt:lpstr>
      <vt:lpstr>Slide 1</vt:lpstr>
      <vt:lpstr>Slide 2</vt:lpstr>
      <vt:lpstr>Slide 3</vt:lpstr>
      <vt:lpstr>Slide 4</vt:lpstr>
      <vt:lpstr>Slide 5</vt:lpstr>
      <vt:lpstr>Slide 6</vt:lpstr>
      <vt:lpstr>Our proposal is to  build Radionuclide Bank from proton irradiated Pb-Bi targets</vt:lpstr>
      <vt:lpstr>Techniques</vt:lpstr>
      <vt:lpstr>Work report available in this direction</vt:lpstr>
      <vt:lpstr>Results we found</vt:lpstr>
      <vt:lpstr>Slide 11</vt:lpstr>
      <vt:lpstr>Behavior of 99Mo-99mTc activity in bulk Hg environment</vt:lpstr>
      <vt:lpstr>Findings……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Sushanta Lahiri</dc:creator>
  <cp:lastModifiedBy>Sushanta Lahiri</cp:lastModifiedBy>
  <cp:revision>74</cp:revision>
  <dcterms:created xsi:type="dcterms:W3CDTF">2011-10-30T13:48:27Z</dcterms:created>
  <dcterms:modified xsi:type="dcterms:W3CDTF">2012-04-16T01:40:22Z</dcterms:modified>
</cp:coreProperties>
</file>