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75" r:id="rId3"/>
    <p:sldId id="257" r:id="rId4"/>
    <p:sldId id="263" r:id="rId5"/>
    <p:sldId id="264" r:id="rId6"/>
    <p:sldId id="265" r:id="rId7"/>
    <p:sldId id="274" r:id="rId8"/>
    <p:sldId id="268" r:id="rId9"/>
    <p:sldId id="267" r:id="rId10"/>
    <p:sldId id="269" r:id="rId11"/>
    <p:sldId id="270" r:id="rId12"/>
    <p:sldId id="271" r:id="rId13"/>
    <p:sldId id="278" r:id="rId14"/>
    <p:sldId id="276" r:id="rId15"/>
    <p:sldId id="273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58" autoAdjust="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1DF25-095C-A246-89AD-199FAC80889A}" type="datetimeFigureOut">
              <a:rPr lang="en-US" smtClean="0"/>
              <a:t>17/04/2012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A80F6-5BEC-4942-A5E4-B160FAB2C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485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BABE0-DA0E-6546-AE8D-EA70E81C30DB}" type="datetimeFigureOut">
              <a:rPr lang="en-US" smtClean="0"/>
              <a:t>17/04/2012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88C99-DC53-654D-BDD0-89F7836E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280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47E6AC-FDE1-7247-B948-118CD67EE3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2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0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53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3620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6229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3779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6120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6624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7737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17140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7266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291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91539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44047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135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7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2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24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3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1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6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9704" y="6492875"/>
            <a:ext cx="567266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/>
          <a:p>
            <a:fld id="{1A47E6AC-FDE1-7247-B948-118CD67E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53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8028" y="171157"/>
            <a:ext cx="8040785" cy="661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777" y="1144863"/>
            <a:ext cx="8683037" cy="5338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-5625" y="944245"/>
            <a:ext cx="9149625" cy="18541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350px-CERN_logo.svg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" y="51764"/>
            <a:ext cx="804069" cy="7810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5214" y="6483579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47E6AC-FDE1-7247-B948-118CD67EE3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72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3366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0"/>
        </a:buClr>
        <a:buFont typeface="Arial"/>
        <a:buChar char="•"/>
        <a:defRPr sz="3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0000"/>
        </a:buClr>
        <a:buFont typeface="Arial"/>
        <a:buChar char="–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F0000"/>
        </a:buClr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F0000"/>
        </a:buClr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F0000"/>
        </a:buClr>
        <a:buFont typeface="Wingdings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51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EB77C-FC97-7C4F-935C-8A7409D9D6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17/04/2012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7E6AC-FDE1-7247-B948-118CD67EE31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572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20346"/>
            <a:ext cx="9144000" cy="263313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4300" dirty="0" smtClean="0"/>
              <a:t>Opening CERN to non-European States</a:t>
            </a:r>
          </a:p>
          <a:p>
            <a:pPr>
              <a:lnSpc>
                <a:spcPct val="110000"/>
              </a:lnSpc>
            </a:pPr>
            <a:r>
              <a:rPr lang="en-US" sz="2600" dirty="0" smtClean="0"/>
              <a:t>(aka as ‘geographical enlargement’)</a:t>
            </a:r>
            <a:endParaRPr lang="en-US" sz="2600" dirty="0" smtClean="0"/>
          </a:p>
          <a:p>
            <a:pPr>
              <a:lnSpc>
                <a:spcPct val="200000"/>
              </a:lnSpc>
            </a:pPr>
            <a:r>
              <a:rPr lang="en-US" sz="2400" dirty="0" smtClean="0"/>
              <a:t>Rüdiger Voss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CERN International Relations Office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FPRIB, SINP Kolkata| April 16-18, 2012</a:t>
            </a:r>
            <a:endParaRPr lang="en-US" sz="2400" dirty="0"/>
          </a:p>
        </p:txBody>
      </p:sp>
      <p:pic>
        <p:nvPicPr>
          <p:cNvPr id="4" name="Picture 3" descr="350px-CERN_logo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457" y="1275644"/>
            <a:ext cx="2135344" cy="2074334"/>
          </a:xfrm>
          <a:prstGeom prst="rect">
            <a:avLst/>
          </a:prstGeom>
        </p:spPr>
      </p:pic>
      <p:pic>
        <p:nvPicPr>
          <p:cNvPr id="2" name="Picture 1" descr="black_on_white_world_map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883" y="1170213"/>
            <a:ext cx="3489141" cy="243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73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Dimensions of enlargement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Full Membership open to non-European states</a:t>
            </a:r>
          </a:p>
          <a:p>
            <a:r>
              <a:rPr lang="en-US" dirty="0" smtClean="0"/>
              <a:t>Associate Membership – in two </a:t>
            </a:r>
            <a:r>
              <a:rPr lang="en-US" dirty="0" err="1" smtClean="0"/>
              <a:t>flavours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Pre-stage to full membership: compulsory transition period on the way to full membership (2–5 years)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Regula</a:t>
            </a:r>
            <a:r>
              <a:rPr lang="en-US" dirty="0" smtClean="0">
                <a:solidFill>
                  <a:srgbClr val="FF0000"/>
                </a:solidFill>
              </a:rPr>
              <a:t>r (</a:t>
            </a:r>
            <a:r>
              <a:rPr lang="en-US" dirty="0" smtClean="0">
                <a:solidFill>
                  <a:srgbClr val="FF0000"/>
                </a:solidFill>
              </a:rPr>
              <a:t>‘steady </a:t>
            </a:r>
            <a:r>
              <a:rPr lang="en-US" dirty="0" smtClean="0">
                <a:solidFill>
                  <a:srgbClr val="FF0000"/>
                </a:solidFill>
              </a:rPr>
              <a:t>state</a:t>
            </a:r>
            <a:r>
              <a:rPr lang="en-US" dirty="0" smtClean="0">
                <a:solidFill>
                  <a:srgbClr val="FF0000"/>
                </a:solidFill>
              </a:rPr>
              <a:t>’)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ssociate Membership</a:t>
            </a:r>
          </a:p>
          <a:p>
            <a:r>
              <a:rPr lang="en-US" dirty="0" smtClean="0"/>
              <a:t>Instrument of International Co-operation Agreements (ICAs) to be maintained</a:t>
            </a:r>
          </a:p>
          <a:p>
            <a:pPr lvl="1"/>
            <a:r>
              <a:rPr lang="en-US" dirty="0" smtClean="0"/>
              <a:t>≈ 45 ICAs currently in force</a:t>
            </a:r>
          </a:p>
          <a:p>
            <a:r>
              <a:rPr lang="en-US" dirty="0" smtClean="0"/>
              <a:t>Observer status to be phased out for states</a:t>
            </a:r>
          </a:p>
          <a:p>
            <a:pPr lvl="1"/>
            <a:r>
              <a:rPr lang="en-US" dirty="0" smtClean="0"/>
              <a:t>India presently </a:t>
            </a:r>
            <a:r>
              <a:rPr lang="en-US" dirty="0" smtClean="0"/>
              <a:t>one of 5+2 observers</a:t>
            </a:r>
          </a:p>
          <a:p>
            <a:pPr lvl="1"/>
            <a:r>
              <a:rPr lang="en-US" dirty="0" smtClean="0"/>
              <a:t>New states will not be admitted</a:t>
            </a:r>
          </a:p>
          <a:p>
            <a:pPr lvl="1"/>
            <a:r>
              <a:rPr lang="en-US" dirty="0" smtClean="0"/>
              <a:t>To be maintained for International Organizations (presently UNESCO, EU)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50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Associate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 simplified view of the ‘steady state’ scheme:</a:t>
            </a:r>
          </a:p>
          <a:p>
            <a:r>
              <a:rPr lang="en-US" dirty="0" smtClean="0"/>
              <a:t>Obligations</a:t>
            </a:r>
          </a:p>
          <a:p>
            <a:pPr lvl="1"/>
            <a:r>
              <a:rPr lang="en-US" dirty="0" smtClean="0"/>
              <a:t>Annual contribution to CERN budget corresponding to ≥ 10% of ‘theoretical’ full Membership contribution (minimum 1 MCHF/year)</a:t>
            </a:r>
          </a:p>
          <a:p>
            <a:r>
              <a:rPr lang="en-US" dirty="0" smtClean="0"/>
              <a:t>Benefits </a:t>
            </a:r>
          </a:p>
          <a:p>
            <a:pPr lvl="1"/>
            <a:r>
              <a:rPr lang="en-US" dirty="0" smtClean="0"/>
              <a:t>Representation in CERN Council (no voting rights)</a:t>
            </a:r>
          </a:p>
          <a:p>
            <a:pPr lvl="1"/>
            <a:r>
              <a:rPr lang="en-US" dirty="0" smtClean="0"/>
              <a:t>Access to employment and education </a:t>
            </a:r>
            <a:r>
              <a:rPr lang="en-US" dirty="0" err="1" smtClean="0"/>
              <a:t>programmes</a:t>
            </a:r>
            <a:r>
              <a:rPr lang="en-US" dirty="0" smtClean="0"/>
              <a:t> (excluding tenured positions)</a:t>
            </a:r>
          </a:p>
          <a:p>
            <a:pPr lvl="1"/>
            <a:r>
              <a:rPr lang="en-US" dirty="0" smtClean="0"/>
              <a:t>Access to industrial contracts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9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Criteria for Associate </a:t>
            </a:r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solid basis in experimental and theoretical elementary particle physics, adequately funded to support research at home </a:t>
            </a:r>
            <a:r>
              <a:rPr lang="en-US" i="1" dirty="0" smtClean="0"/>
              <a:t>and</a:t>
            </a:r>
            <a:r>
              <a:rPr lang="en-US" dirty="0" smtClean="0"/>
              <a:t> work at CERN</a:t>
            </a:r>
          </a:p>
          <a:p>
            <a:r>
              <a:rPr lang="en-US" dirty="0" smtClean="0"/>
              <a:t>A sufficiently developed industry able to tender for CERN contracts with reasonable chance of success</a:t>
            </a:r>
          </a:p>
          <a:p>
            <a:r>
              <a:rPr lang="en-US" dirty="0" smtClean="0"/>
              <a:t>The will of the national authorities to support basic research, and their awareness of the implications of participation in a common </a:t>
            </a:r>
            <a:r>
              <a:rPr lang="en-US" dirty="0" err="1" smtClean="0"/>
              <a:t>endeavour</a:t>
            </a:r>
            <a:r>
              <a:rPr lang="en-US" dirty="0" smtClean="0"/>
              <a:t> in the field of particle physics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96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case of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Atomic Energy Commission chaired by Dr. S. Banerjee approved Associate Membership in CERN on April 9, 2012</a:t>
            </a:r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Formal application to CERN Council</a:t>
            </a:r>
          </a:p>
          <a:p>
            <a:pPr lvl="1"/>
            <a:r>
              <a:rPr lang="en-US" dirty="0" smtClean="0"/>
              <a:t>Evaluation by Council-mandated Task Force</a:t>
            </a:r>
          </a:p>
          <a:p>
            <a:pPr lvl="1"/>
            <a:r>
              <a:rPr lang="en-US" dirty="0" smtClean="0"/>
              <a:t>Approval of admission by the Council (by consensus)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ignature &amp; ratification of accession agreement</a:t>
            </a:r>
          </a:p>
          <a:p>
            <a:r>
              <a:rPr lang="en-US" dirty="0" smtClean="0"/>
              <a:t>Expected financial contribution in 2013:</a:t>
            </a:r>
            <a:br>
              <a:rPr lang="en-US" dirty="0" smtClean="0"/>
            </a:br>
            <a:r>
              <a:rPr lang="en-US" dirty="0" smtClean="0"/>
              <a:t>MCHF 8.8 (49 </a:t>
            </a:r>
            <a:r>
              <a:rPr lang="en-US" dirty="0" err="1" smtClean="0"/>
              <a:t>Crore</a:t>
            </a:r>
            <a:r>
              <a:rPr lang="en-US" dirty="0" smtClean="0"/>
              <a:t> Rupees)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78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beyond the </a:t>
            </a:r>
            <a:r>
              <a:rPr lang="en-US" dirty="0" smtClean="0"/>
              <a:t>borders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777" y="1144863"/>
            <a:ext cx="8918223" cy="533871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Israel, Cyprus, Serbia, Turkey and </a:t>
            </a:r>
            <a:r>
              <a:rPr lang="en-GB" dirty="0" smtClean="0"/>
              <a:t>Slovenia</a:t>
            </a:r>
            <a:r>
              <a:rPr lang="en-US" dirty="0" smtClean="0"/>
              <a:t> applied for (full) membership in 2008-2009</a:t>
            </a:r>
          </a:p>
          <a:p>
            <a:pPr lvl="1"/>
            <a:r>
              <a:rPr lang="en-US" dirty="0" smtClean="0"/>
              <a:t>Will have to go through Pre-stage Associate Membership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egotiations completed with </a:t>
            </a:r>
            <a:r>
              <a:rPr lang="en-US" dirty="0" smtClean="0"/>
              <a:t>Israel (Associate </a:t>
            </a:r>
            <a:r>
              <a:rPr lang="en-US" dirty="0" smtClean="0"/>
              <a:t>Member (AM) since </a:t>
            </a:r>
            <a:r>
              <a:rPr lang="en-US" dirty="0" smtClean="0"/>
              <a:t>October 2011) and Serbia (January 2012) </a:t>
            </a:r>
            <a:endParaRPr lang="en-US" dirty="0" smtClean="0"/>
          </a:p>
          <a:p>
            <a:pPr lvl="1"/>
            <a:r>
              <a:rPr lang="en-US" dirty="0" smtClean="0"/>
              <a:t>Expect others to join as AMs 2012-2013</a:t>
            </a:r>
          </a:p>
          <a:p>
            <a:r>
              <a:rPr lang="en-US" dirty="0" smtClean="0"/>
              <a:t>Ukraine applied for regular AM in January 2012</a:t>
            </a:r>
          </a:p>
          <a:p>
            <a:r>
              <a:rPr lang="en-US" dirty="0" smtClean="0"/>
              <a:t>Brazil signed Declaration of Intent </a:t>
            </a:r>
            <a:endParaRPr lang="en-US" dirty="0" smtClean="0"/>
          </a:p>
          <a:p>
            <a:r>
              <a:rPr lang="en-US" dirty="0" smtClean="0"/>
              <a:t>In discussion with several other countries</a:t>
            </a:r>
          </a:p>
          <a:p>
            <a:pPr lvl="1"/>
            <a:r>
              <a:rPr lang="en-US" dirty="0" smtClean="0"/>
              <a:t>Russia, US, Canada, …</a:t>
            </a:r>
            <a:endParaRPr lang="en-US" dirty="0" smtClean="0"/>
          </a:p>
          <a:p>
            <a:pPr lvl="1"/>
            <a:r>
              <a:rPr lang="en-US" dirty="0" smtClean="0"/>
              <a:t>The Canadian community, through the 2010 IPP submission to </a:t>
            </a:r>
            <a:r>
              <a:rPr lang="en-US" dirty="0" smtClean="0"/>
              <a:t>NSERC </a:t>
            </a:r>
            <a:r>
              <a:rPr lang="en-US" dirty="0" smtClean="0"/>
              <a:t>and in later roadmaps</a:t>
            </a:r>
            <a:r>
              <a:rPr lang="en-US" dirty="0" smtClean="0"/>
              <a:t>, </a:t>
            </a:r>
            <a:r>
              <a:rPr lang="en-US" dirty="0" smtClean="0"/>
              <a:t>has issued a strong recommendation for Canada to join CERN as 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7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777" y="1144863"/>
            <a:ext cx="8918223" cy="533871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dirty="0" smtClean="0"/>
              <a:t>Beyond existing R&amp;D collaboration, Associate Membership brings about substantial, additional benefits in a win-win-scenario for all partners:</a:t>
            </a:r>
          </a:p>
          <a:p>
            <a:pPr lvl="1"/>
            <a:r>
              <a:rPr lang="en-GB" dirty="0" smtClean="0"/>
              <a:t>Staff </a:t>
            </a:r>
            <a:r>
              <a:rPr lang="en-GB" dirty="0"/>
              <a:t>employment </a:t>
            </a:r>
            <a:r>
              <a:rPr lang="en-GB" dirty="0" smtClean="0"/>
              <a:t>and </a:t>
            </a:r>
            <a:r>
              <a:rPr lang="en-GB" dirty="0"/>
              <a:t>participation in the Fellows, Associates and Student </a:t>
            </a:r>
            <a:r>
              <a:rPr lang="en-GB" dirty="0" smtClean="0"/>
              <a:t>programmes;</a:t>
            </a:r>
            <a:endParaRPr lang="en-US" dirty="0"/>
          </a:p>
          <a:p>
            <a:pPr lvl="1"/>
            <a:r>
              <a:rPr lang="en-GB" dirty="0"/>
              <a:t>The possibility </a:t>
            </a:r>
            <a:r>
              <a:rPr lang="en-GB" dirty="0" smtClean="0"/>
              <a:t>to </a:t>
            </a:r>
            <a:r>
              <a:rPr lang="en-GB" dirty="0"/>
              <a:t>submit </a:t>
            </a:r>
            <a:r>
              <a:rPr lang="en-GB" dirty="0" smtClean="0"/>
              <a:t>own </a:t>
            </a:r>
            <a:r>
              <a:rPr lang="en-GB" dirty="0"/>
              <a:t>research </a:t>
            </a:r>
            <a:r>
              <a:rPr lang="en-GB" dirty="0" smtClean="0"/>
              <a:t>proposals</a:t>
            </a:r>
            <a:endParaRPr lang="en-US" dirty="0"/>
          </a:p>
          <a:p>
            <a:pPr lvl="1"/>
            <a:r>
              <a:rPr lang="en-GB" dirty="0"/>
              <a:t>Participation in </a:t>
            </a:r>
            <a:r>
              <a:rPr lang="en-GB" dirty="0" smtClean="0"/>
              <a:t>all training </a:t>
            </a:r>
            <a:r>
              <a:rPr lang="en-GB" dirty="0"/>
              <a:t>and education </a:t>
            </a:r>
            <a:r>
              <a:rPr lang="en-GB" dirty="0" smtClean="0"/>
              <a:t>programmes</a:t>
            </a:r>
          </a:p>
          <a:p>
            <a:pPr lvl="1"/>
            <a:r>
              <a:rPr lang="en-GB" dirty="0" smtClean="0"/>
              <a:t>Industrial participation in </a:t>
            </a:r>
            <a:r>
              <a:rPr lang="en-GB" dirty="0"/>
              <a:t>selected areas of R&amp;D, and in CERN procurement through industrial orders and service </a:t>
            </a:r>
            <a:r>
              <a:rPr lang="en-GB" dirty="0" smtClean="0"/>
              <a:t>contracts</a:t>
            </a:r>
            <a:endParaRPr lang="en-GB" dirty="0"/>
          </a:p>
          <a:p>
            <a:pPr lvl="1"/>
            <a:r>
              <a:rPr lang="en-GB" dirty="0" smtClean="0"/>
              <a:t>Participation in CERN’s governing bodies</a:t>
            </a:r>
          </a:p>
          <a:p>
            <a:r>
              <a:rPr lang="en-GB" dirty="0" smtClean="0"/>
              <a:t>CERN will be happy to welcome India amongst its members!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3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rationale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Follow,</a:t>
            </a:r>
            <a:r>
              <a:rPr lang="en-US" dirty="0" smtClean="0"/>
              <a:t> </a:t>
            </a:r>
            <a:r>
              <a:rPr lang="en-US" dirty="0"/>
              <a:t>at the institutional </a:t>
            </a:r>
            <a:r>
              <a:rPr lang="en-US" dirty="0" smtClean="0"/>
              <a:t>level, the ‘vote with the feet’ of the global particle physics community and their unprecedented move to CERN triggered by the LHC</a:t>
            </a:r>
          </a:p>
          <a:p>
            <a:r>
              <a:rPr lang="en-US" i="1" dirty="0" smtClean="0"/>
              <a:t>Anticipate</a:t>
            </a:r>
            <a:r>
              <a:rPr lang="en-US" dirty="0" smtClean="0"/>
              <a:t> the fact that the next big project in particle physics can only be realized as a global project, with</a:t>
            </a:r>
          </a:p>
          <a:p>
            <a:pPr lvl="1"/>
            <a:r>
              <a:rPr lang="en-US" dirty="0" smtClean="0"/>
              <a:t>Global scientific participation</a:t>
            </a:r>
          </a:p>
          <a:p>
            <a:pPr lvl="1"/>
            <a:r>
              <a:rPr lang="en-US" dirty="0" smtClean="0"/>
              <a:t>Global funding</a:t>
            </a:r>
          </a:p>
          <a:p>
            <a:pPr lvl="1"/>
            <a:r>
              <a:rPr lang="en-US" dirty="0" smtClean="0"/>
              <a:t>Global governance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53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Non-Member State Users</a:t>
            </a:r>
            <a:endParaRPr lang="en-US" dirty="0"/>
          </a:p>
        </p:txBody>
      </p:sp>
      <p:pic>
        <p:nvPicPr>
          <p:cNvPr id="5" name="Content Placeholder 4" descr="nms_user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92" r="-13992"/>
          <a:stretch>
            <a:fillRect/>
          </a:stretch>
        </p:blipFill>
        <p:spPr>
          <a:xfrm>
            <a:off x="-22131" y="1144862"/>
            <a:ext cx="9163889" cy="56343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7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Users by Institute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13" y="1040502"/>
            <a:ext cx="8429805" cy="581749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0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Users by passport nationality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94" y="1030954"/>
            <a:ext cx="8405681" cy="58270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8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Non-European participation in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Observer Status</a:t>
            </a:r>
          </a:p>
          <a:p>
            <a:pPr lvl="1"/>
            <a:r>
              <a:rPr lang="en-US" dirty="0" smtClean="0"/>
              <a:t>‘Honorary’ status with right to attend (open) CERN Council Sessions – no other significant obligations and benefits</a:t>
            </a:r>
          </a:p>
          <a:p>
            <a:pPr lvl="1"/>
            <a:r>
              <a:rPr lang="en-US" dirty="0" smtClean="0"/>
              <a:t>Mostly awarded to countries who made important in-kind contributions to LHC construction </a:t>
            </a:r>
            <a:r>
              <a:rPr lang="en-US" dirty="0" smtClean="0">
                <a:solidFill>
                  <a:srgbClr val="FF0000"/>
                </a:solidFill>
              </a:rPr>
              <a:t>(India!)</a:t>
            </a:r>
          </a:p>
          <a:p>
            <a:r>
              <a:rPr lang="en-US" dirty="0" smtClean="0"/>
              <a:t>International Co-operation Agreements (ICAs)</a:t>
            </a:r>
          </a:p>
          <a:p>
            <a:pPr lvl="1"/>
            <a:r>
              <a:rPr lang="en-US" dirty="0" smtClean="0"/>
              <a:t>Mostly umbrella agreements to provide formal framework</a:t>
            </a:r>
          </a:p>
          <a:p>
            <a:pPr lvl="1"/>
            <a:r>
              <a:rPr lang="en-US" dirty="0" smtClean="0"/>
              <a:t>Actual collaboration implemented through Protocols/Addenda (accelerators) and </a:t>
            </a:r>
            <a:r>
              <a:rPr lang="en-US" dirty="0" err="1" smtClean="0"/>
              <a:t>MoUs</a:t>
            </a:r>
            <a:r>
              <a:rPr lang="en-US" dirty="0" smtClean="0"/>
              <a:t> (experiments)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ICA with India (DAE) concluded in 1991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8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we stand?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a European perspective, the unprecedented Non-Member State participation in the </a:t>
            </a:r>
            <a:r>
              <a:rPr lang="en-US" dirty="0" smtClean="0"/>
              <a:t>LHC has </a:t>
            </a:r>
            <a:r>
              <a:rPr lang="en-US" dirty="0" smtClean="0"/>
              <a:t>brought about substantial scientific, technical </a:t>
            </a:r>
            <a:r>
              <a:rPr lang="en-US" i="1" dirty="0" smtClean="0"/>
              <a:t>and</a:t>
            </a:r>
            <a:r>
              <a:rPr lang="en-US" dirty="0" smtClean="0"/>
              <a:t> political benefits</a:t>
            </a:r>
          </a:p>
          <a:p>
            <a:r>
              <a:rPr lang="en-US" dirty="0" smtClean="0"/>
              <a:t>Helped </a:t>
            </a:r>
            <a:r>
              <a:rPr lang="en-US" dirty="0"/>
              <a:t>to </a:t>
            </a:r>
            <a:r>
              <a:rPr lang="en-US" dirty="0" smtClean="0"/>
              <a:t>establish CERN firmly as world’s leading center at the high energy frontier, in the perception of governments, funding agencies, and of the taxpayer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22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we go from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LHC has convincingly demonstrated the potential of </a:t>
            </a:r>
            <a:r>
              <a:rPr lang="en-US" dirty="0" smtClean="0"/>
              <a:t>global collaboration in science, </a:t>
            </a:r>
            <a:r>
              <a:rPr lang="en-US" dirty="0" smtClean="0"/>
              <a:t>and is widely perceived as a paradigm of successful </a:t>
            </a:r>
            <a:r>
              <a:rPr lang="en-US" dirty="0" smtClean="0"/>
              <a:t>global </a:t>
            </a:r>
            <a:r>
              <a:rPr lang="en-US" dirty="0" smtClean="0"/>
              <a:t>collaboration on </a:t>
            </a:r>
            <a:r>
              <a:rPr lang="en-US" dirty="0" err="1" smtClean="0"/>
              <a:t>megascience</a:t>
            </a:r>
            <a:r>
              <a:rPr lang="en-US" dirty="0" smtClean="0"/>
              <a:t> projects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To take this collaboration to the next-higher </a:t>
            </a:r>
            <a:r>
              <a:rPr lang="en-US" dirty="0" smtClean="0">
                <a:solidFill>
                  <a:srgbClr val="FF0000"/>
                </a:solidFill>
              </a:rPr>
              <a:t>level,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to fully </a:t>
            </a:r>
            <a:r>
              <a:rPr lang="en-US" dirty="0">
                <a:solidFill>
                  <a:srgbClr val="FF0000"/>
                </a:solidFill>
              </a:rPr>
              <a:t>exploit its </a:t>
            </a:r>
            <a:r>
              <a:rPr lang="en-US" dirty="0" smtClean="0">
                <a:solidFill>
                  <a:srgbClr val="FF0000"/>
                </a:solidFill>
              </a:rPr>
              <a:t>potential to the benefit of </a:t>
            </a:r>
            <a:r>
              <a:rPr lang="en-US" i="1" dirty="0" smtClean="0">
                <a:solidFill>
                  <a:srgbClr val="FF0000"/>
                </a:solidFill>
              </a:rPr>
              <a:t>all</a:t>
            </a:r>
            <a:r>
              <a:rPr lang="en-US" dirty="0" smtClean="0">
                <a:solidFill>
                  <a:srgbClr val="FF0000"/>
                </a:solidFill>
              </a:rPr>
              <a:t> partners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>
                <a:solidFill>
                  <a:srgbClr val="FF0000"/>
                </a:solidFill>
              </a:rPr>
              <a:t>CERN </a:t>
            </a:r>
            <a:r>
              <a:rPr lang="en-US" dirty="0" smtClean="0">
                <a:solidFill>
                  <a:srgbClr val="FF0000"/>
                </a:solidFill>
              </a:rPr>
              <a:t>invites an </a:t>
            </a:r>
            <a:r>
              <a:rPr lang="en-US" dirty="0" smtClean="0">
                <a:solidFill>
                  <a:srgbClr val="FF0000"/>
                </a:solidFill>
              </a:rPr>
              <a:t>enhanced </a:t>
            </a:r>
            <a:r>
              <a:rPr lang="en-US" i="1" dirty="0" smtClean="0">
                <a:solidFill>
                  <a:srgbClr val="FF0000"/>
                </a:solidFill>
              </a:rPr>
              <a:t>institutional</a:t>
            </a:r>
            <a:r>
              <a:rPr lang="en-US" dirty="0" smtClean="0">
                <a:solidFill>
                  <a:srgbClr val="FF0000"/>
                </a:solidFill>
              </a:rPr>
              <a:t> participation of </a:t>
            </a:r>
            <a:r>
              <a:rPr lang="en-US" dirty="0" smtClean="0">
                <a:solidFill>
                  <a:srgbClr val="FF0000"/>
                </a:solidFill>
              </a:rPr>
              <a:t>its major non-European partners, </a:t>
            </a:r>
            <a:r>
              <a:rPr lang="en-US" dirty="0" smtClean="0">
                <a:solidFill>
                  <a:srgbClr val="FF0000"/>
                </a:solidFill>
              </a:rPr>
              <a:t>in the framework of CERN’s new membership policy (aka ‘Geographical Enlargement’)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86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&gt; 50 years, the CERN Council has repeatedly </a:t>
            </a:r>
            <a:r>
              <a:rPr lang="en-US" i="1" dirty="0" smtClean="0"/>
              <a:t>interpreted</a:t>
            </a:r>
            <a:r>
              <a:rPr lang="en-US" dirty="0" smtClean="0"/>
              <a:t> the 1953 Convention as restricting membership to European states</a:t>
            </a:r>
          </a:p>
          <a:p>
            <a:r>
              <a:rPr lang="en-US" dirty="0" smtClean="0"/>
              <a:t>In response to the strong global participation in the LHC – and in anticipation of the post-LHC era – the Council in 2010 approved the most significant shift in CERN’s membership policy thus far, opening CERN fully to non-European states (CERN/2918/Rev.)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6AC-FDE1-7247-B948-118CD67EE3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03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881</Words>
  <Application>Microsoft Macintosh PowerPoint</Application>
  <PresentationFormat>On-screen Show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1_Office Theme</vt:lpstr>
      <vt:lpstr>PowerPoint Presentation</vt:lpstr>
      <vt:lpstr>The rationale </vt:lpstr>
      <vt:lpstr>Non-Member State Users</vt:lpstr>
      <vt:lpstr>CERN Users by Institute</vt:lpstr>
      <vt:lpstr>CERN Users by passport nationality</vt:lpstr>
      <vt:lpstr>Non-European participation in CERN</vt:lpstr>
      <vt:lpstr>Where do we stand?</vt:lpstr>
      <vt:lpstr>Where do we go from here?</vt:lpstr>
      <vt:lpstr>A bit of history</vt:lpstr>
      <vt:lpstr>Dimensions of enlargement</vt:lpstr>
      <vt:lpstr>Associate Membership</vt:lpstr>
      <vt:lpstr>Criteria for Associate Membership</vt:lpstr>
      <vt:lpstr>The case of India</vt:lpstr>
      <vt:lpstr>Looking beyond the borders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Rüdiger Voss</dc:creator>
  <cp:lastModifiedBy>Rüdiger Voss</cp:lastModifiedBy>
  <cp:revision>75</cp:revision>
  <dcterms:created xsi:type="dcterms:W3CDTF">2011-11-03T14:51:47Z</dcterms:created>
  <dcterms:modified xsi:type="dcterms:W3CDTF">2012-04-17T19:01:33Z</dcterms:modified>
</cp:coreProperties>
</file>