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8"/>
  </p:notesMasterIdLst>
  <p:sldIdLst>
    <p:sldId id="256" r:id="rId2"/>
    <p:sldId id="320" r:id="rId3"/>
    <p:sldId id="321" r:id="rId4"/>
    <p:sldId id="365" r:id="rId5"/>
    <p:sldId id="322" r:id="rId6"/>
    <p:sldId id="323" r:id="rId7"/>
    <p:sldId id="379" r:id="rId8"/>
    <p:sldId id="346" r:id="rId9"/>
    <p:sldId id="325" r:id="rId10"/>
    <p:sldId id="347" r:id="rId11"/>
    <p:sldId id="326" r:id="rId12"/>
    <p:sldId id="348" r:id="rId13"/>
    <p:sldId id="333" r:id="rId14"/>
    <p:sldId id="334" r:id="rId15"/>
    <p:sldId id="335" r:id="rId16"/>
    <p:sldId id="336" r:id="rId17"/>
    <p:sldId id="337" r:id="rId18"/>
    <p:sldId id="338" r:id="rId19"/>
    <p:sldId id="339" r:id="rId20"/>
    <p:sldId id="340" r:id="rId21"/>
    <p:sldId id="328" r:id="rId22"/>
    <p:sldId id="329" r:id="rId23"/>
    <p:sldId id="330" r:id="rId24"/>
    <p:sldId id="331" r:id="rId25"/>
    <p:sldId id="376" r:id="rId26"/>
    <p:sldId id="377" r:id="rId27"/>
    <p:sldId id="370" r:id="rId28"/>
    <p:sldId id="371" r:id="rId29"/>
    <p:sldId id="372" r:id="rId30"/>
    <p:sldId id="374" r:id="rId31"/>
    <p:sldId id="375" r:id="rId32"/>
    <p:sldId id="366" r:id="rId33"/>
    <p:sldId id="378" r:id="rId34"/>
    <p:sldId id="341" r:id="rId35"/>
    <p:sldId id="332" r:id="rId36"/>
    <p:sldId id="25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04CC"/>
    <a:srgbClr val="9966FF"/>
    <a:srgbClr val="0066FF"/>
    <a:srgbClr val="99FFCC"/>
    <a:srgbClr val="FFFF99"/>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681" autoAdjust="0"/>
  </p:normalViewPr>
  <p:slideViewPr>
    <p:cSldViewPr>
      <p:cViewPr varScale="1">
        <p:scale>
          <a:sx n="45" d="100"/>
          <a:sy n="45" d="100"/>
        </p:scale>
        <p:origin x="-682" y="-77"/>
      </p:cViewPr>
      <p:guideLst>
        <p:guide orient="horz" pos="2160"/>
        <p:guide pos="2880"/>
      </p:guideLst>
    </p:cSldViewPr>
  </p:slideViewPr>
  <p:notesTextViewPr>
    <p:cViewPr>
      <p:scale>
        <a:sx n="100" d="100"/>
        <a:sy n="100" d="100"/>
      </p:scale>
      <p:origin x="0" y="0"/>
    </p:cViewPr>
  </p:notesTextViewPr>
  <p:notesViewPr>
    <p:cSldViewPr>
      <p:cViewPr varScale="1">
        <p:scale>
          <a:sx n="35" d="100"/>
          <a:sy n="35" d="100"/>
        </p:scale>
        <p:origin x="-1661" y="-91"/>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3.wmf"/><Relationship Id="rId7" Type="http://schemas.openxmlformats.org/officeDocument/2006/relationships/image" Target="../media/image77.wmf"/><Relationship Id="rId2" Type="http://schemas.openxmlformats.org/officeDocument/2006/relationships/image" Target="../media/image72.wmf"/><Relationship Id="rId1" Type="http://schemas.openxmlformats.org/officeDocument/2006/relationships/image" Target="../media/image71.wmf"/><Relationship Id="rId6" Type="http://schemas.openxmlformats.org/officeDocument/2006/relationships/image" Target="../media/image76.wmf"/><Relationship Id="rId5" Type="http://schemas.openxmlformats.org/officeDocument/2006/relationships/image" Target="../media/image75.wmf"/><Relationship Id="rId4" Type="http://schemas.openxmlformats.org/officeDocument/2006/relationships/image" Target="../media/image7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4.wmf"/><Relationship Id="rId1" Type="http://schemas.openxmlformats.org/officeDocument/2006/relationships/image" Target="../media/image8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400CE0-A17D-4D78-A5DC-3EA937D1E19E}" type="datetimeFigureOut">
              <a:rPr lang="en-US" smtClean="0"/>
              <a:pPr/>
              <a:t>4/18/2012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2EC37B-931F-439D-BA4A-959B1701C443}"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TextEdit="1"/>
          </p:cNvSpPr>
          <p:nvPr>
            <p:ph type="sldImg"/>
          </p:nvPr>
        </p:nvSpPr>
        <p:spPr bwMode="auto">
          <a:noFill/>
          <a:ln>
            <a:solidFill>
              <a:srgbClr val="000000"/>
            </a:solidFill>
            <a:miter lim="800000"/>
            <a:headEnd/>
            <a:tailEnd/>
          </a:ln>
        </p:spPr>
      </p:sp>
      <p:sp>
        <p:nvSpPr>
          <p:cNvPr id="39939"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Maximum pair transfer is expected in such cases where both partners can be in a superfluid state and the superfluid flow of pair will lead to an increased flow of nucleons.</a:t>
            </a:r>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The direct enhanced super current (dc) JEs or the occurence of alternating current (ac) can be favoured or hindered with the choice of different Q-value and mass partitions. The quenching of the pairing field at high angular momenta is due to the Coriolis force, acts in opposite directions on the two nucleons of each time reversal pair. This implies a weakening of the pair correlation with increasing angular momentum which lead to a reduced probability of two nucleon transfer effects. Maximum pairing enhancement is expected in such cases where both partners can be in a superfluid state and the superfluid flow of pair will lead to an increased flow of nucleons which will enhance reactions with a large change in mass asymmetry.</a:t>
            </a:r>
            <a:endParaRPr 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TextEdit="1"/>
          </p:cNvSpPr>
          <p:nvPr>
            <p:ph type="sldImg"/>
          </p:nvPr>
        </p:nvSpPr>
        <p:spPr bwMode="auto">
          <a:noFill/>
          <a:ln>
            <a:solidFill>
              <a:srgbClr val="000000"/>
            </a:solidFill>
            <a:miter lim="800000"/>
            <a:headEnd/>
            <a:tailEnd/>
          </a:ln>
        </p:spPr>
      </p:sp>
      <p:sp>
        <p:nvSpPr>
          <p:cNvPr id="37891"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Change the parameters adiabatically slowly on a path C in R-space. The wavefunction stays always on the energy surface. </a:t>
            </a:r>
            <a:r>
              <a:rPr lang="el-GR" smtClean="0">
                <a:latin typeface="Times New Roman" pitchFamily="18" charset="0"/>
                <a:cs typeface="Times New Roman" pitchFamily="18" charset="0"/>
              </a:rPr>
              <a:t>γ</a:t>
            </a:r>
            <a:r>
              <a:rPr lang="en-US" smtClean="0">
                <a:latin typeface="Times New Roman" pitchFamily="18" charset="0"/>
                <a:cs typeface="Times New Roman" pitchFamily="18" charset="0"/>
              </a:rPr>
              <a:t>(C) depends on the geometrical properties of the line bundle. For real matrices is C in the x-y plane and e</a:t>
            </a:r>
            <a:r>
              <a:rPr lang="en-US" baseline="30000" smtClean="0">
                <a:latin typeface="Times New Roman" pitchFamily="18" charset="0"/>
                <a:cs typeface="Times New Roman" pitchFamily="18" charset="0"/>
              </a:rPr>
              <a:t>i</a:t>
            </a:r>
            <a:r>
              <a:rPr lang="el-GR" baseline="30000" smtClean="0">
                <a:latin typeface="Times New Roman" pitchFamily="18" charset="0"/>
                <a:cs typeface="Times New Roman" pitchFamily="18" charset="0"/>
              </a:rPr>
              <a:t>γ</a:t>
            </a:r>
            <a:r>
              <a:rPr lang="en-US" smtClean="0">
                <a:latin typeface="Times New Roman" pitchFamily="18" charset="0"/>
                <a:cs typeface="Times New Roman" pitchFamily="18" charset="0"/>
              </a:rPr>
              <a:t>=-1</a:t>
            </a:r>
            <a:endParaRPr lang="el-GR" smtClean="0">
              <a:latin typeface="Times New Roman" pitchFamily="18" charset="0"/>
              <a:cs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bwMode="auto">
          <a:noFill/>
          <a:ln>
            <a:solidFill>
              <a:srgbClr val="000000"/>
            </a:solidFill>
            <a:miter lim="800000"/>
            <a:headEnd/>
            <a:tailEnd/>
          </a:ln>
        </p:spPr>
      </p:sp>
      <p:sp>
        <p:nvSpPr>
          <p:cNvPr id="41987"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Change the parameters adiabatically slowly on a path C in R-space. The wavefunction stays always on the energy surface. </a:t>
            </a:r>
            <a:r>
              <a:rPr lang="el-GR" smtClean="0">
                <a:latin typeface="Times New Roman" pitchFamily="18" charset="0"/>
                <a:cs typeface="Times New Roman" pitchFamily="18" charset="0"/>
              </a:rPr>
              <a:t>γ</a:t>
            </a:r>
            <a:r>
              <a:rPr lang="en-US" smtClean="0">
                <a:latin typeface="Times New Roman" pitchFamily="18" charset="0"/>
                <a:cs typeface="Times New Roman" pitchFamily="18" charset="0"/>
              </a:rPr>
              <a:t>(C) depends on the geometrical properties of the line bundle. For real matrices is C in the x-y plane and e</a:t>
            </a:r>
            <a:r>
              <a:rPr lang="en-US" baseline="30000" smtClean="0">
                <a:latin typeface="Times New Roman" pitchFamily="18" charset="0"/>
                <a:cs typeface="Times New Roman" pitchFamily="18" charset="0"/>
              </a:rPr>
              <a:t>i</a:t>
            </a:r>
            <a:r>
              <a:rPr lang="el-GR" baseline="30000" smtClean="0">
                <a:latin typeface="Times New Roman" pitchFamily="18" charset="0"/>
                <a:cs typeface="Times New Roman" pitchFamily="18" charset="0"/>
              </a:rPr>
              <a:t>γ</a:t>
            </a:r>
            <a:r>
              <a:rPr lang="en-US" smtClean="0">
                <a:latin typeface="Times New Roman" pitchFamily="18" charset="0"/>
                <a:cs typeface="Times New Roman" pitchFamily="18" charset="0"/>
              </a:rPr>
              <a:t>=-1</a:t>
            </a:r>
            <a:endParaRPr lang="el-GR" smtClean="0">
              <a:latin typeface="Times New Roman" pitchFamily="18" charset="0"/>
              <a:cs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noFill/>
          <a:ln>
            <a:solidFill>
              <a:srgbClr val="000000"/>
            </a:solidFill>
            <a:miter lim="800000"/>
            <a:headEnd/>
            <a:tailEnd/>
          </a:ln>
        </p:spPr>
      </p:sp>
      <p:sp>
        <p:nvSpPr>
          <p:cNvPr id="43011" name="Rectangle 3"/>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en-US" i="1" smtClean="0">
                <a:solidFill>
                  <a:srgbClr val="3333CC"/>
                </a:solidFill>
              </a:rPr>
              <a:t>2n transfer probability as a function of spin for transfer to (a) yrast and (b) yrare. The calculation show the diabolic effect for 206Pb on 174Hf. </a:t>
            </a:r>
          </a:p>
          <a:p>
            <a:pPr algn="just" eaLnBrk="1" hangingPunct="1">
              <a:spcBef>
                <a:spcPct val="0"/>
              </a:spcBef>
            </a:pPr>
            <a:r>
              <a:rPr lang="en-US" i="1" smtClean="0">
                <a:solidFill>
                  <a:srgbClr val="3333CC"/>
                </a:solidFill>
              </a:rPr>
              <a:t>This calculation  assumes 174Hf transfers to 172Hf. The symbol o’s are non diabolic case and </a:t>
            </a:r>
            <a:r>
              <a:rPr lang="el-GR" i="1" smtClean="0">
                <a:solidFill>
                  <a:srgbClr val="3333CC"/>
                </a:solidFill>
              </a:rPr>
              <a:t>Δ</a:t>
            </a:r>
            <a:r>
              <a:rPr lang="en-US" i="1" smtClean="0">
                <a:solidFill>
                  <a:srgbClr val="3333CC"/>
                </a:solidFill>
              </a:rPr>
              <a:t>’s are diabolic cases.</a:t>
            </a:r>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r>
              <a:rPr lang="en-US" dirty="0" smtClean="0"/>
              <a:t>15/03/2012</a:t>
            </a:r>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dirty="0" smtClean="0"/>
              <a:t>S. Mandal</a:t>
            </a:r>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47BE0D7-0B55-4EF3-AEF4-FBD9AF76352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317EB1-BA89-4CAF-966D-E46A9BE44798}" type="datetimeFigureOut">
              <a:rPr lang="en-US" smtClean="0"/>
              <a:pPr/>
              <a:t>4/18/2012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47BE0D7-0B55-4EF3-AEF4-FBD9AF76352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317EB1-BA89-4CAF-966D-E46A9BE44798}" type="datetimeFigureOut">
              <a:rPr lang="en-US" smtClean="0"/>
              <a:pPr/>
              <a:t>4/18/2012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47BE0D7-0B55-4EF3-AEF4-FBD9AF76352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317EB1-BA89-4CAF-966D-E46A9BE44798}" type="datetimeFigureOut">
              <a:rPr lang="en-US" smtClean="0"/>
              <a:pPr/>
              <a:t>4/18/2012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47BE0D7-0B55-4EF3-AEF4-FBD9AF763520}"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0317EB1-BA89-4CAF-966D-E46A9BE44798}" type="datetimeFigureOut">
              <a:rPr lang="en-US" smtClean="0"/>
              <a:pPr/>
              <a:t>4/18/2012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47BE0D7-0B55-4EF3-AEF4-FBD9AF763520}"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0317EB1-BA89-4CAF-966D-E46A9BE44798}" type="datetimeFigureOut">
              <a:rPr lang="en-US" smtClean="0"/>
              <a:pPr/>
              <a:t>4/18/2012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47BE0D7-0B55-4EF3-AEF4-FBD9AF763520}"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0317EB1-BA89-4CAF-966D-E46A9BE44798}" type="datetimeFigureOut">
              <a:rPr lang="en-US" smtClean="0"/>
              <a:pPr/>
              <a:t>4/18/2012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647BE0D7-0B55-4EF3-AEF4-FBD9AF763520}"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0317EB1-BA89-4CAF-966D-E46A9BE44798}" type="datetimeFigureOut">
              <a:rPr lang="en-US" smtClean="0"/>
              <a:pPr/>
              <a:t>4/18/2012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647BE0D7-0B55-4EF3-AEF4-FBD9AF763520}"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0317EB1-BA89-4CAF-966D-E46A9BE44798}" type="datetimeFigureOut">
              <a:rPr lang="en-US" smtClean="0"/>
              <a:pPr/>
              <a:t>4/18/2012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647BE0D7-0B55-4EF3-AEF4-FBD9AF76352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0317EB1-BA89-4CAF-966D-E46A9BE44798}" type="datetimeFigureOut">
              <a:rPr lang="en-US" smtClean="0"/>
              <a:pPr/>
              <a:t>4/18/2012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47BE0D7-0B55-4EF3-AEF4-FBD9AF763520}"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0317EB1-BA89-4CAF-966D-E46A9BE44798}" type="datetimeFigureOut">
              <a:rPr lang="en-US" smtClean="0"/>
              <a:pPr/>
              <a:t>4/18/2012</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47BE0D7-0B55-4EF3-AEF4-FBD9AF763520}"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r>
              <a:rPr lang="en-US" dirty="0" smtClean="0"/>
              <a:t>08/09/2011</a:t>
            </a:r>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US" dirty="0" smtClean="0"/>
              <a:t>S. Mandal</a:t>
            </a:r>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47BE0D7-0B55-4EF3-AEF4-FBD9AF76352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1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7.png"/></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0.tiff"/><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xml"/><Relationship Id="rId7" Type="http://schemas.openxmlformats.org/officeDocument/2006/relationships/oleObject" Target="../embeddings/oleObject2.bin"/><Relationship Id="rId12"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oleObject" Target="../embeddings/oleObject6.bin"/><Relationship Id="rId5" Type="http://schemas.openxmlformats.org/officeDocument/2006/relationships/image" Target="../media/image79.png"/><Relationship Id="rId10" Type="http://schemas.openxmlformats.org/officeDocument/2006/relationships/oleObject" Target="../embeddings/oleObject5.bin"/><Relationship Id="rId4" Type="http://schemas.openxmlformats.org/officeDocument/2006/relationships/image" Target="../media/image78.png"/><Relationship Id="rId9" Type="http://schemas.openxmlformats.org/officeDocument/2006/relationships/oleObject" Target="../embeddings/oleObject4.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oleObject" Target="../embeddings/oleObject8.bin"/></Relationships>
</file>

<file path=ppt/slides/_rels/slide28.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notesSlide" Target="../notesSlides/notesSlide4.xml"/><Relationship Id="rId7" Type="http://schemas.openxmlformats.org/officeDocument/2006/relationships/image" Target="../media/image86.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image" Target="../media/image85.png"/></Relationships>
</file>

<file path=ppt/slides/_rels/slide2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image" Target="../media/image90.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image" Target="../media/image90.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04800"/>
            <a:ext cx="7239000" cy="1982161"/>
          </a:xfrm>
        </p:spPr>
        <p:txBody>
          <a:bodyPr>
            <a:noAutofit/>
          </a:bodyPr>
          <a:lstStyle/>
          <a:p>
            <a:pPr algn="l"/>
            <a:r>
              <a:rPr lang="en-IN" sz="3600" dirty="0" smtClean="0">
                <a:latin typeface="Times New Roman" pitchFamily="18" charset="0"/>
                <a:cs typeface="Times New Roman" pitchFamily="18" charset="0"/>
              </a:rPr>
              <a:t>Multi-nucleon transfer: a probe to investigate the reaction mechanism around Coulomb barrier </a:t>
            </a:r>
            <a:endParaRPr lang="en-US" sz="3600" dirty="0">
              <a:latin typeface="Times New Roman" pitchFamily="18" charset="0"/>
              <a:cs typeface="Times New Roman" pitchFamily="18" charset="0"/>
            </a:endParaRPr>
          </a:p>
        </p:txBody>
      </p:sp>
      <p:sp>
        <p:nvSpPr>
          <p:cNvPr id="3" name="Subtitle 2"/>
          <p:cNvSpPr>
            <a:spLocks noGrp="1"/>
          </p:cNvSpPr>
          <p:nvPr>
            <p:ph type="subTitle" idx="1"/>
          </p:nvPr>
        </p:nvSpPr>
        <p:spPr>
          <a:xfrm>
            <a:off x="990600" y="3581400"/>
            <a:ext cx="7772400" cy="1199704"/>
          </a:xfrm>
        </p:spPr>
        <p:txBody>
          <a:bodyPr>
            <a:normAutofit fontScale="92500" lnSpcReduction="10000"/>
          </a:bodyPr>
          <a:lstStyle/>
          <a:p>
            <a:r>
              <a:rPr lang="en-US" dirty="0" smtClean="0"/>
              <a:t>Samit K Mandal</a:t>
            </a:r>
          </a:p>
          <a:p>
            <a:r>
              <a:rPr lang="en-US" sz="2400" dirty="0" smtClean="0"/>
              <a:t>Department of Physics &amp; Astrophysics</a:t>
            </a:r>
          </a:p>
          <a:p>
            <a:r>
              <a:rPr lang="en-US" sz="2400" dirty="0" smtClean="0"/>
              <a:t>University of Delhi</a:t>
            </a:r>
          </a:p>
          <a:p>
            <a:endParaRPr lang="en-US" dirty="0"/>
          </a:p>
        </p:txBody>
      </p:sp>
      <p:sp>
        <p:nvSpPr>
          <p:cNvPr id="4" name="Rectangle 3"/>
          <p:cNvSpPr/>
          <p:nvPr/>
        </p:nvSpPr>
        <p:spPr>
          <a:xfrm>
            <a:off x="533400" y="6135469"/>
            <a:ext cx="8382000" cy="646331"/>
          </a:xfrm>
          <a:prstGeom prst="rect">
            <a:avLst/>
          </a:prstGeom>
        </p:spPr>
        <p:txBody>
          <a:bodyPr wrap="square">
            <a:spAutoFit/>
          </a:bodyPr>
          <a:lstStyle/>
          <a:p>
            <a:r>
              <a:rPr lang="en-US" dirty="0" smtClean="0"/>
              <a:t>Future Plan with Radioactive ion beam’ (FPRIB2012) at </a:t>
            </a:r>
            <a:r>
              <a:rPr lang="en-US" dirty="0" err="1" smtClean="0"/>
              <a:t>Saha</a:t>
            </a:r>
            <a:r>
              <a:rPr lang="en-US" dirty="0" smtClean="0"/>
              <a:t> Institute of Nuclear Physics from 16 -18, April, 2012</a:t>
            </a:r>
            <a:endParaRPr lang="en-US" dirty="0"/>
          </a:p>
        </p:txBody>
      </p:sp>
      <p:pic>
        <p:nvPicPr>
          <p:cNvPr id="5" name="Picture 10" descr="DULogo_col"/>
          <p:cNvPicPr>
            <a:picLocks noChangeAspect="1" noChangeArrowheads="1"/>
          </p:cNvPicPr>
          <p:nvPr/>
        </p:nvPicPr>
        <p:blipFill>
          <a:blip r:embed="rId3" cstate="print"/>
          <a:srcRect/>
          <a:stretch>
            <a:fillRect/>
          </a:stretch>
        </p:blipFill>
        <p:spPr bwMode="auto">
          <a:xfrm>
            <a:off x="7572703" y="533400"/>
            <a:ext cx="1418897" cy="1371600"/>
          </a:xfrm>
          <a:prstGeom prst="rect">
            <a:avLst/>
          </a:prstGeom>
          <a:noFill/>
        </p:spPr>
      </p:pic>
      <p:pic>
        <p:nvPicPr>
          <p:cNvPr id="139265" name="Picture 1" descr="C:\Users\samit\Pictures\Picture1.jpg"/>
          <p:cNvPicPr>
            <a:picLocks noChangeAspect="1" noChangeArrowheads="1"/>
          </p:cNvPicPr>
          <p:nvPr/>
        </p:nvPicPr>
        <p:blipFill>
          <a:blip r:embed="rId4" cstate="print"/>
          <a:srcRect/>
          <a:stretch>
            <a:fillRect/>
          </a:stretch>
        </p:blipFill>
        <p:spPr bwMode="auto">
          <a:xfrm>
            <a:off x="152400" y="2514600"/>
            <a:ext cx="3251200" cy="2438400"/>
          </a:xfrm>
          <a:prstGeom prst="rect">
            <a:avLst/>
          </a:prstGeom>
          <a:noFill/>
        </p:spPr>
      </p:pic>
      <p:cxnSp>
        <p:nvCxnSpPr>
          <p:cNvPr id="8" name="Straight Connector 7"/>
          <p:cNvCxnSpPr/>
          <p:nvPr/>
        </p:nvCxnSpPr>
        <p:spPr>
          <a:xfrm>
            <a:off x="152400" y="6019800"/>
            <a:ext cx="8763000" cy="0"/>
          </a:xfrm>
          <a:prstGeom prst="line">
            <a:avLst/>
          </a:prstGeom>
        </p:spPr>
        <p:style>
          <a:lnRef idx="3">
            <a:schemeClr val="accent5"/>
          </a:lnRef>
          <a:fillRef idx="0">
            <a:schemeClr val="accent5"/>
          </a:fillRef>
          <a:effectRef idx="2">
            <a:schemeClr val="accent5"/>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0"/>
            <a:ext cx="8458200" cy="1417638"/>
          </a:xfrm>
        </p:spPr>
        <p:txBody>
          <a:bodyPr/>
          <a:lstStyle/>
          <a:p>
            <a:r>
              <a:rPr lang="en-US" dirty="0" smtClean="0">
                <a:latin typeface="Times New Roman" pitchFamily="18" charset="0"/>
                <a:cs typeface="Times New Roman" pitchFamily="18" charset="0"/>
              </a:rPr>
              <a:t>Efficiency of HERA</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304800" y="1524000"/>
            <a:ext cx="8153400" cy="4984269"/>
          </a:xfrm>
          <a:prstGeom prst="rect">
            <a:avLst/>
          </a:prstGeom>
          <a:noFill/>
          <a:ln w="9525">
            <a:noFill/>
            <a:miter lim="800000"/>
            <a:headEnd/>
            <a:tailEnd/>
          </a:ln>
        </p:spPr>
      </p:pic>
      <p:sp>
        <p:nvSpPr>
          <p:cNvPr id="5" name="TextBox 4"/>
          <p:cNvSpPr txBox="1"/>
          <p:nvPr/>
        </p:nvSpPr>
        <p:spPr>
          <a:xfrm>
            <a:off x="4419600" y="1459468"/>
            <a:ext cx="4267200" cy="369332"/>
          </a:xfrm>
          <a:prstGeom prst="rect">
            <a:avLst/>
          </a:prstGeom>
          <a:solidFill>
            <a:schemeClr val="bg1"/>
          </a:solidFill>
        </p:spPr>
        <p:txBody>
          <a:bodyPr wrap="square" rtlCol="0">
            <a:spAutoFit/>
          </a:bodyPr>
          <a:lstStyle/>
          <a:p>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print"/>
          <a:srcRect/>
          <a:stretch>
            <a:fillRect/>
          </a:stretch>
        </p:blipFill>
        <p:spPr bwMode="auto">
          <a:xfrm>
            <a:off x="4038600" y="685800"/>
            <a:ext cx="4038600" cy="3043104"/>
          </a:xfrm>
          <a:prstGeom prst="rect">
            <a:avLst/>
          </a:prstGeom>
          <a:noFill/>
          <a:ln w="9525">
            <a:noFill/>
            <a:miter lim="800000"/>
            <a:headEnd/>
            <a:tailEnd/>
          </a:ln>
        </p:spPr>
      </p:pic>
      <p:grpSp>
        <p:nvGrpSpPr>
          <p:cNvPr id="5" name="Group 4"/>
          <p:cNvGrpSpPr/>
          <p:nvPr/>
        </p:nvGrpSpPr>
        <p:grpSpPr>
          <a:xfrm>
            <a:off x="0" y="227242"/>
            <a:ext cx="3962400" cy="3049358"/>
            <a:chOff x="5181600" y="3733800"/>
            <a:chExt cx="3657600" cy="2744558"/>
          </a:xfrm>
        </p:grpSpPr>
        <p:pic>
          <p:nvPicPr>
            <p:cNvPr id="6" name="Picture 2"/>
            <p:cNvPicPr>
              <a:picLocks noChangeAspect="1" noChangeArrowheads="1"/>
            </p:cNvPicPr>
            <p:nvPr/>
          </p:nvPicPr>
          <p:blipFill>
            <a:blip r:embed="rId3" cstate="print"/>
            <a:srcRect/>
            <a:stretch>
              <a:fillRect/>
            </a:stretch>
          </p:blipFill>
          <p:spPr bwMode="auto">
            <a:xfrm>
              <a:off x="5181600" y="3733800"/>
              <a:ext cx="3657600" cy="2744558"/>
            </a:xfrm>
            <a:prstGeom prst="rect">
              <a:avLst/>
            </a:prstGeom>
            <a:noFill/>
            <a:ln w="9525">
              <a:noFill/>
              <a:miter lim="800000"/>
              <a:headEnd/>
              <a:tailEnd/>
            </a:ln>
          </p:spPr>
        </p:pic>
        <p:sp>
          <p:nvSpPr>
            <p:cNvPr id="7" name="TextBox 6"/>
            <p:cNvSpPr txBox="1"/>
            <p:nvPr/>
          </p:nvSpPr>
          <p:spPr>
            <a:xfrm>
              <a:off x="5410200" y="3733800"/>
              <a:ext cx="1219200" cy="523220"/>
            </a:xfrm>
            <a:prstGeom prst="rect">
              <a:avLst/>
            </a:prstGeom>
            <a:noFill/>
          </p:spPr>
          <p:txBody>
            <a:bodyPr wrap="square" rtlCol="0">
              <a:spAutoFit/>
            </a:bodyPr>
            <a:lstStyle/>
            <a:p>
              <a:r>
                <a:rPr lang="en-US" sz="2800" dirty="0" smtClean="0">
                  <a:solidFill>
                    <a:schemeClr val="bg2">
                      <a:lumMod val="25000"/>
                    </a:schemeClr>
                  </a:solidFill>
                  <a:latin typeface="Times New Roman" pitchFamily="18" charset="0"/>
                  <a:cs typeface="Times New Roman" pitchFamily="18" charset="0"/>
                </a:rPr>
                <a:t>GPSC</a:t>
              </a:r>
              <a:endParaRPr lang="en-US" sz="2800" dirty="0">
                <a:solidFill>
                  <a:schemeClr val="bg2">
                    <a:lumMod val="25000"/>
                  </a:schemeClr>
                </a:solidFill>
                <a:latin typeface="Times New Roman" pitchFamily="18" charset="0"/>
                <a:cs typeface="Times New Roman" pitchFamily="18" charset="0"/>
              </a:endParaRPr>
            </a:p>
          </p:txBody>
        </p:sp>
      </p:grpSp>
      <p:pic>
        <p:nvPicPr>
          <p:cNvPr id="8" name="Picture 2"/>
          <p:cNvPicPr>
            <a:picLocks noChangeAspect="1" noChangeArrowheads="1"/>
          </p:cNvPicPr>
          <p:nvPr/>
        </p:nvPicPr>
        <p:blipFill>
          <a:blip r:embed="rId4" cstate="print"/>
          <a:srcRect/>
          <a:stretch>
            <a:fillRect/>
          </a:stretch>
        </p:blipFill>
        <p:spPr bwMode="auto">
          <a:xfrm>
            <a:off x="6934200" y="76200"/>
            <a:ext cx="2073966" cy="550399"/>
          </a:xfrm>
          <a:prstGeom prst="rect">
            <a:avLst/>
          </a:prstGeom>
          <a:noFill/>
          <a:ln w="9525">
            <a:noFill/>
            <a:miter lim="800000"/>
            <a:headEnd/>
            <a:tailEnd/>
          </a:ln>
        </p:spPr>
      </p:pic>
      <p:sp>
        <p:nvSpPr>
          <p:cNvPr id="1576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577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577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5" name="TextBox 14"/>
          <p:cNvSpPr txBox="1"/>
          <p:nvPr/>
        </p:nvSpPr>
        <p:spPr>
          <a:xfrm>
            <a:off x="381000" y="6581001"/>
            <a:ext cx="4343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Sunil Kalkal et al. Phys. Rev. C85 (2012) 034606 </a:t>
            </a:r>
            <a:endParaRPr lang="en-US" sz="1200" dirty="0">
              <a:latin typeface="Times New Roman" pitchFamily="18" charset="0"/>
              <a:cs typeface="Times New Roman" pitchFamily="18" charset="0"/>
            </a:endParaRPr>
          </a:p>
        </p:txBody>
      </p:sp>
      <p:pic>
        <p:nvPicPr>
          <p:cNvPr id="24578" name="Picture 2"/>
          <p:cNvPicPr>
            <a:picLocks noChangeAspect="1" noChangeArrowheads="1"/>
          </p:cNvPicPr>
          <p:nvPr/>
        </p:nvPicPr>
        <p:blipFill>
          <a:blip r:embed="rId5" cstate="print"/>
          <a:srcRect/>
          <a:stretch>
            <a:fillRect/>
          </a:stretch>
        </p:blipFill>
        <p:spPr bwMode="auto">
          <a:xfrm>
            <a:off x="4495800" y="3810000"/>
            <a:ext cx="4398865" cy="2867025"/>
          </a:xfrm>
          <a:prstGeom prst="rect">
            <a:avLst/>
          </a:prstGeom>
          <a:noFill/>
          <a:ln w="9525">
            <a:noFill/>
            <a:miter lim="800000"/>
            <a:headEnd/>
            <a:tailEnd/>
          </a:ln>
        </p:spPr>
      </p:pic>
      <p:pic>
        <p:nvPicPr>
          <p:cNvPr id="24579" name="Picture 3"/>
          <p:cNvPicPr>
            <a:picLocks noChangeAspect="1" noChangeArrowheads="1"/>
          </p:cNvPicPr>
          <p:nvPr/>
        </p:nvPicPr>
        <p:blipFill>
          <a:blip r:embed="rId6" cstate="print"/>
          <a:srcRect/>
          <a:stretch>
            <a:fillRect/>
          </a:stretch>
        </p:blipFill>
        <p:spPr bwMode="auto">
          <a:xfrm>
            <a:off x="0" y="3581400"/>
            <a:ext cx="4271470" cy="291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dirty="0" smtClean="0">
                <a:latin typeface="Times New Roman" pitchFamily="18" charset="0"/>
                <a:cs typeface="Times New Roman" pitchFamily="18" charset="0"/>
              </a:rPr>
              <a:t> </a:t>
            </a:r>
            <a:r>
              <a:rPr lang="en-US" baseline="30000" dirty="0" smtClean="0">
                <a:latin typeface="Times New Roman" pitchFamily="18" charset="0"/>
                <a:cs typeface="Times New Roman" pitchFamily="18" charset="0"/>
              </a:rPr>
              <a:t>28</a:t>
            </a:r>
            <a:r>
              <a:rPr lang="en-US" dirty="0" smtClean="0">
                <a:latin typeface="Times New Roman" pitchFamily="18" charset="0"/>
                <a:cs typeface="Times New Roman" pitchFamily="18" charset="0"/>
              </a:rPr>
              <a:t>Si + </a:t>
            </a:r>
            <a:r>
              <a:rPr lang="en-US" baseline="30000" dirty="0" smtClean="0">
                <a:latin typeface="Times New Roman" pitchFamily="18" charset="0"/>
                <a:cs typeface="Times New Roman" pitchFamily="18" charset="0"/>
              </a:rPr>
              <a:t>94</a:t>
            </a:r>
            <a:r>
              <a:rPr lang="en-US" dirty="0" smtClean="0">
                <a:latin typeface="Times New Roman" pitchFamily="18" charset="0"/>
                <a:cs typeface="Times New Roman" pitchFamily="18" charset="0"/>
              </a:rPr>
              <a:t>Zr system at 120 </a:t>
            </a:r>
            <a:r>
              <a:rPr lang="en-US" dirty="0" err="1" smtClean="0">
                <a:latin typeface="Times New Roman" pitchFamily="18" charset="0"/>
                <a:cs typeface="Times New Roman" pitchFamily="18" charset="0"/>
              </a:rPr>
              <a:t>MeV</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1219200" y="1600200"/>
            <a:ext cx="6629400" cy="4402006"/>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1752600" y="6153150"/>
            <a:ext cx="7058025" cy="7048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4866" name="Picture 2"/>
          <p:cNvPicPr>
            <a:picLocks noChangeAspect="1" noChangeArrowheads="1"/>
          </p:cNvPicPr>
          <p:nvPr/>
        </p:nvPicPr>
        <p:blipFill>
          <a:blip r:embed="rId2" cstate="print"/>
          <a:srcRect/>
          <a:stretch>
            <a:fillRect/>
          </a:stretch>
        </p:blipFill>
        <p:spPr bwMode="auto">
          <a:xfrm>
            <a:off x="4724401" y="2874620"/>
            <a:ext cx="4419600" cy="3983380"/>
          </a:xfrm>
          <a:prstGeom prst="rect">
            <a:avLst/>
          </a:prstGeom>
          <a:noFill/>
          <a:ln w="9525">
            <a:noFill/>
            <a:miter lim="800000"/>
            <a:headEnd/>
            <a:tailEnd/>
          </a:ln>
        </p:spPr>
      </p:pic>
      <p:pic>
        <p:nvPicPr>
          <p:cNvPr id="164867" name="Picture 3"/>
          <p:cNvPicPr>
            <a:picLocks noChangeAspect="1" noChangeArrowheads="1"/>
          </p:cNvPicPr>
          <p:nvPr/>
        </p:nvPicPr>
        <p:blipFill>
          <a:blip r:embed="rId3" cstate="print"/>
          <a:srcRect/>
          <a:stretch>
            <a:fillRect/>
          </a:stretch>
        </p:blipFill>
        <p:spPr bwMode="auto">
          <a:xfrm>
            <a:off x="5638800" y="1066800"/>
            <a:ext cx="2128838" cy="876954"/>
          </a:xfrm>
          <a:prstGeom prst="rect">
            <a:avLst/>
          </a:prstGeom>
          <a:noFill/>
          <a:ln w="9525">
            <a:noFill/>
            <a:miter lim="800000"/>
            <a:headEnd/>
            <a:tailEnd/>
          </a:ln>
        </p:spPr>
      </p:pic>
      <p:pic>
        <p:nvPicPr>
          <p:cNvPr id="164868" name="Picture 4"/>
          <p:cNvPicPr>
            <a:picLocks noChangeAspect="1" noChangeArrowheads="1"/>
          </p:cNvPicPr>
          <p:nvPr/>
        </p:nvPicPr>
        <p:blipFill>
          <a:blip r:embed="rId4" cstate="print"/>
          <a:srcRect/>
          <a:stretch>
            <a:fillRect/>
          </a:stretch>
        </p:blipFill>
        <p:spPr bwMode="auto">
          <a:xfrm>
            <a:off x="5334000" y="1905000"/>
            <a:ext cx="3352800" cy="810205"/>
          </a:xfrm>
          <a:prstGeom prst="rect">
            <a:avLst/>
          </a:prstGeom>
          <a:noFill/>
          <a:ln w="9525">
            <a:noFill/>
            <a:miter lim="800000"/>
            <a:headEnd/>
            <a:tailEnd/>
          </a:ln>
        </p:spPr>
      </p:pic>
      <p:sp>
        <p:nvSpPr>
          <p:cNvPr id="7" name="TextBox 6"/>
          <p:cNvSpPr txBox="1"/>
          <p:nvPr/>
        </p:nvSpPr>
        <p:spPr>
          <a:xfrm>
            <a:off x="4876800" y="304800"/>
            <a:ext cx="3962400" cy="646331"/>
          </a:xfrm>
          <a:prstGeom prst="rect">
            <a:avLst/>
          </a:prstGeom>
          <a:solidFill>
            <a:schemeClr val="bg2"/>
          </a:solidFill>
        </p:spPr>
        <p:txBody>
          <a:bodyPr wrap="square" rtlCol="0">
            <a:spAutoFit/>
          </a:bodyPr>
          <a:lstStyle/>
          <a:p>
            <a:r>
              <a:rPr lang="en-US" sz="3600" dirty="0" smtClean="0">
                <a:latin typeface="Times New Roman" pitchFamily="18" charset="0"/>
                <a:cs typeface="Times New Roman" pitchFamily="18" charset="0"/>
              </a:rPr>
              <a:t>Transfer Probability</a:t>
            </a:r>
            <a:endParaRPr lang="en-US" sz="3600" dirty="0">
              <a:latin typeface="Times New Roman" pitchFamily="18" charset="0"/>
              <a:cs typeface="Times New Roman" pitchFamily="18" charset="0"/>
            </a:endParaRPr>
          </a:p>
        </p:txBody>
      </p:sp>
      <p:pic>
        <p:nvPicPr>
          <p:cNvPr id="164869" name="Picture 5"/>
          <p:cNvPicPr>
            <a:picLocks noChangeAspect="1" noChangeArrowheads="1"/>
          </p:cNvPicPr>
          <p:nvPr/>
        </p:nvPicPr>
        <p:blipFill>
          <a:blip r:embed="rId5" cstate="print"/>
          <a:srcRect/>
          <a:stretch>
            <a:fillRect/>
          </a:stretch>
        </p:blipFill>
        <p:spPr bwMode="auto">
          <a:xfrm>
            <a:off x="7467600" y="3276600"/>
            <a:ext cx="1314450" cy="414337"/>
          </a:xfrm>
          <a:prstGeom prst="rect">
            <a:avLst/>
          </a:prstGeom>
          <a:noFill/>
          <a:ln w="9525">
            <a:noFill/>
            <a:miter lim="800000"/>
            <a:headEnd/>
            <a:tailEnd/>
          </a:ln>
        </p:spPr>
      </p:pic>
      <p:pic>
        <p:nvPicPr>
          <p:cNvPr id="164870" name="Picture 6"/>
          <p:cNvPicPr>
            <a:picLocks noChangeAspect="1" noChangeArrowheads="1"/>
          </p:cNvPicPr>
          <p:nvPr/>
        </p:nvPicPr>
        <p:blipFill>
          <a:blip r:embed="rId6" cstate="print"/>
          <a:srcRect/>
          <a:stretch>
            <a:fillRect/>
          </a:stretch>
        </p:blipFill>
        <p:spPr bwMode="auto">
          <a:xfrm>
            <a:off x="0" y="304799"/>
            <a:ext cx="4724400" cy="4357565"/>
          </a:xfrm>
          <a:prstGeom prst="rect">
            <a:avLst/>
          </a:prstGeom>
          <a:noFill/>
          <a:ln w="9525">
            <a:noFill/>
            <a:miter lim="800000"/>
            <a:headEnd/>
            <a:tailEnd/>
          </a:ln>
        </p:spPr>
      </p:pic>
      <p:pic>
        <p:nvPicPr>
          <p:cNvPr id="164871" name="Picture 7"/>
          <p:cNvPicPr>
            <a:picLocks noChangeAspect="1" noChangeArrowheads="1"/>
          </p:cNvPicPr>
          <p:nvPr/>
        </p:nvPicPr>
        <p:blipFill>
          <a:blip r:embed="rId7" cstate="print"/>
          <a:srcRect/>
          <a:stretch>
            <a:fillRect/>
          </a:stretch>
        </p:blipFill>
        <p:spPr bwMode="auto">
          <a:xfrm>
            <a:off x="3200400" y="533400"/>
            <a:ext cx="1323975" cy="390525"/>
          </a:xfrm>
          <a:prstGeom prst="rect">
            <a:avLst/>
          </a:prstGeom>
          <a:noFill/>
          <a:ln w="9525">
            <a:noFill/>
            <a:miter lim="800000"/>
            <a:headEnd/>
            <a:tailEnd/>
          </a:ln>
        </p:spPr>
      </p:pic>
      <p:pic>
        <p:nvPicPr>
          <p:cNvPr id="164872" name="Picture 8"/>
          <p:cNvPicPr>
            <a:picLocks noChangeAspect="1" noChangeArrowheads="1"/>
          </p:cNvPicPr>
          <p:nvPr/>
        </p:nvPicPr>
        <p:blipFill>
          <a:blip r:embed="rId8" cstate="print"/>
          <a:srcRect/>
          <a:stretch>
            <a:fillRect/>
          </a:stretch>
        </p:blipFill>
        <p:spPr bwMode="auto">
          <a:xfrm>
            <a:off x="76200" y="4876800"/>
            <a:ext cx="4428364" cy="838200"/>
          </a:xfrm>
          <a:prstGeom prst="rect">
            <a:avLst/>
          </a:prstGeom>
          <a:noFill/>
          <a:ln w="9525">
            <a:noFill/>
            <a:miter lim="800000"/>
            <a:headEnd/>
            <a:tailEnd/>
          </a:ln>
        </p:spPr>
      </p:pic>
      <p:pic>
        <p:nvPicPr>
          <p:cNvPr id="164873" name="Picture 9"/>
          <p:cNvPicPr>
            <a:picLocks noChangeAspect="1" noChangeArrowheads="1"/>
          </p:cNvPicPr>
          <p:nvPr/>
        </p:nvPicPr>
        <p:blipFill>
          <a:blip r:embed="rId9" cstate="print"/>
          <a:srcRect/>
          <a:stretch>
            <a:fillRect/>
          </a:stretch>
        </p:blipFill>
        <p:spPr bwMode="auto">
          <a:xfrm>
            <a:off x="533400" y="5791200"/>
            <a:ext cx="1152525" cy="790784"/>
          </a:xfrm>
          <a:prstGeom prst="rect">
            <a:avLst/>
          </a:prstGeom>
          <a:noFill/>
          <a:ln w="9525">
            <a:noFill/>
            <a:miter lim="800000"/>
            <a:headEnd/>
            <a:tailEnd/>
          </a:ln>
        </p:spPr>
      </p:pic>
      <p:pic>
        <p:nvPicPr>
          <p:cNvPr id="164874" name="Picture 10"/>
          <p:cNvPicPr>
            <a:picLocks noChangeAspect="1" noChangeArrowheads="1"/>
          </p:cNvPicPr>
          <p:nvPr/>
        </p:nvPicPr>
        <p:blipFill>
          <a:blip r:embed="rId10" cstate="print"/>
          <a:srcRect/>
          <a:stretch>
            <a:fillRect/>
          </a:stretch>
        </p:blipFill>
        <p:spPr bwMode="auto">
          <a:xfrm>
            <a:off x="2209800" y="5943600"/>
            <a:ext cx="2000250" cy="696087"/>
          </a:xfrm>
          <a:prstGeom prst="rect">
            <a:avLst/>
          </a:prstGeom>
          <a:noFill/>
          <a:ln w="9525">
            <a:noFill/>
            <a:miter lim="800000"/>
            <a:headEnd/>
            <a:tailEnd/>
          </a:ln>
        </p:spPr>
      </p:pic>
      <p:sp>
        <p:nvSpPr>
          <p:cNvPr id="14" name="TextBox 13"/>
          <p:cNvSpPr txBox="1"/>
          <p:nvPr/>
        </p:nvSpPr>
        <p:spPr>
          <a:xfrm>
            <a:off x="0" y="6581001"/>
            <a:ext cx="3505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Sunil Kalkal et al. Phys. Rev. C83 (2011)054607</a:t>
            </a:r>
            <a:endParaRPr lang="en-US"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5891" name="Picture 3"/>
          <p:cNvPicPr>
            <a:picLocks noChangeAspect="1" noChangeArrowheads="1"/>
          </p:cNvPicPr>
          <p:nvPr/>
        </p:nvPicPr>
        <p:blipFill>
          <a:blip r:embed="rId2" cstate="print"/>
          <a:srcRect/>
          <a:stretch>
            <a:fillRect/>
          </a:stretch>
        </p:blipFill>
        <p:spPr bwMode="auto">
          <a:xfrm>
            <a:off x="1752600" y="1371600"/>
            <a:ext cx="5638800" cy="4466299"/>
          </a:xfrm>
          <a:prstGeom prst="rect">
            <a:avLst/>
          </a:prstGeom>
          <a:noFill/>
          <a:ln w="9525">
            <a:noFill/>
            <a:miter lim="800000"/>
            <a:headEnd/>
            <a:tailEnd/>
          </a:ln>
        </p:spPr>
      </p:pic>
      <p:sp>
        <p:nvSpPr>
          <p:cNvPr id="6" name="TextBox 5"/>
          <p:cNvSpPr txBox="1"/>
          <p:nvPr/>
        </p:nvSpPr>
        <p:spPr>
          <a:xfrm>
            <a:off x="2895600" y="228600"/>
            <a:ext cx="3962400" cy="584775"/>
          </a:xfrm>
          <a:prstGeom prst="rect">
            <a:avLst/>
          </a:prstGeom>
          <a:solidFill>
            <a:schemeClr val="bg2"/>
          </a:solidFill>
        </p:spPr>
        <p:txBody>
          <a:bodyPr wrap="square" rtlCol="0">
            <a:spAutoFit/>
          </a:bodyPr>
          <a:lstStyle/>
          <a:p>
            <a:r>
              <a:rPr lang="en-US" sz="3200" dirty="0" smtClean="0">
                <a:latin typeface="Times New Roman" pitchFamily="18" charset="0"/>
                <a:cs typeface="Times New Roman" pitchFamily="18" charset="0"/>
              </a:rPr>
              <a:t>Odd - Even Effect !!</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6915" name="Picture 3"/>
          <p:cNvPicPr>
            <a:picLocks noChangeAspect="1" noChangeArrowheads="1"/>
          </p:cNvPicPr>
          <p:nvPr/>
        </p:nvPicPr>
        <p:blipFill>
          <a:blip r:embed="rId2" cstate="print"/>
          <a:srcRect/>
          <a:stretch>
            <a:fillRect/>
          </a:stretch>
        </p:blipFill>
        <p:spPr bwMode="auto">
          <a:xfrm>
            <a:off x="381000" y="2590800"/>
            <a:ext cx="1878227" cy="609600"/>
          </a:xfrm>
          <a:prstGeom prst="rect">
            <a:avLst/>
          </a:prstGeom>
          <a:noFill/>
          <a:ln w="9525">
            <a:noFill/>
            <a:miter lim="800000"/>
            <a:headEnd/>
            <a:tailEnd/>
          </a:ln>
        </p:spPr>
      </p:pic>
      <p:pic>
        <p:nvPicPr>
          <p:cNvPr id="166916" name="Picture 4"/>
          <p:cNvPicPr>
            <a:picLocks noChangeAspect="1" noChangeArrowheads="1"/>
          </p:cNvPicPr>
          <p:nvPr/>
        </p:nvPicPr>
        <p:blipFill>
          <a:blip r:embed="rId3" cstate="print"/>
          <a:srcRect/>
          <a:stretch>
            <a:fillRect/>
          </a:stretch>
        </p:blipFill>
        <p:spPr bwMode="auto">
          <a:xfrm>
            <a:off x="2286000" y="304800"/>
            <a:ext cx="6629400" cy="6193494"/>
          </a:xfrm>
          <a:prstGeom prst="rect">
            <a:avLst/>
          </a:prstGeom>
          <a:noFill/>
          <a:ln w="9525">
            <a:noFill/>
            <a:miter lim="800000"/>
            <a:headEnd/>
            <a:tailEnd/>
          </a:ln>
        </p:spPr>
      </p:pic>
      <p:sp>
        <p:nvSpPr>
          <p:cNvPr id="7" name="TextBox 6"/>
          <p:cNvSpPr txBox="1"/>
          <p:nvPr/>
        </p:nvSpPr>
        <p:spPr>
          <a:xfrm>
            <a:off x="152400" y="6324600"/>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Sunil Kalkal et al. </a:t>
            </a:r>
            <a:endParaRPr lang="en-US"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7939" name="Picture 3"/>
          <p:cNvPicPr>
            <a:picLocks noChangeAspect="1" noChangeArrowheads="1"/>
          </p:cNvPicPr>
          <p:nvPr/>
        </p:nvPicPr>
        <p:blipFill>
          <a:blip r:embed="rId2" cstate="print"/>
          <a:srcRect/>
          <a:stretch>
            <a:fillRect/>
          </a:stretch>
        </p:blipFill>
        <p:spPr bwMode="auto">
          <a:xfrm>
            <a:off x="2133601" y="113380"/>
            <a:ext cx="7010400" cy="6523223"/>
          </a:xfrm>
          <a:prstGeom prst="rect">
            <a:avLst/>
          </a:prstGeom>
          <a:noFill/>
          <a:ln w="9525">
            <a:noFill/>
            <a:miter lim="800000"/>
            <a:headEnd/>
            <a:tailEnd/>
          </a:ln>
        </p:spPr>
      </p:pic>
      <p:pic>
        <p:nvPicPr>
          <p:cNvPr id="167940" name="Picture 4"/>
          <p:cNvPicPr>
            <a:picLocks noChangeAspect="1" noChangeArrowheads="1"/>
          </p:cNvPicPr>
          <p:nvPr/>
        </p:nvPicPr>
        <p:blipFill>
          <a:blip r:embed="rId3" cstate="print"/>
          <a:srcRect/>
          <a:stretch>
            <a:fillRect/>
          </a:stretch>
        </p:blipFill>
        <p:spPr bwMode="auto">
          <a:xfrm>
            <a:off x="0" y="2743200"/>
            <a:ext cx="2089337" cy="628650"/>
          </a:xfrm>
          <a:prstGeom prst="rect">
            <a:avLst/>
          </a:prstGeom>
          <a:noFill/>
          <a:ln w="9525">
            <a:noFill/>
            <a:miter lim="800000"/>
            <a:headEnd/>
            <a:tailEnd/>
          </a:ln>
        </p:spPr>
      </p:pic>
      <p:sp>
        <p:nvSpPr>
          <p:cNvPr id="7" name="TextBox 6"/>
          <p:cNvSpPr txBox="1"/>
          <p:nvPr/>
        </p:nvSpPr>
        <p:spPr>
          <a:xfrm>
            <a:off x="152400" y="6324600"/>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Sunil Kalkal et al. </a:t>
            </a:r>
            <a:endParaRPr lang="en-US"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600200"/>
            <a:ext cx="3352800" cy="2667000"/>
          </a:xfrm>
          <a:solidFill>
            <a:schemeClr val="bg2"/>
          </a:solidFill>
        </p:spPr>
        <p:txBody>
          <a:bodyPr>
            <a:normAutofit/>
          </a:bodyPr>
          <a:lstStyle/>
          <a:p>
            <a:r>
              <a:rPr lang="en-US" sz="2800" dirty="0" smtClean="0">
                <a:effectLst/>
                <a:latin typeface="Times New Roman" pitchFamily="18" charset="0"/>
                <a:cs typeface="Times New Roman" pitchFamily="18" charset="0"/>
              </a:rPr>
              <a:t>Ratio of Excited state to the Ground State Transfer evens</a:t>
            </a:r>
            <a:endParaRPr lang="en-US" sz="2800" dirty="0">
              <a:effectLst/>
              <a:latin typeface="Times New Roman" pitchFamily="18" charset="0"/>
              <a:cs typeface="Times New Roman" pitchFamily="18" charset="0"/>
            </a:endParaRPr>
          </a:p>
        </p:txBody>
      </p:sp>
      <p:pic>
        <p:nvPicPr>
          <p:cNvPr id="169986" name="Picture 2"/>
          <p:cNvPicPr>
            <a:picLocks noChangeAspect="1" noChangeArrowheads="1"/>
          </p:cNvPicPr>
          <p:nvPr/>
        </p:nvPicPr>
        <p:blipFill>
          <a:blip r:embed="rId2" cstate="print"/>
          <a:srcRect/>
          <a:stretch>
            <a:fillRect/>
          </a:stretch>
        </p:blipFill>
        <p:spPr bwMode="auto">
          <a:xfrm>
            <a:off x="4038600" y="91007"/>
            <a:ext cx="4429125" cy="6766993"/>
          </a:xfrm>
          <a:prstGeom prst="rect">
            <a:avLst/>
          </a:prstGeom>
          <a:noFill/>
          <a:ln w="9525">
            <a:noFill/>
            <a:miter lim="800000"/>
            <a:headEnd/>
            <a:tailEnd/>
          </a:ln>
        </p:spPr>
      </p:pic>
      <p:sp>
        <p:nvSpPr>
          <p:cNvPr id="5" name="TextBox 4"/>
          <p:cNvSpPr txBox="1"/>
          <p:nvPr/>
        </p:nvSpPr>
        <p:spPr>
          <a:xfrm>
            <a:off x="228600" y="5486400"/>
            <a:ext cx="1600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Sunil Kalkal et al. </a:t>
            </a:r>
            <a:endParaRPr lang="en-US"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1010" name="Picture 2"/>
          <p:cNvPicPr>
            <a:picLocks noChangeAspect="1" noChangeArrowheads="1"/>
          </p:cNvPicPr>
          <p:nvPr/>
        </p:nvPicPr>
        <p:blipFill>
          <a:blip r:embed="rId2" cstate="print"/>
          <a:srcRect/>
          <a:stretch>
            <a:fillRect/>
          </a:stretch>
        </p:blipFill>
        <p:spPr bwMode="auto">
          <a:xfrm>
            <a:off x="533400" y="0"/>
            <a:ext cx="8382000" cy="4238584"/>
          </a:xfrm>
          <a:prstGeom prst="rect">
            <a:avLst/>
          </a:prstGeom>
          <a:noFill/>
          <a:ln w="9525">
            <a:noFill/>
            <a:miter lim="800000"/>
            <a:headEnd/>
            <a:tailEnd/>
          </a:ln>
        </p:spPr>
      </p:pic>
      <p:pic>
        <p:nvPicPr>
          <p:cNvPr id="171011" name="Picture 3"/>
          <p:cNvPicPr>
            <a:picLocks noChangeAspect="1" noChangeArrowheads="1"/>
          </p:cNvPicPr>
          <p:nvPr/>
        </p:nvPicPr>
        <p:blipFill>
          <a:blip r:embed="rId3" cstate="print"/>
          <a:srcRect/>
          <a:stretch>
            <a:fillRect/>
          </a:stretch>
        </p:blipFill>
        <p:spPr bwMode="auto">
          <a:xfrm>
            <a:off x="638175" y="4533992"/>
            <a:ext cx="3629025" cy="2267043"/>
          </a:xfrm>
          <a:prstGeom prst="rect">
            <a:avLst/>
          </a:prstGeom>
          <a:noFill/>
          <a:ln w="9525">
            <a:noFill/>
            <a:miter lim="800000"/>
            <a:headEnd/>
            <a:tailEnd/>
          </a:ln>
        </p:spPr>
      </p:pic>
      <p:pic>
        <p:nvPicPr>
          <p:cNvPr id="171012" name="Picture 4"/>
          <p:cNvPicPr>
            <a:picLocks noChangeAspect="1" noChangeArrowheads="1"/>
          </p:cNvPicPr>
          <p:nvPr/>
        </p:nvPicPr>
        <p:blipFill>
          <a:blip r:embed="rId4" cstate="print"/>
          <a:srcRect/>
          <a:stretch>
            <a:fillRect/>
          </a:stretch>
        </p:blipFill>
        <p:spPr bwMode="auto">
          <a:xfrm>
            <a:off x="4495800" y="4543426"/>
            <a:ext cx="4267200" cy="2133600"/>
          </a:xfrm>
          <a:prstGeom prst="rect">
            <a:avLst/>
          </a:prstGeom>
          <a:noFill/>
          <a:ln w="9525">
            <a:noFill/>
            <a:miter lim="800000"/>
            <a:headEnd/>
            <a:tailEnd/>
          </a:ln>
        </p:spPr>
      </p:pic>
      <p:sp>
        <p:nvSpPr>
          <p:cNvPr id="7" name="TextBox 6"/>
          <p:cNvSpPr txBox="1"/>
          <p:nvPr/>
        </p:nvSpPr>
        <p:spPr>
          <a:xfrm>
            <a:off x="2362200" y="4038600"/>
            <a:ext cx="5105400" cy="461665"/>
          </a:xfrm>
          <a:prstGeom prst="rect">
            <a:avLst/>
          </a:prstGeom>
          <a:solidFill>
            <a:schemeClr val="accent6">
              <a:lumMod val="20000"/>
              <a:lumOff val="80000"/>
            </a:schemeClr>
          </a:solidFill>
        </p:spPr>
        <p:txBody>
          <a:bodyPr wrap="square" rtlCol="0">
            <a:spAutoFit/>
          </a:bodyPr>
          <a:lstStyle/>
          <a:p>
            <a:r>
              <a:rPr lang="en-US" sz="2400" dirty="0" smtClean="0">
                <a:latin typeface="Times New Roman" pitchFamily="18" charset="0"/>
                <a:cs typeface="Times New Roman" pitchFamily="18" charset="0"/>
              </a:rPr>
              <a:t>Coupling Scheme for CRC Calculations</a:t>
            </a:r>
            <a:endParaRPr lang="en-US" sz="2400" dirty="0">
              <a:latin typeface="Times New Roman" pitchFamily="18" charset="0"/>
              <a:cs typeface="Times New Roman" pitchFamily="18" charset="0"/>
            </a:endParaRPr>
          </a:p>
        </p:txBody>
      </p:sp>
      <p:pic>
        <p:nvPicPr>
          <p:cNvPr id="8" name="Picture 4"/>
          <p:cNvPicPr>
            <a:picLocks noChangeAspect="1" noChangeArrowheads="1"/>
          </p:cNvPicPr>
          <p:nvPr/>
        </p:nvPicPr>
        <p:blipFill>
          <a:blip r:embed="rId5" cstate="print"/>
          <a:srcRect/>
          <a:stretch>
            <a:fillRect/>
          </a:stretch>
        </p:blipFill>
        <p:spPr bwMode="auto">
          <a:xfrm>
            <a:off x="228600" y="3962400"/>
            <a:ext cx="1632137" cy="4910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2034" name="Picture 2"/>
          <p:cNvPicPr>
            <a:picLocks noChangeAspect="1" noChangeArrowheads="1"/>
          </p:cNvPicPr>
          <p:nvPr/>
        </p:nvPicPr>
        <p:blipFill>
          <a:blip r:embed="rId2" cstate="print"/>
          <a:srcRect/>
          <a:stretch>
            <a:fillRect/>
          </a:stretch>
        </p:blipFill>
        <p:spPr bwMode="auto">
          <a:xfrm>
            <a:off x="3886201" y="3903706"/>
            <a:ext cx="5257800" cy="2954294"/>
          </a:xfrm>
          <a:prstGeom prst="rect">
            <a:avLst/>
          </a:prstGeom>
          <a:noFill/>
          <a:ln w="9525">
            <a:noFill/>
            <a:miter lim="800000"/>
            <a:headEnd/>
            <a:tailEnd/>
          </a:ln>
        </p:spPr>
      </p:pic>
      <p:pic>
        <p:nvPicPr>
          <p:cNvPr id="172035" name="Picture 3"/>
          <p:cNvPicPr>
            <a:picLocks noChangeAspect="1" noChangeArrowheads="1"/>
          </p:cNvPicPr>
          <p:nvPr/>
        </p:nvPicPr>
        <p:blipFill>
          <a:blip r:embed="rId3" cstate="print"/>
          <a:srcRect/>
          <a:stretch>
            <a:fillRect/>
          </a:stretch>
        </p:blipFill>
        <p:spPr bwMode="auto">
          <a:xfrm>
            <a:off x="381000" y="76200"/>
            <a:ext cx="8292913" cy="4035425"/>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762000" y="5105400"/>
            <a:ext cx="1878227" cy="609600"/>
          </a:xfrm>
          <a:prstGeom prst="rect">
            <a:avLst/>
          </a:prstGeom>
          <a:noFill/>
          <a:ln w="9525">
            <a:noFill/>
            <a:miter lim="800000"/>
            <a:headEnd/>
            <a:tailEnd/>
          </a:ln>
        </p:spPr>
      </p:pic>
      <p:sp>
        <p:nvSpPr>
          <p:cNvPr id="7" name="TextBox 6"/>
          <p:cNvSpPr txBox="1"/>
          <p:nvPr/>
        </p:nvSpPr>
        <p:spPr>
          <a:xfrm>
            <a:off x="228600" y="4114800"/>
            <a:ext cx="5105400" cy="461665"/>
          </a:xfrm>
          <a:prstGeom prst="rect">
            <a:avLst/>
          </a:prstGeom>
          <a:solidFill>
            <a:schemeClr val="accent6">
              <a:lumMod val="20000"/>
              <a:lumOff val="80000"/>
            </a:schemeClr>
          </a:solidFill>
        </p:spPr>
        <p:txBody>
          <a:bodyPr wrap="square" rtlCol="0">
            <a:spAutoFit/>
          </a:bodyPr>
          <a:lstStyle/>
          <a:p>
            <a:r>
              <a:rPr lang="en-US" sz="2400" dirty="0" smtClean="0">
                <a:latin typeface="Times New Roman" pitchFamily="18" charset="0"/>
                <a:cs typeface="Times New Roman" pitchFamily="18" charset="0"/>
              </a:rPr>
              <a:t>Coupling Scheme for CRC Calculations</a:t>
            </a:r>
            <a:endParaRPr lang="en-US" sz="2400" dirty="0">
              <a:latin typeface="Times New Roman" pitchFamily="18" charset="0"/>
              <a:cs typeface="Times New Roman" pitchFamily="18" charset="0"/>
            </a:endParaRPr>
          </a:p>
        </p:txBody>
      </p:sp>
      <p:sp>
        <p:nvSpPr>
          <p:cNvPr id="8" name="Rectangle 7"/>
          <p:cNvSpPr/>
          <p:nvPr/>
        </p:nvSpPr>
        <p:spPr>
          <a:xfrm>
            <a:off x="0" y="6488668"/>
            <a:ext cx="4811958" cy="369332"/>
          </a:xfrm>
          <a:prstGeom prst="rect">
            <a:avLst/>
          </a:prstGeom>
        </p:spPr>
        <p:txBody>
          <a:bodyPr wrap="none">
            <a:spAutoFit/>
          </a:bodyPr>
          <a:lstStyle/>
          <a:p>
            <a:r>
              <a:rPr lang="en-US" dirty="0" smtClean="0">
                <a:latin typeface="Times New Roman" pitchFamily="18" charset="0"/>
                <a:cs typeface="Times New Roman" pitchFamily="18" charset="0"/>
              </a:rPr>
              <a:t>Sunil </a:t>
            </a:r>
            <a:r>
              <a:rPr lang="en-US" dirty="0" err="1" smtClean="0">
                <a:latin typeface="Times New Roman" pitchFamily="18" charset="0"/>
                <a:cs typeface="Times New Roman" pitchFamily="18" charset="0"/>
              </a:rPr>
              <a:t>Kalkal</a:t>
            </a:r>
            <a:r>
              <a:rPr lang="en-US" dirty="0" smtClean="0">
                <a:latin typeface="Times New Roman" pitchFamily="18" charset="0"/>
                <a:cs typeface="Times New Roman" pitchFamily="18" charset="0"/>
              </a:rPr>
              <a:t> et al. Phys. Rev. C85 (2012) 034606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152400"/>
            <a:ext cx="4267200" cy="1143000"/>
          </a:xfrm>
        </p:spPr>
        <p:txBody>
          <a:bodyPr/>
          <a:lstStyle/>
          <a:p>
            <a:r>
              <a:rPr lang="en-US" dirty="0" smtClean="0">
                <a:latin typeface="Times New Roman" pitchFamily="18" charset="0"/>
                <a:cs typeface="Times New Roman" pitchFamily="18" charset="0"/>
              </a:rPr>
              <a:t>Nuclear Reaction</a:t>
            </a:r>
            <a:endParaRPr lang="en-US" dirty="0">
              <a:latin typeface="Times New Roman" pitchFamily="18" charset="0"/>
              <a:cs typeface="Times New Roman" pitchFamily="18" charset="0"/>
            </a:endParaRPr>
          </a:p>
        </p:txBody>
      </p:sp>
      <p:sp>
        <p:nvSpPr>
          <p:cNvPr id="1525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52577" name="Picture 2" descr="fig-high-spin"/>
          <p:cNvPicPr>
            <a:picLocks noChangeArrowheads="1"/>
          </p:cNvPicPr>
          <p:nvPr/>
        </p:nvPicPr>
        <p:blipFill>
          <a:blip r:embed="rId2" cstate="print"/>
          <a:srcRect/>
          <a:stretch>
            <a:fillRect/>
          </a:stretch>
        </p:blipFill>
        <p:spPr bwMode="auto">
          <a:xfrm>
            <a:off x="3352800" y="1219200"/>
            <a:ext cx="5486400" cy="5105400"/>
          </a:xfrm>
          <a:prstGeom prst="rect">
            <a:avLst/>
          </a:prstGeom>
          <a:noFill/>
        </p:spPr>
      </p:pic>
      <p:sp>
        <p:nvSpPr>
          <p:cNvPr id="152579" name="Rectangle 3"/>
          <p:cNvSpPr>
            <a:spLocks noChangeArrowheads="1"/>
          </p:cNvSpPr>
          <p:nvPr/>
        </p:nvSpPr>
        <p:spPr bwMode="auto">
          <a:xfrm>
            <a:off x="0" y="57610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258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52580" name="Picture 4" descr="1pt2_final"/>
          <p:cNvPicPr>
            <a:picLocks noChangeArrowheads="1"/>
          </p:cNvPicPr>
          <p:nvPr/>
        </p:nvPicPr>
        <p:blipFill>
          <a:blip r:embed="rId3" cstate="print"/>
          <a:srcRect t="7222"/>
          <a:stretch>
            <a:fillRect/>
          </a:stretch>
        </p:blipFill>
        <p:spPr bwMode="auto">
          <a:xfrm>
            <a:off x="152400" y="2590800"/>
            <a:ext cx="6324600" cy="3733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3061" name="Picture 5"/>
          <p:cNvPicPr>
            <a:picLocks noChangeAspect="1" noChangeArrowheads="1"/>
          </p:cNvPicPr>
          <p:nvPr/>
        </p:nvPicPr>
        <p:blipFill>
          <a:blip r:embed="rId2" cstate="print"/>
          <a:srcRect/>
          <a:stretch>
            <a:fillRect/>
          </a:stretch>
        </p:blipFill>
        <p:spPr bwMode="auto">
          <a:xfrm>
            <a:off x="1371600" y="914400"/>
            <a:ext cx="6819900" cy="5343525"/>
          </a:xfrm>
          <a:prstGeom prst="rect">
            <a:avLst/>
          </a:prstGeom>
          <a:noFill/>
          <a:ln w="9525">
            <a:noFill/>
            <a:miter lim="800000"/>
            <a:headEnd/>
            <a:tailEnd/>
          </a:ln>
        </p:spPr>
      </p:pic>
      <p:sp>
        <p:nvSpPr>
          <p:cNvPr id="9" name="TextBox 8"/>
          <p:cNvSpPr txBox="1"/>
          <p:nvPr/>
        </p:nvSpPr>
        <p:spPr>
          <a:xfrm>
            <a:off x="3124200" y="4572000"/>
            <a:ext cx="2362200" cy="369332"/>
          </a:xfrm>
          <a:prstGeom prst="rect">
            <a:avLst/>
          </a:prstGeom>
          <a:noFill/>
        </p:spPr>
        <p:txBody>
          <a:bodyPr wrap="square" rtlCol="0">
            <a:spAutoFit/>
          </a:bodyPr>
          <a:lstStyle/>
          <a:p>
            <a:r>
              <a:rPr lang="en-US" dirty="0" smtClean="0"/>
              <a:t>2-proton stripping </a:t>
            </a:r>
            <a:endParaRPr lang="en-US" dirty="0"/>
          </a:p>
        </p:txBody>
      </p:sp>
      <p:pic>
        <p:nvPicPr>
          <p:cNvPr id="173063" name="Picture 7"/>
          <p:cNvPicPr>
            <a:picLocks noChangeAspect="1" noChangeArrowheads="1"/>
          </p:cNvPicPr>
          <p:nvPr/>
        </p:nvPicPr>
        <p:blipFill>
          <a:blip r:embed="rId3" cstate="print"/>
          <a:srcRect/>
          <a:stretch>
            <a:fillRect/>
          </a:stretch>
        </p:blipFill>
        <p:spPr bwMode="auto">
          <a:xfrm>
            <a:off x="2514600" y="1128714"/>
            <a:ext cx="1828800" cy="496186"/>
          </a:xfrm>
          <a:prstGeom prst="rect">
            <a:avLst/>
          </a:prstGeom>
          <a:noFill/>
          <a:ln w="9525">
            <a:noFill/>
            <a:miter lim="800000"/>
            <a:headEnd/>
            <a:tailEnd/>
          </a:ln>
        </p:spPr>
      </p:pic>
      <p:sp>
        <p:nvSpPr>
          <p:cNvPr id="11" name="TextBox 10"/>
          <p:cNvSpPr txBox="1"/>
          <p:nvPr/>
        </p:nvSpPr>
        <p:spPr>
          <a:xfrm>
            <a:off x="3048000" y="3581400"/>
            <a:ext cx="2514600" cy="381000"/>
          </a:xfrm>
          <a:prstGeom prst="rect">
            <a:avLst/>
          </a:prstGeom>
          <a:solidFill>
            <a:schemeClr val="accent6">
              <a:lumMod val="20000"/>
              <a:lumOff val="80000"/>
            </a:schemeClr>
          </a:solidFill>
        </p:spPr>
        <p:txBody>
          <a:bodyPr wrap="square" rtlCol="0">
            <a:spAutoFit/>
          </a:bodyPr>
          <a:lstStyle/>
          <a:p>
            <a:r>
              <a:rPr lang="en-US" dirty="0" smtClean="0"/>
              <a:t>FRESCO Calculations</a:t>
            </a:r>
            <a:endParaRPr lang="en-US" dirty="0"/>
          </a:p>
        </p:txBody>
      </p:sp>
      <p:sp>
        <p:nvSpPr>
          <p:cNvPr id="12" name="Rectangle 11"/>
          <p:cNvSpPr/>
          <p:nvPr/>
        </p:nvSpPr>
        <p:spPr>
          <a:xfrm>
            <a:off x="0" y="6324600"/>
            <a:ext cx="6248400" cy="369332"/>
          </a:xfrm>
          <a:prstGeom prst="rect">
            <a:avLst/>
          </a:prstGeom>
        </p:spPr>
        <p:txBody>
          <a:bodyPr wrap="square">
            <a:spAutoFit/>
          </a:bodyPr>
          <a:lstStyle/>
          <a:p>
            <a:r>
              <a:rPr lang="en-US" dirty="0" smtClean="0">
                <a:latin typeface="Times New Roman" pitchFamily="18" charset="0"/>
                <a:cs typeface="Times New Roman" pitchFamily="18" charset="0"/>
              </a:rPr>
              <a:t>Sunil </a:t>
            </a:r>
            <a:r>
              <a:rPr lang="en-US" dirty="0" err="1" smtClean="0">
                <a:latin typeface="Times New Roman" pitchFamily="18" charset="0"/>
                <a:cs typeface="Times New Roman" pitchFamily="18" charset="0"/>
              </a:rPr>
              <a:t>Kalkal</a:t>
            </a:r>
            <a:r>
              <a:rPr lang="en-US" dirty="0" smtClean="0">
                <a:latin typeface="Times New Roman" pitchFamily="18" charset="0"/>
                <a:cs typeface="Times New Roman" pitchFamily="18" charset="0"/>
              </a:rPr>
              <a:t> et al. Phys. Rev. C85 (2012) 034606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0770" name="Picture 2"/>
          <p:cNvPicPr>
            <a:picLocks noChangeAspect="1" noChangeArrowheads="1"/>
          </p:cNvPicPr>
          <p:nvPr/>
        </p:nvPicPr>
        <p:blipFill>
          <a:blip r:embed="rId2" cstate="print"/>
          <a:srcRect/>
          <a:stretch>
            <a:fillRect/>
          </a:stretch>
        </p:blipFill>
        <p:spPr bwMode="auto">
          <a:xfrm>
            <a:off x="0" y="304801"/>
            <a:ext cx="4613936" cy="3962400"/>
          </a:xfrm>
          <a:prstGeom prst="rect">
            <a:avLst/>
          </a:prstGeom>
          <a:noFill/>
          <a:ln w="9525">
            <a:noFill/>
            <a:miter lim="800000"/>
            <a:headEnd/>
            <a:tailEnd/>
          </a:ln>
        </p:spPr>
      </p:pic>
      <p:pic>
        <p:nvPicPr>
          <p:cNvPr id="160771" name="Picture 3"/>
          <p:cNvPicPr>
            <a:picLocks noChangeAspect="1" noChangeArrowheads="1"/>
          </p:cNvPicPr>
          <p:nvPr/>
        </p:nvPicPr>
        <p:blipFill>
          <a:blip r:embed="rId3" cstate="print"/>
          <a:srcRect/>
          <a:stretch>
            <a:fillRect/>
          </a:stretch>
        </p:blipFill>
        <p:spPr bwMode="auto">
          <a:xfrm>
            <a:off x="914400" y="381000"/>
            <a:ext cx="1190625" cy="371475"/>
          </a:xfrm>
          <a:prstGeom prst="rect">
            <a:avLst/>
          </a:prstGeom>
          <a:noFill/>
          <a:ln w="9525">
            <a:noFill/>
            <a:miter lim="800000"/>
            <a:headEnd/>
            <a:tailEnd/>
          </a:ln>
        </p:spPr>
      </p:pic>
      <p:pic>
        <p:nvPicPr>
          <p:cNvPr id="160772" name="Picture 4"/>
          <p:cNvPicPr>
            <a:picLocks noChangeAspect="1" noChangeArrowheads="1"/>
          </p:cNvPicPr>
          <p:nvPr/>
        </p:nvPicPr>
        <p:blipFill>
          <a:blip r:embed="rId4" cstate="print"/>
          <a:srcRect/>
          <a:stretch>
            <a:fillRect/>
          </a:stretch>
        </p:blipFill>
        <p:spPr bwMode="auto">
          <a:xfrm>
            <a:off x="4572000" y="2819400"/>
            <a:ext cx="4572000" cy="4031436"/>
          </a:xfrm>
          <a:prstGeom prst="rect">
            <a:avLst/>
          </a:prstGeom>
          <a:noFill/>
          <a:ln w="9525">
            <a:noFill/>
            <a:miter lim="800000"/>
            <a:headEnd/>
            <a:tailEnd/>
          </a:ln>
        </p:spPr>
      </p:pic>
      <p:pic>
        <p:nvPicPr>
          <p:cNvPr id="160773" name="Picture 5"/>
          <p:cNvPicPr>
            <a:picLocks noChangeAspect="1" noChangeArrowheads="1"/>
          </p:cNvPicPr>
          <p:nvPr/>
        </p:nvPicPr>
        <p:blipFill>
          <a:blip r:embed="rId5" cstate="print"/>
          <a:srcRect/>
          <a:stretch>
            <a:fillRect/>
          </a:stretch>
        </p:blipFill>
        <p:spPr bwMode="auto">
          <a:xfrm>
            <a:off x="5410200" y="3048000"/>
            <a:ext cx="1038225" cy="276225"/>
          </a:xfrm>
          <a:prstGeom prst="rect">
            <a:avLst/>
          </a:prstGeom>
          <a:noFill/>
          <a:ln w="9525">
            <a:noFill/>
            <a:miter lim="800000"/>
            <a:headEnd/>
            <a:tailEnd/>
          </a:ln>
        </p:spPr>
      </p:pic>
      <p:sp>
        <p:nvSpPr>
          <p:cNvPr id="8" name="TextBox 7"/>
          <p:cNvSpPr txBox="1"/>
          <p:nvPr/>
        </p:nvSpPr>
        <p:spPr>
          <a:xfrm>
            <a:off x="4953000" y="762000"/>
            <a:ext cx="3657600" cy="954107"/>
          </a:xfrm>
          <a:prstGeom prst="rect">
            <a:avLst/>
          </a:prstGeom>
          <a:solidFill>
            <a:schemeClr val="bg2"/>
          </a:solidFill>
        </p:spPr>
        <p:txBody>
          <a:bodyPr wrap="square" rtlCol="0">
            <a:spAutoFit/>
          </a:bodyPr>
          <a:lstStyle/>
          <a:p>
            <a:r>
              <a:rPr lang="en-US" sz="2800" dirty="0" smtClean="0">
                <a:latin typeface="Times New Roman" pitchFamily="18" charset="0"/>
                <a:cs typeface="Times New Roman" pitchFamily="18" charset="0"/>
              </a:rPr>
              <a:t>FUSION EXCITATION FUNCTIONS</a:t>
            </a:r>
            <a:endParaRPr lang="en-US" sz="2800" dirty="0">
              <a:latin typeface="Times New Roman" pitchFamily="18" charset="0"/>
              <a:cs typeface="Times New Roman" pitchFamily="18" charset="0"/>
            </a:endParaRPr>
          </a:p>
        </p:txBody>
      </p:sp>
      <p:sp>
        <p:nvSpPr>
          <p:cNvPr id="9" name="TextBox 8"/>
          <p:cNvSpPr txBox="1"/>
          <p:nvPr/>
        </p:nvSpPr>
        <p:spPr>
          <a:xfrm>
            <a:off x="304800" y="5410200"/>
            <a:ext cx="3505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Sunil Kalkal et al. Phys. Rev. C81 (2010)044610</a:t>
            </a:r>
            <a:endParaRPr lang="en-US"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161795" name="Picture 3"/>
          <p:cNvPicPr>
            <a:picLocks noChangeAspect="1" noChangeArrowheads="1"/>
          </p:cNvPicPr>
          <p:nvPr/>
        </p:nvPicPr>
        <p:blipFill>
          <a:blip r:embed="rId2" cstate="print"/>
          <a:srcRect/>
          <a:stretch>
            <a:fillRect/>
          </a:stretch>
        </p:blipFill>
        <p:spPr bwMode="auto">
          <a:xfrm>
            <a:off x="3886200" y="1676400"/>
            <a:ext cx="5047409" cy="4690450"/>
          </a:xfrm>
          <a:prstGeom prst="rect">
            <a:avLst/>
          </a:prstGeom>
          <a:noFill/>
          <a:ln w="9525">
            <a:noFill/>
            <a:miter lim="800000"/>
            <a:headEnd/>
            <a:tailEnd/>
          </a:ln>
        </p:spPr>
      </p:pic>
      <p:sp>
        <p:nvSpPr>
          <p:cNvPr id="6" name="TextBox 5"/>
          <p:cNvSpPr txBox="1"/>
          <p:nvPr/>
        </p:nvSpPr>
        <p:spPr>
          <a:xfrm>
            <a:off x="1600200" y="228600"/>
            <a:ext cx="6019800" cy="523220"/>
          </a:xfrm>
          <a:prstGeom prst="rect">
            <a:avLst/>
          </a:prstGeom>
          <a:solidFill>
            <a:schemeClr val="bg2"/>
          </a:solidFill>
        </p:spPr>
        <p:txBody>
          <a:bodyPr wrap="square" rtlCol="0">
            <a:spAutoFit/>
          </a:bodyPr>
          <a:lstStyle/>
          <a:p>
            <a:r>
              <a:rPr lang="en-US" sz="2800" dirty="0" smtClean="0">
                <a:latin typeface="Times New Roman" pitchFamily="18" charset="0"/>
                <a:cs typeface="Times New Roman" pitchFamily="18" charset="0"/>
              </a:rPr>
              <a:t>FUSION EXCITATION FUNCTIONS</a:t>
            </a:r>
            <a:endParaRPr lang="en-US" sz="2800" dirty="0">
              <a:latin typeface="Times New Roman" pitchFamily="18" charset="0"/>
              <a:cs typeface="Times New Roman" pitchFamily="18" charset="0"/>
            </a:endParaRPr>
          </a:p>
        </p:txBody>
      </p:sp>
      <p:sp>
        <p:nvSpPr>
          <p:cNvPr id="7" name="TextBox 6"/>
          <p:cNvSpPr txBox="1"/>
          <p:nvPr/>
        </p:nvSpPr>
        <p:spPr>
          <a:xfrm>
            <a:off x="5943600" y="6611779"/>
            <a:ext cx="3200400" cy="246221"/>
          </a:xfrm>
          <a:prstGeom prst="rect">
            <a:avLst/>
          </a:prstGeom>
          <a:noFill/>
        </p:spPr>
        <p:txBody>
          <a:bodyPr wrap="square" rtlCol="0">
            <a:spAutoFit/>
          </a:bodyPr>
          <a:lstStyle/>
          <a:p>
            <a:r>
              <a:rPr lang="en-US" sz="1000" dirty="0" smtClean="0">
                <a:latin typeface="Times New Roman" pitchFamily="18" charset="0"/>
                <a:cs typeface="Times New Roman" pitchFamily="18" charset="0"/>
              </a:rPr>
              <a:t>J.O. Newton et al Phys. Rev. C64 (2007) 064608</a:t>
            </a:r>
            <a:endParaRPr lang="en-US" sz="1000" dirty="0">
              <a:latin typeface="Times New Roman" pitchFamily="18" charset="0"/>
              <a:cs typeface="Times New Roman" pitchFamily="18" charset="0"/>
            </a:endParaRPr>
          </a:p>
        </p:txBody>
      </p:sp>
      <p:sp>
        <p:nvSpPr>
          <p:cNvPr id="8" name="TextBox 7"/>
          <p:cNvSpPr txBox="1"/>
          <p:nvPr/>
        </p:nvSpPr>
        <p:spPr>
          <a:xfrm>
            <a:off x="5943600" y="6383179"/>
            <a:ext cx="3048000" cy="246221"/>
          </a:xfrm>
          <a:prstGeom prst="rect">
            <a:avLst/>
          </a:prstGeom>
          <a:noFill/>
        </p:spPr>
        <p:txBody>
          <a:bodyPr wrap="square" rtlCol="0">
            <a:spAutoFit/>
          </a:bodyPr>
          <a:lstStyle/>
          <a:p>
            <a:r>
              <a:rPr lang="en-US" sz="1000" dirty="0" smtClean="0">
                <a:latin typeface="Times New Roman" pitchFamily="18" charset="0"/>
                <a:cs typeface="Times New Roman" pitchFamily="18" charset="0"/>
              </a:rPr>
              <a:t>Sunil Kalkal et al. Phys. Rev. C81 (2010)044610</a:t>
            </a:r>
            <a:endParaRPr lang="en-US" sz="1000" dirty="0">
              <a:latin typeface="Times New Roman" pitchFamily="18" charset="0"/>
              <a:cs typeface="Times New Roman" pitchFamily="18" charset="0"/>
            </a:endParaRPr>
          </a:p>
        </p:txBody>
      </p:sp>
      <p:pic>
        <p:nvPicPr>
          <p:cNvPr id="9" name="Picture 3"/>
          <p:cNvPicPr>
            <a:picLocks noChangeAspect="1" noChangeArrowheads="1"/>
          </p:cNvPicPr>
          <p:nvPr/>
        </p:nvPicPr>
        <p:blipFill>
          <a:blip r:embed="rId3" cstate="print"/>
          <a:srcRect/>
          <a:stretch>
            <a:fillRect/>
          </a:stretch>
        </p:blipFill>
        <p:spPr bwMode="auto">
          <a:xfrm>
            <a:off x="0" y="1447800"/>
            <a:ext cx="3973624" cy="2362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2819" name="Picture 3"/>
          <p:cNvPicPr>
            <a:picLocks noChangeAspect="1" noChangeArrowheads="1"/>
          </p:cNvPicPr>
          <p:nvPr/>
        </p:nvPicPr>
        <p:blipFill>
          <a:blip r:embed="rId2" cstate="print"/>
          <a:srcRect/>
          <a:stretch>
            <a:fillRect/>
          </a:stretch>
        </p:blipFill>
        <p:spPr bwMode="auto">
          <a:xfrm>
            <a:off x="0" y="0"/>
            <a:ext cx="3364024" cy="1999811"/>
          </a:xfrm>
          <a:prstGeom prst="rect">
            <a:avLst/>
          </a:prstGeom>
          <a:noFill/>
          <a:ln w="9525">
            <a:noFill/>
            <a:miter lim="800000"/>
            <a:headEnd/>
            <a:tailEnd/>
          </a:ln>
        </p:spPr>
      </p:pic>
      <p:pic>
        <p:nvPicPr>
          <p:cNvPr id="162818" name="Picture 2"/>
          <p:cNvPicPr>
            <a:picLocks noChangeAspect="1" noChangeArrowheads="1"/>
          </p:cNvPicPr>
          <p:nvPr/>
        </p:nvPicPr>
        <p:blipFill>
          <a:blip r:embed="rId3" cstate="print"/>
          <a:srcRect/>
          <a:stretch>
            <a:fillRect/>
          </a:stretch>
        </p:blipFill>
        <p:spPr bwMode="auto">
          <a:xfrm>
            <a:off x="2352675" y="990600"/>
            <a:ext cx="6715125" cy="5805131"/>
          </a:xfrm>
          <a:prstGeom prst="rect">
            <a:avLst/>
          </a:prstGeom>
          <a:noFill/>
          <a:ln w="9525">
            <a:noFill/>
            <a:miter lim="800000"/>
            <a:headEnd/>
            <a:tailEnd/>
          </a:ln>
        </p:spPr>
      </p:pic>
      <p:sp>
        <p:nvSpPr>
          <p:cNvPr id="6" name="Rectangle 5"/>
          <p:cNvSpPr/>
          <p:nvPr/>
        </p:nvSpPr>
        <p:spPr>
          <a:xfrm>
            <a:off x="0" y="6488668"/>
            <a:ext cx="5334000" cy="369332"/>
          </a:xfrm>
          <a:prstGeom prst="rect">
            <a:avLst/>
          </a:prstGeom>
        </p:spPr>
        <p:txBody>
          <a:bodyPr wrap="square">
            <a:spAutoFit/>
          </a:bodyPr>
          <a:lstStyle/>
          <a:p>
            <a:r>
              <a:rPr lang="en-US" dirty="0" smtClean="0">
                <a:latin typeface="Times New Roman" pitchFamily="18" charset="0"/>
                <a:cs typeface="Times New Roman" pitchFamily="18" charset="0"/>
              </a:rPr>
              <a:t>Sunil Kalkal et al. Phys. Rev. C81 (2010)044610</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42" name="Picture 2"/>
          <p:cNvPicPr>
            <a:picLocks noChangeAspect="1" noChangeArrowheads="1"/>
          </p:cNvPicPr>
          <p:nvPr/>
        </p:nvPicPr>
        <p:blipFill>
          <a:blip r:embed="rId2" cstate="print"/>
          <a:srcRect/>
          <a:stretch>
            <a:fillRect/>
          </a:stretch>
        </p:blipFill>
        <p:spPr bwMode="auto">
          <a:xfrm>
            <a:off x="304800" y="381000"/>
            <a:ext cx="4526216" cy="3657600"/>
          </a:xfrm>
          <a:prstGeom prst="rect">
            <a:avLst/>
          </a:prstGeom>
          <a:noFill/>
          <a:ln w="9525">
            <a:noFill/>
            <a:miter lim="800000"/>
            <a:headEnd/>
            <a:tailEnd/>
          </a:ln>
        </p:spPr>
      </p:pic>
      <p:sp>
        <p:nvSpPr>
          <p:cNvPr id="5" name="TextBox 4"/>
          <p:cNvSpPr txBox="1"/>
          <p:nvPr/>
        </p:nvSpPr>
        <p:spPr>
          <a:xfrm>
            <a:off x="4724400" y="990600"/>
            <a:ext cx="3810000" cy="1569660"/>
          </a:xfrm>
          <a:prstGeom prst="rect">
            <a:avLst/>
          </a:prstGeom>
          <a:noFill/>
        </p:spPr>
        <p:txBody>
          <a:bodyPr wrap="square" rtlCol="0">
            <a:spAutoFit/>
          </a:bodyPr>
          <a:lstStyle/>
          <a:p>
            <a:pPr algn="just"/>
            <a:r>
              <a:rPr lang="en-US" sz="2400" dirty="0" smtClean="0">
                <a:latin typeface="Symbol" pitchFamily="18" charset="2"/>
                <a:cs typeface="Times New Roman" pitchFamily="18" charset="0"/>
              </a:rPr>
              <a:t>D</a:t>
            </a:r>
            <a:r>
              <a:rPr lang="en-US" sz="2400" dirty="0" smtClean="0">
                <a:latin typeface="Times New Roman" pitchFamily="18" charset="0"/>
                <a:cs typeface="Times New Roman" pitchFamily="18" charset="0"/>
              </a:rPr>
              <a:t>E</a:t>
            </a:r>
            <a:r>
              <a:rPr lang="en-US" sz="2400" baseline="-25000" dirty="0" smtClean="0">
                <a:latin typeface="Times New Roman" pitchFamily="18" charset="0"/>
                <a:cs typeface="Times New Roman" pitchFamily="18" charset="0"/>
              </a:rPr>
              <a:t>red</a:t>
            </a:r>
            <a:r>
              <a:rPr lang="en-US" sz="2400" dirty="0" smtClean="0">
                <a:latin typeface="Times New Roman" pitchFamily="18" charset="0"/>
                <a:cs typeface="Times New Roman" pitchFamily="18" charset="0"/>
              </a:rPr>
              <a:t> : difference in the value of E</a:t>
            </a:r>
            <a:r>
              <a:rPr lang="en-US" sz="2400" baseline="-25000" dirty="0" smtClean="0">
                <a:latin typeface="Times New Roman" pitchFamily="18" charset="0"/>
                <a:cs typeface="Times New Roman" pitchFamily="18" charset="0"/>
              </a:rPr>
              <a:t>red</a:t>
            </a:r>
            <a:r>
              <a:rPr lang="en-US" sz="2400" dirty="0" smtClean="0">
                <a:latin typeface="Times New Roman" pitchFamily="18" charset="0"/>
                <a:cs typeface="Times New Roman" pitchFamily="18" charset="0"/>
              </a:rPr>
              <a:t> correspond to the cross section (~ 0.1mb)  for various system</a:t>
            </a:r>
            <a:endParaRPr lang="en-US" sz="2400" dirty="0">
              <a:latin typeface="Times New Roman" pitchFamily="18" charset="0"/>
              <a:cs typeface="Times New Roman" pitchFamily="18" charset="0"/>
            </a:endParaRPr>
          </a:p>
        </p:txBody>
      </p:sp>
      <p:sp>
        <p:nvSpPr>
          <p:cNvPr id="6" name="Rectangle 5"/>
          <p:cNvSpPr/>
          <p:nvPr/>
        </p:nvSpPr>
        <p:spPr>
          <a:xfrm>
            <a:off x="4267200" y="6553200"/>
            <a:ext cx="4876800" cy="369332"/>
          </a:xfrm>
          <a:prstGeom prst="rect">
            <a:avLst/>
          </a:prstGeom>
        </p:spPr>
        <p:txBody>
          <a:bodyPr wrap="square">
            <a:spAutoFit/>
          </a:bodyPr>
          <a:lstStyle/>
          <a:p>
            <a:r>
              <a:rPr lang="en-US" dirty="0" smtClean="0">
                <a:latin typeface="Times New Roman" pitchFamily="18" charset="0"/>
                <a:cs typeface="Times New Roman" pitchFamily="18" charset="0"/>
              </a:rPr>
              <a:t>Sunil Kalkal et al. Phys. Rev. C81 (2010)044610</a:t>
            </a:r>
            <a:endParaRPr lang="en-US" dirty="0">
              <a:latin typeface="Times New Roman" pitchFamily="18" charset="0"/>
              <a:cs typeface="Times New Roman" pitchFamily="18" charset="0"/>
            </a:endParaRPr>
          </a:p>
        </p:txBody>
      </p:sp>
      <p:pic>
        <p:nvPicPr>
          <p:cNvPr id="7" name="Picture 6" descr="28Si_94Zr_BW5.tif"/>
          <p:cNvPicPr>
            <a:picLocks noChangeAspect="1"/>
          </p:cNvPicPr>
          <p:nvPr/>
        </p:nvPicPr>
        <p:blipFill>
          <a:blip r:embed="rId3" cstate="print"/>
          <a:stretch>
            <a:fillRect/>
          </a:stretch>
        </p:blipFill>
        <p:spPr>
          <a:xfrm>
            <a:off x="533400" y="4265767"/>
            <a:ext cx="3829050" cy="2592233"/>
          </a:xfrm>
          <a:prstGeom prst="rect">
            <a:avLst/>
          </a:prstGeom>
        </p:spPr>
      </p:pic>
      <p:pic>
        <p:nvPicPr>
          <p:cNvPr id="8" name="Picture 5"/>
          <p:cNvPicPr>
            <a:picLocks noChangeAspect="1" noChangeArrowheads="1"/>
          </p:cNvPicPr>
          <p:nvPr/>
        </p:nvPicPr>
        <p:blipFill>
          <a:blip r:embed="rId4" cstate="print"/>
          <a:srcRect/>
          <a:stretch>
            <a:fillRect/>
          </a:stretch>
        </p:blipFill>
        <p:spPr bwMode="auto">
          <a:xfrm>
            <a:off x="2895600" y="5867400"/>
            <a:ext cx="1038225" cy="276225"/>
          </a:xfrm>
          <a:prstGeom prst="rect">
            <a:avLst/>
          </a:prstGeom>
          <a:noFill/>
          <a:ln w="9525">
            <a:noFill/>
            <a:miter lim="800000"/>
            <a:headEnd/>
            <a:tailEnd/>
          </a:ln>
        </p:spPr>
      </p:pic>
      <p:sp>
        <p:nvSpPr>
          <p:cNvPr id="9" name="TextBox 8"/>
          <p:cNvSpPr txBox="1"/>
          <p:nvPr/>
        </p:nvSpPr>
        <p:spPr>
          <a:xfrm>
            <a:off x="4800600" y="4800600"/>
            <a:ext cx="3276600" cy="923330"/>
          </a:xfrm>
          <a:prstGeom prst="rect">
            <a:avLst/>
          </a:prstGeom>
          <a:noFill/>
        </p:spPr>
        <p:txBody>
          <a:bodyPr wrap="square" rtlCol="0">
            <a:spAutoFit/>
          </a:bodyPr>
          <a:lstStyle/>
          <a:p>
            <a:r>
              <a:rPr lang="en-US" dirty="0" smtClean="0"/>
              <a:t>Multi Nucleon coupling effect on  fusion channel:  (</a:t>
            </a:r>
            <a:r>
              <a:rPr lang="en-US" dirty="0" err="1" smtClean="0"/>
              <a:t>Zagrebev</a:t>
            </a:r>
            <a:r>
              <a:rPr lang="en-US" dirty="0" smtClean="0"/>
              <a:t> model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81000"/>
            <a:ext cx="8686800" cy="6063198"/>
          </a:xfrm>
          <a:prstGeom prst="rect">
            <a:avLst/>
          </a:prstGeom>
          <a:noFill/>
        </p:spPr>
        <p:txBody>
          <a:bodyPr>
            <a:spAutoFit/>
          </a:bodyPr>
          <a:lstStyle/>
          <a:p>
            <a:pPr algn="ctr"/>
            <a:endParaRPr lang="en-US" sz="3200" dirty="0" smtClean="0">
              <a:solidFill>
                <a:srgbClr val="C00000"/>
              </a:solidFill>
              <a:latin typeface="Monotype Corsiva" pitchFamily="66" charset="0"/>
            </a:endParaRPr>
          </a:p>
          <a:p>
            <a:pPr algn="ctr"/>
            <a:r>
              <a:rPr lang="en-US" sz="3200" dirty="0" smtClean="0">
                <a:solidFill>
                  <a:srgbClr val="C00000"/>
                </a:solidFill>
                <a:latin typeface="Monotype Corsiva" pitchFamily="66" charset="0"/>
              </a:rPr>
              <a:t>Pair </a:t>
            </a:r>
            <a:r>
              <a:rPr lang="en-US" sz="3200" dirty="0">
                <a:solidFill>
                  <a:srgbClr val="C00000"/>
                </a:solidFill>
                <a:latin typeface="Monotype Corsiva" pitchFamily="66" charset="0"/>
              </a:rPr>
              <a:t>transfer as a function of spin</a:t>
            </a:r>
          </a:p>
          <a:p>
            <a:endParaRPr lang="en-US" sz="2400" i="1" dirty="0" smtClean="0">
              <a:latin typeface="Times New Roman" pitchFamily="18" charset="0"/>
              <a:cs typeface="Times New Roman" pitchFamily="18" charset="0"/>
            </a:endParaRPr>
          </a:p>
          <a:p>
            <a:endParaRPr lang="en-US" sz="2400" i="1" dirty="0">
              <a:latin typeface="Times New Roman" pitchFamily="18" charset="0"/>
              <a:cs typeface="Times New Roman" pitchFamily="18" charset="0"/>
            </a:endParaRPr>
          </a:p>
          <a:p>
            <a:endParaRPr lang="en-US" sz="2400" i="1" dirty="0">
              <a:latin typeface="Times New Roman" pitchFamily="18" charset="0"/>
              <a:cs typeface="Times New Roman" pitchFamily="18" charset="0"/>
            </a:endParaRPr>
          </a:p>
          <a:p>
            <a:endParaRPr lang="en-US" sz="2400" i="1" dirty="0">
              <a:latin typeface="Times New Roman" pitchFamily="18" charset="0"/>
              <a:cs typeface="Times New Roman" pitchFamily="18" charset="0"/>
            </a:endParaRPr>
          </a:p>
          <a:p>
            <a:endParaRPr lang="en-US" sz="2400" i="1" dirty="0">
              <a:latin typeface="Times New Roman" pitchFamily="18" charset="0"/>
              <a:cs typeface="Times New Roman" pitchFamily="18" charset="0"/>
            </a:endParaRPr>
          </a:p>
          <a:p>
            <a:endParaRPr lang="en-US" sz="2400" i="1" dirty="0">
              <a:latin typeface="Times New Roman" pitchFamily="18" charset="0"/>
              <a:cs typeface="Times New Roman" pitchFamily="18" charset="0"/>
            </a:endParaRPr>
          </a:p>
          <a:p>
            <a:endParaRPr lang="en-US" sz="2000" i="1" dirty="0" smtClean="0">
              <a:latin typeface="Times New Roman" pitchFamily="18" charset="0"/>
              <a:cs typeface="Times New Roman" pitchFamily="18" charset="0"/>
            </a:endParaRPr>
          </a:p>
          <a:p>
            <a:endParaRPr lang="en-US" sz="2000" i="1" dirty="0" smtClean="0">
              <a:latin typeface="Times New Roman" pitchFamily="18" charset="0"/>
              <a:cs typeface="Times New Roman" pitchFamily="18" charset="0"/>
            </a:endParaRPr>
          </a:p>
          <a:p>
            <a:r>
              <a:rPr lang="en-US" sz="2000" i="1" dirty="0" smtClean="0">
                <a:latin typeface="Times New Roman" pitchFamily="18" charset="0"/>
                <a:cs typeface="Times New Roman" pitchFamily="18" charset="0"/>
              </a:rPr>
              <a:t>Spectroscopic </a:t>
            </a:r>
            <a:r>
              <a:rPr lang="en-US" sz="2000" i="1" dirty="0">
                <a:latin typeface="Times New Roman" pitchFamily="18" charset="0"/>
                <a:cs typeface="Times New Roman" pitchFamily="18" charset="0"/>
              </a:rPr>
              <a:t>quantities</a:t>
            </a:r>
          </a:p>
          <a:p>
            <a:endParaRPr lang="en-US" sz="2000" i="1" dirty="0">
              <a:latin typeface="Times New Roman" pitchFamily="18" charset="0"/>
              <a:cs typeface="Times New Roman" pitchFamily="18" charset="0"/>
            </a:endParaRPr>
          </a:p>
          <a:p>
            <a:endParaRPr lang="en-US" sz="2000" i="1" dirty="0" smtClean="0">
              <a:latin typeface="Times New Roman" pitchFamily="18" charset="0"/>
              <a:cs typeface="Times New Roman" pitchFamily="18" charset="0"/>
            </a:endParaRPr>
          </a:p>
          <a:p>
            <a:r>
              <a:rPr lang="en-US" sz="2000" i="1" dirty="0" smtClean="0">
                <a:latin typeface="Times New Roman" pitchFamily="18" charset="0"/>
                <a:cs typeface="Times New Roman" pitchFamily="18" charset="0"/>
              </a:rPr>
              <a:t>Intrinsic </a:t>
            </a:r>
            <a:r>
              <a:rPr lang="en-US" sz="2000" i="1" dirty="0">
                <a:latin typeface="Times New Roman" pitchFamily="18" charset="0"/>
                <a:cs typeface="Times New Roman" pitchFamily="18" charset="0"/>
              </a:rPr>
              <a:t>quantities  </a:t>
            </a:r>
          </a:p>
          <a:p>
            <a:r>
              <a:rPr lang="en-US" sz="2000" i="1" dirty="0">
                <a:latin typeface="Times New Roman" pitchFamily="18" charset="0"/>
                <a:cs typeface="Times New Roman" pitchFamily="18" charset="0"/>
              </a:rPr>
              <a:t>               </a:t>
            </a:r>
            <a:r>
              <a:rPr lang="en-US" i="1" dirty="0">
                <a:solidFill>
                  <a:srgbClr val="FF0000"/>
                </a:solidFill>
              </a:rPr>
              <a:t>  </a:t>
            </a:r>
            <a:r>
              <a:rPr lang="en-US" sz="2000" i="1" dirty="0">
                <a:latin typeface="Times New Roman" pitchFamily="18" charset="0"/>
                <a:cs typeface="Times New Roman" pitchFamily="18" charset="0"/>
              </a:rPr>
              <a:t>                      </a:t>
            </a:r>
          </a:p>
          <a:p>
            <a:r>
              <a:rPr lang="en-US" sz="2000" i="1" dirty="0">
                <a:latin typeface="Times New Roman" pitchFamily="18" charset="0"/>
                <a:cs typeface="Times New Roman" pitchFamily="18" charset="0"/>
              </a:rPr>
              <a:t>                                                                                           </a:t>
            </a:r>
            <a:r>
              <a:rPr lang="en-US" sz="2000" i="1" dirty="0" smtClean="0">
                <a:solidFill>
                  <a:srgbClr val="FF0000"/>
                </a:solidFill>
                <a:latin typeface="Times New Roman" pitchFamily="18" charset="0"/>
                <a:cs typeface="Times New Roman" pitchFamily="18" charset="0"/>
              </a:rPr>
              <a:t>pair </a:t>
            </a:r>
            <a:r>
              <a:rPr lang="en-US" sz="2000" i="1" dirty="0">
                <a:solidFill>
                  <a:srgbClr val="FF0000"/>
                </a:solidFill>
                <a:latin typeface="Times New Roman" pitchFamily="18" charset="0"/>
                <a:cs typeface="Times New Roman" pitchFamily="18" charset="0"/>
              </a:rPr>
              <a:t>transfer </a:t>
            </a:r>
            <a:r>
              <a:rPr lang="en-US" sz="2000" i="1" dirty="0" smtClean="0">
                <a:solidFill>
                  <a:srgbClr val="FF0000"/>
                </a:solidFill>
                <a:latin typeface="Times New Roman" pitchFamily="18" charset="0"/>
                <a:cs typeface="Times New Roman" pitchFamily="18" charset="0"/>
              </a:rPr>
              <a:t>amplitude</a:t>
            </a:r>
            <a:endParaRPr lang="en-US" sz="2000" i="1" dirty="0">
              <a:latin typeface="Times New Roman" pitchFamily="18" charset="0"/>
              <a:cs typeface="Times New Roman" pitchFamily="18" charset="0"/>
            </a:endParaRPr>
          </a:p>
          <a:p>
            <a:r>
              <a:rPr lang="en-US" sz="2000" i="1" dirty="0">
                <a:latin typeface="Times New Roman" pitchFamily="18" charset="0"/>
                <a:cs typeface="Times New Roman" pitchFamily="18" charset="0"/>
              </a:rPr>
              <a:t>Parameters</a:t>
            </a:r>
          </a:p>
        </p:txBody>
      </p:sp>
      <p:grpSp>
        <p:nvGrpSpPr>
          <p:cNvPr id="3" name="Group 6"/>
          <p:cNvGrpSpPr>
            <a:grpSpLocks noChangeAspect="1"/>
          </p:cNvGrpSpPr>
          <p:nvPr/>
        </p:nvGrpSpPr>
        <p:grpSpPr bwMode="auto">
          <a:xfrm>
            <a:off x="8153400" y="228600"/>
            <a:ext cx="593725" cy="914400"/>
            <a:chOff x="576" y="2112"/>
            <a:chExt cx="624" cy="960"/>
          </a:xfrm>
        </p:grpSpPr>
        <p:sp>
          <p:nvSpPr>
            <p:cNvPr id="35847" name="Oval 7"/>
            <p:cNvSpPr>
              <a:spLocks noChangeAspect="1" noChangeArrowheads="1"/>
            </p:cNvSpPr>
            <p:nvPr/>
          </p:nvSpPr>
          <p:spPr bwMode="auto">
            <a:xfrm>
              <a:off x="576" y="2544"/>
              <a:ext cx="624" cy="288"/>
            </a:xfrm>
            <a:prstGeom prst="ellipse">
              <a:avLst/>
            </a:prstGeom>
            <a:noFill/>
            <a:ln w="28575">
              <a:solidFill>
                <a:schemeClr val="tx1"/>
              </a:solidFill>
              <a:round/>
              <a:headEnd/>
              <a:tailEnd/>
            </a:ln>
            <a:effectLst/>
          </p:spPr>
          <p:txBody>
            <a:bodyPr wrap="none" anchor="ctr"/>
            <a:lstStyle/>
            <a:p>
              <a:endParaRPr lang="en-US"/>
            </a:p>
          </p:txBody>
        </p:sp>
        <p:sp>
          <p:nvSpPr>
            <p:cNvPr id="35848" name="Oval 8"/>
            <p:cNvSpPr>
              <a:spLocks noChangeAspect="1" noChangeArrowheads="1"/>
            </p:cNvSpPr>
            <p:nvPr/>
          </p:nvSpPr>
          <p:spPr bwMode="auto">
            <a:xfrm>
              <a:off x="576" y="2352"/>
              <a:ext cx="624" cy="288"/>
            </a:xfrm>
            <a:prstGeom prst="ellipse">
              <a:avLst/>
            </a:prstGeom>
            <a:noFill/>
            <a:ln w="28575">
              <a:solidFill>
                <a:schemeClr val="tx1"/>
              </a:solidFill>
              <a:round/>
              <a:headEnd/>
              <a:tailEnd/>
            </a:ln>
            <a:effectLst/>
          </p:spPr>
          <p:txBody>
            <a:bodyPr wrap="none" anchor="ctr"/>
            <a:lstStyle/>
            <a:p>
              <a:endParaRPr lang="en-US"/>
            </a:p>
          </p:txBody>
        </p:sp>
        <p:sp>
          <p:nvSpPr>
            <p:cNvPr id="35849" name="Line 9"/>
            <p:cNvSpPr>
              <a:spLocks noChangeAspect="1" noChangeShapeType="1"/>
            </p:cNvSpPr>
            <p:nvPr/>
          </p:nvSpPr>
          <p:spPr bwMode="auto">
            <a:xfrm flipV="1">
              <a:off x="864" y="2112"/>
              <a:ext cx="0" cy="384"/>
            </a:xfrm>
            <a:prstGeom prst="line">
              <a:avLst/>
            </a:prstGeom>
            <a:noFill/>
            <a:ln w="28575">
              <a:solidFill>
                <a:schemeClr val="tx1"/>
              </a:solidFill>
              <a:round/>
              <a:headEnd/>
              <a:tailEnd type="triangle" w="med" len="med"/>
            </a:ln>
            <a:effectLst/>
          </p:spPr>
          <p:txBody>
            <a:bodyPr/>
            <a:lstStyle/>
            <a:p>
              <a:endParaRPr lang="en-US"/>
            </a:p>
          </p:txBody>
        </p:sp>
        <p:sp>
          <p:nvSpPr>
            <p:cNvPr id="35850" name="Line 10"/>
            <p:cNvSpPr>
              <a:spLocks noChangeAspect="1" noChangeShapeType="1"/>
            </p:cNvSpPr>
            <p:nvPr/>
          </p:nvSpPr>
          <p:spPr bwMode="auto">
            <a:xfrm>
              <a:off x="864" y="2688"/>
              <a:ext cx="0" cy="384"/>
            </a:xfrm>
            <a:prstGeom prst="line">
              <a:avLst/>
            </a:prstGeom>
            <a:noFill/>
            <a:ln w="28575">
              <a:solidFill>
                <a:schemeClr val="tx1"/>
              </a:solidFill>
              <a:round/>
              <a:headEnd/>
              <a:tailEnd type="triangle" w="med" len="med"/>
            </a:ln>
            <a:effectLst/>
          </p:spPr>
          <p:txBody>
            <a:bodyPr/>
            <a:lstStyle/>
            <a:p>
              <a:endParaRPr lang="en-US"/>
            </a:p>
          </p:txBody>
        </p:sp>
      </p:grpSp>
      <p:pic>
        <p:nvPicPr>
          <p:cNvPr id="35860" name="Picture 20" descr="ar+u"/>
          <p:cNvPicPr preferRelativeResize="0">
            <a:picLocks noChangeAspect="1" noChangeArrowheads="1"/>
          </p:cNvPicPr>
          <p:nvPr/>
        </p:nvPicPr>
        <p:blipFill>
          <a:blip r:embed="rId4" cstate="print"/>
          <a:srcRect/>
          <a:stretch>
            <a:fillRect/>
          </a:stretch>
        </p:blipFill>
        <p:spPr bwMode="auto">
          <a:xfrm>
            <a:off x="3124200" y="1295400"/>
            <a:ext cx="4311384" cy="2176463"/>
          </a:xfrm>
          <a:prstGeom prst="rect">
            <a:avLst/>
          </a:prstGeom>
          <a:noFill/>
          <a:ln w="9525">
            <a:noFill/>
            <a:miter lim="800000"/>
            <a:headEnd/>
            <a:tailEnd/>
          </a:ln>
        </p:spPr>
      </p:pic>
      <p:pic>
        <p:nvPicPr>
          <p:cNvPr id="35861" name="Picture 21" descr="level2"/>
          <p:cNvPicPr>
            <a:picLocks noChangeAspect="1" noChangeArrowheads="1"/>
          </p:cNvPicPr>
          <p:nvPr/>
        </p:nvPicPr>
        <p:blipFill>
          <a:blip r:embed="rId5" cstate="print"/>
          <a:srcRect/>
          <a:stretch>
            <a:fillRect/>
          </a:stretch>
        </p:blipFill>
        <p:spPr bwMode="auto">
          <a:xfrm>
            <a:off x="7009144" y="1371600"/>
            <a:ext cx="1885619" cy="3834434"/>
          </a:xfrm>
          <a:prstGeom prst="rect">
            <a:avLst/>
          </a:prstGeom>
          <a:noFill/>
          <a:ln w="9525">
            <a:noFill/>
            <a:miter lim="800000"/>
            <a:headEnd/>
            <a:tailEnd/>
          </a:ln>
        </p:spPr>
      </p:pic>
      <p:graphicFrame>
        <p:nvGraphicFramePr>
          <p:cNvPr id="35862" name="Object 22"/>
          <p:cNvGraphicFramePr>
            <a:graphicFrameLocks noChangeAspect="1"/>
          </p:cNvGraphicFramePr>
          <p:nvPr/>
        </p:nvGraphicFramePr>
        <p:xfrm>
          <a:off x="6019800" y="5106988"/>
          <a:ext cx="2841625" cy="608012"/>
        </p:xfrm>
        <a:graphic>
          <a:graphicData uri="http://schemas.openxmlformats.org/presentationml/2006/ole">
            <p:oleObj spid="_x0000_s30722" name="Equation" r:id="rId6" imgW="1422360" imgH="304560" progId="Equation.3">
              <p:embed/>
            </p:oleObj>
          </a:graphicData>
        </a:graphic>
      </p:graphicFrame>
      <p:graphicFrame>
        <p:nvGraphicFramePr>
          <p:cNvPr id="35865" name="Object 25"/>
          <p:cNvGraphicFramePr>
            <a:graphicFrameLocks noChangeAspect="1"/>
          </p:cNvGraphicFramePr>
          <p:nvPr/>
        </p:nvGraphicFramePr>
        <p:xfrm>
          <a:off x="381000" y="4572000"/>
          <a:ext cx="2138363" cy="457200"/>
        </p:xfrm>
        <a:graphic>
          <a:graphicData uri="http://schemas.openxmlformats.org/presentationml/2006/ole">
            <p:oleObj spid="_x0000_s30723" name="Equation" r:id="rId7" imgW="1422360" imgH="304560" progId="Equation.3">
              <p:embed/>
            </p:oleObj>
          </a:graphicData>
        </a:graphic>
      </p:graphicFrame>
      <p:graphicFrame>
        <p:nvGraphicFramePr>
          <p:cNvPr id="35866" name="Object 26"/>
          <p:cNvGraphicFramePr>
            <a:graphicFrameLocks noChangeAspect="1"/>
          </p:cNvGraphicFramePr>
          <p:nvPr/>
        </p:nvGraphicFramePr>
        <p:xfrm>
          <a:off x="2971800" y="4724400"/>
          <a:ext cx="3416300" cy="495300"/>
        </p:xfrm>
        <a:graphic>
          <a:graphicData uri="http://schemas.openxmlformats.org/presentationml/2006/ole">
            <p:oleObj spid="_x0000_s30724" name="Equation" r:id="rId8" imgW="2273040" imgH="330120" progId="Equation.3">
              <p:embed/>
            </p:oleObj>
          </a:graphicData>
        </a:graphic>
      </p:graphicFrame>
      <p:graphicFrame>
        <p:nvGraphicFramePr>
          <p:cNvPr id="35867" name="Object 27"/>
          <p:cNvGraphicFramePr>
            <a:graphicFrameLocks noChangeAspect="1"/>
          </p:cNvGraphicFramePr>
          <p:nvPr/>
        </p:nvGraphicFramePr>
        <p:xfrm>
          <a:off x="609600" y="5562600"/>
          <a:ext cx="1524000" cy="457200"/>
        </p:xfrm>
        <a:graphic>
          <a:graphicData uri="http://schemas.openxmlformats.org/presentationml/2006/ole">
            <p:oleObj spid="_x0000_s30725" name="Equation" r:id="rId9" imgW="990360" imgH="304560" progId="Equation.3">
              <p:embed/>
            </p:oleObj>
          </a:graphicData>
        </a:graphic>
      </p:graphicFrame>
      <p:graphicFrame>
        <p:nvGraphicFramePr>
          <p:cNvPr id="35868" name="Object 28"/>
          <p:cNvGraphicFramePr>
            <a:graphicFrameLocks noChangeAspect="1"/>
          </p:cNvGraphicFramePr>
          <p:nvPr/>
        </p:nvGraphicFramePr>
        <p:xfrm>
          <a:off x="3429000" y="5562600"/>
          <a:ext cx="838200" cy="495300"/>
        </p:xfrm>
        <a:graphic>
          <a:graphicData uri="http://schemas.openxmlformats.org/presentationml/2006/ole">
            <p:oleObj spid="_x0000_s30726" name="Equation" r:id="rId10" imgW="558720" imgH="330120" progId="Equation.3">
              <p:embed/>
            </p:oleObj>
          </a:graphicData>
        </a:graphic>
      </p:graphicFrame>
      <p:graphicFrame>
        <p:nvGraphicFramePr>
          <p:cNvPr id="35869" name="Object 29"/>
          <p:cNvGraphicFramePr>
            <a:graphicFrameLocks noChangeAspect="1"/>
          </p:cNvGraphicFramePr>
          <p:nvPr/>
        </p:nvGraphicFramePr>
        <p:xfrm>
          <a:off x="3810000" y="6019800"/>
          <a:ext cx="225425" cy="303213"/>
        </p:xfrm>
        <a:graphic>
          <a:graphicData uri="http://schemas.openxmlformats.org/presentationml/2006/ole">
            <p:oleObj spid="_x0000_s30727" name="Equation" r:id="rId11" imgW="152280" imgH="203040" progId="Equation.3">
              <p:embed/>
            </p:oleObj>
          </a:graphicData>
        </a:graphic>
      </p:graphicFrame>
      <p:graphicFrame>
        <p:nvGraphicFramePr>
          <p:cNvPr id="35870" name="Object 30"/>
          <p:cNvGraphicFramePr>
            <a:graphicFrameLocks noChangeAspect="1"/>
          </p:cNvGraphicFramePr>
          <p:nvPr/>
        </p:nvGraphicFramePr>
        <p:xfrm>
          <a:off x="1752600" y="6096000"/>
          <a:ext cx="206375" cy="246063"/>
        </p:xfrm>
        <a:graphic>
          <a:graphicData uri="http://schemas.openxmlformats.org/presentationml/2006/ole">
            <p:oleObj spid="_x0000_s30728" name="Equation" r:id="rId12" imgW="139680" imgH="164880" progId="Equation.3">
              <p:embed/>
            </p:oleObj>
          </a:graphicData>
        </a:graphic>
      </p:graphicFrame>
      <p:sp>
        <p:nvSpPr>
          <p:cNvPr id="35871" name="Text Box 31"/>
          <p:cNvSpPr txBox="1">
            <a:spLocks noChangeArrowheads="1"/>
          </p:cNvSpPr>
          <p:nvPr/>
        </p:nvSpPr>
        <p:spPr bwMode="auto">
          <a:xfrm>
            <a:off x="3657600" y="2971800"/>
            <a:ext cx="581025" cy="366713"/>
          </a:xfrm>
          <a:prstGeom prst="rect">
            <a:avLst/>
          </a:prstGeom>
          <a:solidFill>
            <a:schemeClr val="bg1"/>
          </a:solidFill>
          <a:ln w="9525">
            <a:noFill/>
            <a:miter lim="800000"/>
            <a:headEnd/>
            <a:tailEnd/>
          </a:ln>
          <a:effectLst/>
        </p:spPr>
        <p:txBody>
          <a:bodyPr wrap="none">
            <a:spAutoFit/>
          </a:bodyPr>
          <a:lstStyle/>
          <a:p>
            <a:r>
              <a:rPr lang="en-US" baseline="30000" dirty="0"/>
              <a:t>40</a:t>
            </a:r>
            <a:r>
              <a:rPr lang="en-US" dirty="0"/>
              <a:t>Ar</a:t>
            </a:r>
            <a:endParaRPr lang="de-DE" dirty="0"/>
          </a:p>
        </p:txBody>
      </p:sp>
      <p:sp>
        <p:nvSpPr>
          <p:cNvPr id="35872" name="Text Box 32"/>
          <p:cNvSpPr txBox="1">
            <a:spLocks noChangeArrowheads="1"/>
          </p:cNvSpPr>
          <p:nvPr/>
        </p:nvSpPr>
        <p:spPr bwMode="auto">
          <a:xfrm>
            <a:off x="6019800" y="2971800"/>
            <a:ext cx="601663" cy="366713"/>
          </a:xfrm>
          <a:prstGeom prst="rect">
            <a:avLst/>
          </a:prstGeom>
          <a:solidFill>
            <a:schemeClr val="bg1"/>
          </a:solidFill>
          <a:ln w="9525">
            <a:noFill/>
            <a:miter lim="800000"/>
            <a:headEnd/>
            <a:tailEnd/>
          </a:ln>
          <a:effectLst/>
        </p:spPr>
        <p:txBody>
          <a:bodyPr wrap="none">
            <a:spAutoFit/>
          </a:bodyPr>
          <a:lstStyle/>
          <a:p>
            <a:r>
              <a:rPr lang="en-US" baseline="30000" dirty="0"/>
              <a:t>238</a:t>
            </a:r>
            <a:r>
              <a:rPr lang="en-US" dirty="0"/>
              <a:t>U</a:t>
            </a:r>
            <a:endParaRPr lang="de-DE" dirty="0"/>
          </a:p>
        </p:txBody>
      </p:sp>
      <p:sp>
        <p:nvSpPr>
          <p:cNvPr id="35873" name="Line 33"/>
          <p:cNvSpPr>
            <a:spLocks noChangeShapeType="1"/>
          </p:cNvSpPr>
          <p:nvPr/>
        </p:nvSpPr>
        <p:spPr bwMode="auto">
          <a:xfrm>
            <a:off x="2895600" y="3962400"/>
            <a:ext cx="0" cy="2514600"/>
          </a:xfrm>
          <a:prstGeom prst="line">
            <a:avLst/>
          </a:prstGeom>
          <a:noFill/>
          <a:ln w="25400">
            <a:solidFill>
              <a:srgbClr val="3333CC"/>
            </a:solidFill>
            <a:round/>
            <a:headEnd/>
            <a:tailEnd/>
          </a:ln>
          <a:effectLst/>
        </p:spPr>
        <p:txBody>
          <a:bodyPr/>
          <a:lstStyle/>
          <a:p>
            <a:endParaRPr lang="en-US"/>
          </a:p>
        </p:txBody>
      </p:sp>
      <p:sp>
        <p:nvSpPr>
          <p:cNvPr id="20" name="Title 2"/>
          <p:cNvSpPr txBox="1">
            <a:spLocks/>
          </p:cNvSpPr>
          <p:nvPr/>
        </p:nvSpPr>
        <p:spPr>
          <a:xfrm>
            <a:off x="0" y="0"/>
            <a:ext cx="5410200" cy="914400"/>
          </a:xfrm>
          <a:prstGeom prst="rect">
            <a:avLst/>
          </a:prstGeom>
          <a:solidFill>
            <a:srgbClr val="FFFF00"/>
          </a:solidFill>
        </p:spPr>
        <p:txBody>
          <a:bodyPr>
            <a:noAutofit/>
          </a:body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en-GB" sz="2800" b="1" i="0" u="none" strike="noStrike" kern="1200" cap="none" spc="0" normalizeH="0" baseline="0" noProof="0" dirty="0" smtClean="0">
                <a:ln>
                  <a:noFill/>
                </a:ln>
                <a:solidFill>
                  <a:schemeClr val="bg2">
                    <a:lumMod val="25000"/>
                  </a:schemeClr>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rPr>
              <a:t>Diabolic pair transfer at higher angular momentum states  </a:t>
            </a:r>
            <a:endParaRPr kumimoji="0" lang="en-US" sz="2800" b="1" i="0" u="none" strike="noStrike" kern="1200" cap="none" spc="0" normalizeH="0" baseline="0" noProof="0" dirty="0">
              <a:ln>
                <a:noFill/>
              </a:ln>
              <a:solidFill>
                <a:schemeClr val="bg2">
                  <a:lumMod val="25000"/>
                </a:schemeClr>
              </a:solidFill>
              <a:effectLst>
                <a:outerShdw blurRad="31750" dist="25400" dir="5400000" algn="tl" rotWithShape="0">
                  <a:srgbClr val="000000">
                    <a:alpha val="25000"/>
                  </a:srgbClr>
                </a:outerShdw>
              </a:effectLst>
              <a:uLnTx/>
              <a:uFillTx/>
              <a:latin typeface="+mj-lt"/>
              <a:ea typeface="+mj-ea"/>
              <a:cs typeface="+mj-cs"/>
            </a:endParaRPr>
          </a:p>
        </p:txBody>
      </p:sp>
      <p:sp>
        <p:nvSpPr>
          <p:cNvPr id="21" name="Rectangle 20"/>
          <p:cNvSpPr/>
          <p:nvPr/>
        </p:nvSpPr>
        <p:spPr>
          <a:xfrm>
            <a:off x="0" y="1752600"/>
            <a:ext cx="3118161" cy="461665"/>
          </a:xfrm>
          <a:prstGeom prst="rect">
            <a:avLst/>
          </a:prstGeom>
        </p:spPr>
        <p:txBody>
          <a:bodyPr wrap="none">
            <a:spAutoFit/>
          </a:bodyPr>
          <a:lstStyle/>
          <a:p>
            <a:r>
              <a:rPr lang="en-US" sz="2400" dirty="0" smtClean="0">
                <a:solidFill>
                  <a:srgbClr val="C00000"/>
                </a:solidFill>
                <a:latin typeface="Monotype Corsiva" pitchFamily="66" charset="0"/>
              </a:rPr>
              <a:t>Nuclear Josephson Effects</a:t>
            </a:r>
            <a:r>
              <a:rPr lang="en-US" sz="2000" dirty="0" smtClean="0">
                <a:solidFill>
                  <a:srgbClr val="C00000"/>
                </a:solidFill>
                <a:latin typeface="Monotype Corsiva" pitchFamily="66" charset="0"/>
              </a:rPr>
              <a:t>:</a:t>
            </a:r>
            <a:endParaRPr lang="en-US" sz="2000" dirty="0">
              <a:solidFill>
                <a:srgbClr val="C00000"/>
              </a:solidFill>
              <a:latin typeface="Monotype Corsiva" pitchFamily="66" charset="0"/>
            </a:endParaRPr>
          </a:p>
        </p:txBody>
      </p:sp>
      <p:sp>
        <p:nvSpPr>
          <p:cNvPr id="22" name="Rectangle 21"/>
          <p:cNvSpPr/>
          <p:nvPr/>
        </p:nvSpPr>
        <p:spPr>
          <a:xfrm>
            <a:off x="0" y="2209800"/>
            <a:ext cx="3429000" cy="1938992"/>
          </a:xfrm>
          <a:prstGeom prst="rect">
            <a:avLst/>
          </a:prstGeom>
        </p:spPr>
        <p:txBody>
          <a:bodyPr wrap="square">
            <a:spAutoFit/>
          </a:bodyPr>
          <a:lstStyle/>
          <a:p>
            <a:r>
              <a:rPr lang="en-US" sz="2000" i="1" dirty="0" smtClean="0">
                <a:latin typeface="Times New Roman" pitchFamily="18" charset="0"/>
                <a:cs typeface="Times New Roman" pitchFamily="18" charset="0"/>
              </a:rPr>
              <a:t>Enhanced transfer of nucleon pairs between two </a:t>
            </a:r>
            <a:r>
              <a:rPr lang="en-US" sz="2000" i="1" dirty="0" err="1" smtClean="0">
                <a:latin typeface="Times New Roman" pitchFamily="18" charset="0"/>
                <a:cs typeface="Times New Roman" pitchFamily="18" charset="0"/>
              </a:rPr>
              <a:t>superfluid</a:t>
            </a:r>
            <a:r>
              <a:rPr lang="en-US" sz="2000" i="1" dirty="0" smtClean="0">
                <a:latin typeface="Times New Roman" pitchFamily="18" charset="0"/>
                <a:cs typeface="Times New Roman" pitchFamily="18" charset="0"/>
              </a:rPr>
              <a:t> heavy nuclei in a cold reaction correspond to a super-current.    </a:t>
            </a:r>
          </a:p>
          <a:p>
            <a:r>
              <a:rPr lang="en-US" sz="2000" i="1" dirty="0" smtClean="0">
                <a:latin typeface="Times New Roman" pitchFamily="18" charset="0"/>
                <a:cs typeface="Times New Roman" pitchFamily="18" charset="0"/>
              </a:rPr>
              <a:t> </a:t>
            </a:r>
          </a:p>
          <a:p>
            <a:r>
              <a:rPr lang="en-US" sz="2000" dirty="0" smtClean="0">
                <a:solidFill>
                  <a:srgbClr val="7030A0"/>
                </a:solidFill>
                <a:latin typeface="Times New Roman" pitchFamily="18" charset="0"/>
                <a:cs typeface="Times New Roman" pitchFamily="18" charset="0"/>
              </a:rPr>
              <a:t> </a:t>
            </a:r>
            <a:endParaRPr lang="en-US" i="1"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304800" y="381000"/>
            <a:ext cx="8839200" cy="6369050"/>
          </a:xfrm>
          <a:prstGeom prst="rect">
            <a:avLst/>
          </a:prstGeom>
          <a:noFill/>
        </p:spPr>
        <p:txBody>
          <a:bodyPr>
            <a:spAutoFit/>
          </a:bodyPr>
          <a:lstStyle/>
          <a:p>
            <a:r>
              <a:rPr lang="en-US" sz="4400" dirty="0">
                <a:solidFill>
                  <a:srgbClr val="C00000"/>
                </a:solidFill>
                <a:latin typeface="Monotype Corsiva" pitchFamily="66" charset="0"/>
              </a:rPr>
              <a:t>Nuclear Josephson Effects:</a:t>
            </a:r>
          </a:p>
          <a:p>
            <a:r>
              <a:rPr lang="en-US" sz="2400" i="1" dirty="0">
                <a:latin typeface="Times New Roman" pitchFamily="18" charset="0"/>
                <a:cs typeface="Times New Roman" pitchFamily="18" charset="0"/>
              </a:rPr>
              <a:t>Enhanced transfer of nucleon pairs between two </a:t>
            </a:r>
            <a:r>
              <a:rPr lang="en-US" sz="2400" i="1" dirty="0" err="1">
                <a:latin typeface="Times New Roman" pitchFamily="18" charset="0"/>
                <a:cs typeface="Times New Roman" pitchFamily="18" charset="0"/>
              </a:rPr>
              <a:t>superfluid</a:t>
            </a:r>
            <a:r>
              <a:rPr lang="en-US" sz="2400" i="1" dirty="0">
                <a:latin typeface="Times New Roman" pitchFamily="18" charset="0"/>
                <a:cs typeface="Times New Roman" pitchFamily="18" charset="0"/>
              </a:rPr>
              <a:t> heavy nuclei in a cold reaction correspond to a super-current.    </a:t>
            </a:r>
          </a:p>
          <a:p>
            <a:r>
              <a:rPr lang="en-US" sz="2400" i="1" dirty="0">
                <a:latin typeface="Times New Roman" pitchFamily="18" charset="0"/>
                <a:cs typeface="Times New Roman" pitchFamily="18" charset="0"/>
              </a:rPr>
              <a:t> </a:t>
            </a:r>
          </a:p>
          <a:p>
            <a:r>
              <a:rPr lang="en-US" sz="2800" dirty="0">
                <a:solidFill>
                  <a:srgbClr val="0D0D0D"/>
                </a:solidFill>
                <a:latin typeface="Times New Roman" pitchFamily="18" charset="0"/>
                <a:cs typeface="Times New Roman" pitchFamily="18" charset="0"/>
              </a:rPr>
              <a:t>alternating current JE</a:t>
            </a:r>
            <a:r>
              <a:rPr lang="en-US" sz="2800" dirty="0">
                <a:solidFill>
                  <a:srgbClr val="0D0D0D"/>
                </a:solidFill>
                <a:latin typeface="Monotype Corsiva" pitchFamily="66" charset="0"/>
                <a:cs typeface="Times New Roman" pitchFamily="18" charset="0"/>
              </a:rPr>
              <a:t>:</a:t>
            </a:r>
            <a:r>
              <a:rPr lang="en-US" sz="3200" dirty="0">
                <a:solidFill>
                  <a:srgbClr val="0D0D0D"/>
                </a:solidFill>
                <a:latin typeface="Monotype Corsiva" pitchFamily="66" charset="0"/>
                <a:cs typeface="Times New Roman" pitchFamily="18" charset="0"/>
              </a:rPr>
              <a:t> </a:t>
            </a:r>
          </a:p>
          <a:p>
            <a:r>
              <a:rPr lang="en-US" sz="3600" dirty="0">
                <a:solidFill>
                  <a:srgbClr val="0D0D0D"/>
                </a:solidFill>
                <a:latin typeface="Monotype Corsiva" pitchFamily="66" charset="0"/>
                <a:cs typeface="Times New Roman" pitchFamily="18" charset="0"/>
              </a:rPr>
              <a:t>            </a:t>
            </a:r>
            <a:r>
              <a:rPr lang="en-US" sz="2000" i="1" dirty="0">
                <a:solidFill>
                  <a:schemeClr val="accent2"/>
                </a:solidFill>
                <a:latin typeface="Times New Roman" pitchFamily="18" charset="0"/>
                <a:cs typeface="Times New Roman" pitchFamily="18" charset="0"/>
              </a:rPr>
              <a:t>Strong coupling situation</a:t>
            </a:r>
          </a:p>
          <a:p>
            <a:r>
              <a:rPr lang="en-US" sz="2000" i="1" dirty="0">
                <a:latin typeface="Times New Roman" pitchFamily="18" charset="0"/>
                <a:cs typeface="Times New Roman" pitchFamily="18" charset="0"/>
              </a:rPr>
              <a:t>                  </a:t>
            </a:r>
            <a:r>
              <a:rPr lang="en-US" sz="2000" i="1" dirty="0">
                <a:solidFill>
                  <a:schemeClr val="accent1"/>
                </a:solidFill>
                <a:latin typeface="Times New Roman" pitchFamily="18" charset="0"/>
                <a:cs typeface="Times New Roman" pitchFamily="18" charset="0"/>
              </a:rPr>
              <a:t>Flux oscillation in particular mass partition</a:t>
            </a:r>
          </a:p>
          <a:p>
            <a:pPr algn="just"/>
            <a:r>
              <a:rPr lang="en-US" sz="2000" i="1" dirty="0">
                <a:latin typeface="Times New Roman" pitchFamily="18" charset="0"/>
                <a:cs typeface="Times New Roman" pitchFamily="18" charset="0"/>
              </a:rPr>
              <a:t>                  Characteristic dependences on incident energy or reaction angle                                              </a:t>
            </a:r>
          </a:p>
          <a:p>
            <a:r>
              <a:rPr lang="en-US" sz="2000" i="1" dirty="0">
                <a:latin typeface="Times New Roman" pitchFamily="18" charset="0"/>
                <a:cs typeface="Times New Roman" pitchFamily="18" charset="0"/>
              </a:rPr>
              <a:t>                 </a:t>
            </a:r>
            <a:r>
              <a:rPr lang="en-US" sz="2000" i="1" dirty="0">
                <a:solidFill>
                  <a:srgbClr val="800080"/>
                </a:solidFill>
                <a:latin typeface="Times New Roman" pitchFamily="18" charset="0"/>
                <a:cs typeface="Times New Roman" pitchFamily="18" charset="0"/>
              </a:rPr>
              <a:t>Transfer probability values larger than 0.5</a:t>
            </a:r>
          </a:p>
          <a:p>
            <a:r>
              <a:rPr lang="en-US" sz="2800" dirty="0">
                <a:latin typeface="Times New Roman" pitchFamily="18" charset="0"/>
                <a:cs typeface="Times New Roman" pitchFamily="18" charset="0"/>
              </a:rPr>
              <a:t>direct super current JE</a:t>
            </a:r>
            <a:r>
              <a:rPr lang="en-US" sz="2800" dirty="0">
                <a:latin typeface="Monotype Corsiva" pitchFamily="66" charset="0"/>
              </a:rPr>
              <a:t>: </a:t>
            </a:r>
          </a:p>
          <a:p>
            <a:r>
              <a:rPr lang="en-US" sz="3600" dirty="0">
                <a:latin typeface="Monotype Corsiva" pitchFamily="66" charset="0"/>
              </a:rPr>
              <a:t>           </a:t>
            </a:r>
            <a:r>
              <a:rPr lang="en-US" sz="2000" i="1" dirty="0">
                <a:solidFill>
                  <a:srgbClr val="3333CC"/>
                </a:solidFill>
                <a:latin typeface="Times New Roman" pitchFamily="18" charset="0"/>
                <a:cs typeface="Times New Roman" pitchFamily="18" charset="0"/>
              </a:rPr>
              <a:t>Weak coupling situation</a:t>
            </a:r>
          </a:p>
          <a:p>
            <a:r>
              <a:rPr lang="en-US" sz="2000" i="1" dirty="0">
                <a:latin typeface="Times New Roman" pitchFamily="18" charset="0"/>
                <a:cs typeface="Times New Roman" pitchFamily="18" charset="0"/>
              </a:rPr>
              <a:t>                 </a:t>
            </a:r>
            <a:r>
              <a:rPr lang="en-US" sz="2000" i="1" dirty="0">
                <a:solidFill>
                  <a:srgbClr val="800080"/>
                </a:solidFill>
                <a:latin typeface="Times New Roman" pitchFamily="18" charset="0"/>
                <a:cs typeface="Times New Roman" pitchFamily="18" charset="0"/>
              </a:rPr>
              <a:t>Enhanced transfer of several nucleon pairs</a:t>
            </a:r>
          </a:p>
          <a:p>
            <a:r>
              <a:rPr lang="en-US" sz="2000" i="1" dirty="0">
                <a:latin typeface="Times New Roman" pitchFamily="18" charset="0"/>
                <a:cs typeface="Times New Roman" pitchFamily="18" charset="0"/>
              </a:rPr>
              <a:t>                 Transfer probability values less than 0.5</a:t>
            </a:r>
          </a:p>
          <a:p>
            <a:endParaRPr lang="en-US" sz="2000" i="1" dirty="0">
              <a:latin typeface="Times New Roman" pitchFamily="18" charset="0"/>
              <a:cs typeface="Times New Roman" pitchFamily="18" charset="0"/>
            </a:endParaRPr>
          </a:p>
          <a:p>
            <a:endParaRPr lang="en-US" sz="2000" i="1" dirty="0">
              <a:latin typeface="Times New Roman" pitchFamily="18" charset="0"/>
              <a:cs typeface="Times New Roman" pitchFamily="18" charset="0"/>
            </a:endParaRPr>
          </a:p>
          <a:p>
            <a:r>
              <a:rPr lang="en-US" sz="1200" i="1" dirty="0" err="1">
                <a:latin typeface="Times New Roman" pitchFamily="18" charset="0"/>
                <a:cs typeface="Times New Roman" pitchFamily="18" charset="0"/>
              </a:rPr>
              <a:t>G.Eckert</a:t>
            </a:r>
            <a:r>
              <a:rPr lang="en-US" sz="1200" i="1" dirty="0">
                <a:latin typeface="Times New Roman" pitchFamily="18" charset="0"/>
                <a:cs typeface="Times New Roman" pitchFamily="18" charset="0"/>
              </a:rPr>
              <a:t> et al. </a:t>
            </a:r>
            <a:r>
              <a:rPr lang="en-US" sz="1200" i="1" dirty="0" err="1">
                <a:latin typeface="Times New Roman" pitchFamily="18" charset="0"/>
                <a:cs typeface="Times New Roman" pitchFamily="18" charset="0"/>
              </a:rPr>
              <a:t>Z.Phys</a:t>
            </a:r>
            <a:r>
              <a:rPr lang="en-US" sz="1200" i="1" dirty="0">
                <a:latin typeface="Times New Roman" pitchFamily="18" charset="0"/>
                <a:cs typeface="Times New Roman" pitchFamily="18" charset="0"/>
              </a:rPr>
              <a:t>. A343 (1992), 276</a:t>
            </a:r>
          </a:p>
          <a:p>
            <a:r>
              <a:rPr lang="en-US" sz="1200" i="1" dirty="0" err="1">
                <a:latin typeface="Times New Roman" pitchFamily="18" charset="0"/>
                <a:cs typeface="Times New Roman" pitchFamily="18" charset="0"/>
              </a:rPr>
              <a:t>I.Peter,W.von</a:t>
            </a:r>
            <a:r>
              <a:rPr lang="en-US" sz="1200" i="1" dirty="0">
                <a:latin typeface="Times New Roman" pitchFamily="18" charset="0"/>
                <a:cs typeface="Times New Roman" pitchFamily="18" charset="0"/>
              </a:rPr>
              <a:t> </a:t>
            </a:r>
            <a:r>
              <a:rPr lang="en-US" sz="1200" i="1" dirty="0" err="1">
                <a:latin typeface="Times New Roman" pitchFamily="18" charset="0"/>
                <a:cs typeface="Times New Roman" pitchFamily="18" charset="0"/>
              </a:rPr>
              <a:t>Oertzen</a:t>
            </a:r>
            <a:r>
              <a:rPr lang="en-US" sz="1200" i="1" dirty="0">
                <a:latin typeface="Times New Roman" pitchFamily="18" charset="0"/>
                <a:cs typeface="Times New Roman" pitchFamily="18" charset="0"/>
              </a:rPr>
              <a:t> et al., </a:t>
            </a:r>
            <a:r>
              <a:rPr lang="en-US" sz="1200" i="1" dirty="0" err="1">
                <a:latin typeface="Times New Roman" pitchFamily="18" charset="0"/>
                <a:cs typeface="Times New Roman" pitchFamily="18" charset="0"/>
              </a:rPr>
              <a:t>Eur.Phys</a:t>
            </a:r>
            <a:r>
              <a:rPr lang="en-US" sz="1200" i="1" dirty="0">
                <a:latin typeface="Times New Roman" pitchFamily="18" charset="0"/>
                <a:cs typeface="Times New Roman" pitchFamily="18" charset="0"/>
              </a:rPr>
              <a:t>. J.A16(2003),509</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1"/>
          <p:cNvSpPr txBox="1">
            <a:spLocks noChangeArrowheads="1"/>
          </p:cNvSpPr>
          <p:nvPr/>
        </p:nvSpPr>
        <p:spPr bwMode="auto">
          <a:xfrm>
            <a:off x="381000" y="0"/>
            <a:ext cx="8534400" cy="1431925"/>
          </a:xfrm>
          <a:prstGeom prst="rect">
            <a:avLst/>
          </a:prstGeom>
          <a:noFill/>
          <a:ln w="9525">
            <a:noFill/>
            <a:miter lim="800000"/>
            <a:headEnd/>
            <a:tailEnd/>
          </a:ln>
        </p:spPr>
        <p:txBody>
          <a:bodyPr>
            <a:spAutoFit/>
          </a:bodyPr>
          <a:lstStyle/>
          <a:p>
            <a:pPr algn="ctr"/>
            <a:r>
              <a:rPr lang="en-US" sz="4400" dirty="0">
                <a:solidFill>
                  <a:srgbClr val="C00000"/>
                </a:solidFill>
                <a:latin typeface="Monotype Corsiva" pitchFamily="66" charset="0"/>
              </a:rPr>
              <a:t>Berry's Phase, Diabolic Pair Transfer</a:t>
            </a:r>
          </a:p>
          <a:p>
            <a:r>
              <a:rPr lang="en-US" sz="2200" b="1" i="1" dirty="0">
                <a:latin typeface="Times New Roman" pitchFamily="18" charset="0"/>
                <a:cs typeface="Times New Roman" pitchFamily="18" charset="0"/>
              </a:rPr>
              <a:t>Berry's phase is a simple mathematical fact. Berry considers a Hamiltonian, which depends on external parameters </a:t>
            </a:r>
            <a:endParaRPr lang="en-US" sz="2200" i="1" dirty="0">
              <a:latin typeface="Times New Roman" pitchFamily="18" charset="0"/>
              <a:cs typeface="Times New Roman" pitchFamily="18" charset="0"/>
            </a:endParaRPr>
          </a:p>
        </p:txBody>
      </p:sp>
      <p:sp>
        <p:nvSpPr>
          <p:cNvPr id="36868" name="TextBox 5"/>
          <p:cNvSpPr txBox="1">
            <a:spLocks noChangeArrowheads="1"/>
          </p:cNvSpPr>
          <p:nvPr/>
        </p:nvSpPr>
        <p:spPr bwMode="auto">
          <a:xfrm>
            <a:off x="381000" y="1524000"/>
            <a:ext cx="4495800" cy="641350"/>
          </a:xfrm>
          <a:prstGeom prst="rect">
            <a:avLst/>
          </a:prstGeom>
          <a:noFill/>
          <a:ln w="9525">
            <a:noFill/>
            <a:miter lim="800000"/>
            <a:headEnd/>
            <a:tailEnd/>
          </a:ln>
        </p:spPr>
        <p:txBody>
          <a:bodyPr>
            <a:spAutoFit/>
          </a:bodyPr>
          <a:lstStyle/>
          <a:p>
            <a:pPr marL="519113" indent="-519113" algn="just"/>
            <a:r>
              <a:rPr lang="en-US" i="1">
                <a:latin typeface="Times New Roman" pitchFamily="18" charset="0"/>
                <a:cs typeface="Times New Roman" pitchFamily="18" charset="0"/>
              </a:rPr>
              <a:t>Examples: (a) Nilsson Model </a:t>
            </a:r>
            <a:r>
              <a:rPr lang="en-US" b="1" i="1">
                <a:latin typeface="Times New Roman" pitchFamily="18" charset="0"/>
                <a:cs typeface="Times New Roman" pitchFamily="18" charset="0"/>
              </a:rPr>
              <a:t>R=</a:t>
            </a:r>
            <a:r>
              <a:rPr lang="el-GR" b="1" i="1">
                <a:latin typeface="Times New Roman" pitchFamily="18" charset="0"/>
                <a:cs typeface="Times New Roman" pitchFamily="18" charset="0"/>
              </a:rPr>
              <a:t>β</a:t>
            </a:r>
          </a:p>
          <a:p>
            <a:pPr marL="519113" indent="-519113" algn="just"/>
            <a:r>
              <a:rPr lang="en-US" i="1">
                <a:latin typeface="Times New Roman" pitchFamily="18" charset="0"/>
                <a:cs typeface="Times New Roman" pitchFamily="18" charset="0"/>
              </a:rPr>
              <a:t>                  (b) Cranked Shell Model </a:t>
            </a:r>
            <a:r>
              <a:rPr lang="en-US" b="1" i="1">
                <a:latin typeface="Times New Roman" pitchFamily="18" charset="0"/>
                <a:cs typeface="Times New Roman" pitchFamily="18" charset="0"/>
              </a:rPr>
              <a:t>R=(</a:t>
            </a:r>
            <a:r>
              <a:rPr lang="el-GR" b="1" i="1">
                <a:latin typeface="Times New Roman" pitchFamily="18" charset="0"/>
                <a:cs typeface="Times New Roman" pitchFamily="18" charset="0"/>
              </a:rPr>
              <a:t>λ</a:t>
            </a:r>
            <a:r>
              <a:rPr lang="en-US" b="1" i="1">
                <a:latin typeface="Times New Roman" pitchFamily="18" charset="0"/>
                <a:cs typeface="Times New Roman" pitchFamily="18" charset="0"/>
              </a:rPr>
              <a:t>,</a:t>
            </a:r>
            <a:r>
              <a:rPr lang="el-GR" b="1" i="1">
                <a:latin typeface="Times New Roman" pitchFamily="18" charset="0"/>
                <a:cs typeface="Times New Roman" pitchFamily="18" charset="0"/>
              </a:rPr>
              <a:t>Δ</a:t>
            </a:r>
            <a:r>
              <a:rPr lang="en-US" b="1" i="1">
                <a:latin typeface="Times New Roman" pitchFamily="18" charset="0"/>
                <a:cs typeface="Times New Roman" pitchFamily="18" charset="0"/>
              </a:rPr>
              <a:t>,</a:t>
            </a:r>
            <a:r>
              <a:rPr lang="el-GR" b="1" i="1">
                <a:latin typeface="Times New Roman" pitchFamily="18" charset="0"/>
                <a:cs typeface="Times New Roman" pitchFamily="18" charset="0"/>
              </a:rPr>
              <a:t>ω</a:t>
            </a:r>
            <a:r>
              <a:rPr lang="en-US" b="1" i="1">
                <a:latin typeface="Times New Roman" pitchFamily="18" charset="0"/>
                <a:cs typeface="Times New Roman" pitchFamily="18" charset="0"/>
              </a:rPr>
              <a:t>)</a:t>
            </a:r>
            <a:endParaRPr lang="el-GR" b="1">
              <a:solidFill>
                <a:srgbClr val="3333CC"/>
              </a:solidFill>
              <a:latin typeface="Times New Roman" pitchFamily="18" charset="0"/>
              <a:cs typeface="Times New Roman" pitchFamily="18" charset="0"/>
            </a:endParaRPr>
          </a:p>
        </p:txBody>
      </p:sp>
      <p:sp>
        <p:nvSpPr>
          <p:cNvPr id="36870" name="Rectangle 6"/>
          <p:cNvSpPr>
            <a:spLocks noChangeArrowheads="1"/>
          </p:cNvSpPr>
          <p:nvPr/>
        </p:nvSpPr>
        <p:spPr bwMode="auto">
          <a:xfrm>
            <a:off x="4648200" y="5713413"/>
            <a:ext cx="4343400" cy="915987"/>
          </a:xfrm>
          <a:prstGeom prst="rect">
            <a:avLst/>
          </a:prstGeom>
          <a:noFill/>
          <a:ln w="9525">
            <a:noFill/>
            <a:miter lim="800000"/>
            <a:headEnd/>
            <a:tailEnd/>
          </a:ln>
          <a:effectLst/>
        </p:spPr>
        <p:txBody>
          <a:bodyPr>
            <a:spAutoFit/>
          </a:bodyPr>
          <a:lstStyle/>
          <a:p>
            <a:r>
              <a:rPr lang="en-US" b="1">
                <a:solidFill>
                  <a:srgbClr val="CC0099"/>
                </a:solidFill>
              </a:rPr>
              <a:t>A diabolical point, where two energy surfaces touch and a closed path on the lower surface encircling this point</a:t>
            </a:r>
          </a:p>
        </p:txBody>
      </p:sp>
      <p:graphicFrame>
        <p:nvGraphicFramePr>
          <p:cNvPr id="36871" name="Object 7"/>
          <p:cNvGraphicFramePr>
            <a:graphicFrameLocks noChangeAspect="1"/>
          </p:cNvGraphicFramePr>
          <p:nvPr/>
        </p:nvGraphicFramePr>
        <p:xfrm>
          <a:off x="6553200" y="965200"/>
          <a:ext cx="1800225" cy="482600"/>
        </p:xfrm>
        <a:graphic>
          <a:graphicData uri="http://schemas.openxmlformats.org/presentationml/2006/ole">
            <p:oleObj spid="_x0000_s26626" name="Equation" r:id="rId4" imgW="901440" imgH="241200" progId="Equation.3">
              <p:embed/>
            </p:oleObj>
          </a:graphicData>
        </a:graphic>
      </p:graphicFrame>
      <p:grpSp>
        <p:nvGrpSpPr>
          <p:cNvPr id="2" name="Group 28"/>
          <p:cNvGrpSpPr>
            <a:grpSpLocks/>
          </p:cNvGrpSpPr>
          <p:nvPr/>
        </p:nvGrpSpPr>
        <p:grpSpPr bwMode="auto">
          <a:xfrm>
            <a:off x="4768850" y="1447800"/>
            <a:ext cx="4146550" cy="4221163"/>
            <a:chOff x="3004" y="912"/>
            <a:chExt cx="2612" cy="2659"/>
          </a:xfrm>
        </p:grpSpPr>
        <p:pic>
          <p:nvPicPr>
            <p:cNvPr id="36874" name="Picture 10" descr="cranked-shell-model"/>
            <p:cNvPicPr>
              <a:picLocks noChangeAspect="1" noChangeArrowheads="1"/>
            </p:cNvPicPr>
            <p:nvPr/>
          </p:nvPicPr>
          <p:blipFill>
            <a:blip r:embed="rId5" cstate="print"/>
            <a:srcRect/>
            <a:stretch>
              <a:fillRect/>
            </a:stretch>
          </p:blipFill>
          <p:spPr bwMode="auto">
            <a:xfrm>
              <a:off x="3004" y="912"/>
              <a:ext cx="2612" cy="2659"/>
            </a:xfrm>
            <a:prstGeom prst="rect">
              <a:avLst/>
            </a:prstGeom>
            <a:noFill/>
          </p:spPr>
        </p:pic>
        <p:sp>
          <p:nvSpPr>
            <p:cNvPr id="36875" name="Text Box 11"/>
            <p:cNvSpPr txBox="1">
              <a:spLocks noChangeArrowheads="1"/>
            </p:cNvSpPr>
            <p:nvPr/>
          </p:nvSpPr>
          <p:spPr bwMode="auto">
            <a:xfrm>
              <a:off x="4204" y="2218"/>
              <a:ext cx="220" cy="231"/>
            </a:xfrm>
            <a:prstGeom prst="rect">
              <a:avLst/>
            </a:prstGeom>
            <a:noFill/>
            <a:ln w="9525">
              <a:noFill/>
              <a:miter lim="800000"/>
              <a:headEnd/>
              <a:tailEnd/>
            </a:ln>
            <a:effectLst/>
          </p:spPr>
          <p:txBody>
            <a:bodyPr wrap="none">
              <a:spAutoFit/>
            </a:bodyPr>
            <a:lstStyle/>
            <a:p>
              <a:r>
                <a:rPr lang="en-US" b="1">
                  <a:solidFill>
                    <a:srgbClr val="CC0099"/>
                  </a:solidFill>
                  <a:latin typeface="Times New Roman" pitchFamily="18" charset="0"/>
                </a:rPr>
                <a:t>V</a:t>
              </a:r>
              <a:endParaRPr lang="de-DE" b="1">
                <a:solidFill>
                  <a:srgbClr val="CC0099"/>
                </a:solidFill>
                <a:latin typeface="Times New Roman" pitchFamily="18" charset="0"/>
              </a:endParaRPr>
            </a:p>
          </p:txBody>
        </p:sp>
        <p:sp>
          <p:nvSpPr>
            <p:cNvPr id="36876" name="Line 12"/>
            <p:cNvSpPr>
              <a:spLocks noChangeShapeType="1"/>
            </p:cNvSpPr>
            <p:nvPr/>
          </p:nvSpPr>
          <p:spPr bwMode="auto">
            <a:xfrm>
              <a:off x="4488" y="2256"/>
              <a:ext cx="0" cy="144"/>
            </a:xfrm>
            <a:prstGeom prst="line">
              <a:avLst/>
            </a:prstGeom>
            <a:noFill/>
            <a:ln w="25400">
              <a:solidFill>
                <a:srgbClr val="FF00FF"/>
              </a:solidFill>
              <a:round/>
              <a:headEnd type="stealth" w="med" len="med"/>
              <a:tailEnd type="stealth" w="med" len="med"/>
            </a:ln>
            <a:effectLst/>
          </p:spPr>
          <p:txBody>
            <a:bodyPr/>
            <a:lstStyle/>
            <a:p>
              <a:endParaRPr lang="en-US"/>
            </a:p>
          </p:txBody>
        </p:sp>
      </p:grpSp>
      <p:grpSp>
        <p:nvGrpSpPr>
          <p:cNvPr id="3" name="Group 27"/>
          <p:cNvGrpSpPr>
            <a:grpSpLocks/>
          </p:cNvGrpSpPr>
          <p:nvPr/>
        </p:nvGrpSpPr>
        <p:grpSpPr bwMode="auto">
          <a:xfrm>
            <a:off x="255588" y="2286000"/>
            <a:ext cx="4164012" cy="3719513"/>
            <a:chOff x="86" y="1680"/>
            <a:chExt cx="2623" cy="2343"/>
          </a:xfrm>
        </p:grpSpPr>
        <p:pic>
          <p:nvPicPr>
            <p:cNvPr id="36877" name="Picture 13" descr="berry-2"/>
            <p:cNvPicPr>
              <a:picLocks noChangeAspect="1" noChangeArrowheads="1"/>
            </p:cNvPicPr>
            <p:nvPr/>
          </p:nvPicPr>
          <p:blipFill>
            <a:blip r:embed="rId6" cstate="print"/>
            <a:srcRect/>
            <a:stretch>
              <a:fillRect/>
            </a:stretch>
          </p:blipFill>
          <p:spPr bwMode="auto">
            <a:xfrm>
              <a:off x="384" y="1776"/>
              <a:ext cx="2151" cy="2079"/>
            </a:xfrm>
            <a:prstGeom prst="rect">
              <a:avLst/>
            </a:prstGeom>
            <a:noFill/>
          </p:spPr>
        </p:pic>
        <p:sp>
          <p:nvSpPr>
            <p:cNvPr id="36878" name="Text Box 14"/>
            <p:cNvSpPr txBox="1">
              <a:spLocks noChangeArrowheads="1"/>
            </p:cNvSpPr>
            <p:nvPr/>
          </p:nvSpPr>
          <p:spPr bwMode="auto">
            <a:xfrm>
              <a:off x="86" y="1752"/>
              <a:ext cx="549" cy="231"/>
            </a:xfrm>
            <a:prstGeom prst="rect">
              <a:avLst/>
            </a:prstGeom>
            <a:noFill/>
            <a:ln w="9525">
              <a:noFill/>
              <a:miter lim="800000"/>
              <a:headEnd/>
              <a:tailEnd/>
            </a:ln>
            <a:effectLst/>
          </p:spPr>
          <p:txBody>
            <a:bodyPr wrap="none">
              <a:spAutoFit/>
            </a:bodyPr>
            <a:lstStyle/>
            <a:p>
              <a:r>
                <a:rPr lang="en-US">
                  <a:solidFill>
                    <a:srgbClr val="0000FF"/>
                  </a:solidFill>
                  <a:latin typeface="Times New Roman" pitchFamily="18" charset="0"/>
                </a:rPr>
                <a:t>E</a:t>
              </a:r>
              <a:r>
                <a:rPr lang="en-US" baseline="-25000">
                  <a:solidFill>
                    <a:srgbClr val="0000FF"/>
                  </a:solidFill>
                  <a:latin typeface="Times New Roman" pitchFamily="18" charset="0"/>
                </a:rPr>
                <a:t>n</a:t>
              </a:r>
              <a:r>
                <a:rPr lang="en-US">
                  <a:solidFill>
                    <a:srgbClr val="0000FF"/>
                  </a:solidFill>
                  <a:latin typeface="Times New Roman" pitchFamily="18" charset="0"/>
                </a:rPr>
                <a:t>(</a:t>
              </a:r>
              <a:r>
                <a:rPr lang="el-GR">
                  <a:solidFill>
                    <a:srgbClr val="0000FF"/>
                  </a:solidFill>
                  <a:latin typeface="Times New Roman" pitchFamily="18" charset="0"/>
                  <a:cs typeface="Times New Roman" pitchFamily="18" charset="0"/>
                </a:rPr>
                <a:t>λ</a:t>
              </a:r>
              <a:r>
                <a:rPr lang="en-US">
                  <a:solidFill>
                    <a:srgbClr val="0000FF"/>
                  </a:solidFill>
                  <a:latin typeface="Times New Roman" pitchFamily="18" charset="0"/>
                  <a:cs typeface="Times New Roman" pitchFamily="18" charset="0"/>
                </a:rPr>
                <a:t>,</a:t>
              </a:r>
              <a:r>
                <a:rPr lang="el-GR">
                  <a:solidFill>
                    <a:srgbClr val="0000FF"/>
                  </a:solidFill>
                  <a:latin typeface="Times New Roman" pitchFamily="18" charset="0"/>
                  <a:cs typeface="Times New Roman" pitchFamily="18" charset="0"/>
                </a:rPr>
                <a:t>ω</a:t>
              </a:r>
              <a:r>
                <a:rPr lang="en-US">
                  <a:solidFill>
                    <a:srgbClr val="0000FF"/>
                  </a:solidFill>
                  <a:latin typeface="Times New Roman" pitchFamily="18" charset="0"/>
                  <a:cs typeface="Times New Roman" pitchFamily="18" charset="0"/>
                </a:rPr>
                <a:t>)</a:t>
              </a:r>
              <a:endParaRPr lang="el-GR">
                <a:solidFill>
                  <a:srgbClr val="0000FF"/>
                </a:solidFill>
                <a:latin typeface="Times New Roman" pitchFamily="18" charset="0"/>
                <a:cs typeface="Times New Roman" pitchFamily="18" charset="0"/>
              </a:endParaRPr>
            </a:p>
          </p:txBody>
        </p:sp>
        <p:sp>
          <p:nvSpPr>
            <p:cNvPr id="36879" name="Text Box 15"/>
            <p:cNvSpPr txBox="1">
              <a:spLocks noChangeArrowheads="1"/>
            </p:cNvSpPr>
            <p:nvPr/>
          </p:nvSpPr>
          <p:spPr bwMode="auto">
            <a:xfrm>
              <a:off x="768" y="3120"/>
              <a:ext cx="211" cy="231"/>
            </a:xfrm>
            <a:prstGeom prst="rect">
              <a:avLst/>
            </a:prstGeom>
            <a:noFill/>
            <a:ln w="9525">
              <a:noFill/>
              <a:miter lim="800000"/>
              <a:headEnd/>
              <a:tailEnd/>
            </a:ln>
            <a:effectLst/>
          </p:spPr>
          <p:txBody>
            <a:bodyPr wrap="none">
              <a:spAutoFit/>
            </a:bodyPr>
            <a:lstStyle/>
            <a:p>
              <a:r>
                <a:rPr lang="el-GR">
                  <a:solidFill>
                    <a:srgbClr val="0000FF"/>
                  </a:solidFill>
                  <a:latin typeface="Times New Roman" pitchFamily="18" charset="0"/>
                  <a:cs typeface="Times New Roman" pitchFamily="18" charset="0"/>
                </a:rPr>
                <a:t>ω</a:t>
              </a:r>
            </a:p>
          </p:txBody>
        </p:sp>
        <p:sp>
          <p:nvSpPr>
            <p:cNvPr id="36880" name="Text Box 16"/>
            <p:cNvSpPr txBox="1">
              <a:spLocks noChangeArrowheads="1"/>
            </p:cNvSpPr>
            <p:nvPr/>
          </p:nvSpPr>
          <p:spPr bwMode="auto">
            <a:xfrm>
              <a:off x="2256" y="3792"/>
              <a:ext cx="186" cy="231"/>
            </a:xfrm>
            <a:prstGeom prst="rect">
              <a:avLst/>
            </a:prstGeom>
            <a:noFill/>
            <a:ln w="9525">
              <a:noFill/>
              <a:miter lim="800000"/>
              <a:headEnd/>
              <a:tailEnd/>
            </a:ln>
            <a:effectLst/>
          </p:spPr>
          <p:txBody>
            <a:bodyPr wrap="none">
              <a:spAutoFit/>
            </a:bodyPr>
            <a:lstStyle/>
            <a:p>
              <a:r>
                <a:rPr lang="el-GR">
                  <a:solidFill>
                    <a:srgbClr val="0000FF"/>
                  </a:solidFill>
                  <a:latin typeface="Times New Roman" pitchFamily="18" charset="0"/>
                  <a:cs typeface="Times New Roman" pitchFamily="18" charset="0"/>
                </a:rPr>
                <a:t>λ</a:t>
              </a:r>
            </a:p>
          </p:txBody>
        </p:sp>
        <p:sp>
          <p:nvSpPr>
            <p:cNvPr id="36881" name="Text Box 17"/>
            <p:cNvSpPr txBox="1">
              <a:spLocks noChangeArrowheads="1"/>
            </p:cNvSpPr>
            <p:nvPr/>
          </p:nvSpPr>
          <p:spPr bwMode="auto">
            <a:xfrm>
              <a:off x="1882" y="2352"/>
              <a:ext cx="307" cy="231"/>
            </a:xfrm>
            <a:prstGeom prst="rect">
              <a:avLst/>
            </a:prstGeom>
            <a:noFill/>
            <a:ln w="9525">
              <a:noFill/>
              <a:miter lim="800000"/>
              <a:headEnd/>
              <a:tailEnd/>
            </a:ln>
            <a:effectLst/>
          </p:spPr>
          <p:txBody>
            <a:bodyPr wrap="none">
              <a:spAutoFit/>
            </a:bodyPr>
            <a:lstStyle/>
            <a:p>
              <a:r>
                <a:rPr lang="el-GR" b="1">
                  <a:solidFill>
                    <a:srgbClr val="0000FF"/>
                  </a:solidFill>
                  <a:latin typeface="Times New Roman" pitchFamily="18" charset="0"/>
                  <a:cs typeface="Times New Roman" pitchFamily="18" charset="0"/>
                </a:rPr>
                <a:t>Φ</a:t>
              </a:r>
              <a:r>
                <a:rPr lang="en-US" b="1" baseline="-25000">
                  <a:solidFill>
                    <a:srgbClr val="0000FF"/>
                  </a:solidFill>
                  <a:latin typeface="Times New Roman" pitchFamily="18" charset="0"/>
                  <a:cs typeface="Times New Roman" pitchFamily="18" charset="0"/>
                </a:rPr>
                <a:t> 0</a:t>
              </a:r>
              <a:endParaRPr lang="el-GR" b="1">
                <a:solidFill>
                  <a:srgbClr val="0000FF"/>
                </a:solidFill>
                <a:latin typeface="Times New Roman" pitchFamily="18" charset="0"/>
                <a:cs typeface="Times New Roman" pitchFamily="18" charset="0"/>
              </a:endParaRPr>
            </a:p>
          </p:txBody>
        </p:sp>
        <p:sp>
          <p:nvSpPr>
            <p:cNvPr id="36882" name="Text Box 18"/>
            <p:cNvSpPr txBox="1">
              <a:spLocks noChangeArrowheads="1"/>
            </p:cNvSpPr>
            <p:nvPr/>
          </p:nvSpPr>
          <p:spPr bwMode="auto">
            <a:xfrm>
              <a:off x="960" y="2592"/>
              <a:ext cx="212" cy="231"/>
            </a:xfrm>
            <a:prstGeom prst="rect">
              <a:avLst/>
            </a:prstGeom>
            <a:noFill/>
            <a:ln w="9525">
              <a:noFill/>
              <a:miter lim="800000"/>
              <a:headEnd/>
              <a:tailEnd/>
            </a:ln>
            <a:effectLst/>
          </p:spPr>
          <p:txBody>
            <a:bodyPr wrap="none">
              <a:spAutoFit/>
            </a:bodyPr>
            <a:lstStyle/>
            <a:p>
              <a:r>
                <a:rPr lang="en-US">
                  <a:solidFill>
                    <a:srgbClr val="0000FF"/>
                  </a:solidFill>
                  <a:latin typeface="Times New Roman" pitchFamily="18" charset="0"/>
                </a:rPr>
                <a:t>C</a:t>
              </a:r>
              <a:endParaRPr lang="de-DE">
                <a:solidFill>
                  <a:srgbClr val="0000FF"/>
                </a:solidFill>
                <a:latin typeface="Times New Roman" pitchFamily="18" charset="0"/>
              </a:endParaRPr>
            </a:p>
          </p:txBody>
        </p:sp>
        <p:sp>
          <p:nvSpPr>
            <p:cNvPr id="36883" name="Text Box 19"/>
            <p:cNvSpPr txBox="1">
              <a:spLocks noChangeArrowheads="1"/>
            </p:cNvSpPr>
            <p:nvPr/>
          </p:nvSpPr>
          <p:spPr bwMode="auto">
            <a:xfrm>
              <a:off x="1757" y="2688"/>
              <a:ext cx="307" cy="231"/>
            </a:xfrm>
            <a:prstGeom prst="rect">
              <a:avLst/>
            </a:prstGeom>
            <a:noFill/>
            <a:ln w="9525">
              <a:noFill/>
              <a:miter lim="800000"/>
              <a:headEnd/>
              <a:tailEnd/>
            </a:ln>
            <a:effectLst/>
          </p:spPr>
          <p:txBody>
            <a:bodyPr wrap="none">
              <a:spAutoFit/>
            </a:bodyPr>
            <a:lstStyle/>
            <a:p>
              <a:r>
                <a:rPr lang="el-GR" b="1">
                  <a:solidFill>
                    <a:srgbClr val="0000FF"/>
                  </a:solidFill>
                  <a:latin typeface="Times New Roman" pitchFamily="18" charset="0"/>
                  <a:cs typeface="Times New Roman" pitchFamily="18" charset="0"/>
                </a:rPr>
                <a:t>Φ</a:t>
              </a:r>
              <a:r>
                <a:rPr lang="en-US" b="1" baseline="-25000">
                  <a:solidFill>
                    <a:srgbClr val="0000FF"/>
                  </a:solidFill>
                  <a:latin typeface="Times New Roman" pitchFamily="18" charset="0"/>
                  <a:cs typeface="Times New Roman" pitchFamily="18" charset="0"/>
                </a:rPr>
                <a:t> 1</a:t>
              </a:r>
              <a:endParaRPr lang="el-GR" b="1">
                <a:solidFill>
                  <a:srgbClr val="0000FF"/>
                </a:solidFill>
                <a:latin typeface="Times New Roman" pitchFamily="18" charset="0"/>
                <a:cs typeface="Times New Roman" pitchFamily="18" charset="0"/>
              </a:endParaRPr>
            </a:p>
          </p:txBody>
        </p:sp>
        <p:sp>
          <p:nvSpPr>
            <p:cNvPr id="36884" name="Line 20"/>
            <p:cNvSpPr>
              <a:spLocks noChangeShapeType="1"/>
            </p:cNvSpPr>
            <p:nvPr/>
          </p:nvSpPr>
          <p:spPr bwMode="auto">
            <a:xfrm flipH="1">
              <a:off x="1728" y="2736"/>
              <a:ext cx="48" cy="144"/>
            </a:xfrm>
            <a:prstGeom prst="line">
              <a:avLst/>
            </a:prstGeom>
            <a:noFill/>
            <a:ln w="9525">
              <a:solidFill>
                <a:srgbClr val="0000FF"/>
              </a:solidFill>
              <a:round/>
              <a:headEnd/>
              <a:tailEnd type="triangle" w="med" len="med"/>
            </a:ln>
            <a:effectLst/>
          </p:spPr>
          <p:txBody>
            <a:bodyPr/>
            <a:lstStyle/>
            <a:p>
              <a:endParaRPr lang="en-US"/>
            </a:p>
          </p:txBody>
        </p:sp>
        <p:sp>
          <p:nvSpPr>
            <p:cNvPr id="36885" name="Line 21"/>
            <p:cNvSpPr>
              <a:spLocks noChangeShapeType="1"/>
            </p:cNvSpPr>
            <p:nvPr/>
          </p:nvSpPr>
          <p:spPr bwMode="auto">
            <a:xfrm flipH="1">
              <a:off x="1680" y="2784"/>
              <a:ext cx="48" cy="144"/>
            </a:xfrm>
            <a:prstGeom prst="line">
              <a:avLst/>
            </a:prstGeom>
            <a:noFill/>
            <a:ln w="9525">
              <a:solidFill>
                <a:srgbClr val="0000FF"/>
              </a:solidFill>
              <a:round/>
              <a:headEnd/>
              <a:tailEnd type="triangle" w="med" len="med"/>
            </a:ln>
            <a:effectLst/>
          </p:spPr>
          <p:txBody>
            <a:bodyPr/>
            <a:lstStyle/>
            <a:p>
              <a:endParaRPr lang="en-US"/>
            </a:p>
          </p:txBody>
        </p:sp>
        <p:sp>
          <p:nvSpPr>
            <p:cNvPr id="36886" name="Line 22"/>
            <p:cNvSpPr>
              <a:spLocks noChangeShapeType="1"/>
            </p:cNvSpPr>
            <p:nvPr/>
          </p:nvSpPr>
          <p:spPr bwMode="auto">
            <a:xfrm flipH="1">
              <a:off x="1632" y="2784"/>
              <a:ext cx="48" cy="144"/>
            </a:xfrm>
            <a:prstGeom prst="line">
              <a:avLst/>
            </a:prstGeom>
            <a:noFill/>
            <a:ln w="9525">
              <a:solidFill>
                <a:srgbClr val="0000FF"/>
              </a:solidFill>
              <a:round/>
              <a:headEnd/>
              <a:tailEnd type="triangle" w="med" len="med"/>
            </a:ln>
            <a:effectLst/>
          </p:spPr>
          <p:txBody>
            <a:bodyPr/>
            <a:lstStyle/>
            <a:p>
              <a:endParaRPr lang="en-US"/>
            </a:p>
          </p:txBody>
        </p:sp>
        <p:sp>
          <p:nvSpPr>
            <p:cNvPr id="36887" name="Line 23"/>
            <p:cNvSpPr>
              <a:spLocks noChangeShapeType="1"/>
            </p:cNvSpPr>
            <p:nvPr/>
          </p:nvSpPr>
          <p:spPr bwMode="auto">
            <a:xfrm flipH="1">
              <a:off x="1584" y="2784"/>
              <a:ext cx="48" cy="144"/>
            </a:xfrm>
            <a:prstGeom prst="line">
              <a:avLst/>
            </a:prstGeom>
            <a:noFill/>
            <a:ln w="9525">
              <a:solidFill>
                <a:srgbClr val="0000FF"/>
              </a:solidFill>
              <a:round/>
              <a:headEnd/>
              <a:tailEnd type="triangle" w="med" len="med"/>
            </a:ln>
            <a:effectLst/>
          </p:spPr>
          <p:txBody>
            <a:bodyPr/>
            <a:lstStyle/>
            <a:p>
              <a:endParaRPr lang="en-US"/>
            </a:p>
          </p:txBody>
        </p:sp>
        <p:sp>
          <p:nvSpPr>
            <p:cNvPr id="36888" name="Text Box 24"/>
            <p:cNvSpPr txBox="1">
              <a:spLocks noChangeArrowheads="1"/>
            </p:cNvSpPr>
            <p:nvPr/>
          </p:nvSpPr>
          <p:spPr bwMode="auto">
            <a:xfrm>
              <a:off x="1344" y="3360"/>
              <a:ext cx="716" cy="231"/>
            </a:xfrm>
            <a:prstGeom prst="rect">
              <a:avLst/>
            </a:prstGeom>
            <a:noFill/>
            <a:ln w="9525">
              <a:noFill/>
              <a:miter lim="800000"/>
              <a:headEnd/>
              <a:tailEnd/>
            </a:ln>
            <a:effectLst/>
          </p:spPr>
          <p:txBody>
            <a:bodyPr wrap="none">
              <a:spAutoFit/>
            </a:bodyPr>
            <a:lstStyle/>
            <a:p>
              <a:r>
                <a:rPr lang="el-GR" b="1">
                  <a:solidFill>
                    <a:srgbClr val="0000FF"/>
                  </a:solidFill>
                  <a:latin typeface="Times New Roman" pitchFamily="18" charset="0"/>
                  <a:cs typeface="Times New Roman" pitchFamily="18" charset="0"/>
                </a:rPr>
                <a:t>Φ</a:t>
              </a:r>
              <a:r>
                <a:rPr lang="en-US" b="1" baseline="-25000">
                  <a:solidFill>
                    <a:srgbClr val="0000FF"/>
                  </a:solidFill>
                  <a:latin typeface="Times New Roman" pitchFamily="18" charset="0"/>
                  <a:cs typeface="Times New Roman" pitchFamily="18" charset="0"/>
                </a:rPr>
                <a:t> 1</a:t>
              </a:r>
              <a:r>
                <a:rPr lang="en-US" b="1">
                  <a:solidFill>
                    <a:srgbClr val="0000FF"/>
                  </a:solidFill>
                  <a:latin typeface="Times New Roman" pitchFamily="18" charset="0"/>
                  <a:cs typeface="Times New Roman" pitchFamily="18" charset="0"/>
                </a:rPr>
                <a:t>=e</a:t>
              </a:r>
              <a:r>
                <a:rPr lang="en-US" b="1" baseline="30000">
                  <a:solidFill>
                    <a:srgbClr val="0000FF"/>
                  </a:solidFill>
                  <a:latin typeface="Times New Roman" pitchFamily="18" charset="0"/>
                  <a:cs typeface="Times New Roman" pitchFamily="18" charset="0"/>
                </a:rPr>
                <a:t>i</a:t>
              </a:r>
              <a:r>
                <a:rPr lang="el-GR" b="1" baseline="30000">
                  <a:solidFill>
                    <a:srgbClr val="0000FF"/>
                  </a:solidFill>
                  <a:latin typeface="Times New Roman" pitchFamily="18" charset="0"/>
                  <a:cs typeface="Times New Roman" pitchFamily="18" charset="0"/>
                </a:rPr>
                <a:t>γ</a:t>
              </a:r>
              <a:r>
                <a:rPr lang="en-US" b="1" baseline="30000">
                  <a:solidFill>
                    <a:srgbClr val="0000FF"/>
                  </a:solidFill>
                  <a:latin typeface="Times New Roman" pitchFamily="18" charset="0"/>
                  <a:cs typeface="Times New Roman" pitchFamily="18" charset="0"/>
                </a:rPr>
                <a:t> </a:t>
              </a:r>
              <a:r>
                <a:rPr lang="el-GR" b="1">
                  <a:solidFill>
                    <a:srgbClr val="0000FF"/>
                  </a:solidFill>
                  <a:latin typeface="Times New Roman" pitchFamily="18" charset="0"/>
                  <a:cs typeface="Times New Roman" pitchFamily="18" charset="0"/>
                </a:rPr>
                <a:t>Φ</a:t>
              </a:r>
              <a:r>
                <a:rPr lang="en-US" b="1" baseline="-25000">
                  <a:solidFill>
                    <a:srgbClr val="0000FF"/>
                  </a:solidFill>
                  <a:latin typeface="Times New Roman" pitchFamily="18" charset="0"/>
                  <a:cs typeface="Times New Roman" pitchFamily="18" charset="0"/>
                </a:rPr>
                <a:t>0</a:t>
              </a:r>
              <a:endParaRPr lang="el-GR" b="1" baseline="-25000">
                <a:solidFill>
                  <a:srgbClr val="0000FF"/>
                </a:solidFill>
                <a:latin typeface="Times New Roman" pitchFamily="18" charset="0"/>
                <a:cs typeface="Times New Roman" pitchFamily="18" charset="0"/>
              </a:endParaRPr>
            </a:p>
          </p:txBody>
        </p:sp>
        <p:sp>
          <p:nvSpPr>
            <p:cNvPr id="36889" name="Text Box 25"/>
            <p:cNvSpPr txBox="1">
              <a:spLocks noChangeArrowheads="1"/>
            </p:cNvSpPr>
            <p:nvPr/>
          </p:nvSpPr>
          <p:spPr bwMode="auto">
            <a:xfrm>
              <a:off x="2064" y="1680"/>
              <a:ext cx="549" cy="231"/>
            </a:xfrm>
            <a:prstGeom prst="rect">
              <a:avLst/>
            </a:prstGeom>
            <a:noFill/>
            <a:ln w="9525">
              <a:noFill/>
              <a:miter lim="800000"/>
              <a:headEnd/>
              <a:tailEnd/>
            </a:ln>
            <a:effectLst/>
          </p:spPr>
          <p:txBody>
            <a:bodyPr wrap="none">
              <a:spAutoFit/>
            </a:bodyPr>
            <a:lstStyle/>
            <a:p>
              <a:r>
                <a:rPr lang="en-US">
                  <a:solidFill>
                    <a:srgbClr val="0000FF"/>
                  </a:solidFill>
                  <a:latin typeface="Times New Roman" pitchFamily="18" charset="0"/>
                </a:rPr>
                <a:t>E</a:t>
              </a:r>
              <a:r>
                <a:rPr lang="en-US" baseline="-25000">
                  <a:solidFill>
                    <a:srgbClr val="0000FF"/>
                  </a:solidFill>
                  <a:latin typeface="Times New Roman" pitchFamily="18" charset="0"/>
                </a:rPr>
                <a:t>2</a:t>
              </a:r>
              <a:r>
                <a:rPr lang="en-US">
                  <a:solidFill>
                    <a:srgbClr val="0000FF"/>
                  </a:solidFill>
                  <a:latin typeface="Times New Roman" pitchFamily="18" charset="0"/>
                </a:rPr>
                <a:t>(</a:t>
              </a:r>
              <a:r>
                <a:rPr lang="el-GR">
                  <a:solidFill>
                    <a:srgbClr val="0000FF"/>
                  </a:solidFill>
                  <a:latin typeface="Times New Roman" pitchFamily="18" charset="0"/>
                  <a:cs typeface="Times New Roman" pitchFamily="18" charset="0"/>
                </a:rPr>
                <a:t>λ</a:t>
              </a:r>
              <a:r>
                <a:rPr lang="en-US">
                  <a:solidFill>
                    <a:srgbClr val="0000FF"/>
                  </a:solidFill>
                  <a:latin typeface="Times New Roman" pitchFamily="18" charset="0"/>
                  <a:cs typeface="Times New Roman" pitchFamily="18" charset="0"/>
                </a:rPr>
                <a:t>,</a:t>
              </a:r>
              <a:r>
                <a:rPr lang="el-GR">
                  <a:solidFill>
                    <a:srgbClr val="0000FF"/>
                  </a:solidFill>
                  <a:latin typeface="Times New Roman" pitchFamily="18" charset="0"/>
                  <a:cs typeface="Times New Roman" pitchFamily="18" charset="0"/>
                </a:rPr>
                <a:t>ω</a:t>
              </a:r>
              <a:r>
                <a:rPr lang="en-US">
                  <a:solidFill>
                    <a:srgbClr val="0000FF"/>
                  </a:solidFill>
                  <a:latin typeface="Times New Roman" pitchFamily="18" charset="0"/>
                  <a:cs typeface="Times New Roman" pitchFamily="18" charset="0"/>
                </a:rPr>
                <a:t>)</a:t>
              </a:r>
              <a:endParaRPr lang="el-GR">
                <a:solidFill>
                  <a:srgbClr val="0000FF"/>
                </a:solidFill>
                <a:latin typeface="Times New Roman" pitchFamily="18" charset="0"/>
                <a:cs typeface="Times New Roman" pitchFamily="18" charset="0"/>
              </a:endParaRPr>
            </a:p>
          </p:txBody>
        </p:sp>
        <p:sp>
          <p:nvSpPr>
            <p:cNvPr id="36890" name="Text Box 26"/>
            <p:cNvSpPr txBox="1">
              <a:spLocks noChangeArrowheads="1"/>
            </p:cNvSpPr>
            <p:nvPr/>
          </p:nvSpPr>
          <p:spPr bwMode="auto">
            <a:xfrm>
              <a:off x="2160" y="2736"/>
              <a:ext cx="549" cy="231"/>
            </a:xfrm>
            <a:prstGeom prst="rect">
              <a:avLst/>
            </a:prstGeom>
            <a:noFill/>
            <a:ln w="9525">
              <a:noFill/>
              <a:miter lim="800000"/>
              <a:headEnd/>
              <a:tailEnd/>
            </a:ln>
            <a:effectLst/>
          </p:spPr>
          <p:txBody>
            <a:bodyPr wrap="none">
              <a:spAutoFit/>
            </a:bodyPr>
            <a:lstStyle/>
            <a:p>
              <a:r>
                <a:rPr lang="en-US">
                  <a:solidFill>
                    <a:srgbClr val="0000FF"/>
                  </a:solidFill>
                  <a:latin typeface="Times New Roman" pitchFamily="18" charset="0"/>
                </a:rPr>
                <a:t>E</a:t>
              </a:r>
              <a:r>
                <a:rPr lang="en-US" baseline="-25000">
                  <a:solidFill>
                    <a:srgbClr val="0000FF"/>
                  </a:solidFill>
                  <a:latin typeface="Times New Roman" pitchFamily="18" charset="0"/>
                </a:rPr>
                <a:t>1</a:t>
              </a:r>
              <a:r>
                <a:rPr lang="en-US">
                  <a:solidFill>
                    <a:srgbClr val="0000FF"/>
                  </a:solidFill>
                  <a:latin typeface="Times New Roman" pitchFamily="18" charset="0"/>
                </a:rPr>
                <a:t>(</a:t>
              </a:r>
              <a:r>
                <a:rPr lang="el-GR">
                  <a:solidFill>
                    <a:srgbClr val="0000FF"/>
                  </a:solidFill>
                  <a:latin typeface="Times New Roman" pitchFamily="18" charset="0"/>
                  <a:cs typeface="Times New Roman" pitchFamily="18" charset="0"/>
                </a:rPr>
                <a:t>λ</a:t>
              </a:r>
              <a:r>
                <a:rPr lang="en-US">
                  <a:solidFill>
                    <a:srgbClr val="0000FF"/>
                  </a:solidFill>
                  <a:latin typeface="Times New Roman" pitchFamily="18" charset="0"/>
                  <a:cs typeface="Times New Roman" pitchFamily="18" charset="0"/>
                </a:rPr>
                <a:t>,</a:t>
              </a:r>
              <a:r>
                <a:rPr lang="el-GR">
                  <a:solidFill>
                    <a:srgbClr val="0000FF"/>
                  </a:solidFill>
                  <a:latin typeface="Times New Roman" pitchFamily="18" charset="0"/>
                  <a:cs typeface="Times New Roman" pitchFamily="18" charset="0"/>
                </a:rPr>
                <a:t>ω</a:t>
              </a:r>
              <a:r>
                <a:rPr lang="en-US">
                  <a:solidFill>
                    <a:srgbClr val="0000FF"/>
                  </a:solidFill>
                  <a:latin typeface="Times New Roman" pitchFamily="18" charset="0"/>
                  <a:cs typeface="Times New Roman" pitchFamily="18" charset="0"/>
                </a:rPr>
                <a:t>)</a:t>
              </a:r>
              <a:endParaRPr lang="el-GR">
                <a:solidFill>
                  <a:srgbClr val="0000FF"/>
                </a:solidFill>
                <a:latin typeface="Times New Roman" pitchFamily="18" charset="0"/>
                <a:cs typeface="Times New Roman" pitchFamily="18" charset="0"/>
              </a:endParaRPr>
            </a:p>
          </p:txBody>
        </p:sp>
      </p:grpSp>
      <p:sp>
        <p:nvSpPr>
          <p:cNvPr id="36893" name="Text Box 29"/>
          <p:cNvSpPr txBox="1">
            <a:spLocks noChangeArrowheads="1"/>
          </p:cNvSpPr>
          <p:nvPr/>
        </p:nvSpPr>
        <p:spPr bwMode="auto">
          <a:xfrm>
            <a:off x="2286000" y="4953000"/>
            <a:ext cx="1235075" cy="366713"/>
          </a:xfrm>
          <a:prstGeom prst="rect">
            <a:avLst/>
          </a:prstGeom>
          <a:solidFill>
            <a:schemeClr val="bg1"/>
          </a:solidFill>
          <a:ln w="9525">
            <a:noFill/>
            <a:miter lim="800000"/>
            <a:headEnd/>
            <a:tailEnd/>
          </a:ln>
          <a:effectLst/>
        </p:spPr>
        <p:txBody>
          <a:bodyPr>
            <a:spAutoFit/>
          </a:bodyPr>
          <a:lstStyle/>
          <a:p>
            <a:r>
              <a:rPr lang="el-GR" b="1">
                <a:latin typeface="Times New Roman" pitchFamily="18" charset="0"/>
                <a:cs typeface="Times New Roman" pitchFamily="18" charset="0"/>
              </a:rPr>
              <a:t>Φ</a:t>
            </a:r>
            <a:r>
              <a:rPr lang="en-US" b="1" baseline="-25000">
                <a:latin typeface="Times New Roman" pitchFamily="18" charset="0"/>
                <a:cs typeface="Times New Roman" pitchFamily="18" charset="0"/>
              </a:rPr>
              <a:t>1</a:t>
            </a:r>
            <a:r>
              <a:rPr lang="en-US" b="1">
                <a:latin typeface="Times New Roman" pitchFamily="18" charset="0"/>
                <a:cs typeface="Times New Roman" pitchFamily="18" charset="0"/>
              </a:rPr>
              <a:t>= -</a:t>
            </a:r>
            <a:r>
              <a:rPr lang="el-GR" b="1">
                <a:latin typeface="Times New Roman" pitchFamily="18" charset="0"/>
                <a:cs typeface="Times New Roman" pitchFamily="18" charset="0"/>
              </a:rPr>
              <a:t>Φ</a:t>
            </a:r>
            <a:r>
              <a:rPr lang="en-US" b="1" baseline="-25000">
                <a:latin typeface="Times New Roman" pitchFamily="18" charset="0"/>
                <a:cs typeface="Times New Roman" pitchFamily="18" charset="0"/>
              </a:rPr>
              <a:t>0</a:t>
            </a:r>
            <a:endParaRPr lang="el-GR" b="1" baseline="-25000">
              <a:latin typeface="Times New Roman" pitchFamily="18" charset="0"/>
              <a:cs typeface="Times New Roman" pitchFamily="18" charset="0"/>
            </a:endParaRPr>
          </a:p>
        </p:txBody>
      </p:sp>
      <p:sp>
        <p:nvSpPr>
          <p:cNvPr id="36895" name="Oval 31"/>
          <p:cNvSpPr>
            <a:spLocks noChangeArrowheads="1"/>
          </p:cNvSpPr>
          <p:nvPr/>
        </p:nvSpPr>
        <p:spPr bwMode="auto">
          <a:xfrm>
            <a:off x="2514600" y="3657600"/>
            <a:ext cx="152400" cy="152400"/>
          </a:xfrm>
          <a:prstGeom prst="ellipse">
            <a:avLst/>
          </a:prstGeom>
          <a:solidFill>
            <a:srgbClr val="990099"/>
          </a:solidFill>
          <a:ln w="9525">
            <a:solidFill>
              <a:schemeClr val="tx1"/>
            </a:solidFill>
            <a:round/>
            <a:headEnd/>
            <a:tailEnd/>
          </a:ln>
          <a:effectLst/>
        </p:spPr>
        <p:txBody>
          <a:bodyPr wrap="none" anchor="ctr"/>
          <a:lstStyle/>
          <a:p>
            <a:endParaRPr lang="en-US"/>
          </a:p>
        </p:txBody>
      </p:sp>
      <p:sp>
        <p:nvSpPr>
          <p:cNvPr id="36896" name="Line 32"/>
          <p:cNvSpPr>
            <a:spLocks noChangeShapeType="1"/>
          </p:cNvSpPr>
          <p:nvPr/>
        </p:nvSpPr>
        <p:spPr bwMode="auto">
          <a:xfrm>
            <a:off x="2590800" y="3733800"/>
            <a:ext cx="2057400" cy="2057400"/>
          </a:xfrm>
          <a:prstGeom prst="line">
            <a:avLst/>
          </a:prstGeom>
          <a:noFill/>
          <a:ln w="19050">
            <a:solidFill>
              <a:srgbClr val="CC3399"/>
            </a:solidFill>
            <a:prstDash val="dash"/>
            <a:round/>
            <a:headEnd/>
            <a:tailEnd/>
          </a:ln>
          <a:effectLst/>
        </p:spPr>
        <p:txBody>
          <a:bodyPr/>
          <a:lstStyle/>
          <a:p>
            <a:endParaRPr lang="en-US"/>
          </a:p>
        </p:txBody>
      </p:sp>
      <p:sp>
        <p:nvSpPr>
          <p:cNvPr id="36897" name="Text Box 33"/>
          <p:cNvSpPr txBox="1">
            <a:spLocks noChangeArrowheads="1"/>
          </p:cNvSpPr>
          <p:nvPr/>
        </p:nvSpPr>
        <p:spPr bwMode="auto">
          <a:xfrm>
            <a:off x="898525" y="6430963"/>
            <a:ext cx="3597275" cy="274637"/>
          </a:xfrm>
          <a:prstGeom prst="rect">
            <a:avLst/>
          </a:prstGeom>
          <a:noFill/>
          <a:ln w="9525">
            <a:noFill/>
            <a:miter lim="800000"/>
            <a:headEnd/>
            <a:tailEnd/>
          </a:ln>
          <a:effectLst/>
        </p:spPr>
        <p:txBody>
          <a:bodyPr>
            <a:spAutoFit/>
          </a:bodyPr>
          <a:lstStyle/>
          <a:p>
            <a:r>
              <a:rPr lang="en-US" sz="1200">
                <a:latin typeface="Times New Roman" pitchFamily="18" charset="0"/>
                <a:cs typeface="Times New Roman" pitchFamily="18" charset="0"/>
              </a:rPr>
              <a:t>chemical potential </a:t>
            </a:r>
            <a:r>
              <a:rPr lang="el-GR" sz="1200">
                <a:latin typeface="Times New Roman" pitchFamily="18" charset="0"/>
                <a:cs typeface="Times New Roman" pitchFamily="18" charset="0"/>
              </a:rPr>
              <a:t>λ</a:t>
            </a:r>
            <a:r>
              <a:rPr lang="en-US" sz="1200">
                <a:latin typeface="Times New Roman" pitchFamily="18" charset="0"/>
                <a:cs typeface="Times New Roman" pitchFamily="18" charset="0"/>
              </a:rPr>
              <a:t>, angular velocity </a:t>
            </a:r>
            <a:r>
              <a:rPr lang="el-GR" sz="1200">
                <a:latin typeface="Times New Roman" pitchFamily="18" charset="0"/>
                <a:cs typeface="Times New Roman" pitchFamily="18" charset="0"/>
              </a:rPr>
              <a:t>ω</a:t>
            </a:r>
            <a:r>
              <a:rPr lang="en-US" sz="1200">
                <a:latin typeface="Times New Roman" pitchFamily="18" charset="0"/>
                <a:cs typeface="Times New Roman" pitchFamily="18" charset="0"/>
              </a:rPr>
              <a:t>, pairing gap </a:t>
            </a:r>
            <a:r>
              <a:rPr lang="el-GR" sz="1200">
                <a:latin typeface="Times New Roman" pitchFamily="18" charset="0"/>
                <a:cs typeface="Times New Roman" pitchFamily="18" charset="0"/>
              </a:rPr>
              <a:t>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87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9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89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68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0" grpId="0"/>
      <p:bldP spid="36893" grpId="0" animBg="1"/>
      <p:bldP spid="36895" grpId="0" animBg="1"/>
      <p:bldP spid="3689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1"/>
          <p:cNvSpPr txBox="1">
            <a:spLocks noChangeArrowheads="1"/>
          </p:cNvSpPr>
          <p:nvPr/>
        </p:nvSpPr>
        <p:spPr bwMode="auto">
          <a:xfrm>
            <a:off x="381000" y="0"/>
            <a:ext cx="8534400" cy="762000"/>
          </a:xfrm>
          <a:prstGeom prst="rect">
            <a:avLst/>
          </a:prstGeom>
          <a:noFill/>
          <a:ln w="9525">
            <a:noFill/>
            <a:miter lim="800000"/>
            <a:headEnd/>
            <a:tailEnd/>
          </a:ln>
        </p:spPr>
        <p:txBody>
          <a:bodyPr>
            <a:spAutoFit/>
          </a:bodyPr>
          <a:lstStyle/>
          <a:p>
            <a:pPr algn="ctr"/>
            <a:r>
              <a:rPr lang="en-US" sz="4400">
                <a:solidFill>
                  <a:srgbClr val="C00000"/>
                </a:solidFill>
                <a:latin typeface="Monotype Corsiva" pitchFamily="66" charset="0"/>
              </a:rPr>
              <a:t>Berry's Phase and the Backbending Effect</a:t>
            </a:r>
            <a:endParaRPr lang="en-US" sz="2200" i="1">
              <a:latin typeface="Times New Roman" pitchFamily="18" charset="0"/>
              <a:cs typeface="Times New Roman" pitchFamily="18" charset="0"/>
            </a:endParaRPr>
          </a:p>
        </p:txBody>
      </p:sp>
      <p:pic>
        <p:nvPicPr>
          <p:cNvPr id="40988" name="Picture 28" descr="hf180-yrast"/>
          <p:cNvPicPr>
            <a:picLocks noChangeAspect="1" noChangeArrowheads="1"/>
          </p:cNvPicPr>
          <p:nvPr/>
        </p:nvPicPr>
        <p:blipFill>
          <a:blip r:embed="rId4" cstate="print"/>
          <a:srcRect/>
          <a:stretch>
            <a:fillRect/>
          </a:stretch>
        </p:blipFill>
        <p:spPr bwMode="auto">
          <a:xfrm>
            <a:off x="381000" y="1219200"/>
            <a:ext cx="4325938" cy="3013075"/>
          </a:xfrm>
          <a:prstGeom prst="rect">
            <a:avLst/>
          </a:prstGeom>
          <a:noFill/>
        </p:spPr>
      </p:pic>
      <p:grpSp>
        <p:nvGrpSpPr>
          <p:cNvPr id="2" name="Group 44"/>
          <p:cNvGrpSpPr>
            <a:grpSpLocks/>
          </p:cNvGrpSpPr>
          <p:nvPr/>
        </p:nvGrpSpPr>
        <p:grpSpPr bwMode="auto">
          <a:xfrm>
            <a:off x="685800" y="2892425"/>
            <a:ext cx="298450" cy="460375"/>
            <a:chOff x="4080" y="1728"/>
            <a:chExt cx="188" cy="290"/>
          </a:xfrm>
        </p:grpSpPr>
        <p:sp>
          <p:nvSpPr>
            <p:cNvPr id="40990" name="Oval 30"/>
            <p:cNvSpPr>
              <a:spLocks noChangeAspect="1" noChangeArrowheads="1"/>
            </p:cNvSpPr>
            <p:nvPr/>
          </p:nvSpPr>
          <p:spPr bwMode="auto">
            <a:xfrm>
              <a:off x="4080" y="1859"/>
              <a:ext cx="188" cy="87"/>
            </a:xfrm>
            <a:prstGeom prst="ellipse">
              <a:avLst/>
            </a:prstGeom>
            <a:noFill/>
            <a:ln w="28575">
              <a:solidFill>
                <a:srgbClr val="0000FF"/>
              </a:solidFill>
              <a:round/>
              <a:headEnd/>
              <a:tailEnd/>
            </a:ln>
            <a:effectLst/>
          </p:spPr>
          <p:txBody>
            <a:bodyPr wrap="none" anchor="ctr"/>
            <a:lstStyle/>
            <a:p>
              <a:endParaRPr lang="en-US"/>
            </a:p>
          </p:txBody>
        </p:sp>
        <p:sp>
          <p:nvSpPr>
            <p:cNvPr id="40991" name="Oval 31"/>
            <p:cNvSpPr>
              <a:spLocks noChangeAspect="1" noChangeArrowheads="1"/>
            </p:cNvSpPr>
            <p:nvPr/>
          </p:nvSpPr>
          <p:spPr bwMode="auto">
            <a:xfrm>
              <a:off x="4080" y="1801"/>
              <a:ext cx="188" cy="87"/>
            </a:xfrm>
            <a:prstGeom prst="ellipse">
              <a:avLst/>
            </a:prstGeom>
            <a:noFill/>
            <a:ln w="28575">
              <a:solidFill>
                <a:srgbClr val="0000FF"/>
              </a:solidFill>
              <a:round/>
              <a:headEnd/>
              <a:tailEnd/>
            </a:ln>
            <a:effectLst/>
          </p:spPr>
          <p:txBody>
            <a:bodyPr wrap="none" anchor="ctr"/>
            <a:lstStyle/>
            <a:p>
              <a:endParaRPr lang="en-US"/>
            </a:p>
          </p:txBody>
        </p:sp>
        <p:sp>
          <p:nvSpPr>
            <p:cNvPr id="40992" name="Line 32"/>
            <p:cNvSpPr>
              <a:spLocks noChangeAspect="1" noChangeShapeType="1"/>
            </p:cNvSpPr>
            <p:nvPr/>
          </p:nvSpPr>
          <p:spPr bwMode="auto">
            <a:xfrm flipV="1">
              <a:off x="4167" y="1728"/>
              <a:ext cx="0" cy="116"/>
            </a:xfrm>
            <a:prstGeom prst="line">
              <a:avLst/>
            </a:prstGeom>
            <a:noFill/>
            <a:ln w="28575">
              <a:solidFill>
                <a:srgbClr val="0000FF"/>
              </a:solidFill>
              <a:round/>
              <a:headEnd/>
              <a:tailEnd type="triangle" w="med" len="med"/>
            </a:ln>
            <a:effectLst/>
          </p:spPr>
          <p:txBody>
            <a:bodyPr/>
            <a:lstStyle/>
            <a:p>
              <a:endParaRPr lang="en-US"/>
            </a:p>
          </p:txBody>
        </p:sp>
        <p:sp>
          <p:nvSpPr>
            <p:cNvPr id="40993" name="Line 33"/>
            <p:cNvSpPr>
              <a:spLocks noChangeAspect="1" noChangeShapeType="1"/>
            </p:cNvSpPr>
            <p:nvPr/>
          </p:nvSpPr>
          <p:spPr bwMode="auto">
            <a:xfrm>
              <a:off x="4167" y="1902"/>
              <a:ext cx="0" cy="116"/>
            </a:xfrm>
            <a:prstGeom prst="line">
              <a:avLst/>
            </a:prstGeom>
            <a:noFill/>
            <a:ln w="28575">
              <a:solidFill>
                <a:srgbClr val="0000FF"/>
              </a:solidFill>
              <a:round/>
              <a:headEnd/>
              <a:tailEnd type="triangle" w="med" len="med"/>
            </a:ln>
            <a:effectLst/>
          </p:spPr>
          <p:txBody>
            <a:bodyPr/>
            <a:lstStyle/>
            <a:p>
              <a:endParaRPr lang="en-US"/>
            </a:p>
          </p:txBody>
        </p:sp>
      </p:grpSp>
      <p:grpSp>
        <p:nvGrpSpPr>
          <p:cNvPr id="3" name="Group 45"/>
          <p:cNvGrpSpPr>
            <a:grpSpLocks/>
          </p:cNvGrpSpPr>
          <p:nvPr/>
        </p:nvGrpSpPr>
        <p:grpSpPr bwMode="auto">
          <a:xfrm>
            <a:off x="4733925" y="1219200"/>
            <a:ext cx="295275" cy="523875"/>
            <a:chOff x="3606" y="1613"/>
            <a:chExt cx="186" cy="330"/>
          </a:xfrm>
        </p:grpSpPr>
        <p:sp>
          <p:nvSpPr>
            <p:cNvPr id="40995" name="Oval 35"/>
            <p:cNvSpPr>
              <a:spLocks noChangeAspect="1" noChangeArrowheads="1"/>
            </p:cNvSpPr>
            <p:nvPr/>
          </p:nvSpPr>
          <p:spPr bwMode="auto">
            <a:xfrm>
              <a:off x="3606" y="1857"/>
              <a:ext cx="186" cy="86"/>
            </a:xfrm>
            <a:prstGeom prst="ellipse">
              <a:avLst/>
            </a:prstGeom>
            <a:noFill/>
            <a:ln w="28575">
              <a:solidFill>
                <a:srgbClr val="0000FF"/>
              </a:solidFill>
              <a:round/>
              <a:headEnd/>
              <a:tailEnd/>
            </a:ln>
            <a:effectLst/>
          </p:spPr>
          <p:txBody>
            <a:bodyPr wrap="none" anchor="ctr"/>
            <a:lstStyle/>
            <a:p>
              <a:endParaRPr lang="en-US"/>
            </a:p>
          </p:txBody>
        </p:sp>
        <p:sp>
          <p:nvSpPr>
            <p:cNvPr id="40996" name="Oval 36"/>
            <p:cNvSpPr>
              <a:spLocks noChangeAspect="1" noChangeArrowheads="1"/>
            </p:cNvSpPr>
            <p:nvPr/>
          </p:nvSpPr>
          <p:spPr bwMode="auto">
            <a:xfrm>
              <a:off x="3606" y="1800"/>
              <a:ext cx="186" cy="86"/>
            </a:xfrm>
            <a:prstGeom prst="ellipse">
              <a:avLst/>
            </a:prstGeom>
            <a:noFill/>
            <a:ln w="28575">
              <a:solidFill>
                <a:srgbClr val="0000FF"/>
              </a:solidFill>
              <a:round/>
              <a:headEnd/>
              <a:tailEnd/>
            </a:ln>
            <a:effectLst/>
          </p:spPr>
          <p:txBody>
            <a:bodyPr wrap="none" anchor="ctr"/>
            <a:lstStyle/>
            <a:p>
              <a:endParaRPr lang="en-US"/>
            </a:p>
          </p:txBody>
        </p:sp>
        <p:sp>
          <p:nvSpPr>
            <p:cNvPr id="40997" name="Line 37"/>
            <p:cNvSpPr>
              <a:spLocks noChangeAspect="1" noChangeShapeType="1"/>
            </p:cNvSpPr>
            <p:nvPr/>
          </p:nvSpPr>
          <p:spPr bwMode="auto">
            <a:xfrm flipV="1">
              <a:off x="3692" y="1728"/>
              <a:ext cx="0" cy="144"/>
            </a:xfrm>
            <a:prstGeom prst="line">
              <a:avLst/>
            </a:prstGeom>
            <a:noFill/>
            <a:ln w="28575">
              <a:solidFill>
                <a:srgbClr val="0000FF"/>
              </a:solidFill>
              <a:round/>
              <a:headEnd/>
              <a:tailEnd type="triangle" w="med" len="med"/>
            </a:ln>
            <a:effectLst/>
          </p:spPr>
          <p:txBody>
            <a:bodyPr/>
            <a:lstStyle/>
            <a:p>
              <a:endParaRPr lang="en-US"/>
            </a:p>
          </p:txBody>
        </p:sp>
        <p:sp>
          <p:nvSpPr>
            <p:cNvPr id="40998" name="Line 38"/>
            <p:cNvSpPr>
              <a:spLocks noChangeAspect="1" noChangeShapeType="1"/>
            </p:cNvSpPr>
            <p:nvPr/>
          </p:nvSpPr>
          <p:spPr bwMode="auto">
            <a:xfrm rot="-10728390">
              <a:off x="3696" y="1613"/>
              <a:ext cx="0" cy="115"/>
            </a:xfrm>
            <a:prstGeom prst="line">
              <a:avLst/>
            </a:prstGeom>
            <a:noFill/>
            <a:ln w="28575">
              <a:solidFill>
                <a:srgbClr val="0000FF"/>
              </a:solidFill>
              <a:round/>
              <a:headEnd/>
              <a:tailEnd type="triangle" w="med" len="med"/>
            </a:ln>
            <a:effectLst/>
          </p:spPr>
          <p:txBody>
            <a:bodyPr/>
            <a:lstStyle/>
            <a:p>
              <a:endParaRPr lang="en-US"/>
            </a:p>
          </p:txBody>
        </p:sp>
      </p:grpSp>
      <p:graphicFrame>
        <p:nvGraphicFramePr>
          <p:cNvPr id="41007" name="Object 47"/>
          <p:cNvGraphicFramePr>
            <a:graphicFrameLocks noChangeAspect="1"/>
          </p:cNvGraphicFramePr>
          <p:nvPr/>
        </p:nvGraphicFramePr>
        <p:xfrm>
          <a:off x="381000" y="4343400"/>
          <a:ext cx="860425" cy="363538"/>
        </p:xfrm>
        <a:graphic>
          <a:graphicData uri="http://schemas.openxmlformats.org/presentationml/2006/ole">
            <p:oleObj spid="_x0000_s27650" name="Equation" r:id="rId5" imgW="571320" imgH="241200" progId="Equation.3">
              <p:embed/>
            </p:oleObj>
          </a:graphicData>
        </a:graphic>
      </p:graphicFrame>
      <p:graphicFrame>
        <p:nvGraphicFramePr>
          <p:cNvPr id="41008" name="Object 48"/>
          <p:cNvGraphicFramePr>
            <a:graphicFrameLocks noChangeAspect="1"/>
          </p:cNvGraphicFramePr>
          <p:nvPr/>
        </p:nvGraphicFramePr>
        <p:xfrm>
          <a:off x="4419600" y="1905000"/>
          <a:ext cx="2009775" cy="363538"/>
        </p:xfrm>
        <a:graphic>
          <a:graphicData uri="http://schemas.openxmlformats.org/presentationml/2006/ole">
            <p:oleObj spid="_x0000_s27651" name="Equation" r:id="rId6" imgW="1333440" imgH="241200" progId="Equation.3">
              <p:embed/>
            </p:oleObj>
          </a:graphicData>
        </a:graphic>
      </p:graphicFrame>
      <p:pic>
        <p:nvPicPr>
          <p:cNvPr id="41010" name="Picture 50" descr="level1"/>
          <p:cNvPicPr>
            <a:picLocks noChangeAspect="1" noChangeArrowheads="1"/>
          </p:cNvPicPr>
          <p:nvPr/>
        </p:nvPicPr>
        <p:blipFill>
          <a:blip r:embed="rId7" cstate="print"/>
          <a:srcRect/>
          <a:stretch>
            <a:fillRect/>
          </a:stretch>
        </p:blipFill>
        <p:spPr bwMode="auto">
          <a:xfrm>
            <a:off x="6629400" y="762000"/>
            <a:ext cx="1744663" cy="3548063"/>
          </a:xfrm>
          <a:prstGeom prst="rect">
            <a:avLst/>
          </a:prstGeom>
          <a:noFill/>
        </p:spPr>
      </p:pic>
      <p:grpSp>
        <p:nvGrpSpPr>
          <p:cNvPr id="4" name="Group 57"/>
          <p:cNvGrpSpPr>
            <a:grpSpLocks/>
          </p:cNvGrpSpPr>
          <p:nvPr/>
        </p:nvGrpSpPr>
        <p:grpSpPr bwMode="auto">
          <a:xfrm>
            <a:off x="6019800" y="4606925"/>
            <a:ext cx="2765425" cy="2174875"/>
            <a:chOff x="3792" y="2902"/>
            <a:chExt cx="1742" cy="1370"/>
          </a:xfrm>
        </p:grpSpPr>
        <p:pic>
          <p:nvPicPr>
            <p:cNvPr id="41012" name="Picture 52" descr="pair-transfer-matrixelement"/>
            <p:cNvPicPr>
              <a:picLocks noChangeAspect="1" noChangeArrowheads="1"/>
            </p:cNvPicPr>
            <p:nvPr/>
          </p:nvPicPr>
          <p:blipFill>
            <a:blip r:embed="rId8" cstate="print"/>
            <a:srcRect/>
            <a:stretch>
              <a:fillRect/>
            </a:stretch>
          </p:blipFill>
          <p:spPr bwMode="auto">
            <a:xfrm>
              <a:off x="3936" y="2928"/>
              <a:ext cx="1598" cy="1225"/>
            </a:xfrm>
            <a:prstGeom prst="rect">
              <a:avLst/>
            </a:prstGeom>
            <a:noFill/>
          </p:spPr>
        </p:pic>
        <p:sp>
          <p:nvSpPr>
            <p:cNvPr id="41015" name="Text Box 55"/>
            <p:cNvSpPr txBox="1">
              <a:spLocks noChangeArrowheads="1"/>
            </p:cNvSpPr>
            <p:nvPr/>
          </p:nvSpPr>
          <p:spPr bwMode="auto">
            <a:xfrm rot="16200000">
              <a:off x="3347" y="3347"/>
              <a:ext cx="1082" cy="192"/>
            </a:xfrm>
            <a:prstGeom prst="rect">
              <a:avLst/>
            </a:prstGeom>
            <a:noFill/>
            <a:ln w="9525">
              <a:noFill/>
              <a:miter lim="800000"/>
              <a:headEnd/>
              <a:tailEnd/>
            </a:ln>
            <a:effectLst/>
          </p:spPr>
          <p:txBody>
            <a:bodyPr wrap="none">
              <a:spAutoFit/>
            </a:bodyPr>
            <a:lstStyle/>
            <a:p>
              <a:r>
                <a:rPr lang="en-US" sz="1400">
                  <a:solidFill>
                    <a:srgbClr val="0000FF"/>
                  </a:solidFill>
                  <a:latin typeface="Times New Roman" pitchFamily="18" charset="0"/>
                </a:rPr>
                <a:t>&lt;A+2,J/(a</a:t>
              </a:r>
              <a:r>
                <a:rPr lang="en-US" sz="1400" baseline="30000">
                  <a:solidFill>
                    <a:srgbClr val="0000FF"/>
                  </a:solidFill>
                  <a:latin typeface="Times New Roman" pitchFamily="18" charset="0"/>
                </a:rPr>
                <a:t>+</a:t>
              </a:r>
              <a:r>
                <a:rPr lang="en-US" sz="1400">
                  <a:solidFill>
                    <a:srgbClr val="0000FF"/>
                  </a:solidFill>
                  <a:latin typeface="Times New Roman" pitchFamily="18" charset="0"/>
                </a:rPr>
                <a:t>a</a:t>
              </a:r>
              <a:r>
                <a:rPr lang="en-US" sz="1400" baseline="30000">
                  <a:solidFill>
                    <a:srgbClr val="0000FF"/>
                  </a:solidFill>
                  <a:latin typeface="Times New Roman" pitchFamily="18" charset="0"/>
                </a:rPr>
                <a:t>+</a:t>
              </a:r>
              <a:r>
                <a:rPr lang="en-US" sz="1400">
                  <a:solidFill>
                    <a:srgbClr val="0000FF"/>
                  </a:solidFill>
                  <a:latin typeface="Times New Roman" pitchFamily="18" charset="0"/>
                </a:rPr>
                <a:t>)</a:t>
              </a:r>
              <a:r>
                <a:rPr lang="en-US" sz="1400" baseline="-25000">
                  <a:solidFill>
                    <a:srgbClr val="0000FF"/>
                  </a:solidFill>
                  <a:latin typeface="Times New Roman" pitchFamily="18" charset="0"/>
                </a:rPr>
                <a:t>l=0</a:t>
              </a:r>
              <a:r>
                <a:rPr lang="en-US" sz="1400">
                  <a:solidFill>
                    <a:srgbClr val="0000FF"/>
                  </a:solidFill>
                  <a:latin typeface="Times New Roman" pitchFamily="18" charset="0"/>
                </a:rPr>
                <a:t>/A,J&gt;</a:t>
              </a:r>
              <a:endParaRPr lang="de-DE" sz="1400">
                <a:solidFill>
                  <a:srgbClr val="0000FF"/>
                </a:solidFill>
                <a:latin typeface="Times New Roman" pitchFamily="18" charset="0"/>
              </a:endParaRPr>
            </a:p>
          </p:txBody>
        </p:sp>
        <p:sp>
          <p:nvSpPr>
            <p:cNvPr id="41016" name="Text Box 56"/>
            <p:cNvSpPr txBox="1">
              <a:spLocks noChangeArrowheads="1"/>
            </p:cNvSpPr>
            <p:nvPr/>
          </p:nvSpPr>
          <p:spPr bwMode="auto">
            <a:xfrm>
              <a:off x="4704" y="4080"/>
              <a:ext cx="288" cy="192"/>
            </a:xfrm>
            <a:prstGeom prst="rect">
              <a:avLst/>
            </a:prstGeom>
            <a:noFill/>
            <a:ln w="9525">
              <a:noFill/>
              <a:miter lim="800000"/>
              <a:headEnd/>
              <a:tailEnd/>
            </a:ln>
            <a:effectLst/>
          </p:spPr>
          <p:txBody>
            <a:bodyPr wrap="none">
              <a:spAutoFit/>
            </a:bodyPr>
            <a:lstStyle/>
            <a:p>
              <a:r>
                <a:rPr lang="en-US" sz="1400">
                  <a:solidFill>
                    <a:srgbClr val="0000FF"/>
                  </a:solidFill>
                  <a:latin typeface="Times New Roman" pitchFamily="18" charset="0"/>
                </a:rPr>
                <a:t>J(</a:t>
              </a:r>
              <a:r>
                <a:rPr lang="ru-RU" sz="1400">
                  <a:solidFill>
                    <a:srgbClr val="0000FF"/>
                  </a:solidFill>
                  <a:latin typeface="Times New Roman" pitchFamily="18" charset="0"/>
                  <a:cs typeface="Times New Roman" pitchFamily="18" charset="0"/>
                </a:rPr>
                <a:t>ђ</a:t>
              </a:r>
              <a:r>
                <a:rPr lang="en-US" sz="1400">
                  <a:solidFill>
                    <a:srgbClr val="0000FF"/>
                  </a:solidFill>
                  <a:latin typeface="Times New Roman" pitchFamily="18" charset="0"/>
                </a:rPr>
                <a:t>)</a:t>
              </a:r>
              <a:endParaRPr lang="de-DE" sz="1400">
                <a:solidFill>
                  <a:srgbClr val="0000FF"/>
                </a:solidFill>
                <a:latin typeface="Times New Roman" pitchFamily="18" charset="0"/>
              </a:endParaRPr>
            </a:p>
          </p:txBody>
        </p:sp>
      </p:grpSp>
      <p:sp>
        <p:nvSpPr>
          <p:cNvPr id="41018" name="TextBox 4"/>
          <p:cNvSpPr txBox="1">
            <a:spLocks noChangeArrowheads="1"/>
          </p:cNvSpPr>
          <p:nvPr/>
        </p:nvSpPr>
        <p:spPr bwMode="auto">
          <a:xfrm>
            <a:off x="5410200" y="4191000"/>
            <a:ext cx="3810000" cy="336550"/>
          </a:xfrm>
          <a:prstGeom prst="rect">
            <a:avLst/>
          </a:prstGeom>
          <a:noFill/>
          <a:ln w="9525">
            <a:noFill/>
            <a:miter lim="800000"/>
            <a:headEnd/>
            <a:tailEnd/>
          </a:ln>
        </p:spPr>
        <p:txBody>
          <a:bodyPr>
            <a:spAutoFit/>
          </a:bodyPr>
          <a:lstStyle/>
          <a:p>
            <a:pPr marL="463550" indent="-463550"/>
            <a:r>
              <a:rPr lang="en-US" sz="1600" i="1">
                <a:solidFill>
                  <a:srgbClr val="3333CC"/>
                </a:solidFill>
                <a:latin typeface="Times New Roman" pitchFamily="18" charset="0"/>
                <a:cs typeface="Times New Roman" pitchFamily="18" charset="0"/>
              </a:rPr>
              <a:t>Two different paths around a diabolic point</a:t>
            </a:r>
          </a:p>
        </p:txBody>
      </p:sp>
      <p:sp>
        <p:nvSpPr>
          <p:cNvPr id="41019" name="TextBox 5"/>
          <p:cNvSpPr txBox="1">
            <a:spLocks noChangeArrowheads="1"/>
          </p:cNvSpPr>
          <p:nvPr/>
        </p:nvSpPr>
        <p:spPr bwMode="auto">
          <a:xfrm>
            <a:off x="-304800" y="5105400"/>
            <a:ext cx="5943600" cy="1465263"/>
          </a:xfrm>
          <a:prstGeom prst="rect">
            <a:avLst/>
          </a:prstGeom>
          <a:noFill/>
          <a:ln w="9525">
            <a:noFill/>
            <a:miter lim="800000"/>
            <a:headEnd/>
            <a:tailEnd/>
          </a:ln>
        </p:spPr>
        <p:txBody>
          <a:bodyPr>
            <a:spAutoFit/>
          </a:bodyPr>
          <a:lstStyle/>
          <a:p>
            <a:pPr marL="519113" indent="-519113" algn="just"/>
            <a:r>
              <a:rPr lang="en-US" i="1">
                <a:latin typeface="Times New Roman" pitchFamily="18" charset="0"/>
                <a:cs typeface="Times New Roman" pitchFamily="18" charset="0"/>
              </a:rPr>
              <a:t>         The oscillating behavior of the pair transfer matrix element has a close </a:t>
            </a:r>
            <a:r>
              <a:rPr lang="en-US" b="1" i="1">
                <a:latin typeface="Times New Roman" pitchFamily="18" charset="0"/>
                <a:cs typeface="Times New Roman" pitchFamily="18" charset="0"/>
              </a:rPr>
              <a:t>analogy to</a:t>
            </a:r>
            <a:r>
              <a:rPr lang="en-US" i="1">
                <a:latin typeface="Times New Roman" pitchFamily="18" charset="0"/>
                <a:cs typeface="Times New Roman" pitchFamily="18" charset="0"/>
              </a:rPr>
              <a:t> the oscillating behavior of the </a:t>
            </a:r>
            <a:r>
              <a:rPr lang="en-US" b="1" i="1">
                <a:latin typeface="Times New Roman" pitchFamily="18" charset="0"/>
                <a:cs typeface="Times New Roman" pitchFamily="18" charset="0"/>
              </a:rPr>
              <a:t>electric current in Superconducting Quantum Interference Devices as a function of the magnetic field</a:t>
            </a:r>
            <a:r>
              <a:rPr lang="en-US" i="1">
                <a:latin typeface="Times New Roman" pitchFamily="18" charset="0"/>
                <a:cs typeface="Times New Roman" pitchFamily="18" charset="0"/>
              </a:rPr>
              <a:t>, the </a:t>
            </a:r>
            <a:r>
              <a:rPr lang="en-US" i="1">
                <a:solidFill>
                  <a:srgbClr val="0000FF"/>
                </a:solidFill>
                <a:latin typeface="Times New Roman" pitchFamily="18" charset="0"/>
                <a:cs typeface="Times New Roman" pitchFamily="18" charset="0"/>
              </a:rPr>
              <a:t>DC-Josephson effect</a:t>
            </a:r>
            <a:endParaRPr lang="el-GR" b="1">
              <a:solidFill>
                <a:srgbClr val="0000FF"/>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00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00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010"/>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41007"/>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41008"/>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410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10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8" grpId="0"/>
      <p:bldP spid="4101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533400" y="2209800"/>
            <a:ext cx="7315200" cy="3370263"/>
          </a:xfrm>
          <a:prstGeom prst="rect">
            <a:avLst/>
          </a:prstGeom>
          <a:noFill/>
          <a:ln w="9525">
            <a:noFill/>
            <a:miter lim="800000"/>
            <a:headEnd/>
            <a:tailEnd/>
          </a:ln>
        </p:spPr>
      </p:pic>
      <p:sp>
        <p:nvSpPr>
          <p:cNvPr id="9219" name="TextBox 2"/>
          <p:cNvSpPr txBox="1">
            <a:spLocks noChangeArrowheads="1"/>
          </p:cNvSpPr>
          <p:nvPr/>
        </p:nvSpPr>
        <p:spPr bwMode="auto">
          <a:xfrm>
            <a:off x="228600" y="152400"/>
            <a:ext cx="8915400" cy="1066800"/>
          </a:xfrm>
          <a:prstGeom prst="rect">
            <a:avLst/>
          </a:prstGeom>
          <a:noFill/>
          <a:ln w="9525">
            <a:noFill/>
            <a:miter lim="800000"/>
            <a:headEnd/>
            <a:tailEnd/>
          </a:ln>
        </p:spPr>
        <p:txBody>
          <a:bodyPr>
            <a:spAutoFit/>
          </a:bodyPr>
          <a:lstStyle/>
          <a:p>
            <a:r>
              <a:rPr lang="en-US" sz="4400">
                <a:solidFill>
                  <a:srgbClr val="C00000"/>
                </a:solidFill>
                <a:latin typeface="Monotype Corsiva" pitchFamily="66" charset="0"/>
              </a:rPr>
              <a:t>Berry's Phase in Nuclear Physics </a:t>
            </a:r>
          </a:p>
          <a:p>
            <a:endParaRPr lang="en-US" sz="2000" i="1">
              <a:latin typeface="Times New Roman" pitchFamily="18" charset="0"/>
              <a:cs typeface="Times New Roman" pitchFamily="18" charset="0"/>
            </a:endParaRPr>
          </a:p>
        </p:txBody>
      </p:sp>
      <p:pic>
        <p:nvPicPr>
          <p:cNvPr id="9220" name="Picture 3"/>
          <p:cNvPicPr>
            <a:picLocks noChangeAspect="1" noChangeArrowheads="1"/>
          </p:cNvPicPr>
          <p:nvPr/>
        </p:nvPicPr>
        <p:blipFill>
          <a:blip r:embed="rId3" cstate="print"/>
          <a:srcRect/>
          <a:stretch>
            <a:fillRect/>
          </a:stretch>
        </p:blipFill>
        <p:spPr bwMode="auto">
          <a:xfrm>
            <a:off x="4953000" y="2103438"/>
            <a:ext cx="3810000" cy="454025"/>
          </a:xfrm>
          <a:prstGeom prst="rect">
            <a:avLst/>
          </a:prstGeom>
          <a:noFill/>
          <a:ln w="9525">
            <a:noFill/>
            <a:miter lim="800000"/>
            <a:headEnd/>
            <a:tailEnd/>
          </a:ln>
        </p:spPr>
      </p:pic>
      <p:sp>
        <p:nvSpPr>
          <p:cNvPr id="9221" name="TextBox 4"/>
          <p:cNvSpPr txBox="1">
            <a:spLocks noChangeArrowheads="1"/>
          </p:cNvSpPr>
          <p:nvPr/>
        </p:nvSpPr>
        <p:spPr bwMode="auto">
          <a:xfrm>
            <a:off x="0" y="5835650"/>
            <a:ext cx="8915400" cy="641350"/>
          </a:xfrm>
          <a:prstGeom prst="rect">
            <a:avLst/>
          </a:prstGeom>
          <a:noFill/>
          <a:ln w="9525">
            <a:noFill/>
            <a:miter lim="800000"/>
            <a:headEnd/>
            <a:tailEnd/>
          </a:ln>
        </p:spPr>
        <p:txBody>
          <a:bodyPr>
            <a:spAutoFit/>
          </a:bodyPr>
          <a:lstStyle/>
          <a:p>
            <a:pPr marL="463550" indent="-463550" algn="just"/>
            <a:r>
              <a:rPr lang="en-US" sz="2000" i="1">
                <a:latin typeface="Times New Roman" pitchFamily="18" charset="0"/>
                <a:cs typeface="Times New Roman" pitchFamily="18" charset="0"/>
              </a:rPr>
              <a:t>	</a:t>
            </a:r>
            <a:r>
              <a:rPr lang="en-US" sz="1600" i="1">
                <a:solidFill>
                  <a:srgbClr val="3333CC"/>
                </a:solidFill>
                <a:latin typeface="Times New Roman" pitchFamily="18" charset="0"/>
                <a:cs typeface="Times New Roman" pitchFamily="18" charset="0"/>
              </a:rPr>
              <a:t>Full horizontal arrow  indicates pair transfer matrix elements with positive sign and  dashed arrows indicate those with negative sign . K quantum number for j=13/2 is shown.</a:t>
            </a:r>
          </a:p>
        </p:txBody>
      </p:sp>
      <p:sp>
        <p:nvSpPr>
          <p:cNvPr id="9223" name="Rectangle 7"/>
          <p:cNvSpPr>
            <a:spLocks noChangeArrowheads="1"/>
          </p:cNvSpPr>
          <p:nvPr/>
        </p:nvSpPr>
        <p:spPr bwMode="auto">
          <a:xfrm>
            <a:off x="381000" y="1066800"/>
            <a:ext cx="5821363" cy="457200"/>
          </a:xfrm>
          <a:prstGeom prst="rect">
            <a:avLst/>
          </a:prstGeom>
          <a:noFill/>
          <a:ln w="9525">
            <a:noFill/>
            <a:miter lim="800000"/>
            <a:headEnd/>
            <a:tailEnd/>
          </a:ln>
          <a:effectLst/>
        </p:spPr>
        <p:txBody>
          <a:bodyPr wrap="none">
            <a:spAutoFit/>
          </a:bodyPr>
          <a:lstStyle/>
          <a:p>
            <a:pPr lvl="1">
              <a:buFont typeface="Wingdings" pitchFamily="2" charset="2"/>
              <a:buChar char="v"/>
            </a:pPr>
            <a:r>
              <a:rPr lang="en-US" sz="2400" b="1" i="1" dirty="0">
                <a:solidFill>
                  <a:srgbClr val="CC0099"/>
                </a:solidFill>
              </a:rPr>
              <a:t> open problem for experimentalist</a:t>
            </a:r>
          </a:p>
        </p:txBody>
      </p:sp>
      <p:sp>
        <p:nvSpPr>
          <p:cNvPr id="9224" name="Rectangle 8"/>
          <p:cNvSpPr>
            <a:spLocks noChangeArrowheads="1"/>
          </p:cNvSpPr>
          <p:nvPr/>
        </p:nvSpPr>
        <p:spPr bwMode="auto">
          <a:xfrm>
            <a:off x="5943600" y="1676400"/>
            <a:ext cx="2325688" cy="396875"/>
          </a:xfrm>
          <a:prstGeom prst="rect">
            <a:avLst/>
          </a:prstGeom>
          <a:noFill/>
          <a:ln w="9525">
            <a:noFill/>
            <a:miter lim="800000"/>
            <a:headEnd/>
            <a:tailEnd/>
          </a:ln>
          <a:effectLst/>
        </p:spPr>
        <p:txBody>
          <a:bodyPr wrap="none">
            <a:spAutoFit/>
          </a:bodyPr>
          <a:lstStyle/>
          <a:p>
            <a:r>
              <a:rPr lang="en-US" sz="2000" i="1">
                <a:solidFill>
                  <a:srgbClr val="800080"/>
                </a:solidFill>
              </a:rPr>
              <a:t>Pair transfer matrix</a:t>
            </a:r>
            <a:endParaRPr lang="en-US" i="1"/>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99FFCC">
            <a:alpha val="0"/>
          </a:srgb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28600" y="228600"/>
            <a:ext cx="5562600" cy="990600"/>
          </a:xfrm>
          <a:solidFill>
            <a:schemeClr val="bg2"/>
          </a:solidFill>
        </p:spPr>
        <p:txBody>
          <a:bodyPr>
            <a:normAutofit/>
          </a:bodyPr>
          <a:lstStyle/>
          <a:p>
            <a:r>
              <a:rPr lang="en-US" sz="2800" dirty="0" err="1" smtClean="0">
                <a:effectLst/>
              </a:rPr>
              <a:t>Multinucleon</a:t>
            </a:r>
            <a:r>
              <a:rPr lang="en-US" sz="2800" dirty="0" smtClean="0">
                <a:effectLst/>
              </a:rPr>
              <a:t> transfer reaction  </a:t>
            </a:r>
            <a:endParaRPr lang="en-US" sz="2800" dirty="0">
              <a:effectLst/>
            </a:endParaRPr>
          </a:p>
        </p:txBody>
      </p:sp>
      <p:pic>
        <p:nvPicPr>
          <p:cNvPr id="153602" name="Picture 2"/>
          <p:cNvPicPr>
            <a:picLocks noChangeAspect="1" noChangeArrowheads="1"/>
          </p:cNvPicPr>
          <p:nvPr/>
        </p:nvPicPr>
        <p:blipFill>
          <a:blip r:embed="rId2" cstate="print"/>
          <a:srcRect/>
          <a:stretch>
            <a:fillRect/>
          </a:stretch>
        </p:blipFill>
        <p:spPr bwMode="auto">
          <a:xfrm>
            <a:off x="4800600" y="3810000"/>
            <a:ext cx="4221794" cy="3048000"/>
          </a:xfrm>
          <a:prstGeom prst="rect">
            <a:avLst/>
          </a:prstGeom>
          <a:noFill/>
          <a:ln w="9525">
            <a:noFill/>
            <a:miter lim="800000"/>
            <a:headEnd/>
            <a:tailEnd/>
          </a:ln>
        </p:spPr>
      </p:pic>
      <p:pic>
        <p:nvPicPr>
          <p:cNvPr id="153603" name="Picture 3"/>
          <p:cNvPicPr>
            <a:picLocks noChangeAspect="1" noChangeArrowheads="1"/>
          </p:cNvPicPr>
          <p:nvPr/>
        </p:nvPicPr>
        <p:blipFill>
          <a:blip r:embed="rId3" cstate="print"/>
          <a:srcRect/>
          <a:stretch>
            <a:fillRect/>
          </a:stretch>
        </p:blipFill>
        <p:spPr bwMode="auto">
          <a:xfrm>
            <a:off x="0" y="2971800"/>
            <a:ext cx="3352800" cy="3106270"/>
          </a:xfrm>
          <a:prstGeom prst="rect">
            <a:avLst/>
          </a:prstGeom>
          <a:noFill/>
          <a:ln w="9525">
            <a:noFill/>
            <a:miter lim="800000"/>
            <a:headEnd/>
            <a:tailEnd/>
          </a:ln>
        </p:spPr>
      </p:pic>
      <p:pic>
        <p:nvPicPr>
          <p:cNvPr id="153604" name="Picture 4"/>
          <p:cNvPicPr>
            <a:picLocks noChangeAspect="1" noChangeArrowheads="1"/>
          </p:cNvPicPr>
          <p:nvPr/>
        </p:nvPicPr>
        <p:blipFill>
          <a:blip r:embed="rId4" cstate="print"/>
          <a:srcRect/>
          <a:stretch>
            <a:fillRect/>
          </a:stretch>
        </p:blipFill>
        <p:spPr bwMode="auto">
          <a:xfrm>
            <a:off x="3200400" y="1594287"/>
            <a:ext cx="2488964" cy="2295854"/>
          </a:xfrm>
          <a:prstGeom prst="rect">
            <a:avLst/>
          </a:prstGeom>
          <a:noFill/>
          <a:ln w="9525">
            <a:noFill/>
            <a:miter lim="800000"/>
            <a:headEnd/>
            <a:tailEnd/>
          </a:ln>
        </p:spPr>
      </p:pic>
      <p:pic>
        <p:nvPicPr>
          <p:cNvPr id="153605" name="Picture 5"/>
          <p:cNvPicPr>
            <a:picLocks noChangeAspect="1" noChangeArrowheads="1"/>
          </p:cNvPicPr>
          <p:nvPr/>
        </p:nvPicPr>
        <p:blipFill>
          <a:blip r:embed="rId5" cstate="print"/>
          <a:srcRect/>
          <a:stretch>
            <a:fillRect/>
          </a:stretch>
        </p:blipFill>
        <p:spPr bwMode="auto">
          <a:xfrm>
            <a:off x="6248400" y="332966"/>
            <a:ext cx="2590800" cy="3194228"/>
          </a:xfrm>
          <a:prstGeom prst="rect">
            <a:avLst/>
          </a:prstGeom>
          <a:noFill/>
          <a:ln w="9525">
            <a:noFill/>
            <a:miter lim="800000"/>
            <a:headEnd/>
            <a:tailEnd/>
          </a:ln>
        </p:spPr>
      </p:pic>
      <p:sp>
        <p:nvSpPr>
          <p:cNvPr id="8" name="TextBox 7"/>
          <p:cNvSpPr txBox="1"/>
          <p:nvPr/>
        </p:nvSpPr>
        <p:spPr>
          <a:xfrm>
            <a:off x="381000" y="1828800"/>
            <a:ext cx="2133600" cy="1015663"/>
          </a:xfrm>
          <a:prstGeom prst="rect">
            <a:avLst/>
          </a:prstGeom>
          <a:noFill/>
        </p:spPr>
        <p:txBody>
          <a:bodyPr wrap="square" rtlCol="0">
            <a:spAutoFit/>
          </a:bodyPr>
          <a:lstStyle/>
          <a:p>
            <a:r>
              <a:rPr lang="en-US" sz="2000" dirty="0" smtClean="0">
                <a:solidFill>
                  <a:schemeClr val="bg2">
                    <a:lumMod val="50000"/>
                  </a:schemeClr>
                </a:solidFill>
                <a:latin typeface="Times New Roman" pitchFamily="18" charset="0"/>
                <a:cs typeface="Times New Roman" pitchFamily="18" charset="0"/>
              </a:rPr>
              <a:t>Transfer &amp; Fusion in  an overlapping zone</a:t>
            </a:r>
            <a:endParaRPr lang="en-US" sz="2000" dirty="0">
              <a:solidFill>
                <a:schemeClr val="bg2">
                  <a:lumMod val="50000"/>
                </a:schemeClr>
              </a:solidFill>
              <a:latin typeface="Times New Roman" pitchFamily="18" charset="0"/>
              <a:cs typeface="Times New Roman" pitchFamily="18" charset="0"/>
            </a:endParaRPr>
          </a:p>
        </p:txBody>
      </p:sp>
      <p:sp>
        <p:nvSpPr>
          <p:cNvPr id="9" name="TextBox 8"/>
          <p:cNvSpPr txBox="1"/>
          <p:nvPr/>
        </p:nvSpPr>
        <p:spPr>
          <a:xfrm>
            <a:off x="3581400" y="3962400"/>
            <a:ext cx="1981200" cy="400110"/>
          </a:xfrm>
          <a:prstGeom prst="rect">
            <a:avLst/>
          </a:prstGeom>
          <a:noFill/>
        </p:spPr>
        <p:txBody>
          <a:bodyPr wrap="square" rtlCol="0">
            <a:spAutoFit/>
          </a:bodyPr>
          <a:lstStyle/>
          <a:p>
            <a:r>
              <a:rPr lang="en-US" sz="2000" dirty="0" smtClean="0">
                <a:solidFill>
                  <a:srgbClr val="7030A0"/>
                </a:solidFill>
                <a:latin typeface="Times New Roman" pitchFamily="18" charset="0"/>
                <a:cs typeface="Times New Roman" pitchFamily="18" charset="0"/>
              </a:rPr>
              <a:t>Tunneling effect</a:t>
            </a:r>
            <a:endParaRPr lang="en-US" sz="2000" dirty="0">
              <a:solidFill>
                <a:srgbClr val="7030A0"/>
              </a:solidFill>
              <a:latin typeface="Times New Roman" pitchFamily="18" charset="0"/>
              <a:cs typeface="Times New Roman" pitchFamily="18" charset="0"/>
            </a:endParaRPr>
          </a:p>
        </p:txBody>
      </p:sp>
      <p:sp>
        <p:nvSpPr>
          <p:cNvPr id="10" name="TextBox 9"/>
          <p:cNvSpPr txBox="1"/>
          <p:nvPr/>
        </p:nvSpPr>
        <p:spPr>
          <a:xfrm>
            <a:off x="6248400" y="3429000"/>
            <a:ext cx="2667000" cy="707886"/>
          </a:xfrm>
          <a:prstGeom prst="rect">
            <a:avLst/>
          </a:prstGeom>
          <a:noFill/>
        </p:spPr>
        <p:txBody>
          <a:bodyPr wrap="square" rtlCol="0">
            <a:spAutoFit/>
          </a:bodyPr>
          <a:lstStyle/>
          <a:p>
            <a:r>
              <a:rPr lang="en-US" sz="2000" dirty="0" smtClean="0">
                <a:solidFill>
                  <a:srgbClr val="2104CC"/>
                </a:solidFill>
                <a:latin typeface="Times New Roman" pitchFamily="18" charset="0"/>
                <a:cs typeface="Times New Roman" pitchFamily="18" charset="0"/>
              </a:rPr>
              <a:t>Single &amp; multi step process</a:t>
            </a:r>
            <a:endParaRPr lang="en-US" sz="2000" dirty="0">
              <a:solidFill>
                <a:srgbClr val="2104CC"/>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1"/>
          <p:cNvSpPr txBox="1">
            <a:spLocks noChangeArrowheads="1"/>
          </p:cNvSpPr>
          <p:nvPr/>
        </p:nvSpPr>
        <p:spPr bwMode="auto">
          <a:xfrm>
            <a:off x="152400" y="152400"/>
            <a:ext cx="8839200" cy="762000"/>
          </a:xfrm>
          <a:prstGeom prst="rect">
            <a:avLst/>
          </a:prstGeom>
          <a:noFill/>
          <a:ln w="9525">
            <a:noFill/>
            <a:miter lim="800000"/>
            <a:headEnd/>
            <a:tailEnd/>
          </a:ln>
        </p:spPr>
        <p:txBody>
          <a:bodyPr>
            <a:spAutoFit/>
          </a:bodyPr>
          <a:lstStyle/>
          <a:p>
            <a:r>
              <a:rPr lang="en-US" sz="4400" dirty="0" smtClean="0">
                <a:solidFill>
                  <a:srgbClr val="C00000"/>
                </a:solidFill>
                <a:latin typeface="Monotype Corsiva" pitchFamily="66" charset="0"/>
              </a:rPr>
              <a:t>Possible Systems</a:t>
            </a:r>
            <a:r>
              <a:rPr lang="en-US" sz="4400" dirty="0">
                <a:solidFill>
                  <a:srgbClr val="C00000"/>
                </a:solidFill>
                <a:latin typeface="Monotype Corsiva" pitchFamily="66" charset="0"/>
              </a:rPr>
              <a:t>:</a:t>
            </a:r>
            <a:endParaRPr lang="en-US" sz="2400" dirty="0">
              <a:latin typeface="Times New Roman" pitchFamily="18" charset="0"/>
              <a:cs typeface="Times New Roman" pitchFamily="18" charset="0"/>
            </a:endParaRPr>
          </a:p>
        </p:txBody>
      </p:sp>
      <p:pic>
        <p:nvPicPr>
          <p:cNvPr id="11267" name="Picture 2"/>
          <p:cNvPicPr>
            <a:picLocks noChangeAspect="1" noChangeArrowheads="1"/>
          </p:cNvPicPr>
          <p:nvPr/>
        </p:nvPicPr>
        <p:blipFill>
          <a:blip r:embed="rId2" cstate="print"/>
          <a:srcRect/>
          <a:stretch>
            <a:fillRect/>
          </a:stretch>
        </p:blipFill>
        <p:spPr bwMode="auto">
          <a:xfrm>
            <a:off x="0" y="1371600"/>
            <a:ext cx="4495800" cy="2971800"/>
          </a:xfrm>
          <a:prstGeom prst="rect">
            <a:avLst/>
          </a:prstGeom>
          <a:noFill/>
          <a:ln w="9525">
            <a:noFill/>
            <a:miter lim="800000"/>
            <a:headEnd/>
            <a:tailEnd/>
          </a:ln>
        </p:spPr>
      </p:pic>
      <p:pic>
        <p:nvPicPr>
          <p:cNvPr id="11268" name="Picture 3"/>
          <p:cNvPicPr>
            <a:picLocks noChangeAspect="1" noChangeArrowheads="1"/>
          </p:cNvPicPr>
          <p:nvPr/>
        </p:nvPicPr>
        <p:blipFill>
          <a:blip r:embed="rId3" cstate="print"/>
          <a:srcRect/>
          <a:stretch>
            <a:fillRect/>
          </a:stretch>
        </p:blipFill>
        <p:spPr bwMode="auto">
          <a:xfrm>
            <a:off x="4648200" y="1295400"/>
            <a:ext cx="4114800" cy="2971800"/>
          </a:xfrm>
          <a:prstGeom prst="rect">
            <a:avLst/>
          </a:prstGeom>
          <a:noFill/>
          <a:ln w="9525">
            <a:noFill/>
            <a:miter lim="800000"/>
            <a:headEnd/>
            <a:tailEnd/>
          </a:ln>
        </p:spPr>
      </p:pic>
      <p:sp>
        <p:nvSpPr>
          <p:cNvPr id="11269" name="Rectangle 4"/>
          <p:cNvSpPr>
            <a:spLocks noChangeArrowheads="1"/>
          </p:cNvSpPr>
          <p:nvPr/>
        </p:nvSpPr>
        <p:spPr bwMode="auto">
          <a:xfrm>
            <a:off x="0" y="4343400"/>
            <a:ext cx="8686800" cy="1739900"/>
          </a:xfrm>
          <a:prstGeom prst="rect">
            <a:avLst/>
          </a:prstGeom>
          <a:noFill/>
          <a:ln w="9525">
            <a:noFill/>
            <a:miter lim="800000"/>
            <a:headEnd/>
            <a:tailEnd/>
          </a:ln>
        </p:spPr>
        <p:txBody>
          <a:bodyPr anchor="ctr">
            <a:spAutoFit/>
          </a:bodyPr>
          <a:lstStyle/>
          <a:p>
            <a:pPr marL="573088" indent="-573088" algn="just"/>
            <a:r>
              <a:rPr lang="en-US" i="1">
                <a:latin typeface="Times New Roman" pitchFamily="18" charset="0"/>
                <a:cs typeface="Times New Roman" pitchFamily="18" charset="0"/>
              </a:rPr>
              <a:t>	</a:t>
            </a:r>
            <a:r>
              <a:rPr lang="en-US" i="1">
                <a:solidFill>
                  <a:srgbClr val="000099"/>
                </a:solidFill>
                <a:latin typeface="Times New Roman" pitchFamily="18" charset="0"/>
                <a:cs typeface="Times New Roman" pitchFamily="18" charset="0"/>
              </a:rPr>
              <a:t>The Hf and Yb-chain : The interaction strength in the level crossing between the ground state band and the s-band characterized by the minimal distance between the yrast band and the first excited band </a:t>
            </a:r>
            <a:r>
              <a:rPr lang="el-GR" i="1">
                <a:solidFill>
                  <a:srgbClr val="000099"/>
                </a:solidFill>
                <a:latin typeface="Times New Roman" pitchFamily="18" charset="0"/>
                <a:cs typeface="Times New Roman" pitchFamily="18" charset="0"/>
              </a:rPr>
              <a:t>Δ</a:t>
            </a:r>
            <a:r>
              <a:rPr lang="en-US" i="1">
                <a:solidFill>
                  <a:srgbClr val="000099"/>
                </a:solidFill>
                <a:latin typeface="Times New Roman" pitchFamily="18" charset="0"/>
                <a:cs typeface="Times New Roman" pitchFamily="18" charset="0"/>
              </a:rPr>
              <a:t>E</a:t>
            </a:r>
            <a:r>
              <a:rPr lang="en-US" i="1" baseline="-30000">
                <a:solidFill>
                  <a:srgbClr val="000099"/>
                </a:solidFill>
                <a:latin typeface="Times New Roman" pitchFamily="18" charset="0"/>
                <a:cs typeface="Times New Roman" pitchFamily="18" charset="0"/>
              </a:rPr>
              <a:t>min.</a:t>
            </a:r>
            <a:r>
              <a:rPr lang="en-US" i="1">
                <a:solidFill>
                  <a:srgbClr val="000099"/>
                </a:solidFill>
                <a:latin typeface="Times New Roman" pitchFamily="18" charset="0"/>
                <a:cs typeface="Times New Roman" pitchFamily="18" charset="0"/>
              </a:rPr>
              <a:t> Connected lines correspond to minimal distances for the angular momenta I= 10-16ħ. Full dot symbols indicate the even mass Yb-isotopes. The position of the deformed single-particle energies of the v i</a:t>
            </a:r>
            <a:r>
              <a:rPr lang="en-US" i="1" baseline="-30000">
                <a:solidFill>
                  <a:srgbClr val="000099"/>
                </a:solidFill>
                <a:latin typeface="Times New Roman" pitchFamily="18" charset="0"/>
                <a:cs typeface="Times New Roman" pitchFamily="18" charset="0"/>
              </a:rPr>
              <a:t>13/2 </a:t>
            </a:r>
            <a:r>
              <a:rPr lang="en-US" i="1">
                <a:solidFill>
                  <a:srgbClr val="000099"/>
                </a:solidFill>
                <a:latin typeface="Times New Roman" pitchFamily="18" charset="0"/>
                <a:cs typeface="Times New Roman" pitchFamily="18" charset="0"/>
              </a:rPr>
              <a:t>levels for the nucleus </a:t>
            </a:r>
            <a:r>
              <a:rPr lang="en-US" i="1" baseline="30000">
                <a:solidFill>
                  <a:srgbClr val="000099"/>
                </a:solidFill>
                <a:latin typeface="Times New Roman" pitchFamily="18" charset="0"/>
                <a:cs typeface="Times New Roman" pitchFamily="18" charset="0"/>
              </a:rPr>
              <a:t>166</a:t>
            </a:r>
            <a:r>
              <a:rPr lang="en-US" i="1">
                <a:solidFill>
                  <a:srgbClr val="000099"/>
                </a:solidFill>
                <a:latin typeface="Times New Roman" pitchFamily="18" charset="0"/>
                <a:cs typeface="Times New Roman" pitchFamily="18" charset="0"/>
              </a:rPr>
              <a:t>Yb and </a:t>
            </a:r>
            <a:r>
              <a:rPr lang="en-US" i="1" baseline="30000">
                <a:solidFill>
                  <a:srgbClr val="000099"/>
                </a:solidFill>
                <a:latin typeface="Times New Roman" pitchFamily="18" charset="0"/>
                <a:cs typeface="Times New Roman" pitchFamily="18" charset="0"/>
              </a:rPr>
              <a:t>170</a:t>
            </a:r>
            <a:r>
              <a:rPr lang="en-US" i="1">
                <a:solidFill>
                  <a:srgbClr val="000099"/>
                </a:solidFill>
                <a:latin typeface="Times New Roman" pitchFamily="18" charset="0"/>
                <a:cs typeface="Times New Roman" pitchFamily="18" charset="0"/>
              </a:rPr>
              <a:t>Hf  are given on the abscissa</a:t>
            </a:r>
            <a:r>
              <a:rPr lang="en-US" i="1">
                <a:latin typeface="Times New Roman" pitchFamily="18" charset="0"/>
                <a:cs typeface="Times New Roman" pitchFamily="18" charset="0"/>
              </a:rPr>
              <a:t>.</a:t>
            </a:r>
          </a:p>
        </p:txBody>
      </p:sp>
      <p:sp>
        <p:nvSpPr>
          <p:cNvPr id="4101" name="Rectangle 5"/>
          <p:cNvSpPr>
            <a:spLocks noChangeArrowheads="1"/>
          </p:cNvSpPr>
          <p:nvPr/>
        </p:nvSpPr>
        <p:spPr bwMode="auto">
          <a:xfrm rot="10800000" flipV="1">
            <a:off x="5029200" y="6172200"/>
            <a:ext cx="3581400" cy="276225"/>
          </a:xfrm>
          <a:prstGeom prst="rect">
            <a:avLst/>
          </a:prstGeom>
          <a:noFill/>
          <a:ln w="9525">
            <a:noFill/>
            <a:miter lim="800000"/>
            <a:headEnd/>
            <a:tailEnd/>
          </a:ln>
          <a:effectLst/>
        </p:spPr>
        <p:txBody>
          <a:bodyPr tIns="0" bIns="0" anchor="ctr">
            <a:spAutoFit/>
          </a:bodyPr>
          <a:lstStyle/>
          <a:p>
            <a:pPr eaLnBrk="0" hangingPunct="0">
              <a:defRPr/>
            </a:pPr>
            <a:r>
              <a:rPr lang="en-US" i="1" dirty="0">
                <a:solidFill>
                  <a:schemeClr val="accent1">
                    <a:lumMod val="50000"/>
                  </a:schemeClr>
                </a:solidFill>
                <a:latin typeface="Times New Roman" pitchFamily="18" charset="0"/>
                <a:ea typeface="Times New Roman" pitchFamily="18" charset="0"/>
                <a:cs typeface="Times New Roman" pitchFamily="18" charset="0"/>
              </a:rPr>
              <a:t>Y. Sun et al, Z. Phys. A339 (1991) 51</a:t>
            </a:r>
            <a:endParaRPr lang="en-US" dirty="0">
              <a:solidFill>
                <a:schemeClr val="accent1">
                  <a:lumMod val="50000"/>
                </a:schemeClr>
              </a:solidFill>
            </a:endParaRPr>
          </a:p>
        </p:txBody>
      </p:sp>
      <p:sp>
        <p:nvSpPr>
          <p:cNvPr id="11272" name="Rectangle 8"/>
          <p:cNvSpPr>
            <a:spLocks noChangeArrowheads="1"/>
          </p:cNvSpPr>
          <p:nvPr/>
        </p:nvSpPr>
        <p:spPr bwMode="auto">
          <a:xfrm>
            <a:off x="5257800" y="381000"/>
            <a:ext cx="2971800" cy="830997"/>
          </a:xfrm>
          <a:prstGeom prst="rect">
            <a:avLst/>
          </a:prstGeom>
          <a:solidFill>
            <a:srgbClr val="FFFF99"/>
          </a:solidFill>
          <a:ln w="9525">
            <a:noFill/>
            <a:miter lim="800000"/>
            <a:headEnd/>
            <a:tailEnd/>
          </a:ln>
          <a:effectLst/>
        </p:spPr>
        <p:txBody>
          <a:bodyPr wrap="square">
            <a:spAutoFit/>
          </a:bodyPr>
          <a:lstStyle/>
          <a:p>
            <a:r>
              <a:rPr lang="en-US" sz="2400" i="1" baseline="30000" dirty="0">
                <a:solidFill>
                  <a:srgbClr val="3333CC"/>
                </a:solidFill>
              </a:rPr>
              <a:t>172,174</a:t>
            </a:r>
            <a:r>
              <a:rPr lang="en-US" sz="2400" i="1" dirty="0">
                <a:solidFill>
                  <a:srgbClr val="3333CC"/>
                </a:solidFill>
              </a:rPr>
              <a:t>Yb on </a:t>
            </a:r>
            <a:r>
              <a:rPr lang="en-US" sz="2400" i="1" baseline="30000" dirty="0">
                <a:solidFill>
                  <a:srgbClr val="3333CC"/>
                </a:solidFill>
              </a:rPr>
              <a:t>206</a:t>
            </a:r>
            <a:r>
              <a:rPr lang="en-US" sz="2400" i="1" dirty="0">
                <a:solidFill>
                  <a:srgbClr val="3333CC"/>
                </a:solidFill>
              </a:rPr>
              <a:t>Pb                                                      </a:t>
            </a:r>
          </a:p>
          <a:p>
            <a:r>
              <a:rPr lang="en-US" sz="2400" i="1" baseline="30000" dirty="0">
                <a:solidFill>
                  <a:srgbClr val="3333CC"/>
                </a:solidFill>
              </a:rPr>
              <a:t>174,176</a:t>
            </a:r>
            <a:r>
              <a:rPr lang="en-US" sz="2400" i="1" dirty="0">
                <a:solidFill>
                  <a:srgbClr val="3333CC"/>
                </a:solidFill>
              </a:rPr>
              <a:t>Hf</a:t>
            </a:r>
            <a:r>
              <a:rPr lang="en-US" sz="2400" dirty="0">
                <a:solidFill>
                  <a:srgbClr val="3333CC"/>
                </a:solidFill>
              </a:rPr>
              <a:t> on </a:t>
            </a:r>
            <a:r>
              <a:rPr lang="en-US" sz="2400" i="1" baseline="30000" dirty="0">
                <a:solidFill>
                  <a:srgbClr val="3333CC"/>
                </a:solidFill>
              </a:rPr>
              <a:t>206</a:t>
            </a:r>
            <a:r>
              <a:rPr lang="en-US" sz="2400" i="1" dirty="0">
                <a:solidFill>
                  <a:srgbClr val="3333CC"/>
                </a:solidFill>
              </a:rPr>
              <a:t>Pb </a:t>
            </a:r>
            <a:r>
              <a:rPr lang="en-US" sz="2400" dirty="0">
                <a:solidFill>
                  <a:srgbClr val="3333CC"/>
                </a:solidFill>
              </a:rPr>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a:stretch>
            <a:fillRect/>
          </a:stretch>
        </p:blipFill>
        <p:spPr bwMode="auto">
          <a:xfrm>
            <a:off x="381000" y="1066800"/>
            <a:ext cx="7620000" cy="3395663"/>
          </a:xfrm>
          <a:prstGeom prst="rect">
            <a:avLst/>
          </a:prstGeom>
          <a:noFill/>
          <a:ln w="9525">
            <a:noFill/>
            <a:miter lim="800000"/>
            <a:headEnd/>
            <a:tailEnd/>
          </a:ln>
        </p:spPr>
      </p:pic>
      <p:sp>
        <p:nvSpPr>
          <p:cNvPr id="12291" name="TextBox 2"/>
          <p:cNvSpPr txBox="1">
            <a:spLocks noChangeArrowheads="1"/>
          </p:cNvSpPr>
          <p:nvPr/>
        </p:nvSpPr>
        <p:spPr bwMode="auto">
          <a:xfrm>
            <a:off x="0" y="5378450"/>
            <a:ext cx="8991600" cy="641350"/>
          </a:xfrm>
          <a:prstGeom prst="rect">
            <a:avLst/>
          </a:prstGeom>
          <a:noFill/>
          <a:ln w="9525">
            <a:noFill/>
            <a:miter lim="800000"/>
            <a:headEnd/>
            <a:tailEnd/>
          </a:ln>
        </p:spPr>
        <p:txBody>
          <a:bodyPr>
            <a:spAutoFit/>
          </a:bodyPr>
          <a:lstStyle/>
          <a:p>
            <a:pPr marL="573088" indent="-573088" algn="just"/>
            <a:r>
              <a:rPr lang="en-US" i="1">
                <a:latin typeface="Times New Roman" pitchFamily="18" charset="0"/>
                <a:cs typeface="Times New Roman" pitchFamily="18" charset="0"/>
              </a:rPr>
              <a:t>	</a:t>
            </a:r>
            <a:r>
              <a:rPr lang="en-US" i="1">
                <a:solidFill>
                  <a:srgbClr val="3333CC"/>
                </a:solidFill>
                <a:latin typeface="Times New Roman" pitchFamily="18" charset="0"/>
                <a:cs typeface="Times New Roman" pitchFamily="18" charset="0"/>
              </a:rPr>
              <a:t>The calculation show the diabolic effect for </a:t>
            </a:r>
            <a:r>
              <a:rPr lang="en-US" i="1" baseline="30000">
                <a:solidFill>
                  <a:srgbClr val="3333CC"/>
                </a:solidFill>
                <a:latin typeface="Times New Roman" pitchFamily="18" charset="0"/>
                <a:cs typeface="Times New Roman" pitchFamily="18" charset="0"/>
              </a:rPr>
              <a:t>206</a:t>
            </a:r>
            <a:r>
              <a:rPr lang="en-US" i="1">
                <a:solidFill>
                  <a:srgbClr val="3333CC"/>
                </a:solidFill>
                <a:latin typeface="Times New Roman" pitchFamily="18" charset="0"/>
                <a:cs typeface="Times New Roman" pitchFamily="18" charset="0"/>
              </a:rPr>
              <a:t>Pb on </a:t>
            </a:r>
            <a:r>
              <a:rPr lang="en-US" i="1" baseline="30000">
                <a:solidFill>
                  <a:srgbClr val="3333CC"/>
                </a:solidFill>
                <a:latin typeface="Times New Roman" pitchFamily="18" charset="0"/>
                <a:cs typeface="Times New Roman" pitchFamily="18" charset="0"/>
              </a:rPr>
              <a:t>174</a:t>
            </a:r>
            <a:r>
              <a:rPr lang="en-US" i="1">
                <a:solidFill>
                  <a:srgbClr val="3333CC"/>
                </a:solidFill>
                <a:latin typeface="Times New Roman" pitchFamily="18" charset="0"/>
                <a:cs typeface="Times New Roman" pitchFamily="18" charset="0"/>
              </a:rPr>
              <a:t>Hf. This calculation  assumes </a:t>
            </a:r>
            <a:r>
              <a:rPr lang="en-US" i="1" baseline="30000">
                <a:solidFill>
                  <a:srgbClr val="3333CC"/>
                </a:solidFill>
                <a:latin typeface="Times New Roman" pitchFamily="18" charset="0"/>
                <a:cs typeface="Times New Roman" pitchFamily="18" charset="0"/>
              </a:rPr>
              <a:t>174</a:t>
            </a:r>
            <a:r>
              <a:rPr lang="en-US" i="1">
                <a:solidFill>
                  <a:srgbClr val="3333CC"/>
                </a:solidFill>
                <a:latin typeface="Times New Roman" pitchFamily="18" charset="0"/>
                <a:cs typeface="Times New Roman" pitchFamily="18" charset="0"/>
              </a:rPr>
              <a:t>Hf transfers to </a:t>
            </a:r>
            <a:r>
              <a:rPr lang="en-US" i="1" baseline="30000">
                <a:solidFill>
                  <a:srgbClr val="3333CC"/>
                </a:solidFill>
                <a:latin typeface="Times New Roman" pitchFamily="18" charset="0"/>
                <a:cs typeface="Times New Roman" pitchFamily="18" charset="0"/>
              </a:rPr>
              <a:t>172</a:t>
            </a:r>
            <a:r>
              <a:rPr lang="en-US" i="1">
                <a:solidFill>
                  <a:srgbClr val="3333CC"/>
                </a:solidFill>
                <a:latin typeface="Times New Roman" pitchFamily="18" charset="0"/>
                <a:cs typeface="Times New Roman" pitchFamily="18" charset="0"/>
              </a:rPr>
              <a:t>Hf. The symbol o’s are non diabolic case and </a:t>
            </a:r>
            <a:r>
              <a:rPr lang="el-GR" i="1">
                <a:solidFill>
                  <a:srgbClr val="3333CC"/>
                </a:solidFill>
                <a:latin typeface="Times New Roman" pitchFamily="18" charset="0"/>
                <a:cs typeface="Times New Roman" pitchFamily="18" charset="0"/>
              </a:rPr>
              <a:t>Δ</a:t>
            </a:r>
            <a:r>
              <a:rPr lang="en-US" i="1">
                <a:solidFill>
                  <a:srgbClr val="3333CC"/>
                </a:solidFill>
                <a:latin typeface="Times New Roman" pitchFamily="18" charset="0"/>
                <a:cs typeface="Times New Roman" pitchFamily="18" charset="0"/>
              </a:rPr>
              <a:t>’s are diabolic cases.</a:t>
            </a:r>
          </a:p>
        </p:txBody>
      </p:sp>
      <p:sp>
        <p:nvSpPr>
          <p:cNvPr id="4" name="TextBox 3"/>
          <p:cNvSpPr txBox="1"/>
          <p:nvPr/>
        </p:nvSpPr>
        <p:spPr>
          <a:xfrm>
            <a:off x="4724400" y="6172200"/>
            <a:ext cx="3962400" cy="396875"/>
          </a:xfrm>
          <a:prstGeom prst="rect">
            <a:avLst/>
          </a:prstGeom>
          <a:noFill/>
        </p:spPr>
        <p:txBody>
          <a:bodyPr>
            <a:spAutoFit/>
          </a:bodyPr>
          <a:lstStyle/>
          <a:p>
            <a:pPr fontAlgn="auto">
              <a:spcBef>
                <a:spcPts val="0"/>
              </a:spcBef>
              <a:spcAft>
                <a:spcPts val="0"/>
              </a:spcAft>
              <a:defRPr/>
            </a:pPr>
            <a:r>
              <a:rPr lang="en-US" sz="2000" i="1" dirty="0">
                <a:solidFill>
                  <a:schemeClr val="accent1">
                    <a:lumMod val="50000"/>
                  </a:schemeClr>
                </a:solidFill>
                <a:latin typeface="Times New Roman" pitchFamily="18" charset="0"/>
                <a:cs typeface="Times New Roman" pitchFamily="18" charset="0"/>
              </a:rPr>
              <a:t>L F Canto et al PRC 47,2836(1993). </a:t>
            </a:r>
          </a:p>
        </p:txBody>
      </p:sp>
      <p:sp>
        <p:nvSpPr>
          <p:cNvPr id="12294" name="Text Box 6"/>
          <p:cNvSpPr txBox="1">
            <a:spLocks noChangeArrowheads="1"/>
          </p:cNvSpPr>
          <p:nvPr/>
        </p:nvSpPr>
        <p:spPr bwMode="auto">
          <a:xfrm>
            <a:off x="1371600" y="1447800"/>
            <a:ext cx="1212850" cy="366713"/>
          </a:xfrm>
          <a:prstGeom prst="rect">
            <a:avLst/>
          </a:prstGeom>
          <a:solidFill>
            <a:schemeClr val="bg1"/>
          </a:solidFill>
          <a:ln w="9525">
            <a:noFill/>
            <a:miter lim="800000"/>
            <a:headEnd/>
            <a:tailEnd/>
          </a:ln>
          <a:effectLst/>
        </p:spPr>
        <p:txBody>
          <a:bodyPr wrap="none">
            <a:spAutoFit/>
          </a:bodyPr>
          <a:lstStyle/>
          <a:p>
            <a:r>
              <a:rPr lang="en-US">
                <a:latin typeface="Times New Roman" pitchFamily="18" charset="0"/>
              </a:rPr>
              <a:t>yrast-states</a:t>
            </a:r>
            <a:endParaRPr lang="de-DE">
              <a:latin typeface="Times New Roman" pitchFamily="18" charset="0"/>
            </a:endParaRPr>
          </a:p>
        </p:txBody>
      </p:sp>
      <p:sp>
        <p:nvSpPr>
          <p:cNvPr id="12295" name="Text Box 7"/>
          <p:cNvSpPr txBox="1">
            <a:spLocks noChangeArrowheads="1"/>
          </p:cNvSpPr>
          <p:nvPr/>
        </p:nvSpPr>
        <p:spPr bwMode="auto">
          <a:xfrm>
            <a:off x="4876800" y="1447800"/>
            <a:ext cx="1238250" cy="366713"/>
          </a:xfrm>
          <a:prstGeom prst="rect">
            <a:avLst/>
          </a:prstGeom>
          <a:solidFill>
            <a:schemeClr val="bg1"/>
          </a:solidFill>
          <a:ln w="9525">
            <a:noFill/>
            <a:miter lim="800000"/>
            <a:headEnd/>
            <a:tailEnd/>
          </a:ln>
          <a:effectLst/>
        </p:spPr>
        <p:txBody>
          <a:bodyPr wrap="none">
            <a:spAutoFit/>
          </a:bodyPr>
          <a:lstStyle/>
          <a:p>
            <a:r>
              <a:rPr lang="en-US">
                <a:latin typeface="Times New Roman" pitchFamily="18" charset="0"/>
              </a:rPr>
              <a:t>yrare-states</a:t>
            </a:r>
            <a:endParaRPr lang="de-DE">
              <a:latin typeface="Times New Roman" pitchFamily="18" charset="0"/>
            </a:endParaRPr>
          </a:p>
        </p:txBody>
      </p:sp>
      <p:sp>
        <p:nvSpPr>
          <p:cNvPr id="12296" name="Text Box 8"/>
          <p:cNvSpPr txBox="1">
            <a:spLocks noChangeArrowheads="1"/>
          </p:cNvSpPr>
          <p:nvPr/>
        </p:nvSpPr>
        <p:spPr bwMode="auto">
          <a:xfrm>
            <a:off x="6121400" y="3644900"/>
            <a:ext cx="1781175" cy="304800"/>
          </a:xfrm>
          <a:prstGeom prst="rect">
            <a:avLst/>
          </a:prstGeom>
          <a:noFill/>
          <a:ln w="9525">
            <a:noFill/>
            <a:miter lim="800000"/>
            <a:headEnd/>
            <a:tailEnd/>
          </a:ln>
          <a:effectLst/>
        </p:spPr>
        <p:txBody>
          <a:bodyPr wrap="none">
            <a:spAutoFit/>
          </a:bodyPr>
          <a:lstStyle/>
          <a:p>
            <a:r>
              <a:rPr lang="en-US" sz="1400" baseline="30000">
                <a:latin typeface="Times New Roman" pitchFamily="18" charset="0"/>
              </a:rPr>
              <a:t>174</a:t>
            </a:r>
            <a:r>
              <a:rPr lang="en-US" sz="1400">
                <a:latin typeface="Times New Roman" pitchFamily="18" charset="0"/>
              </a:rPr>
              <a:t>Hf(</a:t>
            </a:r>
            <a:r>
              <a:rPr lang="en-US" sz="1400" baseline="30000">
                <a:latin typeface="Times New Roman" pitchFamily="18" charset="0"/>
              </a:rPr>
              <a:t>206</a:t>
            </a:r>
            <a:r>
              <a:rPr lang="en-US" sz="1400">
                <a:latin typeface="Times New Roman" pitchFamily="18" charset="0"/>
              </a:rPr>
              <a:t>Pb,</a:t>
            </a:r>
            <a:r>
              <a:rPr lang="en-US" sz="1400" baseline="30000">
                <a:latin typeface="Times New Roman" pitchFamily="18" charset="0"/>
              </a:rPr>
              <a:t>208</a:t>
            </a:r>
            <a:r>
              <a:rPr lang="en-US" sz="1400">
                <a:latin typeface="Times New Roman" pitchFamily="18" charset="0"/>
              </a:rPr>
              <a:t>Pb)</a:t>
            </a:r>
            <a:r>
              <a:rPr lang="en-US" sz="1400" baseline="30000">
                <a:latin typeface="Times New Roman" pitchFamily="18" charset="0"/>
              </a:rPr>
              <a:t>172</a:t>
            </a:r>
            <a:r>
              <a:rPr lang="en-US" sz="1400">
                <a:latin typeface="Times New Roman" pitchFamily="18" charset="0"/>
              </a:rPr>
              <a:t>Hf</a:t>
            </a:r>
            <a:endParaRPr lang="de-DE" sz="1400">
              <a:latin typeface="Times New Roman" pitchFamily="18" charset="0"/>
            </a:endParaRPr>
          </a:p>
        </p:txBody>
      </p:sp>
      <p:sp>
        <p:nvSpPr>
          <p:cNvPr id="12297" name="TextBox 2"/>
          <p:cNvSpPr txBox="1">
            <a:spLocks noChangeArrowheads="1"/>
          </p:cNvSpPr>
          <p:nvPr/>
        </p:nvSpPr>
        <p:spPr bwMode="auto">
          <a:xfrm>
            <a:off x="228600" y="152400"/>
            <a:ext cx="8915400" cy="579438"/>
          </a:xfrm>
          <a:prstGeom prst="rect">
            <a:avLst/>
          </a:prstGeom>
          <a:noFill/>
          <a:ln w="9525">
            <a:noFill/>
            <a:miter lim="800000"/>
            <a:headEnd/>
            <a:tailEnd/>
          </a:ln>
        </p:spPr>
        <p:txBody>
          <a:bodyPr>
            <a:spAutoFit/>
          </a:bodyPr>
          <a:lstStyle/>
          <a:p>
            <a:pPr algn="ctr"/>
            <a:r>
              <a:rPr lang="en-US" sz="3200">
                <a:solidFill>
                  <a:srgbClr val="C00000"/>
                </a:solidFill>
                <a:latin typeface="Monotype Corsiva" pitchFamily="66" charset="0"/>
              </a:rPr>
              <a:t>2n-transfer probability as a function of spin </a:t>
            </a:r>
            <a:endParaRPr lang="en-US" sz="3200" i="1">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077200" cy="1782762"/>
          </a:xfrm>
        </p:spPr>
        <p:txBody>
          <a:bodyPr>
            <a:noAutofit/>
          </a:bodyPr>
          <a:lstStyle/>
          <a:p>
            <a:pPr algn="just"/>
            <a:r>
              <a:rPr lang="en-GB" sz="3200" dirty="0" smtClean="0">
                <a:solidFill>
                  <a:schemeClr val="bg2">
                    <a:lumMod val="25000"/>
                  </a:schemeClr>
                </a:solidFill>
                <a:latin typeface="Times New Roman" pitchFamily="18" charset="0"/>
                <a:cs typeface="Times New Roman" pitchFamily="18" charset="0"/>
              </a:rPr>
              <a:t>Diabolic pair transfer at higher angular momentum states by using heavy-ion induced reaction</a:t>
            </a:r>
            <a:endParaRPr lang="en-US" sz="3200" dirty="0">
              <a:solidFill>
                <a:schemeClr val="bg2">
                  <a:lumMod val="25000"/>
                </a:schemeClr>
              </a:solidFill>
            </a:endParaRPr>
          </a:p>
        </p:txBody>
      </p:sp>
      <p:sp>
        <p:nvSpPr>
          <p:cNvPr id="4" name="Rectangle 3"/>
          <p:cNvSpPr/>
          <p:nvPr/>
        </p:nvSpPr>
        <p:spPr>
          <a:xfrm>
            <a:off x="2667000" y="2743200"/>
            <a:ext cx="4419600" cy="523220"/>
          </a:xfrm>
          <a:prstGeom prst="rect">
            <a:avLst/>
          </a:prstGeom>
        </p:spPr>
        <p:txBody>
          <a:bodyPr wrap="square">
            <a:spAutoFit/>
          </a:bodyPr>
          <a:lstStyle/>
          <a:p>
            <a:pPr fontAlgn="auto">
              <a:spcBef>
                <a:spcPts val="0"/>
              </a:spcBef>
              <a:spcAft>
                <a:spcPts val="0"/>
              </a:spcAft>
              <a:defRPr/>
            </a:pPr>
            <a:r>
              <a:rPr lang="en-US" sz="2800" dirty="0" smtClean="0">
                <a:solidFill>
                  <a:srgbClr val="C00000"/>
                </a:solidFill>
                <a:latin typeface="Times New Roman" pitchFamily="18" charset="0"/>
                <a:cs typeface="Times New Roman" pitchFamily="18" charset="0"/>
              </a:rPr>
              <a:t>Nuclear Josephson Effects</a:t>
            </a:r>
            <a:endParaRPr lang="en-US" sz="2800" dirty="0">
              <a:solidFill>
                <a:srgbClr val="C00000"/>
              </a:solidFill>
              <a:latin typeface="Times New Roman" pitchFamily="18" charset="0"/>
              <a:cs typeface="Times New Roman" pitchFamily="18" charset="0"/>
            </a:endParaRPr>
          </a:p>
        </p:txBody>
      </p:sp>
      <p:sp>
        <p:nvSpPr>
          <p:cNvPr id="5" name="Rectangle 4"/>
          <p:cNvSpPr/>
          <p:nvPr/>
        </p:nvSpPr>
        <p:spPr>
          <a:xfrm>
            <a:off x="2286000" y="1981200"/>
            <a:ext cx="5029200" cy="523220"/>
          </a:xfrm>
          <a:prstGeom prst="rect">
            <a:avLst/>
          </a:prstGeom>
        </p:spPr>
        <p:txBody>
          <a:bodyPr wrap="square">
            <a:spAutoFit/>
          </a:bodyPr>
          <a:lstStyle/>
          <a:p>
            <a:r>
              <a:rPr lang="en-US" sz="2800" dirty="0" smtClean="0">
                <a:solidFill>
                  <a:srgbClr val="C00000"/>
                </a:solidFill>
                <a:latin typeface="Times New Roman" pitchFamily="18" charset="0"/>
                <a:cs typeface="Times New Roman" pitchFamily="18" charset="0"/>
              </a:rPr>
              <a:t>Berry Phase in Nuclear Physics </a:t>
            </a:r>
            <a:endParaRPr lang="en-US" sz="2800"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2" cstate="print"/>
          <a:srcRect/>
          <a:stretch>
            <a:fillRect/>
          </a:stretch>
        </p:blipFill>
        <p:spPr bwMode="auto">
          <a:xfrm>
            <a:off x="0" y="3429000"/>
            <a:ext cx="4648200" cy="3072539"/>
          </a:xfrm>
          <a:prstGeom prst="rect">
            <a:avLst/>
          </a:prstGeom>
          <a:noFill/>
          <a:ln w="9525">
            <a:noFill/>
            <a:miter lim="800000"/>
            <a:headEnd/>
            <a:tailEnd/>
          </a:ln>
        </p:spPr>
      </p:pic>
      <p:pic>
        <p:nvPicPr>
          <p:cNvPr id="7" name="Picture 3"/>
          <p:cNvPicPr>
            <a:picLocks noChangeAspect="1" noChangeArrowheads="1"/>
          </p:cNvPicPr>
          <p:nvPr/>
        </p:nvPicPr>
        <p:blipFill>
          <a:blip r:embed="rId3" cstate="print"/>
          <a:srcRect/>
          <a:stretch>
            <a:fillRect/>
          </a:stretch>
        </p:blipFill>
        <p:spPr bwMode="auto">
          <a:xfrm>
            <a:off x="4724400" y="3505200"/>
            <a:ext cx="4191000" cy="3026834"/>
          </a:xfrm>
          <a:prstGeom prst="rect">
            <a:avLst/>
          </a:prstGeom>
          <a:noFill/>
          <a:ln w="9525">
            <a:noFill/>
            <a:miter lim="800000"/>
            <a:headEnd/>
            <a:tailEnd/>
          </a:ln>
        </p:spPr>
      </p:pic>
      <p:sp>
        <p:nvSpPr>
          <p:cNvPr id="8" name="Rectangle 7"/>
          <p:cNvSpPr/>
          <p:nvPr/>
        </p:nvSpPr>
        <p:spPr>
          <a:xfrm>
            <a:off x="5560647" y="6488668"/>
            <a:ext cx="3583353" cy="369332"/>
          </a:xfrm>
          <a:prstGeom prst="rect">
            <a:avLst/>
          </a:prstGeom>
        </p:spPr>
        <p:txBody>
          <a:bodyPr wrap="none">
            <a:spAutoFit/>
          </a:bodyPr>
          <a:lstStyle/>
          <a:p>
            <a:pPr eaLnBrk="0" hangingPunct="0">
              <a:defRPr/>
            </a:pPr>
            <a:r>
              <a:rPr lang="en-US" i="1" dirty="0" smtClean="0">
                <a:solidFill>
                  <a:schemeClr val="accent1">
                    <a:lumMod val="50000"/>
                  </a:schemeClr>
                </a:solidFill>
                <a:latin typeface="Times New Roman" pitchFamily="18" charset="0"/>
                <a:ea typeface="Times New Roman" pitchFamily="18" charset="0"/>
                <a:cs typeface="Times New Roman" pitchFamily="18" charset="0"/>
              </a:rPr>
              <a:t>Y. Sun et al, Z. Phys. A339 (1991) 51</a:t>
            </a:r>
            <a:endParaRPr lang="en-US" dirty="0">
              <a:solidFill>
                <a:schemeClr val="accent1">
                  <a:lumMod val="50000"/>
                </a:schemeClr>
              </a:solidFill>
            </a:endParaRPr>
          </a:p>
        </p:txBody>
      </p:sp>
      <p:sp>
        <p:nvSpPr>
          <p:cNvPr id="9" name="Rectangle 8"/>
          <p:cNvSpPr/>
          <p:nvPr/>
        </p:nvSpPr>
        <p:spPr>
          <a:xfrm>
            <a:off x="6477000" y="4191000"/>
            <a:ext cx="928459" cy="369332"/>
          </a:xfrm>
          <a:prstGeom prst="rect">
            <a:avLst/>
          </a:prstGeom>
          <a:solidFill>
            <a:schemeClr val="accent6">
              <a:lumMod val="20000"/>
              <a:lumOff val="80000"/>
            </a:schemeClr>
          </a:solidFill>
        </p:spPr>
        <p:txBody>
          <a:bodyPr wrap="none">
            <a:spAutoFit/>
          </a:bodyPr>
          <a:lstStyle/>
          <a:p>
            <a:r>
              <a:rPr lang="en-US" i="1" baseline="30000" dirty="0" smtClean="0">
                <a:latin typeface="Times New Roman" pitchFamily="18" charset="0"/>
                <a:cs typeface="Times New Roman" pitchFamily="18" charset="0"/>
              </a:rPr>
              <a:t>172,174</a:t>
            </a:r>
            <a:r>
              <a:rPr lang="en-US" i="1" dirty="0" smtClean="0">
                <a:latin typeface="Times New Roman" pitchFamily="18" charset="0"/>
                <a:cs typeface="Times New Roman" pitchFamily="18" charset="0"/>
              </a:rPr>
              <a:t>Yb</a:t>
            </a:r>
            <a:endParaRPr lang="en-US" dirty="0"/>
          </a:p>
        </p:txBody>
      </p:sp>
      <p:sp>
        <p:nvSpPr>
          <p:cNvPr id="10" name="Rectangle 9"/>
          <p:cNvSpPr/>
          <p:nvPr/>
        </p:nvSpPr>
        <p:spPr>
          <a:xfrm>
            <a:off x="990600" y="4267200"/>
            <a:ext cx="973343" cy="369332"/>
          </a:xfrm>
          <a:prstGeom prst="rect">
            <a:avLst/>
          </a:prstGeom>
          <a:solidFill>
            <a:schemeClr val="accent6">
              <a:lumMod val="20000"/>
              <a:lumOff val="80000"/>
            </a:schemeClr>
          </a:solidFill>
        </p:spPr>
        <p:txBody>
          <a:bodyPr wrap="none">
            <a:spAutoFit/>
          </a:bodyPr>
          <a:lstStyle/>
          <a:p>
            <a:r>
              <a:rPr lang="en-US" i="1" baseline="30000" dirty="0" smtClean="0">
                <a:latin typeface="Times New Roman" pitchFamily="18" charset="0"/>
                <a:cs typeface="Times New Roman" pitchFamily="18" charset="0"/>
              </a:rPr>
              <a:t>174,176</a:t>
            </a:r>
            <a:r>
              <a:rPr lang="en-US" i="1" dirty="0" smtClean="0">
                <a:latin typeface="Times New Roman" pitchFamily="18" charset="0"/>
                <a:cs typeface="Times New Roman" pitchFamily="18" charset="0"/>
              </a:rPr>
              <a:t>Hf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0"/>
            <a:ext cx="8534400" cy="1143000"/>
          </a:xfrm>
        </p:spPr>
        <p:txBody>
          <a:bodyPr>
            <a:noAutofit/>
          </a:bodyPr>
          <a:lstStyle/>
          <a:p>
            <a:r>
              <a:rPr lang="en-US" sz="3200" b="0" dirty="0" smtClean="0">
                <a:solidFill>
                  <a:srgbClr val="002060"/>
                </a:solidFill>
                <a:latin typeface="Times New Roman" pitchFamily="18" charset="0"/>
                <a:cs typeface="Times New Roman" pitchFamily="18" charset="0"/>
              </a:rPr>
              <a:t>Multi-nucleon transfer: Production of Super-Heavy</a:t>
            </a:r>
            <a:endParaRPr lang="en-US" sz="3200" b="0" dirty="0">
              <a:solidFill>
                <a:srgbClr val="002060"/>
              </a:solidFill>
              <a:latin typeface="Times New Roman" pitchFamily="18" charset="0"/>
              <a:cs typeface="Times New Roman" pitchFamily="18" charset="0"/>
            </a:endParaRPr>
          </a:p>
        </p:txBody>
      </p:sp>
      <p:pic>
        <p:nvPicPr>
          <p:cNvPr id="31746" name="Picture 2"/>
          <p:cNvPicPr>
            <a:picLocks noChangeAspect="1" noChangeArrowheads="1"/>
          </p:cNvPicPr>
          <p:nvPr/>
        </p:nvPicPr>
        <p:blipFill>
          <a:blip r:embed="rId2" cstate="print"/>
          <a:srcRect/>
          <a:stretch>
            <a:fillRect/>
          </a:stretch>
        </p:blipFill>
        <p:spPr bwMode="auto">
          <a:xfrm>
            <a:off x="1905000" y="914400"/>
            <a:ext cx="5459862" cy="5791200"/>
          </a:xfrm>
          <a:prstGeom prst="rect">
            <a:avLst/>
          </a:prstGeom>
          <a:noFill/>
          <a:ln w="9525">
            <a:noFill/>
            <a:miter lim="800000"/>
            <a:headEnd/>
            <a:tailEnd/>
          </a:ln>
        </p:spPr>
      </p:pic>
      <p:sp>
        <p:nvSpPr>
          <p:cNvPr id="5" name="TextBox 4"/>
          <p:cNvSpPr txBox="1"/>
          <p:nvPr/>
        </p:nvSpPr>
        <p:spPr>
          <a:xfrm>
            <a:off x="3733800" y="5562600"/>
            <a:ext cx="3276600" cy="369332"/>
          </a:xfrm>
          <a:prstGeom prst="rect">
            <a:avLst/>
          </a:prstGeom>
          <a:noFill/>
        </p:spPr>
        <p:txBody>
          <a:bodyPr wrap="square" rtlCol="0">
            <a:spAutoFit/>
          </a:bodyPr>
          <a:lstStyle/>
          <a:p>
            <a:r>
              <a:rPr lang="en-US" baseline="30000" dirty="0" smtClean="0"/>
              <a:t>136</a:t>
            </a:r>
            <a:r>
              <a:rPr lang="en-US" dirty="0" smtClean="0"/>
              <a:t>Xe + </a:t>
            </a:r>
            <a:r>
              <a:rPr lang="en-US" baseline="30000" dirty="0" smtClean="0"/>
              <a:t>246</a:t>
            </a:r>
            <a:r>
              <a:rPr lang="en-US" dirty="0" smtClean="0"/>
              <a:t>Cm @500 </a:t>
            </a:r>
            <a:r>
              <a:rPr lang="en-US" dirty="0" err="1" smtClean="0"/>
              <a:t>MeV</a:t>
            </a:r>
            <a:endParaRPr lang="en-US" dirty="0"/>
          </a:p>
        </p:txBody>
      </p:sp>
      <p:sp>
        <p:nvSpPr>
          <p:cNvPr id="6" name="TextBox 5"/>
          <p:cNvSpPr txBox="1"/>
          <p:nvPr/>
        </p:nvSpPr>
        <p:spPr>
          <a:xfrm>
            <a:off x="4114800" y="1066800"/>
            <a:ext cx="1295400" cy="584775"/>
          </a:xfrm>
          <a:prstGeom prst="rect">
            <a:avLst/>
          </a:prstGeom>
          <a:solidFill>
            <a:schemeClr val="bg1"/>
          </a:solidFill>
        </p:spPr>
        <p:txBody>
          <a:bodyPr wrap="square" rtlCol="0">
            <a:spAutoFit/>
          </a:bodyPr>
          <a:lstStyle/>
          <a:p>
            <a:r>
              <a:rPr lang="en-US" sz="1600" baseline="30000" dirty="0" smtClean="0">
                <a:latin typeface="Times New Roman" pitchFamily="18" charset="0"/>
                <a:cs typeface="Times New Roman" pitchFamily="18" charset="0"/>
              </a:rPr>
              <a:t>238</a:t>
            </a:r>
            <a:r>
              <a:rPr lang="en-US" sz="1600" dirty="0" smtClean="0">
                <a:latin typeface="Times New Roman" pitchFamily="18" charset="0"/>
                <a:cs typeface="Times New Roman" pitchFamily="18" charset="0"/>
              </a:rPr>
              <a:t>U + </a:t>
            </a:r>
            <a:r>
              <a:rPr lang="en-US" sz="1600" baseline="30000" dirty="0" smtClean="0">
                <a:latin typeface="Times New Roman" pitchFamily="18" charset="0"/>
                <a:cs typeface="Times New Roman" pitchFamily="18" charset="0"/>
              </a:rPr>
              <a:t>246</a:t>
            </a:r>
            <a:r>
              <a:rPr lang="en-US" sz="1600" dirty="0" smtClean="0">
                <a:latin typeface="Times New Roman" pitchFamily="18" charset="0"/>
                <a:cs typeface="Times New Roman" pitchFamily="18" charset="0"/>
              </a:rPr>
              <a:t>Cm </a:t>
            </a:r>
          </a:p>
          <a:p>
            <a:r>
              <a:rPr lang="en-US" sz="1600" dirty="0" smtClean="0">
                <a:latin typeface="Times New Roman" pitchFamily="18" charset="0"/>
                <a:cs typeface="Times New Roman" pitchFamily="18" charset="0"/>
              </a:rPr>
              <a:t>@780 </a:t>
            </a:r>
            <a:r>
              <a:rPr lang="en-US" sz="1600" dirty="0" err="1" smtClean="0">
                <a:latin typeface="Times New Roman" pitchFamily="18" charset="0"/>
                <a:cs typeface="Times New Roman" pitchFamily="18" charset="0"/>
              </a:rPr>
              <a:t>MeV</a:t>
            </a:r>
            <a:endParaRPr lang="en-US" sz="1600" dirty="0">
              <a:latin typeface="Times New Roman" pitchFamily="18" charset="0"/>
              <a:cs typeface="Times New Roman" pitchFamily="18" charset="0"/>
            </a:endParaRPr>
          </a:p>
        </p:txBody>
      </p:sp>
      <p:sp>
        <p:nvSpPr>
          <p:cNvPr id="8" name="TextBox 7"/>
          <p:cNvSpPr txBox="1"/>
          <p:nvPr/>
        </p:nvSpPr>
        <p:spPr>
          <a:xfrm>
            <a:off x="3429000" y="6336268"/>
            <a:ext cx="2286000" cy="369332"/>
          </a:xfrm>
          <a:prstGeom prst="rect">
            <a:avLst/>
          </a:prstGeom>
          <a:noFill/>
        </p:spPr>
        <p:txBody>
          <a:bodyPr wrap="square" rtlCol="0">
            <a:spAutoFit/>
          </a:bodyPr>
          <a:lstStyle/>
          <a:p>
            <a:r>
              <a:rPr lang="en-US" dirty="0" smtClean="0"/>
              <a:t>Neutron Number</a:t>
            </a:r>
            <a:endParaRPr lang="en-US" dirty="0"/>
          </a:p>
        </p:txBody>
      </p:sp>
      <p:sp>
        <p:nvSpPr>
          <p:cNvPr id="9" name="TextBox 8"/>
          <p:cNvSpPr txBox="1"/>
          <p:nvPr/>
        </p:nvSpPr>
        <p:spPr>
          <a:xfrm rot="16200000">
            <a:off x="794266" y="4463534"/>
            <a:ext cx="2286000" cy="369332"/>
          </a:xfrm>
          <a:prstGeom prst="rect">
            <a:avLst/>
          </a:prstGeom>
          <a:noFill/>
        </p:spPr>
        <p:txBody>
          <a:bodyPr wrap="square" rtlCol="0">
            <a:spAutoFit/>
          </a:bodyPr>
          <a:lstStyle/>
          <a:p>
            <a:r>
              <a:rPr lang="en-US" dirty="0" err="1" smtClean="0"/>
              <a:t>Protron</a:t>
            </a:r>
            <a:r>
              <a:rPr lang="en-US" dirty="0" smtClean="0"/>
              <a:t> Number</a:t>
            </a:r>
            <a:endParaRPr lang="en-US" dirty="0"/>
          </a:p>
        </p:txBody>
      </p:sp>
      <p:sp>
        <p:nvSpPr>
          <p:cNvPr id="10" name="TextBox 9"/>
          <p:cNvSpPr txBox="1"/>
          <p:nvPr/>
        </p:nvSpPr>
        <p:spPr>
          <a:xfrm rot="16200000">
            <a:off x="2634734" y="1796534"/>
            <a:ext cx="2286000" cy="369332"/>
          </a:xfrm>
          <a:prstGeom prst="rect">
            <a:avLst/>
          </a:prstGeom>
          <a:noFill/>
        </p:spPr>
        <p:txBody>
          <a:bodyPr wrap="square" rtlCol="0">
            <a:spAutoFit/>
          </a:bodyPr>
          <a:lstStyle/>
          <a:p>
            <a:r>
              <a:rPr lang="en-US" dirty="0" err="1" smtClean="0"/>
              <a:t>Protron</a:t>
            </a:r>
            <a:r>
              <a:rPr lang="en-US" dirty="0" smtClean="0"/>
              <a:t> Number</a:t>
            </a:r>
            <a:endParaRPr lang="en-US" dirty="0"/>
          </a:p>
        </p:txBody>
      </p:sp>
      <p:sp>
        <p:nvSpPr>
          <p:cNvPr id="11" name="Rectangle 10"/>
          <p:cNvSpPr/>
          <p:nvPr/>
        </p:nvSpPr>
        <p:spPr>
          <a:xfrm>
            <a:off x="4267200" y="1752600"/>
            <a:ext cx="638316" cy="369332"/>
          </a:xfrm>
          <a:prstGeom prst="rect">
            <a:avLst/>
          </a:prstGeom>
        </p:spPr>
        <p:txBody>
          <a:bodyPr wrap="none">
            <a:spAutoFit/>
          </a:bodyPr>
          <a:lstStyle/>
          <a:p>
            <a:r>
              <a:rPr lang="en-US" baseline="30000" dirty="0" smtClean="0"/>
              <a:t>238</a:t>
            </a:r>
            <a:r>
              <a:rPr lang="en-US" dirty="0" smtClean="0"/>
              <a:t>U</a:t>
            </a:r>
            <a:endParaRPr lang="en-US" dirty="0"/>
          </a:p>
        </p:txBody>
      </p:sp>
      <p:sp>
        <p:nvSpPr>
          <p:cNvPr id="12" name="Rectangle 11"/>
          <p:cNvSpPr/>
          <p:nvPr/>
        </p:nvSpPr>
        <p:spPr>
          <a:xfrm>
            <a:off x="5867400" y="2057400"/>
            <a:ext cx="853119" cy="369332"/>
          </a:xfrm>
          <a:prstGeom prst="rect">
            <a:avLst/>
          </a:prstGeom>
        </p:spPr>
        <p:txBody>
          <a:bodyPr wrap="none">
            <a:spAutoFit/>
          </a:bodyPr>
          <a:lstStyle/>
          <a:p>
            <a:r>
              <a:rPr lang="en-US" baseline="30000" dirty="0" smtClean="0"/>
              <a:t>246</a:t>
            </a:r>
            <a:r>
              <a:rPr lang="en-US" dirty="0" smtClean="0"/>
              <a:t>Cm</a:t>
            </a:r>
            <a:endParaRPr lang="en-US" dirty="0"/>
          </a:p>
        </p:txBody>
      </p:sp>
      <p:sp>
        <p:nvSpPr>
          <p:cNvPr id="13" name="Rectangle 12"/>
          <p:cNvSpPr/>
          <p:nvPr/>
        </p:nvSpPr>
        <p:spPr>
          <a:xfrm>
            <a:off x="5791200" y="3733800"/>
            <a:ext cx="853119" cy="369332"/>
          </a:xfrm>
          <a:prstGeom prst="rect">
            <a:avLst/>
          </a:prstGeom>
        </p:spPr>
        <p:txBody>
          <a:bodyPr wrap="none">
            <a:spAutoFit/>
          </a:bodyPr>
          <a:lstStyle/>
          <a:p>
            <a:r>
              <a:rPr lang="en-US" baseline="30000" dirty="0" smtClean="0"/>
              <a:t>246</a:t>
            </a:r>
            <a:r>
              <a:rPr lang="en-US" dirty="0" smtClean="0"/>
              <a:t>Cm</a:t>
            </a:r>
            <a:endParaRPr lang="en-US" dirty="0"/>
          </a:p>
        </p:txBody>
      </p:sp>
      <p:sp>
        <p:nvSpPr>
          <p:cNvPr id="14" name="Rectangle 13"/>
          <p:cNvSpPr/>
          <p:nvPr/>
        </p:nvSpPr>
        <p:spPr>
          <a:xfrm>
            <a:off x="2449874" y="4876800"/>
            <a:ext cx="750526" cy="369332"/>
          </a:xfrm>
          <a:prstGeom prst="rect">
            <a:avLst/>
          </a:prstGeom>
        </p:spPr>
        <p:txBody>
          <a:bodyPr wrap="square">
            <a:spAutoFit/>
          </a:bodyPr>
          <a:lstStyle/>
          <a:p>
            <a:r>
              <a:rPr lang="en-US" baseline="30000" dirty="0" smtClean="0"/>
              <a:t>136</a:t>
            </a:r>
            <a:r>
              <a:rPr lang="en-US" dirty="0" smtClean="0"/>
              <a:t>Xe</a:t>
            </a:r>
            <a:endParaRPr lang="en-US" dirty="0"/>
          </a:p>
        </p:txBody>
      </p:sp>
      <p:cxnSp>
        <p:nvCxnSpPr>
          <p:cNvPr id="16" name="Straight Arrow Connector 15"/>
          <p:cNvCxnSpPr>
            <a:endCxn id="12" idx="1"/>
          </p:cNvCxnSpPr>
          <p:nvPr/>
        </p:nvCxnSpPr>
        <p:spPr>
          <a:xfrm>
            <a:off x="5486400" y="1981200"/>
            <a:ext cx="381000" cy="2608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11" idx="3"/>
          </p:cNvCxnSpPr>
          <p:nvPr/>
        </p:nvCxnSpPr>
        <p:spPr>
          <a:xfrm flipH="1" flipV="1">
            <a:off x="4905516" y="1937266"/>
            <a:ext cx="276084" cy="1963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486400" y="3581400"/>
            <a:ext cx="381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2819400" y="5181600"/>
            <a:ext cx="762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438400" y="3276600"/>
            <a:ext cx="0" cy="2819400"/>
          </a:xfrm>
          <a:prstGeom prst="line">
            <a:avLst/>
          </a:prstGeom>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2438400" y="6096000"/>
            <a:ext cx="4267200" cy="0"/>
          </a:xfrm>
          <a:prstGeom prst="line">
            <a:avLst/>
          </a:prstGeom>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4114800" y="1066800"/>
            <a:ext cx="0" cy="1905000"/>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a:off x="4114800" y="2971800"/>
            <a:ext cx="2590800" cy="0"/>
          </a:xfrm>
          <a:prstGeom prst="line">
            <a:avLst/>
          </a:prstGeom>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a:xfrm>
            <a:off x="4114800" y="1066800"/>
            <a:ext cx="2590800"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34" name="Straight Connector 33"/>
          <p:cNvCxnSpPr/>
          <p:nvPr/>
        </p:nvCxnSpPr>
        <p:spPr>
          <a:xfrm>
            <a:off x="6705600" y="1066800"/>
            <a:ext cx="0" cy="1905000"/>
          </a:xfrm>
          <a:prstGeom prst="line">
            <a:avLst/>
          </a:prstGeom>
        </p:spPr>
        <p:style>
          <a:lnRef idx="1">
            <a:schemeClr val="dk1"/>
          </a:lnRef>
          <a:fillRef idx="0">
            <a:schemeClr val="dk1"/>
          </a:fillRef>
          <a:effectRef idx="0">
            <a:schemeClr val="dk1"/>
          </a:effectRef>
          <a:fontRef idx="minor">
            <a:schemeClr val="tx1"/>
          </a:fontRef>
        </p:style>
      </p:cxnSp>
      <p:sp>
        <p:nvSpPr>
          <p:cNvPr id="35" name="TextBox 34"/>
          <p:cNvSpPr txBox="1"/>
          <p:nvPr/>
        </p:nvSpPr>
        <p:spPr>
          <a:xfrm>
            <a:off x="2819400" y="3276600"/>
            <a:ext cx="1752600" cy="646331"/>
          </a:xfrm>
          <a:prstGeom prst="rect">
            <a:avLst/>
          </a:prstGeom>
          <a:solidFill>
            <a:schemeClr val="bg1"/>
          </a:solidFill>
        </p:spPr>
        <p:txBody>
          <a:bodyPr wrap="square" rtlCol="0">
            <a:spAutoFit/>
          </a:bodyPr>
          <a:lstStyle/>
          <a:p>
            <a:endParaRPr lang="en-US"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19200"/>
            <a:ext cx="8686800" cy="5105400"/>
          </a:xfrm>
        </p:spPr>
        <p:txBody>
          <a:bodyPr>
            <a:noAutofit/>
          </a:bodyPr>
          <a:lstStyle/>
          <a:p>
            <a:pPr algn="just"/>
            <a:r>
              <a:rPr lang="en-US" sz="2800" i="1" dirty="0" smtClean="0">
                <a:solidFill>
                  <a:srgbClr val="0070C0"/>
                </a:solidFill>
                <a:latin typeface="Times New Roman" pitchFamily="18" charset="0"/>
                <a:cs typeface="Times New Roman" pitchFamily="18" charset="0"/>
              </a:rPr>
              <a:t>Strong correlation between the transfer and fusion reactions.</a:t>
            </a:r>
          </a:p>
          <a:p>
            <a:pPr algn="just"/>
            <a:r>
              <a:rPr lang="en-US" sz="2800" i="1" dirty="0" smtClean="0">
                <a:solidFill>
                  <a:srgbClr val="7030A0"/>
                </a:solidFill>
                <a:latin typeface="Times New Roman" pitchFamily="18" charset="0"/>
                <a:cs typeface="Times New Roman" pitchFamily="18" charset="0"/>
              </a:rPr>
              <a:t>Sequential transfer of nucleons is an important  mechanism of transfer in multi nucleon transfer reactions at above barrier energies. </a:t>
            </a:r>
          </a:p>
          <a:p>
            <a:pPr algn="just"/>
            <a:r>
              <a:rPr lang="en-US" sz="2800" i="1" dirty="0" smtClean="0">
                <a:solidFill>
                  <a:srgbClr val="9966FF"/>
                </a:solidFill>
                <a:latin typeface="Times New Roman" pitchFamily="18" charset="0"/>
                <a:cs typeface="Times New Roman" pitchFamily="18" charset="0"/>
              </a:rPr>
              <a:t>Indication of cold pair transfer at sub-barrier energies. </a:t>
            </a:r>
          </a:p>
          <a:p>
            <a:pPr algn="just"/>
            <a:r>
              <a:rPr lang="en-US" sz="2800" i="1" dirty="0" smtClean="0">
                <a:solidFill>
                  <a:srgbClr val="002060"/>
                </a:solidFill>
                <a:latin typeface="Times New Roman" pitchFamily="18" charset="0"/>
                <a:cs typeface="Times New Roman" pitchFamily="18" charset="0"/>
              </a:rPr>
              <a:t>Odd-even staggering is observed in multi neutron transfer case for </a:t>
            </a:r>
            <a:r>
              <a:rPr lang="en-US" sz="2800" i="1" baseline="30000" dirty="0" smtClean="0">
                <a:solidFill>
                  <a:srgbClr val="002060"/>
                </a:solidFill>
                <a:latin typeface="Times New Roman" pitchFamily="18" charset="0"/>
                <a:cs typeface="Times New Roman" pitchFamily="18" charset="0"/>
              </a:rPr>
              <a:t>28</a:t>
            </a:r>
            <a:r>
              <a:rPr lang="en-US" sz="2800" i="1" dirty="0" smtClean="0">
                <a:solidFill>
                  <a:srgbClr val="002060"/>
                </a:solidFill>
                <a:latin typeface="Times New Roman" pitchFamily="18" charset="0"/>
                <a:cs typeface="Times New Roman" pitchFamily="18" charset="0"/>
              </a:rPr>
              <a:t>Si+</a:t>
            </a:r>
            <a:r>
              <a:rPr lang="en-US" sz="2800" i="1" baseline="30000" dirty="0" smtClean="0">
                <a:solidFill>
                  <a:srgbClr val="002060"/>
                </a:solidFill>
                <a:latin typeface="Times New Roman" pitchFamily="18" charset="0"/>
                <a:cs typeface="Times New Roman" pitchFamily="18" charset="0"/>
              </a:rPr>
              <a:t>90,94</a:t>
            </a:r>
            <a:r>
              <a:rPr lang="en-US" sz="2800" i="1" dirty="0" smtClean="0">
                <a:solidFill>
                  <a:srgbClr val="002060"/>
                </a:solidFill>
                <a:latin typeface="Times New Roman" pitchFamily="18" charset="0"/>
                <a:cs typeface="Times New Roman" pitchFamily="18" charset="0"/>
              </a:rPr>
              <a:t>Zr systems.</a:t>
            </a:r>
          </a:p>
          <a:p>
            <a:pPr algn="just"/>
            <a:r>
              <a:rPr lang="en-US" sz="2800" i="1" dirty="0" smtClean="0">
                <a:latin typeface="Times New Roman" pitchFamily="18" charset="0"/>
                <a:cs typeface="Times New Roman" pitchFamily="18" charset="0"/>
              </a:rPr>
              <a:t> </a:t>
            </a:r>
            <a:r>
              <a:rPr lang="en-US" sz="2800" i="1" dirty="0" smtClean="0">
                <a:solidFill>
                  <a:srgbClr val="0066FF"/>
                </a:solidFill>
                <a:latin typeface="Times New Roman" pitchFamily="18" charset="0"/>
                <a:cs typeface="Times New Roman" pitchFamily="18" charset="0"/>
              </a:rPr>
              <a:t>The ratio of excited to ground state transfer is much more in </a:t>
            </a:r>
            <a:r>
              <a:rPr lang="en-US" sz="2800" i="1" baseline="30000" dirty="0" smtClean="0">
                <a:solidFill>
                  <a:srgbClr val="0066FF"/>
                </a:solidFill>
                <a:latin typeface="Times New Roman" pitchFamily="18" charset="0"/>
                <a:cs typeface="Times New Roman" pitchFamily="18" charset="0"/>
              </a:rPr>
              <a:t>28</a:t>
            </a:r>
            <a:r>
              <a:rPr lang="en-US" sz="2800" i="1" dirty="0" smtClean="0">
                <a:solidFill>
                  <a:srgbClr val="0066FF"/>
                </a:solidFill>
                <a:latin typeface="Times New Roman" pitchFamily="18" charset="0"/>
                <a:cs typeface="Times New Roman" pitchFamily="18" charset="0"/>
              </a:rPr>
              <a:t>Si+</a:t>
            </a:r>
            <a:r>
              <a:rPr lang="en-US" sz="2800" i="1" baseline="30000" dirty="0" smtClean="0">
                <a:solidFill>
                  <a:srgbClr val="0066FF"/>
                </a:solidFill>
                <a:latin typeface="Times New Roman" pitchFamily="18" charset="0"/>
                <a:cs typeface="Times New Roman" pitchFamily="18" charset="0"/>
              </a:rPr>
              <a:t>94</a:t>
            </a:r>
            <a:r>
              <a:rPr lang="en-US" sz="2800" i="1" dirty="0" smtClean="0">
                <a:solidFill>
                  <a:srgbClr val="0066FF"/>
                </a:solidFill>
                <a:latin typeface="Times New Roman" pitchFamily="18" charset="0"/>
                <a:cs typeface="Times New Roman" pitchFamily="18" charset="0"/>
              </a:rPr>
              <a:t>Zr as compared to </a:t>
            </a:r>
            <a:r>
              <a:rPr lang="en-US" sz="2800" i="1" baseline="30000" dirty="0" smtClean="0">
                <a:solidFill>
                  <a:srgbClr val="0066FF"/>
                </a:solidFill>
                <a:latin typeface="Times New Roman" pitchFamily="18" charset="0"/>
                <a:cs typeface="Times New Roman" pitchFamily="18" charset="0"/>
              </a:rPr>
              <a:t>28</a:t>
            </a:r>
            <a:r>
              <a:rPr lang="en-US" sz="2800" i="1" dirty="0" smtClean="0">
                <a:solidFill>
                  <a:srgbClr val="0066FF"/>
                </a:solidFill>
                <a:latin typeface="Times New Roman" pitchFamily="18" charset="0"/>
                <a:cs typeface="Times New Roman" pitchFamily="18" charset="0"/>
              </a:rPr>
              <a:t>Si+</a:t>
            </a:r>
            <a:r>
              <a:rPr lang="en-US" sz="2800" i="1" baseline="30000" dirty="0" smtClean="0">
                <a:solidFill>
                  <a:srgbClr val="0066FF"/>
                </a:solidFill>
                <a:latin typeface="Times New Roman" pitchFamily="18" charset="0"/>
                <a:cs typeface="Times New Roman" pitchFamily="18" charset="0"/>
              </a:rPr>
              <a:t>90</a:t>
            </a:r>
            <a:r>
              <a:rPr lang="en-US" sz="2800" i="1" dirty="0" smtClean="0">
                <a:solidFill>
                  <a:srgbClr val="0066FF"/>
                </a:solidFill>
                <a:latin typeface="Times New Roman" pitchFamily="18" charset="0"/>
                <a:cs typeface="Times New Roman" pitchFamily="18" charset="0"/>
              </a:rPr>
              <a:t>Zr.</a:t>
            </a:r>
            <a:endParaRPr lang="en-US" sz="2800" i="1" dirty="0">
              <a:solidFill>
                <a:srgbClr val="0066FF"/>
              </a:solidFill>
              <a:latin typeface="Times New Roman" pitchFamily="18" charset="0"/>
              <a:cs typeface="Times New Roman" pitchFamily="18" charset="0"/>
            </a:endParaRPr>
          </a:p>
        </p:txBody>
      </p:sp>
      <p:sp>
        <p:nvSpPr>
          <p:cNvPr id="3" name="Title 2"/>
          <p:cNvSpPr>
            <a:spLocks noGrp="1"/>
          </p:cNvSpPr>
          <p:nvPr>
            <p:ph type="title"/>
          </p:nvPr>
        </p:nvSpPr>
        <p:spPr>
          <a:xfrm>
            <a:off x="3276600" y="228600"/>
            <a:ext cx="3048000" cy="1143000"/>
          </a:xfrm>
        </p:spPr>
        <p:txBody>
          <a:bodyPr/>
          <a:lstStyle/>
          <a:p>
            <a:r>
              <a:rPr lang="en-US" dirty="0" smtClean="0">
                <a:solidFill>
                  <a:srgbClr val="C00000"/>
                </a:solidFill>
              </a:rPr>
              <a:t>Summary</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304800" y="228600"/>
            <a:ext cx="7924800" cy="646331"/>
          </a:xfrm>
          <a:prstGeom prst="rect">
            <a:avLst/>
          </a:prstGeom>
        </p:spPr>
        <p:txBody>
          <a:bodyPr wrap="square">
            <a:spAutoFit/>
          </a:bodyPr>
          <a:lstStyle/>
          <a:p>
            <a:r>
              <a:rPr lang="en-US" sz="3600" b="1" i="1" dirty="0" smtClean="0">
                <a:latin typeface="Times New Roman" pitchFamily="18" charset="0"/>
                <a:cs typeface="Times New Roman" pitchFamily="18" charset="0"/>
              </a:rPr>
              <a:t>Collaboration (Transfer + Fusion)</a:t>
            </a:r>
            <a:endParaRPr lang="en-US" sz="3600" b="1" dirty="0">
              <a:latin typeface="Times New Roman" pitchFamily="18" charset="0"/>
              <a:cs typeface="Times New Roman" pitchFamily="18" charset="0"/>
            </a:endParaRPr>
          </a:p>
        </p:txBody>
      </p:sp>
      <p:sp>
        <p:nvSpPr>
          <p:cNvPr id="5" name="Rectangle 4"/>
          <p:cNvSpPr/>
          <p:nvPr/>
        </p:nvSpPr>
        <p:spPr>
          <a:xfrm>
            <a:off x="3962400" y="1143000"/>
            <a:ext cx="4953000" cy="923330"/>
          </a:xfrm>
          <a:prstGeom prst="rect">
            <a:avLst/>
          </a:prstGeom>
        </p:spPr>
        <p:txBody>
          <a:bodyPr wrap="square">
            <a:spAutoFit/>
          </a:bodyPr>
          <a:lstStyle/>
          <a:p>
            <a:pPr algn="just"/>
            <a:r>
              <a:rPr lang="sv-SE" i="1" dirty="0" smtClean="0"/>
              <a:t>Sunil Kalkal, Ritika Grag, Savi Goyal, Mansi Saxena, Davinder Siwal, Shashi Verma, Suresh </a:t>
            </a:r>
            <a:r>
              <a:rPr lang="en-US" i="1" dirty="0" smtClean="0"/>
              <a:t>Kumar &amp; R. Singh</a:t>
            </a:r>
            <a:endParaRPr lang="en-US" dirty="0"/>
          </a:p>
        </p:txBody>
      </p:sp>
      <p:sp>
        <p:nvSpPr>
          <p:cNvPr id="6" name="Rectangle 5"/>
          <p:cNvSpPr/>
          <p:nvPr/>
        </p:nvSpPr>
        <p:spPr>
          <a:xfrm>
            <a:off x="228600" y="1295400"/>
            <a:ext cx="3518912" cy="369332"/>
          </a:xfrm>
          <a:prstGeom prst="rect">
            <a:avLst/>
          </a:prstGeom>
        </p:spPr>
        <p:txBody>
          <a:bodyPr wrap="none">
            <a:spAutoFit/>
          </a:bodyPr>
          <a:lstStyle/>
          <a:p>
            <a:r>
              <a:rPr lang="en-US" b="1" i="1" dirty="0" smtClean="0"/>
              <a:t>University of Delhi, New Delhi</a:t>
            </a:r>
            <a:endParaRPr lang="en-US" dirty="0"/>
          </a:p>
        </p:txBody>
      </p:sp>
      <p:sp>
        <p:nvSpPr>
          <p:cNvPr id="7" name="Rectangle 6"/>
          <p:cNvSpPr/>
          <p:nvPr/>
        </p:nvSpPr>
        <p:spPr>
          <a:xfrm>
            <a:off x="228600" y="2209801"/>
            <a:ext cx="3733800" cy="646331"/>
          </a:xfrm>
          <a:prstGeom prst="rect">
            <a:avLst/>
          </a:prstGeom>
        </p:spPr>
        <p:txBody>
          <a:bodyPr wrap="square">
            <a:spAutoFit/>
          </a:bodyPr>
          <a:lstStyle/>
          <a:p>
            <a:r>
              <a:rPr lang="en-US" b="1" i="1" dirty="0" smtClean="0"/>
              <a:t>Inter University Accelerator Centre, New Delhi</a:t>
            </a:r>
            <a:endParaRPr lang="en-US" dirty="0"/>
          </a:p>
        </p:txBody>
      </p:sp>
      <p:sp>
        <p:nvSpPr>
          <p:cNvPr id="8" name="Rectangle 7"/>
          <p:cNvSpPr/>
          <p:nvPr/>
        </p:nvSpPr>
        <p:spPr>
          <a:xfrm>
            <a:off x="3962400" y="2209800"/>
            <a:ext cx="4876800" cy="923330"/>
          </a:xfrm>
          <a:prstGeom prst="rect">
            <a:avLst/>
          </a:prstGeom>
        </p:spPr>
        <p:txBody>
          <a:bodyPr wrap="square">
            <a:spAutoFit/>
          </a:bodyPr>
          <a:lstStyle/>
          <a:p>
            <a:pPr algn="just"/>
            <a:r>
              <a:rPr lang="en-US" i="1" dirty="0" smtClean="0"/>
              <a:t>N. Madhavan, Akhil Jhingan, S. Nath, J. Gehlot, P. Sugathan, K. S. Golda, S. Muralithar &amp; Gayatri Mohanto</a:t>
            </a:r>
            <a:endParaRPr lang="en-US" dirty="0"/>
          </a:p>
        </p:txBody>
      </p:sp>
      <p:sp>
        <p:nvSpPr>
          <p:cNvPr id="9" name="Rectangle 8"/>
          <p:cNvSpPr/>
          <p:nvPr/>
        </p:nvSpPr>
        <p:spPr>
          <a:xfrm>
            <a:off x="228600" y="3200400"/>
            <a:ext cx="2978701" cy="369332"/>
          </a:xfrm>
          <a:prstGeom prst="rect">
            <a:avLst/>
          </a:prstGeom>
        </p:spPr>
        <p:txBody>
          <a:bodyPr wrap="none">
            <a:spAutoFit/>
          </a:bodyPr>
          <a:lstStyle/>
          <a:p>
            <a:r>
              <a:rPr lang="en-US" b="1" i="1" dirty="0" smtClean="0"/>
              <a:t>Calicut University, Kerala</a:t>
            </a:r>
            <a:endParaRPr lang="en-US" dirty="0"/>
          </a:p>
        </p:txBody>
      </p:sp>
      <p:sp>
        <p:nvSpPr>
          <p:cNvPr id="10" name="Rectangle 9"/>
          <p:cNvSpPr/>
          <p:nvPr/>
        </p:nvSpPr>
        <p:spPr>
          <a:xfrm>
            <a:off x="3962400" y="3200400"/>
            <a:ext cx="1199367" cy="369332"/>
          </a:xfrm>
          <a:prstGeom prst="rect">
            <a:avLst/>
          </a:prstGeom>
        </p:spPr>
        <p:txBody>
          <a:bodyPr wrap="none">
            <a:spAutoFit/>
          </a:bodyPr>
          <a:lstStyle/>
          <a:p>
            <a:r>
              <a:rPr lang="en-US" i="1" dirty="0" smtClean="0"/>
              <a:t>E. Prasad</a:t>
            </a:r>
            <a:endParaRPr lang="en-US" dirty="0"/>
          </a:p>
        </p:txBody>
      </p:sp>
      <p:sp>
        <p:nvSpPr>
          <p:cNvPr id="11" name="Rectangle 10"/>
          <p:cNvSpPr/>
          <p:nvPr/>
        </p:nvSpPr>
        <p:spPr>
          <a:xfrm>
            <a:off x="228600" y="3733800"/>
            <a:ext cx="3550972" cy="369332"/>
          </a:xfrm>
          <a:prstGeom prst="rect">
            <a:avLst/>
          </a:prstGeom>
        </p:spPr>
        <p:txBody>
          <a:bodyPr wrap="none">
            <a:spAutoFit/>
          </a:bodyPr>
          <a:lstStyle/>
          <a:p>
            <a:r>
              <a:rPr lang="en-US" b="1" i="1" dirty="0" smtClean="0"/>
              <a:t>Panjab University, Chandigarh</a:t>
            </a:r>
            <a:endParaRPr lang="en-US" dirty="0"/>
          </a:p>
        </p:txBody>
      </p:sp>
      <p:sp>
        <p:nvSpPr>
          <p:cNvPr id="12" name="Rectangle 11"/>
          <p:cNvSpPr/>
          <p:nvPr/>
        </p:nvSpPr>
        <p:spPr>
          <a:xfrm>
            <a:off x="3886200" y="3733800"/>
            <a:ext cx="3392275" cy="369332"/>
          </a:xfrm>
          <a:prstGeom prst="rect">
            <a:avLst/>
          </a:prstGeom>
        </p:spPr>
        <p:txBody>
          <a:bodyPr wrap="none">
            <a:spAutoFit/>
          </a:bodyPr>
          <a:lstStyle/>
          <a:p>
            <a:r>
              <a:rPr lang="en-US" i="1" dirty="0" smtClean="0"/>
              <a:t>Rohit Sandal &amp; Bivash Behera</a:t>
            </a:r>
            <a:endParaRPr lang="en-US" dirty="0"/>
          </a:p>
        </p:txBody>
      </p:sp>
      <p:sp>
        <p:nvSpPr>
          <p:cNvPr id="13" name="Rectangle 12"/>
          <p:cNvSpPr/>
          <p:nvPr/>
        </p:nvSpPr>
        <p:spPr>
          <a:xfrm>
            <a:off x="228600" y="4191001"/>
            <a:ext cx="3810000" cy="646331"/>
          </a:xfrm>
          <a:prstGeom prst="rect">
            <a:avLst/>
          </a:prstGeom>
        </p:spPr>
        <p:txBody>
          <a:bodyPr wrap="square">
            <a:spAutoFit/>
          </a:bodyPr>
          <a:lstStyle/>
          <a:p>
            <a:r>
              <a:rPr lang="en-US" b="1" i="1" dirty="0" smtClean="0"/>
              <a:t>UGC-DAE Consortium for Scientific Research, Kolkata</a:t>
            </a:r>
            <a:endParaRPr lang="en-US" dirty="0"/>
          </a:p>
        </p:txBody>
      </p:sp>
      <p:sp>
        <p:nvSpPr>
          <p:cNvPr id="14" name="Rectangle 13"/>
          <p:cNvSpPr/>
          <p:nvPr/>
        </p:nvSpPr>
        <p:spPr>
          <a:xfrm>
            <a:off x="3886200" y="4355068"/>
            <a:ext cx="1394934" cy="369332"/>
          </a:xfrm>
          <a:prstGeom prst="rect">
            <a:avLst/>
          </a:prstGeom>
        </p:spPr>
        <p:txBody>
          <a:bodyPr wrap="none">
            <a:spAutoFit/>
          </a:bodyPr>
          <a:lstStyle/>
          <a:p>
            <a:r>
              <a:rPr lang="en-US" i="1" dirty="0" smtClean="0"/>
              <a:t>A. K. Sinha</a:t>
            </a:r>
            <a:endParaRPr lang="en-US" dirty="0"/>
          </a:p>
        </p:txBody>
      </p:sp>
      <p:sp>
        <p:nvSpPr>
          <p:cNvPr id="15" name="Rectangle 14"/>
          <p:cNvSpPr/>
          <p:nvPr/>
        </p:nvSpPr>
        <p:spPr>
          <a:xfrm>
            <a:off x="228600" y="4876800"/>
            <a:ext cx="3657600" cy="646331"/>
          </a:xfrm>
          <a:prstGeom prst="rect">
            <a:avLst/>
          </a:prstGeom>
        </p:spPr>
        <p:txBody>
          <a:bodyPr wrap="square">
            <a:spAutoFit/>
          </a:bodyPr>
          <a:lstStyle/>
          <a:p>
            <a:r>
              <a:rPr lang="en-US" b="1" i="1" dirty="0" smtClean="0"/>
              <a:t>Saha Institute of Nuclear Physics, Kolkata</a:t>
            </a:r>
            <a:endParaRPr lang="en-US" dirty="0"/>
          </a:p>
        </p:txBody>
      </p:sp>
      <p:sp>
        <p:nvSpPr>
          <p:cNvPr id="16" name="Rectangle 15"/>
          <p:cNvSpPr/>
          <p:nvPr/>
        </p:nvSpPr>
        <p:spPr>
          <a:xfrm>
            <a:off x="3863211" y="4964668"/>
            <a:ext cx="1851789" cy="369332"/>
          </a:xfrm>
          <a:prstGeom prst="rect">
            <a:avLst/>
          </a:prstGeom>
        </p:spPr>
        <p:txBody>
          <a:bodyPr wrap="none">
            <a:spAutoFit/>
          </a:bodyPr>
          <a:lstStyle/>
          <a:p>
            <a:r>
              <a:rPr lang="en-US" i="1" dirty="0" smtClean="0"/>
              <a:t>U. D. Pramanik</a:t>
            </a:r>
            <a:endParaRPr lang="en-US" dirty="0"/>
          </a:p>
        </p:txBody>
      </p:sp>
      <p:sp>
        <p:nvSpPr>
          <p:cNvPr id="17" name="Rectangle 16"/>
          <p:cNvSpPr/>
          <p:nvPr/>
        </p:nvSpPr>
        <p:spPr>
          <a:xfrm>
            <a:off x="292917" y="5638800"/>
            <a:ext cx="1867819" cy="369332"/>
          </a:xfrm>
          <a:prstGeom prst="rect">
            <a:avLst/>
          </a:prstGeom>
        </p:spPr>
        <p:txBody>
          <a:bodyPr wrap="none">
            <a:spAutoFit/>
          </a:bodyPr>
          <a:lstStyle/>
          <a:p>
            <a:r>
              <a:rPr lang="en-US" b="1" i="1" dirty="0" smtClean="0"/>
              <a:t>GSI, Darmstadt</a:t>
            </a:r>
            <a:endParaRPr lang="en-US" dirty="0"/>
          </a:p>
        </p:txBody>
      </p:sp>
      <p:sp>
        <p:nvSpPr>
          <p:cNvPr id="18" name="Rectangle 17"/>
          <p:cNvSpPr/>
          <p:nvPr/>
        </p:nvSpPr>
        <p:spPr>
          <a:xfrm>
            <a:off x="3810000" y="5638800"/>
            <a:ext cx="3751348" cy="369332"/>
          </a:xfrm>
          <a:prstGeom prst="rect">
            <a:avLst/>
          </a:prstGeom>
        </p:spPr>
        <p:txBody>
          <a:bodyPr wrap="none">
            <a:spAutoFit/>
          </a:bodyPr>
          <a:lstStyle/>
          <a:p>
            <a:r>
              <a:rPr lang="de-DE" i="1" dirty="0" smtClean="0"/>
              <a:t>G. Eleonora &amp; H. J. Wollersheim</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4191000" y="3810000"/>
            <a:ext cx="2590800" cy="369332"/>
          </a:xfrm>
          <a:prstGeom prst="rect">
            <a:avLst/>
          </a:prstGeom>
        </p:spPr>
        <p:txBody>
          <a:bodyPr wrap="square">
            <a:spAutoFit/>
          </a:bodyPr>
          <a:lstStyle/>
          <a:p>
            <a:pPr>
              <a:buNone/>
            </a:pPr>
            <a:r>
              <a:rPr lang="en-US" dirty="0" smtClean="0">
                <a:solidFill>
                  <a:srgbClr val="FFFF00"/>
                </a:solidFill>
                <a:latin typeface="Algerian" pitchFamily="82" charset="0"/>
              </a:rPr>
              <a:t>THANKS</a:t>
            </a:r>
            <a:endParaRPr lang="en-US" dirty="0">
              <a:solidFill>
                <a:srgbClr val="FFFF00"/>
              </a:solidFill>
              <a:latin typeface="Algerian" pitchFamily="82" charset="0"/>
            </a:endParaRPr>
          </a:p>
        </p:txBody>
      </p:sp>
      <p:pic>
        <p:nvPicPr>
          <p:cNvPr id="5" name="Picture 4" descr="Penguins.jpg"/>
          <p:cNvPicPr>
            <a:picLocks noChangeAspect="1"/>
          </p:cNvPicPr>
          <p:nvPr/>
        </p:nvPicPr>
        <p:blipFill>
          <a:blip r:embed="rId2" cstate="print"/>
          <a:stretch>
            <a:fillRect/>
          </a:stretch>
        </p:blipFill>
        <p:spPr>
          <a:xfrm>
            <a:off x="0" y="0"/>
            <a:ext cx="9144000" cy="6858000"/>
          </a:xfrm>
          <a:prstGeom prst="rect">
            <a:avLst/>
          </a:prstGeom>
        </p:spPr>
      </p:pic>
      <p:sp>
        <p:nvSpPr>
          <p:cNvPr id="7" name="TextBox 6"/>
          <p:cNvSpPr txBox="1"/>
          <p:nvPr/>
        </p:nvSpPr>
        <p:spPr>
          <a:xfrm>
            <a:off x="3048000" y="3276600"/>
            <a:ext cx="3581400" cy="1107996"/>
          </a:xfrm>
          <a:prstGeom prst="rect">
            <a:avLst/>
          </a:prstGeom>
          <a:solidFill>
            <a:srgbClr val="7030A0">
              <a:alpha val="48000"/>
            </a:srgbClr>
          </a:solidFill>
        </p:spPr>
        <p:txBody>
          <a:bodyPr wrap="square" rtlCol="0">
            <a:spAutoFit/>
          </a:bodyPr>
          <a:lstStyle/>
          <a:p>
            <a:r>
              <a:rPr lang="en-US" sz="6600" dirty="0" smtClean="0">
                <a:solidFill>
                  <a:srgbClr val="FFFF00"/>
                </a:solidFill>
                <a:latin typeface="Algerian" pitchFamily="82" charset="0"/>
              </a:rPr>
              <a:t>Thanks</a:t>
            </a:r>
            <a:endParaRPr lang="en-US" sz="6600" dirty="0">
              <a:solidFill>
                <a:srgbClr val="FFFF00"/>
              </a:solidFill>
              <a:latin typeface="Algerian" pitchFamily="82"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990600"/>
            <a:ext cx="8458200" cy="5638800"/>
          </a:xfrm>
        </p:spPr>
        <p:txBody>
          <a:bodyPr>
            <a:noAutofit/>
          </a:bodyPr>
          <a:lstStyle/>
          <a:p>
            <a:pPr algn="just">
              <a:buNone/>
            </a:pPr>
            <a:r>
              <a:rPr lang="en-US" sz="2000" b="1" i="1" dirty="0" smtClean="0">
                <a:latin typeface="Times New Roman" pitchFamily="18" charset="0"/>
                <a:cs typeface="Times New Roman" pitchFamily="18" charset="0"/>
              </a:rPr>
              <a:t> </a:t>
            </a:r>
            <a:r>
              <a:rPr lang="en-US" sz="2000" b="1" i="1" dirty="0" smtClean="0">
                <a:solidFill>
                  <a:srgbClr val="0066FF"/>
                </a:solidFill>
                <a:latin typeface="Times New Roman" pitchFamily="18" charset="0"/>
                <a:cs typeface="Times New Roman" pitchFamily="18" charset="0"/>
              </a:rPr>
              <a:t>Multi-neutron transfer will give access to very neutron-rich nuclei.</a:t>
            </a:r>
          </a:p>
          <a:p>
            <a:pPr algn="just">
              <a:buNone/>
            </a:pPr>
            <a:r>
              <a:rPr lang="en-US" sz="2000" b="1" i="1" dirty="0" smtClean="0">
                <a:solidFill>
                  <a:srgbClr val="00B050"/>
                </a:solidFill>
                <a:latin typeface="Times New Roman" pitchFamily="18" charset="0"/>
                <a:cs typeface="Times New Roman" pitchFamily="18" charset="0"/>
              </a:rPr>
              <a:t>Spectroscopic tool for nuclei far off stability. </a:t>
            </a:r>
            <a:r>
              <a:rPr lang="en-US" sz="2000" b="1" i="1" dirty="0" smtClean="0">
                <a:latin typeface="Times New Roman" pitchFamily="18" charset="0"/>
                <a:cs typeface="Times New Roman" pitchFamily="18" charset="0"/>
              </a:rPr>
              <a:t> </a:t>
            </a:r>
            <a:r>
              <a:rPr lang="en-US" sz="2000" b="1" i="1" dirty="0" smtClean="0">
                <a:solidFill>
                  <a:srgbClr val="00B050"/>
                </a:solidFill>
                <a:latin typeface="Times New Roman" pitchFamily="18" charset="0"/>
                <a:cs typeface="Times New Roman" pitchFamily="18" charset="0"/>
              </a:rPr>
              <a:t>Because of  long range and the non-locality of the form factors </a:t>
            </a:r>
          </a:p>
          <a:p>
            <a:pPr algn="just">
              <a:buNone/>
            </a:pPr>
            <a:r>
              <a:rPr lang="en-US" sz="2000" b="1" i="1" dirty="0" smtClean="0">
                <a:solidFill>
                  <a:srgbClr val="00B050"/>
                </a:solidFill>
                <a:latin typeface="Times New Roman" pitchFamily="18" charset="0"/>
                <a:cs typeface="Times New Roman" pitchFamily="18" charset="0"/>
                <a:sym typeface="Wingdings" pitchFamily="2" charset="2"/>
              </a:rPr>
              <a:t>	</a:t>
            </a:r>
            <a:r>
              <a:rPr lang="en-US" sz="2000" b="1" i="1" dirty="0" smtClean="0">
                <a:solidFill>
                  <a:srgbClr val="9966FF"/>
                </a:solidFill>
                <a:latin typeface="Times New Roman" pitchFamily="18" charset="0"/>
                <a:cs typeface="Times New Roman" pitchFamily="18" charset="0"/>
              </a:rPr>
              <a:t> </a:t>
            </a:r>
            <a:r>
              <a:rPr lang="en-US" sz="2000" b="1" i="1" dirty="0" smtClean="0">
                <a:solidFill>
                  <a:schemeClr val="bg2">
                    <a:lumMod val="50000"/>
                  </a:schemeClr>
                </a:solidFill>
                <a:latin typeface="Times New Roman" pitchFamily="18" charset="0"/>
                <a:cs typeface="Times New Roman" pitchFamily="18" charset="0"/>
              </a:rPr>
              <a:t>coupled reaction channels method is mandatory</a:t>
            </a:r>
            <a:r>
              <a:rPr lang="en-US" sz="2000" b="1" i="1" dirty="0" smtClean="0">
                <a:solidFill>
                  <a:srgbClr val="9966FF"/>
                </a:solidFill>
                <a:latin typeface="Times New Roman" pitchFamily="18" charset="0"/>
                <a:cs typeface="Times New Roman" pitchFamily="18" charset="0"/>
              </a:rPr>
              <a:t>.</a:t>
            </a:r>
            <a:endParaRPr lang="en-US" sz="2000" b="1" i="1" dirty="0" smtClean="0">
              <a:latin typeface="Times New Roman" pitchFamily="18" charset="0"/>
              <a:cs typeface="Times New Roman" pitchFamily="18" charset="0"/>
            </a:endParaRPr>
          </a:p>
          <a:p>
            <a:pPr algn="just">
              <a:buNone/>
            </a:pPr>
            <a:r>
              <a:rPr lang="en-US" sz="2000" b="1" i="1" dirty="0" smtClean="0">
                <a:solidFill>
                  <a:srgbClr val="0066FF"/>
                </a:solidFill>
                <a:latin typeface="Times New Roman" pitchFamily="18" charset="0"/>
                <a:cs typeface="Times New Roman" pitchFamily="18" charset="0"/>
              </a:rPr>
              <a:t>The role of the pairing interaction in states with low binding energy </a:t>
            </a:r>
          </a:p>
          <a:p>
            <a:pPr algn="just">
              <a:buNone/>
            </a:pPr>
            <a:r>
              <a:rPr lang="en-US" sz="2000" b="1" i="1" dirty="0" smtClean="0">
                <a:solidFill>
                  <a:srgbClr val="7030A0"/>
                </a:solidFill>
                <a:latin typeface="Times New Roman" pitchFamily="18" charset="0"/>
                <a:cs typeface="Times New Roman" pitchFamily="18" charset="0"/>
                <a:sym typeface="Wingdings" pitchFamily="2" charset="2"/>
              </a:rPr>
              <a:t>	 </a:t>
            </a:r>
            <a:r>
              <a:rPr lang="en-US" sz="2000" b="1" i="1" dirty="0" smtClean="0">
                <a:latin typeface="Times New Roman" pitchFamily="18" charset="0"/>
                <a:cs typeface="Times New Roman" pitchFamily="18" charset="0"/>
              </a:rPr>
              <a:t> </a:t>
            </a:r>
            <a:r>
              <a:rPr lang="en-US" sz="2000" b="1" i="1" dirty="0" smtClean="0">
                <a:solidFill>
                  <a:srgbClr val="7030A0"/>
                </a:solidFill>
                <a:latin typeface="Times New Roman" pitchFamily="18" charset="0"/>
                <a:cs typeface="Times New Roman" pitchFamily="18" charset="0"/>
              </a:rPr>
              <a:t>information on the pairing interaction at low densities.  </a:t>
            </a:r>
          </a:p>
          <a:p>
            <a:pPr algn="just">
              <a:buNone/>
            </a:pPr>
            <a:r>
              <a:rPr lang="en-US" sz="2000" b="1" i="1" dirty="0" smtClean="0">
                <a:solidFill>
                  <a:schemeClr val="bg2">
                    <a:lumMod val="25000"/>
                  </a:schemeClr>
                </a:solidFill>
                <a:latin typeface="Times New Roman" pitchFamily="18" charset="0"/>
                <a:cs typeface="Times New Roman" pitchFamily="18" charset="0"/>
              </a:rPr>
              <a:t>The effect of the continuum and the role of coupling to collective low-lying vibrations of the core in weakly bound systems need to be clarify.</a:t>
            </a:r>
            <a:r>
              <a:rPr lang="en-US" sz="2000" b="1" i="1" dirty="0" smtClean="0">
                <a:latin typeface="Times New Roman" pitchFamily="18" charset="0"/>
                <a:cs typeface="Times New Roman" pitchFamily="18" charset="0"/>
              </a:rPr>
              <a:t>  </a:t>
            </a:r>
          </a:p>
          <a:p>
            <a:pPr algn="just">
              <a:buNone/>
            </a:pPr>
            <a:r>
              <a:rPr lang="en-US" sz="2000" b="1" i="1" dirty="0" smtClean="0">
                <a:solidFill>
                  <a:srgbClr val="FF0000"/>
                </a:solidFill>
                <a:latin typeface="Times New Roman" pitchFamily="18" charset="0"/>
                <a:cs typeface="Times New Roman" pitchFamily="18" charset="0"/>
              </a:rPr>
              <a:t>In two-nucleon stripping  </a:t>
            </a:r>
          </a:p>
          <a:p>
            <a:pPr algn="just">
              <a:buNone/>
            </a:pPr>
            <a:r>
              <a:rPr lang="en-US" sz="2000" b="1" i="1" dirty="0" smtClean="0">
                <a:solidFill>
                  <a:srgbClr val="2104CC"/>
                </a:solidFill>
                <a:latin typeface="Times New Roman" pitchFamily="18" charset="0"/>
                <a:cs typeface="Times New Roman" pitchFamily="18" charset="0"/>
                <a:sym typeface="Wingdings" pitchFamily="2" charset="2"/>
              </a:rPr>
              <a:t>	</a:t>
            </a:r>
            <a:r>
              <a:rPr lang="en-US" sz="2000" b="1" i="1" dirty="0" smtClean="0">
                <a:solidFill>
                  <a:srgbClr val="2104CC"/>
                </a:solidFill>
                <a:latin typeface="Times New Roman" pitchFamily="18" charset="0"/>
                <a:cs typeface="Times New Roman" pitchFamily="18" charset="0"/>
              </a:rPr>
              <a:t>stable targets &amp; projectile with  low binding energy of the nucleon pairs in exotic nuclei  </a:t>
            </a:r>
          </a:p>
          <a:p>
            <a:pPr algn="just">
              <a:buNone/>
            </a:pPr>
            <a:r>
              <a:rPr lang="en-US" sz="2000" b="1" i="1" dirty="0" smtClean="0">
                <a:latin typeface="Times New Roman" pitchFamily="18" charset="0"/>
                <a:cs typeface="Times New Roman" pitchFamily="18" charset="0"/>
                <a:sym typeface="Wingdings" pitchFamily="2" charset="2"/>
              </a:rPr>
              <a:t>     	</a:t>
            </a:r>
            <a:r>
              <a:rPr lang="en-US" sz="2000" b="1" i="1" dirty="0" smtClean="0">
                <a:solidFill>
                  <a:srgbClr val="00B050"/>
                </a:solidFill>
                <a:latin typeface="Times New Roman" pitchFamily="18" charset="0"/>
                <a:cs typeface="Times New Roman" pitchFamily="18" charset="0"/>
                <a:sym typeface="Wingdings" pitchFamily="2" charset="2"/>
              </a:rPr>
              <a:t></a:t>
            </a:r>
            <a:r>
              <a:rPr lang="en-US" sz="2000" b="1" i="1" dirty="0" smtClean="0">
                <a:solidFill>
                  <a:srgbClr val="00B050"/>
                </a:solidFill>
                <a:latin typeface="Times New Roman" pitchFamily="18" charset="0"/>
                <a:cs typeface="Times New Roman" pitchFamily="18" charset="0"/>
              </a:rPr>
              <a:t> </a:t>
            </a:r>
            <a:r>
              <a:rPr lang="en-US" sz="2000" b="1" i="1" dirty="0" err="1" smtClean="0">
                <a:solidFill>
                  <a:srgbClr val="00B050"/>
                </a:solidFill>
                <a:latin typeface="Times New Roman" pitchFamily="18" charset="0"/>
                <a:cs typeface="Times New Roman" pitchFamily="18" charset="0"/>
              </a:rPr>
              <a:t>favour</a:t>
            </a:r>
            <a:r>
              <a:rPr lang="en-US" sz="2000" b="1" i="1" dirty="0" smtClean="0">
                <a:solidFill>
                  <a:srgbClr val="00B050"/>
                </a:solidFill>
                <a:latin typeface="Times New Roman" pitchFamily="18" charset="0"/>
                <a:cs typeface="Times New Roman" pitchFamily="18" charset="0"/>
              </a:rPr>
              <a:t> population of pairing states in the final nucleus close to the 	     particle </a:t>
            </a:r>
            <a:r>
              <a:rPr lang="en-US" sz="2000" b="1" i="1" dirty="0" smtClean="0">
                <a:solidFill>
                  <a:srgbClr val="00B050"/>
                </a:solidFill>
                <a:latin typeface="Times New Roman" pitchFamily="18" charset="0"/>
                <a:cs typeface="Times New Roman" pitchFamily="18" charset="0"/>
                <a:sym typeface="Wingdings" pitchFamily="2" charset="2"/>
              </a:rPr>
              <a:t> matching condition</a:t>
            </a:r>
            <a:r>
              <a:rPr lang="en-US" sz="2000" b="1" i="1" dirty="0" smtClean="0">
                <a:solidFill>
                  <a:srgbClr val="00B050"/>
                </a:solidFill>
                <a:latin typeface="Times New Roman" pitchFamily="18" charset="0"/>
                <a:cs typeface="Times New Roman" pitchFamily="18" charset="0"/>
              </a:rPr>
              <a:t> </a:t>
            </a:r>
          </a:p>
          <a:p>
            <a:pPr algn="just">
              <a:buNone/>
            </a:pPr>
            <a:r>
              <a:rPr lang="en-US" sz="2000" b="1" i="1" dirty="0" smtClean="0">
                <a:solidFill>
                  <a:srgbClr val="C00000"/>
                </a:solidFill>
                <a:latin typeface="Times New Roman" pitchFamily="18" charset="0"/>
                <a:cs typeface="Times New Roman" pitchFamily="18" charset="0"/>
                <a:sym typeface="Wingdings" pitchFamily="2" charset="2"/>
              </a:rPr>
              <a:t>			</a:t>
            </a:r>
            <a:r>
              <a:rPr lang="en-US" sz="2000" b="1" i="1" dirty="0" smtClean="0">
                <a:solidFill>
                  <a:srgbClr val="C00000"/>
                </a:solidFill>
                <a:latin typeface="Times New Roman" pitchFamily="18" charset="0"/>
                <a:cs typeface="Times New Roman" pitchFamily="18" charset="0"/>
              </a:rPr>
              <a:t>These states are expected to have different and new 			     collective properties. Some information on the predicted 			     giant pairing vibrations </a:t>
            </a:r>
            <a:r>
              <a:rPr lang="en-US" sz="2000" b="1" i="1" dirty="0" smtClean="0">
                <a:latin typeface="Times New Roman" pitchFamily="18" charset="0"/>
                <a:cs typeface="Times New Roman" pitchFamily="18" charset="0"/>
              </a:rPr>
              <a:t>. </a:t>
            </a:r>
            <a:endParaRPr lang="en-US" sz="2000" b="1" i="1" dirty="0">
              <a:latin typeface="Times New Roman" pitchFamily="18" charset="0"/>
              <a:cs typeface="Times New Roman" pitchFamily="18" charset="0"/>
            </a:endParaRPr>
          </a:p>
        </p:txBody>
      </p:sp>
      <p:sp>
        <p:nvSpPr>
          <p:cNvPr id="3" name="Title 2"/>
          <p:cNvSpPr>
            <a:spLocks noGrp="1"/>
          </p:cNvSpPr>
          <p:nvPr>
            <p:ph type="title"/>
          </p:nvPr>
        </p:nvSpPr>
        <p:spPr>
          <a:xfrm>
            <a:off x="457200" y="0"/>
            <a:ext cx="8229600" cy="838200"/>
          </a:xfrm>
        </p:spPr>
        <p:txBody>
          <a:bodyPr>
            <a:normAutofit/>
          </a:bodyPr>
          <a:lstStyle/>
          <a:p>
            <a:r>
              <a:rPr lang="en-US" sz="3600" dirty="0" smtClean="0">
                <a:latin typeface="Times New Roman" pitchFamily="18" charset="0"/>
                <a:cs typeface="Times New Roman" pitchFamily="18" charset="0"/>
              </a:rPr>
              <a:t>Recent Interest:</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extBox 3"/>
          <p:cNvSpPr txBox="1"/>
          <p:nvPr/>
        </p:nvSpPr>
        <p:spPr>
          <a:xfrm>
            <a:off x="304800" y="457200"/>
            <a:ext cx="7239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Near Barrier Transfer           </a:t>
            </a:r>
            <a:r>
              <a:rPr lang="en-US" sz="2400" dirty="0" smtClean="0">
                <a:solidFill>
                  <a:srgbClr val="0070C0"/>
                </a:solidFill>
                <a:latin typeface="Times New Roman" pitchFamily="18" charset="0"/>
                <a:cs typeface="Times New Roman" pitchFamily="18" charset="0"/>
              </a:rPr>
              <a:t>Less no. of open channels</a:t>
            </a:r>
            <a:endParaRPr lang="en-US" sz="2400" dirty="0">
              <a:solidFill>
                <a:srgbClr val="0070C0"/>
              </a:solidFill>
              <a:latin typeface="Times New Roman" pitchFamily="18" charset="0"/>
              <a:cs typeface="Times New Roman" pitchFamily="18" charset="0"/>
            </a:endParaRPr>
          </a:p>
        </p:txBody>
      </p:sp>
      <p:cxnSp>
        <p:nvCxnSpPr>
          <p:cNvPr id="6" name="Straight Arrow Connector 5"/>
          <p:cNvCxnSpPr/>
          <p:nvPr/>
        </p:nvCxnSpPr>
        <p:spPr>
          <a:xfrm>
            <a:off x="3276600" y="762000"/>
            <a:ext cx="4572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4495800" y="1524000"/>
            <a:ext cx="0" cy="6096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9" name="TextBox 8"/>
          <p:cNvSpPr txBox="1"/>
          <p:nvPr/>
        </p:nvSpPr>
        <p:spPr>
          <a:xfrm>
            <a:off x="1295400" y="2209800"/>
            <a:ext cx="3505200" cy="523220"/>
          </a:xfrm>
          <a:prstGeom prst="rect">
            <a:avLst/>
          </a:prstGeom>
          <a:solidFill>
            <a:srgbClr val="FFFF99"/>
          </a:solidFill>
        </p:spPr>
        <p:txBody>
          <a:bodyPr wrap="square" rtlCol="0">
            <a:spAutoFit/>
          </a:bodyPr>
          <a:lstStyle/>
          <a:p>
            <a:r>
              <a:rPr lang="en-US" sz="2800" dirty="0" smtClean="0">
                <a:solidFill>
                  <a:srgbClr val="00B050"/>
                </a:solidFill>
                <a:latin typeface="Times New Roman" pitchFamily="18" charset="0"/>
                <a:cs typeface="Times New Roman" pitchFamily="18" charset="0"/>
              </a:rPr>
              <a:t>Theoretical Advantage</a:t>
            </a:r>
            <a:endParaRPr lang="en-US" sz="2800" dirty="0">
              <a:solidFill>
                <a:srgbClr val="00B050"/>
              </a:solidFill>
              <a:latin typeface="Times New Roman" pitchFamily="18" charset="0"/>
              <a:cs typeface="Times New Roman" pitchFamily="18" charset="0"/>
            </a:endParaRPr>
          </a:p>
        </p:txBody>
      </p:sp>
      <p:cxnSp>
        <p:nvCxnSpPr>
          <p:cNvPr id="12" name="Straight Arrow Connector 11"/>
          <p:cNvCxnSpPr/>
          <p:nvPr/>
        </p:nvCxnSpPr>
        <p:spPr>
          <a:xfrm>
            <a:off x="3276600" y="1295400"/>
            <a:ext cx="4572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3810000" y="1066800"/>
            <a:ext cx="3687228" cy="461665"/>
          </a:xfrm>
          <a:prstGeom prst="rect">
            <a:avLst/>
          </a:prstGeom>
        </p:spPr>
        <p:txBody>
          <a:bodyPr wrap="none">
            <a:spAutoFit/>
          </a:bodyPr>
          <a:lstStyle/>
          <a:p>
            <a:r>
              <a:rPr lang="en-US" sz="2400" dirty="0" smtClean="0">
                <a:solidFill>
                  <a:srgbClr val="0070C0"/>
                </a:solidFill>
                <a:latin typeface="Times New Roman" pitchFamily="18" charset="0"/>
                <a:cs typeface="Times New Roman" pitchFamily="18" charset="0"/>
              </a:rPr>
              <a:t>Narrow Q-value distribution</a:t>
            </a:r>
            <a:endParaRPr lang="en-US" sz="2400" dirty="0"/>
          </a:p>
        </p:txBody>
      </p:sp>
      <p:cxnSp>
        <p:nvCxnSpPr>
          <p:cNvPr id="14" name="Straight Arrow Connector 13"/>
          <p:cNvCxnSpPr/>
          <p:nvPr/>
        </p:nvCxnSpPr>
        <p:spPr>
          <a:xfrm>
            <a:off x="3276600" y="3124200"/>
            <a:ext cx="4572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3886200" y="2819400"/>
            <a:ext cx="5257800" cy="2677656"/>
          </a:xfrm>
          <a:prstGeom prst="rect">
            <a:avLst/>
          </a:prstGeom>
        </p:spPr>
        <p:txBody>
          <a:bodyPr wrap="square">
            <a:spAutoFit/>
          </a:bodyPr>
          <a:lstStyle/>
          <a:p>
            <a:pPr>
              <a:lnSpc>
                <a:spcPct val="120000"/>
              </a:lnSpc>
            </a:pPr>
            <a:r>
              <a:rPr lang="en-US" sz="2400" dirty="0" smtClean="0">
                <a:solidFill>
                  <a:srgbClr val="0070C0"/>
                </a:solidFill>
                <a:latin typeface="Times New Roman" pitchFamily="18" charset="0"/>
                <a:cs typeface="Times New Roman" pitchFamily="18" charset="0"/>
              </a:rPr>
              <a:t>Low kinetic energy</a:t>
            </a:r>
          </a:p>
          <a:p>
            <a:pPr>
              <a:lnSpc>
                <a:spcPct val="120000"/>
              </a:lnSpc>
            </a:pPr>
            <a:r>
              <a:rPr lang="en-US" sz="2400" dirty="0" smtClean="0">
                <a:solidFill>
                  <a:srgbClr val="0070C0"/>
                </a:solidFill>
                <a:latin typeface="Times New Roman" pitchFamily="18" charset="0"/>
                <a:cs typeface="Times New Roman" pitchFamily="18" charset="0"/>
              </a:rPr>
              <a:t>Angular Distribution are backward peak</a:t>
            </a:r>
          </a:p>
          <a:p>
            <a:pPr>
              <a:lnSpc>
                <a:spcPct val="120000"/>
              </a:lnSpc>
            </a:pPr>
            <a:r>
              <a:rPr lang="en-US" sz="2400" dirty="0" smtClean="0">
                <a:solidFill>
                  <a:srgbClr val="0070C0"/>
                </a:solidFill>
                <a:latin typeface="Times New Roman" pitchFamily="18" charset="0"/>
                <a:cs typeface="Times New Roman" pitchFamily="18" charset="0"/>
              </a:rPr>
              <a:t>Small cross section</a:t>
            </a:r>
          </a:p>
          <a:p>
            <a:pPr>
              <a:lnSpc>
                <a:spcPct val="120000"/>
              </a:lnSpc>
            </a:pPr>
            <a:r>
              <a:rPr lang="en-US" sz="2400" dirty="0" smtClean="0">
                <a:solidFill>
                  <a:srgbClr val="0070C0"/>
                </a:solidFill>
                <a:latin typeface="Times New Roman" pitchFamily="18" charset="0"/>
                <a:cs typeface="Times New Roman" pitchFamily="18" charset="0"/>
              </a:rPr>
              <a:t>Difficulty in identification  of final reaction products</a:t>
            </a:r>
          </a:p>
          <a:p>
            <a:endParaRPr lang="en-US" sz="2400" dirty="0"/>
          </a:p>
        </p:txBody>
      </p:sp>
      <p:cxnSp>
        <p:nvCxnSpPr>
          <p:cNvPr id="16" name="Straight Arrow Connector 15"/>
          <p:cNvCxnSpPr/>
          <p:nvPr/>
        </p:nvCxnSpPr>
        <p:spPr>
          <a:xfrm>
            <a:off x="3276600" y="3581400"/>
            <a:ext cx="4572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3276600" y="3962400"/>
            <a:ext cx="4572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276600" y="4419600"/>
            <a:ext cx="4572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295400" y="5105400"/>
            <a:ext cx="3810000" cy="523220"/>
          </a:xfrm>
          <a:prstGeom prst="rect">
            <a:avLst/>
          </a:prstGeom>
          <a:solidFill>
            <a:srgbClr val="FFFF99"/>
          </a:solidFill>
        </p:spPr>
        <p:txBody>
          <a:bodyPr wrap="square" rtlCol="0">
            <a:spAutoFit/>
          </a:bodyPr>
          <a:lstStyle/>
          <a:p>
            <a:r>
              <a:rPr lang="en-US" sz="2800" dirty="0" smtClean="0">
                <a:solidFill>
                  <a:srgbClr val="00B050"/>
                </a:solidFill>
                <a:latin typeface="Times New Roman" pitchFamily="18" charset="0"/>
                <a:cs typeface="Times New Roman" pitchFamily="18" charset="0"/>
              </a:rPr>
              <a:t>Experimental Challenge</a:t>
            </a:r>
            <a:endParaRPr lang="en-US" sz="2800" dirty="0">
              <a:solidFill>
                <a:srgbClr val="00B050"/>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4626" name="Picture 2"/>
          <p:cNvPicPr>
            <a:picLocks noChangeAspect="1" noChangeArrowheads="1"/>
          </p:cNvPicPr>
          <p:nvPr/>
        </p:nvPicPr>
        <p:blipFill>
          <a:blip r:embed="rId2" cstate="print"/>
          <a:srcRect/>
          <a:stretch>
            <a:fillRect/>
          </a:stretch>
        </p:blipFill>
        <p:spPr bwMode="auto">
          <a:xfrm>
            <a:off x="0" y="3657600"/>
            <a:ext cx="2971800" cy="2883309"/>
          </a:xfrm>
          <a:prstGeom prst="rect">
            <a:avLst/>
          </a:prstGeom>
          <a:noFill/>
          <a:ln w="9525">
            <a:noFill/>
            <a:miter lim="800000"/>
            <a:headEnd/>
            <a:tailEnd/>
          </a:ln>
        </p:spPr>
      </p:pic>
      <p:pic>
        <p:nvPicPr>
          <p:cNvPr id="154627" name="Picture 3"/>
          <p:cNvPicPr>
            <a:picLocks noChangeAspect="1" noChangeArrowheads="1"/>
          </p:cNvPicPr>
          <p:nvPr/>
        </p:nvPicPr>
        <p:blipFill>
          <a:blip r:embed="rId3" cstate="print"/>
          <a:srcRect/>
          <a:stretch>
            <a:fillRect/>
          </a:stretch>
        </p:blipFill>
        <p:spPr bwMode="auto">
          <a:xfrm>
            <a:off x="2895600" y="5105400"/>
            <a:ext cx="2643188" cy="731257"/>
          </a:xfrm>
          <a:prstGeom prst="rect">
            <a:avLst/>
          </a:prstGeom>
          <a:noFill/>
          <a:ln w="9525">
            <a:noFill/>
            <a:miter lim="800000"/>
            <a:headEnd/>
            <a:tailEnd/>
          </a:ln>
        </p:spPr>
      </p:pic>
      <p:pic>
        <p:nvPicPr>
          <p:cNvPr id="154628" name="Picture 4"/>
          <p:cNvPicPr>
            <a:picLocks noChangeAspect="1" noChangeArrowheads="1"/>
          </p:cNvPicPr>
          <p:nvPr/>
        </p:nvPicPr>
        <p:blipFill>
          <a:blip r:embed="rId4" cstate="print"/>
          <a:srcRect/>
          <a:stretch>
            <a:fillRect/>
          </a:stretch>
        </p:blipFill>
        <p:spPr bwMode="auto">
          <a:xfrm>
            <a:off x="5715000" y="3733800"/>
            <a:ext cx="3048000" cy="2509171"/>
          </a:xfrm>
          <a:prstGeom prst="rect">
            <a:avLst/>
          </a:prstGeom>
          <a:noFill/>
          <a:ln w="9525">
            <a:noFill/>
            <a:miter lim="800000"/>
            <a:headEnd/>
            <a:tailEnd/>
          </a:ln>
        </p:spPr>
      </p:pic>
      <p:pic>
        <p:nvPicPr>
          <p:cNvPr id="154629" name="Picture 5"/>
          <p:cNvPicPr>
            <a:picLocks noChangeAspect="1" noChangeArrowheads="1"/>
          </p:cNvPicPr>
          <p:nvPr/>
        </p:nvPicPr>
        <p:blipFill>
          <a:blip r:embed="rId5" cstate="print"/>
          <a:srcRect/>
          <a:stretch>
            <a:fillRect/>
          </a:stretch>
        </p:blipFill>
        <p:spPr bwMode="auto">
          <a:xfrm>
            <a:off x="228600" y="6629400"/>
            <a:ext cx="2743200" cy="228600"/>
          </a:xfrm>
          <a:prstGeom prst="rect">
            <a:avLst/>
          </a:prstGeom>
          <a:noFill/>
          <a:ln w="9525">
            <a:noFill/>
            <a:miter lim="800000"/>
            <a:headEnd/>
            <a:tailEnd/>
          </a:ln>
        </p:spPr>
      </p:pic>
      <p:pic>
        <p:nvPicPr>
          <p:cNvPr id="154630" name="Picture 6"/>
          <p:cNvPicPr>
            <a:picLocks noChangeAspect="1" noChangeArrowheads="1"/>
          </p:cNvPicPr>
          <p:nvPr/>
        </p:nvPicPr>
        <p:blipFill>
          <a:blip r:embed="rId6" cstate="print"/>
          <a:srcRect/>
          <a:stretch>
            <a:fillRect/>
          </a:stretch>
        </p:blipFill>
        <p:spPr bwMode="auto">
          <a:xfrm>
            <a:off x="6019800" y="6477000"/>
            <a:ext cx="2430780" cy="209550"/>
          </a:xfrm>
          <a:prstGeom prst="rect">
            <a:avLst/>
          </a:prstGeom>
          <a:noFill/>
          <a:ln w="9525">
            <a:noFill/>
            <a:miter lim="800000"/>
            <a:headEnd/>
            <a:tailEnd/>
          </a:ln>
        </p:spPr>
      </p:pic>
      <p:sp>
        <p:nvSpPr>
          <p:cNvPr id="10" name="TextBox 9"/>
          <p:cNvSpPr txBox="1"/>
          <p:nvPr/>
        </p:nvSpPr>
        <p:spPr>
          <a:xfrm>
            <a:off x="0" y="3276600"/>
            <a:ext cx="2971800" cy="400110"/>
          </a:xfrm>
          <a:prstGeom prst="rect">
            <a:avLst/>
          </a:prstGeom>
          <a:noFill/>
        </p:spPr>
        <p:txBody>
          <a:bodyPr wrap="square" rtlCol="0">
            <a:spAutoFit/>
          </a:bodyPr>
          <a:lstStyle/>
          <a:p>
            <a:r>
              <a:rPr lang="en-US" sz="2000" dirty="0" smtClean="0">
                <a:solidFill>
                  <a:schemeClr val="bg2">
                    <a:lumMod val="25000"/>
                  </a:schemeClr>
                </a:solidFill>
                <a:latin typeface="Times New Roman" pitchFamily="18" charset="0"/>
                <a:cs typeface="Times New Roman" pitchFamily="18" charset="0"/>
              </a:rPr>
              <a:t>Successive &amp; Pair transfer</a:t>
            </a:r>
            <a:endParaRPr lang="en-US" sz="2000" dirty="0">
              <a:solidFill>
                <a:schemeClr val="bg2">
                  <a:lumMod val="25000"/>
                </a:schemeClr>
              </a:solidFill>
              <a:latin typeface="Times New Roman" pitchFamily="18" charset="0"/>
              <a:cs typeface="Times New Roman" pitchFamily="18" charset="0"/>
            </a:endParaRPr>
          </a:p>
        </p:txBody>
      </p:sp>
      <p:pic>
        <p:nvPicPr>
          <p:cNvPr id="154631" name="Picture 7"/>
          <p:cNvPicPr>
            <a:picLocks noChangeAspect="1" noChangeArrowheads="1"/>
          </p:cNvPicPr>
          <p:nvPr/>
        </p:nvPicPr>
        <p:blipFill>
          <a:blip r:embed="rId7" cstate="print"/>
          <a:srcRect/>
          <a:stretch>
            <a:fillRect/>
          </a:stretch>
        </p:blipFill>
        <p:spPr bwMode="auto">
          <a:xfrm>
            <a:off x="304800" y="228600"/>
            <a:ext cx="2514600" cy="2770322"/>
          </a:xfrm>
          <a:prstGeom prst="rect">
            <a:avLst/>
          </a:prstGeom>
          <a:noFill/>
          <a:ln w="9525">
            <a:noFill/>
            <a:miter lim="800000"/>
            <a:headEnd/>
            <a:tailEnd/>
          </a:ln>
        </p:spPr>
      </p:pic>
      <p:pic>
        <p:nvPicPr>
          <p:cNvPr id="154632" name="Picture 8"/>
          <p:cNvPicPr>
            <a:picLocks noChangeAspect="1" noChangeArrowheads="1"/>
          </p:cNvPicPr>
          <p:nvPr/>
        </p:nvPicPr>
        <p:blipFill>
          <a:blip r:embed="rId8" cstate="print"/>
          <a:srcRect/>
          <a:stretch>
            <a:fillRect/>
          </a:stretch>
        </p:blipFill>
        <p:spPr bwMode="auto">
          <a:xfrm>
            <a:off x="2895600" y="1371600"/>
            <a:ext cx="2114550" cy="1236909"/>
          </a:xfrm>
          <a:prstGeom prst="rect">
            <a:avLst/>
          </a:prstGeom>
          <a:noFill/>
          <a:ln w="9525">
            <a:noFill/>
            <a:miter lim="800000"/>
            <a:headEnd/>
            <a:tailEnd/>
          </a:ln>
        </p:spPr>
      </p:pic>
      <p:pic>
        <p:nvPicPr>
          <p:cNvPr id="154633" name="Picture 9"/>
          <p:cNvPicPr>
            <a:picLocks noChangeAspect="1" noChangeArrowheads="1"/>
          </p:cNvPicPr>
          <p:nvPr/>
        </p:nvPicPr>
        <p:blipFill>
          <a:blip r:embed="rId9" cstate="print"/>
          <a:srcRect/>
          <a:stretch>
            <a:fillRect/>
          </a:stretch>
        </p:blipFill>
        <p:spPr bwMode="auto">
          <a:xfrm>
            <a:off x="5638800" y="228600"/>
            <a:ext cx="3085916" cy="2905125"/>
          </a:xfrm>
          <a:prstGeom prst="rect">
            <a:avLst/>
          </a:prstGeom>
          <a:noFill/>
          <a:ln w="9525">
            <a:noFill/>
            <a:miter lim="800000"/>
            <a:headEnd/>
            <a:tailEnd/>
          </a:ln>
        </p:spPr>
      </p:pic>
      <p:pic>
        <p:nvPicPr>
          <p:cNvPr id="154634" name="Picture 10"/>
          <p:cNvPicPr>
            <a:picLocks noChangeAspect="1" noChangeArrowheads="1"/>
          </p:cNvPicPr>
          <p:nvPr/>
        </p:nvPicPr>
        <p:blipFill>
          <a:blip r:embed="rId10" cstate="print"/>
          <a:srcRect/>
          <a:stretch>
            <a:fillRect/>
          </a:stretch>
        </p:blipFill>
        <p:spPr bwMode="auto">
          <a:xfrm>
            <a:off x="6172200" y="3276600"/>
            <a:ext cx="2471738" cy="241401"/>
          </a:xfrm>
          <a:prstGeom prst="rect">
            <a:avLst/>
          </a:prstGeom>
          <a:noFill/>
          <a:ln w="9525">
            <a:noFill/>
            <a:miter lim="800000"/>
            <a:headEnd/>
            <a:tailEnd/>
          </a:ln>
        </p:spPr>
      </p:pic>
      <p:pic>
        <p:nvPicPr>
          <p:cNvPr id="154635" name="Picture 11"/>
          <p:cNvPicPr>
            <a:picLocks noChangeAspect="1" noChangeArrowheads="1"/>
          </p:cNvPicPr>
          <p:nvPr/>
        </p:nvPicPr>
        <p:blipFill>
          <a:blip r:embed="rId11" cstate="print"/>
          <a:srcRect/>
          <a:stretch>
            <a:fillRect/>
          </a:stretch>
        </p:blipFill>
        <p:spPr bwMode="auto">
          <a:xfrm>
            <a:off x="3429000" y="228600"/>
            <a:ext cx="1652588" cy="1013938"/>
          </a:xfrm>
          <a:prstGeom prst="rect">
            <a:avLst/>
          </a:prstGeom>
          <a:noFill/>
          <a:ln w="9525">
            <a:noFill/>
            <a:miter lim="800000"/>
            <a:headEnd/>
            <a:tailEnd/>
          </a:ln>
        </p:spPr>
      </p:pic>
      <p:pic>
        <p:nvPicPr>
          <p:cNvPr id="154636" name="Picture 12"/>
          <p:cNvPicPr>
            <a:picLocks noChangeAspect="1" noChangeArrowheads="1"/>
          </p:cNvPicPr>
          <p:nvPr/>
        </p:nvPicPr>
        <p:blipFill>
          <a:blip r:embed="rId12" cstate="print"/>
          <a:srcRect/>
          <a:stretch>
            <a:fillRect/>
          </a:stretch>
        </p:blipFill>
        <p:spPr bwMode="auto">
          <a:xfrm>
            <a:off x="3276600" y="3581400"/>
            <a:ext cx="1752600" cy="11275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2" cstate="print"/>
          <a:srcRect/>
          <a:stretch>
            <a:fillRect/>
          </a:stretch>
        </p:blipFill>
        <p:spPr bwMode="auto">
          <a:xfrm>
            <a:off x="0" y="914400"/>
            <a:ext cx="5971190" cy="4572000"/>
          </a:xfrm>
          <a:prstGeom prst="rect">
            <a:avLst/>
          </a:prstGeom>
          <a:noFill/>
          <a:ln w="9525">
            <a:noFill/>
            <a:miter lim="800000"/>
            <a:headEnd/>
            <a:tailEnd/>
          </a:ln>
        </p:spPr>
      </p:pic>
      <p:pic>
        <p:nvPicPr>
          <p:cNvPr id="72707" name="Picture 3"/>
          <p:cNvPicPr>
            <a:picLocks noChangeAspect="1" noChangeArrowheads="1"/>
          </p:cNvPicPr>
          <p:nvPr/>
        </p:nvPicPr>
        <p:blipFill>
          <a:blip r:embed="rId3" cstate="print"/>
          <a:srcRect/>
          <a:stretch>
            <a:fillRect/>
          </a:stretch>
        </p:blipFill>
        <p:spPr bwMode="auto">
          <a:xfrm>
            <a:off x="5791200" y="2229902"/>
            <a:ext cx="3352800" cy="4628098"/>
          </a:xfrm>
          <a:prstGeom prst="rect">
            <a:avLst/>
          </a:prstGeom>
          <a:noFill/>
          <a:ln w="9525">
            <a:noFill/>
            <a:miter lim="800000"/>
            <a:headEnd/>
            <a:tailEnd/>
          </a:ln>
        </p:spPr>
      </p:pic>
      <p:pic>
        <p:nvPicPr>
          <p:cNvPr id="72708" name="Picture 4"/>
          <p:cNvPicPr>
            <a:picLocks noChangeAspect="1" noChangeArrowheads="1"/>
          </p:cNvPicPr>
          <p:nvPr/>
        </p:nvPicPr>
        <p:blipFill>
          <a:blip r:embed="rId4" cstate="print"/>
          <a:srcRect/>
          <a:stretch>
            <a:fillRect/>
          </a:stretch>
        </p:blipFill>
        <p:spPr bwMode="auto">
          <a:xfrm>
            <a:off x="990600" y="609600"/>
            <a:ext cx="1219200" cy="304800"/>
          </a:xfrm>
          <a:prstGeom prst="rect">
            <a:avLst/>
          </a:prstGeom>
          <a:noFill/>
          <a:ln w="9525">
            <a:noFill/>
            <a:miter lim="800000"/>
            <a:headEnd/>
            <a:tailEnd/>
          </a:ln>
        </p:spPr>
      </p:pic>
      <p:pic>
        <p:nvPicPr>
          <p:cNvPr id="72709" name="Picture 5"/>
          <p:cNvPicPr>
            <a:picLocks noChangeAspect="1" noChangeArrowheads="1"/>
          </p:cNvPicPr>
          <p:nvPr/>
        </p:nvPicPr>
        <p:blipFill>
          <a:blip r:embed="rId5" cstate="print"/>
          <a:srcRect/>
          <a:stretch>
            <a:fillRect/>
          </a:stretch>
        </p:blipFill>
        <p:spPr bwMode="auto">
          <a:xfrm>
            <a:off x="3657600" y="609600"/>
            <a:ext cx="1200150" cy="238125"/>
          </a:xfrm>
          <a:prstGeom prst="rect">
            <a:avLst/>
          </a:prstGeom>
          <a:noFill/>
          <a:ln w="9525">
            <a:noFill/>
            <a:miter lim="800000"/>
            <a:headEnd/>
            <a:tailEnd/>
          </a:ln>
        </p:spPr>
      </p:pic>
      <p:sp>
        <p:nvSpPr>
          <p:cNvPr id="8" name="TextBox 7"/>
          <p:cNvSpPr txBox="1"/>
          <p:nvPr/>
        </p:nvSpPr>
        <p:spPr>
          <a:xfrm>
            <a:off x="457200" y="6096001"/>
            <a:ext cx="3581400" cy="276999"/>
          </a:xfrm>
          <a:prstGeom prst="rect">
            <a:avLst/>
          </a:prstGeom>
          <a:noFill/>
        </p:spPr>
        <p:txBody>
          <a:bodyPr wrap="square" rtlCol="0">
            <a:spAutoFit/>
          </a:bodyPr>
          <a:lstStyle/>
          <a:p>
            <a:r>
              <a:rPr lang="en-US" sz="1200" dirty="0" smtClean="0"/>
              <a:t>L. </a:t>
            </a:r>
            <a:r>
              <a:rPr lang="en-US" sz="1200" dirty="0" err="1" smtClean="0"/>
              <a:t>Corradi</a:t>
            </a:r>
            <a:r>
              <a:rPr lang="en-US" sz="1200" dirty="0" smtClean="0"/>
              <a:t> et al. J. Phys G 36 (2009) 113101</a:t>
            </a:r>
            <a:endParaRPr lang="en-US" sz="1200" dirty="0"/>
          </a:p>
        </p:txBody>
      </p:sp>
      <p:pic>
        <p:nvPicPr>
          <p:cNvPr id="72710" name="Picture 6"/>
          <p:cNvPicPr>
            <a:picLocks noChangeAspect="1" noChangeArrowheads="1"/>
          </p:cNvPicPr>
          <p:nvPr/>
        </p:nvPicPr>
        <p:blipFill>
          <a:blip r:embed="rId6" cstate="print"/>
          <a:srcRect/>
          <a:stretch>
            <a:fillRect/>
          </a:stretch>
        </p:blipFill>
        <p:spPr bwMode="auto">
          <a:xfrm>
            <a:off x="7239000" y="1676400"/>
            <a:ext cx="775252" cy="4572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457200" y="1066800"/>
            <a:ext cx="8229600" cy="3352800"/>
          </a:xfrm>
        </p:spPr>
        <p:txBody>
          <a:bodyPr>
            <a:normAutofit fontScale="92500" lnSpcReduction="10000"/>
          </a:bodyPr>
          <a:lstStyle/>
          <a:p>
            <a:pPr algn="ctr">
              <a:buNone/>
            </a:pPr>
            <a:endParaRPr lang="en-US" sz="2200" dirty="0" smtClean="0">
              <a:solidFill>
                <a:srgbClr val="000066"/>
              </a:solidFill>
            </a:endParaRPr>
          </a:p>
          <a:p>
            <a:pPr lvl="2">
              <a:buFont typeface="Wingdings" pitchFamily="2" charset="2"/>
              <a:buChar char="v"/>
            </a:pPr>
            <a:r>
              <a:rPr lang="en-US" sz="2200" dirty="0" smtClean="0">
                <a:solidFill>
                  <a:srgbClr val="7030A0"/>
                </a:solidFill>
                <a:latin typeface="Times New Roman" pitchFamily="18" charset="0"/>
                <a:cs typeface="Times New Roman" pitchFamily="18" charset="0"/>
              </a:rPr>
              <a:t> </a:t>
            </a:r>
            <a:r>
              <a:rPr lang="en-US" sz="2400" dirty="0" smtClean="0">
                <a:solidFill>
                  <a:srgbClr val="7030A0"/>
                </a:solidFill>
                <a:latin typeface="Times New Roman" pitchFamily="18" charset="0"/>
                <a:cs typeface="Times New Roman" pitchFamily="18" charset="0"/>
              </a:rPr>
              <a:t>Effect of pairing correlation on multinucleon transfer reaction (Cooper-pair transfer)</a:t>
            </a:r>
          </a:p>
          <a:p>
            <a:pPr lvl="2">
              <a:buFont typeface="Wingdings" pitchFamily="2" charset="2"/>
              <a:buChar char="v"/>
            </a:pPr>
            <a:r>
              <a:rPr lang="en-US" sz="2400" dirty="0" smtClean="0">
                <a:solidFill>
                  <a:srgbClr val="7030A0"/>
                </a:solidFill>
                <a:latin typeface="Times New Roman" pitchFamily="18" charset="0"/>
                <a:cs typeface="Times New Roman" pitchFamily="18" charset="0"/>
              </a:rPr>
              <a:t> Transfer mechanism ( </a:t>
            </a:r>
            <a:r>
              <a:rPr lang="en-US" sz="2400" dirty="0" smtClean="0">
                <a:solidFill>
                  <a:srgbClr val="00B0F0"/>
                </a:solidFill>
                <a:latin typeface="Times New Roman" pitchFamily="18" charset="0"/>
                <a:cs typeface="Times New Roman" pitchFamily="18" charset="0"/>
              </a:rPr>
              <a:t>sequential, cluster, transfer)</a:t>
            </a:r>
            <a:r>
              <a:rPr lang="en-US" sz="2800" dirty="0" smtClean="0"/>
              <a:t> </a:t>
            </a:r>
          </a:p>
          <a:p>
            <a:pPr lvl="2">
              <a:buFont typeface="Wingdings" pitchFamily="2" charset="2"/>
              <a:buChar char="v"/>
            </a:pPr>
            <a:endParaRPr lang="en-US" sz="2200" dirty="0" smtClean="0">
              <a:solidFill>
                <a:srgbClr val="2104CC"/>
              </a:solidFill>
              <a:latin typeface="Times New Roman" pitchFamily="18" charset="0"/>
              <a:cs typeface="Times New Roman" pitchFamily="18" charset="0"/>
            </a:endParaRPr>
          </a:p>
          <a:p>
            <a:pPr eaLnBrk="1" hangingPunct="1">
              <a:buFontTx/>
              <a:buNone/>
            </a:pPr>
            <a:endParaRPr lang="en-US" sz="2400" dirty="0" smtClean="0">
              <a:solidFill>
                <a:srgbClr val="000066"/>
              </a:solidFill>
            </a:endParaRPr>
          </a:p>
          <a:p>
            <a:pPr algn="ctr" eaLnBrk="1" hangingPunct="1">
              <a:buFontTx/>
              <a:buNone/>
            </a:pPr>
            <a:r>
              <a:rPr lang="en-US" sz="2400" dirty="0" smtClean="0">
                <a:solidFill>
                  <a:srgbClr val="000066"/>
                </a:solidFill>
              </a:rPr>
              <a:t> </a:t>
            </a:r>
            <a:endParaRPr lang="en-US" sz="2400" baseline="-25000" dirty="0" smtClean="0">
              <a:solidFill>
                <a:srgbClr val="000066"/>
              </a:solidFill>
            </a:endParaRPr>
          </a:p>
          <a:p>
            <a:pPr eaLnBrk="1" hangingPunct="1">
              <a:buFontTx/>
              <a:buNone/>
            </a:pPr>
            <a:endParaRPr lang="en-US" sz="2400" dirty="0" smtClean="0">
              <a:solidFill>
                <a:srgbClr val="000066"/>
              </a:solidFill>
            </a:endParaRPr>
          </a:p>
          <a:p>
            <a:pPr eaLnBrk="1" hangingPunct="1">
              <a:buFontTx/>
              <a:buNone/>
            </a:pPr>
            <a:r>
              <a:rPr lang="en-US" sz="2800" dirty="0" smtClean="0"/>
              <a:t> </a:t>
            </a:r>
            <a:endParaRPr lang="en-GB" sz="2800" dirty="0" smtClean="0"/>
          </a:p>
        </p:txBody>
      </p:sp>
      <p:graphicFrame>
        <p:nvGraphicFramePr>
          <p:cNvPr id="4" name="Table 3"/>
          <p:cNvGraphicFramePr>
            <a:graphicFrameLocks noGrp="1"/>
          </p:cNvGraphicFramePr>
          <p:nvPr/>
        </p:nvGraphicFramePr>
        <p:xfrm>
          <a:off x="152400" y="2590800"/>
          <a:ext cx="6096000" cy="212344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r>
                        <a:rPr lang="en-US" dirty="0" smtClean="0">
                          <a:latin typeface="Times New Roman" pitchFamily="18" charset="0"/>
                          <a:cs typeface="Times New Roman" pitchFamily="18" charset="0"/>
                        </a:rPr>
                        <a:t>Isotope</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Ex(2</a:t>
                      </a:r>
                      <a:r>
                        <a:rPr lang="en-US" baseline="30000"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(MeV)</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B(E2)</a:t>
                      </a:r>
                      <a:r>
                        <a:rPr lang="en-US" baseline="0" dirty="0" smtClean="0">
                          <a:latin typeface="Times New Roman" pitchFamily="18" charset="0"/>
                          <a:cs typeface="Times New Roman" pitchFamily="18" charset="0"/>
                        </a:rPr>
                        <a:t> (e</a:t>
                      </a:r>
                      <a:r>
                        <a:rPr lang="en-US" baseline="30000" dirty="0" smtClean="0">
                          <a:latin typeface="Times New Roman" pitchFamily="18" charset="0"/>
                          <a:cs typeface="Times New Roman" pitchFamily="18" charset="0"/>
                        </a:rPr>
                        <a:t>2</a:t>
                      </a:r>
                      <a:r>
                        <a:rPr lang="en-US" baseline="0" dirty="0" smtClean="0">
                          <a:latin typeface="Times New Roman" pitchFamily="18" charset="0"/>
                          <a:cs typeface="Times New Roman" pitchFamily="18" charset="0"/>
                        </a:rPr>
                        <a:t>b</a:t>
                      </a:r>
                      <a:r>
                        <a:rPr lang="en-US" baseline="30000" dirty="0" smtClean="0">
                          <a:latin typeface="Times New Roman" pitchFamily="18" charset="0"/>
                          <a:cs typeface="Times New Roman" pitchFamily="18" charset="0"/>
                        </a:rPr>
                        <a:t>2</a:t>
                      </a:r>
                      <a:r>
                        <a:rPr lang="en-US" baseline="0"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Ex(3</a:t>
                      </a:r>
                      <a:r>
                        <a:rPr lang="en-US" baseline="30000"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(MeV)</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B(E3) (e</a:t>
                      </a:r>
                      <a:r>
                        <a:rPr lang="en-US" baseline="30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b</a:t>
                      </a:r>
                      <a:r>
                        <a:rPr lang="en-US" baseline="30000"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r>
              <a:tr h="370840">
                <a:tc>
                  <a:txBody>
                    <a:bodyPr/>
                    <a:lstStyle/>
                    <a:p>
                      <a:r>
                        <a:rPr lang="en-US" baseline="30000" dirty="0" smtClean="0">
                          <a:latin typeface="Times New Roman" pitchFamily="18" charset="0"/>
                          <a:cs typeface="Times New Roman" pitchFamily="18" charset="0"/>
                        </a:rPr>
                        <a:t>90</a:t>
                      </a:r>
                      <a:r>
                        <a:rPr lang="en-US" dirty="0" smtClean="0">
                          <a:latin typeface="Times New Roman" pitchFamily="18" charset="0"/>
                          <a:cs typeface="Times New Roman" pitchFamily="18" charset="0"/>
                        </a:rPr>
                        <a:t>Zr</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2.1862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0.061</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2.7479</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0.098</a:t>
                      </a:r>
                      <a:endParaRPr lang="en-US"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latin typeface="Times New Roman" pitchFamily="18" charset="0"/>
                          <a:cs typeface="Times New Roman" pitchFamily="18" charset="0"/>
                        </a:rPr>
                        <a:t>92</a:t>
                      </a:r>
                      <a:r>
                        <a:rPr lang="en-US" dirty="0" smtClean="0">
                          <a:latin typeface="Times New Roman" pitchFamily="18" charset="0"/>
                          <a:cs typeface="Times New Roman" pitchFamily="18" charset="0"/>
                        </a:rPr>
                        <a:t>Zr</a:t>
                      </a:r>
                    </a:p>
                  </a:txBody>
                  <a:tcPr/>
                </a:tc>
                <a:tc>
                  <a:txBody>
                    <a:bodyPr/>
                    <a:lstStyle/>
                    <a:p>
                      <a:r>
                        <a:rPr lang="en-US" dirty="0" smtClean="0">
                          <a:latin typeface="Times New Roman" pitchFamily="18" charset="0"/>
                          <a:cs typeface="Times New Roman" pitchFamily="18" charset="0"/>
                        </a:rPr>
                        <a:t>0.9345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0.083</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2.3397</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latin typeface="Times New Roman" pitchFamily="18" charset="0"/>
                          <a:cs typeface="Times New Roman" pitchFamily="18" charset="0"/>
                        </a:rPr>
                        <a:t>94</a:t>
                      </a:r>
                      <a:r>
                        <a:rPr lang="en-US" dirty="0" smtClean="0">
                          <a:latin typeface="Times New Roman" pitchFamily="18" charset="0"/>
                          <a:cs typeface="Times New Roman" pitchFamily="18" charset="0"/>
                        </a:rPr>
                        <a:t>Zr</a:t>
                      </a:r>
                    </a:p>
                  </a:txBody>
                  <a:tcPr/>
                </a:tc>
                <a:tc>
                  <a:txBody>
                    <a:bodyPr/>
                    <a:lstStyle/>
                    <a:p>
                      <a:r>
                        <a:rPr lang="en-US" dirty="0" smtClean="0">
                          <a:latin typeface="Times New Roman" pitchFamily="18" charset="0"/>
                          <a:cs typeface="Times New Roman" pitchFamily="18" charset="0"/>
                        </a:rPr>
                        <a:t>0.9187</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0.066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2.0576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0.09</a:t>
                      </a:r>
                      <a:endParaRPr lang="en-US"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latin typeface="Times New Roman" pitchFamily="18" charset="0"/>
                          <a:cs typeface="Times New Roman" pitchFamily="18" charset="0"/>
                        </a:rPr>
                        <a:t>96</a:t>
                      </a:r>
                      <a:r>
                        <a:rPr lang="en-US" dirty="0" smtClean="0">
                          <a:latin typeface="Times New Roman" pitchFamily="18" charset="0"/>
                          <a:cs typeface="Times New Roman" pitchFamily="18" charset="0"/>
                        </a:rPr>
                        <a:t>Zr</a:t>
                      </a:r>
                    </a:p>
                  </a:txBody>
                  <a:tcPr/>
                </a:tc>
                <a:tc>
                  <a:txBody>
                    <a:bodyPr/>
                    <a:lstStyle/>
                    <a:p>
                      <a:r>
                        <a:rPr lang="en-US" dirty="0" smtClean="0">
                          <a:latin typeface="Times New Roman" pitchFamily="18" charset="0"/>
                          <a:cs typeface="Times New Roman" pitchFamily="18" charset="0"/>
                        </a:rPr>
                        <a:t>1.7505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0.055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1.8972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0.202</a:t>
                      </a:r>
                      <a:endParaRPr lang="en-US" dirty="0">
                        <a:latin typeface="Times New Roman" pitchFamily="18" charset="0"/>
                        <a:cs typeface="Times New Roman" pitchFamily="18" charset="0"/>
                      </a:endParaRPr>
                    </a:p>
                  </a:txBody>
                  <a:tcPr/>
                </a:tc>
              </a:tr>
            </a:tbl>
          </a:graphicData>
        </a:graphic>
      </p:graphicFrame>
      <p:graphicFrame>
        <p:nvGraphicFramePr>
          <p:cNvPr id="5" name="Table 4"/>
          <p:cNvGraphicFramePr>
            <a:graphicFrameLocks noGrp="1"/>
          </p:cNvGraphicFramePr>
          <p:nvPr/>
        </p:nvGraphicFramePr>
        <p:xfrm>
          <a:off x="609600" y="4851400"/>
          <a:ext cx="8381997" cy="1854200"/>
        </p:xfrm>
        <a:graphic>
          <a:graphicData uri="http://schemas.openxmlformats.org/drawingml/2006/table">
            <a:tbl>
              <a:tblPr firstRow="1" bandRow="1">
                <a:tableStyleId>{5C22544A-7EE6-4342-B048-85BDC9FD1C3A}</a:tableStyleId>
              </a:tblPr>
              <a:tblGrid>
                <a:gridCol w="1295398"/>
                <a:gridCol w="685800"/>
                <a:gridCol w="762000"/>
                <a:gridCol w="762000"/>
                <a:gridCol w="685800"/>
                <a:gridCol w="838200"/>
                <a:gridCol w="838200"/>
                <a:gridCol w="838200"/>
                <a:gridCol w="838200"/>
                <a:gridCol w="838199"/>
              </a:tblGrid>
              <a:tr h="370840">
                <a:tc>
                  <a:txBody>
                    <a:bodyPr/>
                    <a:lstStyle/>
                    <a:p>
                      <a:r>
                        <a:rPr lang="en-US" dirty="0" smtClean="0">
                          <a:latin typeface="Times New Roman" pitchFamily="18" charset="0"/>
                          <a:cs typeface="Times New Roman" pitchFamily="18" charset="0"/>
                        </a:rPr>
                        <a:t>Systems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+1n</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+2n</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+3n</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+4n</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+5n</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+6n</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-1p</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-2p</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r>
                        <a:rPr lang="en-US" dirty="0" smtClean="0">
                          <a:latin typeface="Symbol" pitchFamily="18" charset="2"/>
                          <a:cs typeface="Times New Roman" pitchFamily="18" charset="0"/>
                        </a:rPr>
                        <a:t>a</a:t>
                      </a:r>
                      <a:endParaRPr lang="en-US" dirty="0">
                        <a:latin typeface="Symbol" pitchFamily="18" charset="2"/>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latin typeface="Times New Roman" pitchFamily="18" charset="0"/>
                          <a:cs typeface="Times New Roman" pitchFamily="18" charset="0"/>
                        </a:rPr>
                        <a:t>28</a:t>
                      </a:r>
                      <a:r>
                        <a:rPr lang="en-US" baseline="0" dirty="0" smtClean="0">
                          <a:latin typeface="Times New Roman" pitchFamily="18" charset="0"/>
                          <a:cs typeface="Times New Roman" pitchFamily="18" charset="0"/>
                        </a:rPr>
                        <a:t>Si</a:t>
                      </a:r>
                      <a:r>
                        <a:rPr lang="en-US" dirty="0" smtClean="0">
                          <a:latin typeface="Times New Roman" pitchFamily="18" charset="0"/>
                          <a:cs typeface="Times New Roman" pitchFamily="18" charset="0"/>
                        </a:rPr>
                        <a:t> + </a:t>
                      </a:r>
                      <a:r>
                        <a:rPr lang="en-US" baseline="30000" dirty="0" smtClean="0">
                          <a:latin typeface="Times New Roman" pitchFamily="18" charset="0"/>
                          <a:cs typeface="Times New Roman" pitchFamily="18" charset="0"/>
                        </a:rPr>
                        <a:t>90</a:t>
                      </a:r>
                      <a:r>
                        <a:rPr lang="en-US" baseline="0" dirty="0" smtClean="0">
                          <a:latin typeface="Times New Roman" pitchFamily="18" charset="0"/>
                          <a:cs typeface="Times New Roman" pitchFamily="18" charset="0"/>
                        </a:rPr>
                        <a:t>Zr</a:t>
                      </a:r>
                      <a:endParaRPr lang="en-US" dirty="0" smtClean="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-3.50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-2.20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-7.96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-8.38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-16.62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-18.81</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-6.43</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-7.24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0.28</a:t>
                      </a:r>
                      <a:endParaRPr lang="en-US"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latin typeface="Times New Roman" pitchFamily="18" charset="0"/>
                          <a:cs typeface="Times New Roman" pitchFamily="18" charset="0"/>
                        </a:rPr>
                        <a:t>28</a:t>
                      </a:r>
                      <a:r>
                        <a:rPr lang="en-US" baseline="0" dirty="0" smtClean="0">
                          <a:latin typeface="Times New Roman" pitchFamily="18" charset="0"/>
                          <a:cs typeface="Times New Roman" pitchFamily="18" charset="0"/>
                        </a:rPr>
                        <a:t>Si</a:t>
                      </a:r>
                      <a:r>
                        <a:rPr lang="en-US" dirty="0" smtClean="0">
                          <a:latin typeface="Times New Roman" pitchFamily="18" charset="0"/>
                          <a:cs typeface="Times New Roman" pitchFamily="18" charset="0"/>
                        </a:rPr>
                        <a:t> + </a:t>
                      </a:r>
                      <a:r>
                        <a:rPr lang="en-US" baseline="30000" dirty="0" smtClean="0">
                          <a:latin typeface="Times New Roman" pitchFamily="18" charset="0"/>
                          <a:cs typeface="Times New Roman" pitchFamily="18" charset="0"/>
                        </a:rPr>
                        <a:t>92</a:t>
                      </a:r>
                      <a:r>
                        <a:rPr lang="en-US" baseline="0" dirty="0" smtClean="0">
                          <a:latin typeface="Times New Roman" pitchFamily="18" charset="0"/>
                          <a:cs typeface="Times New Roman" pitchFamily="18" charset="0"/>
                        </a:rPr>
                        <a:t>Zr</a:t>
                      </a:r>
                      <a:endParaRPr lang="en-US" dirty="0" smtClean="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-0.16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3.25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-2.13</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-2.24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-10.11</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-12.19</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-5.54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-5.32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3.99</a:t>
                      </a:r>
                      <a:endParaRPr lang="en-US"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latin typeface="Times New Roman" pitchFamily="18" charset="0"/>
                          <a:cs typeface="Times New Roman" pitchFamily="18" charset="0"/>
                        </a:rPr>
                        <a:t>28</a:t>
                      </a:r>
                      <a:r>
                        <a:rPr lang="en-US" baseline="0" dirty="0" smtClean="0">
                          <a:latin typeface="Times New Roman" pitchFamily="18" charset="0"/>
                          <a:cs typeface="Times New Roman" pitchFamily="18" charset="0"/>
                        </a:rPr>
                        <a:t>Si</a:t>
                      </a:r>
                      <a:r>
                        <a:rPr lang="en-US" dirty="0" smtClean="0">
                          <a:latin typeface="Times New Roman" pitchFamily="18" charset="0"/>
                          <a:cs typeface="Times New Roman" pitchFamily="18" charset="0"/>
                        </a:rPr>
                        <a:t> + </a:t>
                      </a:r>
                      <a:r>
                        <a:rPr lang="en-US" baseline="30000" dirty="0" smtClean="0">
                          <a:latin typeface="Times New Roman" pitchFamily="18" charset="0"/>
                          <a:cs typeface="Times New Roman" pitchFamily="18" charset="0"/>
                        </a:rPr>
                        <a:t>94</a:t>
                      </a:r>
                      <a:r>
                        <a:rPr lang="en-US" baseline="0" dirty="0" smtClean="0">
                          <a:latin typeface="Times New Roman" pitchFamily="18" charset="0"/>
                          <a:cs typeface="Times New Roman" pitchFamily="18" charset="0"/>
                        </a:rPr>
                        <a:t>Zr</a:t>
                      </a:r>
                      <a:endParaRPr lang="en-US" dirty="0" smtClean="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0.25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4.13</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2.08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4.09</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-3.40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-5.18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-4.78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-3.75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3.20</a:t>
                      </a:r>
                      <a:endParaRPr lang="en-US"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latin typeface="Times New Roman" pitchFamily="18" charset="0"/>
                          <a:cs typeface="Times New Roman" pitchFamily="18" charset="0"/>
                        </a:rPr>
                        <a:t>28</a:t>
                      </a:r>
                      <a:r>
                        <a:rPr lang="en-US" baseline="0" dirty="0" smtClean="0">
                          <a:latin typeface="Times New Roman" pitchFamily="18" charset="0"/>
                          <a:cs typeface="Times New Roman" pitchFamily="18" charset="0"/>
                        </a:rPr>
                        <a:t>Si </a:t>
                      </a:r>
                      <a:r>
                        <a:rPr lang="en-US" dirty="0" smtClean="0">
                          <a:latin typeface="Times New Roman" pitchFamily="18" charset="0"/>
                          <a:cs typeface="Times New Roman" pitchFamily="18" charset="0"/>
                        </a:rPr>
                        <a:t>+ </a:t>
                      </a:r>
                      <a:r>
                        <a:rPr lang="en-US" baseline="30000" dirty="0" smtClean="0">
                          <a:latin typeface="Times New Roman" pitchFamily="18" charset="0"/>
                          <a:cs typeface="Times New Roman" pitchFamily="18" charset="0"/>
                        </a:rPr>
                        <a:t>96</a:t>
                      </a:r>
                      <a:r>
                        <a:rPr lang="en-US" baseline="0" dirty="0" smtClean="0">
                          <a:latin typeface="Times New Roman" pitchFamily="18" charset="0"/>
                          <a:cs typeface="Times New Roman" pitchFamily="18" charset="0"/>
                        </a:rPr>
                        <a:t>Zr</a:t>
                      </a:r>
                      <a:endParaRPr lang="en-US" dirty="0" smtClean="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0.62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4.76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3.13</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5.60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1.45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1.79</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-4.13</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-2.61</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1.95</a:t>
                      </a:r>
                      <a:endParaRPr lang="en-US" dirty="0">
                        <a:latin typeface="Times New Roman" pitchFamily="18" charset="0"/>
                        <a:cs typeface="Times New Roman" pitchFamily="18" charset="0"/>
                      </a:endParaRPr>
                    </a:p>
                  </a:txBody>
                  <a:tcPr/>
                </a:tc>
              </a:tr>
            </a:tbl>
          </a:graphicData>
        </a:graphic>
      </p:graphicFrame>
      <p:sp>
        <p:nvSpPr>
          <p:cNvPr id="6" name="TextBox 5"/>
          <p:cNvSpPr txBox="1"/>
          <p:nvPr/>
        </p:nvSpPr>
        <p:spPr>
          <a:xfrm>
            <a:off x="6400800" y="3352800"/>
            <a:ext cx="2590800" cy="523220"/>
          </a:xfrm>
          <a:prstGeom prst="rect">
            <a:avLst/>
          </a:prstGeom>
          <a:solidFill>
            <a:srgbClr val="FFFF99"/>
          </a:solidFill>
          <a:ln>
            <a:solidFill>
              <a:schemeClr val="accent1"/>
            </a:solidFill>
          </a:ln>
        </p:spPr>
        <p:txBody>
          <a:bodyPr wrap="square" rtlCol="0">
            <a:spAutoFit/>
          </a:bodyPr>
          <a:lstStyle/>
          <a:p>
            <a:r>
              <a:rPr lang="en-US" sz="2800" baseline="30000" dirty="0" smtClean="0">
                <a:latin typeface="Times New Roman" pitchFamily="18" charset="0"/>
                <a:cs typeface="Times New Roman" pitchFamily="18" charset="0"/>
              </a:rPr>
              <a:t>28</a:t>
            </a:r>
            <a:r>
              <a:rPr lang="en-US" sz="2800" dirty="0" smtClean="0">
                <a:latin typeface="Times New Roman" pitchFamily="18" charset="0"/>
                <a:cs typeface="Times New Roman" pitchFamily="18" charset="0"/>
              </a:rPr>
              <a:t>Si + </a:t>
            </a:r>
            <a:r>
              <a:rPr lang="en-US" sz="2800" baseline="30000" dirty="0" smtClean="0">
                <a:latin typeface="Times New Roman" pitchFamily="18" charset="0"/>
                <a:cs typeface="Times New Roman" pitchFamily="18" charset="0"/>
              </a:rPr>
              <a:t>90,92,94,96</a:t>
            </a:r>
            <a:r>
              <a:rPr lang="en-US" sz="2800" dirty="0" smtClean="0">
                <a:latin typeface="Times New Roman" pitchFamily="18" charset="0"/>
                <a:cs typeface="Times New Roman" pitchFamily="18" charset="0"/>
              </a:rPr>
              <a:t>Zr</a:t>
            </a:r>
            <a:endParaRPr lang="en-US" sz="2800" dirty="0">
              <a:latin typeface="Times New Roman" pitchFamily="18" charset="0"/>
              <a:cs typeface="Times New Roman" pitchFamily="18" charset="0"/>
            </a:endParaRPr>
          </a:p>
        </p:txBody>
      </p:sp>
      <p:sp>
        <p:nvSpPr>
          <p:cNvPr id="7" name="Rectangle 6"/>
          <p:cNvSpPr/>
          <p:nvPr/>
        </p:nvSpPr>
        <p:spPr>
          <a:xfrm>
            <a:off x="381000" y="-152400"/>
            <a:ext cx="8305800" cy="1200329"/>
          </a:xfrm>
          <a:prstGeom prst="rect">
            <a:avLst/>
          </a:prstGeom>
        </p:spPr>
        <p:txBody>
          <a:bodyPr wrap="square">
            <a:spAutoFit/>
          </a:bodyPr>
          <a:lstStyle/>
          <a:p>
            <a:pPr algn="ctr">
              <a:buNone/>
            </a:pPr>
            <a:r>
              <a:rPr lang="en-US" sz="3600" dirty="0" smtClean="0">
                <a:latin typeface="Times New Roman" pitchFamily="18" charset="0"/>
                <a:cs typeface="Times New Roman" pitchFamily="18" charset="0"/>
              </a:rPr>
              <a:t>Few-nucleons transfer reaction mechanism </a:t>
            </a:r>
          </a:p>
          <a:p>
            <a:pPr algn="ctr">
              <a:buNone/>
            </a:pPr>
            <a:r>
              <a:rPr lang="en-US" sz="3600" dirty="0" smtClean="0">
                <a:solidFill>
                  <a:srgbClr val="0070C0"/>
                </a:solidFill>
                <a:latin typeface="Times New Roman" pitchFamily="18" charset="0"/>
                <a:cs typeface="Times New Roman" pitchFamily="18" charset="0"/>
              </a:rPr>
              <a:t>System : </a:t>
            </a:r>
            <a:r>
              <a:rPr lang="en-US" sz="3600" baseline="30000" dirty="0" smtClean="0">
                <a:solidFill>
                  <a:srgbClr val="0070C0"/>
                </a:solidFill>
                <a:latin typeface="Times New Roman" pitchFamily="18" charset="0"/>
                <a:cs typeface="Times New Roman" pitchFamily="18" charset="0"/>
              </a:rPr>
              <a:t>28</a:t>
            </a:r>
            <a:r>
              <a:rPr lang="en-US" sz="3600" dirty="0" smtClean="0">
                <a:solidFill>
                  <a:srgbClr val="0070C0"/>
                </a:solidFill>
                <a:latin typeface="Times New Roman" pitchFamily="18" charset="0"/>
                <a:cs typeface="Times New Roman" pitchFamily="18" charset="0"/>
              </a:rPr>
              <a:t>Si + </a:t>
            </a:r>
            <a:r>
              <a:rPr lang="en-US" sz="3600" baseline="30000" dirty="0" smtClean="0">
                <a:solidFill>
                  <a:srgbClr val="0070C0"/>
                </a:solidFill>
                <a:latin typeface="Times New Roman" pitchFamily="18" charset="0"/>
                <a:cs typeface="Times New Roman" pitchFamily="18" charset="0"/>
              </a:rPr>
              <a:t>90-96</a:t>
            </a:r>
            <a:r>
              <a:rPr lang="en-US" sz="3600" dirty="0" smtClean="0">
                <a:solidFill>
                  <a:srgbClr val="0070C0"/>
                </a:solidFill>
                <a:latin typeface="Times New Roman" pitchFamily="18" charset="0"/>
                <a:cs typeface="Times New Roman" pitchFamily="18" charset="0"/>
              </a:rPr>
              <a:t>Zr</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8729" name="Picture 1"/>
          <p:cNvPicPr>
            <a:picLocks noChangeAspect="1" noChangeArrowheads="1"/>
          </p:cNvPicPr>
          <p:nvPr/>
        </p:nvPicPr>
        <p:blipFill>
          <a:blip r:embed="rId2" cstate="print"/>
          <a:srcRect/>
          <a:stretch>
            <a:fillRect/>
          </a:stretch>
        </p:blipFill>
        <p:spPr bwMode="auto">
          <a:xfrm>
            <a:off x="228600" y="838200"/>
            <a:ext cx="5301432" cy="2011363"/>
          </a:xfrm>
          <a:prstGeom prst="rect">
            <a:avLst/>
          </a:prstGeom>
          <a:noFill/>
        </p:spPr>
      </p:pic>
      <p:grpSp>
        <p:nvGrpSpPr>
          <p:cNvPr id="8" name="Group 7"/>
          <p:cNvGrpSpPr/>
          <p:nvPr/>
        </p:nvGrpSpPr>
        <p:grpSpPr>
          <a:xfrm>
            <a:off x="152400" y="609600"/>
            <a:ext cx="4800600" cy="2667000"/>
            <a:chOff x="304800" y="609600"/>
            <a:chExt cx="4511675" cy="2409493"/>
          </a:xfrm>
        </p:grpSpPr>
        <p:pic>
          <p:nvPicPr>
            <p:cNvPr id="158721" name="Picture 1"/>
            <p:cNvPicPr>
              <a:picLocks noChangeAspect="1" noChangeArrowheads="1"/>
            </p:cNvPicPr>
            <p:nvPr/>
          </p:nvPicPr>
          <p:blipFill>
            <a:blip r:embed="rId3" cstate="print"/>
            <a:srcRect/>
            <a:stretch>
              <a:fillRect/>
            </a:stretch>
          </p:blipFill>
          <p:spPr bwMode="auto">
            <a:xfrm>
              <a:off x="304800" y="609600"/>
              <a:ext cx="4511675" cy="2409493"/>
            </a:xfrm>
            <a:prstGeom prst="rect">
              <a:avLst/>
            </a:prstGeom>
            <a:noFill/>
            <a:ln w="9525">
              <a:noFill/>
              <a:miter lim="800000"/>
              <a:headEnd/>
              <a:tailEnd/>
            </a:ln>
          </p:spPr>
        </p:pic>
        <p:sp>
          <p:nvSpPr>
            <p:cNvPr id="7" name="TextBox 6"/>
            <p:cNvSpPr txBox="1"/>
            <p:nvPr/>
          </p:nvSpPr>
          <p:spPr>
            <a:xfrm>
              <a:off x="381000" y="2438400"/>
              <a:ext cx="1219200" cy="523220"/>
            </a:xfrm>
            <a:prstGeom prst="rect">
              <a:avLst/>
            </a:prstGeom>
            <a:noFill/>
          </p:spPr>
          <p:txBody>
            <a:bodyPr wrap="square" rtlCol="0">
              <a:spAutoFit/>
            </a:bodyPr>
            <a:lstStyle/>
            <a:p>
              <a:r>
                <a:rPr lang="en-US" sz="2800" dirty="0" smtClean="0">
                  <a:solidFill>
                    <a:srgbClr val="7030A0"/>
                  </a:solidFill>
                  <a:latin typeface="Times New Roman" pitchFamily="18" charset="0"/>
                  <a:cs typeface="Times New Roman" pitchFamily="18" charset="0"/>
                </a:rPr>
                <a:t>HIRA</a:t>
              </a:r>
              <a:endParaRPr lang="en-US" sz="2800" dirty="0">
                <a:solidFill>
                  <a:srgbClr val="7030A0"/>
                </a:solidFill>
                <a:latin typeface="Times New Roman" pitchFamily="18" charset="0"/>
                <a:cs typeface="Times New Roman" pitchFamily="18" charset="0"/>
              </a:endParaRPr>
            </a:p>
          </p:txBody>
        </p:sp>
      </p:grpSp>
      <p:pic>
        <p:nvPicPr>
          <p:cNvPr id="158723" name="Picture 3"/>
          <p:cNvPicPr>
            <a:picLocks noChangeAspect="1" noChangeArrowheads="1"/>
          </p:cNvPicPr>
          <p:nvPr/>
        </p:nvPicPr>
        <p:blipFill>
          <a:blip r:embed="rId4" cstate="print"/>
          <a:srcRect/>
          <a:stretch>
            <a:fillRect/>
          </a:stretch>
        </p:blipFill>
        <p:spPr bwMode="auto">
          <a:xfrm>
            <a:off x="381000" y="3810000"/>
            <a:ext cx="4038600" cy="2807447"/>
          </a:xfrm>
          <a:prstGeom prst="rect">
            <a:avLst/>
          </a:prstGeom>
          <a:noFill/>
          <a:ln w="9525">
            <a:noFill/>
            <a:miter lim="800000"/>
            <a:headEnd/>
            <a:tailEnd/>
          </a:ln>
        </p:spPr>
      </p:pic>
      <p:pic>
        <p:nvPicPr>
          <p:cNvPr id="158725" name="Picture 5"/>
          <p:cNvPicPr>
            <a:picLocks noChangeAspect="1" noChangeArrowheads="1"/>
          </p:cNvPicPr>
          <p:nvPr/>
        </p:nvPicPr>
        <p:blipFill>
          <a:blip r:embed="rId5" cstate="print"/>
          <a:srcRect/>
          <a:stretch>
            <a:fillRect/>
          </a:stretch>
        </p:blipFill>
        <p:spPr bwMode="auto">
          <a:xfrm>
            <a:off x="4800600" y="3200400"/>
            <a:ext cx="4120287" cy="3429000"/>
          </a:xfrm>
          <a:prstGeom prst="rect">
            <a:avLst/>
          </a:prstGeom>
          <a:noFill/>
          <a:ln w="9525">
            <a:noFill/>
            <a:miter lim="800000"/>
            <a:headEnd/>
            <a:tailEnd/>
          </a:ln>
        </p:spPr>
      </p:pic>
      <p:sp>
        <p:nvSpPr>
          <p:cNvPr id="23" name="TextBox 22"/>
          <p:cNvSpPr txBox="1"/>
          <p:nvPr/>
        </p:nvSpPr>
        <p:spPr>
          <a:xfrm>
            <a:off x="1828800" y="3276600"/>
            <a:ext cx="1371600" cy="523220"/>
          </a:xfrm>
          <a:prstGeom prst="rect">
            <a:avLst/>
          </a:prstGeom>
          <a:solidFill>
            <a:schemeClr val="bg2"/>
          </a:solidFill>
        </p:spPr>
        <p:txBody>
          <a:bodyPr wrap="square" rtlCol="0">
            <a:spAutoFit/>
          </a:bodyPr>
          <a:lstStyle/>
          <a:p>
            <a:r>
              <a:rPr lang="en-US" sz="2800" dirty="0" smtClean="0">
                <a:latin typeface="Times New Roman" pitchFamily="18" charset="0"/>
                <a:cs typeface="Times New Roman" pitchFamily="18" charset="0"/>
              </a:rPr>
              <a:t>Fusion</a:t>
            </a:r>
            <a:endParaRPr lang="en-US" sz="2800" dirty="0">
              <a:latin typeface="Times New Roman" pitchFamily="18" charset="0"/>
              <a:cs typeface="Times New Roman" pitchFamily="18" charset="0"/>
            </a:endParaRPr>
          </a:p>
        </p:txBody>
      </p:sp>
      <p:sp>
        <p:nvSpPr>
          <p:cNvPr id="15872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58726" name="Picture 34" descr="fig2"/>
          <p:cNvPicPr>
            <a:picLocks noChangeArrowheads="1"/>
          </p:cNvPicPr>
          <p:nvPr/>
        </p:nvPicPr>
        <p:blipFill>
          <a:blip r:embed="rId6" cstate="print"/>
          <a:srcRect/>
          <a:stretch>
            <a:fillRect/>
          </a:stretch>
        </p:blipFill>
        <p:spPr bwMode="auto">
          <a:xfrm>
            <a:off x="4876800" y="457200"/>
            <a:ext cx="2667000" cy="2514600"/>
          </a:xfrm>
          <a:prstGeom prst="rect">
            <a:avLst/>
          </a:prstGeom>
          <a:noFill/>
        </p:spPr>
      </p:pic>
      <p:sp>
        <p:nvSpPr>
          <p:cNvPr id="158728" name="Rectangle 8"/>
          <p:cNvSpPr>
            <a:spLocks noChangeArrowheads="1"/>
          </p:cNvSpPr>
          <p:nvPr/>
        </p:nvSpPr>
        <p:spPr bwMode="auto">
          <a:xfrm>
            <a:off x="0" y="5943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2100" algn="l"/>
                <a:tab pos="54864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2"/>
          <p:cNvPicPr>
            <a:picLocks noChangeAspect="1" noChangeArrowheads="1"/>
          </p:cNvPicPr>
          <p:nvPr/>
        </p:nvPicPr>
        <p:blipFill>
          <a:blip r:embed="rId7" cstate="print"/>
          <a:srcRect/>
          <a:stretch>
            <a:fillRect/>
          </a:stretch>
        </p:blipFill>
        <p:spPr bwMode="auto">
          <a:xfrm>
            <a:off x="6858000" y="381000"/>
            <a:ext cx="2073966" cy="550399"/>
          </a:xfrm>
          <a:prstGeom prst="rect">
            <a:avLst/>
          </a:prstGeom>
          <a:noFill/>
          <a:ln w="9525">
            <a:noFill/>
            <a:miter lim="800000"/>
            <a:headEnd/>
            <a:tailEnd/>
          </a:ln>
        </p:spPr>
      </p:pic>
      <p:sp>
        <p:nvSpPr>
          <p:cNvPr id="22" name="TextBox 21"/>
          <p:cNvSpPr txBox="1"/>
          <p:nvPr/>
        </p:nvSpPr>
        <p:spPr>
          <a:xfrm>
            <a:off x="7391400" y="2667000"/>
            <a:ext cx="1524000" cy="523220"/>
          </a:xfrm>
          <a:prstGeom prst="rect">
            <a:avLst/>
          </a:prstGeom>
          <a:solidFill>
            <a:schemeClr val="bg2"/>
          </a:solidFill>
        </p:spPr>
        <p:txBody>
          <a:bodyPr wrap="square" rtlCol="0">
            <a:spAutoFit/>
          </a:bodyPr>
          <a:lstStyle/>
          <a:p>
            <a:r>
              <a:rPr lang="en-US" sz="2800" dirty="0" smtClean="0">
                <a:latin typeface="Times New Roman" pitchFamily="18" charset="0"/>
                <a:cs typeface="Times New Roman" pitchFamily="18" charset="0"/>
              </a:rPr>
              <a:t>Transfer</a:t>
            </a:r>
            <a:endParaRPr lang="en-US" sz="2800" dirty="0">
              <a:latin typeface="Times New Roman" pitchFamily="18" charset="0"/>
              <a:cs typeface="Times New Roman" pitchFamily="18" charset="0"/>
            </a:endParaRPr>
          </a:p>
        </p:txBody>
      </p:sp>
      <p:sp>
        <p:nvSpPr>
          <p:cNvPr id="27" name="TextBox 26"/>
          <p:cNvSpPr txBox="1"/>
          <p:nvPr/>
        </p:nvSpPr>
        <p:spPr>
          <a:xfrm>
            <a:off x="0" y="6581001"/>
            <a:ext cx="3505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Sunil Kalkal et al. Phys. Rev. C81 (2010)044610</a:t>
            </a:r>
            <a:endParaRPr lang="en-US" sz="1200" dirty="0">
              <a:latin typeface="Times New Roman" pitchFamily="18" charset="0"/>
              <a:cs typeface="Times New Roman" pitchFamily="18" charset="0"/>
            </a:endParaRPr>
          </a:p>
        </p:txBody>
      </p:sp>
      <p:sp>
        <p:nvSpPr>
          <p:cNvPr id="28" name="TextBox 27"/>
          <p:cNvSpPr txBox="1"/>
          <p:nvPr/>
        </p:nvSpPr>
        <p:spPr>
          <a:xfrm>
            <a:off x="5334000" y="6581001"/>
            <a:ext cx="3505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Sunil Kalkal et al. Phys. Rev. C83 (2011)054607</a:t>
            </a:r>
            <a:endParaRPr lang="en-US" sz="1200" dirty="0">
              <a:latin typeface="Times New Roman" pitchFamily="18" charset="0"/>
              <a:cs typeface="Times New Roman" pitchFamily="18" charset="0"/>
            </a:endParaRPr>
          </a:p>
        </p:txBody>
      </p:sp>
      <p:sp>
        <p:nvSpPr>
          <p:cNvPr id="15873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1052</TotalTime>
  <Words>1515</Words>
  <Application>Microsoft Office PowerPoint</Application>
  <PresentationFormat>On-screen Show (4:3)</PresentationFormat>
  <Paragraphs>271</Paragraphs>
  <Slides>36</Slides>
  <Notes>5</Notes>
  <HiddenSlides>6</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Concourse</vt:lpstr>
      <vt:lpstr>Equation</vt:lpstr>
      <vt:lpstr>Multi-nucleon transfer: a probe to investigate the reaction mechanism around Coulomb barrier </vt:lpstr>
      <vt:lpstr>Nuclear Reaction</vt:lpstr>
      <vt:lpstr>Multinucleon transfer reaction  </vt:lpstr>
      <vt:lpstr>Recent Interest:</vt:lpstr>
      <vt:lpstr>Slide 5</vt:lpstr>
      <vt:lpstr>Slide 6</vt:lpstr>
      <vt:lpstr>Slide 7</vt:lpstr>
      <vt:lpstr>Slide 8</vt:lpstr>
      <vt:lpstr>Slide 9</vt:lpstr>
      <vt:lpstr>Efficiency of HERA</vt:lpstr>
      <vt:lpstr>Slide 11</vt:lpstr>
      <vt:lpstr> 28Si + 94Zr system at 120 MeV </vt:lpstr>
      <vt:lpstr>Slide 13</vt:lpstr>
      <vt:lpstr>Slide 14</vt:lpstr>
      <vt:lpstr>Slide 15</vt:lpstr>
      <vt:lpstr>Slide 16</vt:lpstr>
      <vt:lpstr>Ratio of Excited state to the Ground State Transfer evens</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Diabolic pair transfer at higher angular momentum states by using heavy-ion induced reaction</vt:lpstr>
      <vt:lpstr>Multi-nucleon transfer: Production of Super-Heavy</vt:lpstr>
      <vt:lpstr>Summary</vt:lpstr>
      <vt:lpstr>Slide 35</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Gamma ray spectroscopy with radioactive projectiles</dc:title>
  <dc:creator>samit</dc:creator>
  <cp:lastModifiedBy>samit</cp:lastModifiedBy>
  <cp:revision>257</cp:revision>
  <dcterms:created xsi:type="dcterms:W3CDTF">2011-09-06T18:19:19Z</dcterms:created>
  <dcterms:modified xsi:type="dcterms:W3CDTF">2012-04-18T04:26:24Z</dcterms:modified>
</cp:coreProperties>
</file>