
<file path=[Content_Types].xml><?xml version="1.0" encoding="utf-8"?>
<Types xmlns="http://schemas.openxmlformats.org/package/2006/content-types"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Default Extension="wmf" ContentType="image/x-wmf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Default Extension="jpeg" ContentType="image/jpeg"/>
  <Default Extension="emf" ContentType="image/x-emf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Default Extension="vml" ContentType="application/vnd.openxmlformats-officedocument.vmlDrawing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701" r:id="rId2"/>
  </p:sldMasterIdLst>
  <p:notesMasterIdLst>
    <p:notesMasterId r:id="rId27"/>
  </p:notesMasterIdLst>
  <p:handoutMasterIdLst>
    <p:handoutMasterId r:id="rId28"/>
  </p:handoutMasterIdLst>
  <p:sldIdLst>
    <p:sldId id="258" r:id="rId3"/>
    <p:sldId id="259" r:id="rId4"/>
    <p:sldId id="260" r:id="rId5"/>
    <p:sldId id="280" r:id="rId6"/>
    <p:sldId id="256" r:id="rId7"/>
    <p:sldId id="327" r:id="rId8"/>
    <p:sldId id="279" r:id="rId9"/>
    <p:sldId id="278" r:id="rId10"/>
    <p:sldId id="261" r:id="rId11"/>
    <p:sldId id="262" r:id="rId12"/>
    <p:sldId id="362" r:id="rId13"/>
    <p:sldId id="281" r:id="rId14"/>
    <p:sldId id="277" r:id="rId15"/>
    <p:sldId id="264" r:id="rId16"/>
    <p:sldId id="265" r:id="rId17"/>
    <p:sldId id="266" r:id="rId18"/>
    <p:sldId id="268" r:id="rId19"/>
    <p:sldId id="269" r:id="rId20"/>
    <p:sldId id="328" r:id="rId21"/>
    <p:sldId id="271" r:id="rId22"/>
    <p:sldId id="363" r:id="rId23"/>
    <p:sldId id="274" r:id="rId24"/>
    <p:sldId id="364" r:id="rId25"/>
    <p:sldId id="315" r:id="rId26"/>
  </p:sldIdLst>
  <p:sldSz cx="9144000" cy="6858000" type="screen4x3"/>
  <p:notesSz cx="6858000" cy="9144000"/>
  <p:defaultTextStyle>
    <a:defPPr>
      <a:defRPr lang="en-US"/>
    </a:defPPr>
    <a:lvl1pPr algn="ctr" rtl="0" fontAlgn="base">
      <a:spcBef>
        <a:spcPct val="50000"/>
      </a:spcBef>
      <a:spcAft>
        <a:spcPct val="0"/>
      </a:spcAft>
      <a:defRPr sz="2400" kern="1200">
        <a:solidFill>
          <a:schemeClr val="tx1"/>
        </a:solidFill>
        <a:latin typeface="Comic Sans MS" pitchFamily="66" charset="0"/>
        <a:ea typeface="+mn-ea"/>
        <a:cs typeface="+mn-cs"/>
      </a:defRPr>
    </a:lvl1pPr>
    <a:lvl2pPr marL="457200" algn="ctr" rtl="0" fontAlgn="base">
      <a:spcBef>
        <a:spcPct val="50000"/>
      </a:spcBef>
      <a:spcAft>
        <a:spcPct val="0"/>
      </a:spcAft>
      <a:defRPr sz="2400" kern="1200">
        <a:solidFill>
          <a:schemeClr val="tx1"/>
        </a:solidFill>
        <a:latin typeface="Comic Sans MS" pitchFamily="66" charset="0"/>
        <a:ea typeface="+mn-ea"/>
        <a:cs typeface="+mn-cs"/>
      </a:defRPr>
    </a:lvl2pPr>
    <a:lvl3pPr marL="914400" algn="ctr" rtl="0" fontAlgn="base">
      <a:spcBef>
        <a:spcPct val="50000"/>
      </a:spcBef>
      <a:spcAft>
        <a:spcPct val="0"/>
      </a:spcAft>
      <a:defRPr sz="2400" kern="1200">
        <a:solidFill>
          <a:schemeClr val="tx1"/>
        </a:solidFill>
        <a:latin typeface="Comic Sans MS" pitchFamily="66" charset="0"/>
        <a:ea typeface="+mn-ea"/>
        <a:cs typeface="+mn-cs"/>
      </a:defRPr>
    </a:lvl3pPr>
    <a:lvl4pPr marL="1371600" algn="ctr" rtl="0" fontAlgn="base">
      <a:spcBef>
        <a:spcPct val="50000"/>
      </a:spcBef>
      <a:spcAft>
        <a:spcPct val="0"/>
      </a:spcAft>
      <a:defRPr sz="2400" kern="1200">
        <a:solidFill>
          <a:schemeClr val="tx1"/>
        </a:solidFill>
        <a:latin typeface="Comic Sans MS" pitchFamily="66" charset="0"/>
        <a:ea typeface="+mn-ea"/>
        <a:cs typeface="+mn-cs"/>
      </a:defRPr>
    </a:lvl4pPr>
    <a:lvl5pPr marL="1828800" algn="ctr" rtl="0" fontAlgn="base">
      <a:spcBef>
        <a:spcPct val="50000"/>
      </a:spcBef>
      <a:spcAft>
        <a:spcPct val="0"/>
      </a:spcAft>
      <a:defRPr sz="2400" kern="1200">
        <a:solidFill>
          <a:schemeClr val="tx1"/>
        </a:solidFill>
        <a:latin typeface="Comic Sans MS" pitchFamily="66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Comic Sans MS" pitchFamily="66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Comic Sans MS" pitchFamily="66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Comic Sans MS" pitchFamily="66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Comic Sans MS" pitchFamily="66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webPr encoding="windows-1252"/>
  <p:clrMru>
    <a:srgbClr val="0000FF"/>
    <a:srgbClr val="00FFFF"/>
    <a:srgbClr val="FF3300"/>
    <a:srgbClr val="CC33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2079" autoAdjust="0"/>
    <p:restoredTop sz="85647" autoAdjust="0"/>
  </p:normalViewPr>
  <p:slideViewPr>
    <p:cSldViewPr>
      <p:cViewPr varScale="1">
        <p:scale>
          <a:sx n="58" d="100"/>
          <a:sy n="58" d="100"/>
        </p:scale>
        <p:origin x="-177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66" d="100"/>
        <a:sy n="66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image" Target="../media/image9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e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23.wmf"/><Relationship Id="rId1" Type="http://schemas.openxmlformats.org/officeDocument/2006/relationships/image" Target="../media/image22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28.wmf"/><Relationship Id="rId2" Type="http://schemas.openxmlformats.org/officeDocument/2006/relationships/image" Target="../media/image27.wmf"/><Relationship Id="rId1" Type="http://schemas.openxmlformats.org/officeDocument/2006/relationships/image" Target="../media/image26.wmf"/><Relationship Id="rId4" Type="http://schemas.openxmlformats.org/officeDocument/2006/relationships/image" Target="../media/image29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33.wmf"/><Relationship Id="rId2" Type="http://schemas.openxmlformats.org/officeDocument/2006/relationships/image" Target="../media/image32.wmf"/><Relationship Id="rId1" Type="http://schemas.openxmlformats.org/officeDocument/2006/relationships/image" Target="../media/image31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842916F8-275A-4405-B995-D387E28E5C88}" type="datetimeFigureOut">
              <a:rPr lang="en-US"/>
              <a:pPr>
                <a:defRPr/>
              </a:pPr>
              <a:t>4/17/2012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04D0C31C-68E6-4890-BC33-A4F07549BF2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4C7CFD15-73F6-4A56-99CC-705B5E1B9C01}" type="datetimeFigureOut">
              <a:rPr lang="en-US"/>
              <a:pPr>
                <a:defRPr/>
              </a:pPr>
              <a:t>4/17/2012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02A04859-3644-4CD6-9178-934734F97AD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BA628AE-D1C9-4294-964A-F7BF34B1999F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en-US" smtClean="0"/>
          </a:p>
        </p:txBody>
      </p:sp>
      <p:sp>
        <p:nvSpPr>
          <p:cNvPr id="358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59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F99F7C1-897E-43E6-B3D1-988B1770A97F}" type="slidenum">
              <a:rPr lang="en-US"/>
              <a:pPr/>
              <a:t>11</a:t>
            </a:fld>
            <a:endParaRPr lang="en-US"/>
          </a:p>
        </p:txBody>
      </p:sp>
      <p:sp>
        <p:nvSpPr>
          <p:cNvPr id="1433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3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3251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4275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5299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6323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7347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9395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0419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43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3EC387A-16AE-45C7-A44A-FEB2075E81E2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</a:t>
            </a:fld>
            <a:endParaRPr lang="en-US" smtClean="0"/>
          </a:p>
        </p:txBody>
      </p:sp>
      <p:sp>
        <p:nvSpPr>
          <p:cNvPr id="36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4588" y="685800"/>
            <a:ext cx="4572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2467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44588" y="685800"/>
            <a:ext cx="4572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4515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228600" indent="-228600"/>
            <a:endParaRPr lang="en-US" smtClean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7587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B3D04D6-A182-4813-BA48-67E35012C29A}" type="slidenum">
              <a:rPr lang="en-US" smtClean="0"/>
              <a:pPr>
                <a:defRPr/>
              </a:pPr>
              <a:t>3</a:t>
            </a:fld>
            <a:endParaRPr lang="en-US" smtClean="0"/>
          </a:p>
        </p:txBody>
      </p:sp>
      <p:sp>
        <p:nvSpPr>
          <p:cNvPr id="378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789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9939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98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8915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742950" lvl="1" indent="-285750"/>
            <a:endParaRPr 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3011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44588" y="685800"/>
            <a:ext cx="4572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63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4035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32E863-A760-4778-8F41-A352448843D3}" type="datetime3">
              <a:rPr lang="en-US"/>
              <a:pPr>
                <a:defRPr/>
              </a:pPr>
              <a:t>17 April 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B08A50-97A3-4B3D-88B5-A5F3047477E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79BC29-3B1F-4B95-BEC3-C6EF182308C6}" type="datetime3">
              <a:rPr lang="en-US"/>
              <a:pPr>
                <a:defRPr/>
              </a:pPr>
              <a:t>17 April 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6A817B-6847-4062-BE82-DFACBE33820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511194-432C-4EF5-9586-FC35570DEBC1}" type="datetime3">
              <a:rPr lang="en-US"/>
              <a:pPr>
                <a:defRPr/>
              </a:pPr>
              <a:t>17 April 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67305E-4A41-4184-953D-01515979EF8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730EFB-1180-4B10-B676-5CEA3995AD05}" type="datetime3">
              <a:rPr lang="en-US"/>
              <a:pPr>
                <a:defRPr/>
              </a:pPr>
              <a:t>17 April 2012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4D543D-1D0C-4F0D-AD04-1CA420896AE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3D8787-5646-4635-A6C7-1276E73325FE}" type="datetime3">
              <a:rPr lang="en-US"/>
              <a:pPr>
                <a:defRPr/>
              </a:pPr>
              <a:t>17 April 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111332-B351-4A63-A4E1-A1E64EDFADE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1E99E5-66AF-49E0-AB15-80DF60CE003F}" type="datetime3">
              <a:rPr lang="en-US"/>
              <a:pPr>
                <a:defRPr/>
              </a:pPr>
              <a:t>17 April 2012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5BDE68-1B7A-4FE9-BB54-3B68709A6A3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92691A-5391-4B80-A2B6-A5B0934B622D}" type="datetime3">
              <a:rPr lang="en-US"/>
              <a:pPr>
                <a:defRPr/>
              </a:pPr>
              <a:t>17 April 2012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E330B7-187A-469B-9455-3EC03B50C7B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DA67C7-8F9E-4D74-95A6-7ED2C7224513}" type="datetime3">
              <a:rPr lang="en-US"/>
              <a:pPr>
                <a:defRPr/>
              </a:pPr>
              <a:t>17 April 2012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DAA913-FD48-49D5-AD03-7823D0986A7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997075"/>
            <a:ext cx="7772400" cy="1431925"/>
          </a:xfrm>
        </p:spPr>
        <p:txBody>
          <a:bodyPr anchor="b" anchorCtr="1"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1683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71684" name="Freeform 4"/>
          <p:cNvSpPr>
            <a:spLocks/>
          </p:cNvSpPr>
          <p:nvPr/>
        </p:nvSpPr>
        <p:spPr bwMode="auto">
          <a:xfrm>
            <a:off x="285750" y="2803525"/>
            <a:ext cx="1588" cy="3035300"/>
          </a:xfrm>
          <a:custGeom>
            <a:avLst/>
            <a:gdLst>
              <a:gd name="T0" fmla="*/ 0 h 1912"/>
              <a:gd name="T1" fmla="*/ 6 h 1912"/>
              <a:gd name="T2" fmla="*/ 6 h 1912"/>
              <a:gd name="T3" fmla="*/ 60 h 1912"/>
              <a:gd name="T4" fmla="*/ 1912 h 1912"/>
              <a:gd name="T5" fmla="*/ 1912 h 1912"/>
              <a:gd name="T6" fmla="*/ 0 h 1912"/>
              <a:gd name="T7" fmla="*/ 0 h 1912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  <a:cxn ang="0">
                <a:pos x="0" y="T3"/>
              </a:cxn>
              <a:cxn ang="0">
                <a:pos x="0" y="T4"/>
              </a:cxn>
              <a:cxn ang="0">
                <a:pos x="0" y="T5"/>
              </a:cxn>
              <a:cxn ang="0">
                <a:pos x="0" y="T6"/>
              </a:cxn>
              <a:cxn ang="0">
                <a:pos x="0" y="T7"/>
              </a:cxn>
            </a:cxnLst>
            <a:rect l="0" t="0" r="r" b="b"/>
            <a:pathLst>
              <a:path h="1912">
                <a:moveTo>
                  <a:pt x="0" y="0"/>
                </a:moveTo>
                <a:lnTo>
                  <a:pt x="0" y="6"/>
                </a:lnTo>
                <a:lnTo>
                  <a:pt x="0" y="6"/>
                </a:lnTo>
                <a:lnTo>
                  <a:pt x="0" y="60"/>
                </a:lnTo>
                <a:lnTo>
                  <a:pt x="0" y="1912"/>
                </a:lnTo>
                <a:lnTo>
                  <a:pt x="0" y="1912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6BBA27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IN"/>
          </a:p>
        </p:txBody>
      </p:sp>
      <p:sp>
        <p:nvSpPr>
          <p:cNvPr id="71685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1686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0AF1DCC8-640B-4153-874F-39F396C34EA2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71687" name="Rectangle 7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7E02A4E-DF49-4BE3-8930-1823475AC75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671E7A3-3AF0-4978-A86B-6CAAB1692EE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AF509A-821F-4B8C-9057-1B19A480436F}" type="datetime3">
              <a:rPr lang="en-US"/>
              <a:pPr>
                <a:defRPr/>
              </a:pPr>
              <a:t>17 April 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367EA4-0795-41C9-A33A-B525502D391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050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050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2072956-1165-4854-AC2B-60B2B8547F0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E5DA225-28D5-4B92-84DF-7692C6BC601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FA147E6-2C46-4BE9-8F3F-CA85A43E4DA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741CE08-1955-4587-A653-6D4A2C4FBB9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BB3BB5A-559C-40F5-AB2D-2FEF282C8C5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848BBE-A735-4091-92D2-B622DDD79C8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D0B6293-A321-4348-BED9-B6652BA5C8E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92100"/>
            <a:ext cx="2057400" cy="57277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92100"/>
            <a:ext cx="6019800" cy="57277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3270D1D-7941-4894-9C01-2F2FA717412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92100"/>
            <a:ext cx="8229600" cy="13843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05000"/>
            <a:ext cx="40386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905000"/>
            <a:ext cx="40386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4038600"/>
            <a:ext cx="40386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B45F31CA-94C3-4249-BFAB-630B5432A7F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92100"/>
            <a:ext cx="8229600" cy="57277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F11199B7-9331-40A7-84B7-03E95BEAF98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795D21-5B36-4266-97A0-391C46519680}" type="datetime3">
              <a:rPr lang="en-US"/>
              <a:pPr>
                <a:defRPr/>
              </a:pPr>
              <a:t>17 April 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790CA0-E100-4B7B-9684-743A82FF644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5815CF-912E-4B52-B5BD-C05785DEC96E}" type="datetime3">
              <a:rPr lang="en-US"/>
              <a:pPr>
                <a:defRPr/>
              </a:pPr>
              <a:t>17 April 2012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A93072-6C97-48ED-92EB-61B36C40D52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90270A-BB36-4A80-A7E1-EC0F25B32ED4}" type="datetime3">
              <a:rPr lang="en-US"/>
              <a:pPr>
                <a:defRPr/>
              </a:pPr>
              <a:t>17 April 2012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9E409C-31D7-423F-95F5-15757DD4C60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1AE5E1-6B96-4D8A-9FE5-1659CED64B29}" type="datetime3">
              <a:rPr lang="en-US"/>
              <a:pPr>
                <a:defRPr/>
              </a:pPr>
              <a:t>17 April 2012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3832C2-5C02-4ADA-A776-5A8F43A8CB2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33C78C-6227-402C-A948-F0C938675B88}" type="datetime3">
              <a:rPr lang="en-US"/>
              <a:pPr>
                <a:defRPr/>
              </a:pPr>
              <a:t>17 April 2012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D3E792-73A3-4674-AC74-53303714C72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C211CA-4E66-4E65-A5C7-3C7123A594DE}" type="datetime3">
              <a:rPr lang="en-US"/>
              <a:pPr>
                <a:defRPr/>
              </a:pPr>
              <a:t>17 April 2012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801D38-E103-4876-BA98-6E2CFE71490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4188B7-FD33-472E-8046-DC57E65E368C}" type="datetime3">
              <a:rPr lang="en-US"/>
              <a:pPr>
                <a:defRPr/>
              </a:pPr>
              <a:t>17 April 2012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93A09E-3D3B-4274-BA95-7FCDD61CEAB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4.xml"/><Relationship Id="rId13" Type="http://schemas.openxmlformats.org/officeDocument/2006/relationships/slideLayout" Target="../slideLayouts/slideLayout29.xml"/><Relationship Id="rId3" Type="http://schemas.openxmlformats.org/officeDocument/2006/relationships/slideLayout" Target="../slideLayouts/slideLayout19.xml"/><Relationship Id="rId7" Type="http://schemas.openxmlformats.org/officeDocument/2006/relationships/slideLayout" Target="../slideLayouts/slideLayout23.xml"/><Relationship Id="rId12" Type="http://schemas.openxmlformats.org/officeDocument/2006/relationships/slideLayout" Target="../slideLayouts/slideLayout28.xml"/><Relationship Id="rId2" Type="http://schemas.openxmlformats.org/officeDocument/2006/relationships/slideLayout" Target="../slideLayouts/slideLayout18.xml"/><Relationship Id="rId1" Type="http://schemas.openxmlformats.org/officeDocument/2006/relationships/slideLayout" Target="../slideLayouts/slideLayout17.xml"/><Relationship Id="rId6" Type="http://schemas.openxmlformats.org/officeDocument/2006/relationships/slideLayout" Target="../slideLayouts/slideLayout22.xml"/><Relationship Id="rId11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1.xml"/><Relationship Id="rId10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5.xml"/><Relationship Id="rId1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819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19DC689-7837-4FC8-9FC3-66A57DD14155}" type="datetime3">
              <a:rPr lang="en-US"/>
              <a:pPr>
                <a:defRPr/>
              </a:pPr>
              <a:t>17 April 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5EC49A2-B880-4E25-8AAE-335DBDD4A5D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688" r:id="rId2"/>
    <p:sldLayoutId id="2147483687" r:id="rId3"/>
    <p:sldLayoutId id="2147483686" r:id="rId4"/>
    <p:sldLayoutId id="2147483685" r:id="rId5"/>
    <p:sldLayoutId id="2147483684" r:id="rId6"/>
    <p:sldLayoutId id="2147483683" r:id="rId7"/>
    <p:sldLayoutId id="2147483682" r:id="rId8"/>
    <p:sldLayoutId id="2147483681" r:id="rId9"/>
    <p:sldLayoutId id="2147483680" r:id="rId10"/>
    <p:sldLayoutId id="2147483679" r:id="rId11"/>
    <p:sldLayoutId id="2147483678" r:id="rId12"/>
    <p:sldLayoutId id="2147483677" r:id="rId13"/>
    <p:sldLayoutId id="2147483676" r:id="rId14"/>
    <p:sldLayoutId id="2147483675" r:id="rId15"/>
    <p:sldLayoutId id="2147483674" r:id="rId16"/>
  </p:sldLayoutIdLst>
  <p:hf hdr="0" ft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92100"/>
            <a:ext cx="8229600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7065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05000"/>
            <a:ext cx="82296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7066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spcBef>
                <a:spcPct val="0"/>
              </a:spcBef>
              <a:defRPr sz="1400" b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7066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spcBef>
                <a:spcPct val="0"/>
              </a:spcBef>
              <a:defRPr sz="1400" b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7066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spcBef>
                <a:spcPct val="0"/>
              </a:spcBef>
              <a:defRPr sz="1400" b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1pPr>
          </a:lstStyle>
          <a:p>
            <a:fld id="{4C906BEC-60EE-4E2A-9A9F-891E4921C537}" type="slidenum">
              <a:rPr lang="en-US"/>
              <a:pPr/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02" r:id="rId1"/>
    <p:sldLayoutId id="2147483703" r:id="rId2"/>
    <p:sldLayoutId id="2147483704" r:id="rId3"/>
    <p:sldLayoutId id="2147483705" r:id="rId4"/>
    <p:sldLayoutId id="2147483706" r:id="rId5"/>
    <p:sldLayoutId id="2147483707" r:id="rId6"/>
    <p:sldLayoutId id="2147483708" r:id="rId7"/>
    <p:sldLayoutId id="2147483709" r:id="rId8"/>
    <p:sldLayoutId id="2147483710" r:id="rId9"/>
    <p:sldLayoutId id="2147483711" r:id="rId10"/>
    <p:sldLayoutId id="2147483712" r:id="rId11"/>
    <p:sldLayoutId id="2147483713" r:id="rId12"/>
    <p:sldLayoutId id="2147483714" r:id="rId13"/>
  </p:sldLayoutIdLst>
  <p:txStyles>
    <p:titleStyle>
      <a:lvl1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ahoma" charset="0"/>
        </a:defRPr>
      </a:lvl2pPr>
      <a:lvl3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ahoma" charset="0"/>
        </a:defRPr>
      </a:lvl3pPr>
      <a:lvl4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ahoma" charset="0"/>
        </a:defRPr>
      </a:lvl4pPr>
      <a:lvl5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ahoma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ahoma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ahoma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ahoma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ahoma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120000"/>
        <a:buChar char="•"/>
        <a:defRPr sz="32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Tahoma" charset="0"/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120000"/>
        <a:buChar char="•"/>
        <a:defRPr sz="24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Tahoma" charset="0"/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notesSlide" Target="../notesSlides/notesSlide11.xml"/><Relationship Id="rId7" Type="http://schemas.openxmlformats.org/officeDocument/2006/relationships/oleObject" Target="../embeddings/oleObject3.bin"/><Relationship Id="rId2" Type="http://schemas.openxmlformats.org/officeDocument/2006/relationships/slideLayout" Target="../slideLayouts/slideLayout23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5" Type="http://schemas.openxmlformats.org/officeDocument/2006/relationships/oleObject" Target="../embeddings/oleObject1.bin"/><Relationship Id="rId4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notesSlide" Target="../notesSlides/notesSlide13.xml"/><Relationship Id="rId7" Type="http://schemas.openxmlformats.org/officeDocument/2006/relationships/oleObject" Target="../embeddings/oleObject4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6.wmf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24.png"/><Relationship Id="rId5" Type="http://schemas.openxmlformats.org/officeDocument/2006/relationships/oleObject" Target="../embeddings/oleObject6.bin"/><Relationship Id="rId4" Type="http://schemas.openxmlformats.org/officeDocument/2006/relationships/oleObject" Target="../embeddings/oleObject5.bin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0.bin"/><Relationship Id="rId3" Type="http://schemas.openxmlformats.org/officeDocument/2006/relationships/notesSlide" Target="../notesSlides/notesSlide17.xml"/><Relationship Id="rId7" Type="http://schemas.openxmlformats.org/officeDocument/2006/relationships/oleObject" Target="../embeddings/oleObject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8.bin"/><Relationship Id="rId5" Type="http://schemas.openxmlformats.org/officeDocument/2006/relationships/oleObject" Target="../embeddings/oleObject7.bin"/><Relationship Id="rId4" Type="http://schemas.openxmlformats.org/officeDocument/2006/relationships/image" Target="../media/image30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13.bin"/><Relationship Id="rId5" Type="http://schemas.openxmlformats.org/officeDocument/2006/relationships/oleObject" Target="../embeddings/oleObject12.bin"/><Relationship Id="rId4" Type="http://schemas.openxmlformats.org/officeDocument/2006/relationships/oleObject" Target="../embeddings/oleObject11.bin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wmf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Relationship Id="rId5" Type="http://schemas.openxmlformats.org/officeDocument/2006/relationships/oleObject" Target="../embeddings/oleObject14.bin"/><Relationship Id="rId4" Type="http://schemas.openxmlformats.org/officeDocument/2006/relationships/image" Target="../media/image35.e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emf"/><Relationship Id="rId2" Type="http://schemas.openxmlformats.org/officeDocument/2006/relationships/image" Target="../media/image36.e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8.em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2.png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12179DBC-332A-4628-8BB9-33ECEDAAB3B0}" type="datetime3">
              <a:rPr lang="en-US"/>
              <a:pPr>
                <a:defRPr/>
              </a:pPr>
              <a:t>17 April 2012</a:t>
            </a:fld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AF4243B-F5A5-464B-AD6B-1A06D1701C89}" type="slidenum">
              <a:rPr lang="en-US"/>
              <a:pPr>
                <a:defRPr/>
              </a:pPr>
              <a:t>1</a:t>
            </a:fld>
            <a:endParaRPr lang="en-US"/>
          </a:p>
        </p:txBody>
      </p:sp>
      <p:sp>
        <p:nvSpPr>
          <p:cNvPr id="9220" name="Rectangle 4"/>
          <p:cNvSpPr>
            <a:spLocks noChangeArrowheads="1"/>
          </p:cNvSpPr>
          <p:nvPr/>
        </p:nvSpPr>
        <p:spPr bwMode="auto">
          <a:xfrm>
            <a:off x="609600" y="3239869"/>
            <a:ext cx="80772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spcBef>
                <a:spcPct val="0"/>
              </a:spcBef>
            </a:pPr>
            <a:r>
              <a:rPr lang="en-IN" sz="1800" b="1" dirty="0" smtClean="0">
                <a:solidFill>
                  <a:srgbClr val="0000FF"/>
                </a:solidFill>
              </a:rPr>
              <a:t>Exploring nuclear structure of neutron deficient heavy nuclei at the CERN-ISOLDE facility</a:t>
            </a:r>
          </a:p>
        </p:txBody>
      </p:sp>
      <p:sp>
        <p:nvSpPr>
          <p:cNvPr id="9221" name="Text Box 5"/>
          <p:cNvSpPr txBox="1">
            <a:spLocks noChangeArrowheads="1"/>
          </p:cNvSpPr>
          <p:nvPr/>
        </p:nvSpPr>
        <p:spPr bwMode="auto">
          <a:xfrm>
            <a:off x="533400" y="5410200"/>
            <a:ext cx="7848600" cy="944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lnSpc>
                <a:spcPct val="70000"/>
              </a:lnSpc>
            </a:pPr>
            <a:r>
              <a:rPr lang="en-US" sz="1800" b="1">
                <a:solidFill>
                  <a:srgbClr val="CC3399"/>
                </a:solidFill>
                <a:latin typeface="Calibri" pitchFamily="34" charset="0"/>
              </a:rPr>
              <a:t>Satyajit Saha</a:t>
            </a:r>
          </a:p>
          <a:p>
            <a:pPr algn="l">
              <a:lnSpc>
                <a:spcPct val="70000"/>
              </a:lnSpc>
            </a:pPr>
            <a:r>
              <a:rPr lang="en-US" sz="1800" b="1">
                <a:solidFill>
                  <a:srgbClr val="CC3399"/>
                </a:solidFill>
                <a:latin typeface="Calibri" pitchFamily="34" charset="0"/>
              </a:rPr>
              <a:t>Applied Nuclear Physics Division</a:t>
            </a:r>
          </a:p>
          <a:p>
            <a:pPr algn="l">
              <a:lnSpc>
                <a:spcPct val="70000"/>
              </a:lnSpc>
            </a:pPr>
            <a:r>
              <a:rPr lang="en-US" sz="1800" b="1">
                <a:solidFill>
                  <a:srgbClr val="CC3399"/>
                </a:solidFill>
                <a:latin typeface="Calibri" pitchFamily="34" charset="0"/>
              </a:rPr>
              <a:t>SAHA INSTITUTE OF NUCLEAR PHYSICS</a:t>
            </a:r>
          </a:p>
        </p:txBody>
      </p:sp>
      <p:pic>
        <p:nvPicPr>
          <p:cNvPr id="9222" name="Picture 6" descr="IMG_019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76800" y="304800"/>
            <a:ext cx="3048778" cy="2286000"/>
          </a:xfrm>
          <a:prstGeom prst="rect">
            <a:avLst/>
          </a:prstGeom>
          <a:noFill/>
          <a:ln w="28575">
            <a:solidFill>
              <a:srgbClr val="000000"/>
            </a:solidFill>
            <a:miter lim="800000"/>
            <a:headEnd/>
            <a:tailEnd/>
          </a:ln>
        </p:spPr>
      </p:pic>
      <p:pic>
        <p:nvPicPr>
          <p:cNvPr id="9223" name="Picture 8" descr="SINP Logo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73062" y="220662"/>
            <a:ext cx="1684338" cy="1684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Date Placeholder 6"/>
          <p:cNvSpPr txBox="1">
            <a:spLocks noGrp="1"/>
          </p:cNvSpPr>
          <p:nvPr/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l" fontAlgn="auto">
              <a:spcBef>
                <a:spcPts val="0"/>
              </a:spcBef>
              <a:spcAft>
                <a:spcPts val="0"/>
              </a:spcAft>
              <a:defRPr/>
            </a:pPr>
            <a:fld id="{DD9455BE-BE58-41B8-A0CE-CF09BC3F1D1E}" type="datetime3">
              <a:rPr lang="en-US" sz="1200">
                <a:solidFill>
                  <a:schemeClr val="tx1">
                    <a:tint val="75000"/>
                  </a:schemeClr>
                </a:solidFill>
                <a:latin typeface="+mn-lt"/>
              </a:rPr>
              <a:pPr algn="l" fontAlgn="auto">
                <a:spcBef>
                  <a:spcPts val="0"/>
                </a:spcBef>
                <a:spcAft>
                  <a:spcPts val="0"/>
                </a:spcAft>
                <a:defRPr/>
              </a:pPr>
              <a:t>17 April 2012</a:t>
            </a:fld>
            <a:endParaRPr lang="en-US" sz="1200" dirty="0">
              <a:solidFill>
                <a:schemeClr val="tx1">
                  <a:tint val="75000"/>
                </a:schemeClr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B889D62E-DD8E-4CA9-882C-D6D5F7ECD318}" type="datetime3">
              <a:rPr lang="en-US"/>
              <a:pPr>
                <a:defRPr/>
              </a:pPr>
              <a:t>17 April 2012</a:t>
            </a:fld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D5E9897-5EB5-4D67-AF96-B7423892DEE6}" type="slidenum">
              <a:rPr lang="en-US"/>
              <a:pPr>
                <a:defRPr/>
              </a:pPr>
              <a:t>10</a:t>
            </a:fld>
            <a:endParaRPr lang="en-US"/>
          </a:p>
        </p:txBody>
      </p:sp>
      <p:sp>
        <p:nvSpPr>
          <p:cNvPr id="18436" name="Rectangle 2"/>
          <p:cNvSpPr>
            <a:spLocks noChangeArrowheads="1"/>
          </p:cNvSpPr>
          <p:nvPr/>
        </p:nvSpPr>
        <p:spPr bwMode="auto">
          <a:xfrm>
            <a:off x="609600" y="838200"/>
            <a:ext cx="8001000" cy="4954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eaLnBrk="0" hangingPunct="0">
              <a:spcBef>
                <a:spcPct val="0"/>
              </a:spcBef>
              <a:buClr>
                <a:srgbClr val="000099"/>
              </a:buClr>
              <a:buFont typeface="Wingdings" pitchFamily="2" charset="2"/>
              <a:buChar char="Ø"/>
            </a:pPr>
            <a:r>
              <a:rPr lang="en-US" sz="2000" b="1">
                <a:solidFill>
                  <a:srgbClr val="000099"/>
                </a:solidFill>
                <a:latin typeface="Times New Roman" pitchFamily="18" charset="0"/>
              </a:rPr>
              <a:t> Projectile fragmentation reactions (~ 1GeV/A for </a:t>
            </a:r>
            <a:r>
              <a:rPr lang="en-US" sz="2000" b="1" baseline="30000">
                <a:solidFill>
                  <a:srgbClr val="000099"/>
                </a:solidFill>
                <a:latin typeface="Times New Roman" pitchFamily="18" charset="0"/>
              </a:rPr>
              <a:t>238</a:t>
            </a:r>
            <a:r>
              <a:rPr lang="en-US" sz="2000" b="1">
                <a:solidFill>
                  <a:srgbClr val="000099"/>
                </a:solidFill>
                <a:latin typeface="Times New Roman" pitchFamily="18" charset="0"/>
              </a:rPr>
              <a:t>U / </a:t>
            </a:r>
            <a:r>
              <a:rPr lang="en-US" sz="2000" b="1" baseline="30000">
                <a:solidFill>
                  <a:srgbClr val="000099"/>
                </a:solidFill>
                <a:latin typeface="Times New Roman" pitchFamily="18" charset="0"/>
              </a:rPr>
              <a:t>208</a:t>
            </a:r>
            <a:r>
              <a:rPr lang="en-US" sz="2000" b="1">
                <a:solidFill>
                  <a:srgbClr val="000099"/>
                </a:solidFill>
                <a:latin typeface="Times New Roman" pitchFamily="18" charset="0"/>
              </a:rPr>
              <a:t>Pb)</a:t>
            </a:r>
          </a:p>
          <a:p>
            <a:pPr algn="l" eaLnBrk="0" hangingPunct="0">
              <a:spcBef>
                <a:spcPct val="0"/>
              </a:spcBef>
            </a:pPr>
            <a:r>
              <a:rPr lang="en-US" sz="1800" b="1">
                <a:solidFill>
                  <a:srgbClr val="6600CC"/>
                </a:solidFill>
                <a:latin typeface="Times New Roman" pitchFamily="18" charset="0"/>
              </a:rPr>
              <a:t>      </a:t>
            </a:r>
          </a:p>
          <a:p>
            <a:pPr algn="l" eaLnBrk="0" hangingPunct="0">
              <a:lnSpc>
                <a:spcPct val="80000"/>
              </a:lnSpc>
            </a:pPr>
            <a:r>
              <a:rPr lang="en-US" sz="1800" b="1">
                <a:solidFill>
                  <a:srgbClr val="6600CC"/>
                </a:solidFill>
                <a:latin typeface="Times New Roman" pitchFamily="18" charset="0"/>
              </a:rPr>
              <a:t>    </a:t>
            </a:r>
            <a:r>
              <a:rPr lang="en-US" sz="2000" b="1">
                <a:solidFill>
                  <a:srgbClr val="000099"/>
                </a:solidFill>
                <a:latin typeface="Times New Roman" pitchFamily="18" charset="0"/>
              </a:rPr>
              <a:t>Difficulties:</a:t>
            </a:r>
          </a:p>
          <a:p>
            <a:pPr lvl="1" algn="l" eaLnBrk="0" hangingPunct="0">
              <a:lnSpc>
                <a:spcPct val="80000"/>
              </a:lnSpc>
              <a:buClr>
                <a:srgbClr val="CC3300"/>
              </a:buClr>
              <a:buFont typeface="Wingdings" pitchFamily="2" charset="2"/>
              <a:buChar char="Ø"/>
            </a:pPr>
            <a:r>
              <a:rPr lang="en-US" sz="1800" b="1">
                <a:solidFill>
                  <a:srgbClr val="6600CC"/>
                </a:solidFill>
                <a:latin typeface="Times New Roman" pitchFamily="18" charset="0"/>
              </a:rPr>
              <a:t> Wide range of </a:t>
            </a:r>
            <a:r>
              <a:rPr lang="en-US" sz="1800" b="1" i="1">
                <a:solidFill>
                  <a:srgbClr val="6600CC"/>
                </a:solidFill>
                <a:latin typeface="Times New Roman" pitchFamily="18" charset="0"/>
              </a:rPr>
              <a:t>A, Z </a:t>
            </a:r>
            <a:r>
              <a:rPr lang="en-US" sz="1800" b="1">
                <a:solidFill>
                  <a:srgbClr val="6600CC"/>
                </a:solidFill>
                <a:latin typeface="Times New Roman" pitchFamily="18" charset="0"/>
              </a:rPr>
              <a:t>of fragments produced (n-rich to n-deficient).  </a:t>
            </a:r>
          </a:p>
          <a:p>
            <a:pPr lvl="1" algn="l" eaLnBrk="0" hangingPunct="0">
              <a:lnSpc>
                <a:spcPct val="80000"/>
              </a:lnSpc>
              <a:buClr>
                <a:srgbClr val="CC3300"/>
              </a:buClr>
              <a:buFont typeface="Wingdings" pitchFamily="2" charset="2"/>
              <a:buChar char="Ø"/>
            </a:pPr>
            <a:r>
              <a:rPr lang="en-US" sz="1800" b="1">
                <a:solidFill>
                  <a:srgbClr val="6600CC"/>
                </a:solidFill>
                <a:latin typeface="Times New Roman" pitchFamily="18" charset="0"/>
              </a:rPr>
              <a:t> Large Doppler effect (v/c ~ 15% as compared to 2-4% for ERs).</a:t>
            </a:r>
          </a:p>
          <a:p>
            <a:pPr lvl="1" algn="l" eaLnBrk="0" hangingPunct="0">
              <a:lnSpc>
                <a:spcPct val="80000"/>
              </a:lnSpc>
              <a:buClr>
                <a:srgbClr val="CC3300"/>
              </a:buClr>
              <a:buFont typeface="Wingdings" pitchFamily="2" charset="2"/>
              <a:buChar char="Ø"/>
            </a:pPr>
            <a:r>
              <a:rPr lang="en-US" sz="1800" b="1">
                <a:solidFill>
                  <a:srgbClr val="6600CC"/>
                </a:solidFill>
                <a:latin typeface="Times New Roman" pitchFamily="18" charset="0"/>
              </a:rPr>
              <a:t> Relatively lower yield (w.r.t ER) for each nucleus.</a:t>
            </a:r>
          </a:p>
          <a:p>
            <a:pPr lvl="1" algn="l" eaLnBrk="0" hangingPunct="0">
              <a:lnSpc>
                <a:spcPct val="80000"/>
              </a:lnSpc>
              <a:buClr>
                <a:srgbClr val="CC3300"/>
              </a:buClr>
              <a:buFont typeface="Wingdings" pitchFamily="2" charset="2"/>
              <a:buNone/>
            </a:pPr>
            <a:endParaRPr lang="en-US" sz="1800" b="1">
              <a:solidFill>
                <a:srgbClr val="6600CC"/>
              </a:solidFill>
              <a:latin typeface="Times New Roman" pitchFamily="18" charset="0"/>
            </a:endParaRPr>
          </a:p>
          <a:p>
            <a:pPr algn="l" eaLnBrk="0" hangingPunct="0">
              <a:lnSpc>
                <a:spcPct val="80000"/>
              </a:lnSpc>
              <a:buClr>
                <a:srgbClr val="CC3300"/>
              </a:buClr>
              <a:buFont typeface="Wingdings" pitchFamily="2" charset="2"/>
              <a:buNone/>
            </a:pPr>
            <a:r>
              <a:rPr lang="en-US" sz="1800" b="1">
                <a:solidFill>
                  <a:schemeClr val="hlink"/>
                </a:solidFill>
                <a:latin typeface="Times New Roman" pitchFamily="18" charset="0"/>
              </a:rPr>
              <a:t>    </a:t>
            </a:r>
            <a:r>
              <a:rPr lang="en-US" sz="2000" b="1">
                <a:solidFill>
                  <a:schemeClr val="hlink"/>
                </a:solidFill>
                <a:latin typeface="Times New Roman" pitchFamily="18" charset="0"/>
              </a:rPr>
              <a:t>Tools and techniques to get around:</a:t>
            </a:r>
            <a:r>
              <a:rPr lang="en-US" sz="1800" b="1" i="1">
                <a:solidFill>
                  <a:schemeClr val="bg2"/>
                </a:solidFill>
                <a:latin typeface="Times New Roman" pitchFamily="18" charset="0"/>
              </a:rPr>
              <a:t>    </a:t>
            </a:r>
          </a:p>
          <a:p>
            <a:pPr lvl="1" algn="l" eaLnBrk="0" hangingPunct="0">
              <a:lnSpc>
                <a:spcPct val="80000"/>
              </a:lnSpc>
              <a:buClr>
                <a:srgbClr val="993300"/>
              </a:buClr>
              <a:buFont typeface="Wingdings" pitchFamily="2" charset="2"/>
              <a:buChar char="v"/>
            </a:pPr>
            <a:r>
              <a:rPr lang="en-US" sz="1800" b="1">
                <a:solidFill>
                  <a:srgbClr val="6600CC"/>
                </a:solidFill>
                <a:latin typeface="Times New Roman" pitchFamily="18" charset="0"/>
              </a:rPr>
              <a:t> </a:t>
            </a:r>
            <a:r>
              <a:rPr lang="en-US" sz="1800" b="1">
                <a:solidFill>
                  <a:srgbClr val="993300"/>
                </a:solidFill>
                <a:latin typeface="Times New Roman" pitchFamily="18" charset="0"/>
              </a:rPr>
              <a:t>Fragment identification and measure energy / velocity.</a:t>
            </a:r>
          </a:p>
          <a:p>
            <a:pPr lvl="1" algn="l" eaLnBrk="0" hangingPunct="0">
              <a:lnSpc>
                <a:spcPct val="80000"/>
              </a:lnSpc>
              <a:buFont typeface="Wingdings" pitchFamily="2" charset="2"/>
              <a:buChar char="v"/>
            </a:pPr>
            <a:r>
              <a:rPr lang="en-US" sz="1800" b="1">
                <a:solidFill>
                  <a:srgbClr val="993300"/>
                </a:solidFill>
                <a:latin typeface="Times New Roman" pitchFamily="18" charset="0"/>
              </a:rPr>
              <a:t> Very efficient method of Doppler correction / adequate segmentation.</a:t>
            </a:r>
          </a:p>
          <a:p>
            <a:pPr lvl="1" algn="l" eaLnBrk="0" hangingPunct="0">
              <a:lnSpc>
                <a:spcPct val="80000"/>
              </a:lnSpc>
              <a:buFont typeface="Wingdings" pitchFamily="2" charset="2"/>
              <a:buChar char="v"/>
            </a:pPr>
            <a:r>
              <a:rPr lang="en-US" sz="1800" b="1">
                <a:solidFill>
                  <a:srgbClr val="993300"/>
                </a:solidFill>
                <a:latin typeface="Times New Roman" pitchFamily="18" charset="0"/>
              </a:rPr>
              <a:t> Only long lived isomers (~ 100s of ns and above) can be studied.</a:t>
            </a:r>
          </a:p>
          <a:p>
            <a:pPr lvl="1" algn="l" eaLnBrk="0" hangingPunct="0">
              <a:lnSpc>
                <a:spcPct val="80000"/>
              </a:lnSpc>
              <a:buFont typeface="Wingdings" pitchFamily="2" charset="2"/>
              <a:buChar char="v"/>
            </a:pPr>
            <a:r>
              <a:rPr lang="en-US" sz="1800" b="1">
                <a:solidFill>
                  <a:srgbClr val="993300"/>
                </a:solidFill>
                <a:latin typeface="Times New Roman" pitchFamily="18" charset="0"/>
              </a:rPr>
              <a:t> Secondary beam excitation  (possibly Coulex?) for populating excited </a:t>
            </a:r>
          </a:p>
          <a:p>
            <a:pPr lvl="1" algn="l" eaLnBrk="0" hangingPunct="0">
              <a:lnSpc>
                <a:spcPct val="80000"/>
              </a:lnSpc>
              <a:buFont typeface="Wingdings" pitchFamily="2" charset="2"/>
              <a:buNone/>
            </a:pPr>
            <a:r>
              <a:rPr lang="en-US" sz="1800" b="1">
                <a:solidFill>
                  <a:srgbClr val="993300"/>
                </a:solidFill>
                <a:latin typeface="Times New Roman" pitchFamily="18" charset="0"/>
              </a:rPr>
              <a:t>     states bypassing isomers</a:t>
            </a:r>
            <a:r>
              <a:rPr lang="en-US" sz="1800" b="1" i="1">
                <a:solidFill>
                  <a:srgbClr val="993300"/>
                </a:solidFill>
                <a:latin typeface="Times New Roman" pitchFamily="18" charset="0"/>
              </a:rPr>
              <a:t>.</a:t>
            </a:r>
          </a:p>
          <a:p>
            <a:pPr lvl="1" algn="l" eaLnBrk="0" hangingPunct="0">
              <a:spcBef>
                <a:spcPct val="0"/>
              </a:spcBef>
              <a:buFont typeface="Wingdings" pitchFamily="2" charset="2"/>
              <a:buNone/>
            </a:pPr>
            <a:endParaRPr lang="en-US" sz="1800" b="1">
              <a:solidFill>
                <a:srgbClr val="993300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2386" name="Picture 50" descr="frs_isomer_schematic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57175" y="211138"/>
            <a:ext cx="8839200" cy="4484687"/>
          </a:xfrm>
          <a:prstGeom prst="rect">
            <a:avLst/>
          </a:prstGeom>
          <a:noFill/>
        </p:spPr>
      </p:pic>
      <p:sp>
        <p:nvSpPr>
          <p:cNvPr id="142387" name="Rectangle 51"/>
          <p:cNvSpPr>
            <a:spLocks noChangeArrowheads="1"/>
          </p:cNvSpPr>
          <p:nvPr/>
        </p:nvSpPr>
        <p:spPr bwMode="auto">
          <a:xfrm>
            <a:off x="7175500" y="1447800"/>
            <a:ext cx="1930400" cy="495300"/>
          </a:xfrm>
          <a:prstGeom prst="rect">
            <a:avLst/>
          </a:prstGeom>
          <a:solidFill>
            <a:srgbClr val="FFFFFF"/>
          </a:solidFill>
          <a:ln w="9525">
            <a:solidFill>
              <a:srgbClr val="FFFF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IN"/>
          </a:p>
        </p:txBody>
      </p:sp>
      <p:sp>
        <p:nvSpPr>
          <p:cNvPr id="142388" name="Rectangle 52"/>
          <p:cNvSpPr>
            <a:spLocks noChangeArrowheads="1"/>
          </p:cNvSpPr>
          <p:nvPr/>
        </p:nvSpPr>
        <p:spPr bwMode="auto">
          <a:xfrm>
            <a:off x="5486400" y="3390900"/>
            <a:ext cx="1066800" cy="469900"/>
          </a:xfrm>
          <a:prstGeom prst="rect">
            <a:avLst/>
          </a:prstGeom>
          <a:solidFill>
            <a:srgbClr val="FFCC99">
              <a:alpha val="50000"/>
            </a:srgbClr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IN"/>
          </a:p>
        </p:txBody>
      </p:sp>
      <p:sp>
        <p:nvSpPr>
          <p:cNvPr id="142389" name="Rectangle 53"/>
          <p:cNvSpPr>
            <a:spLocks noChangeArrowheads="1"/>
          </p:cNvSpPr>
          <p:nvPr/>
        </p:nvSpPr>
        <p:spPr bwMode="auto">
          <a:xfrm>
            <a:off x="568325" y="1168400"/>
            <a:ext cx="1285875" cy="436563"/>
          </a:xfrm>
          <a:prstGeom prst="rect">
            <a:avLst/>
          </a:prstGeom>
          <a:solidFill>
            <a:srgbClr val="FFFFFF"/>
          </a:solidFill>
          <a:ln w="9525">
            <a:solidFill>
              <a:srgbClr val="FFFF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IN"/>
          </a:p>
        </p:txBody>
      </p:sp>
      <p:sp>
        <p:nvSpPr>
          <p:cNvPr id="142390" name="Text Box 54"/>
          <p:cNvSpPr txBox="1">
            <a:spLocks noChangeArrowheads="1"/>
          </p:cNvSpPr>
          <p:nvPr/>
        </p:nvSpPr>
        <p:spPr bwMode="auto">
          <a:xfrm>
            <a:off x="350838" y="1041400"/>
            <a:ext cx="1722437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spcBef>
                <a:spcPct val="0"/>
              </a:spcBef>
            </a:pPr>
            <a:r>
              <a:rPr lang="en-GB" sz="1800" b="0">
                <a:solidFill>
                  <a:srgbClr val="000000"/>
                </a:solidFill>
              </a:rPr>
              <a:t> </a:t>
            </a:r>
            <a:r>
              <a:rPr lang="en-GB" sz="1400">
                <a:solidFill>
                  <a:srgbClr val="000000"/>
                </a:solidFill>
                <a:latin typeface="Arial" charset="0"/>
              </a:rPr>
              <a:t>Primary beam</a:t>
            </a:r>
          </a:p>
          <a:p>
            <a:pPr algn="l">
              <a:spcBef>
                <a:spcPct val="0"/>
              </a:spcBef>
            </a:pPr>
            <a:r>
              <a:rPr lang="en-GB" sz="1400">
                <a:solidFill>
                  <a:srgbClr val="000000"/>
                </a:solidFill>
                <a:latin typeface="Arial" charset="0"/>
              </a:rPr>
              <a:t>U / Pb @ ~1 GeV/u</a:t>
            </a:r>
          </a:p>
        </p:txBody>
      </p:sp>
      <p:sp>
        <p:nvSpPr>
          <p:cNvPr id="142391" name="Rectangle 55"/>
          <p:cNvSpPr>
            <a:spLocks noChangeArrowheads="1"/>
          </p:cNvSpPr>
          <p:nvPr/>
        </p:nvSpPr>
        <p:spPr bwMode="auto">
          <a:xfrm>
            <a:off x="357188" y="317500"/>
            <a:ext cx="1916112" cy="282575"/>
          </a:xfrm>
          <a:prstGeom prst="rect">
            <a:avLst/>
          </a:prstGeom>
          <a:solidFill>
            <a:srgbClr val="FFFFFF"/>
          </a:solidFill>
          <a:ln w="9525">
            <a:solidFill>
              <a:srgbClr val="FFFF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IN"/>
          </a:p>
        </p:txBody>
      </p:sp>
      <p:sp>
        <p:nvSpPr>
          <p:cNvPr id="142392" name="Text Box 56"/>
          <p:cNvSpPr txBox="1">
            <a:spLocks noChangeArrowheads="1"/>
          </p:cNvSpPr>
          <p:nvPr/>
        </p:nvSpPr>
        <p:spPr bwMode="auto">
          <a:xfrm>
            <a:off x="266700" y="266700"/>
            <a:ext cx="18923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en-GB" sz="1400">
                <a:solidFill>
                  <a:srgbClr val="000000"/>
                </a:solidFill>
                <a:latin typeface="Arial" charset="0"/>
              </a:rPr>
              <a:t>Production target</a:t>
            </a:r>
          </a:p>
        </p:txBody>
      </p:sp>
      <p:sp>
        <p:nvSpPr>
          <p:cNvPr id="142393" name="Rectangle 57"/>
          <p:cNvSpPr>
            <a:spLocks noChangeArrowheads="1"/>
          </p:cNvSpPr>
          <p:nvPr/>
        </p:nvSpPr>
        <p:spPr bwMode="auto">
          <a:xfrm>
            <a:off x="3136900" y="685800"/>
            <a:ext cx="1828800" cy="398463"/>
          </a:xfrm>
          <a:prstGeom prst="rect">
            <a:avLst/>
          </a:prstGeom>
          <a:solidFill>
            <a:srgbClr val="FFFFFF"/>
          </a:solidFill>
          <a:ln w="9525">
            <a:solidFill>
              <a:srgbClr val="FFFF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IN"/>
          </a:p>
        </p:txBody>
      </p:sp>
      <p:sp>
        <p:nvSpPr>
          <p:cNvPr id="142394" name="Text Box 58"/>
          <p:cNvSpPr txBox="1">
            <a:spLocks noChangeArrowheads="1"/>
          </p:cNvSpPr>
          <p:nvPr/>
        </p:nvSpPr>
        <p:spPr bwMode="auto">
          <a:xfrm>
            <a:off x="3209925" y="684213"/>
            <a:ext cx="16319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spcBef>
                <a:spcPct val="0"/>
              </a:spcBef>
            </a:pPr>
            <a:r>
              <a:rPr lang="en-GB" sz="1400">
                <a:solidFill>
                  <a:srgbClr val="000000"/>
                </a:solidFill>
                <a:latin typeface="Arial" charset="0"/>
              </a:rPr>
              <a:t>Central focus, S2</a:t>
            </a:r>
          </a:p>
        </p:txBody>
      </p:sp>
      <p:sp>
        <p:nvSpPr>
          <p:cNvPr id="142395" name="Rectangle 59"/>
          <p:cNvSpPr>
            <a:spLocks noChangeArrowheads="1"/>
          </p:cNvSpPr>
          <p:nvPr/>
        </p:nvSpPr>
        <p:spPr bwMode="auto">
          <a:xfrm>
            <a:off x="6269038" y="927100"/>
            <a:ext cx="1185862" cy="385763"/>
          </a:xfrm>
          <a:prstGeom prst="rect">
            <a:avLst/>
          </a:prstGeom>
          <a:solidFill>
            <a:srgbClr val="FFFFFF"/>
          </a:solidFill>
          <a:ln w="9525">
            <a:solidFill>
              <a:srgbClr val="FFFF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IN"/>
          </a:p>
        </p:txBody>
      </p:sp>
      <p:sp>
        <p:nvSpPr>
          <p:cNvPr id="142396" name="Text Box 60"/>
          <p:cNvSpPr txBox="1">
            <a:spLocks noChangeArrowheads="1"/>
          </p:cNvSpPr>
          <p:nvPr/>
        </p:nvSpPr>
        <p:spPr bwMode="auto">
          <a:xfrm>
            <a:off x="6742113" y="863600"/>
            <a:ext cx="162718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en-GB" sz="1400">
                <a:solidFill>
                  <a:srgbClr val="000000"/>
                </a:solidFill>
                <a:latin typeface="Arial" charset="0"/>
              </a:rPr>
              <a:t>Final focus, S4</a:t>
            </a:r>
          </a:p>
        </p:txBody>
      </p:sp>
      <p:sp>
        <p:nvSpPr>
          <p:cNvPr id="142397" name="Rectangle 61"/>
          <p:cNvSpPr>
            <a:spLocks noChangeArrowheads="1"/>
          </p:cNvSpPr>
          <p:nvPr/>
        </p:nvSpPr>
        <p:spPr bwMode="auto">
          <a:xfrm>
            <a:off x="6154738" y="4152900"/>
            <a:ext cx="1211262" cy="307975"/>
          </a:xfrm>
          <a:prstGeom prst="rect">
            <a:avLst/>
          </a:prstGeom>
          <a:solidFill>
            <a:srgbClr val="FFFFFF"/>
          </a:solidFill>
          <a:ln w="9525">
            <a:solidFill>
              <a:srgbClr val="FFFF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IN"/>
          </a:p>
        </p:txBody>
      </p:sp>
      <p:sp>
        <p:nvSpPr>
          <p:cNvPr id="142398" name="Rectangle 62"/>
          <p:cNvSpPr>
            <a:spLocks noChangeArrowheads="1"/>
          </p:cNvSpPr>
          <p:nvPr/>
        </p:nvSpPr>
        <p:spPr bwMode="auto">
          <a:xfrm>
            <a:off x="7399338" y="4368800"/>
            <a:ext cx="1173162" cy="192088"/>
          </a:xfrm>
          <a:prstGeom prst="rect">
            <a:avLst/>
          </a:prstGeom>
          <a:solidFill>
            <a:srgbClr val="FFFFFF"/>
          </a:solidFill>
          <a:ln w="9525">
            <a:solidFill>
              <a:srgbClr val="FFFF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IN"/>
          </a:p>
        </p:txBody>
      </p:sp>
      <p:sp>
        <p:nvSpPr>
          <p:cNvPr id="142399" name="Rectangle 63"/>
          <p:cNvSpPr>
            <a:spLocks noChangeArrowheads="1"/>
          </p:cNvSpPr>
          <p:nvPr/>
        </p:nvSpPr>
        <p:spPr bwMode="auto">
          <a:xfrm>
            <a:off x="5732463" y="3035300"/>
            <a:ext cx="693737" cy="282575"/>
          </a:xfrm>
          <a:prstGeom prst="rect">
            <a:avLst/>
          </a:prstGeom>
          <a:solidFill>
            <a:srgbClr val="FFFFFF"/>
          </a:solidFill>
          <a:ln w="9525">
            <a:solidFill>
              <a:srgbClr val="FFFF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IN"/>
          </a:p>
        </p:txBody>
      </p:sp>
      <p:sp>
        <p:nvSpPr>
          <p:cNvPr id="142400" name="Text Box 64"/>
          <p:cNvSpPr txBox="1">
            <a:spLocks noChangeArrowheads="1"/>
          </p:cNvSpPr>
          <p:nvPr/>
        </p:nvSpPr>
        <p:spPr bwMode="auto">
          <a:xfrm>
            <a:off x="5432425" y="3416300"/>
            <a:ext cx="12985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en-GB" sz="2400" b="0">
                <a:solidFill>
                  <a:srgbClr val="000000"/>
                </a:solidFill>
              </a:rPr>
              <a:t> </a:t>
            </a:r>
            <a:r>
              <a:rPr lang="en-GB" sz="2400" b="0">
                <a:solidFill>
                  <a:srgbClr val="000000"/>
                </a:solidFill>
                <a:latin typeface="Symbol" pitchFamily="18" charset="2"/>
              </a:rPr>
              <a:t>D</a:t>
            </a:r>
            <a:r>
              <a:rPr lang="en-GB" sz="2400" b="0">
                <a:solidFill>
                  <a:srgbClr val="000000"/>
                </a:solidFill>
              </a:rPr>
              <a:t>E(Z</a:t>
            </a:r>
            <a:r>
              <a:rPr lang="en-GB" sz="2400" b="0" baseline="30000">
                <a:solidFill>
                  <a:srgbClr val="000000"/>
                </a:solidFill>
              </a:rPr>
              <a:t>2</a:t>
            </a:r>
            <a:r>
              <a:rPr lang="en-GB" sz="2400" b="0">
                <a:solidFill>
                  <a:srgbClr val="000000"/>
                </a:solidFill>
              </a:rPr>
              <a:t>)</a:t>
            </a:r>
          </a:p>
        </p:txBody>
      </p:sp>
      <p:sp>
        <p:nvSpPr>
          <p:cNvPr id="142401" name="Text Box 65"/>
          <p:cNvSpPr txBox="1">
            <a:spLocks noChangeArrowheads="1"/>
          </p:cNvSpPr>
          <p:nvPr/>
        </p:nvSpPr>
        <p:spPr bwMode="auto">
          <a:xfrm>
            <a:off x="1952625" y="4816475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spcBef>
                <a:spcPct val="0"/>
              </a:spcBef>
            </a:pPr>
            <a:endParaRPr lang="en-US" sz="2400" b="0">
              <a:solidFill>
                <a:schemeClr val="tx1"/>
              </a:solidFill>
            </a:endParaRPr>
          </a:p>
        </p:txBody>
      </p:sp>
      <p:graphicFrame>
        <p:nvGraphicFramePr>
          <p:cNvPr id="142402" name="Rectangle 66"/>
          <p:cNvGraphicFramePr>
            <a:graphicFrameLocks/>
          </p:cNvGraphicFramePr>
          <p:nvPr/>
        </p:nvGraphicFramePr>
        <p:xfrm>
          <a:off x="1566863" y="1397000"/>
          <a:ext cx="6053137" cy="4113213"/>
        </p:xfrm>
        <a:graphic>
          <a:graphicData uri="http://schemas.openxmlformats.org/presentationml/2006/ole">
            <p:oleObj spid="_x0000_s133122" name="Equation" r:id="rId5" imgW="0" imgH="0" progId="Equation.3">
              <p:embed/>
            </p:oleObj>
          </a:graphicData>
        </a:graphic>
      </p:graphicFrame>
      <p:sp>
        <p:nvSpPr>
          <p:cNvPr id="142403" name="Rectangle 67"/>
          <p:cNvSpPr>
            <a:spLocks noChangeArrowheads="1"/>
          </p:cNvSpPr>
          <p:nvPr/>
        </p:nvSpPr>
        <p:spPr bwMode="auto">
          <a:xfrm>
            <a:off x="1447800" y="2971800"/>
            <a:ext cx="2005013" cy="1054100"/>
          </a:xfrm>
          <a:prstGeom prst="rect">
            <a:avLst/>
          </a:prstGeom>
          <a:solidFill>
            <a:srgbClr val="FFFFFF"/>
          </a:solidFill>
          <a:ln w="9525">
            <a:solidFill>
              <a:srgbClr val="FFFF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IN"/>
          </a:p>
        </p:txBody>
      </p:sp>
      <p:grpSp>
        <p:nvGrpSpPr>
          <p:cNvPr id="2" name="Group 68"/>
          <p:cNvGrpSpPr>
            <a:grpSpLocks/>
          </p:cNvGrpSpPr>
          <p:nvPr/>
        </p:nvGrpSpPr>
        <p:grpSpPr bwMode="auto">
          <a:xfrm>
            <a:off x="685800" y="2438400"/>
            <a:ext cx="1689100" cy="1066800"/>
            <a:chOff x="4656" y="3504"/>
            <a:chExt cx="1064" cy="672"/>
          </a:xfrm>
        </p:grpSpPr>
        <p:sp>
          <p:nvSpPr>
            <p:cNvPr id="142405" name="Rectangle 69"/>
            <p:cNvSpPr>
              <a:spLocks noChangeArrowheads="1"/>
            </p:cNvSpPr>
            <p:nvPr/>
          </p:nvSpPr>
          <p:spPr bwMode="auto">
            <a:xfrm>
              <a:off x="4656" y="3504"/>
              <a:ext cx="1064" cy="672"/>
            </a:xfrm>
            <a:prstGeom prst="rect">
              <a:avLst/>
            </a:prstGeom>
            <a:solidFill>
              <a:srgbClr val="CC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IN"/>
            </a:p>
          </p:txBody>
        </p:sp>
        <p:graphicFrame>
          <p:nvGraphicFramePr>
            <p:cNvPr id="142406" name="Object 70"/>
            <p:cNvGraphicFramePr>
              <a:graphicFrameLocks noChangeAspect="1"/>
            </p:cNvGraphicFramePr>
            <p:nvPr/>
          </p:nvGraphicFramePr>
          <p:xfrm>
            <a:off x="4752" y="3552"/>
            <a:ext cx="881" cy="599"/>
          </p:xfrm>
          <a:graphic>
            <a:graphicData uri="http://schemas.openxmlformats.org/presentationml/2006/ole">
              <p:oleObj spid="_x0000_s133124" name="Equation" r:id="rId6" imgW="660240" imgH="419040" progId="Equation.3">
                <p:embed/>
              </p:oleObj>
            </a:graphicData>
          </a:graphic>
        </p:graphicFrame>
      </p:grpSp>
      <p:sp>
        <p:nvSpPr>
          <p:cNvPr id="142407" name="Rectangle 71"/>
          <p:cNvSpPr>
            <a:spLocks noChangeArrowheads="1"/>
          </p:cNvSpPr>
          <p:nvPr/>
        </p:nvSpPr>
        <p:spPr bwMode="auto">
          <a:xfrm>
            <a:off x="4984750" y="1485900"/>
            <a:ext cx="793750" cy="244475"/>
          </a:xfrm>
          <a:prstGeom prst="rect">
            <a:avLst/>
          </a:prstGeom>
          <a:solidFill>
            <a:srgbClr val="FFFFFF"/>
          </a:solidFill>
          <a:ln w="9525">
            <a:solidFill>
              <a:srgbClr val="FFFF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IN"/>
          </a:p>
        </p:txBody>
      </p:sp>
      <p:graphicFrame>
        <p:nvGraphicFramePr>
          <p:cNvPr id="142408" name="Object 72"/>
          <p:cNvGraphicFramePr>
            <a:graphicFrameLocks noChangeAspect="1"/>
          </p:cNvGraphicFramePr>
          <p:nvPr/>
        </p:nvGraphicFramePr>
        <p:xfrm>
          <a:off x="4872038" y="1333500"/>
          <a:ext cx="1187450" cy="319088"/>
        </p:xfrm>
        <a:graphic>
          <a:graphicData uri="http://schemas.openxmlformats.org/presentationml/2006/ole">
            <p:oleObj spid="_x0000_s133123" name="Equation" r:id="rId7" imgW="749160" imgH="203040" progId="Equation.3">
              <p:embed/>
            </p:oleObj>
          </a:graphicData>
        </a:graphic>
      </p:graphicFrame>
      <p:sp>
        <p:nvSpPr>
          <p:cNvPr id="142409" name="Rectangle 73"/>
          <p:cNvSpPr>
            <a:spLocks noChangeArrowheads="1"/>
          </p:cNvSpPr>
          <p:nvPr/>
        </p:nvSpPr>
        <p:spPr bwMode="auto">
          <a:xfrm>
            <a:off x="8183563" y="3035300"/>
            <a:ext cx="655637" cy="192088"/>
          </a:xfrm>
          <a:prstGeom prst="rect">
            <a:avLst/>
          </a:prstGeom>
          <a:solidFill>
            <a:srgbClr val="FFFFFF"/>
          </a:solidFill>
          <a:ln w="9525">
            <a:solidFill>
              <a:srgbClr val="FFFF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IN"/>
          </a:p>
        </p:txBody>
      </p:sp>
      <p:sp>
        <p:nvSpPr>
          <p:cNvPr id="142410" name="Text Box 74"/>
          <p:cNvSpPr txBox="1">
            <a:spLocks noChangeArrowheads="1"/>
          </p:cNvSpPr>
          <p:nvPr/>
        </p:nvSpPr>
        <p:spPr bwMode="auto">
          <a:xfrm>
            <a:off x="8058150" y="2870200"/>
            <a:ext cx="9080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en-GB" sz="1400">
                <a:solidFill>
                  <a:srgbClr val="000000"/>
                </a:solidFill>
                <a:latin typeface="Arial" charset="0"/>
              </a:rPr>
              <a:t>catcher</a:t>
            </a:r>
          </a:p>
        </p:txBody>
      </p:sp>
      <p:sp>
        <p:nvSpPr>
          <p:cNvPr id="142411" name="Rectangle 75"/>
          <p:cNvSpPr>
            <a:spLocks noChangeArrowheads="1"/>
          </p:cNvSpPr>
          <p:nvPr/>
        </p:nvSpPr>
        <p:spPr bwMode="auto">
          <a:xfrm>
            <a:off x="6838950" y="1917700"/>
            <a:ext cx="869950" cy="219075"/>
          </a:xfrm>
          <a:prstGeom prst="rect">
            <a:avLst/>
          </a:prstGeom>
          <a:solidFill>
            <a:srgbClr val="FFFFFF"/>
          </a:solidFill>
          <a:ln w="9525">
            <a:solidFill>
              <a:srgbClr val="FFFF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IN"/>
          </a:p>
        </p:txBody>
      </p:sp>
      <p:sp>
        <p:nvSpPr>
          <p:cNvPr id="142412" name="Text Box 76"/>
          <p:cNvSpPr txBox="1">
            <a:spLocks noChangeArrowheads="1"/>
          </p:cNvSpPr>
          <p:nvPr/>
        </p:nvSpPr>
        <p:spPr bwMode="auto">
          <a:xfrm>
            <a:off x="6899275" y="1890713"/>
            <a:ext cx="94297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spcBef>
                <a:spcPct val="0"/>
              </a:spcBef>
            </a:pPr>
            <a:r>
              <a:rPr lang="en-GB" sz="1400">
                <a:solidFill>
                  <a:srgbClr val="000000"/>
                </a:solidFill>
                <a:latin typeface="Arial" charset="0"/>
              </a:rPr>
              <a:t>degrader</a:t>
            </a:r>
          </a:p>
        </p:txBody>
      </p:sp>
      <p:sp>
        <p:nvSpPr>
          <p:cNvPr id="142413" name="Rectangle 77"/>
          <p:cNvSpPr>
            <a:spLocks noChangeArrowheads="1"/>
          </p:cNvSpPr>
          <p:nvPr/>
        </p:nvSpPr>
        <p:spPr bwMode="auto">
          <a:xfrm>
            <a:off x="2724150" y="2057400"/>
            <a:ext cx="793750" cy="269875"/>
          </a:xfrm>
          <a:prstGeom prst="rect">
            <a:avLst/>
          </a:prstGeom>
          <a:solidFill>
            <a:srgbClr val="FFFFFF"/>
          </a:solidFill>
          <a:ln w="9525">
            <a:solidFill>
              <a:srgbClr val="FFFF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IN"/>
          </a:p>
        </p:txBody>
      </p:sp>
      <p:sp>
        <p:nvSpPr>
          <p:cNvPr id="142414" name="Text Box 78"/>
          <p:cNvSpPr txBox="1">
            <a:spLocks noChangeArrowheads="1"/>
          </p:cNvSpPr>
          <p:nvPr/>
        </p:nvSpPr>
        <p:spPr bwMode="auto">
          <a:xfrm>
            <a:off x="2657475" y="2144713"/>
            <a:ext cx="94297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spcBef>
                <a:spcPct val="0"/>
              </a:spcBef>
            </a:pPr>
            <a:r>
              <a:rPr lang="en-GB" sz="1400">
                <a:solidFill>
                  <a:srgbClr val="000000"/>
                </a:solidFill>
                <a:latin typeface="Arial" charset="0"/>
              </a:rPr>
              <a:t>degrader</a:t>
            </a:r>
          </a:p>
        </p:txBody>
      </p:sp>
      <p:sp>
        <p:nvSpPr>
          <p:cNvPr id="142415" name="Rectangle 79"/>
          <p:cNvSpPr>
            <a:spLocks noChangeArrowheads="1"/>
          </p:cNvSpPr>
          <p:nvPr/>
        </p:nvSpPr>
        <p:spPr bwMode="auto">
          <a:xfrm>
            <a:off x="1600200" y="1752600"/>
            <a:ext cx="971550" cy="331788"/>
          </a:xfrm>
          <a:prstGeom prst="rect">
            <a:avLst/>
          </a:prstGeom>
          <a:solidFill>
            <a:srgbClr val="FFFFFF"/>
          </a:solidFill>
          <a:ln w="9525">
            <a:solidFill>
              <a:srgbClr val="FFFF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IN"/>
          </a:p>
        </p:txBody>
      </p:sp>
      <p:sp>
        <p:nvSpPr>
          <p:cNvPr id="142416" name="Text Box 80"/>
          <p:cNvSpPr txBox="1">
            <a:spLocks noChangeArrowheads="1"/>
          </p:cNvSpPr>
          <p:nvPr/>
        </p:nvSpPr>
        <p:spPr bwMode="auto">
          <a:xfrm>
            <a:off x="1600200" y="1676400"/>
            <a:ext cx="1173163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en-GB" sz="1400">
                <a:solidFill>
                  <a:srgbClr val="000000"/>
                </a:solidFill>
                <a:latin typeface="Arial" charset="0"/>
              </a:rPr>
              <a:t>dipole, B</a:t>
            </a:r>
            <a:r>
              <a:rPr lang="el-GR" sz="1400">
                <a:solidFill>
                  <a:srgbClr val="000000"/>
                </a:solidFill>
                <a:latin typeface="Arial" charset="0"/>
                <a:cs typeface="Arial" charset="0"/>
              </a:rPr>
              <a:t>ρ</a:t>
            </a:r>
          </a:p>
        </p:txBody>
      </p:sp>
      <p:sp>
        <p:nvSpPr>
          <p:cNvPr id="142417" name="Rectangle 81"/>
          <p:cNvSpPr>
            <a:spLocks noChangeArrowheads="1"/>
          </p:cNvSpPr>
          <p:nvPr/>
        </p:nvSpPr>
        <p:spPr bwMode="auto">
          <a:xfrm>
            <a:off x="3457575" y="2806700"/>
            <a:ext cx="428625" cy="192088"/>
          </a:xfrm>
          <a:prstGeom prst="rect">
            <a:avLst/>
          </a:prstGeom>
          <a:solidFill>
            <a:srgbClr val="FFFFFF"/>
          </a:solidFill>
          <a:ln w="9525">
            <a:solidFill>
              <a:srgbClr val="FFFF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IN"/>
          </a:p>
        </p:txBody>
      </p:sp>
      <p:sp>
        <p:nvSpPr>
          <p:cNvPr id="142418" name="Text Box 82"/>
          <p:cNvSpPr txBox="1">
            <a:spLocks noChangeArrowheads="1"/>
          </p:cNvSpPr>
          <p:nvPr/>
        </p:nvSpPr>
        <p:spPr bwMode="auto">
          <a:xfrm>
            <a:off x="3252788" y="2728913"/>
            <a:ext cx="5969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spcBef>
                <a:spcPct val="0"/>
              </a:spcBef>
            </a:pPr>
            <a:r>
              <a:rPr lang="en-GB" sz="1400">
                <a:solidFill>
                  <a:srgbClr val="000000"/>
                </a:solidFill>
                <a:latin typeface="Arial" charset="0"/>
              </a:rPr>
              <a:t>scint</a:t>
            </a:r>
          </a:p>
        </p:txBody>
      </p:sp>
      <p:sp>
        <p:nvSpPr>
          <p:cNvPr id="142419" name="Rectangle 83"/>
          <p:cNvSpPr>
            <a:spLocks noChangeArrowheads="1"/>
          </p:cNvSpPr>
          <p:nvPr/>
        </p:nvSpPr>
        <p:spPr bwMode="auto">
          <a:xfrm>
            <a:off x="6492875" y="3022600"/>
            <a:ext cx="454025" cy="166688"/>
          </a:xfrm>
          <a:prstGeom prst="rect">
            <a:avLst/>
          </a:prstGeom>
          <a:solidFill>
            <a:srgbClr val="FFFFFF"/>
          </a:solidFill>
          <a:ln w="9525">
            <a:solidFill>
              <a:srgbClr val="FFFF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IN"/>
          </a:p>
        </p:txBody>
      </p:sp>
      <p:sp>
        <p:nvSpPr>
          <p:cNvPr id="142420" name="Rectangle 84"/>
          <p:cNvSpPr>
            <a:spLocks noChangeArrowheads="1"/>
          </p:cNvSpPr>
          <p:nvPr/>
        </p:nvSpPr>
        <p:spPr bwMode="auto">
          <a:xfrm>
            <a:off x="6553200" y="3021013"/>
            <a:ext cx="5969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spcBef>
                <a:spcPct val="0"/>
              </a:spcBef>
            </a:pPr>
            <a:r>
              <a:rPr lang="en-GB" sz="1400">
                <a:solidFill>
                  <a:srgbClr val="000000"/>
                </a:solidFill>
                <a:latin typeface="Arial" charset="0"/>
              </a:rPr>
              <a:t>scint</a:t>
            </a:r>
          </a:p>
        </p:txBody>
      </p:sp>
      <p:sp>
        <p:nvSpPr>
          <p:cNvPr id="142421" name="Rectangle 85"/>
          <p:cNvSpPr>
            <a:spLocks noChangeArrowheads="1"/>
          </p:cNvSpPr>
          <p:nvPr/>
        </p:nvSpPr>
        <p:spPr bwMode="auto">
          <a:xfrm>
            <a:off x="8512175" y="3810000"/>
            <a:ext cx="403225" cy="219075"/>
          </a:xfrm>
          <a:prstGeom prst="rect">
            <a:avLst/>
          </a:prstGeom>
          <a:solidFill>
            <a:srgbClr val="FFFFFF"/>
          </a:solidFill>
          <a:ln w="9525">
            <a:solidFill>
              <a:srgbClr val="FFFF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IN"/>
          </a:p>
        </p:txBody>
      </p:sp>
      <p:sp>
        <p:nvSpPr>
          <p:cNvPr id="142422" name="Rectangle 86"/>
          <p:cNvSpPr>
            <a:spLocks noChangeArrowheads="1"/>
          </p:cNvSpPr>
          <p:nvPr/>
        </p:nvSpPr>
        <p:spPr bwMode="auto">
          <a:xfrm>
            <a:off x="4768850" y="2641600"/>
            <a:ext cx="793750" cy="334963"/>
          </a:xfrm>
          <a:prstGeom prst="rect">
            <a:avLst/>
          </a:prstGeom>
          <a:solidFill>
            <a:srgbClr val="FFFFFF"/>
          </a:solidFill>
          <a:ln w="9525">
            <a:solidFill>
              <a:srgbClr val="FFFF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IN"/>
          </a:p>
        </p:txBody>
      </p:sp>
      <p:sp>
        <p:nvSpPr>
          <p:cNvPr id="142423" name="Text Box 87"/>
          <p:cNvSpPr txBox="1">
            <a:spLocks noChangeArrowheads="1"/>
          </p:cNvSpPr>
          <p:nvPr/>
        </p:nvSpPr>
        <p:spPr bwMode="auto">
          <a:xfrm>
            <a:off x="4689475" y="2652713"/>
            <a:ext cx="849313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spcBef>
                <a:spcPct val="0"/>
              </a:spcBef>
            </a:pPr>
            <a:r>
              <a:rPr lang="en-GB" sz="1400">
                <a:solidFill>
                  <a:srgbClr val="000000"/>
                </a:solidFill>
                <a:latin typeface="Arial" charset="0"/>
              </a:rPr>
              <a:t>MW=x,y</a:t>
            </a:r>
          </a:p>
        </p:txBody>
      </p:sp>
      <p:sp>
        <p:nvSpPr>
          <p:cNvPr id="142424" name="Rectangle 88"/>
          <p:cNvSpPr>
            <a:spLocks noChangeArrowheads="1"/>
          </p:cNvSpPr>
          <p:nvPr/>
        </p:nvSpPr>
        <p:spPr bwMode="auto">
          <a:xfrm>
            <a:off x="8331200" y="3875088"/>
            <a:ext cx="665163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spcBef>
                <a:spcPct val="0"/>
              </a:spcBef>
            </a:pPr>
            <a:r>
              <a:rPr lang="en-GB" sz="1400">
                <a:solidFill>
                  <a:srgbClr val="000000"/>
                </a:solidFill>
                <a:latin typeface="Arial" charset="0"/>
              </a:rPr>
              <a:t>scint</a:t>
            </a:r>
          </a:p>
          <a:p>
            <a:pPr algn="l">
              <a:spcBef>
                <a:spcPct val="0"/>
              </a:spcBef>
            </a:pPr>
            <a:r>
              <a:rPr lang="en-GB" sz="1400">
                <a:solidFill>
                  <a:srgbClr val="000000"/>
                </a:solidFill>
                <a:latin typeface="Arial" charset="0"/>
              </a:rPr>
              <a:t>(veto)</a:t>
            </a:r>
          </a:p>
        </p:txBody>
      </p:sp>
      <p:sp>
        <p:nvSpPr>
          <p:cNvPr id="142425" name="Rectangle 89"/>
          <p:cNvSpPr>
            <a:spLocks noChangeArrowheads="1"/>
          </p:cNvSpPr>
          <p:nvPr/>
        </p:nvSpPr>
        <p:spPr bwMode="auto">
          <a:xfrm>
            <a:off x="3060700" y="3086100"/>
            <a:ext cx="457200" cy="635000"/>
          </a:xfrm>
          <a:prstGeom prst="rect">
            <a:avLst/>
          </a:prstGeom>
          <a:solidFill>
            <a:srgbClr val="FFFFFF"/>
          </a:solidFill>
          <a:ln w="9525">
            <a:solidFill>
              <a:srgbClr val="FFFF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IN"/>
          </a:p>
        </p:txBody>
      </p:sp>
      <p:sp>
        <p:nvSpPr>
          <p:cNvPr id="142426" name="Rectangle 90"/>
          <p:cNvSpPr>
            <a:spLocks noChangeArrowheads="1"/>
          </p:cNvSpPr>
          <p:nvPr/>
        </p:nvSpPr>
        <p:spPr bwMode="auto">
          <a:xfrm>
            <a:off x="228600" y="4267200"/>
            <a:ext cx="7162800" cy="1104900"/>
          </a:xfrm>
          <a:prstGeom prst="rect">
            <a:avLst/>
          </a:prstGeom>
          <a:solidFill>
            <a:srgbClr val="FFFF99">
              <a:alpha val="50000"/>
            </a:srgbClr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IN"/>
          </a:p>
        </p:txBody>
      </p:sp>
      <p:sp>
        <p:nvSpPr>
          <p:cNvPr id="142427" name="Text Box 91"/>
          <p:cNvSpPr txBox="1">
            <a:spLocks noChangeArrowheads="1"/>
          </p:cNvSpPr>
          <p:nvPr/>
        </p:nvSpPr>
        <p:spPr bwMode="auto">
          <a:xfrm>
            <a:off x="304800" y="4343400"/>
            <a:ext cx="7543800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0"/>
              </a:spcBef>
            </a:pPr>
            <a:r>
              <a:rPr lang="en-GB" sz="1800" b="0" dirty="0">
                <a:solidFill>
                  <a:srgbClr val="000000"/>
                </a:solidFill>
              </a:rPr>
              <a:t>FRS@GSI to identify nuclei. </a:t>
            </a:r>
          </a:p>
          <a:p>
            <a:pPr algn="l">
              <a:spcBef>
                <a:spcPct val="0"/>
              </a:spcBef>
            </a:pPr>
            <a:r>
              <a:rPr lang="en-GB" sz="1800" b="0" dirty="0">
                <a:solidFill>
                  <a:srgbClr val="000000"/>
                </a:solidFill>
              </a:rPr>
              <a:t>Transport some in isomeric states (TOF~ x00ns).</a:t>
            </a:r>
          </a:p>
          <a:p>
            <a:pPr algn="l">
              <a:spcBef>
                <a:spcPct val="0"/>
              </a:spcBef>
            </a:pPr>
            <a:r>
              <a:rPr lang="en-GB" sz="1800" b="0" dirty="0">
                <a:solidFill>
                  <a:srgbClr val="000000"/>
                </a:solidFill>
              </a:rPr>
              <a:t>Stop and correlate isomeric decays with nuclei identified.</a:t>
            </a:r>
          </a:p>
        </p:txBody>
      </p:sp>
      <p:sp>
        <p:nvSpPr>
          <p:cNvPr id="142428" name="Rectangle 92"/>
          <p:cNvSpPr>
            <a:spLocks noChangeArrowheads="1"/>
          </p:cNvSpPr>
          <p:nvPr/>
        </p:nvSpPr>
        <p:spPr bwMode="auto">
          <a:xfrm>
            <a:off x="1841500" y="1231900"/>
            <a:ext cx="76200" cy="165100"/>
          </a:xfrm>
          <a:prstGeom prst="rect">
            <a:avLst/>
          </a:prstGeom>
          <a:solidFill>
            <a:srgbClr val="FFFFFF"/>
          </a:solidFill>
          <a:ln w="9525">
            <a:solidFill>
              <a:srgbClr val="FFFF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IN"/>
          </a:p>
        </p:txBody>
      </p:sp>
      <p:sp>
        <p:nvSpPr>
          <p:cNvPr id="142429" name="Rectangle 93"/>
          <p:cNvSpPr>
            <a:spLocks noChangeArrowheads="1"/>
          </p:cNvSpPr>
          <p:nvPr/>
        </p:nvSpPr>
        <p:spPr bwMode="auto">
          <a:xfrm>
            <a:off x="6794500" y="1930400"/>
            <a:ext cx="114300" cy="188913"/>
          </a:xfrm>
          <a:prstGeom prst="rect">
            <a:avLst/>
          </a:prstGeom>
          <a:solidFill>
            <a:srgbClr val="FFFFFF"/>
          </a:solidFill>
          <a:ln w="9525">
            <a:solidFill>
              <a:srgbClr val="FFFF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IN"/>
          </a:p>
        </p:txBody>
      </p:sp>
      <p:sp>
        <p:nvSpPr>
          <p:cNvPr id="142430" name="Rectangle 94"/>
          <p:cNvSpPr>
            <a:spLocks noChangeArrowheads="1"/>
          </p:cNvSpPr>
          <p:nvPr/>
        </p:nvSpPr>
        <p:spPr bwMode="auto">
          <a:xfrm>
            <a:off x="7048500" y="2120900"/>
            <a:ext cx="88900" cy="74613"/>
          </a:xfrm>
          <a:prstGeom prst="rect">
            <a:avLst/>
          </a:prstGeom>
          <a:solidFill>
            <a:srgbClr val="FFFFFF"/>
          </a:solidFill>
          <a:ln w="9525">
            <a:solidFill>
              <a:srgbClr val="FFFF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IN"/>
          </a:p>
        </p:txBody>
      </p:sp>
      <p:sp>
        <p:nvSpPr>
          <p:cNvPr id="142431" name="Text Box 95"/>
          <p:cNvSpPr txBox="1">
            <a:spLocks noChangeArrowheads="1"/>
          </p:cNvSpPr>
          <p:nvPr/>
        </p:nvSpPr>
        <p:spPr bwMode="auto">
          <a:xfrm>
            <a:off x="2438400" y="152400"/>
            <a:ext cx="572143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spcBef>
                <a:spcPct val="0"/>
              </a:spcBef>
            </a:pPr>
            <a:r>
              <a:rPr lang="en-GB" sz="1800" u="sng" dirty="0">
                <a:solidFill>
                  <a:srgbClr val="800080"/>
                </a:solidFill>
              </a:rPr>
              <a:t>In-Flight Technique Using Projectile Fragmentation</a:t>
            </a:r>
            <a:endParaRPr lang="en-GB" sz="1800" b="0" dirty="0">
              <a:solidFill>
                <a:srgbClr val="000000"/>
              </a:solidFill>
            </a:endParaRPr>
          </a:p>
        </p:txBody>
      </p:sp>
      <p:pic>
        <p:nvPicPr>
          <p:cNvPr id="142432" name="Picture 96" descr="w179_id"/>
          <p:cNvPicPr>
            <a:picLocks noChangeAspect="1" noChangeArrowheads="1"/>
          </p:cNvPicPr>
          <p:nvPr/>
        </p:nvPicPr>
        <p:blipFill>
          <a:blip r:embed="rId8"/>
          <a:srcRect t="4347"/>
          <a:stretch>
            <a:fillRect/>
          </a:stretch>
        </p:blipFill>
        <p:spPr bwMode="auto">
          <a:xfrm>
            <a:off x="4114800" y="609600"/>
            <a:ext cx="4600575" cy="5029200"/>
          </a:xfrm>
          <a:prstGeom prst="rect">
            <a:avLst/>
          </a:prstGeom>
          <a:noFill/>
        </p:spPr>
      </p:pic>
      <p:sp>
        <p:nvSpPr>
          <p:cNvPr id="55" name="Date Placeholder 3"/>
          <p:cNvSpPr>
            <a:spLocks noGrp="1"/>
          </p:cNvSpPr>
          <p:nvPr>
            <p:ph type="dt" sz="quarter" idx="10"/>
          </p:nvPr>
        </p:nvSpPr>
        <p:spPr bwMode="auto">
          <a:xfrm>
            <a:off x="457200" y="6356350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D938C94-4C56-42F6-99A4-124E50B41B32}" type="datetime3">
              <a: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itchFamily="34" charset="0"/>
                <a:cs typeface="Calibri" pitchFamily="34" charset="0"/>
              </a:rPr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17 April 2012</a:t>
            </a:fld>
            <a:endParaRPr kumimoji="0" lang="en-US" sz="12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itchFamily="34" charset="0"/>
              <a:cs typeface="Calibri" pitchFamily="34" charset="0"/>
            </a:endParaRPr>
          </a:p>
        </p:txBody>
      </p:sp>
      <p:sp>
        <p:nvSpPr>
          <p:cNvPr id="5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6553200" y="6356350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C42A58E-E447-4F73-8B84-B0963E4CCF55}" type="slidenum">
              <a: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itchFamily="34" charset="0"/>
                <a:cs typeface="Calibri" pitchFamily="34" charset="0"/>
              </a:rPr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US" sz="12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4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0" dur="500"/>
                                        <p:tgtEl>
                                          <p:spTgt spid="1424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24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3D938C94-4C56-42F6-99A4-124E50B41B32}" type="datetime3">
              <a:rPr lang="en-US"/>
              <a:pPr>
                <a:defRPr/>
              </a:pPr>
              <a:t>17 April 2012</a:t>
            </a:fld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C42A58E-E447-4F73-8B84-B0963E4CCF55}" type="slidenum">
              <a:rPr lang="en-US"/>
              <a:pPr>
                <a:defRPr/>
              </a:pPr>
              <a:t>12</a:t>
            </a:fld>
            <a:endParaRPr lang="en-US"/>
          </a:p>
        </p:txBody>
      </p:sp>
      <p:sp>
        <p:nvSpPr>
          <p:cNvPr id="26628" name="AutoShape 5"/>
          <p:cNvSpPr>
            <a:spLocks noChangeArrowheads="1"/>
          </p:cNvSpPr>
          <p:nvPr/>
        </p:nvSpPr>
        <p:spPr bwMode="auto">
          <a:xfrm>
            <a:off x="3048000" y="1524000"/>
            <a:ext cx="3048000" cy="1333500"/>
          </a:xfrm>
          <a:prstGeom prst="roundRect">
            <a:avLst>
              <a:gd name="adj" fmla="val 16667"/>
            </a:avLst>
          </a:prstGeom>
          <a:solidFill>
            <a:srgbClr val="00FF00"/>
          </a:solidFill>
          <a:ln w="25400" algn="ctr">
            <a:solidFill>
              <a:srgbClr val="FF0000"/>
            </a:solidFill>
            <a:round/>
            <a:headEnd/>
            <a:tailEnd/>
          </a:ln>
        </p:spPr>
        <p:txBody>
          <a:bodyPr anchorCtr="1">
            <a:spAutoFit/>
          </a:bodyPr>
          <a:lstStyle/>
          <a:p>
            <a:r>
              <a:rPr lang="en-US"/>
              <a:t>High spin and isomer decays: </a:t>
            </a:r>
            <a:r>
              <a:rPr lang="en-US" baseline="30000"/>
              <a:t>208</a:t>
            </a:r>
            <a:r>
              <a:rPr lang="en-US"/>
              <a:t>Fr / </a:t>
            </a:r>
            <a:r>
              <a:rPr lang="en-US" baseline="30000"/>
              <a:t>210</a:t>
            </a:r>
            <a:r>
              <a:rPr lang="en-US"/>
              <a:t>Fr </a:t>
            </a:r>
          </a:p>
        </p:txBody>
      </p:sp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381000" y="5334000"/>
            <a:ext cx="8458200" cy="792163"/>
          </a:xfrm>
          <a:prstGeom prst="rect">
            <a:avLst/>
          </a:prstGeom>
          <a:solidFill>
            <a:srgbClr val="FFFF00"/>
          </a:solidFill>
          <a:ln w="12700">
            <a:solidFill>
              <a:srgbClr val="993366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 sz="1800">
                <a:solidFill>
                  <a:srgbClr val="800080"/>
                </a:solidFill>
              </a:rPr>
              <a:t>Ph D student  : DEBASMITA KANJILAL</a:t>
            </a:r>
            <a:endParaRPr lang="en-US" sz="1800">
              <a:solidFill>
                <a:schemeClr val="accent2"/>
              </a:solidFill>
            </a:endParaRPr>
          </a:p>
          <a:p>
            <a:pPr algn="l"/>
            <a:r>
              <a:rPr lang="en-US" sz="1800">
                <a:solidFill>
                  <a:schemeClr val="accent2"/>
                </a:solidFill>
              </a:rPr>
              <a:t>Collaborators: SINP / TIFR / IUAC / VECC / Visva-Bharati</a:t>
            </a:r>
            <a:r>
              <a:rPr lang="en-US" sz="1800">
                <a:solidFill>
                  <a:schemeClr val="accent2"/>
                </a:solidFill>
                <a:latin typeface="Calibri" pitchFamily="34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A2D168CC-AED8-4928-B050-B63B36FA7B51}" type="datetime3">
              <a:rPr lang="en-US"/>
              <a:pPr>
                <a:defRPr/>
              </a:pPr>
              <a:t>17 April 2012</a:t>
            </a:fld>
            <a:endParaRPr lang="en-US"/>
          </a:p>
        </p:txBody>
      </p:sp>
      <p:sp>
        <p:nvSpPr>
          <p:cNvPr id="43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F8B4F49-AAAB-416D-B7AB-29775F2E69D2}" type="slidenum">
              <a:rPr lang="en-US"/>
              <a:pPr>
                <a:defRPr/>
              </a:pPr>
              <a:t>13</a:t>
            </a:fld>
            <a:endParaRPr lang="en-US"/>
          </a:p>
        </p:txBody>
      </p:sp>
      <p:sp>
        <p:nvSpPr>
          <p:cNvPr id="1029" name="Text Box 2"/>
          <p:cNvSpPr txBox="1">
            <a:spLocks noChangeArrowheads="1"/>
          </p:cNvSpPr>
          <p:nvPr/>
        </p:nvSpPr>
        <p:spPr bwMode="auto">
          <a:xfrm>
            <a:off x="2590800" y="0"/>
            <a:ext cx="3429000" cy="461665"/>
          </a:xfrm>
          <a:prstGeom prst="rect">
            <a:avLst/>
          </a:prstGeom>
          <a:gradFill rotWithShape="1">
            <a:gsLst>
              <a:gs pos="0">
                <a:srgbClr val="CCECFF"/>
              </a:gs>
              <a:gs pos="100000">
                <a:srgbClr val="FFFFCC"/>
              </a:gs>
            </a:gsLst>
            <a:lin ang="18900000" scaled="1"/>
          </a:gra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904875" eaLnBrk="0" hangingPunct="0"/>
            <a:r>
              <a:rPr lang="en-US" b="1" dirty="0" smtClean="0">
                <a:solidFill>
                  <a:srgbClr val="A50021"/>
                </a:solidFill>
                <a:latin typeface="Times New Roman" pitchFamily="18" charset="0"/>
              </a:rPr>
              <a:t>Motivation </a:t>
            </a:r>
            <a:endParaRPr lang="en-US" b="1" dirty="0">
              <a:solidFill>
                <a:srgbClr val="A50021"/>
              </a:solidFill>
              <a:latin typeface="Times New Roman" pitchFamily="18" charset="0"/>
            </a:endParaRPr>
          </a:p>
        </p:txBody>
      </p:sp>
      <p:sp>
        <p:nvSpPr>
          <p:cNvPr id="1030" name="Text Box 3"/>
          <p:cNvSpPr txBox="1">
            <a:spLocks noChangeArrowheads="1"/>
          </p:cNvSpPr>
          <p:nvPr/>
        </p:nvSpPr>
        <p:spPr bwMode="auto">
          <a:xfrm>
            <a:off x="152400" y="685800"/>
            <a:ext cx="396875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sz="2000" b="1">
                <a:solidFill>
                  <a:srgbClr val="0000FF"/>
                </a:solidFill>
                <a:latin typeface="Times New Roman" pitchFamily="18" charset="0"/>
              </a:rPr>
              <a:t>1.</a:t>
            </a:r>
          </a:p>
        </p:txBody>
      </p:sp>
      <p:sp>
        <p:nvSpPr>
          <p:cNvPr id="60420" name="Rectangle 4"/>
          <p:cNvSpPr>
            <a:spLocks noChangeArrowheads="1"/>
          </p:cNvSpPr>
          <p:nvPr/>
        </p:nvSpPr>
        <p:spPr bwMode="auto">
          <a:xfrm>
            <a:off x="1066800" y="685800"/>
            <a:ext cx="3105150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2000" b="1">
                <a:solidFill>
                  <a:srgbClr val="660033"/>
                </a:solidFill>
                <a:latin typeface="Times New Roman" pitchFamily="18" charset="0"/>
              </a:rPr>
              <a:t>AIP Conf. Proc. 831 (2006)</a:t>
            </a:r>
          </a:p>
        </p:txBody>
      </p:sp>
      <p:sp>
        <p:nvSpPr>
          <p:cNvPr id="60421" name="Text Box 5"/>
          <p:cNvSpPr txBox="1">
            <a:spLocks noChangeArrowheads="1"/>
          </p:cNvSpPr>
          <p:nvPr/>
        </p:nvSpPr>
        <p:spPr bwMode="auto">
          <a:xfrm>
            <a:off x="4876800" y="1524000"/>
            <a:ext cx="3657600" cy="2284413"/>
          </a:xfrm>
          <a:prstGeom prst="rect">
            <a:avLst/>
          </a:prstGeom>
          <a:solidFill>
            <a:schemeClr val="accent1">
              <a:alpha val="32941"/>
            </a:schemeClr>
          </a:solidFill>
          <a:ln w="38100">
            <a:solidFill>
              <a:srgbClr val="80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defTabSz="904875" eaLnBrk="0" hangingPunct="0"/>
            <a:r>
              <a:rPr lang="en-US" sz="1800" b="1">
                <a:solidFill>
                  <a:srgbClr val="660033"/>
                </a:solidFill>
                <a:latin typeface="Times New Roman" pitchFamily="18" charset="0"/>
              </a:rPr>
              <a:t>Zs Podolyak et al, AIP Conf. Proc. 831 (2006)</a:t>
            </a:r>
          </a:p>
          <a:p>
            <a:pPr algn="l" defTabSz="904875" eaLnBrk="0" hangingPunct="0">
              <a:buFont typeface="Wingdings" pitchFamily="2" charset="2"/>
              <a:buChar char="v"/>
            </a:pPr>
            <a:r>
              <a:rPr lang="en-US" sz="1800">
                <a:solidFill>
                  <a:srgbClr val="660033"/>
                </a:solidFill>
                <a:latin typeface="Times New Roman" pitchFamily="18" charset="0"/>
              </a:rPr>
              <a:t> </a:t>
            </a:r>
            <a:r>
              <a:rPr lang="en-US" sz="1600" baseline="30000">
                <a:solidFill>
                  <a:srgbClr val="660033"/>
                </a:solidFill>
                <a:latin typeface="Times New Roman" pitchFamily="18" charset="0"/>
              </a:rPr>
              <a:t>9</a:t>
            </a:r>
            <a:r>
              <a:rPr lang="en-US" sz="1600">
                <a:solidFill>
                  <a:srgbClr val="660033"/>
                </a:solidFill>
                <a:latin typeface="Times New Roman" pitchFamily="18" charset="0"/>
              </a:rPr>
              <a:t>Be(</a:t>
            </a:r>
            <a:r>
              <a:rPr lang="en-US" sz="1600" baseline="30000">
                <a:solidFill>
                  <a:srgbClr val="660033"/>
                </a:solidFill>
                <a:latin typeface="Times New Roman" pitchFamily="18" charset="0"/>
              </a:rPr>
              <a:t>238</a:t>
            </a:r>
            <a:r>
              <a:rPr lang="en-US" sz="1600">
                <a:solidFill>
                  <a:srgbClr val="660033"/>
                </a:solidFill>
                <a:latin typeface="Times New Roman" pitchFamily="18" charset="0"/>
              </a:rPr>
              <a:t>U, X) Proj Fragmentation </a:t>
            </a:r>
          </a:p>
          <a:p>
            <a:pPr algn="l" defTabSz="904875" eaLnBrk="0" hangingPunct="0">
              <a:buFont typeface="Wingdings" pitchFamily="2" charset="2"/>
              <a:buNone/>
            </a:pPr>
            <a:r>
              <a:rPr lang="en-US" sz="1600">
                <a:solidFill>
                  <a:srgbClr val="660033"/>
                </a:solidFill>
                <a:latin typeface="Times New Roman" pitchFamily="18" charset="0"/>
              </a:rPr>
              <a:t>      900 MeV/u </a:t>
            </a:r>
          </a:p>
          <a:p>
            <a:pPr algn="l" defTabSz="904875" eaLnBrk="0" hangingPunct="0">
              <a:buFont typeface="Wingdings" pitchFamily="2" charset="2"/>
              <a:buChar char="v"/>
            </a:pPr>
            <a:r>
              <a:rPr lang="en-US" sz="1800">
                <a:solidFill>
                  <a:srgbClr val="660033"/>
                </a:solidFill>
                <a:latin typeface="Times New Roman" pitchFamily="18" charset="0"/>
              </a:rPr>
              <a:t> FRS at GSI + Ionization Chamber</a:t>
            </a:r>
          </a:p>
          <a:p>
            <a:pPr algn="l" defTabSz="904875" eaLnBrk="0" hangingPunct="0">
              <a:buFont typeface="Wingdings" pitchFamily="2" charset="2"/>
              <a:buChar char="v"/>
            </a:pPr>
            <a:r>
              <a:rPr lang="en-US" sz="1800">
                <a:solidFill>
                  <a:srgbClr val="660033"/>
                </a:solidFill>
                <a:latin typeface="Times New Roman" pitchFamily="18" charset="0"/>
              </a:rPr>
              <a:t> 6 Clovers at focal plane</a:t>
            </a:r>
          </a:p>
        </p:txBody>
      </p:sp>
      <p:grpSp>
        <p:nvGrpSpPr>
          <p:cNvPr id="2" name="Group 6"/>
          <p:cNvGrpSpPr>
            <a:grpSpLocks/>
          </p:cNvGrpSpPr>
          <p:nvPr/>
        </p:nvGrpSpPr>
        <p:grpSpPr bwMode="auto">
          <a:xfrm>
            <a:off x="609600" y="990600"/>
            <a:ext cx="3629025" cy="3810000"/>
            <a:chOff x="384" y="624"/>
            <a:chExt cx="2286" cy="2400"/>
          </a:xfrm>
        </p:grpSpPr>
        <p:pic>
          <p:nvPicPr>
            <p:cNvPr id="1063" name="Picture 7" descr="208FR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384" y="624"/>
              <a:ext cx="2286" cy="2400"/>
            </a:xfrm>
            <a:prstGeom prst="rect">
              <a:avLst/>
            </a:prstGeom>
            <a:noFill/>
            <a:ln w="12700">
              <a:solidFill>
                <a:srgbClr val="000000"/>
              </a:solidFill>
              <a:miter lim="800000"/>
              <a:headEnd/>
              <a:tailEnd/>
            </a:ln>
          </p:spPr>
        </p:pic>
        <p:sp>
          <p:nvSpPr>
            <p:cNvPr id="1064" name="Text Box 8"/>
            <p:cNvSpPr txBox="1">
              <a:spLocks noChangeArrowheads="1"/>
            </p:cNvSpPr>
            <p:nvPr/>
          </p:nvSpPr>
          <p:spPr bwMode="auto">
            <a:xfrm>
              <a:off x="576" y="960"/>
              <a:ext cx="1104" cy="192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hangingPunct="0"/>
              <a:r>
                <a:rPr lang="en-US" sz="1400" b="1">
                  <a:solidFill>
                    <a:srgbClr val="080808"/>
                  </a:solidFill>
                  <a:latin typeface="Times New Roman" pitchFamily="18" charset="0"/>
                </a:rPr>
                <a:t>p(1h</a:t>
              </a:r>
              <a:r>
                <a:rPr lang="en-US" sz="1400" b="1" baseline="-25000">
                  <a:solidFill>
                    <a:srgbClr val="080808"/>
                  </a:solidFill>
                  <a:latin typeface="Times New Roman" pitchFamily="18" charset="0"/>
                </a:rPr>
                <a:t>9/2) </a:t>
              </a:r>
              <a:r>
                <a:rPr lang="en-US" sz="1400" b="1">
                  <a:solidFill>
                    <a:srgbClr val="080808"/>
                  </a:solidFill>
                  <a:latin typeface="Times New Roman" pitchFamily="18" charset="0"/>
                </a:rPr>
                <a:t> n(1i</a:t>
              </a:r>
              <a:r>
                <a:rPr lang="en-US" sz="1400" b="1" baseline="-25000">
                  <a:solidFill>
                    <a:srgbClr val="080808"/>
                  </a:solidFill>
                  <a:latin typeface="Times New Roman" pitchFamily="18" charset="0"/>
                </a:rPr>
                <a:t>13/2</a:t>
              </a:r>
              <a:r>
                <a:rPr lang="en-US" sz="1400" b="1" baseline="30000">
                  <a:solidFill>
                    <a:srgbClr val="080808"/>
                  </a:solidFill>
                  <a:latin typeface="Times New Roman" pitchFamily="18" charset="0"/>
                </a:rPr>
                <a:t>-1</a:t>
              </a:r>
              <a:r>
                <a:rPr lang="en-US" sz="1400" b="1">
                  <a:solidFill>
                    <a:srgbClr val="080808"/>
                  </a:solidFill>
                  <a:latin typeface="Times New Roman" pitchFamily="18" charset="0"/>
                </a:rPr>
                <a:t>)</a:t>
              </a:r>
              <a:endParaRPr lang="en-US" sz="1400" b="1" baseline="30000">
                <a:solidFill>
                  <a:srgbClr val="080808"/>
                </a:solidFill>
                <a:latin typeface="Times New Roman" pitchFamily="18" charset="0"/>
              </a:endParaRPr>
            </a:p>
          </p:txBody>
        </p:sp>
        <p:sp>
          <p:nvSpPr>
            <p:cNvPr id="1065" name="Text Box 9"/>
            <p:cNvSpPr txBox="1">
              <a:spLocks noChangeArrowheads="1"/>
            </p:cNvSpPr>
            <p:nvPr/>
          </p:nvSpPr>
          <p:spPr bwMode="auto">
            <a:xfrm>
              <a:off x="576" y="1296"/>
              <a:ext cx="1152" cy="192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hangingPunct="0"/>
              <a:r>
                <a:rPr lang="en-US" sz="1400" b="1">
                  <a:solidFill>
                    <a:srgbClr val="080808"/>
                  </a:solidFill>
                  <a:latin typeface="Times New Roman" pitchFamily="18" charset="0"/>
                </a:rPr>
                <a:t>[p(1h</a:t>
              </a:r>
              <a:r>
                <a:rPr lang="en-US" sz="1400" b="1" baseline="-25000">
                  <a:solidFill>
                    <a:srgbClr val="080808"/>
                  </a:solidFill>
                  <a:latin typeface="Times New Roman" pitchFamily="18" charset="0"/>
                </a:rPr>
                <a:t>9/2) </a:t>
              </a:r>
              <a:r>
                <a:rPr lang="en-US" sz="1400" b="1">
                  <a:solidFill>
                    <a:srgbClr val="080808"/>
                  </a:solidFill>
                  <a:latin typeface="Times New Roman" pitchFamily="18" charset="0"/>
                </a:rPr>
                <a:t> n(2f</a:t>
              </a:r>
              <a:r>
                <a:rPr lang="en-US" sz="1400" b="1" baseline="-25000">
                  <a:solidFill>
                    <a:srgbClr val="080808"/>
                  </a:solidFill>
                  <a:latin typeface="Times New Roman" pitchFamily="18" charset="0"/>
                </a:rPr>
                <a:t>5/2</a:t>
              </a:r>
              <a:r>
                <a:rPr lang="en-US" sz="1400" b="1" baseline="30000">
                  <a:solidFill>
                    <a:srgbClr val="080808"/>
                  </a:solidFill>
                  <a:latin typeface="Times New Roman" pitchFamily="18" charset="0"/>
                </a:rPr>
                <a:t>-1</a:t>
              </a:r>
              <a:r>
                <a:rPr lang="en-US" sz="1400" b="1">
                  <a:solidFill>
                    <a:srgbClr val="080808"/>
                  </a:solidFill>
                  <a:latin typeface="Times New Roman" pitchFamily="18" charset="0"/>
                </a:rPr>
                <a:t>)] 2</a:t>
              </a:r>
              <a:r>
                <a:rPr lang="en-US" sz="1400" b="1" baseline="30000">
                  <a:solidFill>
                    <a:srgbClr val="080808"/>
                  </a:solidFill>
                  <a:latin typeface="Times New Roman" pitchFamily="18" charset="0"/>
                </a:rPr>
                <a:t>+</a:t>
              </a:r>
            </a:p>
          </p:txBody>
        </p:sp>
        <p:sp>
          <p:nvSpPr>
            <p:cNvPr id="1066" name="Oval 10"/>
            <p:cNvSpPr>
              <a:spLocks noChangeArrowheads="1"/>
            </p:cNvSpPr>
            <p:nvPr/>
          </p:nvSpPr>
          <p:spPr bwMode="auto">
            <a:xfrm>
              <a:off x="864" y="1488"/>
              <a:ext cx="480" cy="192"/>
            </a:xfrm>
            <a:prstGeom prst="ellipse">
              <a:avLst/>
            </a:prstGeom>
            <a:noFill/>
            <a:ln w="9525" algn="ctr">
              <a:solidFill>
                <a:srgbClr val="990033"/>
              </a:solidFill>
              <a:round/>
              <a:headEnd/>
              <a:tailEnd/>
            </a:ln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1067" name="Oval 11"/>
            <p:cNvSpPr>
              <a:spLocks noChangeArrowheads="1"/>
            </p:cNvSpPr>
            <p:nvPr/>
          </p:nvSpPr>
          <p:spPr bwMode="auto">
            <a:xfrm>
              <a:off x="816" y="1104"/>
              <a:ext cx="480" cy="240"/>
            </a:xfrm>
            <a:prstGeom prst="ellipse">
              <a:avLst/>
            </a:prstGeom>
            <a:noFill/>
            <a:ln w="9525" algn="ctr">
              <a:solidFill>
                <a:srgbClr val="990033"/>
              </a:solidFill>
              <a:round/>
              <a:headEnd/>
              <a:tailEnd/>
            </a:ln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</p:grpSp>
      <p:sp>
        <p:nvSpPr>
          <p:cNvPr id="60428" name="Text Box 12"/>
          <p:cNvSpPr txBox="1">
            <a:spLocks noChangeArrowheads="1"/>
          </p:cNvSpPr>
          <p:nvPr/>
        </p:nvSpPr>
        <p:spPr bwMode="auto">
          <a:xfrm>
            <a:off x="0" y="1371600"/>
            <a:ext cx="685800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sz="2000" b="1">
                <a:solidFill>
                  <a:srgbClr val="0000FF"/>
                </a:solidFill>
                <a:latin typeface="Times New Roman" pitchFamily="18" charset="0"/>
              </a:rPr>
              <a:t>2.</a:t>
            </a:r>
          </a:p>
        </p:txBody>
      </p:sp>
      <p:grpSp>
        <p:nvGrpSpPr>
          <p:cNvPr id="3" name="Group 13"/>
          <p:cNvGrpSpPr>
            <a:grpSpLocks/>
          </p:cNvGrpSpPr>
          <p:nvPr/>
        </p:nvGrpSpPr>
        <p:grpSpPr bwMode="auto">
          <a:xfrm>
            <a:off x="609600" y="1219200"/>
            <a:ext cx="3716338" cy="3795713"/>
            <a:chOff x="480" y="864"/>
            <a:chExt cx="2341" cy="2391"/>
          </a:xfrm>
        </p:grpSpPr>
        <p:sp>
          <p:nvSpPr>
            <p:cNvPr id="1059" name="Text Box 14"/>
            <p:cNvSpPr txBox="1">
              <a:spLocks noChangeArrowheads="1"/>
            </p:cNvSpPr>
            <p:nvPr/>
          </p:nvSpPr>
          <p:spPr bwMode="auto">
            <a:xfrm>
              <a:off x="576" y="864"/>
              <a:ext cx="1510" cy="249"/>
            </a:xfrm>
            <a:prstGeom prst="rect">
              <a:avLst/>
            </a:prstGeom>
            <a:solidFill>
              <a:srgbClr val="FFCCFF"/>
            </a:solidFill>
            <a:ln w="28575">
              <a:solidFill>
                <a:schemeClr val="bg2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l" defTabSz="904875" eaLnBrk="0" hangingPunct="0">
                <a:spcBef>
                  <a:spcPct val="0"/>
                </a:spcBef>
              </a:pPr>
              <a:r>
                <a:rPr lang="en-US" sz="1800">
                  <a:solidFill>
                    <a:srgbClr val="660033"/>
                  </a:solidFill>
                  <a:latin typeface="Times New Roman" pitchFamily="18" charset="0"/>
                </a:rPr>
                <a:t>PRC 73, 024307 (2006)</a:t>
              </a:r>
            </a:p>
          </p:txBody>
        </p:sp>
        <p:pic>
          <p:nvPicPr>
            <p:cNvPr id="1060" name="Picture 15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480" y="1104"/>
              <a:ext cx="2341" cy="2151"/>
            </a:xfrm>
            <a:prstGeom prst="rect">
              <a:avLst/>
            </a:prstGeom>
            <a:noFill/>
            <a:ln w="28575">
              <a:solidFill>
                <a:srgbClr val="000000"/>
              </a:solidFill>
              <a:miter lim="800000"/>
              <a:headEnd/>
              <a:tailEnd/>
            </a:ln>
          </p:spPr>
        </p:pic>
        <p:sp>
          <p:nvSpPr>
            <p:cNvPr id="1061" name="Oval 16"/>
            <p:cNvSpPr>
              <a:spLocks noChangeArrowheads="1"/>
            </p:cNvSpPr>
            <p:nvPr/>
          </p:nvSpPr>
          <p:spPr bwMode="auto">
            <a:xfrm>
              <a:off x="1152" y="2832"/>
              <a:ext cx="480" cy="288"/>
            </a:xfrm>
            <a:prstGeom prst="ellipse">
              <a:avLst/>
            </a:prstGeom>
            <a:noFill/>
            <a:ln w="9525" algn="ctr">
              <a:solidFill>
                <a:srgbClr val="990033"/>
              </a:solidFill>
              <a:round/>
              <a:headEnd/>
              <a:tailEnd/>
            </a:ln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1062" name="Oval 17"/>
            <p:cNvSpPr>
              <a:spLocks noChangeArrowheads="1"/>
            </p:cNvSpPr>
            <p:nvPr/>
          </p:nvSpPr>
          <p:spPr bwMode="auto">
            <a:xfrm>
              <a:off x="1344" y="2592"/>
              <a:ext cx="336" cy="192"/>
            </a:xfrm>
            <a:prstGeom prst="ellipse">
              <a:avLst/>
            </a:prstGeom>
            <a:noFill/>
            <a:ln w="9525" algn="ctr">
              <a:solidFill>
                <a:srgbClr val="990033"/>
              </a:solidFill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en-US"/>
            </a:p>
          </p:txBody>
        </p:sp>
      </p:grpSp>
      <p:sp>
        <p:nvSpPr>
          <p:cNvPr id="60434" name="Text Box 18"/>
          <p:cNvSpPr txBox="1">
            <a:spLocks noChangeArrowheads="1"/>
          </p:cNvSpPr>
          <p:nvPr/>
        </p:nvSpPr>
        <p:spPr bwMode="auto">
          <a:xfrm>
            <a:off x="4724400" y="2514600"/>
            <a:ext cx="4000500" cy="1752600"/>
          </a:xfrm>
          <a:prstGeom prst="rect">
            <a:avLst/>
          </a:prstGeom>
          <a:gradFill rotWithShape="1">
            <a:gsLst>
              <a:gs pos="0">
                <a:srgbClr val="CCFFFF"/>
              </a:gs>
              <a:gs pos="50000">
                <a:srgbClr val="FFFFCC"/>
              </a:gs>
              <a:gs pos="100000">
                <a:srgbClr val="CCFFFF"/>
              </a:gs>
            </a:gsLst>
            <a:lin ang="0" scaled="1"/>
          </a:gradFill>
          <a:ln w="38100">
            <a:solidFill>
              <a:schemeClr val="bg2"/>
            </a:solidFill>
            <a:miter lim="800000"/>
            <a:headEnd/>
            <a:tailEnd/>
          </a:ln>
        </p:spPr>
        <p:txBody>
          <a:bodyPr/>
          <a:lstStyle/>
          <a:p>
            <a:pPr algn="l" defTabSz="904875" eaLnBrk="0" hangingPunct="0">
              <a:spcBef>
                <a:spcPct val="0"/>
              </a:spcBef>
              <a:buClr>
                <a:schemeClr val="accent2"/>
              </a:buClr>
              <a:buFontTx/>
              <a:buChar char="•"/>
            </a:pPr>
            <a:r>
              <a:rPr lang="en-US" sz="1800" b="1" baseline="30000">
                <a:solidFill>
                  <a:schemeClr val="bg2"/>
                </a:solidFill>
                <a:latin typeface="Times New Roman" pitchFamily="18" charset="0"/>
              </a:rPr>
              <a:t>  </a:t>
            </a:r>
            <a:r>
              <a:rPr lang="en-US" sz="1800" b="1" baseline="30000">
                <a:solidFill>
                  <a:schemeClr val="accent2"/>
                </a:solidFill>
                <a:latin typeface="Times New Roman" pitchFamily="18" charset="0"/>
              </a:rPr>
              <a:t>176</a:t>
            </a:r>
            <a:r>
              <a:rPr lang="en-US" sz="1800" b="1">
                <a:solidFill>
                  <a:schemeClr val="accent2"/>
                </a:solidFill>
                <a:latin typeface="Times New Roman" pitchFamily="18" charset="0"/>
              </a:rPr>
              <a:t>Yb(</a:t>
            </a:r>
            <a:r>
              <a:rPr lang="en-US" sz="1800" b="1" baseline="30000">
                <a:solidFill>
                  <a:schemeClr val="accent2"/>
                </a:solidFill>
                <a:latin typeface="Times New Roman" pitchFamily="18" charset="0"/>
              </a:rPr>
              <a:t>35</a:t>
            </a:r>
            <a:r>
              <a:rPr lang="en-US" sz="1800" b="1">
                <a:solidFill>
                  <a:schemeClr val="accent2"/>
                </a:solidFill>
                <a:latin typeface="Times New Roman" pitchFamily="18" charset="0"/>
              </a:rPr>
              <a:t>Cl, 4n) @ 173, 179, 185 MeV</a:t>
            </a:r>
          </a:p>
          <a:p>
            <a:pPr algn="l" defTabSz="904875" eaLnBrk="0" hangingPunct="0">
              <a:spcBef>
                <a:spcPct val="0"/>
              </a:spcBef>
              <a:buFontTx/>
              <a:buChar char="•"/>
            </a:pPr>
            <a:r>
              <a:rPr lang="en-US" sz="1800" b="1">
                <a:solidFill>
                  <a:schemeClr val="accent2"/>
                </a:solidFill>
                <a:latin typeface="Times New Roman" pitchFamily="18" charset="0"/>
              </a:rPr>
              <a:t> YRAST Ball of 6 clovers at target     </a:t>
            </a:r>
          </a:p>
          <a:p>
            <a:pPr algn="l" defTabSz="904875" eaLnBrk="0" hangingPunct="0">
              <a:spcBef>
                <a:spcPct val="0"/>
              </a:spcBef>
            </a:pPr>
            <a:r>
              <a:rPr lang="en-US" sz="1800" b="1">
                <a:solidFill>
                  <a:schemeClr val="accent2"/>
                </a:solidFill>
                <a:latin typeface="Times New Roman" pitchFamily="18" charset="0"/>
              </a:rPr>
              <a:t>   position</a:t>
            </a:r>
          </a:p>
          <a:p>
            <a:pPr algn="l" defTabSz="904875" eaLnBrk="0" hangingPunct="0">
              <a:spcBef>
                <a:spcPct val="0"/>
              </a:spcBef>
              <a:buFontTx/>
              <a:buChar char="•"/>
            </a:pPr>
            <a:r>
              <a:rPr lang="en-US" sz="1800" b="1">
                <a:solidFill>
                  <a:schemeClr val="accent2"/>
                </a:solidFill>
                <a:latin typeface="Times New Roman" pitchFamily="18" charset="0"/>
              </a:rPr>
              <a:t> SASSYER recoil separator</a:t>
            </a:r>
          </a:p>
          <a:p>
            <a:pPr algn="l" defTabSz="904875" eaLnBrk="0" hangingPunct="0">
              <a:spcBef>
                <a:spcPct val="0"/>
              </a:spcBef>
              <a:buFontTx/>
              <a:buChar char="•"/>
            </a:pPr>
            <a:r>
              <a:rPr lang="en-US" sz="1800" b="1">
                <a:solidFill>
                  <a:schemeClr val="accent2"/>
                </a:solidFill>
                <a:latin typeface="Times New Roman" pitchFamily="18" charset="0"/>
              </a:rPr>
              <a:t> Solar cell array &amp; 3 clovers at focal </a:t>
            </a:r>
          </a:p>
          <a:p>
            <a:pPr algn="l" defTabSz="904875" eaLnBrk="0" hangingPunct="0">
              <a:spcBef>
                <a:spcPct val="0"/>
              </a:spcBef>
            </a:pPr>
            <a:r>
              <a:rPr lang="en-US" sz="1800" b="1">
                <a:solidFill>
                  <a:schemeClr val="accent2"/>
                </a:solidFill>
                <a:latin typeface="Times New Roman" pitchFamily="18" charset="0"/>
              </a:rPr>
              <a:t>  plane</a:t>
            </a:r>
          </a:p>
        </p:txBody>
      </p:sp>
      <p:grpSp>
        <p:nvGrpSpPr>
          <p:cNvPr id="4" name="Group 19"/>
          <p:cNvGrpSpPr>
            <a:grpSpLocks/>
          </p:cNvGrpSpPr>
          <p:nvPr/>
        </p:nvGrpSpPr>
        <p:grpSpPr bwMode="auto">
          <a:xfrm>
            <a:off x="4695825" y="4572000"/>
            <a:ext cx="4371975" cy="1981200"/>
            <a:chOff x="2880" y="2832"/>
            <a:chExt cx="2754" cy="1248"/>
          </a:xfrm>
        </p:grpSpPr>
        <p:pic>
          <p:nvPicPr>
            <p:cNvPr id="1057" name="Picture 20"/>
            <p:cNvPicPr>
              <a:picLocks noChangeAspect="1" noChangeArrowheads="1"/>
            </p:cNvPicPr>
            <p:nvPr/>
          </p:nvPicPr>
          <p:blipFill>
            <a:blip r:embed="rId6"/>
            <a:srcRect l="33702"/>
            <a:stretch>
              <a:fillRect/>
            </a:stretch>
          </p:blipFill>
          <p:spPr bwMode="auto">
            <a:xfrm>
              <a:off x="2880" y="2832"/>
              <a:ext cx="2458" cy="1248"/>
            </a:xfrm>
            <a:prstGeom prst="rect">
              <a:avLst/>
            </a:prstGeom>
            <a:noFill/>
            <a:ln w="38100">
              <a:solidFill>
                <a:srgbClr val="339933"/>
              </a:solidFill>
              <a:miter lim="800000"/>
              <a:headEnd/>
              <a:tailEnd/>
            </a:ln>
          </p:spPr>
        </p:pic>
        <p:sp>
          <p:nvSpPr>
            <p:cNvPr id="1058" name="Text Box 21"/>
            <p:cNvSpPr txBox="1">
              <a:spLocks noChangeArrowheads="1"/>
            </p:cNvSpPr>
            <p:nvPr/>
          </p:nvSpPr>
          <p:spPr bwMode="auto">
            <a:xfrm rot="5400000">
              <a:off x="5212" y="3322"/>
              <a:ext cx="576" cy="268"/>
            </a:xfrm>
            <a:prstGeom prst="rect">
              <a:avLst/>
            </a:prstGeom>
            <a:solidFill>
              <a:srgbClr val="00FF99"/>
            </a:solidFill>
            <a:ln w="28575">
              <a:solidFill>
                <a:srgbClr val="FF3300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l" eaLnBrk="0" hangingPunct="0"/>
              <a:r>
                <a:rPr lang="en-US" sz="2000" b="1" baseline="30000">
                  <a:solidFill>
                    <a:srgbClr val="6600CC"/>
                  </a:solidFill>
                </a:rPr>
                <a:t>210</a:t>
              </a:r>
              <a:r>
                <a:rPr lang="en-US" sz="2000" b="1">
                  <a:solidFill>
                    <a:srgbClr val="6600CC"/>
                  </a:solidFill>
                </a:rPr>
                <a:t>Fr</a:t>
              </a:r>
            </a:p>
          </p:txBody>
        </p:sp>
      </p:grpSp>
      <p:sp>
        <p:nvSpPr>
          <p:cNvPr id="60438" name="Text Box 22"/>
          <p:cNvSpPr txBox="1">
            <a:spLocks noChangeArrowheads="1"/>
          </p:cNvSpPr>
          <p:nvPr/>
        </p:nvSpPr>
        <p:spPr bwMode="auto">
          <a:xfrm>
            <a:off x="0" y="1981200"/>
            <a:ext cx="685800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sz="2000" b="1">
                <a:solidFill>
                  <a:srgbClr val="0000FF"/>
                </a:solidFill>
                <a:latin typeface="Times New Roman" pitchFamily="18" charset="0"/>
              </a:rPr>
              <a:t>3.</a:t>
            </a:r>
          </a:p>
        </p:txBody>
      </p:sp>
      <p:grpSp>
        <p:nvGrpSpPr>
          <p:cNvPr id="5" name="Group 23"/>
          <p:cNvGrpSpPr>
            <a:grpSpLocks/>
          </p:cNvGrpSpPr>
          <p:nvPr/>
        </p:nvGrpSpPr>
        <p:grpSpPr bwMode="auto">
          <a:xfrm>
            <a:off x="381000" y="1981200"/>
            <a:ext cx="5105400" cy="4191000"/>
            <a:chOff x="144" y="384"/>
            <a:chExt cx="3216" cy="2640"/>
          </a:xfrm>
        </p:grpSpPr>
        <p:sp>
          <p:nvSpPr>
            <p:cNvPr id="1055" name="Text Box 24"/>
            <p:cNvSpPr txBox="1">
              <a:spLocks noChangeArrowheads="1"/>
            </p:cNvSpPr>
            <p:nvPr/>
          </p:nvSpPr>
          <p:spPr bwMode="auto">
            <a:xfrm>
              <a:off x="288" y="384"/>
              <a:ext cx="2298" cy="249"/>
            </a:xfrm>
            <a:prstGeom prst="rect">
              <a:avLst/>
            </a:prstGeom>
            <a:solidFill>
              <a:srgbClr val="FFCCFF"/>
            </a:solidFill>
            <a:ln w="28575">
              <a:solidFill>
                <a:schemeClr val="bg2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l" defTabSz="904875" eaLnBrk="0" hangingPunct="0">
                <a:spcBef>
                  <a:spcPct val="0"/>
                </a:spcBef>
              </a:pPr>
              <a:r>
                <a:rPr lang="en-US" sz="1800">
                  <a:solidFill>
                    <a:srgbClr val="660033"/>
                  </a:solidFill>
                  <a:latin typeface="Times New Roman" pitchFamily="18" charset="0"/>
                </a:rPr>
                <a:t>Eur. Phys J. A 40, 127 (2009, March)</a:t>
              </a:r>
            </a:p>
          </p:txBody>
        </p:sp>
        <p:sp>
          <p:nvSpPr>
            <p:cNvPr id="1056" name="Text Box 25"/>
            <p:cNvSpPr txBox="1">
              <a:spLocks noChangeArrowheads="1"/>
            </p:cNvSpPr>
            <p:nvPr/>
          </p:nvSpPr>
          <p:spPr bwMode="auto">
            <a:xfrm>
              <a:off x="384" y="1104"/>
              <a:ext cx="2976" cy="25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l" eaLnBrk="0" hangingPunct="0">
                <a:buFont typeface="Wingdings" pitchFamily="2" charset="2"/>
                <a:buChar char="v"/>
              </a:pPr>
              <a:endParaRPr lang="en-US" sz="2000" b="1">
                <a:solidFill>
                  <a:srgbClr val="0000FF"/>
                </a:solidFill>
                <a:latin typeface="Times New Roman" pitchFamily="18" charset="0"/>
              </a:endParaRPr>
            </a:p>
          </p:txBody>
        </p:sp>
        <p:graphicFrame>
          <p:nvGraphicFramePr>
            <p:cNvPr id="1026" name="Object 26"/>
            <p:cNvGraphicFramePr>
              <a:graphicFrameLocks noChangeAspect="1"/>
            </p:cNvGraphicFramePr>
            <p:nvPr/>
          </p:nvGraphicFramePr>
          <p:xfrm>
            <a:off x="144" y="720"/>
            <a:ext cx="3216" cy="2304"/>
          </p:xfrm>
          <a:graphic>
            <a:graphicData uri="http://schemas.openxmlformats.org/presentationml/2006/ole">
              <p:oleObj spid="_x0000_s1026" name="Acrobat Document" r:id="rId7" imgW="5856840" imgH="8288280" progId="AcroExch.Document.7">
                <p:embed/>
              </p:oleObj>
            </a:graphicData>
          </a:graphic>
        </p:graphicFrame>
      </p:grpSp>
      <p:sp>
        <p:nvSpPr>
          <p:cNvPr id="60443" name="Text Box 27"/>
          <p:cNvSpPr txBox="1">
            <a:spLocks noChangeArrowheads="1"/>
          </p:cNvSpPr>
          <p:nvPr/>
        </p:nvSpPr>
        <p:spPr bwMode="auto">
          <a:xfrm>
            <a:off x="1676400" y="6248400"/>
            <a:ext cx="1066800" cy="485775"/>
          </a:xfrm>
          <a:prstGeom prst="rect">
            <a:avLst/>
          </a:prstGeom>
          <a:solidFill>
            <a:srgbClr val="00FF99"/>
          </a:solidFill>
          <a:ln w="28575">
            <a:solidFill>
              <a:srgbClr val="FF33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eaLnBrk="0" hangingPunct="0"/>
            <a:r>
              <a:rPr lang="en-US" b="1" baseline="30000">
                <a:solidFill>
                  <a:srgbClr val="6600CC"/>
                </a:solidFill>
              </a:rPr>
              <a:t>208</a:t>
            </a:r>
            <a:r>
              <a:rPr lang="en-US" b="1">
                <a:solidFill>
                  <a:srgbClr val="6600CC"/>
                </a:solidFill>
              </a:rPr>
              <a:t>Fr</a:t>
            </a:r>
          </a:p>
        </p:txBody>
      </p:sp>
      <p:sp>
        <p:nvSpPr>
          <p:cNvPr id="60444" name="Text Box 28"/>
          <p:cNvSpPr txBox="1">
            <a:spLocks noChangeArrowheads="1"/>
          </p:cNvSpPr>
          <p:nvPr/>
        </p:nvSpPr>
        <p:spPr bwMode="auto">
          <a:xfrm>
            <a:off x="5181600" y="609600"/>
            <a:ext cx="3581400" cy="2867025"/>
          </a:xfrm>
          <a:prstGeom prst="rect">
            <a:avLst/>
          </a:prstGeom>
          <a:solidFill>
            <a:srgbClr val="FFFFCC"/>
          </a:solidFill>
          <a:ln w="28575" algn="ctr">
            <a:solidFill>
              <a:srgbClr val="990033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eaLnBrk="0" hangingPunct="0">
              <a:spcBef>
                <a:spcPct val="0"/>
              </a:spcBef>
              <a:buFont typeface="Wingdings" pitchFamily="2" charset="2"/>
              <a:buChar char="v"/>
            </a:pPr>
            <a:r>
              <a:rPr lang="en-US" sz="1800" b="1" baseline="30000">
                <a:solidFill>
                  <a:srgbClr val="0000FF"/>
                </a:solidFill>
                <a:latin typeface="Times New Roman" pitchFamily="18" charset="0"/>
              </a:rPr>
              <a:t> 197</a:t>
            </a:r>
            <a:r>
              <a:rPr lang="en-US" sz="1800" b="1">
                <a:solidFill>
                  <a:srgbClr val="0000FF"/>
                </a:solidFill>
                <a:latin typeface="Times New Roman" pitchFamily="18" charset="0"/>
              </a:rPr>
              <a:t>Au(</a:t>
            </a:r>
            <a:r>
              <a:rPr lang="en-US" sz="1800" b="1" baseline="30000">
                <a:solidFill>
                  <a:srgbClr val="0000FF"/>
                </a:solidFill>
                <a:latin typeface="Times New Roman" pitchFamily="18" charset="0"/>
              </a:rPr>
              <a:t>16</a:t>
            </a:r>
            <a:r>
              <a:rPr lang="en-US" sz="1800" b="1">
                <a:solidFill>
                  <a:srgbClr val="0000FF"/>
                </a:solidFill>
                <a:latin typeface="Times New Roman" pitchFamily="18" charset="0"/>
              </a:rPr>
              <a:t>O, 5n) @ 95 MeV</a:t>
            </a:r>
          </a:p>
          <a:p>
            <a:pPr algn="l" eaLnBrk="0" hangingPunct="0">
              <a:spcBef>
                <a:spcPct val="0"/>
              </a:spcBef>
              <a:buFont typeface="Wingdings" pitchFamily="2" charset="2"/>
              <a:buChar char="v"/>
            </a:pPr>
            <a:r>
              <a:rPr lang="en-US" sz="1800" b="1">
                <a:solidFill>
                  <a:srgbClr val="0000FF"/>
                </a:solidFill>
                <a:latin typeface="Times New Roman" pitchFamily="18" charset="0"/>
              </a:rPr>
              <a:t>Pulsed beam of 1 ns width and 1716  ns and 19 </a:t>
            </a:r>
            <a:r>
              <a:rPr lang="el-GR" sz="1800" b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μ</a:t>
            </a:r>
            <a:r>
              <a:rPr lang="en-US" sz="1800" b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s</a:t>
            </a:r>
            <a:r>
              <a:rPr lang="en-US" sz="1800" b="1">
                <a:solidFill>
                  <a:srgbClr val="0000FF"/>
                </a:solidFill>
                <a:latin typeface="Times New Roman" pitchFamily="18" charset="0"/>
              </a:rPr>
              <a:t> separation from ANU, 14UD Pelletron accelerator</a:t>
            </a:r>
          </a:p>
          <a:p>
            <a:pPr algn="l" eaLnBrk="0" hangingPunct="0">
              <a:spcBef>
                <a:spcPct val="0"/>
              </a:spcBef>
              <a:buFont typeface="Wingdings" pitchFamily="2" charset="2"/>
              <a:buChar char="v"/>
            </a:pPr>
            <a:r>
              <a:rPr lang="en-US" sz="1800" b="1">
                <a:solidFill>
                  <a:srgbClr val="0000FF"/>
                </a:solidFill>
                <a:latin typeface="Times New Roman" pitchFamily="18" charset="0"/>
              </a:rPr>
              <a:t>CAESAR array of 6 Compton suppressed HPGe (</a:t>
            </a:r>
            <a:r>
              <a:rPr lang="en-US" sz="1800" b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± 97</a:t>
            </a:r>
            <a:r>
              <a:rPr lang="en-US" sz="1800" b="1" baseline="3000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o</a:t>
            </a:r>
            <a:r>
              <a:rPr lang="en-US" sz="1800" b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1800" b="1">
                <a:solidFill>
                  <a:srgbClr val="0000FF"/>
                </a:solidFill>
                <a:latin typeface="Times New Roman" pitchFamily="18" charset="0"/>
              </a:rPr>
              <a:t>± 148</a:t>
            </a:r>
            <a:r>
              <a:rPr lang="en-US" sz="1800" b="1" baseline="30000">
                <a:solidFill>
                  <a:srgbClr val="0000FF"/>
                </a:solidFill>
                <a:latin typeface="Times New Roman" pitchFamily="18" charset="0"/>
              </a:rPr>
              <a:t>o</a:t>
            </a:r>
            <a:r>
              <a:rPr lang="en-US" sz="1800" b="1">
                <a:solidFill>
                  <a:srgbClr val="0000FF"/>
                </a:solidFill>
                <a:latin typeface="Times New Roman" pitchFamily="18" charset="0"/>
              </a:rPr>
              <a:t>, ± 48</a:t>
            </a:r>
            <a:r>
              <a:rPr lang="en-US" sz="1800" b="1" baseline="30000">
                <a:solidFill>
                  <a:srgbClr val="0000FF"/>
                </a:solidFill>
                <a:latin typeface="Times New Roman" pitchFamily="18" charset="0"/>
              </a:rPr>
              <a:t>o</a:t>
            </a:r>
            <a:r>
              <a:rPr lang="en-US" sz="1800" b="1">
                <a:solidFill>
                  <a:srgbClr val="0000FF"/>
                </a:solidFill>
                <a:latin typeface="Times New Roman" pitchFamily="18" charset="0"/>
              </a:rPr>
              <a:t>)</a:t>
            </a:r>
            <a:r>
              <a:rPr lang="en-US" sz="1800" b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b="1">
                <a:solidFill>
                  <a:srgbClr val="0000FF"/>
                </a:solidFill>
                <a:latin typeface="Times New Roman" pitchFamily="18" charset="0"/>
              </a:rPr>
              <a:t>, 3 larger volume Compton suppressed Ge detectors and 2 LEPS</a:t>
            </a:r>
          </a:p>
        </p:txBody>
      </p:sp>
      <p:sp>
        <p:nvSpPr>
          <p:cNvPr id="60445" name="Text Box 29"/>
          <p:cNvSpPr txBox="1">
            <a:spLocks noChangeArrowheads="1"/>
          </p:cNvSpPr>
          <p:nvPr/>
        </p:nvSpPr>
        <p:spPr bwMode="auto">
          <a:xfrm>
            <a:off x="0" y="304800"/>
            <a:ext cx="762000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sz="2000" b="1">
                <a:solidFill>
                  <a:srgbClr val="0000FF"/>
                </a:solidFill>
                <a:latin typeface="Times New Roman" pitchFamily="18" charset="0"/>
              </a:rPr>
              <a:t>4.</a:t>
            </a:r>
          </a:p>
        </p:txBody>
      </p:sp>
      <p:grpSp>
        <p:nvGrpSpPr>
          <p:cNvPr id="6" name="Group 30"/>
          <p:cNvGrpSpPr>
            <a:grpSpLocks/>
          </p:cNvGrpSpPr>
          <p:nvPr/>
        </p:nvGrpSpPr>
        <p:grpSpPr bwMode="auto">
          <a:xfrm>
            <a:off x="381000" y="457200"/>
            <a:ext cx="8724900" cy="6403975"/>
            <a:chOff x="144" y="144"/>
            <a:chExt cx="5496" cy="4034"/>
          </a:xfrm>
        </p:grpSpPr>
        <p:pic>
          <p:nvPicPr>
            <p:cNvPr id="1051" name="Picture 31"/>
            <p:cNvPicPr>
              <a:picLocks noChangeAspect="1" noChangeArrowheads="1"/>
            </p:cNvPicPr>
            <p:nvPr/>
          </p:nvPicPr>
          <p:blipFill>
            <a:blip r:embed="rId8"/>
            <a:srcRect r="5940"/>
            <a:stretch>
              <a:fillRect/>
            </a:stretch>
          </p:blipFill>
          <p:spPr bwMode="auto">
            <a:xfrm>
              <a:off x="2640" y="144"/>
              <a:ext cx="3000" cy="4034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</p:pic>
        <p:sp>
          <p:nvSpPr>
            <p:cNvPr id="1052" name="Text Box 32"/>
            <p:cNvSpPr txBox="1">
              <a:spLocks noChangeArrowheads="1"/>
            </p:cNvSpPr>
            <p:nvPr/>
          </p:nvSpPr>
          <p:spPr bwMode="auto">
            <a:xfrm>
              <a:off x="240" y="192"/>
              <a:ext cx="1846" cy="249"/>
            </a:xfrm>
            <a:prstGeom prst="rect">
              <a:avLst/>
            </a:prstGeom>
            <a:solidFill>
              <a:srgbClr val="FFCCFF"/>
            </a:solidFill>
            <a:ln w="28575">
              <a:solidFill>
                <a:schemeClr val="bg2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l" defTabSz="904875" eaLnBrk="0" hangingPunct="0">
                <a:spcBef>
                  <a:spcPct val="0"/>
                </a:spcBef>
              </a:pPr>
              <a:r>
                <a:rPr lang="en-US" sz="1800">
                  <a:solidFill>
                    <a:srgbClr val="660033"/>
                  </a:solidFill>
                  <a:latin typeface="Times New Roman" pitchFamily="18" charset="0"/>
                </a:rPr>
                <a:t>PRC 79, 054313 (2009, May)</a:t>
              </a:r>
            </a:p>
          </p:txBody>
        </p:sp>
        <p:sp>
          <p:nvSpPr>
            <p:cNvPr id="1053" name="Text Box 33"/>
            <p:cNvSpPr txBox="1">
              <a:spLocks noChangeArrowheads="1"/>
            </p:cNvSpPr>
            <p:nvPr/>
          </p:nvSpPr>
          <p:spPr bwMode="auto">
            <a:xfrm>
              <a:off x="2544" y="192"/>
              <a:ext cx="720" cy="306"/>
            </a:xfrm>
            <a:prstGeom prst="rect">
              <a:avLst/>
            </a:prstGeom>
            <a:solidFill>
              <a:srgbClr val="00FF99"/>
            </a:solidFill>
            <a:ln w="28575">
              <a:solidFill>
                <a:srgbClr val="FF3300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l" eaLnBrk="0" hangingPunct="0"/>
              <a:r>
                <a:rPr lang="en-US" b="1" baseline="30000">
                  <a:solidFill>
                    <a:srgbClr val="6600CC"/>
                  </a:solidFill>
                </a:rPr>
                <a:t>209</a:t>
              </a:r>
              <a:r>
                <a:rPr lang="en-US" b="1">
                  <a:solidFill>
                    <a:srgbClr val="6600CC"/>
                  </a:solidFill>
                </a:rPr>
                <a:t>Fr</a:t>
              </a:r>
            </a:p>
          </p:txBody>
        </p:sp>
        <p:sp>
          <p:nvSpPr>
            <p:cNvPr id="1054" name="Text Box 34"/>
            <p:cNvSpPr txBox="1">
              <a:spLocks noChangeArrowheads="1"/>
            </p:cNvSpPr>
            <p:nvPr/>
          </p:nvSpPr>
          <p:spPr bwMode="auto">
            <a:xfrm>
              <a:off x="144" y="672"/>
              <a:ext cx="2448" cy="1460"/>
            </a:xfrm>
            <a:prstGeom prst="rect">
              <a:avLst/>
            </a:prstGeom>
            <a:solidFill>
              <a:srgbClr val="FFFFCC"/>
            </a:solidFill>
            <a:ln w="28575" algn="ctr">
              <a:solidFill>
                <a:srgbClr val="990033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l" eaLnBrk="0" hangingPunct="0">
                <a:spcBef>
                  <a:spcPct val="0"/>
                </a:spcBef>
                <a:buFont typeface="Wingdings" pitchFamily="2" charset="2"/>
                <a:buChar char="v"/>
              </a:pPr>
              <a:r>
                <a:rPr lang="en-US" sz="1800" b="1" baseline="30000">
                  <a:solidFill>
                    <a:srgbClr val="0000FF"/>
                  </a:solidFill>
                  <a:latin typeface="Times New Roman" pitchFamily="18" charset="0"/>
                </a:rPr>
                <a:t> 197</a:t>
              </a:r>
              <a:r>
                <a:rPr lang="en-US" sz="1800" b="1">
                  <a:solidFill>
                    <a:srgbClr val="0000FF"/>
                  </a:solidFill>
                  <a:latin typeface="Times New Roman" pitchFamily="18" charset="0"/>
                </a:rPr>
                <a:t>Au(</a:t>
              </a:r>
              <a:r>
                <a:rPr lang="en-US" sz="1800" b="1" baseline="30000">
                  <a:solidFill>
                    <a:srgbClr val="0000FF"/>
                  </a:solidFill>
                  <a:latin typeface="Times New Roman" pitchFamily="18" charset="0"/>
                </a:rPr>
                <a:t>16, 17, 18</a:t>
              </a:r>
              <a:r>
                <a:rPr lang="en-US" sz="1800" b="1">
                  <a:solidFill>
                    <a:srgbClr val="0000FF"/>
                  </a:solidFill>
                  <a:latin typeface="Times New Roman" pitchFamily="18" charset="0"/>
                </a:rPr>
                <a:t>O, 5n) @ 82-99 MeV</a:t>
              </a:r>
            </a:p>
            <a:p>
              <a:pPr algn="l" eaLnBrk="0" hangingPunct="0">
                <a:spcBef>
                  <a:spcPct val="0"/>
                </a:spcBef>
                <a:buFont typeface="Wingdings" pitchFamily="2" charset="2"/>
                <a:buChar char="v"/>
              </a:pPr>
              <a:r>
                <a:rPr lang="en-US" sz="1800" b="1">
                  <a:solidFill>
                    <a:srgbClr val="0000FF"/>
                  </a:solidFill>
                  <a:latin typeface="Times New Roman" pitchFamily="18" charset="0"/>
                </a:rPr>
                <a:t>Pulsed beam of 1 ns width and 1716  ns and 19 </a:t>
              </a:r>
              <a:r>
                <a:rPr lang="el-GR" sz="1800" b="1">
                  <a:solidFill>
                    <a:srgbClr val="0000FF"/>
                  </a:solidFill>
                  <a:latin typeface="Times New Roman" pitchFamily="18" charset="0"/>
                  <a:cs typeface="Times New Roman" pitchFamily="18" charset="0"/>
                </a:rPr>
                <a:t>μ</a:t>
              </a:r>
              <a:r>
                <a:rPr lang="en-US" sz="1800" b="1">
                  <a:solidFill>
                    <a:srgbClr val="0000FF"/>
                  </a:solidFill>
                  <a:latin typeface="Times New Roman" pitchFamily="18" charset="0"/>
                  <a:cs typeface="Times New Roman" pitchFamily="18" charset="0"/>
                </a:rPr>
                <a:t>s</a:t>
              </a:r>
              <a:r>
                <a:rPr lang="en-US" sz="1800" b="1">
                  <a:solidFill>
                    <a:srgbClr val="0000FF"/>
                  </a:solidFill>
                  <a:latin typeface="Times New Roman" pitchFamily="18" charset="0"/>
                </a:rPr>
                <a:t> separation from ANU, 14UD Pelletron accelerator</a:t>
              </a:r>
            </a:p>
            <a:p>
              <a:pPr algn="l" eaLnBrk="0" hangingPunct="0">
                <a:spcBef>
                  <a:spcPct val="0"/>
                </a:spcBef>
                <a:buFont typeface="Wingdings" pitchFamily="2" charset="2"/>
                <a:buChar char="v"/>
              </a:pPr>
              <a:r>
                <a:rPr lang="en-US" sz="1800" b="1">
                  <a:solidFill>
                    <a:srgbClr val="0000FF"/>
                  </a:solidFill>
                  <a:latin typeface="Times New Roman" pitchFamily="18" charset="0"/>
                </a:rPr>
                <a:t>CAESAR array of 6 Compton suppressed HPGe (</a:t>
              </a:r>
              <a:r>
                <a:rPr lang="en-US" sz="1800" b="1">
                  <a:solidFill>
                    <a:srgbClr val="0000FF"/>
                  </a:solidFill>
                  <a:latin typeface="Times New Roman" pitchFamily="18" charset="0"/>
                  <a:cs typeface="Times New Roman" pitchFamily="18" charset="0"/>
                </a:rPr>
                <a:t>± 97</a:t>
              </a:r>
              <a:r>
                <a:rPr lang="en-US" sz="1800" b="1" baseline="30000">
                  <a:solidFill>
                    <a:srgbClr val="0000FF"/>
                  </a:solidFill>
                  <a:latin typeface="Times New Roman" pitchFamily="18" charset="0"/>
                  <a:cs typeface="Times New Roman" pitchFamily="18" charset="0"/>
                </a:rPr>
                <a:t>o</a:t>
              </a:r>
              <a:r>
                <a:rPr lang="en-US" sz="1800" b="1">
                  <a:solidFill>
                    <a:srgbClr val="0000FF"/>
                  </a:solidFill>
                  <a:latin typeface="Times New Roman" pitchFamily="18" charset="0"/>
                  <a:cs typeface="Times New Roman" pitchFamily="18" charset="0"/>
                </a:rPr>
                <a:t>, </a:t>
              </a:r>
              <a:r>
                <a:rPr lang="en-US" sz="1800" b="1">
                  <a:solidFill>
                    <a:srgbClr val="0000FF"/>
                  </a:solidFill>
                  <a:latin typeface="Times New Roman" pitchFamily="18" charset="0"/>
                </a:rPr>
                <a:t>± 148</a:t>
              </a:r>
              <a:r>
                <a:rPr lang="en-US" sz="1800" b="1" baseline="30000">
                  <a:solidFill>
                    <a:srgbClr val="0000FF"/>
                  </a:solidFill>
                  <a:latin typeface="Times New Roman" pitchFamily="18" charset="0"/>
                </a:rPr>
                <a:t>o</a:t>
              </a:r>
              <a:r>
                <a:rPr lang="en-US" sz="1800" b="1">
                  <a:solidFill>
                    <a:srgbClr val="0000FF"/>
                  </a:solidFill>
                  <a:latin typeface="Times New Roman" pitchFamily="18" charset="0"/>
                </a:rPr>
                <a:t>, ± 48</a:t>
              </a:r>
              <a:r>
                <a:rPr lang="en-US" sz="1800" b="1" baseline="30000">
                  <a:solidFill>
                    <a:srgbClr val="0000FF"/>
                  </a:solidFill>
                  <a:latin typeface="Times New Roman" pitchFamily="18" charset="0"/>
                </a:rPr>
                <a:t>o</a:t>
              </a:r>
              <a:r>
                <a:rPr lang="en-US" sz="1800" b="1">
                  <a:solidFill>
                    <a:srgbClr val="0000FF"/>
                  </a:solidFill>
                  <a:latin typeface="Times New Roman" pitchFamily="18" charset="0"/>
                </a:rPr>
                <a:t>)</a:t>
              </a:r>
              <a:r>
                <a:rPr lang="en-US" sz="1800" b="1">
                  <a:solidFill>
                    <a:srgbClr val="0000FF"/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en-US" sz="1800" b="1">
                  <a:solidFill>
                    <a:srgbClr val="0000FF"/>
                  </a:solidFill>
                  <a:latin typeface="Times New Roman" pitchFamily="18" charset="0"/>
                </a:rPr>
                <a:t>, 3 larger volume Compton suppressed Ge detectors and 2 LEPS</a:t>
              </a:r>
            </a:p>
          </p:txBody>
        </p:sp>
      </p:grpSp>
      <p:sp>
        <p:nvSpPr>
          <p:cNvPr id="60451" name="Text Box 35"/>
          <p:cNvSpPr txBox="1">
            <a:spLocks noChangeArrowheads="1"/>
          </p:cNvSpPr>
          <p:nvPr/>
        </p:nvSpPr>
        <p:spPr bwMode="auto">
          <a:xfrm>
            <a:off x="1066800" y="5638800"/>
            <a:ext cx="685800" cy="195263"/>
          </a:xfrm>
          <a:prstGeom prst="rect">
            <a:avLst/>
          </a:prstGeom>
          <a:solidFill>
            <a:srgbClr val="FFFF00"/>
          </a:solidFill>
          <a:ln w="12700">
            <a:solidFill>
              <a:srgbClr val="800000"/>
            </a:solidFill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eaLnBrk="0" hangingPunct="0"/>
            <a:r>
              <a:rPr lang="en-US" sz="1200" b="1">
                <a:latin typeface="Arial" pitchFamily="34" charset="0"/>
              </a:rPr>
              <a:t>632.2</a:t>
            </a:r>
          </a:p>
        </p:txBody>
      </p:sp>
      <p:sp>
        <p:nvSpPr>
          <p:cNvPr id="60452" name="Text Box 36"/>
          <p:cNvSpPr txBox="1">
            <a:spLocks noChangeArrowheads="1"/>
          </p:cNvSpPr>
          <p:nvPr/>
        </p:nvSpPr>
        <p:spPr bwMode="auto">
          <a:xfrm>
            <a:off x="2438400" y="5105400"/>
            <a:ext cx="533400" cy="149225"/>
          </a:xfrm>
          <a:prstGeom prst="rect">
            <a:avLst/>
          </a:prstGeom>
          <a:solidFill>
            <a:srgbClr val="FFFF00"/>
          </a:solidFill>
          <a:ln w="12700">
            <a:solidFill>
              <a:srgbClr val="800000"/>
            </a:solidFill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eaLnBrk="0" hangingPunct="0"/>
            <a:r>
              <a:rPr lang="en-US" sz="900" b="1">
                <a:latin typeface="Arial" pitchFamily="34" charset="0"/>
              </a:rPr>
              <a:t>194.1</a:t>
            </a:r>
          </a:p>
        </p:txBody>
      </p:sp>
      <p:sp>
        <p:nvSpPr>
          <p:cNvPr id="60453" name="Text Box 37"/>
          <p:cNvSpPr txBox="1">
            <a:spLocks noChangeArrowheads="1"/>
          </p:cNvSpPr>
          <p:nvPr/>
        </p:nvSpPr>
        <p:spPr bwMode="auto">
          <a:xfrm>
            <a:off x="533400" y="4800600"/>
            <a:ext cx="685800" cy="195263"/>
          </a:xfrm>
          <a:prstGeom prst="rect">
            <a:avLst/>
          </a:prstGeom>
          <a:solidFill>
            <a:srgbClr val="FFFF00"/>
          </a:solidFill>
          <a:ln w="12700">
            <a:solidFill>
              <a:srgbClr val="800000"/>
            </a:solidFill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eaLnBrk="0" hangingPunct="0"/>
            <a:r>
              <a:rPr lang="en-US" sz="1200" b="1">
                <a:latin typeface="Arial" pitchFamily="34" charset="0"/>
              </a:rPr>
              <a:t>723.8</a:t>
            </a:r>
          </a:p>
        </p:txBody>
      </p:sp>
      <p:sp>
        <p:nvSpPr>
          <p:cNvPr id="60454" name="Text Box 38"/>
          <p:cNvSpPr txBox="1">
            <a:spLocks noChangeArrowheads="1"/>
          </p:cNvSpPr>
          <p:nvPr/>
        </p:nvSpPr>
        <p:spPr bwMode="auto">
          <a:xfrm>
            <a:off x="2362200" y="4648200"/>
            <a:ext cx="685800" cy="195263"/>
          </a:xfrm>
          <a:prstGeom prst="rect">
            <a:avLst/>
          </a:prstGeom>
          <a:solidFill>
            <a:srgbClr val="FFFF00"/>
          </a:solidFill>
          <a:ln w="12700">
            <a:solidFill>
              <a:srgbClr val="800000"/>
            </a:solidFill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eaLnBrk="0" hangingPunct="0"/>
            <a:r>
              <a:rPr lang="en-US" sz="1200" b="1">
                <a:latin typeface="Arial" pitchFamily="34" charset="0"/>
              </a:rPr>
              <a:t>569.4</a:t>
            </a:r>
          </a:p>
        </p:txBody>
      </p:sp>
      <p:sp>
        <p:nvSpPr>
          <p:cNvPr id="60455" name="Text Box 39"/>
          <p:cNvSpPr txBox="1">
            <a:spLocks noChangeArrowheads="1"/>
          </p:cNvSpPr>
          <p:nvPr/>
        </p:nvSpPr>
        <p:spPr bwMode="auto">
          <a:xfrm>
            <a:off x="2133600" y="3962400"/>
            <a:ext cx="685800" cy="195263"/>
          </a:xfrm>
          <a:prstGeom prst="rect">
            <a:avLst/>
          </a:prstGeom>
          <a:solidFill>
            <a:srgbClr val="FFFF00"/>
          </a:solidFill>
          <a:ln w="12700">
            <a:solidFill>
              <a:srgbClr val="800000"/>
            </a:solidFill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eaLnBrk="0" hangingPunct="0"/>
            <a:r>
              <a:rPr lang="en-US" sz="1200" b="1">
                <a:latin typeface="Arial" pitchFamily="34" charset="0"/>
              </a:rPr>
              <a:t>563.3</a:t>
            </a:r>
          </a:p>
        </p:txBody>
      </p:sp>
      <p:sp>
        <p:nvSpPr>
          <p:cNvPr id="60456" name="Text Box 40"/>
          <p:cNvSpPr txBox="1">
            <a:spLocks noChangeArrowheads="1"/>
          </p:cNvSpPr>
          <p:nvPr/>
        </p:nvSpPr>
        <p:spPr bwMode="auto">
          <a:xfrm>
            <a:off x="3581400" y="4529138"/>
            <a:ext cx="685800" cy="195262"/>
          </a:xfrm>
          <a:prstGeom prst="rect">
            <a:avLst/>
          </a:prstGeom>
          <a:solidFill>
            <a:srgbClr val="FFFF00"/>
          </a:solidFill>
          <a:ln w="12700">
            <a:solidFill>
              <a:srgbClr val="800000"/>
            </a:solidFill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eaLnBrk="0" hangingPunct="0"/>
            <a:r>
              <a:rPr lang="en-US" sz="1200" b="1">
                <a:latin typeface="Arial" pitchFamily="34" charset="0"/>
              </a:rPr>
              <a:t>742.2</a:t>
            </a:r>
          </a:p>
        </p:txBody>
      </p:sp>
      <p:sp>
        <p:nvSpPr>
          <p:cNvPr id="60457" name="Text Box 41"/>
          <p:cNvSpPr txBox="1">
            <a:spLocks noChangeArrowheads="1"/>
          </p:cNvSpPr>
          <p:nvPr/>
        </p:nvSpPr>
        <p:spPr bwMode="auto">
          <a:xfrm>
            <a:off x="3581400" y="5105400"/>
            <a:ext cx="685800" cy="149225"/>
          </a:xfrm>
          <a:prstGeom prst="rect">
            <a:avLst/>
          </a:prstGeom>
          <a:solidFill>
            <a:srgbClr val="FFFF00"/>
          </a:solidFill>
          <a:ln w="12700">
            <a:solidFill>
              <a:srgbClr val="800000"/>
            </a:solidFill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eaLnBrk="0" hangingPunct="0"/>
            <a:r>
              <a:rPr lang="en-US" sz="900" b="1">
                <a:latin typeface="Arial" pitchFamily="34" charset="0"/>
              </a:rPr>
              <a:t>432(11) ns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604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04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3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2" dur="500"/>
                                        <p:tgtEl>
                                          <p:spTgt spid="604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04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604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60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3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2" dur="500"/>
                                        <p:tgtEl>
                                          <p:spTgt spid="604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0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604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5" dur="500"/>
                                        <p:tgtEl>
                                          <p:spTgt spid="604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8" dur="500"/>
                                        <p:tgtEl>
                                          <p:spTgt spid="604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04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04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04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0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04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04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04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3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9" dur="500"/>
                                        <p:tgtEl>
                                          <p:spTgt spid="604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04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3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72" dur="500"/>
                                        <p:tgtEl>
                                          <p:spTgt spid="604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04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420" grpId="0"/>
      <p:bldP spid="60421" grpId="0" animBg="1"/>
      <p:bldP spid="60428" grpId="0"/>
      <p:bldP spid="60434" grpId="0" animBg="1"/>
      <p:bldP spid="60434" grpId="1" animBg="1"/>
      <p:bldP spid="60438" grpId="0"/>
      <p:bldP spid="60443" grpId="0" animBg="1"/>
      <p:bldP spid="60443" grpId="1" animBg="1"/>
      <p:bldP spid="60444" grpId="0" animBg="1"/>
      <p:bldP spid="60444" grpId="1" animBg="1"/>
      <p:bldP spid="60445" grpId="0"/>
      <p:bldP spid="60451" grpId="0" animBg="1"/>
      <p:bldP spid="60452" grpId="0" animBg="1"/>
      <p:bldP spid="60453" grpId="0" animBg="1"/>
      <p:bldP spid="60454" grpId="0" animBg="1"/>
      <p:bldP spid="60455" grpId="0" animBg="1"/>
      <p:bldP spid="60456" grpId="0" animBg="1"/>
      <p:bldP spid="60457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4CAE8BA2-23CF-45A3-93E6-080023AF5DC2}" type="datetime3">
              <a:rPr lang="en-US"/>
              <a:pPr>
                <a:defRPr/>
              </a:pPr>
              <a:t>17 April 2012</a:t>
            </a:fld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C6F03BA-61F5-429F-9F9A-BF09376E7E91}" type="slidenum">
              <a:rPr lang="en-US"/>
              <a:pPr>
                <a:defRPr/>
              </a:pPr>
              <a:t>14</a:t>
            </a:fld>
            <a:endParaRPr lang="en-US"/>
          </a:p>
        </p:txBody>
      </p:sp>
      <p:pic>
        <p:nvPicPr>
          <p:cNvPr id="27652" name="Picture 2" descr="IMG_019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600" y="3200400"/>
            <a:ext cx="4633913" cy="3476625"/>
          </a:xfrm>
          <a:prstGeom prst="rect">
            <a:avLst/>
          </a:prstGeom>
          <a:noFill/>
          <a:ln w="28575">
            <a:solidFill>
              <a:srgbClr val="000000"/>
            </a:solidFill>
            <a:miter lim="800000"/>
            <a:headEnd/>
            <a:tailEnd/>
          </a:ln>
        </p:spPr>
      </p:pic>
      <p:pic>
        <p:nvPicPr>
          <p:cNvPr id="27653" name="Picture 3" descr="IMG_026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29200" y="762000"/>
            <a:ext cx="3903663" cy="2927350"/>
          </a:xfrm>
          <a:prstGeom prst="rect">
            <a:avLst/>
          </a:prstGeom>
          <a:noFill/>
          <a:ln w="28575">
            <a:solidFill>
              <a:srgbClr val="000000"/>
            </a:solidFill>
            <a:miter lim="800000"/>
            <a:headEnd/>
            <a:tailEnd/>
          </a:ln>
        </p:spPr>
      </p:pic>
      <p:pic>
        <p:nvPicPr>
          <p:cNvPr id="27654" name="Picture 4" descr="IMG_025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105400" y="3810000"/>
            <a:ext cx="3830638" cy="2871788"/>
          </a:xfrm>
          <a:prstGeom prst="rect">
            <a:avLst/>
          </a:prstGeom>
          <a:noFill/>
          <a:ln w="28575">
            <a:solidFill>
              <a:srgbClr val="000000"/>
            </a:solidFill>
            <a:miter lim="800000"/>
            <a:headEnd/>
            <a:tailEnd/>
          </a:ln>
        </p:spPr>
      </p:pic>
      <p:sp>
        <p:nvSpPr>
          <p:cNvPr id="31749" name="Rectangle 5"/>
          <p:cNvSpPr>
            <a:spLocks noChangeArrowheads="1"/>
          </p:cNvSpPr>
          <p:nvPr/>
        </p:nvSpPr>
        <p:spPr bwMode="auto">
          <a:xfrm>
            <a:off x="0" y="304800"/>
            <a:ext cx="4876800" cy="2459038"/>
          </a:xfrm>
          <a:prstGeom prst="rect">
            <a:avLst/>
          </a:prstGeom>
          <a:solidFill>
            <a:srgbClr val="FFFF00"/>
          </a:solidFill>
          <a:ln w="38100">
            <a:solidFill>
              <a:srgbClr val="080808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eaLnBrk="0" hangingPunct="0">
              <a:spcBef>
                <a:spcPct val="0"/>
              </a:spcBef>
              <a:defRPr/>
            </a:pPr>
            <a:r>
              <a:rPr lang="en-US" sz="1700" b="1">
                <a:solidFill>
                  <a:srgbClr val="6600CC"/>
                </a:solidFill>
                <a:latin typeface="Times New Roman" pitchFamily="18" charset="0"/>
              </a:rPr>
              <a:t>Beam </a:t>
            </a:r>
            <a:r>
              <a:rPr lang="en-US" sz="1700" b="1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 :-                   </a:t>
            </a:r>
            <a:r>
              <a:rPr lang="en-US" sz="1700" b="1" baseline="30000">
                <a:solidFill>
                  <a:srgbClr val="663300"/>
                </a:solidFill>
                <a:latin typeface="Times New Roman" pitchFamily="18" charset="0"/>
              </a:rPr>
              <a:t>16</a:t>
            </a:r>
            <a:r>
              <a:rPr lang="en-US" sz="1700" b="1">
                <a:solidFill>
                  <a:srgbClr val="663300"/>
                </a:solidFill>
                <a:latin typeface="Times New Roman" pitchFamily="18" charset="0"/>
              </a:rPr>
              <a:t>O</a:t>
            </a:r>
          </a:p>
          <a:p>
            <a:pPr algn="l" eaLnBrk="0" hangingPunct="0">
              <a:spcBef>
                <a:spcPct val="0"/>
              </a:spcBef>
              <a:defRPr/>
            </a:pPr>
            <a:r>
              <a:rPr lang="en-US" sz="1700" b="1">
                <a:solidFill>
                  <a:srgbClr val="6600CC"/>
                </a:solidFill>
                <a:latin typeface="Times New Roman" pitchFamily="18" charset="0"/>
              </a:rPr>
              <a:t>Target</a:t>
            </a:r>
            <a:r>
              <a:rPr lang="en-US" sz="1700" b="1">
                <a:solidFill>
                  <a:srgbClr val="6600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 </a:t>
            </a:r>
            <a:r>
              <a:rPr lang="en-US" sz="1700" b="1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 :-                  </a:t>
            </a:r>
            <a:r>
              <a:rPr lang="en-US" sz="1700" b="1" baseline="30000">
                <a:solidFill>
                  <a:srgbClr val="663300"/>
                </a:solidFill>
                <a:latin typeface="Times New Roman" pitchFamily="18" charset="0"/>
              </a:rPr>
              <a:t>197</a:t>
            </a:r>
            <a:r>
              <a:rPr lang="en-US" sz="1700" b="1">
                <a:solidFill>
                  <a:srgbClr val="663300"/>
                </a:solidFill>
                <a:latin typeface="Times New Roman" pitchFamily="18" charset="0"/>
              </a:rPr>
              <a:t>Au  (99.95% purity)</a:t>
            </a:r>
            <a:endParaRPr lang="en-US" sz="1700" b="1">
              <a:solidFill>
                <a:schemeClr val="bg2"/>
              </a:solidFill>
              <a:latin typeface="Times New Roman" pitchFamily="18" charset="0"/>
            </a:endParaRPr>
          </a:p>
          <a:p>
            <a:pPr algn="l" eaLnBrk="0" hangingPunct="0">
              <a:spcBef>
                <a:spcPct val="0"/>
              </a:spcBef>
              <a:defRPr/>
            </a:pPr>
            <a:r>
              <a:rPr lang="en-US" sz="1700" b="1">
                <a:solidFill>
                  <a:srgbClr val="6600CC"/>
                </a:solidFill>
                <a:latin typeface="Times New Roman" pitchFamily="18" charset="0"/>
              </a:rPr>
              <a:t>Target thickness</a:t>
            </a:r>
            <a:r>
              <a:rPr lang="en-US" sz="1700" b="1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 :-        </a:t>
            </a:r>
            <a:r>
              <a:rPr lang="en-US" sz="1700" b="1">
                <a:solidFill>
                  <a:srgbClr val="663300"/>
                </a:solidFill>
                <a:latin typeface="Times New Roman" pitchFamily="18" charset="0"/>
              </a:rPr>
              <a:t>3.5 mg / cm</a:t>
            </a:r>
            <a:r>
              <a:rPr lang="en-US" sz="1700" b="1" baseline="30000">
                <a:solidFill>
                  <a:srgbClr val="663300"/>
                </a:solidFill>
                <a:latin typeface="Times New Roman" pitchFamily="18" charset="0"/>
              </a:rPr>
              <a:t>2</a:t>
            </a:r>
          </a:p>
          <a:p>
            <a:pPr algn="l" eaLnBrk="0" hangingPunct="0">
              <a:spcBef>
                <a:spcPct val="0"/>
              </a:spcBef>
              <a:defRPr/>
            </a:pPr>
            <a:r>
              <a:rPr lang="en-US" sz="1700" b="1">
                <a:solidFill>
                  <a:srgbClr val="6600CC"/>
                </a:solidFill>
                <a:latin typeface="Times New Roman" pitchFamily="18" charset="0"/>
              </a:rPr>
              <a:t>Beam Energy</a:t>
            </a:r>
            <a:r>
              <a:rPr lang="en-US" sz="1700" b="1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 :-            </a:t>
            </a:r>
            <a:r>
              <a:rPr lang="en-US" sz="1700" b="1">
                <a:solidFill>
                  <a:srgbClr val="663300"/>
                </a:solidFill>
                <a:latin typeface="Times New Roman" pitchFamily="18" charset="0"/>
              </a:rPr>
              <a:t>88, 94, 100 MeV</a:t>
            </a:r>
          </a:p>
          <a:p>
            <a:pPr algn="l" eaLnBrk="0" hangingPunct="0">
              <a:spcBef>
                <a:spcPct val="0"/>
              </a:spcBef>
              <a:defRPr/>
            </a:pPr>
            <a:r>
              <a:rPr lang="en-US" sz="1700" b="1">
                <a:solidFill>
                  <a:srgbClr val="6600CC"/>
                </a:solidFill>
                <a:latin typeface="Times New Roman" pitchFamily="18" charset="0"/>
              </a:rPr>
              <a:t>Clover position</a:t>
            </a:r>
            <a:r>
              <a:rPr lang="en-US" sz="1700" b="1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 :-       </a:t>
            </a:r>
            <a:r>
              <a:rPr lang="en-US" sz="1700" b="1">
                <a:solidFill>
                  <a:srgbClr val="663300"/>
                </a:solidFill>
                <a:latin typeface="Times New Roman" pitchFamily="18" charset="0"/>
              </a:rPr>
              <a:t>4 at 148</a:t>
            </a:r>
            <a:r>
              <a:rPr lang="en-US" sz="1700" b="1" baseline="30000">
                <a:solidFill>
                  <a:srgbClr val="663300"/>
                </a:solidFill>
                <a:latin typeface="Times New Roman" pitchFamily="18" charset="0"/>
              </a:rPr>
              <a:t>o</a:t>
            </a:r>
            <a:r>
              <a:rPr lang="en-US" sz="1700" b="1">
                <a:solidFill>
                  <a:srgbClr val="663300"/>
                </a:solidFill>
                <a:latin typeface="Times New Roman" pitchFamily="18" charset="0"/>
              </a:rPr>
              <a:t>, 4 at 123</a:t>
            </a:r>
            <a:r>
              <a:rPr lang="en-US" sz="1700" b="1" baseline="30000">
                <a:solidFill>
                  <a:srgbClr val="663300"/>
                </a:solidFill>
                <a:latin typeface="Times New Roman" pitchFamily="18" charset="0"/>
              </a:rPr>
              <a:t>o</a:t>
            </a:r>
            <a:r>
              <a:rPr lang="en-US" sz="1700" b="1">
                <a:solidFill>
                  <a:srgbClr val="663300"/>
                </a:solidFill>
                <a:latin typeface="Times New Roman" pitchFamily="18" charset="0"/>
              </a:rPr>
              <a:t>, 6 at 90</a:t>
            </a:r>
            <a:r>
              <a:rPr lang="en-US" sz="1700" b="1" baseline="30000">
                <a:solidFill>
                  <a:srgbClr val="663300"/>
                </a:solidFill>
                <a:latin typeface="Times New Roman" pitchFamily="18" charset="0"/>
              </a:rPr>
              <a:t>o</a:t>
            </a:r>
            <a:r>
              <a:rPr lang="en-US" sz="1700" b="1">
                <a:solidFill>
                  <a:srgbClr val="663300"/>
                </a:solidFill>
                <a:latin typeface="Times New Roman" pitchFamily="18" charset="0"/>
              </a:rPr>
              <a:t> 	                  		    &amp; 4 at 57</a:t>
            </a:r>
            <a:r>
              <a:rPr lang="en-US" sz="1700" b="1" baseline="30000">
                <a:solidFill>
                  <a:srgbClr val="663300"/>
                </a:solidFill>
                <a:latin typeface="Times New Roman" pitchFamily="18" charset="0"/>
              </a:rPr>
              <a:t>o</a:t>
            </a:r>
            <a:endParaRPr lang="en-US" sz="1700" b="1">
              <a:solidFill>
                <a:srgbClr val="6633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  <a:p>
            <a:pPr algn="l" eaLnBrk="0" hangingPunct="0">
              <a:spcBef>
                <a:spcPct val="0"/>
              </a:spcBef>
              <a:defRPr/>
            </a:pPr>
            <a:r>
              <a:rPr lang="en-US" sz="1700" b="1">
                <a:solidFill>
                  <a:srgbClr val="6600CC"/>
                </a:solidFill>
                <a:latin typeface="Times New Roman" pitchFamily="18" charset="0"/>
              </a:rPr>
              <a:t>Events (100 MeV) </a:t>
            </a:r>
            <a:r>
              <a:rPr lang="en-US" sz="1700" b="1">
                <a:solidFill>
                  <a:schemeClr val="bg2"/>
                </a:solidFill>
                <a:latin typeface="Times New Roman" pitchFamily="18" charset="0"/>
              </a:rPr>
              <a:t>:  </a:t>
            </a:r>
            <a:r>
              <a:rPr lang="en-US" sz="1700" b="1">
                <a:solidFill>
                  <a:srgbClr val="CC3300"/>
                </a:solidFill>
                <a:latin typeface="Times New Roman" pitchFamily="18" charset="0"/>
              </a:rPr>
              <a:t>2fold</a:t>
            </a:r>
            <a:r>
              <a:rPr lang="en-US" sz="1700" b="1">
                <a:solidFill>
                  <a:srgbClr val="663300"/>
                </a:solidFill>
                <a:latin typeface="Times New Roman" pitchFamily="18" charset="0"/>
              </a:rPr>
              <a:t> </a:t>
            </a:r>
            <a:r>
              <a:rPr lang="en-US" sz="1700" b="1">
                <a:solidFill>
                  <a:srgbClr val="66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: </a:t>
            </a:r>
            <a:r>
              <a:rPr lang="en-US" sz="1700" b="1">
                <a:solidFill>
                  <a:srgbClr val="663300"/>
                </a:solidFill>
                <a:latin typeface="Times New Roman" pitchFamily="18" charset="0"/>
              </a:rPr>
              <a:t>315×10</a:t>
            </a:r>
            <a:r>
              <a:rPr lang="en-US" sz="1700" b="1" baseline="30000">
                <a:solidFill>
                  <a:srgbClr val="663300"/>
                </a:solidFill>
                <a:latin typeface="Times New Roman" pitchFamily="18" charset="0"/>
              </a:rPr>
              <a:t>6</a:t>
            </a:r>
            <a:r>
              <a:rPr lang="en-US" sz="1700" b="1">
                <a:solidFill>
                  <a:srgbClr val="663300"/>
                </a:solidFill>
                <a:latin typeface="Times New Roman" pitchFamily="18" charset="0"/>
              </a:rPr>
              <a:t> </a:t>
            </a:r>
            <a:r>
              <a:rPr lang="en-US" sz="1700" b="1">
                <a:solidFill>
                  <a:srgbClr val="CC3300"/>
                </a:solidFill>
                <a:latin typeface="Times New Roman" pitchFamily="18" charset="0"/>
              </a:rPr>
              <a:t>3fold</a:t>
            </a:r>
            <a:r>
              <a:rPr lang="en-US" sz="1700" b="1">
                <a:solidFill>
                  <a:srgbClr val="66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:</a:t>
            </a:r>
            <a:r>
              <a:rPr lang="en-US" sz="1700" b="1" i="1">
                <a:solidFill>
                  <a:srgbClr val="66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  </a:t>
            </a:r>
            <a:r>
              <a:rPr lang="en-US" sz="1700" b="1">
                <a:solidFill>
                  <a:srgbClr val="663300"/>
                </a:solidFill>
                <a:latin typeface="Times New Roman" pitchFamily="18" charset="0"/>
              </a:rPr>
              <a:t>48×10</a:t>
            </a:r>
            <a:r>
              <a:rPr lang="en-US" sz="1700" b="1" baseline="30000">
                <a:solidFill>
                  <a:srgbClr val="663300"/>
                </a:solidFill>
                <a:latin typeface="Times New Roman" pitchFamily="18" charset="0"/>
              </a:rPr>
              <a:t>6</a:t>
            </a:r>
            <a:r>
              <a:rPr lang="en-US" sz="1700" b="1" i="1">
                <a:solidFill>
                  <a:srgbClr val="663300"/>
                </a:solidFill>
                <a:latin typeface="Times New Roman" pitchFamily="18" charset="0"/>
              </a:rPr>
              <a:t> </a:t>
            </a:r>
            <a:r>
              <a:rPr lang="en-US" sz="1700" b="1" i="1">
                <a:solidFill>
                  <a:srgbClr val="66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     </a:t>
            </a:r>
            <a:r>
              <a:rPr lang="en-US" sz="1700" b="1" i="1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       </a:t>
            </a:r>
          </a:p>
          <a:p>
            <a:pPr algn="l" eaLnBrk="0" hangingPunct="0">
              <a:spcBef>
                <a:spcPct val="0"/>
              </a:spcBef>
              <a:defRPr/>
            </a:pPr>
            <a:r>
              <a:rPr lang="en-US" sz="1700" b="1" i="1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          </a:t>
            </a:r>
            <a:r>
              <a:rPr lang="en-US" sz="1700" b="1">
                <a:solidFill>
                  <a:srgbClr val="CC3300"/>
                </a:solidFill>
                <a:latin typeface="Times New Roman" pitchFamily="18" charset="0"/>
              </a:rPr>
              <a:t>4fold</a:t>
            </a:r>
            <a:r>
              <a:rPr lang="en-US" sz="1700" b="1">
                <a:solidFill>
                  <a:schemeClr val="bg2"/>
                </a:solidFill>
                <a:latin typeface="Times New Roman" pitchFamily="18" charset="0"/>
              </a:rPr>
              <a:t> </a:t>
            </a:r>
            <a:r>
              <a:rPr lang="en-US" sz="1700" b="1">
                <a:solidFill>
                  <a:srgbClr val="663300"/>
                </a:solidFill>
                <a:latin typeface="Times New Roman" pitchFamily="18" charset="0"/>
              </a:rPr>
              <a:t>: 7.3</a:t>
            </a:r>
            <a:r>
              <a:rPr lang="en-US" sz="1700" b="1">
                <a:solidFill>
                  <a:srgbClr val="66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×</a:t>
            </a:r>
            <a:r>
              <a:rPr lang="en-US" sz="1700" b="1">
                <a:solidFill>
                  <a:srgbClr val="663300"/>
                </a:solidFill>
                <a:latin typeface="Times New Roman" pitchFamily="18" charset="0"/>
              </a:rPr>
              <a:t>10</a:t>
            </a:r>
            <a:r>
              <a:rPr lang="en-US" sz="1700" b="1" baseline="30000">
                <a:solidFill>
                  <a:srgbClr val="663300"/>
                </a:solidFill>
                <a:latin typeface="Times New Roman" pitchFamily="18" charset="0"/>
              </a:rPr>
              <a:t>6</a:t>
            </a:r>
            <a:r>
              <a:rPr lang="en-US" sz="1700" b="1">
                <a:solidFill>
                  <a:srgbClr val="663300"/>
                </a:solidFill>
                <a:latin typeface="Times New Roman" pitchFamily="18" charset="0"/>
              </a:rPr>
              <a:t>   </a:t>
            </a:r>
            <a:r>
              <a:rPr lang="en-US" sz="1700" b="1">
                <a:solidFill>
                  <a:srgbClr val="CC3300"/>
                </a:solidFill>
                <a:latin typeface="Times New Roman" pitchFamily="18" charset="0"/>
              </a:rPr>
              <a:t>5fold</a:t>
            </a:r>
            <a:r>
              <a:rPr lang="en-US" sz="1700" b="1">
                <a:solidFill>
                  <a:schemeClr val="bg2"/>
                </a:solidFill>
                <a:latin typeface="Times New Roman" pitchFamily="18" charset="0"/>
              </a:rPr>
              <a:t> </a:t>
            </a:r>
            <a:r>
              <a:rPr lang="en-US" sz="1700" b="1">
                <a:solidFill>
                  <a:srgbClr val="663300"/>
                </a:solidFill>
                <a:latin typeface="Times New Roman" pitchFamily="18" charset="0"/>
              </a:rPr>
              <a:t>: 8.7×10</a:t>
            </a:r>
            <a:r>
              <a:rPr lang="en-US" sz="1700" b="1" baseline="30000">
                <a:solidFill>
                  <a:srgbClr val="663300"/>
                </a:solidFill>
                <a:latin typeface="Times New Roman" pitchFamily="18" charset="0"/>
              </a:rPr>
              <a:t>5</a:t>
            </a:r>
            <a:r>
              <a:rPr lang="en-US" sz="1700" b="1" i="1">
                <a:solidFill>
                  <a:srgbClr val="66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    </a:t>
            </a:r>
            <a:r>
              <a:rPr lang="en-US" sz="1700" b="1">
                <a:solidFill>
                  <a:srgbClr val="CC3300"/>
                </a:solidFill>
                <a:latin typeface="Times New Roman" pitchFamily="18" charset="0"/>
              </a:rPr>
              <a:t>6fold </a:t>
            </a:r>
            <a:r>
              <a:rPr lang="en-US" sz="1700" b="1" i="1">
                <a:solidFill>
                  <a:srgbClr val="66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: </a:t>
            </a:r>
            <a:r>
              <a:rPr lang="en-US" sz="1700" b="1">
                <a:solidFill>
                  <a:srgbClr val="663300"/>
                </a:solidFill>
                <a:latin typeface="Times New Roman" pitchFamily="18" charset="0"/>
              </a:rPr>
              <a:t> 10</a:t>
            </a:r>
            <a:r>
              <a:rPr lang="en-US" sz="1700" b="1" baseline="30000">
                <a:solidFill>
                  <a:srgbClr val="663300"/>
                </a:solidFill>
                <a:latin typeface="Times New Roman" pitchFamily="18" charset="0"/>
              </a:rPr>
              <a:t>4</a:t>
            </a:r>
          </a:p>
          <a:p>
            <a:pPr algn="l" eaLnBrk="0" hangingPunct="0">
              <a:spcBef>
                <a:spcPct val="0"/>
              </a:spcBef>
              <a:defRPr/>
            </a:pPr>
            <a:r>
              <a:rPr lang="en-US" sz="1700" b="1">
                <a:solidFill>
                  <a:srgbClr val="6600CC"/>
                </a:solidFill>
                <a:latin typeface="Times New Roman" pitchFamily="18" charset="0"/>
              </a:rPr>
              <a:t>DAQ :-</a:t>
            </a:r>
            <a:r>
              <a:rPr lang="en-US" sz="1700" b="1">
                <a:solidFill>
                  <a:srgbClr val="663300"/>
                </a:solidFill>
                <a:latin typeface="Times New Roman" pitchFamily="18" charset="0"/>
              </a:rPr>
              <a:t>                        CANDLE</a:t>
            </a:r>
          </a:p>
        </p:txBody>
      </p:sp>
      <p:sp>
        <p:nvSpPr>
          <p:cNvPr id="27656" name="Text Box 6"/>
          <p:cNvSpPr txBox="1">
            <a:spLocks noChangeArrowheads="1"/>
          </p:cNvSpPr>
          <p:nvPr/>
        </p:nvSpPr>
        <p:spPr bwMode="auto">
          <a:xfrm>
            <a:off x="5105400" y="152400"/>
            <a:ext cx="3886200" cy="369332"/>
          </a:xfrm>
          <a:prstGeom prst="rect">
            <a:avLst/>
          </a:prstGeom>
          <a:solidFill>
            <a:srgbClr val="CCFFFF"/>
          </a:solidFill>
          <a:ln w="38100">
            <a:solidFill>
              <a:srgbClr val="FF33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eaLnBrk="0" hangingPunct="0"/>
            <a:r>
              <a:rPr lang="en-US" sz="1800" b="1" dirty="0">
                <a:solidFill>
                  <a:srgbClr val="6600CC"/>
                </a:solidFill>
                <a:latin typeface="Times New Roman" pitchFamily="18" charset="0"/>
              </a:rPr>
              <a:t>Our Experiment </a:t>
            </a:r>
            <a:r>
              <a:rPr lang="en-US" sz="1800" b="1" dirty="0" smtClean="0">
                <a:solidFill>
                  <a:srgbClr val="6600CC"/>
                </a:solidFill>
                <a:latin typeface="Times New Roman" pitchFamily="18" charset="0"/>
              </a:rPr>
              <a:t>at INGA</a:t>
            </a:r>
            <a:endParaRPr lang="en-US" sz="1800" b="1" dirty="0">
              <a:solidFill>
                <a:srgbClr val="6600CC"/>
              </a:solidFill>
              <a:latin typeface="Times New Roman" pitchFamily="18" charset="0"/>
            </a:endParaRPr>
          </a:p>
        </p:txBody>
      </p:sp>
      <p:sp>
        <p:nvSpPr>
          <p:cNvPr id="27657" name="Text Box 7"/>
          <p:cNvSpPr txBox="1">
            <a:spLocks noChangeArrowheads="1"/>
          </p:cNvSpPr>
          <p:nvPr/>
        </p:nvSpPr>
        <p:spPr bwMode="auto">
          <a:xfrm>
            <a:off x="838200" y="5270500"/>
            <a:ext cx="3581400" cy="1054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800" b="1" dirty="0">
                <a:solidFill>
                  <a:schemeClr val="bg1"/>
                </a:solidFill>
                <a:latin typeface="Arial" pitchFamily="34" charset="0"/>
              </a:rPr>
              <a:t>INDIAN NATIONAL GAMMA ARRAY (INGA)</a:t>
            </a:r>
          </a:p>
          <a:p>
            <a:r>
              <a:rPr lang="en-US" sz="1800" b="1" dirty="0">
                <a:solidFill>
                  <a:schemeClr val="bg1"/>
                </a:solidFill>
                <a:latin typeface="Arial" pitchFamily="34" charset="0"/>
              </a:rPr>
              <a:t>IUAC, NEW </a:t>
            </a:r>
            <a:r>
              <a:rPr lang="en-US" sz="1800" b="1" dirty="0" smtClean="0">
                <a:solidFill>
                  <a:schemeClr val="bg1"/>
                </a:solidFill>
                <a:latin typeface="Arial" pitchFamily="34" charset="0"/>
              </a:rPr>
              <a:t>DELHI</a:t>
            </a:r>
            <a:endParaRPr lang="en-US" sz="1800" b="1" dirty="0">
              <a:solidFill>
                <a:schemeClr val="bg1"/>
              </a:solidFill>
              <a:latin typeface="Arial" pitchFamily="34" charset="0"/>
            </a:endParaRPr>
          </a:p>
        </p:txBody>
      </p:sp>
      <p:pic>
        <p:nvPicPr>
          <p:cNvPr id="31752" name="Picture 8" descr="gamm_spec"/>
          <p:cNvPicPr>
            <a:picLocks noChangeAspect="1" noChangeArrowheads="1"/>
          </p:cNvPicPr>
          <p:nvPr/>
        </p:nvPicPr>
        <p:blipFill>
          <a:blip r:embed="rId6"/>
          <a:srcRect l="3844" t="8659" r="31380" b="6494"/>
          <a:stretch>
            <a:fillRect/>
          </a:stretch>
        </p:blipFill>
        <p:spPr bwMode="auto">
          <a:xfrm>
            <a:off x="5029200" y="609600"/>
            <a:ext cx="3976688" cy="3656013"/>
          </a:xfrm>
          <a:prstGeom prst="rect">
            <a:avLst/>
          </a:prstGeom>
          <a:noFill/>
          <a:ln w="19050">
            <a:solidFill>
              <a:srgbClr val="333399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17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1" dur="500"/>
                                        <p:tgtEl>
                                          <p:spTgt spid="317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7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123333B5-DE1A-4972-BB44-BCD49580190C}" type="datetime3">
              <a:rPr lang="en-US"/>
              <a:pPr>
                <a:defRPr/>
              </a:pPr>
              <a:t>17 April 2012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755551F-ECC5-48B4-B12C-382761ABB191}" type="slidenum">
              <a:rPr lang="en-US"/>
              <a:pPr>
                <a:defRPr/>
              </a:pPr>
              <a:t>15</a:t>
            </a:fld>
            <a:endParaRPr lang="en-US"/>
          </a:p>
        </p:txBody>
      </p:sp>
      <p:graphicFrame>
        <p:nvGraphicFramePr>
          <p:cNvPr id="2050" name="Object 2"/>
          <p:cNvGraphicFramePr>
            <a:graphicFrameLocks noChangeAspect="1"/>
          </p:cNvGraphicFramePr>
          <p:nvPr/>
        </p:nvGraphicFramePr>
        <p:xfrm>
          <a:off x="152400" y="1676400"/>
          <a:ext cx="3886200" cy="4800600"/>
        </p:xfrm>
        <a:graphic>
          <a:graphicData uri="http://schemas.openxmlformats.org/presentationml/2006/ole">
            <p:oleObj spid="_x0000_s2050" name="Graph" r:id="rId4" imgW="2246400" imgH="2822400" progId="Origin50.Graph">
              <p:embed/>
            </p:oleObj>
          </a:graphicData>
        </a:graphic>
      </p:graphicFrame>
      <p:sp>
        <p:nvSpPr>
          <p:cNvPr id="2054" name="Text Box 3"/>
          <p:cNvSpPr txBox="1">
            <a:spLocks noChangeArrowheads="1"/>
          </p:cNvSpPr>
          <p:nvPr/>
        </p:nvSpPr>
        <p:spPr bwMode="auto">
          <a:xfrm>
            <a:off x="2514600" y="1233488"/>
            <a:ext cx="44958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eaLnBrk="0" hangingPunct="0"/>
            <a:r>
              <a:rPr lang="en-US" sz="1800" b="1">
                <a:latin typeface="Arial" pitchFamily="34" charset="0"/>
              </a:rPr>
              <a:t>Excitation Function Measurement</a:t>
            </a:r>
          </a:p>
        </p:txBody>
      </p:sp>
      <p:graphicFrame>
        <p:nvGraphicFramePr>
          <p:cNvPr id="2051" name="Object 4"/>
          <p:cNvGraphicFramePr>
            <a:graphicFrameLocks noChangeAspect="1"/>
          </p:cNvGraphicFramePr>
          <p:nvPr/>
        </p:nvGraphicFramePr>
        <p:xfrm>
          <a:off x="3871913" y="1981200"/>
          <a:ext cx="5119687" cy="4146550"/>
        </p:xfrm>
        <a:graphic>
          <a:graphicData uri="http://schemas.openxmlformats.org/presentationml/2006/ole">
            <p:oleObj spid="_x0000_s2051" name="Graph" r:id="rId5" imgW="9135360" imgH="3183840" progId="Origin50.Graph">
              <p:embed/>
            </p:oleObj>
          </a:graphicData>
        </a:graphic>
      </p:graphicFrame>
      <p:pic>
        <p:nvPicPr>
          <p:cNvPr id="2056" name="Picture 8" descr="Fr208-209exfn"/>
          <p:cNvPicPr>
            <a:picLocks noChangeAspect="1" noChangeArrowheads="1"/>
          </p:cNvPicPr>
          <p:nvPr/>
        </p:nvPicPr>
        <p:blipFill>
          <a:blip r:embed="rId6"/>
          <a:srcRect l="5275" t="8659" r="49258" b="6494"/>
          <a:stretch>
            <a:fillRect/>
          </a:stretch>
        </p:blipFill>
        <p:spPr bwMode="auto">
          <a:xfrm>
            <a:off x="381000" y="1676400"/>
            <a:ext cx="3675063" cy="4813300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6477000" y="5147846"/>
            <a:ext cx="1143000" cy="338554"/>
          </a:xfrm>
          <a:prstGeom prst="rect">
            <a:avLst/>
          </a:prstGeom>
          <a:noFill/>
          <a:ln>
            <a:gradFill>
              <a:gsLst>
                <a:gs pos="0">
                  <a:srgbClr val="000082"/>
                </a:gs>
                <a:gs pos="30000">
                  <a:srgbClr val="66008F"/>
                </a:gs>
                <a:gs pos="64999">
                  <a:srgbClr val="BA0066"/>
                </a:gs>
                <a:gs pos="89999">
                  <a:srgbClr val="FF0000"/>
                </a:gs>
                <a:gs pos="100000">
                  <a:srgbClr val="FF8200"/>
                </a:gs>
              </a:gsLst>
              <a:lin ang="5400000" scaled="0"/>
            </a:gradFill>
          </a:ln>
        </p:spPr>
        <p:txBody>
          <a:bodyPr wrap="square" rtlCol="0">
            <a:spAutoFit/>
          </a:bodyPr>
          <a:lstStyle/>
          <a:p>
            <a:r>
              <a:rPr lang="en-US" sz="1600" b="1" dirty="0" smtClean="0"/>
              <a:t>PACE4 </a:t>
            </a:r>
            <a:endParaRPr lang="en-IN" sz="16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7792AF7D-EBCB-47DC-9538-F457BC5CDE86}" type="datetime3">
              <a:rPr lang="en-US"/>
              <a:pPr>
                <a:defRPr/>
              </a:pPr>
              <a:t>17 April 2012</a:t>
            </a:fld>
            <a:endParaRPr lang="en-US"/>
          </a:p>
        </p:txBody>
      </p:sp>
      <p:sp>
        <p:nvSpPr>
          <p:cNvPr id="2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5999CFA-451E-439C-AC7E-0FA5187FA29B}" type="slidenum">
              <a:rPr lang="en-US"/>
              <a:pPr>
                <a:defRPr/>
              </a:pPr>
              <a:t>16</a:t>
            </a:fld>
            <a:endParaRPr lang="en-US"/>
          </a:p>
        </p:txBody>
      </p:sp>
      <p:sp>
        <p:nvSpPr>
          <p:cNvPr id="28676" name="Text Box 2"/>
          <p:cNvSpPr txBox="1">
            <a:spLocks noChangeArrowheads="1"/>
          </p:cNvSpPr>
          <p:nvPr/>
        </p:nvSpPr>
        <p:spPr bwMode="auto">
          <a:xfrm>
            <a:off x="1143000" y="381000"/>
            <a:ext cx="7162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sz="1800" b="1">
                <a:solidFill>
                  <a:srgbClr val="6600CC"/>
                </a:solidFill>
                <a:latin typeface="Arial" pitchFamily="34" charset="0"/>
              </a:rPr>
              <a:t>Yields and decay half lives Results from the offline decay run</a:t>
            </a:r>
          </a:p>
        </p:txBody>
      </p:sp>
      <p:graphicFrame>
        <p:nvGraphicFramePr>
          <p:cNvPr id="35843" name="Group 3"/>
          <p:cNvGraphicFramePr>
            <a:graphicFrameLocks noGrp="1"/>
          </p:cNvGraphicFramePr>
          <p:nvPr/>
        </p:nvGraphicFramePr>
        <p:xfrm>
          <a:off x="990600" y="2667000"/>
          <a:ext cx="7162800" cy="1219200"/>
        </p:xfrm>
        <a:graphic>
          <a:graphicData uri="http://schemas.openxmlformats.org/drawingml/2006/table">
            <a:tbl>
              <a:tblPr/>
              <a:tblGrid>
                <a:gridCol w="1752600"/>
                <a:gridCol w="1803400"/>
                <a:gridCol w="1803400"/>
                <a:gridCol w="1803400"/>
              </a:tblGrid>
              <a:tr h="40640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Beam Energy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88 MeV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94 MeV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100 MeV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  <a:tr h="40640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Decay Run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0.15(1)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0.62(1)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  <a:tr h="40640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Exc. Func.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0.024(7)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0.14(1)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0.45(4)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35865" name="Text Box 25"/>
          <p:cNvSpPr txBox="1">
            <a:spLocks noChangeArrowheads="1"/>
          </p:cNvSpPr>
          <p:nvPr/>
        </p:nvSpPr>
        <p:spPr bwMode="auto">
          <a:xfrm>
            <a:off x="2514600" y="1905000"/>
            <a:ext cx="4038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sz="1800" b="1">
                <a:solidFill>
                  <a:srgbClr val="6600CC"/>
                </a:solidFill>
                <a:latin typeface="Arial" pitchFamily="34" charset="0"/>
              </a:rPr>
              <a:t>Yield ratio: </a:t>
            </a:r>
            <a:r>
              <a:rPr lang="el-GR" sz="1800" b="1">
                <a:solidFill>
                  <a:srgbClr val="6600CC"/>
                </a:solidFill>
                <a:latin typeface="Arial" pitchFamily="34" charset="0"/>
                <a:cs typeface="Arial" pitchFamily="34" charset="0"/>
              </a:rPr>
              <a:t>σ</a:t>
            </a:r>
            <a:r>
              <a:rPr lang="en-US" sz="1800" b="1">
                <a:solidFill>
                  <a:srgbClr val="6600CC"/>
                </a:solidFill>
                <a:latin typeface="Arial" pitchFamily="34" charset="0"/>
                <a:cs typeface="Arial" pitchFamily="34" charset="0"/>
              </a:rPr>
              <a:t>(208Fr) / </a:t>
            </a:r>
            <a:r>
              <a:rPr lang="el-GR" sz="1800" b="1">
                <a:solidFill>
                  <a:srgbClr val="6600CC"/>
                </a:solidFill>
                <a:latin typeface="Arial" pitchFamily="34" charset="0"/>
              </a:rPr>
              <a:t>σ</a:t>
            </a:r>
            <a:r>
              <a:rPr lang="en-US" sz="1800" b="1">
                <a:solidFill>
                  <a:srgbClr val="6600CC"/>
                </a:solidFill>
                <a:latin typeface="Arial" pitchFamily="34" charset="0"/>
              </a:rPr>
              <a:t>(209Fr) </a:t>
            </a:r>
            <a:endParaRPr lang="el-GR" sz="1800" b="1">
              <a:solidFill>
                <a:srgbClr val="6600CC"/>
              </a:solidFill>
              <a:latin typeface="Arial" pitchFamily="34" charset="0"/>
            </a:endParaRPr>
          </a:p>
        </p:txBody>
      </p:sp>
      <p:pic>
        <p:nvPicPr>
          <p:cNvPr id="35866" name="Picture 26" descr="decayplot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65125" y="838200"/>
            <a:ext cx="8702675" cy="6107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867" name="Text Box 27"/>
          <p:cNvSpPr txBox="1">
            <a:spLocks noChangeArrowheads="1"/>
          </p:cNvSpPr>
          <p:nvPr/>
        </p:nvSpPr>
        <p:spPr bwMode="auto">
          <a:xfrm>
            <a:off x="2590800" y="4495800"/>
            <a:ext cx="4038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eaLnBrk="0" hangingPunct="0"/>
            <a:r>
              <a:rPr lang="en-US" sz="1400" b="1">
                <a:solidFill>
                  <a:srgbClr val="6600CC"/>
                </a:solidFill>
                <a:latin typeface="Arial" pitchFamily="34" charset="0"/>
              </a:rPr>
              <a:t>D. Kanjilal et al, DAE Symp. 53, 265 (2008)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358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8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65" grpId="0"/>
      <p:bldP spid="35867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D607EFF7-54FD-4BAE-B424-F4103DDC47D6}" type="datetime3">
              <a:rPr lang="en-US"/>
              <a:pPr>
                <a:defRPr/>
              </a:pPr>
              <a:t>17 April 2012</a:t>
            </a:fld>
            <a:endParaRPr lang="en-US"/>
          </a:p>
        </p:txBody>
      </p:sp>
      <p:sp>
        <p:nvSpPr>
          <p:cNvPr id="22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BAB218B-2FC0-4CB7-AAE0-80C0BB4EEB6A}" type="slidenum">
              <a:rPr lang="en-US"/>
              <a:pPr>
                <a:defRPr/>
              </a:pPr>
              <a:t>17</a:t>
            </a:fld>
            <a:endParaRPr lang="en-US"/>
          </a:p>
        </p:txBody>
      </p:sp>
      <p:pic>
        <p:nvPicPr>
          <p:cNvPr id="4104" name="Picture 2" descr="DSC04127"/>
          <p:cNvPicPr preferRelativeResize="0"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76600" y="838200"/>
            <a:ext cx="2516188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4105" name="AutoShape 3"/>
          <p:cNvCxnSpPr>
            <a:cxnSpLocks noChangeShapeType="1"/>
          </p:cNvCxnSpPr>
          <p:nvPr/>
        </p:nvCxnSpPr>
        <p:spPr bwMode="auto">
          <a:xfrm flipH="1">
            <a:off x="4954588" y="2209800"/>
            <a:ext cx="838200" cy="1828800"/>
          </a:xfrm>
          <a:prstGeom prst="bentConnector4">
            <a:avLst>
              <a:gd name="adj1" fmla="val -27273"/>
              <a:gd name="adj2" fmla="val 87500"/>
            </a:avLst>
          </a:prstGeom>
          <a:noFill/>
          <a:ln w="25400">
            <a:solidFill>
              <a:srgbClr val="CC99FF"/>
            </a:solidFill>
            <a:miter lim="800000"/>
            <a:headEnd/>
            <a:tailEnd type="triangle" w="med" len="med"/>
          </a:ln>
        </p:spPr>
      </p:cxnSp>
      <p:cxnSp>
        <p:nvCxnSpPr>
          <p:cNvPr id="4106" name="AutoShape 4"/>
          <p:cNvCxnSpPr>
            <a:cxnSpLocks noChangeShapeType="1"/>
          </p:cNvCxnSpPr>
          <p:nvPr/>
        </p:nvCxnSpPr>
        <p:spPr bwMode="auto">
          <a:xfrm rot="16200000" flipH="1">
            <a:off x="2439988" y="4573588"/>
            <a:ext cx="912812" cy="303212"/>
          </a:xfrm>
          <a:prstGeom prst="bentConnector3">
            <a:avLst>
              <a:gd name="adj1" fmla="val 49912"/>
            </a:avLst>
          </a:prstGeom>
          <a:noFill/>
          <a:ln w="9525">
            <a:noFill/>
            <a:miter lim="800000"/>
            <a:headEnd/>
            <a:tailEnd type="triangle" w="med" len="med"/>
          </a:ln>
        </p:spPr>
      </p:cxnSp>
      <p:sp>
        <p:nvSpPr>
          <p:cNvPr id="4107" name="Line 5"/>
          <p:cNvSpPr>
            <a:spLocks noChangeShapeType="1"/>
          </p:cNvSpPr>
          <p:nvPr/>
        </p:nvSpPr>
        <p:spPr bwMode="auto">
          <a:xfrm flipH="1">
            <a:off x="3276600" y="2209800"/>
            <a:ext cx="381000" cy="0"/>
          </a:xfrm>
          <a:prstGeom prst="line">
            <a:avLst/>
          </a:prstGeom>
          <a:noFill/>
          <a:ln w="25400">
            <a:solidFill>
              <a:srgbClr val="CC99FF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en-IN"/>
          </a:p>
        </p:txBody>
      </p:sp>
      <p:sp>
        <p:nvSpPr>
          <p:cNvPr id="4108" name="Line 6"/>
          <p:cNvSpPr>
            <a:spLocks noChangeShapeType="1"/>
          </p:cNvSpPr>
          <p:nvPr/>
        </p:nvSpPr>
        <p:spPr bwMode="auto">
          <a:xfrm flipH="1">
            <a:off x="5486400" y="2209800"/>
            <a:ext cx="304800" cy="0"/>
          </a:xfrm>
          <a:prstGeom prst="line">
            <a:avLst/>
          </a:prstGeom>
          <a:noFill/>
          <a:ln w="25400">
            <a:solidFill>
              <a:srgbClr val="CC99FF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en-IN"/>
          </a:p>
        </p:txBody>
      </p:sp>
      <p:cxnSp>
        <p:nvCxnSpPr>
          <p:cNvPr id="4109" name="AutoShape 7"/>
          <p:cNvCxnSpPr>
            <a:cxnSpLocks noChangeShapeType="1"/>
          </p:cNvCxnSpPr>
          <p:nvPr/>
        </p:nvCxnSpPr>
        <p:spPr bwMode="auto">
          <a:xfrm rot="10800000" flipH="1" flipV="1">
            <a:off x="3276600" y="2209800"/>
            <a:ext cx="1066800" cy="1828800"/>
          </a:xfrm>
          <a:prstGeom prst="bentConnector4">
            <a:avLst>
              <a:gd name="adj1" fmla="val -21431"/>
              <a:gd name="adj2" fmla="val 87500"/>
            </a:avLst>
          </a:prstGeom>
          <a:noFill/>
          <a:ln w="25400">
            <a:solidFill>
              <a:srgbClr val="CC99FF"/>
            </a:solidFill>
            <a:miter lim="800000"/>
            <a:headEnd/>
            <a:tailEnd type="triangle" w="med" len="med"/>
          </a:ln>
        </p:spPr>
      </p:cxnSp>
      <p:sp>
        <p:nvSpPr>
          <p:cNvPr id="4110" name="Text Box 8"/>
          <p:cNvSpPr txBox="1">
            <a:spLocks noChangeArrowheads="1"/>
          </p:cNvSpPr>
          <p:nvPr/>
        </p:nvSpPr>
        <p:spPr bwMode="auto">
          <a:xfrm>
            <a:off x="3810000" y="4114800"/>
            <a:ext cx="1600200" cy="361950"/>
          </a:xfrm>
          <a:prstGeom prst="rect">
            <a:avLst/>
          </a:prstGeom>
          <a:solidFill>
            <a:srgbClr val="FFFF00"/>
          </a:solidFill>
          <a:ln w="25400" algn="ctr">
            <a:solidFill>
              <a:srgbClr val="80008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l-GR" sz="1600" b="1">
                <a:solidFill>
                  <a:srgbClr val="080808"/>
                </a:solidFill>
                <a:latin typeface="Times New Roman" pitchFamily="18" charset="0"/>
                <a:cs typeface="Times New Roman" pitchFamily="18" charset="0"/>
              </a:rPr>
              <a:t>Δ</a:t>
            </a:r>
            <a:r>
              <a:rPr lang="en-US" sz="1600" b="1">
                <a:solidFill>
                  <a:srgbClr val="080808"/>
                </a:solidFill>
                <a:latin typeface="Times New Roman" pitchFamily="18" charset="0"/>
              </a:rPr>
              <a:t>T </a:t>
            </a:r>
            <a:r>
              <a:rPr lang="en-US" sz="1600" b="1">
                <a:solidFill>
                  <a:srgbClr val="080808"/>
                </a:solidFill>
                <a:latin typeface="Times New Roman" pitchFamily="18" charset="0"/>
                <a:sym typeface="Wingdings" pitchFamily="2" charset="2"/>
              </a:rPr>
              <a:t>[</a:t>
            </a:r>
            <a:r>
              <a:rPr lang="el-GR" sz="1600" b="1">
                <a:solidFill>
                  <a:srgbClr val="080808"/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γ</a:t>
            </a:r>
            <a:r>
              <a:rPr lang="en-US" sz="1600" b="1">
                <a:solidFill>
                  <a:srgbClr val="080808"/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 </a:t>
            </a:r>
            <a:r>
              <a:rPr lang="el-GR" sz="1600" b="1">
                <a:solidFill>
                  <a:srgbClr val="080808"/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γ</a:t>
            </a:r>
            <a:r>
              <a:rPr lang="en-US" sz="1600" b="1">
                <a:solidFill>
                  <a:srgbClr val="080808"/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 </a:t>
            </a:r>
            <a:r>
              <a:rPr lang="el-GR" sz="1600" b="1">
                <a:solidFill>
                  <a:srgbClr val="080808"/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Δ</a:t>
            </a:r>
            <a:r>
              <a:rPr lang="en-US" sz="1600" b="1">
                <a:solidFill>
                  <a:srgbClr val="080808"/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T]</a:t>
            </a:r>
            <a:endParaRPr lang="el-GR" sz="1600" b="1">
              <a:solidFill>
                <a:srgbClr val="080808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111" name="Freeform 9"/>
          <p:cNvSpPr>
            <a:spLocks/>
          </p:cNvSpPr>
          <p:nvPr/>
        </p:nvSpPr>
        <p:spPr bwMode="auto">
          <a:xfrm>
            <a:off x="3581400" y="4572000"/>
            <a:ext cx="838200" cy="177800"/>
          </a:xfrm>
          <a:custGeom>
            <a:avLst/>
            <a:gdLst>
              <a:gd name="T0" fmla="*/ 0 w 528"/>
              <a:gd name="T1" fmla="*/ 141128761 h 112"/>
              <a:gd name="T2" fmla="*/ 120967494 w 528"/>
              <a:gd name="T3" fmla="*/ 20161251 h 112"/>
              <a:gd name="T4" fmla="*/ 241934987 w 528"/>
              <a:gd name="T5" fmla="*/ 262096278 h 112"/>
              <a:gd name="T6" fmla="*/ 362902431 w 528"/>
              <a:gd name="T7" fmla="*/ 20161251 h 112"/>
              <a:gd name="T8" fmla="*/ 483869975 w 528"/>
              <a:gd name="T9" fmla="*/ 262096278 h 112"/>
              <a:gd name="T10" fmla="*/ 604837419 w 528"/>
              <a:gd name="T11" fmla="*/ 20161251 h 112"/>
              <a:gd name="T12" fmla="*/ 725804863 w 528"/>
              <a:gd name="T13" fmla="*/ 262096278 h 112"/>
              <a:gd name="T14" fmla="*/ 846772505 w 528"/>
              <a:gd name="T15" fmla="*/ 20161251 h 112"/>
              <a:gd name="T16" fmla="*/ 967739949 w 528"/>
              <a:gd name="T17" fmla="*/ 262096278 h 112"/>
              <a:gd name="T18" fmla="*/ 1088707393 w 528"/>
              <a:gd name="T19" fmla="*/ 141128761 h 112"/>
              <a:gd name="T20" fmla="*/ 1330642282 w 528"/>
              <a:gd name="T21" fmla="*/ 141128761 h 112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528"/>
              <a:gd name="T34" fmla="*/ 0 h 112"/>
              <a:gd name="T35" fmla="*/ 528 w 528"/>
              <a:gd name="T36" fmla="*/ 112 h 112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528" h="112">
                <a:moveTo>
                  <a:pt x="0" y="56"/>
                </a:moveTo>
                <a:cubicBezTo>
                  <a:pt x="16" y="28"/>
                  <a:pt x="32" y="0"/>
                  <a:pt x="48" y="8"/>
                </a:cubicBezTo>
                <a:cubicBezTo>
                  <a:pt x="64" y="16"/>
                  <a:pt x="80" y="104"/>
                  <a:pt x="96" y="104"/>
                </a:cubicBezTo>
                <a:cubicBezTo>
                  <a:pt x="112" y="104"/>
                  <a:pt x="128" y="8"/>
                  <a:pt x="144" y="8"/>
                </a:cubicBezTo>
                <a:cubicBezTo>
                  <a:pt x="160" y="8"/>
                  <a:pt x="176" y="104"/>
                  <a:pt x="192" y="104"/>
                </a:cubicBezTo>
                <a:cubicBezTo>
                  <a:pt x="208" y="104"/>
                  <a:pt x="224" y="8"/>
                  <a:pt x="240" y="8"/>
                </a:cubicBezTo>
                <a:cubicBezTo>
                  <a:pt x="256" y="8"/>
                  <a:pt x="272" y="104"/>
                  <a:pt x="288" y="104"/>
                </a:cubicBezTo>
                <a:cubicBezTo>
                  <a:pt x="304" y="104"/>
                  <a:pt x="320" y="8"/>
                  <a:pt x="336" y="8"/>
                </a:cubicBezTo>
                <a:cubicBezTo>
                  <a:pt x="352" y="8"/>
                  <a:pt x="368" y="96"/>
                  <a:pt x="384" y="104"/>
                </a:cubicBezTo>
                <a:cubicBezTo>
                  <a:pt x="400" y="112"/>
                  <a:pt x="408" y="64"/>
                  <a:pt x="432" y="56"/>
                </a:cubicBezTo>
                <a:cubicBezTo>
                  <a:pt x="456" y="48"/>
                  <a:pt x="512" y="56"/>
                  <a:pt x="528" y="56"/>
                </a:cubicBezTo>
              </a:path>
            </a:pathLst>
          </a:custGeom>
          <a:noFill/>
          <a:ln w="19050">
            <a:solidFill>
              <a:srgbClr val="FF0000"/>
            </a:solidFill>
            <a:round/>
            <a:headEnd/>
            <a:tailEnd type="stealth" w="med" len="med"/>
          </a:ln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4112" name="Freeform 10"/>
          <p:cNvSpPr>
            <a:spLocks/>
          </p:cNvSpPr>
          <p:nvPr/>
        </p:nvSpPr>
        <p:spPr bwMode="auto">
          <a:xfrm rot="10800000">
            <a:off x="4876800" y="4572000"/>
            <a:ext cx="838200" cy="177800"/>
          </a:xfrm>
          <a:custGeom>
            <a:avLst/>
            <a:gdLst>
              <a:gd name="T0" fmla="*/ 0 w 528"/>
              <a:gd name="T1" fmla="*/ 141128761 h 112"/>
              <a:gd name="T2" fmla="*/ 120967494 w 528"/>
              <a:gd name="T3" fmla="*/ 20161251 h 112"/>
              <a:gd name="T4" fmla="*/ 241934987 w 528"/>
              <a:gd name="T5" fmla="*/ 262096278 h 112"/>
              <a:gd name="T6" fmla="*/ 362902431 w 528"/>
              <a:gd name="T7" fmla="*/ 20161251 h 112"/>
              <a:gd name="T8" fmla="*/ 483869975 w 528"/>
              <a:gd name="T9" fmla="*/ 262096278 h 112"/>
              <a:gd name="T10" fmla="*/ 604837419 w 528"/>
              <a:gd name="T11" fmla="*/ 20161251 h 112"/>
              <a:gd name="T12" fmla="*/ 725804863 w 528"/>
              <a:gd name="T13" fmla="*/ 262096278 h 112"/>
              <a:gd name="T14" fmla="*/ 846772505 w 528"/>
              <a:gd name="T15" fmla="*/ 20161251 h 112"/>
              <a:gd name="T16" fmla="*/ 967739949 w 528"/>
              <a:gd name="T17" fmla="*/ 262096278 h 112"/>
              <a:gd name="T18" fmla="*/ 1088707393 w 528"/>
              <a:gd name="T19" fmla="*/ 141128761 h 112"/>
              <a:gd name="T20" fmla="*/ 1330642282 w 528"/>
              <a:gd name="T21" fmla="*/ 141128761 h 112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528"/>
              <a:gd name="T34" fmla="*/ 0 h 112"/>
              <a:gd name="T35" fmla="*/ 528 w 528"/>
              <a:gd name="T36" fmla="*/ 112 h 112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528" h="112">
                <a:moveTo>
                  <a:pt x="0" y="56"/>
                </a:moveTo>
                <a:cubicBezTo>
                  <a:pt x="16" y="28"/>
                  <a:pt x="32" y="0"/>
                  <a:pt x="48" y="8"/>
                </a:cubicBezTo>
                <a:cubicBezTo>
                  <a:pt x="64" y="16"/>
                  <a:pt x="80" y="104"/>
                  <a:pt x="96" y="104"/>
                </a:cubicBezTo>
                <a:cubicBezTo>
                  <a:pt x="112" y="104"/>
                  <a:pt x="128" y="8"/>
                  <a:pt x="144" y="8"/>
                </a:cubicBezTo>
                <a:cubicBezTo>
                  <a:pt x="160" y="8"/>
                  <a:pt x="176" y="104"/>
                  <a:pt x="192" y="104"/>
                </a:cubicBezTo>
                <a:cubicBezTo>
                  <a:pt x="208" y="104"/>
                  <a:pt x="224" y="8"/>
                  <a:pt x="240" y="8"/>
                </a:cubicBezTo>
                <a:cubicBezTo>
                  <a:pt x="256" y="8"/>
                  <a:pt x="272" y="104"/>
                  <a:pt x="288" y="104"/>
                </a:cubicBezTo>
                <a:cubicBezTo>
                  <a:pt x="304" y="104"/>
                  <a:pt x="320" y="8"/>
                  <a:pt x="336" y="8"/>
                </a:cubicBezTo>
                <a:cubicBezTo>
                  <a:pt x="352" y="8"/>
                  <a:pt x="368" y="96"/>
                  <a:pt x="384" y="104"/>
                </a:cubicBezTo>
                <a:cubicBezTo>
                  <a:pt x="400" y="112"/>
                  <a:pt x="408" y="64"/>
                  <a:pt x="432" y="56"/>
                </a:cubicBezTo>
                <a:cubicBezTo>
                  <a:pt x="456" y="48"/>
                  <a:pt x="512" y="56"/>
                  <a:pt x="528" y="56"/>
                </a:cubicBezTo>
              </a:path>
            </a:pathLst>
          </a:custGeom>
          <a:noFill/>
          <a:ln w="19050">
            <a:solidFill>
              <a:srgbClr val="000080"/>
            </a:solidFill>
            <a:round/>
            <a:headEnd/>
            <a:tailEnd type="stealth" w="med" len="med"/>
          </a:ln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4113" name="Line 11"/>
          <p:cNvSpPr>
            <a:spLocks noChangeShapeType="1"/>
          </p:cNvSpPr>
          <p:nvPr/>
        </p:nvSpPr>
        <p:spPr bwMode="auto">
          <a:xfrm>
            <a:off x="4648200" y="4495800"/>
            <a:ext cx="0" cy="457200"/>
          </a:xfrm>
          <a:prstGeom prst="line">
            <a:avLst/>
          </a:prstGeom>
          <a:noFill/>
          <a:ln w="25400">
            <a:solidFill>
              <a:srgbClr val="800080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en-IN"/>
          </a:p>
        </p:txBody>
      </p:sp>
      <p:sp>
        <p:nvSpPr>
          <p:cNvPr id="4114" name="Text Box 12"/>
          <p:cNvSpPr txBox="1">
            <a:spLocks noChangeArrowheads="1"/>
          </p:cNvSpPr>
          <p:nvPr/>
        </p:nvSpPr>
        <p:spPr bwMode="auto">
          <a:xfrm>
            <a:off x="3810000" y="4953000"/>
            <a:ext cx="1600200" cy="361950"/>
          </a:xfrm>
          <a:prstGeom prst="rect">
            <a:avLst/>
          </a:prstGeom>
          <a:solidFill>
            <a:srgbClr val="FFFF00"/>
          </a:solidFill>
          <a:ln w="25400" algn="ctr">
            <a:solidFill>
              <a:srgbClr val="80008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sz="1600" b="1">
                <a:solidFill>
                  <a:srgbClr val="080808"/>
                </a:solidFill>
                <a:latin typeface="Times New Roman" pitchFamily="18" charset="0"/>
                <a:cs typeface="Times New Roman" pitchFamily="18" charset="0"/>
              </a:rPr>
              <a:t>Gated </a:t>
            </a:r>
            <a:r>
              <a:rPr lang="el-GR" sz="1600" b="1">
                <a:solidFill>
                  <a:srgbClr val="080808"/>
                </a:solidFill>
                <a:latin typeface="Times New Roman" pitchFamily="18" charset="0"/>
                <a:cs typeface="Times New Roman" pitchFamily="18" charset="0"/>
              </a:rPr>
              <a:t>Δ</a:t>
            </a:r>
            <a:r>
              <a:rPr lang="en-US" sz="1600" b="1">
                <a:solidFill>
                  <a:srgbClr val="080808"/>
                </a:solidFill>
                <a:latin typeface="Times New Roman" pitchFamily="18" charset="0"/>
              </a:rPr>
              <a:t>T </a:t>
            </a:r>
            <a:endParaRPr lang="el-GR" sz="1600" b="1">
              <a:solidFill>
                <a:srgbClr val="080808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115" name="Rectangle 13"/>
          <p:cNvSpPr>
            <a:spLocks noGrp="1"/>
          </p:cNvSpPr>
          <p:nvPr>
            <p:ph type="title"/>
          </p:nvPr>
        </p:nvSpPr>
        <p:spPr>
          <a:xfrm>
            <a:off x="1295400" y="0"/>
            <a:ext cx="6858000" cy="546100"/>
          </a:xfrm>
          <a:gradFill rotWithShape="1">
            <a:gsLst>
              <a:gs pos="0">
                <a:srgbClr val="FFCCFF"/>
              </a:gs>
              <a:gs pos="50000">
                <a:srgbClr val="CCECFF"/>
              </a:gs>
              <a:gs pos="100000">
                <a:srgbClr val="FFCCFF"/>
              </a:gs>
            </a:gsLst>
            <a:lin ang="5400000" scaled="1"/>
          </a:gradFill>
          <a:ln w="28575">
            <a:solidFill>
              <a:srgbClr val="800000"/>
            </a:solidFill>
          </a:ln>
        </p:spPr>
        <p:txBody>
          <a:bodyPr/>
          <a:lstStyle/>
          <a:p>
            <a:r>
              <a:rPr lang="en-US" sz="2400" b="1" dirty="0" smtClean="0">
                <a:solidFill>
                  <a:srgbClr val="800000"/>
                </a:solidFill>
                <a:latin typeface="Times New Roman" pitchFamily="18" charset="0"/>
              </a:rPr>
              <a:t>Time Difference Analysis: Isomer decay study</a:t>
            </a:r>
          </a:p>
        </p:txBody>
      </p:sp>
      <p:sp>
        <p:nvSpPr>
          <p:cNvPr id="4116" name="Line 14"/>
          <p:cNvSpPr>
            <a:spLocks noChangeShapeType="1"/>
          </p:cNvSpPr>
          <p:nvPr/>
        </p:nvSpPr>
        <p:spPr bwMode="auto">
          <a:xfrm flipH="1">
            <a:off x="3352800" y="1981200"/>
            <a:ext cx="533400" cy="0"/>
          </a:xfrm>
          <a:prstGeom prst="line">
            <a:avLst/>
          </a:prstGeom>
          <a:noFill/>
          <a:ln w="9525">
            <a:noFill/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en-IN"/>
          </a:p>
        </p:txBody>
      </p:sp>
      <p:sp>
        <p:nvSpPr>
          <p:cNvPr id="4117" name="Rectangle 15"/>
          <p:cNvSpPr>
            <a:spLocks noChangeArrowheads="1"/>
          </p:cNvSpPr>
          <p:nvPr/>
        </p:nvSpPr>
        <p:spPr bwMode="auto">
          <a:xfrm>
            <a:off x="457200" y="5562600"/>
            <a:ext cx="4267200" cy="882650"/>
          </a:xfrm>
          <a:prstGeom prst="rect">
            <a:avLst/>
          </a:prstGeom>
          <a:solidFill>
            <a:srgbClr val="993300">
              <a:alpha val="18039"/>
            </a:srgbClr>
          </a:solidFill>
          <a:ln w="28575" algn="ctr">
            <a:solidFill>
              <a:srgbClr val="990033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l-GR" sz="2000" b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Δ</a:t>
            </a:r>
            <a:r>
              <a:rPr lang="en-US" sz="2000" b="1">
                <a:solidFill>
                  <a:srgbClr val="0000FF"/>
                </a:solidFill>
                <a:latin typeface="Times New Roman" pitchFamily="18" charset="0"/>
              </a:rPr>
              <a:t>T covered </a:t>
            </a:r>
            <a:r>
              <a:rPr lang="en-US" sz="2000" b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± 400 ns TDC range</a:t>
            </a:r>
          </a:p>
          <a:p>
            <a:pPr eaLnBrk="0" hangingPunct="0"/>
            <a:r>
              <a:rPr lang="en-US" sz="2000" b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Useful range of  ~ 500 ns </a:t>
            </a:r>
          </a:p>
        </p:txBody>
      </p:sp>
      <p:graphicFrame>
        <p:nvGraphicFramePr>
          <p:cNvPr id="4098" name="Object 16"/>
          <p:cNvGraphicFramePr>
            <a:graphicFrameLocks noChangeAspect="1"/>
          </p:cNvGraphicFramePr>
          <p:nvPr/>
        </p:nvGraphicFramePr>
        <p:xfrm>
          <a:off x="-36513" y="746125"/>
          <a:ext cx="3465513" cy="2411413"/>
        </p:xfrm>
        <a:graphic>
          <a:graphicData uri="http://schemas.openxmlformats.org/presentationml/2006/ole">
            <p:oleObj spid="_x0000_s4098" name="Graph" r:id="rId5" imgW="2213280" imgH="1739520" progId="Origin50.Graph">
              <p:embed/>
            </p:oleObj>
          </a:graphicData>
        </a:graphic>
      </p:graphicFrame>
      <p:graphicFrame>
        <p:nvGraphicFramePr>
          <p:cNvPr id="4099" name="Object 17"/>
          <p:cNvGraphicFramePr>
            <a:graphicFrameLocks noChangeAspect="1"/>
          </p:cNvGraphicFramePr>
          <p:nvPr/>
        </p:nvGraphicFramePr>
        <p:xfrm>
          <a:off x="52388" y="3276600"/>
          <a:ext cx="3298825" cy="2247900"/>
        </p:xfrm>
        <a:graphic>
          <a:graphicData uri="http://schemas.openxmlformats.org/presentationml/2006/ole">
            <p:oleObj spid="_x0000_s4099" name="Graph" r:id="rId6" imgW="3764160" imgH="1702080" progId="Origin50.Graph">
              <p:embed/>
            </p:oleObj>
          </a:graphicData>
        </a:graphic>
      </p:graphicFrame>
      <p:graphicFrame>
        <p:nvGraphicFramePr>
          <p:cNvPr id="4100" name="Object 18"/>
          <p:cNvGraphicFramePr>
            <a:graphicFrameLocks noChangeAspect="1"/>
          </p:cNvGraphicFramePr>
          <p:nvPr/>
        </p:nvGraphicFramePr>
        <p:xfrm>
          <a:off x="5789613" y="3336925"/>
          <a:ext cx="3341687" cy="2378075"/>
        </p:xfrm>
        <a:graphic>
          <a:graphicData uri="http://schemas.openxmlformats.org/presentationml/2006/ole">
            <p:oleObj spid="_x0000_s4100" name="Graph" r:id="rId7" imgW="2098080" imgH="1666080" progId="Origin50.Graph">
              <p:embed/>
            </p:oleObj>
          </a:graphicData>
        </a:graphic>
      </p:graphicFrame>
      <p:graphicFrame>
        <p:nvGraphicFramePr>
          <p:cNvPr id="4101" name="Object 19"/>
          <p:cNvGraphicFramePr>
            <a:graphicFrameLocks noChangeAspect="1"/>
          </p:cNvGraphicFramePr>
          <p:nvPr/>
        </p:nvGraphicFramePr>
        <p:xfrm>
          <a:off x="5789613" y="747713"/>
          <a:ext cx="3305175" cy="2378075"/>
        </p:xfrm>
        <a:graphic>
          <a:graphicData uri="http://schemas.openxmlformats.org/presentationml/2006/ole">
            <p:oleObj spid="_x0000_s4101" name="Graph" r:id="rId8" imgW="2098080" imgH="1666080" progId="Origin50.Graph">
              <p:embed/>
            </p:oleObj>
          </a:graphicData>
        </a:graphic>
      </p:graphicFrame>
      <p:sp>
        <p:nvSpPr>
          <p:cNvPr id="4118" name="Text Box 20"/>
          <p:cNvSpPr txBox="1">
            <a:spLocks noChangeArrowheads="1"/>
          </p:cNvSpPr>
          <p:nvPr/>
        </p:nvSpPr>
        <p:spPr bwMode="auto">
          <a:xfrm>
            <a:off x="5105400" y="5924550"/>
            <a:ext cx="3733800" cy="323850"/>
          </a:xfrm>
          <a:prstGeom prst="rect">
            <a:avLst/>
          </a:prstGeom>
          <a:noFill/>
          <a:ln w="19050">
            <a:solidFill>
              <a:srgbClr val="993366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 sz="1400" b="1" i="1">
                <a:solidFill>
                  <a:srgbClr val="993366"/>
                </a:solidFill>
                <a:latin typeface="Arial" pitchFamily="34" charset="0"/>
              </a:rPr>
              <a:t>D. Kanjilal et al, Nucl Phys A 842 (2010) 1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A94AB6E1-1B68-4047-8B06-98EAB9591FA9}" type="datetime3">
              <a:rPr lang="en-US"/>
              <a:pPr>
                <a:defRPr/>
              </a:pPr>
              <a:t>17 April 2012</a:t>
            </a:fld>
            <a:endParaRPr lang="en-US"/>
          </a:p>
        </p:txBody>
      </p:sp>
      <p:sp>
        <p:nvSpPr>
          <p:cNvPr id="6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3CAC232-F155-4ACE-ABFF-C98D8D062A46}" type="slidenum">
              <a:rPr lang="en-US"/>
              <a:pPr>
                <a:defRPr/>
              </a:pPr>
              <a:t>18</a:t>
            </a:fld>
            <a:endParaRPr lang="en-US"/>
          </a:p>
        </p:txBody>
      </p:sp>
      <p:graphicFrame>
        <p:nvGraphicFramePr>
          <p:cNvPr id="5122" name="Object 2"/>
          <p:cNvGraphicFramePr>
            <a:graphicFrameLocks noChangeAspect="1"/>
          </p:cNvGraphicFramePr>
          <p:nvPr>
            <p:ph sz="half" idx="1"/>
          </p:nvPr>
        </p:nvGraphicFramePr>
        <p:xfrm>
          <a:off x="176213" y="533400"/>
          <a:ext cx="3913187" cy="2965450"/>
        </p:xfrm>
        <a:graphic>
          <a:graphicData uri="http://schemas.openxmlformats.org/presentationml/2006/ole">
            <p:oleObj spid="_x0000_s5122" name="Graph" r:id="rId4" imgW="3605760" imgH="2731680" progId="Origin50.Graph">
              <p:embed/>
            </p:oleObj>
          </a:graphicData>
        </a:graphic>
      </p:graphicFrame>
      <p:sp>
        <p:nvSpPr>
          <p:cNvPr id="5127" name="Text Box 3"/>
          <p:cNvSpPr txBox="1">
            <a:spLocks noChangeArrowheads="1"/>
          </p:cNvSpPr>
          <p:nvPr/>
        </p:nvSpPr>
        <p:spPr bwMode="auto">
          <a:xfrm>
            <a:off x="685800" y="0"/>
            <a:ext cx="8077200" cy="425450"/>
          </a:xfrm>
          <a:prstGeom prst="rect">
            <a:avLst/>
          </a:prstGeom>
          <a:gradFill rotWithShape="1">
            <a:gsLst>
              <a:gs pos="0">
                <a:srgbClr val="00FFCC"/>
              </a:gs>
              <a:gs pos="50000">
                <a:srgbClr val="FFFF66"/>
              </a:gs>
              <a:gs pos="100000">
                <a:srgbClr val="00FFCC"/>
              </a:gs>
            </a:gsLst>
            <a:lin ang="5400000" scaled="1"/>
          </a:gradFill>
          <a:ln w="28575" algn="ctr">
            <a:solidFill>
              <a:srgbClr val="990033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sz="2000" b="1">
                <a:solidFill>
                  <a:srgbClr val="080808"/>
                </a:solidFill>
                <a:latin typeface="Times New Roman" pitchFamily="18" charset="0"/>
              </a:rPr>
              <a:t>Half life measurements of some known isomers produced in this expt</a:t>
            </a:r>
          </a:p>
        </p:txBody>
      </p:sp>
      <p:graphicFrame>
        <p:nvGraphicFramePr>
          <p:cNvPr id="5123" name="Object 4"/>
          <p:cNvGraphicFramePr>
            <a:graphicFrameLocks noChangeAspect="1"/>
          </p:cNvGraphicFramePr>
          <p:nvPr>
            <p:ph sz="half" idx="2"/>
          </p:nvPr>
        </p:nvGraphicFramePr>
        <p:xfrm>
          <a:off x="4506913" y="465138"/>
          <a:ext cx="4064000" cy="3192462"/>
        </p:xfrm>
        <a:graphic>
          <a:graphicData uri="http://schemas.openxmlformats.org/presentationml/2006/ole">
            <p:oleObj spid="_x0000_s5123" name="Graph" r:id="rId5" imgW="3562560" imgH="2799360" progId="Origin50.Graph">
              <p:embed/>
            </p:oleObj>
          </a:graphicData>
        </a:graphic>
      </p:graphicFrame>
      <p:sp>
        <p:nvSpPr>
          <p:cNvPr id="5128" name="Text Box 5"/>
          <p:cNvSpPr txBox="1">
            <a:spLocks noChangeArrowheads="1"/>
          </p:cNvSpPr>
          <p:nvPr/>
        </p:nvSpPr>
        <p:spPr bwMode="auto">
          <a:xfrm>
            <a:off x="1905000" y="2514600"/>
            <a:ext cx="1371600" cy="485775"/>
          </a:xfrm>
          <a:prstGeom prst="rect">
            <a:avLst/>
          </a:prstGeom>
          <a:gradFill rotWithShape="1">
            <a:gsLst>
              <a:gs pos="0">
                <a:srgbClr val="FFFFCC"/>
              </a:gs>
              <a:gs pos="50000">
                <a:srgbClr val="CCECFF"/>
              </a:gs>
              <a:gs pos="100000">
                <a:srgbClr val="FFFFCC"/>
              </a:gs>
            </a:gsLst>
            <a:lin ang="0" scaled="1"/>
          </a:gradFill>
          <a:ln w="9525">
            <a:solidFill>
              <a:srgbClr val="80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l" eaLnBrk="0" hangingPunct="0">
              <a:lnSpc>
                <a:spcPct val="80000"/>
              </a:lnSpc>
            </a:pPr>
            <a:r>
              <a:rPr lang="en-US" sz="1200" b="1">
                <a:solidFill>
                  <a:srgbClr val="080808"/>
                </a:solidFill>
                <a:latin typeface="Times New Roman" pitchFamily="18" charset="0"/>
              </a:rPr>
              <a:t>Start - [588+609] </a:t>
            </a:r>
          </a:p>
          <a:p>
            <a:pPr marL="342900" indent="-342900" algn="l" eaLnBrk="0" hangingPunct="0">
              <a:lnSpc>
                <a:spcPct val="80000"/>
              </a:lnSpc>
            </a:pPr>
            <a:r>
              <a:rPr lang="en-US" sz="1200" b="1">
                <a:solidFill>
                  <a:srgbClr val="080808"/>
                </a:solidFill>
                <a:latin typeface="Times New Roman" pitchFamily="18" charset="0"/>
              </a:rPr>
              <a:t>Stop - 426</a:t>
            </a:r>
          </a:p>
        </p:txBody>
      </p:sp>
      <p:sp>
        <p:nvSpPr>
          <p:cNvPr id="5129" name="Text Box 6"/>
          <p:cNvSpPr txBox="1">
            <a:spLocks noChangeArrowheads="1"/>
          </p:cNvSpPr>
          <p:nvPr/>
        </p:nvSpPr>
        <p:spPr bwMode="auto">
          <a:xfrm>
            <a:off x="7086600" y="990600"/>
            <a:ext cx="1295400" cy="485775"/>
          </a:xfrm>
          <a:prstGeom prst="rect">
            <a:avLst/>
          </a:prstGeom>
          <a:gradFill rotWithShape="1">
            <a:gsLst>
              <a:gs pos="0">
                <a:srgbClr val="FFFFCC"/>
              </a:gs>
              <a:gs pos="50000">
                <a:srgbClr val="CCECFF"/>
              </a:gs>
              <a:gs pos="100000">
                <a:srgbClr val="FFFFCC"/>
              </a:gs>
            </a:gsLst>
            <a:lin ang="0" scaled="1"/>
          </a:gradFill>
          <a:ln w="9525">
            <a:solidFill>
              <a:srgbClr val="80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l" eaLnBrk="0" hangingPunct="0">
              <a:lnSpc>
                <a:spcPct val="80000"/>
              </a:lnSpc>
            </a:pPr>
            <a:r>
              <a:rPr lang="en-US" sz="1200" b="1">
                <a:solidFill>
                  <a:srgbClr val="080808"/>
                </a:solidFill>
                <a:latin typeface="Times New Roman" pitchFamily="18" charset="0"/>
              </a:rPr>
              <a:t>Start - 335</a:t>
            </a:r>
          </a:p>
          <a:p>
            <a:pPr marL="342900" indent="-342900" algn="l" eaLnBrk="0" hangingPunct="0">
              <a:lnSpc>
                <a:spcPct val="80000"/>
              </a:lnSpc>
            </a:pPr>
            <a:r>
              <a:rPr lang="en-US" sz="1200" b="1">
                <a:solidFill>
                  <a:srgbClr val="080808"/>
                </a:solidFill>
                <a:latin typeface="Times New Roman" pitchFamily="18" charset="0"/>
              </a:rPr>
              <a:t>Stop - [779+325]</a:t>
            </a:r>
          </a:p>
        </p:txBody>
      </p:sp>
      <p:sp>
        <p:nvSpPr>
          <p:cNvPr id="5130" name="Text Box 7"/>
          <p:cNvSpPr txBox="1">
            <a:spLocks noChangeArrowheads="1"/>
          </p:cNvSpPr>
          <p:nvPr/>
        </p:nvSpPr>
        <p:spPr bwMode="auto">
          <a:xfrm>
            <a:off x="838200" y="762000"/>
            <a:ext cx="914400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sz="2000" b="1" baseline="30000">
                <a:solidFill>
                  <a:srgbClr val="FF6600"/>
                </a:solidFill>
                <a:latin typeface="Times New Roman" pitchFamily="18" charset="0"/>
              </a:rPr>
              <a:t>204</a:t>
            </a:r>
            <a:r>
              <a:rPr lang="en-US" sz="2000" b="1">
                <a:solidFill>
                  <a:srgbClr val="FF6600"/>
                </a:solidFill>
                <a:latin typeface="Times New Roman" pitchFamily="18" charset="0"/>
              </a:rPr>
              <a:t>Po</a:t>
            </a:r>
          </a:p>
        </p:txBody>
      </p:sp>
      <p:sp>
        <p:nvSpPr>
          <p:cNvPr id="5131" name="Text Box 8"/>
          <p:cNvSpPr txBox="1">
            <a:spLocks noChangeArrowheads="1"/>
          </p:cNvSpPr>
          <p:nvPr/>
        </p:nvSpPr>
        <p:spPr bwMode="auto">
          <a:xfrm>
            <a:off x="5105400" y="822325"/>
            <a:ext cx="914400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sz="2000" b="1" baseline="30000">
                <a:solidFill>
                  <a:srgbClr val="FF6600"/>
                </a:solidFill>
                <a:latin typeface="Times New Roman" pitchFamily="18" charset="0"/>
              </a:rPr>
              <a:t>208</a:t>
            </a:r>
            <a:r>
              <a:rPr lang="en-US" sz="2000" b="1">
                <a:solidFill>
                  <a:srgbClr val="FF6600"/>
                </a:solidFill>
                <a:latin typeface="Times New Roman" pitchFamily="18" charset="0"/>
              </a:rPr>
              <a:t>Rn</a:t>
            </a:r>
          </a:p>
        </p:txBody>
      </p:sp>
      <p:graphicFrame>
        <p:nvGraphicFramePr>
          <p:cNvPr id="5124" name="Object 9"/>
          <p:cNvGraphicFramePr>
            <a:graphicFrameLocks noChangeAspect="1"/>
          </p:cNvGraphicFramePr>
          <p:nvPr/>
        </p:nvGraphicFramePr>
        <p:xfrm>
          <a:off x="-4763" y="3505200"/>
          <a:ext cx="3781426" cy="2886075"/>
        </p:xfrm>
        <a:graphic>
          <a:graphicData uri="http://schemas.openxmlformats.org/presentationml/2006/ole">
            <p:oleObj spid="_x0000_s5124" name="Graph" r:id="rId6" imgW="3646080" imgH="2810880" progId="Origin50.Graph">
              <p:embed/>
            </p:oleObj>
          </a:graphicData>
        </a:graphic>
      </p:graphicFrame>
      <p:sp>
        <p:nvSpPr>
          <p:cNvPr id="5132" name="Text Box 10"/>
          <p:cNvSpPr txBox="1">
            <a:spLocks noChangeArrowheads="1"/>
          </p:cNvSpPr>
          <p:nvPr/>
        </p:nvSpPr>
        <p:spPr bwMode="auto">
          <a:xfrm>
            <a:off x="609600" y="3886200"/>
            <a:ext cx="914400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sz="2000" b="1" baseline="30000">
                <a:solidFill>
                  <a:srgbClr val="FF6600"/>
                </a:solidFill>
                <a:latin typeface="Times New Roman" pitchFamily="18" charset="0"/>
              </a:rPr>
              <a:t>206</a:t>
            </a:r>
            <a:r>
              <a:rPr lang="en-US" sz="2000" b="1">
                <a:solidFill>
                  <a:srgbClr val="FF6600"/>
                </a:solidFill>
                <a:latin typeface="Times New Roman" pitchFamily="18" charset="0"/>
              </a:rPr>
              <a:t>At</a:t>
            </a:r>
          </a:p>
        </p:txBody>
      </p:sp>
      <p:sp>
        <p:nvSpPr>
          <p:cNvPr id="5133" name="Text Box 11"/>
          <p:cNvSpPr txBox="1">
            <a:spLocks noChangeArrowheads="1"/>
          </p:cNvSpPr>
          <p:nvPr/>
        </p:nvSpPr>
        <p:spPr bwMode="auto">
          <a:xfrm>
            <a:off x="1524000" y="5029200"/>
            <a:ext cx="1371600" cy="393700"/>
          </a:xfrm>
          <a:prstGeom prst="rect">
            <a:avLst/>
          </a:prstGeom>
          <a:gradFill rotWithShape="1">
            <a:gsLst>
              <a:gs pos="0">
                <a:srgbClr val="FFFFCC"/>
              </a:gs>
              <a:gs pos="50000">
                <a:srgbClr val="CCECFF"/>
              </a:gs>
              <a:gs pos="100000">
                <a:srgbClr val="FFFFCC"/>
              </a:gs>
            </a:gsLst>
            <a:lin ang="0" scaled="1"/>
          </a:gradFill>
          <a:ln w="9525">
            <a:solidFill>
              <a:srgbClr val="80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l" eaLnBrk="0" hangingPunct="0">
              <a:lnSpc>
                <a:spcPct val="55000"/>
              </a:lnSpc>
            </a:pPr>
            <a:r>
              <a:rPr lang="en-US" sz="1200" b="1">
                <a:solidFill>
                  <a:srgbClr val="080808"/>
                </a:solidFill>
                <a:latin typeface="Times New Roman" pitchFamily="18" charset="0"/>
              </a:rPr>
              <a:t>Start - MASTER</a:t>
            </a:r>
          </a:p>
          <a:p>
            <a:pPr marL="342900" indent="-342900" algn="l" eaLnBrk="0" hangingPunct="0">
              <a:lnSpc>
                <a:spcPct val="55000"/>
              </a:lnSpc>
            </a:pPr>
            <a:r>
              <a:rPr lang="en-US" sz="1200" b="1">
                <a:solidFill>
                  <a:srgbClr val="080808"/>
                </a:solidFill>
                <a:latin typeface="Times New Roman" pitchFamily="18" charset="0"/>
              </a:rPr>
              <a:t>Stop - 686 </a:t>
            </a:r>
          </a:p>
        </p:txBody>
      </p:sp>
      <p:graphicFrame>
        <p:nvGraphicFramePr>
          <p:cNvPr id="41996" name="Group 12"/>
          <p:cNvGraphicFramePr>
            <a:graphicFrameLocks noGrp="1"/>
          </p:cNvGraphicFramePr>
          <p:nvPr/>
        </p:nvGraphicFramePr>
        <p:xfrm>
          <a:off x="3733800" y="3581400"/>
          <a:ext cx="5257800" cy="3122676"/>
        </p:xfrm>
        <a:graphic>
          <a:graphicData uri="http://schemas.openxmlformats.org/drawingml/2006/table">
            <a:tbl>
              <a:tblPr/>
              <a:tblGrid>
                <a:gridCol w="762000"/>
                <a:gridCol w="768350"/>
                <a:gridCol w="755650"/>
                <a:gridCol w="609600"/>
                <a:gridCol w="1219200"/>
                <a:gridCol w="1143000"/>
              </a:tblGrid>
              <a:tr h="60960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7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6600CC"/>
                          </a:solidFill>
                          <a:effectLst/>
                          <a:latin typeface="Times New Roman" pitchFamily="18" charset="0"/>
                        </a:rPr>
                        <a:t>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7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6600CC"/>
                          </a:solidFill>
                          <a:effectLst/>
                          <a:latin typeface="Times New Roman" pitchFamily="18" charset="0"/>
                        </a:rPr>
                        <a:t>Level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7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6600CC"/>
                          </a:solidFill>
                          <a:effectLst/>
                          <a:latin typeface="Times New Roman" pitchFamily="18" charset="0"/>
                        </a:rPr>
                        <a:t>(keV)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7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6600CC"/>
                          </a:solidFill>
                          <a:effectLst/>
                          <a:latin typeface="Times New Roman" pitchFamily="18" charset="0"/>
                        </a:rPr>
                        <a:t>E</a:t>
                      </a:r>
                      <a:r>
                        <a:rPr kumimoji="0" lang="el-GR" sz="1800" b="1" i="0" u="none" strike="noStrike" cap="none" normalizeH="0" baseline="-25000" smtClean="0">
                          <a:ln>
                            <a:noFill/>
                          </a:ln>
                          <a:solidFill>
                            <a:srgbClr val="6600CC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γ</a:t>
                      </a:r>
                      <a:r>
                        <a:rPr kumimoji="0" lang="en-US" sz="1800" b="1" i="0" u="none" strike="noStrike" cap="none" normalizeH="0" baseline="-25000" smtClean="0">
                          <a:ln>
                            <a:noFill/>
                          </a:ln>
                          <a:solidFill>
                            <a:srgbClr val="6600CC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7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6600CC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(keV)</a:t>
                      </a:r>
                      <a:endParaRPr kumimoji="0" lang="el-GR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6600CC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7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6600CC"/>
                          </a:solidFill>
                          <a:effectLst/>
                          <a:latin typeface="Times New Roman" pitchFamily="18" charset="0"/>
                        </a:rPr>
                        <a:t>ML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7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6600CC"/>
                          </a:solidFill>
                          <a:effectLst/>
                          <a:latin typeface="Times New Roman" pitchFamily="18" charset="0"/>
                        </a:rPr>
                        <a:t>T</a:t>
                      </a:r>
                      <a:r>
                        <a:rPr kumimoji="0" lang="en-US" sz="1800" b="1" i="0" u="none" strike="noStrike" cap="none" normalizeH="0" baseline="-25000" smtClean="0">
                          <a:ln>
                            <a:noFill/>
                          </a:ln>
                          <a:solidFill>
                            <a:srgbClr val="6600CC"/>
                          </a:solidFill>
                          <a:effectLst/>
                          <a:latin typeface="Times New Roman" pitchFamily="18" charset="0"/>
                        </a:rPr>
                        <a:t>1/2</a:t>
                      </a: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6600CC"/>
                          </a:solidFill>
                          <a:effectLst/>
                          <a:latin typeface="Times New Roman" pitchFamily="18" charset="0"/>
                        </a:rPr>
                        <a:t> (ns)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7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6600CC"/>
                          </a:solidFill>
                          <a:effectLst/>
                          <a:latin typeface="Times New Roman" pitchFamily="18" charset="0"/>
                        </a:rPr>
                        <a:t>(this expt)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7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6600CC"/>
                          </a:solidFill>
                          <a:effectLst/>
                          <a:latin typeface="Times New Roman" pitchFamily="18" charset="0"/>
                        </a:rPr>
                        <a:t>T</a:t>
                      </a:r>
                      <a:r>
                        <a:rPr kumimoji="0" lang="en-US" sz="1800" b="1" i="0" u="none" strike="noStrike" cap="none" normalizeH="0" baseline="-25000" smtClean="0">
                          <a:ln>
                            <a:noFill/>
                          </a:ln>
                          <a:solidFill>
                            <a:srgbClr val="6600CC"/>
                          </a:solidFill>
                          <a:effectLst/>
                          <a:latin typeface="Times New Roman" pitchFamily="18" charset="0"/>
                        </a:rPr>
                        <a:t>1/2</a:t>
                      </a: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6600CC"/>
                          </a:solidFill>
                          <a:effectLst/>
                          <a:latin typeface="Times New Roman" pitchFamily="18" charset="0"/>
                        </a:rPr>
                        <a:t> (ns)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7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6600CC"/>
                          </a:solidFill>
                          <a:effectLst/>
                          <a:latin typeface="Times New Roman" pitchFamily="18" charset="0"/>
                        </a:rPr>
                        <a:t>(earlier)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  <a:tr h="60960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800" b="1" i="0" u="none" strike="noStrike" cap="none" normalizeH="0" baseline="30000" smtClean="0">
                          <a:ln>
                            <a:noFill/>
                          </a:ln>
                          <a:solidFill>
                            <a:srgbClr val="660033"/>
                          </a:solidFill>
                          <a:effectLst/>
                          <a:latin typeface="Times New Roman" pitchFamily="18" charset="0"/>
                        </a:rPr>
                        <a:t>208</a:t>
                      </a: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660033"/>
                          </a:solidFill>
                          <a:effectLst/>
                          <a:latin typeface="Times New Roman" pitchFamily="18" charset="0"/>
                        </a:rPr>
                        <a:t>Fr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/>
                          <a:latin typeface="Times New Roman" pitchFamily="18" charset="0"/>
                        </a:rPr>
                        <a:t>826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/>
                          <a:latin typeface="Times New Roman" pitchFamily="18" charset="0"/>
                        </a:rPr>
                        <a:t>194.1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/>
                          <a:latin typeface="Times New Roman" pitchFamily="18" charset="0"/>
                        </a:rPr>
                        <a:t>E1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/>
                          <a:latin typeface="Times New Roman" pitchFamily="18" charset="0"/>
                        </a:rPr>
                        <a:t>233 (18)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/>
                          <a:latin typeface="Times New Roman" pitchFamily="18" charset="0"/>
                        </a:rPr>
                        <a:t>432 (11)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/>
                          <a:latin typeface="Times New Roman" pitchFamily="18" charset="0"/>
                        </a:rPr>
                        <a:t>~200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  <a:tr h="43180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800" b="1" i="0" u="none" strike="noStrike" cap="none" normalizeH="0" baseline="30000" smtClean="0">
                          <a:ln>
                            <a:noFill/>
                          </a:ln>
                          <a:solidFill>
                            <a:srgbClr val="660033"/>
                          </a:solidFill>
                          <a:effectLst/>
                          <a:latin typeface="Times New Roman" pitchFamily="18" charset="0"/>
                        </a:rPr>
                        <a:t>208</a:t>
                      </a: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660033"/>
                          </a:solidFill>
                          <a:effectLst/>
                          <a:latin typeface="Times New Roman" pitchFamily="18" charset="0"/>
                        </a:rPr>
                        <a:t>Fr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660033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/>
                          <a:latin typeface="Times New Roman" pitchFamily="18" charset="0"/>
                        </a:rPr>
                        <a:t>1209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/>
                          <a:latin typeface="Times New Roman" pitchFamily="18" charset="0"/>
                        </a:rPr>
                        <a:t>382.9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/>
                          <a:latin typeface="Times New Roman" pitchFamily="18" charset="0"/>
                        </a:rPr>
                        <a:t>E2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/>
                          <a:latin typeface="Times New Roman" pitchFamily="18" charset="0"/>
                        </a:rPr>
                        <a:t>33 (7)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33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  <a:tr h="42227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800" b="1" i="0" u="none" strike="noStrike" cap="none" normalizeH="0" baseline="30000" smtClean="0">
                          <a:ln>
                            <a:noFill/>
                          </a:ln>
                          <a:solidFill>
                            <a:srgbClr val="660033"/>
                          </a:solidFill>
                          <a:effectLst/>
                          <a:latin typeface="Times New Roman" pitchFamily="18" charset="0"/>
                        </a:rPr>
                        <a:t>208</a:t>
                      </a: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660033"/>
                          </a:solidFill>
                          <a:effectLst/>
                          <a:latin typeface="Times New Roman" pitchFamily="18" charset="0"/>
                        </a:rPr>
                        <a:t>Rn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/>
                          <a:latin typeface="Times New Roman" pitchFamily="18" charset="0"/>
                        </a:rPr>
                        <a:t>1828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/>
                          <a:latin typeface="Times New Roman" pitchFamily="18" charset="0"/>
                        </a:rPr>
                        <a:t>88.7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/>
                          <a:latin typeface="Times New Roman" pitchFamily="18" charset="0"/>
                        </a:rPr>
                        <a:t>E2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/>
                          <a:latin typeface="Times New Roman" pitchFamily="18" charset="0"/>
                        </a:rPr>
                        <a:t>590 (144)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/>
                          <a:latin typeface="Times New Roman" pitchFamily="18" charset="0"/>
                        </a:rPr>
                        <a:t>509 (14)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  <a:tr h="57467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800" b="1" i="0" u="none" strike="noStrike" cap="none" normalizeH="0" baseline="30000" smtClean="0">
                          <a:ln>
                            <a:noFill/>
                          </a:ln>
                          <a:solidFill>
                            <a:srgbClr val="660033"/>
                          </a:solidFill>
                          <a:effectLst/>
                          <a:latin typeface="Times New Roman" pitchFamily="18" charset="0"/>
                        </a:rPr>
                        <a:t>206</a:t>
                      </a: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660033"/>
                          </a:solidFill>
                          <a:effectLst/>
                          <a:latin typeface="Times New Roman" pitchFamily="18" charset="0"/>
                        </a:rPr>
                        <a:t>At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/>
                          <a:latin typeface="Times New Roman" pitchFamily="18" charset="0"/>
                        </a:rPr>
                        <a:t>807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/>
                          <a:latin typeface="Times New Roman" pitchFamily="18" charset="0"/>
                        </a:rPr>
                        <a:t>121.6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/>
                          <a:latin typeface="Times New Roman" pitchFamily="18" charset="0"/>
                        </a:rPr>
                        <a:t>E1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/>
                          <a:latin typeface="Times New Roman" pitchFamily="18" charset="0"/>
                        </a:rPr>
                        <a:t>377 (44)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/>
                          <a:latin typeface="Times New Roman" pitchFamily="18" charset="0"/>
                        </a:rPr>
                        <a:t>410 (80)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/>
                          <a:latin typeface="Times New Roman" pitchFamily="18" charset="0"/>
                        </a:rPr>
                        <a:t>813 (21)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  <a:tr h="40322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800" b="1" i="0" u="none" strike="noStrike" cap="none" normalizeH="0" baseline="30000" smtClean="0">
                          <a:ln>
                            <a:noFill/>
                          </a:ln>
                          <a:solidFill>
                            <a:srgbClr val="660033"/>
                          </a:solidFill>
                          <a:effectLst/>
                          <a:latin typeface="Times New Roman" pitchFamily="18" charset="0"/>
                        </a:rPr>
                        <a:t>204</a:t>
                      </a: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660033"/>
                          </a:solidFill>
                          <a:effectLst/>
                          <a:latin typeface="Times New Roman" pitchFamily="18" charset="0"/>
                        </a:rPr>
                        <a:t>Po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/>
                          <a:latin typeface="Times New Roman" pitchFamily="18" charset="0"/>
                        </a:rPr>
                        <a:t>1639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/>
                          <a:latin typeface="Times New Roman" pitchFamily="18" charset="0"/>
                        </a:rPr>
                        <a:t>12.1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/>
                          <a:latin typeface="Times New Roman" pitchFamily="18" charset="0"/>
                        </a:rPr>
                        <a:t>E2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/>
                          <a:latin typeface="Times New Roman" pitchFamily="18" charset="0"/>
                        </a:rPr>
                        <a:t>161 (4)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/>
                          <a:latin typeface="Times New Roman" pitchFamily="18" charset="0"/>
                        </a:rPr>
                        <a:t>158 (2)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47D91114-EC5D-416E-BFF1-7E09FE82EB56}" type="datetime3">
              <a:rPr lang="en-US"/>
              <a:pPr>
                <a:defRPr/>
              </a:pPr>
              <a:t>17 April 2012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8B17A8E-CC9C-4F7E-B376-CF232ABD1F52}" type="slidenum">
              <a:rPr lang="en-US"/>
              <a:pPr>
                <a:defRPr/>
              </a:pPr>
              <a:t>19</a:t>
            </a:fld>
            <a:endParaRPr lang="en-US"/>
          </a:p>
        </p:txBody>
      </p:sp>
      <p:sp>
        <p:nvSpPr>
          <p:cNvPr id="29700" name="Text Box 2"/>
          <p:cNvSpPr txBox="1">
            <a:spLocks noChangeArrowheads="1"/>
          </p:cNvSpPr>
          <p:nvPr/>
        </p:nvSpPr>
        <p:spPr bwMode="auto">
          <a:xfrm>
            <a:off x="2667000" y="5992813"/>
            <a:ext cx="4114800" cy="636587"/>
          </a:xfrm>
          <a:prstGeom prst="rect">
            <a:avLst/>
          </a:prstGeom>
          <a:noFill/>
          <a:ln w="12700">
            <a:solidFill>
              <a:srgbClr val="80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eaLnBrk="0" hangingPunct="0"/>
            <a:r>
              <a:rPr lang="en-US" sz="1400" b="1" i="1" dirty="0">
                <a:latin typeface="Arial" pitchFamily="34" charset="0"/>
              </a:rPr>
              <a:t>D. </a:t>
            </a:r>
            <a:r>
              <a:rPr lang="en-US" sz="1400" b="1" i="1" dirty="0" err="1">
                <a:latin typeface="Arial" pitchFamily="34" charset="0"/>
              </a:rPr>
              <a:t>Kanjilal</a:t>
            </a:r>
            <a:r>
              <a:rPr lang="en-US" sz="1400" b="1" i="1" dirty="0">
                <a:latin typeface="Arial" pitchFamily="34" charset="0"/>
              </a:rPr>
              <a:t> et al, </a:t>
            </a:r>
            <a:r>
              <a:rPr lang="en-US" sz="1400" b="1" i="1" dirty="0" err="1">
                <a:latin typeface="Arial" pitchFamily="34" charset="0"/>
              </a:rPr>
              <a:t>arXiv</a:t>
            </a:r>
            <a:r>
              <a:rPr lang="en-US" sz="1400" b="1" i="1" dirty="0">
                <a:latin typeface="Arial" pitchFamily="34" charset="0"/>
              </a:rPr>
              <a:t>: 0911.2968 </a:t>
            </a:r>
            <a:r>
              <a:rPr lang="en-US" sz="1400" b="1" i="1" dirty="0" smtClean="0">
                <a:latin typeface="Arial" pitchFamily="34" charset="0"/>
              </a:rPr>
              <a:t>(Nov 2009</a:t>
            </a:r>
            <a:r>
              <a:rPr lang="en-US" sz="1400" b="1" i="1" dirty="0">
                <a:latin typeface="Arial" pitchFamily="34" charset="0"/>
              </a:rPr>
              <a:t>) </a:t>
            </a:r>
          </a:p>
          <a:p>
            <a:pPr algn="l" eaLnBrk="0" hangingPunct="0"/>
            <a:r>
              <a:rPr lang="en-US" sz="1400" b="1" i="1" dirty="0" err="1">
                <a:latin typeface="Arial" pitchFamily="34" charset="0"/>
              </a:rPr>
              <a:t>Nucl</a:t>
            </a:r>
            <a:r>
              <a:rPr lang="en-US" sz="1400" b="1" i="1" dirty="0">
                <a:latin typeface="Arial" pitchFamily="34" charset="0"/>
              </a:rPr>
              <a:t>. Phys A 842 (2010) 1</a:t>
            </a:r>
          </a:p>
        </p:txBody>
      </p:sp>
      <p:pic>
        <p:nvPicPr>
          <p:cNvPr id="29701" name="Picture 3" descr="levels208Fr_8_09dae_1"/>
          <p:cNvPicPr>
            <a:picLocks noChangeAspect="1" noChangeArrowheads="1"/>
          </p:cNvPicPr>
          <p:nvPr/>
        </p:nvPicPr>
        <p:blipFill>
          <a:blip r:embed="rId3"/>
          <a:srcRect l="27199" r="18507" b="6055"/>
          <a:stretch>
            <a:fillRect/>
          </a:stretch>
        </p:blipFill>
        <p:spPr bwMode="auto">
          <a:xfrm>
            <a:off x="1143000" y="31750"/>
            <a:ext cx="7112000" cy="591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702" name="Text Box 4"/>
          <p:cNvSpPr txBox="1">
            <a:spLocks noChangeArrowheads="1"/>
          </p:cNvSpPr>
          <p:nvPr/>
        </p:nvSpPr>
        <p:spPr bwMode="auto">
          <a:xfrm>
            <a:off x="5943600" y="1066800"/>
            <a:ext cx="2514600" cy="422275"/>
          </a:xfrm>
          <a:prstGeom prst="rect">
            <a:avLst/>
          </a:prstGeom>
          <a:noFill/>
          <a:ln w="25400" algn="ctr">
            <a:solidFill>
              <a:srgbClr val="FF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eaLnBrk="0" hangingPunct="0"/>
            <a:r>
              <a:rPr lang="en-US" sz="2000" b="1">
                <a:solidFill>
                  <a:srgbClr val="080808"/>
                </a:solidFill>
                <a:latin typeface="Times New Roman" pitchFamily="18" charset="0"/>
              </a:rPr>
              <a:t> </a:t>
            </a:r>
            <a:r>
              <a:rPr lang="en-US" sz="2000" b="1">
                <a:solidFill>
                  <a:srgbClr val="FF3300"/>
                </a:solidFill>
                <a:latin typeface="Times New Roman" pitchFamily="18" charset="0"/>
              </a:rPr>
              <a:t>---- </a:t>
            </a:r>
            <a:r>
              <a:rPr lang="en-US" sz="2000" b="1">
                <a:solidFill>
                  <a:srgbClr val="FF0000"/>
                </a:solidFill>
                <a:latin typeface="Times New Roman" pitchFamily="18" charset="0"/>
              </a:rPr>
              <a:t>New transitions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SINP Logo"/>
          <p:cNvPicPr>
            <a:picLocks noChangeAspect="1" noChangeArrowheads="1"/>
          </p:cNvPicPr>
          <p:nvPr/>
        </p:nvPicPr>
        <p:blipFill>
          <a:blip r:embed="rId3">
            <a:duotone>
              <a:schemeClr val="bg2">
                <a:shade val="45000"/>
                <a:satMod val="135000"/>
              </a:schemeClr>
              <a:prstClr val="white"/>
            </a:duotone>
            <a:lum bright="27000" contrast="-4000"/>
          </a:blip>
          <a:srcRect/>
          <a:stretch>
            <a:fillRect/>
          </a:stretch>
        </p:blipFill>
        <p:spPr bwMode="auto">
          <a:xfrm>
            <a:off x="1828800" y="754062"/>
            <a:ext cx="5037138" cy="5037138"/>
          </a:xfrm>
          <a:prstGeom prst="rect">
            <a:avLst/>
          </a:prstGeom>
          <a:ln w="9525">
            <a:noFill/>
            <a:miter lim="800000"/>
            <a:headEnd/>
            <a:tailEnd/>
          </a:ln>
          <a:effectLst>
            <a:outerShdw blurRad="50800" dist="50800" dir="5400000" algn="ctr" rotWithShape="0">
              <a:schemeClr val="bg2">
                <a:alpha val="0"/>
              </a:schemeClr>
            </a:outerShdw>
          </a:effectLst>
        </p:spPr>
      </p:pic>
      <p:sp>
        <p:nvSpPr>
          <p:cNvPr id="6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58389711-C660-42E1-923E-C2F27A952C23}" type="datetime3">
              <a:rPr lang="en-US"/>
              <a:pPr>
                <a:defRPr/>
              </a:pPr>
              <a:t>17 April 2012</a:t>
            </a:fld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20DF9E5-6458-4538-9A27-1E31BEB206C2}" type="slidenum">
              <a:rPr lang="en-US"/>
              <a:pPr>
                <a:defRPr/>
              </a:pPr>
              <a:t>2</a:t>
            </a:fld>
            <a:endParaRPr lang="en-US"/>
          </a:p>
        </p:txBody>
      </p:sp>
      <p:sp>
        <p:nvSpPr>
          <p:cNvPr id="10245" name="Text Box 3"/>
          <p:cNvSpPr txBox="1">
            <a:spLocks noChangeArrowheads="1"/>
          </p:cNvSpPr>
          <p:nvPr/>
        </p:nvSpPr>
        <p:spPr bwMode="auto">
          <a:xfrm>
            <a:off x="762000" y="1516438"/>
            <a:ext cx="7772400" cy="2141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487" tIns="45243" rIns="90487" bIns="45243">
            <a:spAutoFit/>
          </a:bodyPr>
          <a:lstStyle/>
          <a:p>
            <a:pPr algn="l" defTabSz="904875">
              <a:spcBef>
                <a:spcPct val="30000"/>
              </a:spcBef>
              <a:spcAft>
                <a:spcPct val="30000"/>
              </a:spcAft>
              <a:buFontTx/>
              <a:buBlip>
                <a:blip r:embed="rId4"/>
              </a:buBlip>
            </a:pPr>
            <a:r>
              <a:rPr lang="en-US" sz="1800" dirty="0">
                <a:latin typeface="Times New Roman" pitchFamily="18" charset="0"/>
              </a:rPr>
              <a:t>  </a:t>
            </a:r>
            <a:r>
              <a:rPr lang="en-US" sz="1800" b="1" dirty="0">
                <a:solidFill>
                  <a:srgbClr val="0033CC"/>
                </a:solidFill>
                <a:latin typeface="Times New Roman" pitchFamily="18" charset="0"/>
              </a:rPr>
              <a:t>MOTIVATION</a:t>
            </a:r>
          </a:p>
          <a:p>
            <a:pPr algn="l" defTabSz="904875">
              <a:spcBef>
                <a:spcPct val="30000"/>
              </a:spcBef>
              <a:spcAft>
                <a:spcPct val="30000"/>
              </a:spcAft>
              <a:buFontTx/>
              <a:buBlip>
                <a:blip r:embed="rId4"/>
              </a:buBlip>
            </a:pPr>
            <a:r>
              <a:rPr lang="en-US" sz="1800" b="1" dirty="0">
                <a:solidFill>
                  <a:srgbClr val="0033CC"/>
                </a:solidFill>
                <a:latin typeface="Times New Roman" pitchFamily="18" charset="0"/>
              </a:rPr>
              <a:t>  DIFFICULTIES AND CHALLENGES </a:t>
            </a:r>
            <a:r>
              <a:rPr lang="en-US" sz="1800" b="1" dirty="0" smtClean="0">
                <a:solidFill>
                  <a:srgbClr val="0033CC"/>
                </a:solidFill>
                <a:latin typeface="Times New Roman" pitchFamily="18" charset="0"/>
              </a:rPr>
              <a:t>INVOLVED</a:t>
            </a:r>
            <a:endParaRPr lang="en-US" sz="1800" b="1" dirty="0">
              <a:solidFill>
                <a:srgbClr val="0033CC"/>
              </a:solidFill>
              <a:latin typeface="Times New Roman" pitchFamily="18" charset="0"/>
            </a:endParaRPr>
          </a:p>
          <a:p>
            <a:pPr algn="l" defTabSz="904875">
              <a:spcBef>
                <a:spcPct val="30000"/>
              </a:spcBef>
              <a:spcAft>
                <a:spcPct val="30000"/>
              </a:spcAft>
              <a:buFontTx/>
              <a:buBlip>
                <a:blip r:embed="rId4"/>
              </a:buBlip>
            </a:pPr>
            <a:r>
              <a:rPr lang="en-US" sz="1800" b="1" dirty="0">
                <a:solidFill>
                  <a:srgbClr val="0033CC"/>
                </a:solidFill>
                <a:latin typeface="Times New Roman" pitchFamily="18" charset="0"/>
              </a:rPr>
              <a:t>  RESULTS FROM RECENT INDIAN NATIONAL GAMMA ARRAY</a:t>
            </a:r>
          </a:p>
          <a:p>
            <a:pPr algn="l" defTabSz="904875">
              <a:spcBef>
                <a:spcPct val="30000"/>
              </a:spcBef>
              <a:spcAft>
                <a:spcPct val="30000"/>
              </a:spcAft>
            </a:pPr>
            <a:r>
              <a:rPr lang="en-US" sz="1800" b="1" dirty="0">
                <a:solidFill>
                  <a:srgbClr val="0033CC"/>
                </a:solidFill>
                <a:latin typeface="Times New Roman" pitchFamily="18" charset="0"/>
              </a:rPr>
              <a:t>     (INGA) </a:t>
            </a:r>
            <a:r>
              <a:rPr lang="en-US" sz="1800" b="1" dirty="0" smtClean="0">
                <a:solidFill>
                  <a:srgbClr val="0033CC"/>
                </a:solidFill>
                <a:latin typeface="Times New Roman" pitchFamily="18" charset="0"/>
              </a:rPr>
              <a:t>EXPERIMENT ON HEAVY NUCLEI</a:t>
            </a:r>
            <a:endParaRPr lang="en-US" sz="1800" b="1" dirty="0">
              <a:solidFill>
                <a:srgbClr val="0033CC"/>
              </a:solidFill>
              <a:latin typeface="Times New Roman" pitchFamily="18" charset="0"/>
            </a:endParaRPr>
          </a:p>
          <a:p>
            <a:pPr algn="l" defTabSz="904875">
              <a:spcBef>
                <a:spcPct val="30000"/>
              </a:spcBef>
              <a:spcAft>
                <a:spcPct val="30000"/>
              </a:spcAft>
              <a:buFontTx/>
              <a:buBlip>
                <a:blip r:embed="rId4"/>
              </a:buBlip>
            </a:pPr>
            <a:r>
              <a:rPr lang="en-US" sz="1800" b="1" dirty="0">
                <a:solidFill>
                  <a:srgbClr val="0033CC"/>
                </a:solidFill>
                <a:latin typeface="Times New Roman" pitchFamily="18" charset="0"/>
              </a:rPr>
              <a:t>  FUTURE </a:t>
            </a:r>
            <a:r>
              <a:rPr lang="en-US" sz="1800" b="1" dirty="0" smtClean="0">
                <a:solidFill>
                  <a:srgbClr val="0033CC"/>
                </a:solidFill>
                <a:latin typeface="Times New Roman" pitchFamily="18" charset="0"/>
              </a:rPr>
              <a:t>PLAN INVOLVING CERN-ISOLDE FACILITY</a:t>
            </a:r>
            <a:endParaRPr lang="en-US" sz="1800" b="1" dirty="0">
              <a:solidFill>
                <a:srgbClr val="0033CC"/>
              </a:solidFill>
              <a:latin typeface="Times New Roman" pitchFamily="18" charset="0"/>
            </a:endParaRPr>
          </a:p>
        </p:txBody>
      </p:sp>
      <p:sp>
        <p:nvSpPr>
          <p:cNvPr id="5" name="Date Placeholder 4"/>
          <p:cNvSpPr txBox="1">
            <a:spLocks noGrp="1"/>
          </p:cNvSpPr>
          <p:nvPr/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l" fontAlgn="auto">
              <a:spcBef>
                <a:spcPts val="0"/>
              </a:spcBef>
              <a:spcAft>
                <a:spcPts val="0"/>
              </a:spcAft>
              <a:defRPr/>
            </a:pPr>
            <a:fld id="{DD9455BE-BE58-41B8-A0CE-CF09BC3F1D1E}" type="datetime3">
              <a:rPr lang="en-US" sz="1200">
                <a:solidFill>
                  <a:schemeClr val="tx1">
                    <a:tint val="75000"/>
                  </a:schemeClr>
                </a:solidFill>
                <a:latin typeface="+mn-lt"/>
              </a:rPr>
              <a:pPr algn="l" fontAlgn="auto">
                <a:spcBef>
                  <a:spcPts val="0"/>
                </a:spcBef>
                <a:spcAft>
                  <a:spcPts val="0"/>
                </a:spcAft>
                <a:defRPr/>
              </a:pPr>
              <a:t>17 April 2012</a:t>
            </a:fld>
            <a:endParaRPr lang="en-US" sz="1200">
              <a:solidFill>
                <a:schemeClr val="tx1">
                  <a:tint val="75000"/>
                </a:schemeClr>
              </a:solidFill>
              <a:latin typeface="+mn-lt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828800" y="228600"/>
            <a:ext cx="4800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Outline</a:t>
            </a:r>
            <a:endParaRPr lang="en-I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37DE135C-B2C3-4315-B5D0-B47A0F04D6AB}" type="datetime3">
              <a:rPr lang="en-US"/>
              <a:pPr>
                <a:defRPr/>
              </a:pPr>
              <a:t>17 April 2012</a:t>
            </a:fld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C5E4AB3-924F-49A0-A382-8C281D881403}" type="slidenum">
              <a:rPr lang="en-US"/>
              <a:pPr>
                <a:defRPr/>
              </a:pPr>
              <a:t>20</a:t>
            </a:fld>
            <a:endParaRPr lang="en-US"/>
          </a:p>
        </p:txBody>
      </p:sp>
      <p:sp>
        <p:nvSpPr>
          <p:cNvPr id="6150" name="Text Box 4"/>
          <p:cNvSpPr txBox="1">
            <a:spLocks noChangeArrowheads="1"/>
          </p:cNvSpPr>
          <p:nvPr/>
        </p:nvSpPr>
        <p:spPr bwMode="auto">
          <a:xfrm>
            <a:off x="4876800" y="6093023"/>
            <a:ext cx="2971800" cy="307777"/>
          </a:xfrm>
          <a:prstGeom prst="rect">
            <a:avLst/>
          </a:prstGeom>
          <a:solidFill>
            <a:srgbClr val="FFFF00"/>
          </a:solidFill>
          <a:ln w="9525">
            <a:solidFill>
              <a:schemeClr val="accent6">
                <a:lumMod val="75000"/>
              </a:schemeClr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en-US" sz="1400" b="1" i="1" dirty="0">
                <a:latin typeface="Arial" pitchFamily="34" charset="0"/>
              </a:rPr>
              <a:t>D. </a:t>
            </a:r>
            <a:r>
              <a:rPr lang="en-US" sz="1400" b="1" i="1" dirty="0" err="1">
                <a:latin typeface="Arial" pitchFamily="34" charset="0"/>
              </a:rPr>
              <a:t>Kanjilal</a:t>
            </a:r>
            <a:r>
              <a:rPr lang="en-US" sz="1400" b="1" i="1" dirty="0">
                <a:latin typeface="Arial" pitchFamily="34" charset="0"/>
              </a:rPr>
              <a:t> et al, </a:t>
            </a:r>
            <a:r>
              <a:rPr lang="en-US" sz="1400" b="1" i="1" dirty="0" smtClean="0">
                <a:latin typeface="Arial" pitchFamily="34" charset="0"/>
              </a:rPr>
              <a:t>Phys Rev C 2011</a:t>
            </a:r>
            <a:endParaRPr lang="en-US" sz="1400" b="1" i="1" dirty="0">
              <a:latin typeface="Arial" pitchFamily="34" charset="0"/>
            </a:endParaRPr>
          </a:p>
        </p:txBody>
      </p:sp>
      <p:sp>
        <p:nvSpPr>
          <p:cNvPr id="6151" name="Text Box 5"/>
          <p:cNvSpPr txBox="1">
            <a:spLocks noChangeArrowheads="1"/>
          </p:cNvSpPr>
          <p:nvPr/>
        </p:nvSpPr>
        <p:spPr bwMode="auto">
          <a:xfrm>
            <a:off x="533400" y="152400"/>
            <a:ext cx="3352800" cy="388938"/>
          </a:xfrm>
          <a:prstGeom prst="rect">
            <a:avLst/>
          </a:prstGeom>
          <a:solidFill>
            <a:srgbClr val="FFFF00"/>
          </a:solidFill>
          <a:ln w="22225">
            <a:solidFill>
              <a:srgbClr val="FF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 sz="1800" b="1">
                <a:solidFill>
                  <a:srgbClr val="993366"/>
                </a:solidFill>
                <a:latin typeface="Arial" pitchFamily="34" charset="0"/>
              </a:rPr>
              <a:t>High spin states in </a:t>
            </a:r>
            <a:r>
              <a:rPr lang="en-US" sz="1800" b="1" baseline="30000">
                <a:solidFill>
                  <a:srgbClr val="993366"/>
                </a:solidFill>
                <a:latin typeface="Arial" pitchFamily="34" charset="0"/>
              </a:rPr>
              <a:t>210</a:t>
            </a:r>
            <a:r>
              <a:rPr lang="en-US" sz="1800" b="1">
                <a:solidFill>
                  <a:srgbClr val="993366"/>
                </a:solidFill>
                <a:latin typeface="Arial" pitchFamily="34" charset="0"/>
              </a:rPr>
              <a:t>Fr</a:t>
            </a:r>
          </a:p>
        </p:txBody>
      </p:sp>
      <p:pic>
        <p:nvPicPr>
          <p:cNvPr id="11" name="Picture 10" descr="fg3.eps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88466" y="36101"/>
            <a:ext cx="6136334" cy="6059899"/>
          </a:xfrm>
          <a:prstGeom prst="rect">
            <a:avLst/>
          </a:prstGeom>
        </p:spPr>
      </p:pic>
      <p:graphicFrame>
        <p:nvGraphicFramePr>
          <p:cNvPr id="15" name="Object 14"/>
          <p:cNvGraphicFramePr>
            <a:graphicFrameLocks/>
          </p:cNvGraphicFramePr>
          <p:nvPr/>
        </p:nvGraphicFramePr>
        <p:xfrm>
          <a:off x="1524000" y="1397000"/>
          <a:ext cx="6096000" cy="4064000"/>
        </p:xfrm>
        <a:graphic>
          <a:graphicData uri="http://schemas.openxmlformats.org/presentationml/2006/ole">
            <p:oleObj spid="_x0000_s6148" name="Acrobat Document" r:id="rId5" imgW="0" imgH="0" progId="AcroExch.Document.7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433C78C-6227-402C-A948-F0C938675B88}" type="datetime3">
              <a:rPr lang="en-US" smtClean="0"/>
              <a:pPr>
                <a:defRPr/>
              </a:pPr>
              <a:t>17 April 2012</a:t>
            </a:fld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0D3E792-73A3-4674-AC74-53303714C721}" type="slidenum">
              <a:rPr lang="en-US" smtClean="0"/>
              <a:pPr>
                <a:defRPr/>
              </a:pPr>
              <a:t>21</a:t>
            </a:fld>
            <a:endParaRPr lang="en-US"/>
          </a:p>
        </p:txBody>
      </p:sp>
      <p:pic>
        <p:nvPicPr>
          <p:cNvPr id="4" name="Picture 3" descr="fg6.eps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193" y="304800"/>
            <a:ext cx="4140807" cy="3020211"/>
          </a:xfrm>
          <a:prstGeom prst="rect">
            <a:avLst/>
          </a:prstGeom>
        </p:spPr>
      </p:pic>
      <p:pic>
        <p:nvPicPr>
          <p:cNvPr id="5" name="Picture 4" descr="fg8.eps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05200" y="3505200"/>
            <a:ext cx="4953000" cy="2995238"/>
          </a:xfrm>
          <a:prstGeom prst="rect">
            <a:avLst/>
          </a:prstGeom>
          <a:ln w="25400">
            <a:gradFill>
              <a:gsLst>
                <a:gs pos="0">
                  <a:srgbClr val="D6B19C"/>
                </a:gs>
                <a:gs pos="30000">
                  <a:srgbClr val="D49E6C"/>
                </a:gs>
                <a:gs pos="70000">
                  <a:srgbClr val="A65528"/>
                </a:gs>
                <a:gs pos="100000">
                  <a:srgbClr val="663012"/>
                </a:gs>
              </a:gsLst>
              <a:lin ang="5400000" scaled="0"/>
            </a:gradFill>
          </a:ln>
        </p:spPr>
      </p:pic>
      <p:pic>
        <p:nvPicPr>
          <p:cNvPr id="6" name="Picture 5" descr="fg7.eps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43400" y="381000"/>
            <a:ext cx="4065535" cy="275002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524000" y="228600"/>
            <a:ext cx="1524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solidFill>
                  <a:srgbClr val="FF0000"/>
                </a:solidFill>
              </a:rPr>
              <a:t>DCO Plots</a:t>
            </a:r>
            <a:endParaRPr lang="en-IN" sz="1600" b="1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791200" y="228600"/>
            <a:ext cx="1524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solidFill>
                  <a:srgbClr val="FF0000"/>
                </a:solidFill>
              </a:rPr>
              <a:t>DSAM</a:t>
            </a:r>
            <a:endParaRPr lang="en-IN" sz="1600" b="1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495800" y="3090446"/>
            <a:ext cx="3200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solidFill>
                  <a:srgbClr val="FF0000"/>
                </a:solidFill>
              </a:rPr>
              <a:t>Level </a:t>
            </a:r>
            <a:r>
              <a:rPr lang="en-US" sz="1600" b="1" dirty="0" err="1" smtClean="0">
                <a:solidFill>
                  <a:srgbClr val="FF0000"/>
                </a:solidFill>
              </a:rPr>
              <a:t>Systematics</a:t>
            </a:r>
            <a:endParaRPr lang="en-IN" sz="1600" b="1" dirty="0">
              <a:solidFill>
                <a:srgbClr val="FF0000"/>
              </a:solidFill>
            </a:endParaRPr>
          </a:p>
        </p:txBody>
      </p:sp>
      <p:sp>
        <p:nvSpPr>
          <p:cNvPr id="10" name="AutoShape 5"/>
          <p:cNvSpPr>
            <a:spLocks noChangeArrowheads="1"/>
          </p:cNvSpPr>
          <p:nvPr/>
        </p:nvSpPr>
        <p:spPr bwMode="auto">
          <a:xfrm>
            <a:off x="266700" y="4330700"/>
            <a:ext cx="3009900" cy="927100"/>
          </a:xfrm>
          <a:prstGeom prst="roundRect">
            <a:avLst>
              <a:gd name="adj" fmla="val 16667"/>
            </a:avLst>
          </a:prstGeom>
          <a:solidFill>
            <a:srgbClr val="00FF00"/>
          </a:solidFill>
          <a:ln w="25400" algn="ctr">
            <a:solidFill>
              <a:srgbClr val="FF0000"/>
            </a:solidFill>
            <a:round/>
            <a:headEnd/>
            <a:tailEnd/>
          </a:ln>
        </p:spPr>
        <p:txBody>
          <a:bodyPr anchorCtr="1">
            <a:spAutoFit/>
          </a:bodyPr>
          <a:lstStyle/>
          <a:p>
            <a:r>
              <a:rPr lang="en-US"/>
              <a:t>Level systematics of </a:t>
            </a:r>
            <a:r>
              <a:rPr lang="en-US" b="1" baseline="30000"/>
              <a:t>206-212</a:t>
            </a:r>
            <a:r>
              <a:rPr lang="en-US"/>
              <a:t>Fr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4A0EA69D-1D7E-41C3-B440-2CAA5AB925B7}" type="datetime3">
              <a:rPr lang="en-US"/>
              <a:pPr>
                <a:defRPr/>
              </a:pPr>
              <a:t>17 April 2012</a:t>
            </a:fld>
            <a:endParaRPr lang="en-US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AC1E8A-FDED-4A02-BD59-126F510833AB}" type="slidenum">
              <a:rPr lang="en-US"/>
              <a:pPr>
                <a:defRPr/>
              </a:pPr>
              <a:t>22</a:t>
            </a:fld>
            <a:endParaRPr lang="en-US"/>
          </a:p>
        </p:txBody>
      </p:sp>
      <p:sp>
        <p:nvSpPr>
          <p:cNvPr id="30724" name="Rectangle 2"/>
          <p:cNvSpPr>
            <a:spLocks noGrp="1"/>
          </p:cNvSpPr>
          <p:nvPr>
            <p:ph type="title"/>
          </p:nvPr>
        </p:nvSpPr>
        <p:spPr>
          <a:xfrm>
            <a:off x="2286000" y="76200"/>
            <a:ext cx="4038600" cy="457200"/>
          </a:xfrm>
        </p:spPr>
        <p:txBody>
          <a:bodyPr/>
          <a:lstStyle/>
          <a:p>
            <a:r>
              <a:rPr lang="en-US" sz="1800" b="1" smtClean="0"/>
              <a:t>Shears Bands in </a:t>
            </a:r>
            <a:r>
              <a:rPr lang="en-US" sz="1800" b="1" baseline="30000" smtClean="0"/>
              <a:t>204</a:t>
            </a:r>
            <a:r>
              <a:rPr lang="en-US" sz="1800" b="1" smtClean="0"/>
              <a:t>At and </a:t>
            </a:r>
            <a:r>
              <a:rPr lang="en-US" sz="1800" b="1" baseline="30000" smtClean="0"/>
              <a:t>206</a:t>
            </a:r>
            <a:r>
              <a:rPr lang="en-US" sz="1800" b="1" smtClean="0"/>
              <a:t>Fr</a:t>
            </a:r>
          </a:p>
        </p:txBody>
      </p:sp>
      <p:pic>
        <p:nvPicPr>
          <p:cNvPr id="52227" name="Picture 3" descr="204At_LEVELSCHEME_FINAL3"/>
          <p:cNvPicPr>
            <a:picLocks noChangeAspect="1" noChangeArrowheads="1"/>
          </p:cNvPicPr>
          <p:nvPr/>
        </p:nvPicPr>
        <p:blipFill>
          <a:blip r:embed="rId3"/>
          <a:srcRect l="17467" r="17467" b="5099"/>
          <a:stretch>
            <a:fillRect/>
          </a:stretch>
        </p:blipFill>
        <p:spPr bwMode="auto">
          <a:xfrm>
            <a:off x="1520825" y="533400"/>
            <a:ext cx="2900363" cy="5640388"/>
          </a:xfrm>
          <a:prstGeom prst="rect">
            <a:avLst/>
          </a:prstGeom>
          <a:noFill/>
          <a:ln w="12700">
            <a:solidFill>
              <a:srgbClr val="CC3300"/>
            </a:solidFill>
            <a:miter lim="800000"/>
            <a:headEnd/>
            <a:tailEnd/>
          </a:ln>
        </p:spPr>
      </p:pic>
      <p:pic>
        <p:nvPicPr>
          <p:cNvPr id="52228" name="Picture 4" descr="levelschemeEDIT copy"/>
          <p:cNvPicPr>
            <a:picLocks noChangeAspect="1" noChangeArrowheads="1"/>
          </p:cNvPicPr>
          <p:nvPr/>
        </p:nvPicPr>
        <p:blipFill>
          <a:blip r:embed="rId4"/>
          <a:srcRect l="9238" t="1263" r="10118" b="2684"/>
          <a:stretch>
            <a:fillRect/>
          </a:stretch>
        </p:blipFill>
        <p:spPr bwMode="auto">
          <a:xfrm>
            <a:off x="4419600" y="533400"/>
            <a:ext cx="3352800" cy="5638800"/>
          </a:xfrm>
          <a:prstGeom prst="rect">
            <a:avLst/>
          </a:prstGeom>
          <a:noFill/>
          <a:ln w="12700">
            <a:solidFill>
              <a:srgbClr val="CC3300"/>
            </a:solidFill>
            <a:miter lim="800000"/>
            <a:headEnd/>
            <a:tailEnd/>
          </a:ln>
        </p:spPr>
      </p:pic>
      <p:grpSp>
        <p:nvGrpSpPr>
          <p:cNvPr id="2" name="Group 5"/>
          <p:cNvGrpSpPr>
            <a:grpSpLocks/>
          </p:cNvGrpSpPr>
          <p:nvPr/>
        </p:nvGrpSpPr>
        <p:grpSpPr bwMode="auto">
          <a:xfrm>
            <a:off x="76200" y="1295400"/>
            <a:ext cx="8915400" cy="3913188"/>
            <a:chOff x="48" y="1222"/>
            <a:chExt cx="5616" cy="2465"/>
          </a:xfrm>
        </p:grpSpPr>
        <p:pic>
          <p:nvPicPr>
            <p:cNvPr id="30729" name="Picture 6" descr="SP496_206Fr_Zoomed2 copy"/>
            <p:cNvPicPr>
              <a:picLocks noChangeAspect="1" noChangeArrowheads="1"/>
            </p:cNvPicPr>
            <p:nvPr/>
          </p:nvPicPr>
          <p:blipFill>
            <a:blip r:embed="rId5"/>
            <a:srcRect l="1611" t="2148" r="4935"/>
            <a:stretch>
              <a:fillRect/>
            </a:stretch>
          </p:blipFill>
          <p:spPr bwMode="auto">
            <a:xfrm>
              <a:off x="2880" y="1222"/>
              <a:ext cx="2784" cy="21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0730" name="Picture 7" descr="SP496_204At_Zoomed copy"/>
            <p:cNvPicPr>
              <a:picLocks noChangeAspect="1" noChangeArrowheads="1"/>
            </p:cNvPicPr>
            <p:nvPr/>
          </p:nvPicPr>
          <p:blipFill>
            <a:blip r:embed="rId6"/>
            <a:srcRect l="1596" t="2286" r="5872"/>
            <a:stretch>
              <a:fillRect/>
            </a:stretch>
          </p:blipFill>
          <p:spPr bwMode="auto">
            <a:xfrm>
              <a:off x="48" y="1241"/>
              <a:ext cx="2736" cy="21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0731" name="Text Box 8"/>
            <p:cNvSpPr txBox="1">
              <a:spLocks noChangeArrowheads="1"/>
            </p:cNvSpPr>
            <p:nvPr/>
          </p:nvSpPr>
          <p:spPr bwMode="auto">
            <a:xfrm>
              <a:off x="1200" y="3456"/>
              <a:ext cx="3600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hangingPunct="0"/>
              <a:r>
                <a:rPr lang="en-US" sz="1800">
                  <a:solidFill>
                    <a:srgbClr val="CC3300"/>
                  </a:solidFill>
                </a:rPr>
                <a:t>Backbending also observed in </a:t>
              </a:r>
              <a:r>
                <a:rPr lang="en-US" sz="1800" baseline="30000">
                  <a:solidFill>
                    <a:srgbClr val="CC3300"/>
                  </a:solidFill>
                </a:rPr>
                <a:t>197,199</a:t>
              </a:r>
              <a:r>
                <a:rPr lang="en-US" sz="1800">
                  <a:solidFill>
                    <a:srgbClr val="CC3300"/>
                  </a:solidFill>
                </a:rPr>
                <a:t>Pb and </a:t>
              </a:r>
              <a:r>
                <a:rPr lang="en-US" sz="1800" baseline="30000">
                  <a:solidFill>
                    <a:srgbClr val="CC3300"/>
                  </a:solidFill>
                </a:rPr>
                <a:t>205</a:t>
              </a:r>
              <a:r>
                <a:rPr lang="en-US" sz="1800">
                  <a:solidFill>
                    <a:srgbClr val="CC3300"/>
                  </a:solidFill>
                </a:rPr>
                <a:t>Rn</a:t>
              </a:r>
            </a:p>
          </p:txBody>
        </p:sp>
      </p:grpSp>
      <p:sp>
        <p:nvSpPr>
          <p:cNvPr id="30728" name="Text Box 9"/>
          <p:cNvSpPr txBox="1">
            <a:spLocks noChangeArrowheads="1"/>
          </p:cNvSpPr>
          <p:nvPr/>
        </p:nvSpPr>
        <p:spPr bwMode="auto">
          <a:xfrm>
            <a:off x="4648200" y="6324600"/>
            <a:ext cx="4267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eaLnBrk="0" hangingPunct="0"/>
            <a:r>
              <a:rPr lang="en-US" sz="1400" b="1">
                <a:latin typeface="Arial" pitchFamily="34" charset="0"/>
              </a:rPr>
              <a:t>Hartley et al, PRC 78, 054319 (2008)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522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9" dur="500"/>
                                        <p:tgtEl>
                                          <p:spTgt spid="522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433C78C-6227-402C-A948-F0C938675B88}" type="datetime3">
              <a:rPr lang="en-US" smtClean="0"/>
              <a:pPr>
                <a:defRPr/>
              </a:pPr>
              <a:t>17 April 2012</a:t>
            </a:fld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0D3E792-73A3-4674-AC74-53303714C721}" type="slidenum">
              <a:rPr lang="en-US" smtClean="0"/>
              <a:pPr>
                <a:defRPr/>
              </a:pPr>
              <a:t>23</a:t>
            </a:fld>
            <a:endParaRPr lang="en-US"/>
          </a:p>
        </p:txBody>
      </p:sp>
      <p:sp>
        <p:nvSpPr>
          <p:cNvPr id="4" name="Text Box 95"/>
          <p:cNvSpPr txBox="1">
            <a:spLocks noChangeArrowheads="1"/>
          </p:cNvSpPr>
          <p:nvPr/>
        </p:nvSpPr>
        <p:spPr bwMode="auto">
          <a:xfrm>
            <a:off x="1062253" y="228600"/>
            <a:ext cx="716734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spcBef>
                <a:spcPct val="0"/>
              </a:spcBef>
            </a:pPr>
            <a:r>
              <a:rPr lang="en-GB" sz="1800" b="0" u="sng" dirty="0" smtClean="0">
                <a:solidFill>
                  <a:srgbClr val="800080"/>
                </a:solidFill>
              </a:rPr>
              <a:t>What can be done at CERN-ISOLDE along this line of research ?</a:t>
            </a:r>
            <a:endParaRPr lang="en-GB" sz="1800" b="0" dirty="0">
              <a:solidFill>
                <a:srgbClr val="00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81000" y="914400"/>
            <a:ext cx="8458200" cy="4508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9388" indent="-179388" algn="l">
              <a:buFont typeface="Arial" pitchFamily="34" charset="0"/>
              <a:buChar char="•"/>
            </a:pPr>
            <a:r>
              <a:rPr lang="en-US" sz="1400" dirty="0" smtClean="0"/>
              <a:t>Alpha / beta decay rate study of the proton-rich nuclei (Ra, Fr, </a:t>
            </a:r>
            <a:r>
              <a:rPr lang="en-US" sz="1400" dirty="0" err="1" smtClean="0"/>
              <a:t>Rn</a:t>
            </a:r>
            <a:r>
              <a:rPr lang="en-US" sz="1400" dirty="0" smtClean="0"/>
              <a:t>, At, Po)</a:t>
            </a:r>
          </a:p>
          <a:p>
            <a:pPr marL="179388" indent="-179388" algn="l">
              <a:buFont typeface="Arial" pitchFamily="34" charset="0"/>
              <a:buChar char="•"/>
              <a:tabLst>
                <a:tab pos="179388" algn="l"/>
              </a:tabLst>
            </a:pPr>
            <a:r>
              <a:rPr lang="en-US" sz="1400" dirty="0" smtClean="0"/>
              <a:t>Look for isomers; measure Isomer decay rates for nuclei near Z=82 N=126  </a:t>
            </a:r>
            <a:r>
              <a:rPr lang="en-US" sz="1400" dirty="0" smtClean="0">
                <a:sym typeface="Wingdings" pitchFamily="2" charset="2"/>
              </a:rPr>
              <a:t> correlate with single particle strength, occurrence of spin traps, level energy difference</a:t>
            </a:r>
            <a:r>
              <a:rPr lang="en-US" sz="1400" dirty="0" smtClean="0"/>
              <a:t> </a:t>
            </a:r>
          </a:p>
          <a:p>
            <a:pPr marL="179388" indent="-179388" algn="l">
              <a:buFont typeface="Arial" pitchFamily="34" charset="0"/>
              <a:buChar char="•"/>
              <a:tabLst>
                <a:tab pos="179388" algn="l"/>
              </a:tabLst>
            </a:pPr>
            <a:r>
              <a:rPr lang="en-US" sz="1400" dirty="0" smtClean="0"/>
              <a:t> Coulomb excitation across the isomeric level, spectroscopy to explore nuclear structure</a:t>
            </a:r>
          </a:p>
          <a:p>
            <a:pPr marL="179388" indent="-179388" algn="l">
              <a:tabLst>
                <a:tab pos="179388" algn="l"/>
              </a:tabLst>
            </a:pPr>
            <a:r>
              <a:rPr lang="en-US" sz="1400" dirty="0" smtClean="0">
                <a:solidFill>
                  <a:srgbClr val="0000FF"/>
                </a:solidFill>
              </a:rPr>
              <a:t>       </a:t>
            </a:r>
            <a:r>
              <a:rPr lang="en-US" sz="1400" dirty="0" smtClean="0">
                <a:solidFill>
                  <a:srgbClr val="0000FF"/>
                </a:solidFill>
              </a:rPr>
              <a:t>HIE-ISOLDE </a:t>
            </a:r>
            <a:r>
              <a:rPr lang="en-US" sz="1400" dirty="0" smtClean="0">
                <a:solidFill>
                  <a:srgbClr val="0000FF"/>
                </a:solidFill>
              </a:rPr>
              <a:t>beam at 5.5 </a:t>
            </a:r>
            <a:r>
              <a:rPr lang="en-US" sz="1400" dirty="0" err="1" smtClean="0">
                <a:solidFill>
                  <a:srgbClr val="0000FF"/>
                </a:solidFill>
              </a:rPr>
              <a:t>MeV</a:t>
            </a:r>
            <a:r>
              <a:rPr lang="en-US" sz="1400" dirty="0" smtClean="0">
                <a:solidFill>
                  <a:srgbClr val="0000FF"/>
                </a:solidFill>
              </a:rPr>
              <a:t>/u       </a:t>
            </a:r>
            <a:r>
              <a:rPr lang="en-US" sz="1400" dirty="0" smtClean="0">
                <a:solidFill>
                  <a:srgbClr val="0000FF"/>
                </a:solidFill>
              </a:rPr>
              <a:t>MINIBALL </a:t>
            </a:r>
            <a:r>
              <a:rPr lang="en-US" sz="1400" dirty="0" smtClean="0">
                <a:solidFill>
                  <a:srgbClr val="0000FF"/>
                </a:solidFill>
              </a:rPr>
              <a:t>+ Tagging </a:t>
            </a:r>
            <a:r>
              <a:rPr lang="en-US" sz="1400" dirty="0" smtClean="0">
                <a:solidFill>
                  <a:srgbClr val="0000FF"/>
                </a:solidFill>
              </a:rPr>
              <a:t>detectors + CE spectrometer</a:t>
            </a:r>
            <a:endParaRPr lang="en-US" sz="1400" dirty="0" smtClean="0">
              <a:solidFill>
                <a:srgbClr val="0000FF"/>
              </a:solidFill>
            </a:endParaRPr>
          </a:p>
          <a:p>
            <a:pPr marL="179388" indent="-179388" algn="l">
              <a:buFont typeface="Arial" pitchFamily="34" charset="0"/>
              <a:buChar char="•"/>
              <a:tabLst>
                <a:tab pos="179388" algn="l"/>
              </a:tabLst>
            </a:pPr>
            <a:r>
              <a:rPr lang="en-US" sz="1400" dirty="0" smtClean="0"/>
              <a:t>Use multiple Coulomb excitation to populate  moderate spin states coupled by  dipoles  and </a:t>
            </a:r>
            <a:r>
              <a:rPr lang="en-US" sz="1400" dirty="0" err="1" smtClean="0"/>
              <a:t>quadrupoles</a:t>
            </a:r>
            <a:r>
              <a:rPr lang="en-US" sz="1400" dirty="0" smtClean="0"/>
              <a:t>    </a:t>
            </a:r>
            <a:r>
              <a:rPr lang="en-US" sz="1400" dirty="0" smtClean="0">
                <a:sym typeface="Wingdings" pitchFamily="2" charset="2"/>
              </a:rPr>
              <a:t> Revisit energy levels of the single particle states and look for change in magic numbers </a:t>
            </a:r>
          </a:p>
          <a:p>
            <a:pPr marL="179388" indent="-179388" algn="l">
              <a:buFont typeface="Arial" pitchFamily="34" charset="0"/>
              <a:buChar char="•"/>
              <a:tabLst>
                <a:tab pos="179388" algn="l"/>
              </a:tabLst>
            </a:pPr>
            <a:r>
              <a:rPr lang="en-US" sz="1400" dirty="0" smtClean="0">
                <a:sym typeface="Wingdings" pitchFamily="2" charset="2"/>
              </a:rPr>
              <a:t>Interplay of the single particle and the collective degrees of freedom through spectroscopic investigation (energy levels, spin-parities, life time) near Z=82 and N=126.</a:t>
            </a:r>
          </a:p>
          <a:p>
            <a:pPr marL="179388" indent="-179388" algn="l">
              <a:buFont typeface="Arial" pitchFamily="34" charset="0"/>
              <a:buChar char="•"/>
              <a:tabLst>
                <a:tab pos="179388" algn="l"/>
              </a:tabLst>
            </a:pPr>
            <a:r>
              <a:rPr lang="en-US" sz="1400" dirty="0" smtClean="0">
                <a:sym typeface="Wingdings" pitchFamily="2" charset="2"/>
              </a:rPr>
              <a:t>Precision mass and isomeric shift measurements  on the chain of nuclei (Fr, At) using ISOLTRAP.</a:t>
            </a:r>
          </a:p>
          <a:p>
            <a:pPr marL="179388" indent="-179388" algn="l">
              <a:tabLst>
                <a:tab pos="179388" algn="l"/>
              </a:tabLst>
            </a:pPr>
            <a:r>
              <a:rPr lang="en-US" sz="1400" dirty="0" smtClean="0">
                <a:sym typeface="Wingdings" pitchFamily="2" charset="2"/>
              </a:rPr>
              <a:t>                                         </a:t>
            </a:r>
            <a:r>
              <a:rPr lang="en-US" sz="1400" dirty="0" smtClean="0">
                <a:solidFill>
                  <a:srgbClr val="0000FF"/>
                </a:solidFill>
                <a:sym typeface="Wingdings" pitchFamily="2" charset="2"/>
              </a:rPr>
              <a:t>Search for long lived low lying isomers</a:t>
            </a:r>
            <a:r>
              <a:rPr lang="en-US" sz="1400" dirty="0" smtClean="0">
                <a:sym typeface="Wingdings" pitchFamily="2" charset="2"/>
              </a:rPr>
              <a:t> </a:t>
            </a:r>
            <a:endParaRPr lang="en-US" sz="1400" dirty="0" smtClean="0">
              <a:solidFill>
                <a:srgbClr val="0000FF"/>
              </a:solidFill>
              <a:sym typeface="Wingdings" pitchFamily="2" charset="2"/>
            </a:endParaRPr>
          </a:p>
          <a:p>
            <a:pPr marL="179388" indent="-179388" algn="l">
              <a:buFont typeface="Arial" pitchFamily="34" charset="0"/>
              <a:buChar char="•"/>
              <a:tabLst>
                <a:tab pos="179388" algn="l"/>
              </a:tabLst>
            </a:pPr>
            <a:r>
              <a:rPr lang="en-US" sz="1400" dirty="0" smtClean="0">
                <a:sym typeface="Wingdings" pitchFamily="2" charset="2"/>
              </a:rPr>
              <a:t>Production of heavier nuclei through asymmetric fusion and transfer reactions at HIE-ISOLDE (after energy upgrade)  and subsequent spectroscopic investigation using MINIBALL + Residue tagging detectors</a:t>
            </a:r>
          </a:p>
          <a:p>
            <a:pPr marL="179388" indent="-179388" algn="l">
              <a:tabLst>
                <a:tab pos="179388" algn="l"/>
              </a:tabLst>
            </a:pPr>
            <a:r>
              <a:rPr lang="en-US" sz="1400" dirty="0" smtClean="0">
                <a:sym typeface="Wingdings" pitchFamily="2" charset="2"/>
              </a:rPr>
              <a:t>		        </a:t>
            </a:r>
            <a:r>
              <a:rPr lang="en-US" sz="1400" dirty="0" smtClean="0">
                <a:solidFill>
                  <a:srgbClr val="0000FF"/>
                </a:solidFill>
                <a:sym typeface="Wingdings" pitchFamily="2" charset="2"/>
              </a:rPr>
              <a:t>DSSD detectors  with forward angle coverage for ER tagging  </a:t>
            </a:r>
            <a:endParaRPr lang="en-IN" sz="1400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698BA81F-022E-467E-8414-B439C77A899D}" type="datetime3">
              <a:rPr lang="en-US"/>
              <a:pPr>
                <a:defRPr/>
              </a:pPr>
              <a:t>17 April 2012</a:t>
            </a:fld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6568A1A-81EC-42D3-8282-C2CEC9747203}" type="slidenum">
              <a:rPr lang="en-US"/>
              <a:pPr>
                <a:defRPr/>
              </a:pPr>
              <a:t>24</a:t>
            </a:fld>
            <a:endParaRPr lang="en-US"/>
          </a:p>
        </p:txBody>
      </p:sp>
      <p:pic>
        <p:nvPicPr>
          <p:cNvPr id="3379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15088" y="609600"/>
            <a:ext cx="2576512" cy="25558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33797" name="Text Box 3"/>
          <p:cNvSpPr txBox="1">
            <a:spLocks noChangeArrowheads="1"/>
          </p:cNvSpPr>
          <p:nvPr/>
        </p:nvSpPr>
        <p:spPr bwMode="auto">
          <a:xfrm>
            <a:off x="768350" y="623888"/>
            <a:ext cx="1181100" cy="366712"/>
          </a:xfrm>
          <a:prstGeom prst="rect">
            <a:avLst/>
          </a:prstGeom>
          <a:solidFill>
            <a:srgbClr val="333399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>
              <a:spcBef>
                <a:spcPct val="0"/>
              </a:spcBef>
            </a:pPr>
            <a:r>
              <a:rPr lang="en-US" sz="1800" b="1">
                <a:solidFill>
                  <a:srgbClr val="FFFF99"/>
                </a:solidFill>
              </a:rPr>
              <a:t>Summary</a:t>
            </a:r>
          </a:p>
        </p:txBody>
      </p:sp>
      <p:sp>
        <p:nvSpPr>
          <p:cNvPr id="33798" name="Text Box 4"/>
          <p:cNvSpPr txBox="1">
            <a:spLocks noChangeArrowheads="1"/>
          </p:cNvSpPr>
          <p:nvPr/>
        </p:nvSpPr>
        <p:spPr bwMode="auto">
          <a:xfrm>
            <a:off x="533400" y="1425575"/>
            <a:ext cx="6172200" cy="43858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l">
              <a:buFontTx/>
              <a:buAutoNum type="arabicPeriod"/>
            </a:pPr>
            <a:r>
              <a:rPr lang="en-US" sz="1800" dirty="0">
                <a:solidFill>
                  <a:srgbClr val="3333CC"/>
                </a:solidFill>
                <a:latin typeface="Arial" pitchFamily="34" charset="0"/>
              </a:rPr>
              <a:t>Gamma spectroscopy of trans-lead nuclei done at the recent INGA campaign has lead to building up of near-complete level schemes in proton-rich Francium isotopes. Unknown level scheme in </a:t>
            </a:r>
            <a:r>
              <a:rPr lang="en-US" sz="1800" baseline="30000" dirty="0">
                <a:solidFill>
                  <a:srgbClr val="3333CC"/>
                </a:solidFill>
                <a:latin typeface="Arial" pitchFamily="34" charset="0"/>
              </a:rPr>
              <a:t>210</a:t>
            </a:r>
            <a:r>
              <a:rPr lang="en-US" sz="1800" dirty="0">
                <a:solidFill>
                  <a:srgbClr val="3333CC"/>
                </a:solidFill>
                <a:latin typeface="Arial" pitchFamily="34" charset="0"/>
              </a:rPr>
              <a:t>Fr could be built up with INGA experiment based on little or no information. </a:t>
            </a:r>
          </a:p>
          <a:p>
            <a:pPr marL="342900" indent="-342900" algn="l">
              <a:buFontTx/>
              <a:buAutoNum type="arabicPeriod"/>
            </a:pPr>
            <a:r>
              <a:rPr lang="en-US" sz="1800" dirty="0">
                <a:solidFill>
                  <a:srgbClr val="3333CC"/>
                </a:solidFill>
                <a:latin typeface="Arial" pitchFamily="34" charset="0"/>
              </a:rPr>
              <a:t>Residue tagging or channel </a:t>
            </a:r>
            <a:r>
              <a:rPr lang="en-US" sz="1800" dirty="0" smtClean="0">
                <a:solidFill>
                  <a:srgbClr val="3333CC"/>
                </a:solidFill>
                <a:latin typeface="Arial" pitchFamily="34" charset="0"/>
              </a:rPr>
              <a:t>selection </a:t>
            </a:r>
            <a:r>
              <a:rPr lang="en-US" sz="1800" dirty="0">
                <a:solidFill>
                  <a:srgbClr val="3333CC"/>
                </a:solidFill>
                <a:latin typeface="Arial" pitchFamily="34" charset="0"/>
              </a:rPr>
              <a:t>for exclusive spectroscopy will be the way to go for the next phase to look for exotic collective behavior in trans-lead nuclei.</a:t>
            </a:r>
          </a:p>
          <a:p>
            <a:pPr marL="342900" indent="-342900" algn="l">
              <a:buFontTx/>
              <a:buAutoNum type="arabicPeriod"/>
            </a:pPr>
            <a:r>
              <a:rPr lang="en-US" sz="1800" dirty="0">
                <a:solidFill>
                  <a:srgbClr val="3333CC"/>
                </a:solidFill>
                <a:latin typeface="Arial" pitchFamily="34" charset="0"/>
              </a:rPr>
              <a:t>Need detailed theoretical calculations on </a:t>
            </a:r>
            <a:r>
              <a:rPr lang="en-US" sz="1800" dirty="0" smtClean="0">
                <a:solidFill>
                  <a:srgbClr val="3333CC"/>
                </a:solidFill>
                <a:latin typeface="Arial" pitchFamily="34" charset="0"/>
              </a:rPr>
              <a:t>nuclear structure </a:t>
            </a:r>
            <a:r>
              <a:rPr lang="en-US" sz="1800" dirty="0">
                <a:solidFill>
                  <a:srgbClr val="3333CC"/>
                </a:solidFill>
                <a:latin typeface="Arial" pitchFamily="34" charset="0"/>
              </a:rPr>
              <a:t>of </a:t>
            </a:r>
            <a:r>
              <a:rPr lang="en-US" sz="1800" dirty="0" smtClean="0">
                <a:solidFill>
                  <a:srgbClr val="3333CC"/>
                </a:solidFill>
                <a:latin typeface="Arial" pitchFamily="34" charset="0"/>
              </a:rPr>
              <a:t>the high </a:t>
            </a:r>
            <a:r>
              <a:rPr lang="en-US" sz="1800" dirty="0">
                <a:solidFill>
                  <a:srgbClr val="3333CC"/>
                </a:solidFill>
                <a:latin typeface="Arial" pitchFamily="34" charset="0"/>
              </a:rPr>
              <a:t>spin states in these nuclei</a:t>
            </a:r>
            <a:r>
              <a:rPr lang="en-US" sz="1800" dirty="0" smtClean="0">
                <a:solidFill>
                  <a:srgbClr val="3333CC"/>
                </a:solidFill>
                <a:latin typeface="Arial" pitchFamily="34" charset="0"/>
              </a:rPr>
              <a:t>.</a:t>
            </a:r>
          </a:p>
          <a:p>
            <a:pPr marL="342900" indent="-342900" algn="l">
              <a:buFontTx/>
              <a:buAutoNum type="arabicPeriod"/>
            </a:pPr>
            <a:r>
              <a:rPr lang="en-US" sz="1800" dirty="0" smtClean="0">
                <a:solidFill>
                  <a:srgbClr val="3333CC"/>
                </a:solidFill>
                <a:latin typeface="Arial" pitchFamily="34" charset="0"/>
              </a:rPr>
              <a:t>Explore the evolution of nuclear structure along the north-west of the valley of stability above Z=82 and N=126 using the unique HIE-ISOLDE facility.  </a:t>
            </a:r>
            <a:endParaRPr lang="en-US" sz="1800" dirty="0">
              <a:solidFill>
                <a:srgbClr val="3333CC"/>
              </a:solidFill>
              <a:latin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553200" y="4419600"/>
            <a:ext cx="2362200" cy="461665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38100">
            <a:gradFill flip="none" rotWithShape="1">
              <a:gsLst>
                <a:gs pos="0">
                  <a:srgbClr val="A603AB"/>
                </a:gs>
                <a:gs pos="21001">
                  <a:srgbClr val="0819FB"/>
                </a:gs>
                <a:gs pos="35001">
                  <a:srgbClr val="1A8D48"/>
                </a:gs>
                <a:gs pos="52000">
                  <a:srgbClr val="FFFF00"/>
                </a:gs>
                <a:gs pos="73000">
                  <a:srgbClr val="EE3F17"/>
                </a:gs>
                <a:gs pos="88000">
                  <a:srgbClr val="E81766"/>
                </a:gs>
                <a:gs pos="100000">
                  <a:srgbClr val="A603AB"/>
                </a:gs>
              </a:gsLst>
              <a:lin ang="13500000" scaled="0"/>
              <a:tileRect/>
            </a:gra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Thank You</a:t>
            </a:r>
            <a:endParaRPr lang="en-IN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DED9714E-5B00-4EE7-8FA2-BAA49B74D533}" type="datetime3">
              <a:rPr lang="en-US"/>
              <a:pPr>
                <a:defRPr/>
              </a:pPr>
              <a:t>17 April 2012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B480D4A-373B-419D-A210-40AB28A8094D}" type="slidenum">
              <a:rPr lang="en-US"/>
              <a:pPr>
                <a:defRPr/>
              </a:pPr>
              <a:t>3</a:t>
            </a:fld>
            <a:endParaRPr lang="en-US"/>
          </a:p>
        </p:txBody>
      </p:sp>
      <p:pic>
        <p:nvPicPr>
          <p:cNvPr id="44034" name="Picture 2" descr="Nuklidkarte 26 Nov 2001"/>
          <p:cNvPicPr>
            <a:picLocks noChangeAspect="1" noChangeArrowheads="1"/>
          </p:cNvPicPr>
          <p:nvPr/>
        </p:nvPicPr>
        <p:blipFill>
          <a:blip r:embed="rId3"/>
          <a:srcRect t="22296" r="23244"/>
          <a:stretch>
            <a:fillRect/>
          </a:stretch>
        </p:blipFill>
        <p:spPr bwMode="auto">
          <a:xfrm>
            <a:off x="0" y="0"/>
            <a:ext cx="9193213" cy="688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4035" name="AutoShape 3"/>
          <p:cNvSpPr>
            <a:spLocks noChangeArrowheads="1"/>
          </p:cNvSpPr>
          <p:nvPr/>
        </p:nvSpPr>
        <p:spPr bwMode="auto">
          <a:xfrm>
            <a:off x="6324600" y="1600200"/>
            <a:ext cx="2743200" cy="2286000"/>
          </a:xfrm>
          <a:prstGeom prst="wedgeEllipseCallout">
            <a:avLst>
              <a:gd name="adj1" fmla="val 1250"/>
              <a:gd name="adj2" fmla="val -74596"/>
            </a:avLst>
          </a:prstGeom>
          <a:solidFill>
            <a:srgbClr val="FFE7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90487" tIns="45243" rIns="90487" bIns="45243">
            <a:scene3d>
              <a:camera prst="orthographicFront"/>
              <a:lightRig rig="threePt" dir="t"/>
            </a:scene3d>
            <a:sp3d extrusionH="31750">
              <a:bevelT w="38100" h="38100"/>
            </a:sp3d>
          </a:bodyPr>
          <a:lstStyle/>
          <a:p>
            <a:pPr defTabSz="904875">
              <a:spcBef>
                <a:spcPct val="0"/>
              </a:spcBef>
            </a:pPr>
            <a:r>
              <a:rPr lang="en-US" sz="1800" b="1" dirty="0">
                <a:solidFill>
                  <a:srgbClr val="CC3300"/>
                </a:solidFill>
                <a:latin typeface="Times New Roman" pitchFamily="18" charset="0"/>
              </a:rPr>
              <a:t> </a:t>
            </a:r>
            <a:r>
              <a:rPr lang="en-US" sz="1800" b="1" baseline="30000" dirty="0" smtClean="0">
                <a:solidFill>
                  <a:srgbClr val="CC3300"/>
                </a:solidFill>
                <a:latin typeface="Times New Roman" pitchFamily="18" charset="0"/>
              </a:rPr>
              <a:t>202-216</a:t>
            </a:r>
            <a:r>
              <a:rPr lang="en-US" sz="1800" b="1" dirty="0" smtClean="0">
                <a:solidFill>
                  <a:srgbClr val="CC3300"/>
                </a:solidFill>
                <a:latin typeface="Times New Roman" pitchFamily="18" charset="0"/>
              </a:rPr>
              <a:t>Fr</a:t>
            </a:r>
            <a:endParaRPr lang="en-US" sz="1800" b="1" dirty="0">
              <a:solidFill>
                <a:srgbClr val="CC3300"/>
              </a:solidFill>
              <a:latin typeface="Times New Roman" pitchFamily="18" charset="0"/>
            </a:endParaRPr>
          </a:p>
          <a:p>
            <a:pPr defTabSz="904875">
              <a:spcBef>
                <a:spcPct val="0"/>
              </a:spcBef>
            </a:pPr>
            <a:r>
              <a:rPr lang="en-US" sz="1800" b="1" baseline="30000" dirty="0" smtClean="0">
                <a:solidFill>
                  <a:srgbClr val="008000"/>
                </a:solidFill>
                <a:latin typeface="Times New Roman" pitchFamily="18" charset="0"/>
              </a:rPr>
              <a:t>202-214</a:t>
            </a:r>
            <a:r>
              <a:rPr lang="en-US" sz="1800" b="1" dirty="0" smtClean="0">
                <a:solidFill>
                  <a:srgbClr val="008000"/>
                </a:solidFill>
                <a:latin typeface="Times New Roman" pitchFamily="18" charset="0"/>
              </a:rPr>
              <a:t>At</a:t>
            </a:r>
          </a:p>
          <a:p>
            <a:pPr defTabSz="904875">
              <a:spcBef>
                <a:spcPct val="0"/>
              </a:spcBef>
            </a:pPr>
            <a:r>
              <a:rPr lang="en-US" sz="1800" b="1" baseline="30000" dirty="0" smtClean="0">
                <a:solidFill>
                  <a:srgbClr val="C00000"/>
                </a:solidFill>
                <a:latin typeface="Times New Roman" pitchFamily="18" charset="0"/>
              </a:rPr>
              <a:t>200-216</a:t>
            </a:r>
            <a:r>
              <a:rPr lang="en-US" sz="1800" b="1" dirty="0" smtClean="0">
                <a:solidFill>
                  <a:srgbClr val="C00000"/>
                </a:solidFill>
                <a:latin typeface="Times New Roman" pitchFamily="18" charset="0"/>
              </a:rPr>
              <a:t>Rn</a:t>
            </a:r>
          </a:p>
          <a:p>
            <a:pPr defTabSz="904875">
              <a:spcBef>
                <a:spcPct val="0"/>
              </a:spcBef>
            </a:pPr>
            <a:r>
              <a:rPr lang="en-US" sz="1800" b="1" baseline="30000" dirty="0" smtClean="0">
                <a:solidFill>
                  <a:srgbClr val="0000FF"/>
                </a:solidFill>
                <a:latin typeface="Times New Roman" pitchFamily="18" charset="0"/>
              </a:rPr>
              <a:t>200-212</a:t>
            </a:r>
            <a:r>
              <a:rPr lang="en-US" sz="1800" b="1" dirty="0" smtClean="0">
                <a:solidFill>
                  <a:srgbClr val="0000FF"/>
                </a:solidFill>
                <a:latin typeface="Times New Roman" pitchFamily="18" charset="0"/>
              </a:rPr>
              <a:t>Po</a:t>
            </a:r>
          </a:p>
          <a:p>
            <a:pPr defTabSz="904875">
              <a:spcBef>
                <a:spcPct val="0"/>
              </a:spcBef>
            </a:pPr>
            <a:r>
              <a:rPr lang="en-US" sz="1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TRANS-LEAD NUCLEI</a:t>
            </a:r>
            <a:endParaRPr lang="en-US" sz="1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</a:endParaRPr>
          </a:p>
        </p:txBody>
      </p:sp>
      <p:sp>
        <p:nvSpPr>
          <p:cNvPr id="11270" name="Text Box 4"/>
          <p:cNvSpPr txBox="1">
            <a:spLocks noChangeArrowheads="1"/>
          </p:cNvSpPr>
          <p:nvPr/>
        </p:nvSpPr>
        <p:spPr bwMode="auto">
          <a:xfrm>
            <a:off x="471488" y="327025"/>
            <a:ext cx="55483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 b="1" dirty="0" smtClean="0">
                <a:solidFill>
                  <a:schemeClr val="bg1"/>
                </a:solidFill>
                <a:latin typeface="Arial" pitchFamily="34" charset="0"/>
              </a:rPr>
              <a:t>Region of interest: </a:t>
            </a:r>
            <a:endParaRPr lang="en-US" b="1" dirty="0">
              <a:solidFill>
                <a:schemeClr val="bg1"/>
              </a:solidFill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44034"/>
                                        </p:tgtEl>
                                      </p:cBhvr>
                                      <p:by x="300000" y="300000"/>
                                    </p:animScale>
                                  </p:childTnLst>
                                </p:cTn>
                              </p:par>
                              <p:par>
                                <p:cTn id="7" presetID="56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82482 1.21944 L -0.62795 0.91505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440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8" y="-15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035" grpId="0" animBg="1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0553A3DF-9E82-4AF8-8157-BE90D21B9AEB}" type="datetime3">
              <a:rPr lang="en-US"/>
              <a:pPr>
                <a:defRPr/>
              </a:pPr>
              <a:t>17 April 2012</a:t>
            </a:fld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8C480A-B61C-42F4-AA89-37164CEE79F2}" type="slidenum">
              <a:rPr lang="en-US"/>
              <a:pPr>
                <a:defRPr/>
              </a:pPr>
              <a:t>4</a:t>
            </a:fld>
            <a:endParaRPr lang="en-US"/>
          </a:p>
        </p:txBody>
      </p:sp>
      <p:sp>
        <p:nvSpPr>
          <p:cNvPr id="13316" name="Rectangle 6"/>
          <p:cNvSpPr>
            <a:spLocks noChangeArrowheads="1"/>
          </p:cNvSpPr>
          <p:nvPr/>
        </p:nvSpPr>
        <p:spPr bwMode="auto">
          <a:xfrm>
            <a:off x="228600" y="838200"/>
            <a:ext cx="8382000" cy="4486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spcBef>
                <a:spcPct val="0"/>
              </a:spcBef>
              <a:buFontTx/>
              <a:buChar char="o"/>
            </a:pPr>
            <a:r>
              <a:rPr lang="en-US" sz="1800">
                <a:solidFill>
                  <a:srgbClr val="CC3399"/>
                </a:solidFill>
              </a:rPr>
              <a:t>  Poor knowledge of nuclear structure in this domain</a:t>
            </a:r>
          </a:p>
          <a:p>
            <a:pPr lvl="2" algn="l">
              <a:spcBef>
                <a:spcPct val="0"/>
              </a:spcBef>
              <a:buFont typeface="Wingdings" pitchFamily="2" charset="2"/>
              <a:buChar char="Ø"/>
            </a:pPr>
            <a:r>
              <a:rPr lang="en-US" sz="1800">
                <a:solidFill>
                  <a:schemeClr val="accent2"/>
                </a:solidFill>
              </a:rPr>
              <a:t> Investigate by experiment</a:t>
            </a:r>
          </a:p>
          <a:p>
            <a:pPr lvl="2" algn="l">
              <a:spcBef>
                <a:spcPct val="0"/>
              </a:spcBef>
              <a:buFont typeface="Wingdings" pitchFamily="2" charset="2"/>
              <a:buChar char="Ø"/>
            </a:pPr>
            <a:r>
              <a:rPr lang="en-US" sz="1800">
                <a:latin typeface="Arial" pitchFamily="34" charset="0"/>
              </a:rPr>
              <a:t> </a:t>
            </a:r>
            <a:r>
              <a:rPr lang="en-US" sz="1800">
                <a:solidFill>
                  <a:srgbClr val="CC3399"/>
                </a:solidFill>
              </a:rPr>
              <a:t>Look for single particle behaviour and co-operative phenomena</a:t>
            </a:r>
          </a:p>
          <a:p>
            <a:pPr lvl="2" algn="l">
              <a:spcBef>
                <a:spcPct val="0"/>
              </a:spcBef>
            </a:pPr>
            <a:r>
              <a:rPr lang="en-US" sz="1800">
                <a:solidFill>
                  <a:srgbClr val="CC3399"/>
                </a:solidFill>
              </a:rPr>
              <a:t>       </a:t>
            </a:r>
            <a:r>
              <a:rPr lang="en-US" sz="1800">
                <a:solidFill>
                  <a:srgbClr val="FF3300"/>
                </a:solidFill>
              </a:rPr>
              <a:t>Shell model calculation of nuclear structure</a:t>
            </a:r>
          </a:p>
          <a:p>
            <a:pPr lvl="2" algn="l">
              <a:spcBef>
                <a:spcPct val="0"/>
              </a:spcBef>
            </a:pPr>
            <a:r>
              <a:rPr lang="en-US" sz="1800">
                <a:latin typeface="Arial" pitchFamily="34" charset="0"/>
              </a:rPr>
              <a:t>	</a:t>
            </a:r>
            <a:r>
              <a:rPr lang="en-US" sz="1800">
                <a:solidFill>
                  <a:schemeClr val="hlink"/>
                </a:solidFill>
              </a:rPr>
              <a:t>RMF	PHF</a:t>
            </a:r>
            <a:r>
              <a:rPr lang="en-US" sz="1800">
                <a:latin typeface="Arial" pitchFamily="34" charset="0"/>
              </a:rPr>
              <a:t>	 </a:t>
            </a:r>
          </a:p>
          <a:p>
            <a:pPr lvl="2" algn="l">
              <a:spcBef>
                <a:spcPct val="0"/>
              </a:spcBef>
            </a:pPr>
            <a:r>
              <a:rPr lang="en-US" sz="1800">
                <a:latin typeface="Arial" pitchFamily="34" charset="0"/>
              </a:rPr>
              <a:t>       </a:t>
            </a:r>
            <a:r>
              <a:rPr lang="en-US" sz="1800">
                <a:solidFill>
                  <a:srgbClr val="CC3399"/>
                </a:solidFill>
              </a:rPr>
              <a:t>Collective behaviour</a:t>
            </a:r>
          </a:p>
          <a:p>
            <a:pPr lvl="2" algn="l">
              <a:spcBef>
                <a:spcPct val="0"/>
              </a:spcBef>
            </a:pPr>
            <a:r>
              <a:rPr lang="en-US" sz="1800">
                <a:latin typeface="Arial" pitchFamily="34" charset="0"/>
              </a:rPr>
              <a:t>          </a:t>
            </a:r>
            <a:r>
              <a:rPr lang="en-US" sz="1800">
                <a:solidFill>
                  <a:schemeClr val="accent2"/>
                </a:solidFill>
              </a:rPr>
              <a:t>Small deformation </a:t>
            </a:r>
            <a:r>
              <a:rPr lang="en-US" sz="1800">
                <a:solidFill>
                  <a:schemeClr val="accent2"/>
                </a:solidFill>
                <a:sym typeface="Wingdings" pitchFamily="2" charset="2"/>
              </a:rPr>
              <a:t> perhaps only M1 band ?</a:t>
            </a:r>
            <a:r>
              <a:rPr lang="en-US" sz="1800">
                <a:latin typeface="Arial" pitchFamily="34" charset="0"/>
                <a:sym typeface="Wingdings" pitchFamily="2" charset="2"/>
              </a:rPr>
              <a:t> </a:t>
            </a:r>
            <a:r>
              <a:rPr lang="en-US" sz="1800" b="1">
                <a:solidFill>
                  <a:schemeClr val="hlink"/>
                </a:solidFill>
                <a:sym typeface="Wingdings" pitchFamily="2" charset="2"/>
              </a:rPr>
              <a:t>At Fr Ra</a:t>
            </a:r>
          </a:p>
          <a:p>
            <a:pPr lvl="2" algn="l">
              <a:spcBef>
                <a:spcPct val="0"/>
              </a:spcBef>
            </a:pPr>
            <a:r>
              <a:rPr lang="en-US" sz="1800">
                <a:latin typeface="Arial" pitchFamily="34" charset="0"/>
                <a:sym typeface="Wingdings" pitchFamily="2" charset="2"/>
              </a:rPr>
              <a:t>              </a:t>
            </a:r>
            <a:r>
              <a:rPr lang="en-US" sz="1800" b="1">
                <a:solidFill>
                  <a:schemeClr val="accent2"/>
                </a:solidFill>
                <a:latin typeface="Times New Roman" pitchFamily="18" charset="0"/>
                <a:sym typeface="Wingdings" pitchFamily="2" charset="2"/>
              </a:rPr>
              <a:t>(</a:t>
            </a:r>
            <a:r>
              <a:rPr lang="el-GR" sz="1800" b="1">
                <a:solidFill>
                  <a:schemeClr val="accent2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β</a:t>
            </a:r>
            <a:r>
              <a:rPr lang="en-US" sz="1800" b="1" baseline="-25000">
                <a:solidFill>
                  <a:schemeClr val="accent2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2</a:t>
            </a:r>
            <a:r>
              <a:rPr lang="en-US" sz="1800" b="1">
                <a:solidFill>
                  <a:schemeClr val="accent2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 ≤ 0.1)</a:t>
            </a:r>
          </a:p>
          <a:p>
            <a:pPr lvl="2" algn="l">
              <a:spcBef>
                <a:spcPct val="0"/>
              </a:spcBef>
            </a:pPr>
            <a:r>
              <a:rPr lang="en-US" sz="1800">
                <a:solidFill>
                  <a:srgbClr val="CC3399"/>
                </a:solidFill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          Large deformation </a:t>
            </a:r>
            <a:r>
              <a:rPr lang="en-US" sz="1800">
                <a:latin typeface="Arial" pitchFamily="34" charset="0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 	</a:t>
            </a:r>
          </a:p>
          <a:p>
            <a:pPr lvl="2" algn="l">
              <a:spcBef>
                <a:spcPct val="0"/>
              </a:spcBef>
            </a:pPr>
            <a:r>
              <a:rPr lang="en-US" sz="1800">
                <a:latin typeface="Arial" pitchFamily="34" charset="0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	</a:t>
            </a:r>
            <a:r>
              <a:rPr lang="en-US" sz="1800">
                <a:solidFill>
                  <a:schemeClr val="accent2"/>
                </a:solidFill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Rotational bands</a:t>
            </a:r>
          </a:p>
          <a:p>
            <a:pPr lvl="2" algn="l">
              <a:spcBef>
                <a:spcPct val="0"/>
              </a:spcBef>
            </a:pPr>
            <a:r>
              <a:rPr lang="en-US" sz="1800">
                <a:latin typeface="Arial" pitchFamily="34" charset="0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	</a:t>
            </a:r>
            <a:r>
              <a:rPr lang="en-US" sz="1800">
                <a:solidFill>
                  <a:schemeClr val="accent2"/>
                </a:solidFill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Octupole correlation in nuclei</a:t>
            </a:r>
          </a:p>
          <a:p>
            <a:pPr lvl="4" algn="l">
              <a:spcBef>
                <a:spcPct val="0"/>
              </a:spcBef>
              <a:buClr>
                <a:srgbClr val="FF3300"/>
              </a:buClr>
              <a:buFont typeface="Wingdings" pitchFamily="2" charset="2"/>
              <a:buChar char="v"/>
            </a:pPr>
            <a:r>
              <a:rPr lang="en-US" sz="1800">
                <a:latin typeface="Arial" pitchFamily="34" charset="0"/>
                <a:ea typeface="Arial Unicode MS" pitchFamily="34" charset="-128"/>
                <a:cs typeface="Arial" pitchFamily="34" charset="0"/>
                <a:sym typeface="Wingdings" pitchFamily="2" charset="2"/>
              </a:rPr>
              <a:t>  </a:t>
            </a:r>
            <a:r>
              <a:rPr lang="el-GR" sz="1800">
                <a:solidFill>
                  <a:srgbClr val="CC3399"/>
                </a:solidFill>
                <a:ea typeface="Arial Unicode MS" pitchFamily="34" charset="-128"/>
                <a:cs typeface="Arial" pitchFamily="34" charset="0"/>
                <a:sym typeface="Wingdings" pitchFamily="2" charset="2"/>
              </a:rPr>
              <a:t>Δ</a:t>
            </a:r>
            <a:r>
              <a:rPr lang="en-US" sz="1800">
                <a:solidFill>
                  <a:srgbClr val="CC3399"/>
                </a:solidFill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L=3, </a:t>
            </a:r>
            <a:r>
              <a:rPr lang="el-GR" sz="1800">
                <a:solidFill>
                  <a:srgbClr val="CC3399"/>
                </a:solidFill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Δ</a:t>
            </a:r>
            <a:r>
              <a:rPr lang="en-US" sz="1800">
                <a:solidFill>
                  <a:srgbClr val="CC3399"/>
                </a:solidFill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J=3 orbitals co-exist near the Fermi surface</a:t>
            </a:r>
          </a:p>
          <a:p>
            <a:pPr lvl="4" algn="l">
              <a:spcBef>
                <a:spcPct val="0"/>
              </a:spcBef>
            </a:pPr>
            <a:r>
              <a:rPr lang="en-US" sz="1800">
                <a:latin typeface="Arial" pitchFamily="34" charset="0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	</a:t>
            </a:r>
            <a:r>
              <a:rPr lang="en-US" sz="1800">
                <a:solidFill>
                  <a:schemeClr val="hlink"/>
                </a:solidFill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(proton: i13/2, f7/2   neutron: j15/2, g9/2)</a:t>
            </a:r>
          </a:p>
          <a:p>
            <a:pPr lvl="4" algn="l">
              <a:spcBef>
                <a:spcPct val="0"/>
              </a:spcBef>
            </a:pPr>
            <a:r>
              <a:rPr lang="en-US" sz="1800">
                <a:latin typeface="Arial" pitchFamily="34" charset="0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	</a:t>
            </a:r>
            <a:r>
              <a:rPr lang="en-US" sz="1800">
                <a:solidFill>
                  <a:schemeClr val="hlink"/>
                </a:solidFill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(proton: h11/2, d5/2  neutron: i13/2, f7/2)</a:t>
            </a:r>
          </a:p>
          <a:p>
            <a:pPr lvl="4" algn="l">
              <a:spcBef>
                <a:spcPct val="0"/>
              </a:spcBef>
              <a:buClr>
                <a:srgbClr val="FF3300"/>
              </a:buClr>
              <a:buSzPct val="110000"/>
              <a:buFont typeface="Wingdings" pitchFamily="2" charset="2"/>
              <a:buChar char="v"/>
            </a:pPr>
            <a:r>
              <a:rPr lang="en-US" sz="1800">
                <a:solidFill>
                  <a:srgbClr val="CC3399"/>
                </a:solidFill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  Both protons and neutrons satisfy the condition</a:t>
            </a:r>
          </a:p>
          <a:p>
            <a:pPr lvl="4" algn="l">
              <a:spcBef>
                <a:spcPct val="0"/>
              </a:spcBef>
              <a:buClr>
                <a:srgbClr val="FF3300"/>
              </a:buClr>
              <a:buSzPct val="110000"/>
              <a:buFont typeface="Wingdings" pitchFamily="2" charset="2"/>
              <a:buChar char="v"/>
            </a:pPr>
            <a:r>
              <a:rPr lang="en-US" sz="1800">
                <a:solidFill>
                  <a:srgbClr val="CC3399"/>
                </a:solidFill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  Have similar single particle energy values</a:t>
            </a:r>
          </a:p>
        </p:txBody>
      </p:sp>
      <p:sp>
        <p:nvSpPr>
          <p:cNvPr id="13317" name="TextBox 2"/>
          <p:cNvSpPr txBox="1">
            <a:spLocks noChangeArrowheads="1"/>
          </p:cNvSpPr>
          <p:nvPr/>
        </p:nvSpPr>
        <p:spPr bwMode="auto">
          <a:xfrm>
            <a:off x="381000" y="381000"/>
            <a:ext cx="407511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>
              <a:spcBef>
                <a:spcPct val="0"/>
              </a:spcBef>
            </a:pPr>
            <a:r>
              <a:rPr lang="en-US" sz="2000" b="1">
                <a:solidFill>
                  <a:schemeClr val="hlink"/>
                </a:solidFill>
              </a:rPr>
              <a:t>Why explore trans-lead nuclei?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BA522E44-6C75-4183-92CB-B5705F052E06}" type="datetime3">
              <a:rPr lang="en-US"/>
              <a:pPr>
                <a:defRPr/>
              </a:pPr>
              <a:t>17 April 2012</a:t>
            </a:fld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D7FFFE2-7AC0-4A7F-9262-6E20404FFF1C}" type="slidenum">
              <a:rPr lang="en-US"/>
              <a:pPr>
                <a:defRPr/>
              </a:pPr>
              <a:t>5</a:t>
            </a:fld>
            <a:endParaRPr lang="en-US"/>
          </a:p>
        </p:txBody>
      </p:sp>
      <p:sp>
        <p:nvSpPr>
          <p:cNvPr id="4" name="Date Placeholder 3"/>
          <p:cNvSpPr txBox="1">
            <a:spLocks noGrp="1"/>
          </p:cNvSpPr>
          <p:nvPr/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l" fontAlgn="auto">
              <a:spcBef>
                <a:spcPts val="0"/>
              </a:spcBef>
              <a:spcAft>
                <a:spcPts val="0"/>
              </a:spcAft>
              <a:defRPr/>
            </a:pPr>
            <a:fld id="{4BDF36A8-817F-476E-9979-177E87CB27B2}" type="datetime3">
              <a:rPr lang="en-US" sz="1200">
                <a:solidFill>
                  <a:schemeClr val="tx1">
                    <a:tint val="75000"/>
                  </a:schemeClr>
                </a:solidFill>
                <a:latin typeface="+mn-lt"/>
              </a:rPr>
              <a:pPr algn="l" fontAlgn="auto">
                <a:spcBef>
                  <a:spcPts val="0"/>
                </a:spcBef>
                <a:spcAft>
                  <a:spcPts val="0"/>
                </a:spcAft>
                <a:defRPr/>
              </a:pPr>
              <a:t>17 April 2012</a:t>
            </a:fld>
            <a:endParaRPr lang="en-US" sz="1200">
              <a:solidFill>
                <a:schemeClr val="tx1">
                  <a:tint val="75000"/>
                </a:schemeClr>
              </a:solidFill>
              <a:latin typeface="+mn-lt"/>
            </a:endParaRPr>
          </a:p>
        </p:txBody>
      </p:sp>
      <p:pic>
        <p:nvPicPr>
          <p:cNvPr id="15365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60475" y="1449388"/>
            <a:ext cx="6435725" cy="4189412"/>
          </a:xfrm>
          <a:prstGeom prst="rect">
            <a:avLst/>
          </a:prstGeom>
          <a:noFill/>
          <a:ln w="19050">
            <a:solidFill>
              <a:srgbClr val="993300"/>
            </a:solidFill>
            <a:miter lim="800000"/>
            <a:headEnd/>
            <a:tailEnd/>
          </a:ln>
        </p:spPr>
      </p:pic>
      <p:sp>
        <p:nvSpPr>
          <p:cNvPr id="15366" name="Text Box 5"/>
          <p:cNvSpPr txBox="1">
            <a:spLocks noChangeArrowheads="1"/>
          </p:cNvSpPr>
          <p:nvPr/>
        </p:nvSpPr>
        <p:spPr bwMode="auto">
          <a:xfrm>
            <a:off x="685800" y="5835650"/>
            <a:ext cx="7848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 sz="1800" b="1">
                <a:latin typeface="Arial" pitchFamily="34" charset="0"/>
              </a:rPr>
              <a:t>J F Cocks et al, PRL78 (1997) 2920 (Jyvaskyla group)</a:t>
            </a:r>
          </a:p>
        </p:txBody>
      </p:sp>
      <p:sp>
        <p:nvSpPr>
          <p:cNvPr id="15367" name="Text Box 6"/>
          <p:cNvSpPr txBox="1">
            <a:spLocks noChangeArrowheads="1"/>
          </p:cNvSpPr>
          <p:nvPr/>
        </p:nvSpPr>
        <p:spPr bwMode="auto">
          <a:xfrm>
            <a:off x="914400" y="136525"/>
            <a:ext cx="7315200" cy="115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/>
              <a:t>Octupole correlation in trans-lead nuclei (Z=88, N ~ 134): Benchmark example</a:t>
            </a:r>
          </a:p>
          <a:p>
            <a:r>
              <a:rPr lang="en-US" sz="2000"/>
              <a:t>p(i13/2,f7/2)    n(j15/2, g9/2)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DBFD89A7-B6B2-48B7-898C-D289F1CFE858}" type="datetime3">
              <a:rPr lang="en-US"/>
              <a:pPr>
                <a:defRPr/>
              </a:pPr>
              <a:t>17 April 2012</a:t>
            </a:fld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CAF2D8D-4DEC-4BE8-B8F0-772745FAA8E9}" type="slidenum">
              <a:rPr lang="en-US"/>
              <a:pPr>
                <a:defRPr/>
              </a:pPr>
              <a:t>6</a:t>
            </a:fld>
            <a:endParaRPr lang="en-US"/>
          </a:p>
        </p:txBody>
      </p:sp>
      <p:sp>
        <p:nvSpPr>
          <p:cNvPr id="2" name="Date Placeholder 1"/>
          <p:cNvSpPr txBox="1">
            <a:spLocks noGrp="1"/>
          </p:cNvSpPr>
          <p:nvPr/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l" fontAlgn="auto">
              <a:spcBef>
                <a:spcPts val="0"/>
              </a:spcBef>
              <a:spcAft>
                <a:spcPts val="0"/>
              </a:spcAft>
              <a:defRPr/>
            </a:pPr>
            <a:fld id="{DD9455BE-BE58-41B8-A0CE-CF09BC3F1D1E}" type="datetime3">
              <a:rPr lang="en-US" sz="1200">
                <a:solidFill>
                  <a:schemeClr val="tx1">
                    <a:tint val="75000"/>
                  </a:schemeClr>
                </a:solidFill>
                <a:latin typeface="+mn-lt"/>
              </a:rPr>
              <a:pPr algn="l" fontAlgn="auto">
                <a:spcBef>
                  <a:spcPts val="0"/>
                </a:spcBef>
                <a:spcAft>
                  <a:spcPts val="0"/>
                </a:spcAft>
                <a:defRPr/>
              </a:pPr>
              <a:t>17 April 2012</a:t>
            </a:fld>
            <a:endParaRPr lang="en-US" sz="1200">
              <a:solidFill>
                <a:schemeClr val="tx1">
                  <a:tint val="75000"/>
                </a:schemeClr>
              </a:solidFill>
              <a:latin typeface="+mn-lt"/>
            </a:endParaRPr>
          </a:p>
        </p:txBody>
      </p:sp>
      <p:sp>
        <p:nvSpPr>
          <p:cNvPr id="12293" name="TextBox 2"/>
          <p:cNvSpPr txBox="1">
            <a:spLocks noChangeArrowheads="1"/>
          </p:cNvSpPr>
          <p:nvPr/>
        </p:nvSpPr>
        <p:spPr bwMode="auto">
          <a:xfrm>
            <a:off x="344488" y="152400"/>
            <a:ext cx="7997702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>
              <a:spcBef>
                <a:spcPct val="0"/>
              </a:spcBef>
            </a:pPr>
            <a:r>
              <a:rPr lang="en-US" sz="2000" b="1" dirty="0" smtClean="0">
                <a:solidFill>
                  <a:schemeClr val="hlink"/>
                </a:solidFill>
              </a:rPr>
              <a:t> Exploring nuclear structure of Trans-lead nuclei: difficulties </a:t>
            </a:r>
            <a:endParaRPr lang="en-US" sz="2000" b="1" dirty="0">
              <a:solidFill>
                <a:schemeClr val="hlink"/>
              </a:solidFill>
            </a:endParaRP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381000" y="609600"/>
            <a:ext cx="8458200" cy="5614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spcBef>
                <a:spcPct val="0"/>
              </a:spcBef>
              <a:buFontTx/>
              <a:buChar char="o"/>
            </a:pPr>
            <a:r>
              <a:rPr lang="en-US" sz="2000">
                <a:solidFill>
                  <a:srgbClr val="CC3399"/>
                </a:solidFill>
              </a:rPr>
              <a:t> Prone to fission</a:t>
            </a:r>
            <a:r>
              <a:rPr lang="en-US" sz="1800" b="1">
                <a:solidFill>
                  <a:srgbClr val="CC3399"/>
                </a:solidFill>
                <a:latin typeface="Arial" pitchFamily="34" charset="0"/>
              </a:rPr>
              <a:t> </a:t>
            </a:r>
          </a:p>
          <a:p>
            <a:pPr algn="l">
              <a:spcBef>
                <a:spcPct val="0"/>
              </a:spcBef>
            </a:pPr>
            <a:r>
              <a:rPr lang="en-US" sz="1800">
                <a:latin typeface="Arial" pitchFamily="34" charset="0"/>
              </a:rPr>
              <a:t>   </a:t>
            </a:r>
            <a:r>
              <a:rPr lang="en-US" sz="1800">
                <a:solidFill>
                  <a:schemeClr val="accent2"/>
                </a:solidFill>
              </a:rPr>
              <a:t>Need good knowledge of fission barrier to predict production rate.</a:t>
            </a:r>
          </a:p>
          <a:p>
            <a:pPr algn="l">
              <a:spcBef>
                <a:spcPct val="0"/>
              </a:spcBef>
            </a:pPr>
            <a:r>
              <a:rPr lang="en-US" sz="1800">
                <a:latin typeface="Arial" pitchFamily="34" charset="0"/>
              </a:rPr>
              <a:t>   	</a:t>
            </a:r>
          </a:p>
          <a:p>
            <a:pPr algn="l">
              <a:spcBef>
                <a:spcPct val="0"/>
              </a:spcBef>
            </a:pPr>
            <a:r>
              <a:rPr lang="en-US" sz="1800">
                <a:latin typeface="Arial" pitchFamily="34" charset="0"/>
              </a:rPr>
              <a:t>	</a:t>
            </a:r>
            <a:r>
              <a:rPr lang="en-US" sz="1800">
                <a:solidFill>
                  <a:schemeClr val="accent2"/>
                </a:solidFill>
                <a:latin typeface="Arial" pitchFamily="34" charset="0"/>
                <a:sym typeface="Wingdings" pitchFamily="2" charset="2"/>
              </a:rPr>
              <a:t></a:t>
            </a:r>
            <a:r>
              <a:rPr lang="en-US" sz="1800">
                <a:latin typeface="Arial" pitchFamily="34" charset="0"/>
                <a:sym typeface="Wingdings" pitchFamily="2" charset="2"/>
              </a:rPr>
              <a:t> </a:t>
            </a:r>
            <a:r>
              <a:rPr lang="en-US" sz="1800">
                <a:solidFill>
                  <a:schemeClr val="hlink"/>
                </a:solidFill>
              </a:rPr>
              <a:t>Important for prediction of the end point of the r-process    </a:t>
            </a:r>
          </a:p>
          <a:p>
            <a:pPr algn="l">
              <a:spcBef>
                <a:spcPct val="0"/>
              </a:spcBef>
            </a:pPr>
            <a:r>
              <a:rPr lang="en-US" sz="1800">
                <a:solidFill>
                  <a:schemeClr val="hlink"/>
                </a:solidFill>
              </a:rPr>
              <a:t>	    nucleosynthesis    </a:t>
            </a:r>
            <a:r>
              <a:rPr lang="en-US" sz="1800">
                <a:solidFill>
                  <a:srgbClr val="FF3300"/>
                </a:solidFill>
              </a:rPr>
              <a:t>[I. V. Panov et al, A &amp; A 513, A61 (2010)]</a:t>
            </a:r>
            <a:r>
              <a:rPr lang="en-US" sz="1800">
                <a:solidFill>
                  <a:schemeClr val="hlink"/>
                </a:solidFill>
              </a:rPr>
              <a:t> </a:t>
            </a:r>
          </a:p>
          <a:p>
            <a:pPr marL="2057400" lvl="4" indent="-228600" algn="l">
              <a:spcBef>
                <a:spcPct val="0"/>
              </a:spcBef>
              <a:buFontTx/>
              <a:buChar char="o"/>
            </a:pPr>
            <a:r>
              <a:rPr lang="en-US" sz="1800">
                <a:solidFill>
                  <a:schemeClr val="accent2"/>
                </a:solidFill>
              </a:rPr>
              <a:t>heavy n-rich element production. </a:t>
            </a:r>
          </a:p>
          <a:p>
            <a:pPr marL="2057400" lvl="4" indent="-228600" algn="l">
              <a:spcBef>
                <a:spcPct val="0"/>
              </a:spcBef>
              <a:buFontTx/>
              <a:buChar char="o"/>
            </a:pPr>
            <a:r>
              <a:rPr lang="en-US" sz="1800">
                <a:solidFill>
                  <a:schemeClr val="accent2"/>
                </a:solidFill>
              </a:rPr>
              <a:t>superheavy elements.</a:t>
            </a:r>
          </a:p>
          <a:p>
            <a:pPr lvl="1" algn="l">
              <a:spcBef>
                <a:spcPct val="0"/>
              </a:spcBef>
            </a:pPr>
            <a:endParaRPr lang="en-US" sz="1800">
              <a:solidFill>
                <a:schemeClr val="accent2"/>
              </a:solidFill>
            </a:endParaRPr>
          </a:p>
          <a:p>
            <a:pPr algn="l">
              <a:spcBef>
                <a:spcPct val="0"/>
              </a:spcBef>
            </a:pPr>
            <a:r>
              <a:rPr lang="en-US" sz="1800">
                <a:latin typeface="Arial" pitchFamily="34" charset="0"/>
              </a:rPr>
              <a:t>   </a:t>
            </a:r>
            <a:r>
              <a:rPr lang="en-US" sz="1800">
                <a:solidFill>
                  <a:schemeClr val="hlink"/>
                </a:solidFill>
              </a:rPr>
              <a:t>Fission barrier modifies due to shell effect near the shell closure.</a:t>
            </a:r>
          </a:p>
          <a:p>
            <a:pPr algn="l">
              <a:spcBef>
                <a:spcPct val="0"/>
              </a:spcBef>
            </a:pPr>
            <a:r>
              <a:rPr lang="en-US" sz="1800">
                <a:latin typeface="Arial" pitchFamily="34" charset="0"/>
              </a:rPr>
              <a:t>   </a:t>
            </a:r>
            <a:r>
              <a:rPr lang="en-US" sz="1800">
                <a:solidFill>
                  <a:srgbClr val="CC3399"/>
                </a:solidFill>
              </a:rPr>
              <a:t>LDM 	  FRLDM        FT-HFB        TF (Myers &amp; Swiatecki)       ETFSI</a:t>
            </a:r>
          </a:p>
          <a:p>
            <a:pPr algn="l">
              <a:spcBef>
                <a:spcPct val="0"/>
              </a:spcBef>
            </a:pPr>
            <a:r>
              <a:rPr lang="en-US" sz="1800">
                <a:solidFill>
                  <a:srgbClr val="CC3399"/>
                </a:solidFill>
              </a:rPr>
              <a:t>            	    </a:t>
            </a:r>
            <a:r>
              <a:rPr lang="en-US" sz="1800">
                <a:solidFill>
                  <a:srgbClr val="FF3300"/>
                </a:solidFill>
              </a:rPr>
              <a:t>Two-centre shell model (TCSM) for PES calculation</a:t>
            </a:r>
            <a:r>
              <a:rPr lang="en-US" sz="1800">
                <a:solidFill>
                  <a:srgbClr val="CC3399"/>
                </a:solidFill>
              </a:rPr>
              <a:t>	</a:t>
            </a:r>
          </a:p>
          <a:p>
            <a:pPr algn="l">
              <a:spcBef>
                <a:spcPct val="0"/>
              </a:spcBef>
            </a:pPr>
            <a:r>
              <a:rPr lang="en-US" sz="1800">
                <a:solidFill>
                  <a:srgbClr val="CC3399"/>
                </a:solidFill>
              </a:rPr>
              <a:t>Bottom line: Need to know fission barrier better to predict ER production </a:t>
            </a:r>
          </a:p>
          <a:p>
            <a:pPr algn="l">
              <a:spcBef>
                <a:spcPct val="0"/>
              </a:spcBef>
            </a:pPr>
            <a:r>
              <a:rPr lang="en-US" sz="1800">
                <a:solidFill>
                  <a:srgbClr val="CC3399"/>
                </a:solidFill>
              </a:rPr>
              <a:t>	       rate by heavy ion fusion. (Statistical model)</a:t>
            </a:r>
          </a:p>
          <a:p>
            <a:pPr algn="l">
              <a:spcBef>
                <a:spcPct val="0"/>
              </a:spcBef>
            </a:pPr>
            <a:endParaRPr lang="en-US" sz="1800">
              <a:solidFill>
                <a:srgbClr val="CC3399"/>
              </a:solidFill>
            </a:endParaRPr>
          </a:p>
          <a:p>
            <a:pPr algn="l">
              <a:spcBef>
                <a:spcPct val="0"/>
              </a:spcBef>
            </a:pPr>
            <a:endParaRPr lang="en-US" sz="1800">
              <a:solidFill>
                <a:srgbClr val="CC3399"/>
              </a:solidFill>
            </a:endParaRPr>
          </a:p>
          <a:p>
            <a:pPr algn="l">
              <a:spcBef>
                <a:spcPct val="0"/>
              </a:spcBef>
            </a:pPr>
            <a:r>
              <a:rPr lang="en-US" sz="1800">
                <a:solidFill>
                  <a:srgbClr val="CC3399"/>
                </a:solidFill>
              </a:rPr>
              <a:t>Summary:</a:t>
            </a:r>
          </a:p>
          <a:p>
            <a:pPr algn="l">
              <a:spcBef>
                <a:spcPct val="0"/>
              </a:spcBef>
              <a:buFontTx/>
              <a:buChar char="o"/>
            </a:pPr>
            <a:r>
              <a:rPr lang="en-US" sz="1800">
                <a:solidFill>
                  <a:srgbClr val="CC3399"/>
                </a:solidFill>
              </a:rPr>
              <a:t>  Expect increase in ER production cross-section for trans-Lead heavy </a:t>
            </a:r>
          </a:p>
          <a:p>
            <a:pPr algn="l">
              <a:spcBef>
                <a:spcPct val="0"/>
              </a:spcBef>
            </a:pPr>
            <a:r>
              <a:rPr lang="en-US" sz="1800">
                <a:solidFill>
                  <a:srgbClr val="CC3399"/>
                </a:solidFill>
              </a:rPr>
              <a:t>    elements.</a:t>
            </a:r>
          </a:p>
          <a:p>
            <a:pPr algn="l">
              <a:spcBef>
                <a:spcPct val="0"/>
              </a:spcBef>
              <a:buFontTx/>
              <a:buChar char="o"/>
            </a:pPr>
            <a:r>
              <a:rPr lang="en-US" sz="1800">
                <a:solidFill>
                  <a:srgbClr val="CC3399"/>
                </a:solidFill>
              </a:rPr>
              <a:t>  Super heavy element production.</a:t>
            </a:r>
          </a:p>
          <a:p>
            <a:pPr algn="l">
              <a:spcBef>
                <a:spcPct val="0"/>
              </a:spcBef>
            </a:pPr>
            <a:r>
              <a:rPr lang="en-US" sz="1800">
                <a:solidFill>
                  <a:srgbClr val="CC3399"/>
                </a:solidFill>
                <a:latin typeface="Arial" pitchFamily="34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9C145A1D-D1A9-4D25-BEF7-BFCDB73755B0}" type="datetime3">
              <a:rPr lang="en-US"/>
              <a:pPr>
                <a:defRPr/>
              </a:pPr>
              <a:t>17 April 2012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7F1EF52-01A5-4F36-9428-189D61930E61}" type="slidenum">
              <a:rPr lang="en-US"/>
              <a:pPr>
                <a:defRPr/>
              </a:pPr>
              <a:t>7</a:t>
            </a:fld>
            <a:endParaRPr lang="en-US"/>
          </a:p>
        </p:txBody>
      </p:sp>
      <p:sp>
        <p:nvSpPr>
          <p:cNvPr id="16388" name="Text Box 4"/>
          <p:cNvSpPr txBox="1">
            <a:spLocks noChangeArrowheads="1"/>
          </p:cNvSpPr>
          <p:nvPr/>
        </p:nvSpPr>
        <p:spPr bwMode="auto">
          <a:xfrm>
            <a:off x="381000" y="533400"/>
            <a:ext cx="8001000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spcBef>
                <a:spcPct val="0"/>
              </a:spcBef>
              <a:buFontTx/>
              <a:buChar char="o"/>
            </a:pPr>
            <a:r>
              <a:rPr lang="en-US" sz="1800" dirty="0">
                <a:solidFill>
                  <a:srgbClr val="CC3399"/>
                </a:solidFill>
                <a:sym typeface="Wingdings" pitchFamily="2" charset="2"/>
              </a:rPr>
              <a:t> Abundance of isomers:</a:t>
            </a:r>
            <a:r>
              <a:rPr lang="en-US" sz="1800" dirty="0">
                <a:latin typeface="Arial" pitchFamily="34" charset="0"/>
                <a:sym typeface="Wingdings" pitchFamily="2" charset="2"/>
              </a:rPr>
              <a:t> </a:t>
            </a:r>
          </a:p>
          <a:p>
            <a:pPr lvl="1" algn="l">
              <a:spcBef>
                <a:spcPct val="0"/>
              </a:spcBef>
              <a:buFont typeface="Wingdings" pitchFamily="2" charset="2"/>
              <a:buChar char="Ø"/>
            </a:pPr>
            <a:r>
              <a:rPr lang="en-US" sz="1800" dirty="0">
                <a:solidFill>
                  <a:schemeClr val="accent2"/>
                </a:solidFill>
                <a:sym typeface="Wingdings" pitchFamily="2" charset="2"/>
              </a:rPr>
              <a:t>    How isomers are generated in nuclei?</a:t>
            </a:r>
          </a:p>
          <a:p>
            <a:pPr lvl="1" algn="l">
              <a:spcBef>
                <a:spcPct val="0"/>
              </a:spcBef>
              <a:buFont typeface="Wingdings" pitchFamily="2" charset="2"/>
              <a:buNone/>
            </a:pPr>
            <a:r>
              <a:rPr lang="en-US" sz="1800" dirty="0">
                <a:latin typeface="Arial" pitchFamily="34" charset="0"/>
                <a:sym typeface="Wingdings" pitchFamily="2" charset="2"/>
              </a:rPr>
              <a:t>		</a:t>
            </a:r>
            <a:r>
              <a:rPr lang="en-US" sz="1800" dirty="0">
                <a:solidFill>
                  <a:schemeClr val="hlink"/>
                </a:solidFill>
                <a:sym typeface="Wingdings" pitchFamily="2" charset="2"/>
              </a:rPr>
              <a:t>Smaller level spacing</a:t>
            </a:r>
          </a:p>
          <a:p>
            <a:pPr lvl="1" algn="l">
              <a:spcBef>
                <a:spcPct val="0"/>
              </a:spcBef>
              <a:buFont typeface="Wingdings" pitchFamily="2" charset="2"/>
              <a:buNone/>
            </a:pPr>
            <a:r>
              <a:rPr lang="en-US" sz="1800" dirty="0">
                <a:solidFill>
                  <a:schemeClr val="hlink"/>
                </a:solidFill>
                <a:sym typeface="Wingdings" pitchFamily="2" charset="2"/>
              </a:rPr>
              <a:t>		Change of single particle configuration</a:t>
            </a:r>
          </a:p>
          <a:p>
            <a:pPr lvl="1" algn="l">
              <a:spcBef>
                <a:spcPct val="0"/>
              </a:spcBef>
              <a:buFont typeface="Wingdings" pitchFamily="2" charset="2"/>
              <a:buNone/>
            </a:pPr>
            <a:r>
              <a:rPr lang="en-US" sz="1800" dirty="0">
                <a:latin typeface="Arial" pitchFamily="34" charset="0"/>
                <a:sym typeface="Wingdings" pitchFamily="2" charset="2"/>
              </a:rPr>
              <a:t>                      </a:t>
            </a:r>
            <a:r>
              <a:rPr lang="en-US" sz="1800" dirty="0">
                <a:solidFill>
                  <a:schemeClr val="hlink"/>
                </a:solidFill>
                <a:sym typeface="Wingdings" pitchFamily="2" charset="2"/>
              </a:rPr>
              <a:t>Relatively higher </a:t>
            </a:r>
            <a:r>
              <a:rPr lang="en-US" sz="1800" dirty="0" err="1">
                <a:solidFill>
                  <a:schemeClr val="hlink"/>
                </a:solidFill>
                <a:sym typeface="Wingdings" pitchFamily="2" charset="2"/>
              </a:rPr>
              <a:t>multipolarity</a:t>
            </a:r>
            <a:r>
              <a:rPr lang="en-US" sz="1800" dirty="0">
                <a:solidFill>
                  <a:schemeClr val="hlink"/>
                </a:solidFill>
                <a:sym typeface="Wingdings" pitchFamily="2" charset="2"/>
              </a:rPr>
              <a:t>  </a:t>
            </a:r>
            <a:r>
              <a:rPr lang="en-US" sz="1800" dirty="0">
                <a:solidFill>
                  <a:srgbClr val="CC3399"/>
                </a:solidFill>
                <a:sym typeface="Wingdings" pitchFamily="2" charset="2"/>
              </a:rPr>
              <a:t>Spin Trap Isomer</a:t>
            </a:r>
          </a:p>
          <a:p>
            <a:pPr lvl="1" algn="l">
              <a:spcBef>
                <a:spcPct val="0"/>
              </a:spcBef>
              <a:buFont typeface="Wingdings" pitchFamily="2" charset="2"/>
              <a:buNone/>
            </a:pPr>
            <a:r>
              <a:rPr lang="en-US" sz="1800" dirty="0">
                <a:latin typeface="Arial" pitchFamily="34" charset="0"/>
                <a:sym typeface="Wingdings" pitchFamily="2" charset="2"/>
              </a:rPr>
              <a:t>		</a:t>
            </a:r>
            <a:r>
              <a:rPr lang="en-US" sz="1800" dirty="0">
                <a:solidFill>
                  <a:schemeClr val="hlink"/>
                </a:solidFill>
                <a:sym typeface="Wingdings" pitchFamily="2" charset="2"/>
              </a:rPr>
              <a:t>Shape isomer / fission isomer</a:t>
            </a:r>
          </a:p>
          <a:p>
            <a:pPr lvl="1" algn="l">
              <a:spcBef>
                <a:spcPct val="0"/>
              </a:spcBef>
              <a:buFont typeface="Wingdings" pitchFamily="2" charset="2"/>
              <a:buNone/>
            </a:pPr>
            <a:r>
              <a:rPr lang="en-US" sz="1800" dirty="0">
                <a:latin typeface="Arial" pitchFamily="34" charset="0"/>
                <a:sym typeface="Wingdings" pitchFamily="2" charset="2"/>
              </a:rPr>
              <a:t>	</a:t>
            </a:r>
          </a:p>
          <a:p>
            <a:pPr lvl="1" algn="l">
              <a:spcBef>
                <a:spcPct val="0"/>
              </a:spcBef>
              <a:buFont typeface="Wingdings" pitchFamily="2" charset="2"/>
              <a:buChar char="Ø"/>
            </a:pPr>
            <a:r>
              <a:rPr lang="en-US" sz="1800" dirty="0">
                <a:solidFill>
                  <a:schemeClr val="accent2"/>
                </a:solidFill>
                <a:sym typeface="Wingdings" pitchFamily="2" charset="2"/>
              </a:rPr>
              <a:t>    Advantages of having isomers:</a:t>
            </a:r>
          </a:p>
          <a:p>
            <a:pPr lvl="2" algn="l">
              <a:spcBef>
                <a:spcPct val="0"/>
              </a:spcBef>
              <a:buFont typeface="Wingdings" pitchFamily="2" charset="2"/>
              <a:buBlip>
                <a:blip r:embed="rId3"/>
              </a:buBlip>
            </a:pPr>
            <a:r>
              <a:rPr lang="en-US" sz="1800" dirty="0">
                <a:latin typeface="Arial" pitchFamily="34" charset="0"/>
                <a:sym typeface="Wingdings" pitchFamily="2" charset="2"/>
              </a:rPr>
              <a:t> </a:t>
            </a:r>
            <a:r>
              <a:rPr lang="en-US" sz="1800" dirty="0">
                <a:solidFill>
                  <a:schemeClr val="hlink"/>
                </a:solidFill>
                <a:sym typeface="Wingdings" pitchFamily="2" charset="2"/>
              </a:rPr>
              <a:t>Corroborates the nuclear models through experiment.</a:t>
            </a:r>
          </a:p>
          <a:p>
            <a:pPr lvl="2" algn="l">
              <a:spcBef>
                <a:spcPct val="0"/>
              </a:spcBef>
              <a:buFont typeface="Wingdings" pitchFamily="2" charset="2"/>
              <a:buBlip>
                <a:blip r:embed="rId3"/>
              </a:buBlip>
            </a:pPr>
            <a:r>
              <a:rPr lang="en-US" sz="1800" dirty="0">
                <a:latin typeface="Arial" pitchFamily="34" charset="0"/>
                <a:sym typeface="Wingdings" pitchFamily="2" charset="2"/>
              </a:rPr>
              <a:t> </a:t>
            </a:r>
            <a:r>
              <a:rPr lang="en-US" sz="1800" dirty="0">
                <a:solidFill>
                  <a:schemeClr val="hlink"/>
                </a:solidFill>
                <a:sym typeface="Wingdings" pitchFamily="2" charset="2"/>
              </a:rPr>
              <a:t>Facilitates observation and detection of excited states </a:t>
            </a:r>
            <a:r>
              <a:rPr lang="en-US" sz="1800" dirty="0" smtClean="0">
                <a:solidFill>
                  <a:schemeClr val="hlink"/>
                </a:solidFill>
                <a:sym typeface="Wingdings" pitchFamily="2" charset="2"/>
              </a:rPr>
              <a:t>below </a:t>
            </a:r>
          </a:p>
          <a:p>
            <a:pPr lvl="2" algn="l">
              <a:spcBef>
                <a:spcPct val="0"/>
              </a:spcBef>
            </a:pPr>
            <a:r>
              <a:rPr lang="en-US" sz="1800" dirty="0" smtClean="0">
                <a:solidFill>
                  <a:schemeClr val="hlink"/>
                </a:solidFill>
                <a:sym typeface="Wingdings" pitchFamily="2" charset="2"/>
              </a:rPr>
              <a:t>   the isomers</a:t>
            </a:r>
            <a:r>
              <a:rPr lang="en-US" sz="1800" dirty="0" smtClean="0">
                <a:latin typeface="Arial" pitchFamily="34" charset="0"/>
                <a:sym typeface="Wingdings" pitchFamily="2" charset="2"/>
              </a:rPr>
              <a:t>     </a:t>
            </a:r>
            <a:endParaRPr lang="en-US" sz="1800" dirty="0">
              <a:latin typeface="Arial" pitchFamily="34" charset="0"/>
              <a:sym typeface="Wingdings" pitchFamily="2" charset="2"/>
            </a:endParaRPr>
          </a:p>
          <a:p>
            <a:pPr lvl="3" algn="l">
              <a:spcBef>
                <a:spcPct val="0"/>
              </a:spcBef>
              <a:buFont typeface="Wingdings" pitchFamily="2" charset="2"/>
              <a:buNone/>
            </a:pPr>
            <a:r>
              <a:rPr lang="en-US" sz="1800" dirty="0">
                <a:latin typeface="Arial" pitchFamily="34" charset="0"/>
                <a:sym typeface="Wingdings" pitchFamily="2" charset="2"/>
              </a:rPr>
              <a:t>    </a:t>
            </a:r>
            <a:r>
              <a:rPr lang="en-US" sz="1800" dirty="0">
                <a:solidFill>
                  <a:srgbClr val="CC3399"/>
                </a:solidFill>
                <a:sym typeface="Wingdings" pitchFamily="2" charset="2"/>
              </a:rPr>
              <a:t>Detect isomers at the focal plane of RFD.</a:t>
            </a:r>
          </a:p>
          <a:p>
            <a:pPr lvl="2" algn="l">
              <a:spcBef>
                <a:spcPct val="0"/>
              </a:spcBef>
              <a:buFont typeface="Wingdings" pitchFamily="2" charset="2"/>
              <a:buBlip>
                <a:blip r:embed="rId3"/>
              </a:buBlip>
            </a:pPr>
            <a:r>
              <a:rPr lang="en-US" sz="1800" dirty="0" smtClean="0">
                <a:solidFill>
                  <a:schemeClr val="hlink"/>
                </a:solidFill>
                <a:sym typeface="Wingdings" pitchFamily="2" charset="2"/>
              </a:rPr>
              <a:t>Energy </a:t>
            </a:r>
            <a:r>
              <a:rPr lang="en-US" sz="1800" dirty="0">
                <a:solidFill>
                  <a:schemeClr val="hlink"/>
                </a:solidFill>
                <a:sym typeface="Wingdings" pitchFamily="2" charset="2"/>
              </a:rPr>
              <a:t>storage mechanism in nuclei.</a:t>
            </a:r>
          </a:p>
          <a:p>
            <a:pPr lvl="2" algn="l">
              <a:spcBef>
                <a:spcPct val="0"/>
              </a:spcBef>
              <a:buFont typeface="Wingdings" pitchFamily="2" charset="2"/>
              <a:buNone/>
            </a:pPr>
            <a:endParaRPr lang="en-US" sz="1800" dirty="0">
              <a:solidFill>
                <a:schemeClr val="hlink"/>
              </a:solidFill>
              <a:sym typeface="Wingdings" pitchFamily="2" charset="2"/>
            </a:endParaRPr>
          </a:p>
          <a:p>
            <a:pPr lvl="1" algn="l">
              <a:spcBef>
                <a:spcPct val="0"/>
              </a:spcBef>
              <a:buFont typeface="Wingdings" pitchFamily="2" charset="2"/>
              <a:buChar char="Ø"/>
            </a:pPr>
            <a:r>
              <a:rPr lang="en-US" sz="1800" dirty="0">
                <a:solidFill>
                  <a:schemeClr val="accent2"/>
                </a:solidFill>
                <a:sym typeface="Wingdings" pitchFamily="2" charset="2"/>
              </a:rPr>
              <a:t>    Disadvantages of having isomers:</a:t>
            </a:r>
            <a:r>
              <a:rPr lang="en-US" sz="1800" dirty="0">
                <a:latin typeface="Arial" pitchFamily="34" charset="0"/>
                <a:sym typeface="Wingdings" pitchFamily="2" charset="2"/>
              </a:rPr>
              <a:t>	</a:t>
            </a:r>
          </a:p>
          <a:p>
            <a:pPr algn="l">
              <a:spcBef>
                <a:spcPct val="0"/>
              </a:spcBef>
              <a:buFont typeface="Wingdings" pitchFamily="2" charset="2"/>
              <a:buNone/>
            </a:pPr>
            <a:r>
              <a:rPr lang="en-US" sz="1800" dirty="0">
                <a:latin typeface="Arial" pitchFamily="34" charset="0"/>
                <a:sym typeface="Wingdings" pitchFamily="2" charset="2"/>
              </a:rPr>
              <a:t>	</a:t>
            </a:r>
            <a:r>
              <a:rPr lang="en-US" sz="1800" dirty="0">
                <a:solidFill>
                  <a:schemeClr val="hlink"/>
                </a:solidFill>
                <a:sym typeface="Wingdings" pitchFamily="2" charset="2"/>
              </a:rPr>
              <a:t>In-beam prompt spectroscopic investigation incomplete.</a:t>
            </a:r>
            <a:endParaRPr lang="en-US" sz="1800" dirty="0">
              <a:latin typeface="Arial" pitchFamily="34" charset="0"/>
            </a:endParaRPr>
          </a:p>
        </p:txBody>
      </p:sp>
      <p:sp>
        <p:nvSpPr>
          <p:cNvPr id="16389" name="TextBox 2"/>
          <p:cNvSpPr txBox="1">
            <a:spLocks noChangeArrowheads="1"/>
          </p:cNvSpPr>
          <p:nvPr/>
        </p:nvSpPr>
        <p:spPr bwMode="auto">
          <a:xfrm>
            <a:off x="381000" y="152400"/>
            <a:ext cx="407511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>
              <a:spcBef>
                <a:spcPct val="0"/>
              </a:spcBef>
            </a:pPr>
            <a:r>
              <a:rPr lang="en-US" sz="2000" b="1">
                <a:solidFill>
                  <a:schemeClr val="hlink"/>
                </a:solidFill>
              </a:rPr>
              <a:t>Why explore trans-lead nuclei?</a:t>
            </a:r>
          </a:p>
        </p:txBody>
      </p:sp>
      <p:sp>
        <p:nvSpPr>
          <p:cNvPr id="16390" name="Text Box 7"/>
          <p:cNvSpPr txBox="1">
            <a:spLocks noChangeArrowheads="1"/>
          </p:cNvSpPr>
          <p:nvPr/>
        </p:nvSpPr>
        <p:spPr bwMode="auto">
          <a:xfrm>
            <a:off x="838200" y="5410200"/>
            <a:ext cx="7543800" cy="969963"/>
          </a:xfrm>
          <a:prstGeom prst="rect">
            <a:avLst/>
          </a:prstGeom>
          <a:noFill/>
          <a:ln w="25400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 sz="1800">
                <a:solidFill>
                  <a:schemeClr val="accent2"/>
                </a:solidFill>
              </a:rPr>
              <a:t>Interest in nuclear structure of proton-rich Fr (Z=87) isotopes:</a:t>
            </a:r>
          </a:p>
          <a:p>
            <a:pPr algn="l">
              <a:spcBef>
                <a:spcPct val="10000"/>
              </a:spcBef>
            </a:pPr>
            <a:r>
              <a:rPr lang="en-US" sz="1800"/>
              <a:t>	</a:t>
            </a:r>
            <a:r>
              <a:rPr lang="en-US" sz="1800">
                <a:solidFill>
                  <a:schemeClr val="hlink"/>
                </a:solidFill>
              </a:rPr>
              <a:t>Candidate for PNC search for anapole moment in 208-210Fr</a:t>
            </a:r>
          </a:p>
          <a:p>
            <a:pPr algn="l">
              <a:spcBef>
                <a:spcPct val="10000"/>
              </a:spcBef>
            </a:pPr>
            <a:r>
              <a:rPr lang="en-US" sz="1800">
                <a:solidFill>
                  <a:schemeClr val="hlink"/>
                </a:solidFill>
              </a:rPr>
              <a:t>	(odd or odd-odd nuclei of alkali metals).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C33488E8-3752-454A-B6AA-EE1967C73A9E}" type="datetime3">
              <a:rPr lang="en-US"/>
              <a:pPr>
                <a:defRPr/>
              </a:pPr>
              <a:t>17 April 2012</a:t>
            </a:fld>
            <a:endParaRPr lang="en-US"/>
          </a:p>
        </p:txBody>
      </p:sp>
      <p:sp>
        <p:nvSpPr>
          <p:cNvPr id="1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8023F8-030E-4DD7-8F63-5A040C26A5F2}" type="slidenum">
              <a:rPr lang="en-US"/>
              <a:pPr>
                <a:defRPr/>
              </a:pPr>
              <a:t>8</a:t>
            </a:fld>
            <a:endParaRPr lang="en-US"/>
          </a:p>
        </p:txBody>
      </p:sp>
      <p:sp>
        <p:nvSpPr>
          <p:cNvPr id="14340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solidFill>
                  <a:schemeClr val="bg1"/>
                </a:solidFill>
                <a:latin typeface="Garamond" pitchFamily="18" charset="0"/>
              </a:rPr>
              <a:t>Nilsson Diagrams</a:t>
            </a:r>
          </a:p>
        </p:txBody>
      </p:sp>
      <p:pic>
        <p:nvPicPr>
          <p:cNvPr id="62467" name="Picture 3" descr="nilsson"/>
          <p:cNvPicPr>
            <a:picLocks noChangeAspect="1" noChangeArrowheads="1"/>
          </p:cNvPicPr>
          <p:nvPr/>
        </p:nvPicPr>
        <p:blipFill>
          <a:blip r:embed="rId3"/>
          <a:srcRect l="4903" t="5370" r="7843" b="5287"/>
          <a:stretch>
            <a:fillRect/>
          </a:stretch>
        </p:blipFill>
        <p:spPr bwMode="auto">
          <a:xfrm>
            <a:off x="-76200" y="609600"/>
            <a:ext cx="4714875" cy="624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2468" name="Picture 4" descr="nilsson0001"/>
          <p:cNvPicPr>
            <a:picLocks noChangeAspect="1" noChangeArrowheads="1"/>
          </p:cNvPicPr>
          <p:nvPr/>
        </p:nvPicPr>
        <p:blipFill>
          <a:blip r:embed="rId4"/>
          <a:srcRect l="5882" t="9091" r="7843" b="5302"/>
          <a:stretch>
            <a:fillRect/>
          </a:stretch>
        </p:blipFill>
        <p:spPr bwMode="auto">
          <a:xfrm>
            <a:off x="4267200" y="609600"/>
            <a:ext cx="4865688" cy="624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 5"/>
          <p:cNvGrpSpPr>
            <a:grpSpLocks/>
          </p:cNvGrpSpPr>
          <p:nvPr/>
        </p:nvGrpSpPr>
        <p:grpSpPr bwMode="auto">
          <a:xfrm>
            <a:off x="0" y="838200"/>
            <a:ext cx="9144000" cy="6248400"/>
            <a:chOff x="0" y="384"/>
            <a:chExt cx="5760" cy="3936"/>
          </a:xfrm>
        </p:grpSpPr>
        <p:sp>
          <p:nvSpPr>
            <p:cNvPr id="14349" name="Rectangle 6"/>
            <p:cNvSpPr>
              <a:spLocks noChangeArrowheads="1"/>
            </p:cNvSpPr>
            <p:nvPr/>
          </p:nvSpPr>
          <p:spPr bwMode="auto">
            <a:xfrm>
              <a:off x="1008" y="384"/>
              <a:ext cx="2400" cy="3936"/>
            </a:xfrm>
            <a:prstGeom prst="rect">
              <a:avLst/>
            </a:prstGeom>
            <a:solidFill>
              <a:schemeClr val="bg2">
                <a:alpha val="39999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350" name="Rectangle 7"/>
            <p:cNvSpPr>
              <a:spLocks noChangeArrowheads="1"/>
            </p:cNvSpPr>
            <p:nvPr/>
          </p:nvSpPr>
          <p:spPr bwMode="auto">
            <a:xfrm>
              <a:off x="3792" y="384"/>
              <a:ext cx="1968" cy="3936"/>
            </a:xfrm>
            <a:prstGeom prst="rect">
              <a:avLst/>
            </a:prstGeom>
            <a:solidFill>
              <a:schemeClr val="bg2">
                <a:alpha val="39999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351" name="Rectangle 8"/>
            <p:cNvSpPr>
              <a:spLocks noChangeArrowheads="1"/>
            </p:cNvSpPr>
            <p:nvPr/>
          </p:nvSpPr>
          <p:spPr bwMode="auto">
            <a:xfrm>
              <a:off x="0" y="384"/>
              <a:ext cx="624" cy="3936"/>
            </a:xfrm>
            <a:prstGeom prst="rect">
              <a:avLst/>
            </a:prstGeom>
            <a:solidFill>
              <a:schemeClr val="bg2">
                <a:alpha val="39999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352" name="Rectangle 9"/>
            <p:cNvSpPr>
              <a:spLocks noChangeArrowheads="1"/>
            </p:cNvSpPr>
            <p:nvPr/>
          </p:nvSpPr>
          <p:spPr bwMode="auto">
            <a:xfrm>
              <a:off x="624" y="3072"/>
              <a:ext cx="384" cy="1248"/>
            </a:xfrm>
            <a:prstGeom prst="rect">
              <a:avLst/>
            </a:prstGeom>
            <a:solidFill>
              <a:schemeClr val="bg2">
                <a:alpha val="39999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353" name="Rectangle 10"/>
            <p:cNvSpPr>
              <a:spLocks noChangeArrowheads="1"/>
            </p:cNvSpPr>
            <p:nvPr/>
          </p:nvSpPr>
          <p:spPr bwMode="auto">
            <a:xfrm>
              <a:off x="624" y="384"/>
              <a:ext cx="384" cy="1248"/>
            </a:xfrm>
            <a:prstGeom prst="rect">
              <a:avLst/>
            </a:prstGeom>
            <a:solidFill>
              <a:schemeClr val="bg2">
                <a:alpha val="39999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354" name="Rectangle 11"/>
            <p:cNvSpPr>
              <a:spLocks noChangeArrowheads="1"/>
            </p:cNvSpPr>
            <p:nvPr/>
          </p:nvSpPr>
          <p:spPr bwMode="auto">
            <a:xfrm>
              <a:off x="3408" y="384"/>
              <a:ext cx="384" cy="768"/>
            </a:xfrm>
            <a:prstGeom prst="rect">
              <a:avLst/>
            </a:prstGeom>
            <a:solidFill>
              <a:schemeClr val="bg2">
                <a:alpha val="39999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355" name="Rectangle 12"/>
            <p:cNvSpPr>
              <a:spLocks noChangeArrowheads="1"/>
            </p:cNvSpPr>
            <p:nvPr/>
          </p:nvSpPr>
          <p:spPr bwMode="auto">
            <a:xfrm>
              <a:off x="3408" y="2448"/>
              <a:ext cx="384" cy="1872"/>
            </a:xfrm>
            <a:prstGeom prst="rect">
              <a:avLst/>
            </a:prstGeom>
            <a:solidFill>
              <a:schemeClr val="bg2">
                <a:alpha val="39999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62477" name="Line 13"/>
          <p:cNvSpPr>
            <a:spLocks noChangeShapeType="1"/>
          </p:cNvSpPr>
          <p:nvPr/>
        </p:nvSpPr>
        <p:spPr bwMode="auto">
          <a:xfrm flipV="1">
            <a:off x="1295400" y="1295400"/>
            <a:ext cx="0" cy="4953000"/>
          </a:xfrm>
          <a:prstGeom prst="line">
            <a:avLst/>
          </a:prstGeom>
          <a:noFill/>
          <a:ln w="12700">
            <a:solidFill>
              <a:srgbClr val="0066FF"/>
            </a:solidFill>
            <a:round/>
            <a:headEnd/>
            <a:tailEnd/>
          </a:ln>
        </p:spPr>
        <p:txBody>
          <a:bodyPr/>
          <a:lstStyle/>
          <a:p>
            <a:endParaRPr lang="en-IN"/>
          </a:p>
        </p:txBody>
      </p:sp>
      <p:sp>
        <p:nvSpPr>
          <p:cNvPr id="62478" name="Line 14"/>
          <p:cNvSpPr>
            <a:spLocks noChangeShapeType="1"/>
          </p:cNvSpPr>
          <p:nvPr/>
        </p:nvSpPr>
        <p:spPr bwMode="auto">
          <a:xfrm flipV="1">
            <a:off x="5715000" y="990600"/>
            <a:ext cx="0" cy="5257800"/>
          </a:xfrm>
          <a:prstGeom prst="line">
            <a:avLst/>
          </a:prstGeom>
          <a:noFill/>
          <a:ln w="12700">
            <a:solidFill>
              <a:srgbClr val="0066FF"/>
            </a:solidFill>
            <a:round/>
            <a:headEnd/>
            <a:tailEnd/>
          </a:ln>
        </p:spPr>
        <p:txBody>
          <a:bodyPr/>
          <a:lstStyle/>
          <a:p>
            <a:endParaRPr lang="en-IN"/>
          </a:p>
        </p:txBody>
      </p:sp>
      <p:sp>
        <p:nvSpPr>
          <p:cNvPr id="62479" name="Text Box 15"/>
          <p:cNvSpPr txBox="1">
            <a:spLocks noChangeArrowheads="1"/>
          </p:cNvSpPr>
          <p:nvPr/>
        </p:nvSpPr>
        <p:spPr bwMode="auto">
          <a:xfrm>
            <a:off x="304800" y="0"/>
            <a:ext cx="8305800" cy="779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 sz="1800" b="1">
                <a:solidFill>
                  <a:srgbClr val="80008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Possible participating configurations for trans-lead region</a:t>
            </a:r>
            <a:endParaRPr lang="en-US" sz="1800" b="1">
              <a:solidFill>
                <a:srgbClr val="80008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  <a:cs typeface="Arial" charset="0"/>
            </a:endParaRPr>
          </a:p>
          <a:p>
            <a:pPr>
              <a:defRPr/>
            </a:pPr>
            <a:r>
              <a:rPr lang="en-US" sz="1800" b="1">
                <a:solidFill>
                  <a:srgbClr val="80008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>NILSSON DIAGRAM</a:t>
            </a:r>
            <a:endParaRPr lang="el-GR" sz="1800" b="1">
              <a:solidFill>
                <a:srgbClr val="80008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  <a:cs typeface="Arial" charset="0"/>
            </a:endParaRPr>
          </a:p>
        </p:txBody>
      </p:sp>
      <p:sp>
        <p:nvSpPr>
          <p:cNvPr id="62480" name="AutoShape 16"/>
          <p:cNvSpPr>
            <a:spLocks noChangeArrowheads="1"/>
          </p:cNvSpPr>
          <p:nvPr/>
        </p:nvSpPr>
        <p:spPr bwMode="auto">
          <a:xfrm>
            <a:off x="1905000" y="3124200"/>
            <a:ext cx="1143000" cy="609600"/>
          </a:xfrm>
          <a:prstGeom prst="wedgeEllipseCallout">
            <a:avLst>
              <a:gd name="adj1" fmla="val -45537"/>
              <a:gd name="adj2" fmla="val 70051"/>
            </a:avLst>
          </a:prstGeom>
          <a:solidFill>
            <a:schemeClr val="tx2">
              <a:lumMod val="20000"/>
              <a:lumOff val="8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0"/>
              </a:spcBef>
            </a:pPr>
            <a:r>
              <a:rPr lang="en-US" sz="1200" b="1" dirty="0">
                <a:latin typeface="Arial" pitchFamily="34" charset="0"/>
              </a:rPr>
              <a:t>Protons</a:t>
            </a:r>
          </a:p>
        </p:txBody>
      </p:sp>
      <p:sp>
        <p:nvSpPr>
          <p:cNvPr id="62481" name="AutoShape 17"/>
          <p:cNvSpPr>
            <a:spLocks noChangeArrowheads="1"/>
          </p:cNvSpPr>
          <p:nvPr/>
        </p:nvSpPr>
        <p:spPr bwMode="auto">
          <a:xfrm>
            <a:off x="6400800" y="1676400"/>
            <a:ext cx="1219200" cy="609600"/>
          </a:xfrm>
          <a:prstGeom prst="wedgeEllipseCallout">
            <a:avLst>
              <a:gd name="adj1" fmla="val -52681"/>
              <a:gd name="adj2" fmla="val 76301"/>
            </a:avLst>
          </a:prstGeom>
          <a:solidFill>
            <a:schemeClr val="accent6">
              <a:lumMod val="20000"/>
              <a:lumOff val="8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0"/>
              </a:spcBef>
            </a:pPr>
            <a:r>
              <a:rPr lang="en-US" sz="1200" b="1" dirty="0">
                <a:latin typeface="Arial" pitchFamily="34" charset="0"/>
              </a:rPr>
              <a:t>Neutrons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24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24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24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24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624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24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24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624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477" grpId="0" animBg="1"/>
      <p:bldP spid="62478" grpId="0" animBg="1"/>
      <p:bldP spid="62480" grpId="0" animBg="1"/>
      <p:bldP spid="62481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614BEE2B-2B50-4C60-897D-6ABB489B6B4B}" type="datetime3">
              <a:rPr lang="en-US"/>
              <a:pPr>
                <a:defRPr/>
              </a:pPr>
              <a:t>17 April 2012</a:t>
            </a:fld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5A183EF-FCD7-4FA8-B96B-F49B87F37256}" type="slidenum">
              <a:rPr lang="en-US"/>
              <a:pPr>
                <a:defRPr/>
              </a:pPr>
              <a:t>9</a:t>
            </a:fld>
            <a:endParaRPr lang="en-US"/>
          </a:p>
        </p:txBody>
      </p:sp>
      <p:sp>
        <p:nvSpPr>
          <p:cNvPr id="17412" name="Text Box 2"/>
          <p:cNvSpPr txBox="1">
            <a:spLocks noChangeArrowheads="1"/>
          </p:cNvSpPr>
          <p:nvPr/>
        </p:nvSpPr>
        <p:spPr bwMode="auto">
          <a:xfrm>
            <a:off x="228600" y="381000"/>
            <a:ext cx="8686800" cy="4765675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 lIns="274320">
            <a:spAutoFit/>
          </a:bodyPr>
          <a:lstStyle/>
          <a:p>
            <a:pPr eaLnBrk="0" hangingPunct="0"/>
            <a:r>
              <a:rPr lang="en-US" sz="2000" b="1">
                <a:solidFill>
                  <a:srgbClr val="6600CC"/>
                </a:solidFill>
                <a:latin typeface="Times New Roman" pitchFamily="18" charset="0"/>
              </a:rPr>
              <a:t>Difficulties &amp; Challenges Involved</a:t>
            </a:r>
          </a:p>
          <a:p>
            <a:pPr algn="l" eaLnBrk="0" hangingPunct="0"/>
            <a:r>
              <a:rPr lang="en-US" sz="2000" b="1">
                <a:solidFill>
                  <a:schemeClr val="hlink"/>
                </a:solidFill>
                <a:latin typeface="Times New Roman" pitchFamily="18" charset="0"/>
              </a:rPr>
              <a:t>Two major production mechanisms:</a:t>
            </a:r>
          </a:p>
          <a:p>
            <a:pPr algn="l" eaLnBrk="0" hangingPunct="0">
              <a:lnSpc>
                <a:spcPct val="70000"/>
              </a:lnSpc>
              <a:buClr>
                <a:srgbClr val="000099"/>
              </a:buClr>
              <a:buFont typeface="Wingdings" pitchFamily="2" charset="2"/>
              <a:buChar char="Ø"/>
            </a:pPr>
            <a:r>
              <a:rPr lang="en-US" sz="2000" b="1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en-US" sz="2000" b="1">
                <a:solidFill>
                  <a:schemeClr val="accent2"/>
                </a:solidFill>
                <a:latin typeface="Times New Roman" pitchFamily="18" charset="0"/>
              </a:rPr>
              <a:t>Evaporation Residues(ER) produced at high excitation energy and </a:t>
            </a:r>
          </a:p>
          <a:p>
            <a:pPr algn="l" eaLnBrk="0" hangingPunct="0">
              <a:lnSpc>
                <a:spcPct val="70000"/>
              </a:lnSpc>
            </a:pPr>
            <a:r>
              <a:rPr lang="en-US" sz="2000" b="1">
                <a:solidFill>
                  <a:schemeClr val="accent2"/>
                </a:solidFill>
                <a:latin typeface="Times New Roman" pitchFamily="18" charset="0"/>
              </a:rPr>
              <a:t>     angular momenta (CN reactions around CB)</a:t>
            </a:r>
          </a:p>
          <a:p>
            <a:pPr algn="l" eaLnBrk="0" hangingPunct="0">
              <a:lnSpc>
                <a:spcPct val="80000"/>
              </a:lnSpc>
            </a:pPr>
            <a:r>
              <a:rPr lang="en-US" sz="2000" b="1">
                <a:solidFill>
                  <a:srgbClr val="6600CC"/>
                </a:solidFill>
                <a:latin typeface="Times New Roman" pitchFamily="18" charset="0"/>
              </a:rPr>
              <a:t>    </a:t>
            </a:r>
            <a:r>
              <a:rPr lang="en-US" sz="2000" b="1">
                <a:solidFill>
                  <a:schemeClr val="accent1"/>
                </a:solidFill>
                <a:latin typeface="Times New Roman" pitchFamily="18" charset="0"/>
              </a:rPr>
              <a:t>Difficulties: </a:t>
            </a:r>
          </a:p>
          <a:p>
            <a:pPr lvl="1" algn="l" eaLnBrk="0" hangingPunct="0">
              <a:lnSpc>
                <a:spcPct val="70000"/>
              </a:lnSpc>
              <a:buClr>
                <a:srgbClr val="6600CC"/>
              </a:buClr>
              <a:buFont typeface="Wingdings" pitchFamily="2" charset="2"/>
              <a:buChar char="v"/>
            </a:pPr>
            <a:r>
              <a:rPr lang="en-US" sz="1800" b="1">
                <a:solidFill>
                  <a:schemeClr val="bg2"/>
                </a:solidFill>
                <a:latin typeface="Times New Roman" pitchFamily="18" charset="0"/>
              </a:rPr>
              <a:t> </a:t>
            </a:r>
            <a:r>
              <a:rPr lang="en-US" sz="1800" b="1">
                <a:solidFill>
                  <a:srgbClr val="6600CC"/>
                </a:solidFill>
                <a:latin typeface="Times New Roman" pitchFamily="18" charset="0"/>
              </a:rPr>
              <a:t>Very low ER cross-section (20-30% at 100 MeV for Z~84-88)</a:t>
            </a:r>
          </a:p>
          <a:p>
            <a:pPr lvl="1" algn="l" eaLnBrk="0" hangingPunct="0">
              <a:lnSpc>
                <a:spcPct val="70000"/>
              </a:lnSpc>
              <a:buClr>
                <a:srgbClr val="6600CC"/>
              </a:buClr>
              <a:buFont typeface="Wingdings" pitchFamily="2" charset="2"/>
              <a:buChar char="v"/>
            </a:pPr>
            <a:r>
              <a:rPr lang="en-US" sz="1800" b="1">
                <a:solidFill>
                  <a:schemeClr val="bg2"/>
                </a:solidFill>
                <a:latin typeface="Times New Roman" pitchFamily="18" charset="0"/>
              </a:rPr>
              <a:t> </a:t>
            </a:r>
            <a:r>
              <a:rPr lang="en-US" sz="1800" b="1">
                <a:solidFill>
                  <a:srgbClr val="6600CC"/>
                </a:solidFill>
                <a:latin typeface="Times New Roman" pitchFamily="18" charset="0"/>
              </a:rPr>
              <a:t>Huge fission back ground</a:t>
            </a:r>
          </a:p>
          <a:p>
            <a:pPr lvl="1" algn="l" eaLnBrk="0" hangingPunct="0">
              <a:lnSpc>
                <a:spcPct val="70000"/>
              </a:lnSpc>
              <a:buClr>
                <a:srgbClr val="6600CC"/>
              </a:buClr>
              <a:buFont typeface="Wingdings" pitchFamily="2" charset="2"/>
              <a:buNone/>
            </a:pPr>
            <a:endParaRPr lang="en-US" sz="1800" b="1">
              <a:solidFill>
                <a:srgbClr val="6600CC"/>
              </a:solidFill>
              <a:latin typeface="Times New Roman" pitchFamily="18" charset="0"/>
            </a:endParaRPr>
          </a:p>
          <a:p>
            <a:pPr algn="l" eaLnBrk="0" hangingPunct="0">
              <a:lnSpc>
                <a:spcPct val="70000"/>
              </a:lnSpc>
              <a:buClr>
                <a:srgbClr val="6600CC"/>
              </a:buClr>
              <a:buFont typeface="Wingdings" pitchFamily="2" charset="2"/>
              <a:buNone/>
            </a:pPr>
            <a:r>
              <a:rPr lang="en-US" sz="1800" b="1">
                <a:solidFill>
                  <a:srgbClr val="6600CC"/>
                </a:solidFill>
                <a:latin typeface="Times New Roman" pitchFamily="18" charset="0"/>
              </a:rPr>
              <a:t>    </a:t>
            </a:r>
            <a:r>
              <a:rPr lang="en-US" sz="2000" b="1">
                <a:solidFill>
                  <a:srgbClr val="6600CC"/>
                </a:solidFill>
                <a:latin typeface="Times New Roman" pitchFamily="18" charset="0"/>
              </a:rPr>
              <a:t>Tools and techniques to get around:</a:t>
            </a:r>
            <a:r>
              <a:rPr lang="en-US" sz="1800" b="1">
                <a:solidFill>
                  <a:srgbClr val="6600CC"/>
                </a:solidFill>
                <a:latin typeface="Times New Roman" pitchFamily="18" charset="0"/>
              </a:rPr>
              <a:t> </a:t>
            </a:r>
          </a:p>
          <a:p>
            <a:pPr lvl="1" algn="l" eaLnBrk="0" hangingPunct="0">
              <a:lnSpc>
                <a:spcPct val="80000"/>
              </a:lnSpc>
              <a:buClr>
                <a:srgbClr val="FF3300"/>
              </a:buClr>
              <a:buFont typeface="Wingdings" pitchFamily="2" charset="2"/>
              <a:buChar char="Ø"/>
            </a:pPr>
            <a:r>
              <a:rPr lang="en-US" sz="1800" b="1">
                <a:solidFill>
                  <a:srgbClr val="CC3300"/>
                </a:solidFill>
                <a:latin typeface="Times New Roman" pitchFamily="18" charset="0"/>
              </a:rPr>
              <a:t>  Recoil identification or very good reaction channel selectivity (RFD).</a:t>
            </a:r>
          </a:p>
          <a:p>
            <a:pPr lvl="1" algn="l" eaLnBrk="0" hangingPunct="0">
              <a:lnSpc>
                <a:spcPct val="80000"/>
              </a:lnSpc>
              <a:buClr>
                <a:srgbClr val="FF3300"/>
              </a:buClr>
              <a:buFont typeface="Wingdings" pitchFamily="2" charset="2"/>
              <a:buChar char="Ø"/>
            </a:pPr>
            <a:r>
              <a:rPr lang="en-US" sz="1800" b="1">
                <a:solidFill>
                  <a:srgbClr val="CC3300"/>
                </a:solidFill>
                <a:latin typeface="Times New Roman" pitchFamily="18" charset="0"/>
              </a:rPr>
              <a:t>  </a:t>
            </a:r>
            <a:r>
              <a:rPr lang="en-US" sz="1800" b="1">
                <a:solidFill>
                  <a:schemeClr val="hlink"/>
                </a:solidFill>
                <a:latin typeface="Times New Roman" pitchFamily="18" charset="0"/>
              </a:rPr>
              <a:t>Use the power of high resolution and high efficiency gamma detector array.</a:t>
            </a:r>
          </a:p>
          <a:p>
            <a:pPr lvl="1" algn="l" eaLnBrk="0" hangingPunct="0">
              <a:lnSpc>
                <a:spcPct val="80000"/>
              </a:lnSpc>
              <a:buClr>
                <a:srgbClr val="FF3300"/>
              </a:buClr>
              <a:buFont typeface="Wingdings" pitchFamily="2" charset="2"/>
              <a:buChar char="Ø"/>
            </a:pPr>
            <a:r>
              <a:rPr lang="en-US" sz="1800" b="1">
                <a:solidFill>
                  <a:schemeClr val="accent1"/>
                </a:solidFill>
                <a:latin typeface="Times New Roman" pitchFamily="18" charset="0"/>
              </a:rPr>
              <a:t>  </a:t>
            </a:r>
            <a:r>
              <a:rPr lang="en-US" sz="1800" b="1">
                <a:solidFill>
                  <a:schemeClr val="hlink"/>
                </a:solidFill>
                <a:latin typeface="Times New Roman" pitchFamily="18" charset="0"/>
              </a:rPr>
              <a:t>X-ray gating and / or validation by x-rays.</a:t>
            </a:r>
          </a:p>
          <a:p>
            <a:pPr lvl="1" algn="l" eaLnBrk="0" hangingPunct="0">
              <a:lnSpc>
                <a:spcPct val="80000"/>
              </a:lnSpc>
              <a:buClr>
                <a:srgbClr val="FF3300"/>
              </a:buClr>
              <a:buFont typeface="Wingdings" pitchFamily="2" charset="2"/>
              <a:buChar char="Ø"/>
            </a:pPr>
            <a:r>
              <a:rPr lang="en-US" sz="1800" b="1">
                <a:solidFill>
                  <a:srgbClr val="CC3300"/>
                </a:solidFill>
                <a:latin typeface="Times New Roman" pitchFamily="18" charset="0"/>
              </a:rPr>
              <a:t>  Use BGO sum-multiplicity filter.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cean">
  <a:themeElements>
    <a:clrScheme name="Ocean 1">
      <a:dk1>
        <a:srgbClr val="010199"/>
      </a:dk1>
      <a:lt1>
        <a:srgbClr val="FFFFFF"/>
      </a:lt1>
      <a:dk2>
        <a:srgbClr val="000099"/>
      </a:dk2>
      <a:lt2>
        <a:srgbClr val="FFFFFF"/>
      </a:lt2>
      <a:accent1>
        <a:srgbClr val="33CCCC"/>
      </a:accent1>
      <a:accent2>
        <a:srgbClr val="00C600"/>
      </a:accent2>
      <a:accent3>
        <a:srgbClr val="AAAACA"/>
      </a:accent3>
      <a:accent4>
        <a:srgbClr val="DADADA"/>
      </a:accent4>
      <a:accent5>
        <a:srgbClr val="ADE2E2"/>
      </a:accent5>
      <a:accent6>
        <a:srgbClr val="00B300"/>
      </a:accent6>
      <a:hlink>
        <a:srgbClr val="FFCC00"/>
      </a:hlink>
      <a:folHlink>
        <a:srgbClr val="6699FF"/>
      </a:folHlink>
    </a:clrScheme>
    <a:fontScheme name="Ocean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sz="2000" b="1" i="0" u="none" strike="noStrike" cap="none" normalizeH="0" baseline="0" smtClean="0">
            <a:ln>
              <a:noFill/>
            </a:ln>
            <a:solidFill>
              <a:srgbClr val="080808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sz="2000" b="1" i="0" u="none" strike="noStrike" cap="none" normalizeH="0" baseline="0" smtClean="0">
            <a:ln>
              <a:noFill/>
            </a:ln>
            <a:solidFill>
              <a:srgbClr val="080808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Ocean 1">
        <a:dk1>
          <a:srgbClr val="010199"/>
        </a:dk1>
        <a:lt1>
          <a:srgbClr val="FFFFFF"/>
        </a:lt1>
        <a:dk2>
          <a:srgbClr val="000099"/>
        </a:dk2>
        <a:lt2>
          <a:srgbClr val="FFFFFF"/>
        </a:lt2>
        <a:accent1>
          <a:srgbClr val="33CCCC"/>
        </a:accent1>
        <a:accent2>
          <a:srgbClr val="00C600"/>
        </a:accent2>
        <a:accent3>
          <a:srgbClr val="AAAACA"/>
        </a:accent3>
        <a:accent4>
          <a:srgbClr val="DADADA"/>
        </a:accent4>
        <a:accent5>
          <a:srgbClr val="ADE2E2"/>
        </a:accent5>
        <a:accent6>
          <a:srgbClr val="00B300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ean 2">
        <a:dk1>
          <a:srgbClr val="000066"/>
        </a:dk1>
        <a:lt1>
          <a:srgbClr val="FFFFFF"/>
        </a:lt1>
        <a:dk2>
          <a:srgbClr val="5D93FF"/>
        </a:dk2>
        <a:lt2>
          <a:srgbClr val="FFFFFF"/>
        </a:lt2>
        <a:accent1>
          <a:srgbClr val="6666FF"/>
        </a:accent1>
        <a:accent2>
          <a:srgbClr val="9999FF"/>
        </a:accent2>
        <a:accent3>
          <a:srgbClr val="B6C8FF"/>
        </a:accent3>
        <a:accent4>
          <a:srgbClr val="DADADA"/>
        </a:accent4>
        <a:accent5>
          <a:srgbClr val="B8B8FF"/>
        </a:accent5>
        <a:accent6>
          <a:srgbClr val="8A8AE7"/>
        </a:accent6>
        <a:hlink>
          <a:srgbClr val="FF33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ean 3">
        <a:dk1>
          <a:srgbClr val="000000"/>
        </a:dk1>
        <a:lt1>
          <a:srgbClr val="FFFFFF"/>
        </a:lt1>
        <a:dk2>
          <a:srgbClr val="572E88"/>
        </a:dk2>
        <a:lt2>
          <a:srgbClr val="FFFFFF"/>
        </a:lt2>
        <a:accent1>
          <a:srgbClr val="FF6600"/>
        </a:accent1>
        <a:accent2>
          <a:srgbClr val="FFCC00"/>
        </a:accent2>
        <a:accent3>
          <a:srgbClr val="B4ADC3"/>
        </a:accent3>
        <a:accent4>
          <a:srgbClr val="DADADA"/>
        </a:accent4>
        <a:accent5>
          <a:srgbClr val="FFB8AA"/>
        </a:accent5>
        <a:accent6>
          <a:srgbClr val="E7B900"/>
        </a:accent6>
        <a:hlink>
          <a:srgbClr val="33CCCC"/>
        </a:hlink>
        <a:folHlink>
          <a:srgbClr val="36CC6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ean 4">
        <a:dk1>
          <a:srgbClr val="003366"/>
        </a:dk1>
        <a:lt1>
          <a:srgbClr val="FFFFFF"/>
        </a:lt1>
        <a:dk2>
          <a:srgbClr val="666699"/>
        </a:dk2>
        <a:lt2>
          <a:srgbClr val="FFFFFF"/>
        </a:lt2>
        <a:accent1>
          <a:srgbClr val="9966FF"/>
        </a:accent1>
        <a:accent2>
          <a:srgbClr val="00CC66"/>
        </a:accent2>
        <a:accent3>
          <a:srgbClr val="B8B8CA"/>
        </a:accent3>
        <a:accent4>
          <a:srgbClr val="DADADA"/>
        </a:accent4>
        <a:accent5>
          <a:srgbClr val="CAB8FF"/>
        </a:accent5>
        <a:accent6>
          <a:srgbClr val="00B95C"/>
        </a:accent6>
        <a:hlink>
          <a:srgbClr val="65C8FF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ean 5">
        <a:dk1>
          <a:srgbClr val="000000"/>
        </a:dk1>
        <a:lt1>
          <a:srgbClr val="FFFFFF"/>
        </a:lt1>
        <a:dk2>
          <a:srgbClr val="336600"/>
        </a:dk2>
        <a:lt2>
          <a:srgbClr val="FFFFFF"/>
        </a:lt2>
        <a:accent1>
          <a:srgbClr val="B7C533"/>
        </a:accent1>
        <a:accent2>
          <a:srgbClr val="CCCCFF"/>
        </a:accent2>
        <a:accent3>
          <a:srgbClr val="ADB8AA"/>
        </a:accent3>
        <a:accent4>
          <a:srgbClr val="DADADA"/>
        </a:accent4>
        <a:accent5>
          <a:srgbClr val="D8DFAD"/>
        </a:accent5>
        <a:accent6>
          <a:srgbClr val="B9B9E7"/>
        </a:accent6>
        <a:hlink>
          <a:srgbClr val="FFFFCC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ean 6">
        <a:dk1>
          <a:srgbClr val="000000"/>
        </a:dk1>
        <a:lt1>
          <a:srgbClr val="FFFFFF"/>
        </a:lt1>
        <a:dk2>
          <a:srgbClr val="006B80"/>
        </a:dk2>
        <a:lt2>
          <a:srgbClr val="C1CB75"/>
        </a:lt2>
        <a:accent1>
          <a:srgbClr val="6F8406"/>
        </a:accent1>
        <a:accent2>
          <a:srgbClr val="D9E288"/>
        </a:accent2>
        <a:accent3>
          <a:srgbClr val="AABAC0"/>
        </a:accent3>
        <a:accent4>
          <a:srgbClr val="DADADA"/>
        </a:accent4>
        <a:accent5>
          <a:srgbClr val="BBC2AA"/>
        </a:accent5>
        <a:accent6>
          <a:srgbClr val="C4CD7B"/>
        </a:accent6>
        <a:hlink>
          <a:srgbClr val="00CC00"/>
        </a:hlink>
        <a:folHlink>
          <a:srgbClr val="C0FF7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ean 7">
        <a:dk1>
          <a:srgbClr val="5F5F5F"/>
        </a:dk1>
        <a:lt1>
          <a:srgbClr val="FFFFFF"/>
        </a:lt1>
        <a:dk2>
          <a:srgbClr val="FF6600"/>
        </a:dk2>
        <a:lt2>
          <a:srgbClr val="FFFFFF"/>
        </a:lt2>
        <a:accent1>
          <a:srgbClr val="CC6600"/>
        </a:accent1>
        <a:accent2>
          <a:srgbClr val="FF6600"/>
        </a:accent2>
        <a:accent3>
          <a:srgbClr val="FFB8AA"/>
        </a:accent3>
        <a:accent4>
          <a:srgbClr val="DADADA"/>
        </a:accent4>
        <a:accent5>
          <a:srgbClr val="E2B8AA"/>
        </a:accent5>
        <a:accent6>
          <a:srgbClr val="E75C00"/>
        </a:accent6>
        <a:hlink>
          <a:srgbClr val="FFFF99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ean 8">
        <a:dk1>
          <a:srgbClr val="000000"/>
        </a:dk1>
        <a:lt1>
          <a:srgbClr val="FFFFFF"/>
        </a:lt1>
        <a:dk2>
          <a:srgbClr val="FFBA2F"/>
        </a:dk2>
        <a:lt2>
          <a:srgbClr val="A50021"/>
        </a:lt2>
        <a:accent1>
          <a:srgbClr val="FF6600"/>
        </a:accent1>
        <a:accent2>
          <a:srgbClr val="CC6600"/>
        </a:accent2>
        <a:accent3>
          <a:srgbClr val="FFD9AD"/>
        </a:accent3>
        <a:accent4>
          <a:srgbClr val="DADADA"/>
        </a:accent4>
        <a:accent5>
          <a:srgbClr val="FFB8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3130</TotalTime>
  <Words>1507</Words>
  <Application>Microsoft Office PowerPoint</Application>
  <PresentationFormat>On-screen Show (4:3)</PresentationFormat>
  <Paragraphs>338</Paragraphs>
  <Slides>24</Slides>
  <Notes>22</Notes>
  <HiddenSlides>0</HiddenSlides>
  <MMClips>0</MMClips>
  <ScaleCrop>false</ScaleCrop>
  <HeadingPairs>
    <vt:vector size="6" baseType="variant">
      <vt:variant>
        <vt:lpstr>Theme</vt:lpstr>
      </vt:variant>
      <vt:variant>
        <vt:i4>2</vt:i4>
      </vt:variant>
      <vt:variant>
        <vt:lpstr>Embedded OLE Servers</vt:lpstr>
      </vt:variant>
      <vt:variant>
        <vt:i4>3</vt:i4>
      </vt:variant>
      <vt:variant>
        <vt:lpstr>Slide Titles</vt:lpstr>
      </vt:variant>
      <vt:variant>
        <vt:i4>24</vt:i4>
      </vt:variant>
    </vt:vector>
  </HeadingPairs>
  <TitlesOfParts>
    <vt:vector size="29" baseType="lpstr">
      <vt:lpstr>Office Theme</vt:lpstr>
      <vt:lpstr>1_Ocean</vt:lpstr>
      <vt:lpstr>Equation</vt:lpstr>
      <vt:lpstr>Acrobat Document</vt:lpstr>
      <vt:lpstr>Graph</vt:lpstr>
      <vt:lpstr>Slide 1</vt:lpstr>
      <vt:lpstr>Slide 2</vt:lpstr>
      <vt:lpstr>Slide 3</vt:lpstr>
      <vt:lpstr>Slide 4</vt:lpstr>
      <vt:lpstr>Slide 5</vt:lpstr>
      <vt:lpstr>Slide 6</vt:lpstr>
      <vt:lpstr>Slide 7</vt:lpstr>
      <vt:lpstr>Nilsson Diagrams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Time Difference Analysis: Isomer decay study</vt:lpstr>
      <vt:lpstr>Slide 18</vt:lpstr>
      <vt:lpstr>Slide 19</vt:lpstr>
      <vt:lpstr>Slide 20</vt:lpstr>
      <vt:lpstr>Slide 21</vt:lpstr>
      <vt:lpstr>Shears Bands in 204At and 206Fr</vt:lpstr>
      <vt:lpstr>Slide 23</vt:lpstr>
      <vt:lpstr>Slide 24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Dr.Satyajit Saha</dc:creator>
  <cp:lastModifiedBy>Dr.Satyajit Saha</cp:lastModifiedBy>
  <cp:revision>233</cp:revision>
  <dcterms:created xsi:type="dcterms:W3CDTF">2006-08-16T00:00:00Z</dcterms:created>
  <dcterms:modified xsi:type="dcterms:W3CDTF">2012-04-17T02:54:53Z</dcterms:modified>
</cp:coreProperties>
</file>