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343" r:id="rId2"/>
    <p:sldId id="263" r:id="rId3"/>
    <p:sldId id="326" r:id="rId4"/>
    <p:sldId id="261" r:id="rId5"/>
    <p:sldId id="353" r:id="rId6"/>
    <p:sldId id="291" r:id="rId7"/>
    <p:sldId id="300" r:id="rId8"/>
    <p:sldId id="301" r:id="rId9"/>
    <p:sldId id="306" r:id="rId10"/>
    <p:sldId id="305" r:id="rId11"/>
    <p:sldId id="337" r:id="rId12"/>
    <p:sldId id="350" r:id="rId13"/>
    <p:sldId id="307" r:id="rId14"/>
    <p:sldId id="351" r:id="rId15"/>
    <p:sldId id="352" r:id="rId16"/>
    <p:sldId id="311" r:id="rId17"/>
    <p:sldId id="341" r:id="rId18"/>
    <p:sldId id="334" r:id="rId19"/>
    <p:sldId id="346" r:id="rId20"/>
    <p:sldId id="331" r:id="rId21"/>
    <p:sldId id="333" r:id="rId22"/>
    <p:sldId id="332" r:id="rId23"/>
    <p:sldId id="329" r:id="rId24"/>
    <p:sldId id="339" r:id="rId25"/>
    <p:sldId id="340" r:id="rId26"/>
    <p:sldId id="299" r:id="rId27"/>
    <p:sldId id="320" r:id="rId28"/>
    <p:sldId id="319" r:id="rId29"/>
    <p:sldId id="345" r:id="rId30"/>
    <p:sldId id="322" r:id="rId31"/>
    <p:sldId id="344" r:id="rId32"/>
    <p:sldId id="324" r:id="rId33"/>
    <p:sldId id="33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FF9900"/>
    <a:srgbClr val="F60000"/>
    <a:srgbClr val="DE0000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7" autoAdjust="0"/>
    <p:restoredTop sz="97406" autoAdjust="0"/>
  </p:normalViewPr>
  <p:slideViewPr>
    <p:cSldViewPr>
      <p:cViewPr varScale="1">
        <p:scale>
          <a:sx n="104" d="100"/>
          <a:sy n="104" d="100"/>
        </p:scale>
        <p:origin x="-6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E5AFA-FE6F-4E3B-8B67-0149AD4D9DA3}" type="datetimeFigureOut">
              <a:rPr lang="en-US" smtClean="0"/>
              <a:pPr/>
              <a:t>10/2/2012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CE84DC-58D3-45AA-A604-5F0B8A1AE1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E84DC-58D3-45AA-A604-5F0B8A1AE1E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E84DC-58D3-45AA-A604-5F0B8A1AE1E3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328CC-F357-4485-A55E-B0A9F1F99C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pub/CMS/PhysicsResultsB2G12004/limits_7j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-cdf.fnal.gov/physics/new/top/2006/tprop/WHelicity_FullReco_1fb/plots/theta_0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gif"/><Relationship Id="rId4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pub/CMSPublic/PhysicsResultsTOP11029/nbtagstcheextended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s2.pticica.com/foto/0000242615_l_0_P4A9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70512" y="1219200"/>
            <a:ext cx="8216288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800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j-lt"/>
                <a:cs typeface="Tahoma" pitchFamily="34" charset="0"/>
              </a:rPr>
              <a:t>Top Physics Results at CMS</a:t>
            </a:r>
            <a:endParaRPr lang="en-US" sz="5800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+mj-lt"/>
              <a:cs typeface="Tahom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3124200"/>
            <a:ext cx="817326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j-lt"/>
                <a:cs typeface="Tahoma" pitchFamily="34" charset="0"/>
              </a:rPr>
              <a:t>Luca Scodellaro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j-lt"/>
                <a:cs typeface="Tahoma" pitchFamily="34" charset="0"/>
              </a:rPr>
              <a:t>Instituto de Fisica de Cantabria - CSIC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j-lt"/>
                <a:cs typeface="Tahoma" pitchFamily="34" charset="0"/>
              </a:rPr>
              <a:t>On behalf of the CMS Collaboration</a:t>
            </a:r>
          </a:p>
          <a:p>
            <a:pPr algn="ctr"/>
            <a:endParaRPr lang="en-US" sz="2800" dirty="0" smtClean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/>
            <a:endParaRPr lang="en-US" sz="2800" dirty="0" smtClean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j-lt"/>
                <a:cs typeface="Tahoma" pitchFamily="34" charset="0"/>
              </a:rPr>
              <a:t>2012 LHC Days in Split</a:t>
            </a: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j-lt"/>
                <a:cs typeface="Tahoma" pitchFamily="34" charset="0"/>
              </a:rPr>
              <a:t>October 1</a:t>
            </a:r>
            <a:r>
              <a:rPr lang="en-US" sz="2400" baseline="30000" dirty="0" smtClean="0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j-lt"/>
                <a:cs typeface="Tahoma" pitchFamily="34" charset="0"/>
              </a:rPr>
              <a:t>st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j-lt"/>
                <a:cs typeface="Tahoma" pitchFamily="34" charset="0"/>
              </a:rPr>
              <a:t>-6</a:t>
            </a:r>
            <a:r>
              <a:rPr lang="en-US" sz="2400" baseline="30000" dirty="0" smtClean="0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j-lt"/>
                <a:cs typeface="Tahoma" pitchFamily="34" charset="0"/>
              </a:rPr>
              <a:t>th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j-lt"/>
                <a:cs typeface="Tahoma" pitchFamily="34" charset="0"/>
              </a:rPr>
              <a:t>, 2012</a:t>
            </a:r>
          </a:p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j-lt"/>
                <a:cs typeface="Tahoma" pitchFamily="34" charset="0"/>
              </a:rPr>
              <a:t>Split (Croatia)</a:t>
            </a:r>
            <a:endParaRPr lang="en-US" sz="2400" dirty="0">
              <a:solidFill>
                <a:srgbClr val="FFFF00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+mj-lt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8152" y="3392424"/>
            <a:ext cx="2897668" cy="277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4952" y="3392424"/>
            <a:ext cx="2894565" cy="277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752" y="3392424"/>
            <a:ext cx="2897666" cy="277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Jet Multiplicity in tt Events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766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Differential cross sections for dilepton final state events           </a:t>
            </a:r>
            <a:r>
              <a:rPr lang="en-US" sz="2200" dirty="0" smtClean="0">
                <a:solidFill>
                  <a:srgbClr val="B00000"/>
                </a:solidFill>
              </a:rPr>
              <a:t>• Test of perturbative QCD calculations at higher order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Probing higher order effects of different generators using different parameters and shower models</a:t>
            </a:r>
          </a:p>
          <a:p>
            <a:pPr>
              <a:buClr>
                <a:schemeClr val="accent6"/>
              </a:buClr>
              <a:buNone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7159752" y="1298448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TOP-12-023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809302" y="3886200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00000"/>
                </a:solidFill>
              </a:rPr>
              <a:t>P</a:t>
            </a:r>
            <a:r>
              <a:rPr lang="en-US" sz="1600" baseline="-25000" dirty="0" smtClean="0">
                <a:solidFill>
                  <a:srgbClr val="B00000"/>
                </a:solidFill>
              </a:rPr>
              <a:t>T</a:t>
            </a:r>
            <a:r>
              <a:rPr lang="en-US" sz="1600" baseline="30000" dirty="0" smtClean="0">
                <a:solidFill>
                  <a:srgbClr val="B00000"/>
                </a:solidFill>
              </a:rPr>
              <a:t>jet</a:t>
            </a:r>
            <a:r>
              <a:rPr lang="en-US" sz="1600" dirty="0" smtClean="0">
                <a:solidFill>
                  <a:srgbClr val="B00000"/>
                </a:solidFill>
              </a:rPr>
              <a:t>&gt;30GeV</a:t>
            </a:r>
            <a:endParaRPr lang="en-US" sz="1600" dirty="0">
              <a:solidFill>
                <a:srgbClr val="B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52502" y="3886200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00000"/>
                </a:solidFill>
              </a:rPr>
              <a:t>P</a:t>
            </a:r>
            <a:r>
              <a:rPr lang="en-US" sz="1600" baseline="-25000" dirty="0" smtClean="0">
                <a:solidFill>
                  <a:srgbClr val="B00000"/>
                </a:solidFill>
              </a:rPr>
              <a:t>T</a:t>
            </a:r>
            <a:r>
              <a:rPr lang="en-US" sz="1600" baseline="30000" dirty="0" smtClean="0">
                <a:solidFill>
                  <a:srgbClr val="B00000"/>
                </a:solidFill>
              </a:rPr>
              <a:t>jet</a:t>
            </a:r>
            <a:r>
              <a:rPr lang="en-US" sz="1600" dirty="0" smtClean="0">
                <a:solidFill>
                  <a:srgbClr val="B00000"/>
                </a:solidFill>
              </a:rPr>
              <a:t>&gt;30GeV</a:t>
            </a:r>
            <a:endParaRPr lang="en-US" sz="1600" dirty="0">
              <a:solidFill>
                <a:srgbClr val="B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95702" y="3886200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00000"/>
                </a:solidFill>
              </a:rPr>
              <a:t>P</a:t>
            </a:r>
            <a:r>
              <a:rPr lang="en-US" sz="1600" baseline="-25000" dirty="0" smtClean="0">
                <a:solidFill>
                  <a:srgbClr val="B00000"/>
                </a:solidFill>
              </a:rPr>
              <a:t>T</a:t>
            </a:r>
            <a:r>
              <a:rPr lang="en-US" sz="1600" baseline="30000" dirty="0" smtClean="0">
                <a:solidFill>
                  <a:srgbClr val="B00000"/>
                </a:solidFill>
              </a:rPr>
              <a:t>jet</a:t>
            </a:r>
            <a:r>
              <a:rPr lang="en-US" sz="1600" dirty="0" smtClean="0">
                <a:solidFill>
                  <a:srgbClr val="B00000"/>
                </a:solidFill>
              </a:rPr>
              <a:t>&gt;60GeV</a:t>
            </a:r>
            <a:endParaRPr lang="en-US" sz="1600" dirty="0">
              <a:solidFill>
                <a:srgbClr val="B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60136" y="27432"/>
            <a:ext cx="310896" cy="52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27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Gap fraction: fraction of events no containing additional jets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Measured as a function of a threshold on:                                    </a:t>
            </a:r>
            <a:r>
              <a:rPr lang="en-US" sz="2200" dirty="0" smtClean="0">
                <a:solidFill>
                  <a:srgbClr val="B00000"/>
                </a:solidFill>
              </a:rPr>
              <a:t>• Transverse momentum of the leading additional jet                         • Scalar sum of the transverse momentum of the additional jets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200" dirty="0" smtClean="0">
              <a:solidFill>
                <a:srgbClr val="B00000"/>
              </a:solidFill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752" y="3392424"/>
            <a:ext cx="2897668" cy="277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4952" y="3392424"/>
            <a:ext cx="2897668" cy="277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tt+Jets</a:t>
            </a:r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 Events 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8152" y="3392424"/>
            <a:ext cx="2897668" cy="277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ounded Rectangle 14"/>
          <p:cNvSpPr/>
          <p:nvPr/>
        </p:nvSpPr>
        <p:spPr>
          <a:xfrm>
            <a:off x="7159752" y="1298448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TOP-12-023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108960" y="27432"/>
            <a:ext cx="310896" cy="52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27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5715000" y="3657600"/>
            <a:ext cx="2960383" cy="2819400"/>
            <a:chOff x="5566423" y="3581400"/>
            <a:chExt cx="3017520" cy="2785646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566423" y="3581400"/>
              <a:ext cx="3017520" cy="2785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Straight Connector 9"/>
            <p:cNvCxnSpPr/>
            <p:nvPr/>
          </p:nvCxnSpPr>
          <p:spPr>
            <a:xfrm>
              <a:off x="6995160" y="3675888"/>
              <a:ext cx="0" cy="233172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Irreducible background for ttH </a:t>
            </a:r>
            <a:r>
              <a:rPr lang="en-US" sz="2400" dirty="0" smtClean="0">
                <a:latin typeface="Arial Narrow"/>
              </a:rPr>
              <a:t>→</a:t>
            </a:r>
            <a:r>
              <a:rPr lang="en-US" sz="2400" dirty="0" smtClean="0">
                <a:solidFill>
                  <a:srgbClr val="B00000"/>
                </a:solidFill>
                <a:latin typeface="Arial Narrow"/>
              </a:rPr>
              <a:t> </a:t>
            </a:r>
            <a:r>
              <a:rPr lang="en-US" sz="2400" dirty="0" smtClean="0"/>
              <a:t>ttbb searches                          </a:t>
            </a:r>
            <a:r>
              <a:rPr lang="en-US" sz="2200" dirty="0" smtClean="0">
                <a:solidFill>
                  <a:srgbClr val="B00000"/>
                </a:solidFill>
              </a:rPr>
              <a:t>• Crucial for testing the Yukawa coupling of the new found boson</a:t>
            </a:r>
            <a:r>
              <a:rPr lang="en-US" sz="2400" dirty="0" smtClean="0">
                <a:solidFill>
                  <a:srgbClr val="B00000"/>
                </a:solidFill>
              </a:rPr>
              <a:t>       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None/>
            </a:pPr>
            <a:endParaRPr lang="en-US" sz="2400" dirty="0" smtClean="0"/>
          </a:p>
          <a:p>
            <a:pPr>
              <a:buClr>
                <a:schemeClr val="accent6"/>
              </a:buClr>
              <a:buNone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Measuring the ratio </a:t>
            </a:r>
            <a:r>
              <a:rPr lang="el-GR" sz="2400" dirty="0" smtClean="0">
                <a:latin typeface="Calibri"/>
              </a:rPr>
              <a:t>σ</a:t>
            </a:r>
            <a:r>
              <a:rPr lang="en-US" sz="2400" dirty="0" smtClean="0"/>
              <a:t>(ttbb)/</a:t>
            </a:r>
            <a:r>
              <a:rPr lang="el-GR" sz="2400" dirty="0" smtClean="0">
                <a:latin typeface="Calibri"/>
              </a:rPr>
              <a:t>σ</a:t>
            </a:r>
            <a:r>
              <a:rPr lang="en-US" sz="2400" dirty="0" smtClean="0"/>
              <a:t>(ttjj):                                                  </a:t>
            </a:r>
            <a:r>
              <a:rPr lang="en-US" sz="2200" dirty="0" smtClean="0">
                <a:solidFill>
                  <a:srgbClr val="B00000"/>
                </a:solidFill>
              </a:rPr>
              <a:t>• Lot of systematic uncertainties cancel</a:t>
            </a: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Fit to the observed b-tag multiplicity in                               events with two leptons and four jets:                                           </a:t>
            </a:r>
            <a:r>
              <a:rPr lang="en-US" sz="2400" dirty="0" smtClean="0">
                <a:solidFill>
                  <a:srgbClr val="B00000"/>
                </a:solidFill>
              </a:rPr>
              <a:t> </a:t>
            </a:r>
            <a:r>
              <a:rPr lang="en-US" sz="2200" dirty="0" smtClean="0">
                <a:solidFill>
                  <a:srgbClr val="B00000"/>
                </a:solidFill>
              </a:rPr>
              <a:t>• </a:t>
            </a:r>
            <a:r>
              <a:rPr lang="el-GR" sz="2200" dirty="0" smtClean="0">
                <a:solidFill>
                  <a:srgbClr val="B00000"/>
                </a:solidFill>
              </a:rPr>
              <a:t>σ</a:t>
            </a:r>
            <a:r>
              <a:rPr lang="en-US" sz="2200" dirty="0" smtClean="0">
                <a:solidFill>
                  <a:srgbClr val="B00000"/>
                </a:solidFill>
              </a:rPr>
              <a:t>(ttbb)/</a:t>
            </a:r>
            <a:r>
              <a:rPr lang="el-GR" sz="2200" dirty="0" smtClean="0">
                <a:solidFill>
                  <a:srgbClr val="B00000"/>
                </a:solidFill>
              </a:rPr>
              <a:t>σ</a:t>
            </a:r>
            <a:r>
              <a:rPr lang="en-US" sz="2200" dirty="0" smtClean="0">
                <a:solidFill>
                  <a:srgbClr val="B00000"/>
                </a:solidFill>
              </a:rPr>
              <a:t>(ttjj) = </a:t>
            </a:r>
            <a:r>
              <a:rPr lang="en-US" sz="2100" dirty="0" smtClean="0">
                <a:solidFill>
                  <a:srgbClr val="B00000"/>
                </a:solidFill>
              </a:rPr>
              <a:t>3.6</a:t>
            </a:r>
            <a:r>
              <a:rPr lang="en-US" sz="1800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sz="2100" dirty="0" smtClean="0">
                <a:solidFill>
                  <a:srgbClr val="B00000"/>
                </a:solidFill>
              </a:rPr>
              <a:t>1.1</a:t>
            </a:r>
            <a:r>
              <a:rPr lang="en-US" sz="2200" dirty="0" smtClean="0">
                <a:solidFill>
                  <a:srgbClr val="B00000"/>
                </a:solidFill>
              </a:rPr>
              <a:t>(stat.)</a:t>
            </a:r>
            <a:r>
              <a:rPr lang="en-US" sz="1800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sz="2100" dirty="0" smtClean="0">
                <a:solidFill>
                  <a:srgbClr val="B00000"/>
                </a:solidFill>
              </a:rPr>
              <a:t>0.9</a:t>
            </a:r>
            <a:r>
              <a:rPr lang="en-US" sz="2200" dirty="0" smtClean="0">
                <a:solidFill>
                  <a:srgbClr val="B00000"/>
                </a:solidFill>
              </a:rPr>
              <a:t>(syst.)%                                           • NLO QCD: </a:t>
            </a:r>
            <a:r>
              <a:rPr lang="en-US" sz="2100" dirty="0" smtClean="0">
                <a:solidFill>
                  <a:srgbClr val="B00000"/>
                </a:solidFill>
              </a:rPr>
              <a:t>4.7% </a:t>
            </a:r>
            <a:r>
              <a:rPr lang="en-US" sz="2200" dirty="0" smtClean="0">
                <a:solidFill>
                  <a:srgbClr val="B00000"/>
                </a:solidFill>
              </a:rPr>
              <a:t>(before detector effects)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1079" y="2438400"/>
            <a:ext cx="2192721" cy="1204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2362200"/>
            <a:ext cx="2315455" cy="1238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n-lt"/>
                <a:cs typeface="Times New Roman"/>
              </a:rPr>
              <a:t>ttbb Production 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+mn-lt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871216" y="27432"/>
            <a:ext cx="310896" cy="52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27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01568" y="0"/>
            <a:ext cx="3108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27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42816" y="1481328"/>
            <a:ext cx="280846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_</a:t>
            </a:r>
            <a:endParaRPr lang="en-US" sz="1500" dirty="0"/>
          </a:p>
        </p:txBody>
      </p:sp>
      <p:sp>
        <p:nvSpPr>
          <p:cNvPr id="25" name="TextBox 24"/>
          <p:cNvSpPr txBox="1"/>
          <p:nvPr/>
        </p:nvSpPr>
        <p:spPr>
          <a:xfrm>
            <a:off x="5357954" y="1447800"/>
            <a:ext cx="280846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_</a:t>
            </a:r>
            <a:endParaRPr lang="en-US" sz="1500" dirty="0"/>
          </a:p>
        </p:txBody>
      </p:sp>
      <p:sp>
        <p:nvSpPr>
          <p:cNvPr id="26" name="TextBox 25"/>
          <p:cNvSpPr txBox="1"/>
          <p:nvPr/>
        </p:nvSpPr>
        <p:spPr>
          <a:xfrm>
            <a:off x="7210399" y="5449669"/>
            <a:ext cx="790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Signal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region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7162800" y="1298448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TOP-12-024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648456" y="3593592"/>
            <a:ext cx="280846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_</a:t>
            </a:r>
            <a:endParaRPr lang="en-US" sz="1500" dirty="0"/>
          </a:p>
        </p:txBody>
      </p:sp>
      <p:sp>
        <p:nvSpPr>
          <p:cNvPr id="29" name="TextBox 28"/>
          <p:cNvSpPr txBox="1"/>
          <p:nvPr/>
        </p:nvSpPr>
        <p:spPr>
          <a:xfrm>
            <a:off x="3941064" y="3566160"/>
            <a:ext cx="280846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_</a:t>
            </a:r>
            <a:endParaRPr lang="en-US" sz="1500" dirty="0"/>
          </a:p>
        </p:txBody>
      </p:sp>
      <p:sp>
        <p:nvSpPr>
          <p:cNvPr id="30" name="TextBox 29"/>
          <p:cNvSpPr txBox="1"/>
          <p:nvPr/>
        </p:nvSpPr>
        <p:spPr>
          <a:xfrm>
            <a:off x="4636008" y="3593592"/>
            <a:ext cx="280846" cy="320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_</a:t>
            </a:r>
            <a:endParaRPr lang="en-US" sz="1500" dirty="0"/>
          </a:p>
        </p:txBody>
      </p:sp>
      <p:sp>
        <p:nvSpPr>
          <p:cNvPr id="31" name="TextBox 30"/>
          <p:cNvSpPr txBox="1"/>
          <p:nvPr/>
        </p:nvSpPr>
        <p:spPr>
          <a:xfrm>
            <a:off x="1325766" y="5111496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91056" y="510540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09800" y="5111496"/>
            <a:ext cx="274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212492"/>
            <a:ext cx="3429000" cy="218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600200"/>
            <a:ext cx="3886201" cy="2480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 </a:t>
            </a:r>
            <a:r>
              <a:rPr lang="el-GR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Calibri"/>
                <a:cs typeface="Tahoma" pitchFamily="34" charset="0"/>
              </a:rPr>
              <a:t>α</a:t>
            </a:r>
            <a:r>
              <a:rPr lang="en-US" baseline="-25000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Calibri"/>
                <a:cs typeface="Tahoma" pitchFamily="34" charset="0"/>
              </a:rPr>
              <a:t>s</a:t>
            </a:r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 from tt Cross Section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3505200"/>
          </a:xfrm>
        </p:spPr>
        <p:txBody>
          <a:bodyPr>
            <a:no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200" dirty="0" smtClean="0"/>
              <a:t>High precision of tt cross section measurement allows to determine strong coupling constant </a:t>
            </a:r>
            <a:r>
              <a:rPr lang="el-GR" sz="2200" dirty="0" smtClean="0">
                <a:latin typeface="Calibri"/>
              </a:rPr>
              <a:t>α</a:t>
            </a:r>
            <a:r>
              <a:rPr lang="en-US" sz="2200" baseline="-25000" dirty="0" smtClean="0"/>
              <a:t>s</a:t>
            </a:r>
            <a:r>
              <a:rPr lang="en-US" sz="2200" dirty="0" smtClean="0"/>
              <a:t>(M</a:t>
            </a:r>
            <a:r>
              <a:rPr lang="en-US" sz="2200" baseline="-25000" dirty="0" smtClean="0"/>
              <a:t>Z</a:t>
            </a:r>
            <a:r>
              <a:rPr lang="en-US" sz="2200" dirty="0" smtClean="0"/>
              <a:t>)</a:t>
            </a:r>
            <a:endParaRPr lang="en-US" sz="2200" dirty="0" smtClean="0">
              <a:solidFill>
                <a:srgbClr val="B00000"/>
              </a:solidFill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200" dirty="0" smtClean="0"/>
              <a:t>Cross section dependence on </a:t>
            </a:r>
            <a:r>
              <a:rPr lang="el-GR" sz="2200" dirty="0" smtClean="0">
                <a:latin typeface="Calibri"/>
              </a:rPr>
              <a:t>α</a:t>
            </a:r>
            <a:r>
              <a:rPr lang="en-US" sz="2200" baseline="-25000" dirty="0" smtClean="0"/>
              <a:t>s</a:t>
            </a:r>
            <a:r>
              <a:rPr lang="en-US" sz="2200" dirty="0" smtClean="0"/>
              <a:t> and m</a:t>
            </a:r>
            <a:r>
              <a:rPr lang="en-US" sz="2200" baseline="-25000" dirty="0" smtClean="0"/>
              <a:t>t</a:t>
            </a:r>
            <a:r>
              <a:rPr lang="en-US" sz="2200" dirty="0" smtClean="0"/>
              <a:t> determined with Top</a:t>
            </a:r>
            <a:r>
              <a:rPr lang="en-US" sz="1500" dirty="0" smtClean="0"/>
              <a:t>++</a:t>
            </a:r>
            <a:r>
              <a:rPr lang="en-US" sz="2200" dirty="0" smtClean="0"/>
              <a:t> and HATHOR and for different PDFs</a:t>
            </a:r>
            <a:endParaRPr lang="en-US" sz="2200" dirty="0" smtClean="0">
              <a:solidFill>
                <a:srgbClr val="B00000"/>
              </a:solidFill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200" dirty="0" smtClean="0"/>
              <a:t>Likelihood function maximization for fixed top mass value (</a:t>
            </a:r>
            <a:r>
              <a:rPr lang="en-US" sz="2200" dirty="0" err="1" smtClean="0"/>
              <a:t>m</a:t>
            </a:r>
            <a:r>
              <a:rPr lang="en-US" sz="2200" baseline="-25000" dirty="0" err="1" smtClean="0"/>
              <a:t>t</a:t>
            </a:r>
            <a:r>
              <a:rPr lang="en-US" sz="2200" baseline="-25000" dirty="0" smtClean="0"/>
              <a:t> </a:t>
            </a:r>
            <a:r>
              <a:rPr lang="en-US" sz="2200" dirty="0" smtClean="0"/>
              <a:t>= 173.2 </a:t>
            </a:r>
            <a:r>
              <a:rPr lang="en-US" sz="2200" dirty="0" smtClean="0">
                <a:latin typeface="Calibri"/>
              </a:rPr>
              <a:t>GeV</a:t>
            </a:r>
            <a:r>
              <a:rPr lang="en-US" sz="2200" dirty="0" smtClean="0"/>
              <a:t>):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67912" y="27432"/>
            <a:ext cx="310896" cy="52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27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162800" y="1298448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TOP-12-022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170491" y="4419600"/>
            <a:ext cx="4163509" cy="1544598"/>
            <a:chOff x="1170491" y="4856202"/>
            <a:chExt cx="4163509" cy="1544598"/>
          </a:xfrm>
        </p:grpSpPr>
        <p:grpSp>
          <p:nvGrpSpPr>
            <p:cNvPr id="18" name="Group 17"/>
            <p:cNvGrpSpPr/>
            <p:nvPr/>
          </p:nvGrpSpPr>
          <p:grpSpPr>
            <a:xfrm>
              <a:off x="1170491" y="4856202"/>
              <a:ext cx="3401509" cy="553998"/>
              <a:chOff x="1170491" y="4495800"/>
              <a:chExt cx="3401509" cy="553998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1170491" y="4495800"/>
                <a:ext cx="3401509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i="1" dirty="0" smtClean="0">
                    <a:solidFill>
                      <a:srgbClr val="B00000"/>
                    </a:solidFill>
                  </a:rPr>
                  <a:t>L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(</a:t>
                </a:r>
                <a:r>
                  <a:rPr lang="el-GR" sz="2000" i="1" dirty="0" smtClean="0">
                    <a:solidFill>
                      <a:srgbClr val="B00000"/>
                    </a:solidFill>
                    <a:latin typeface="Calibri"/>
                  </a:rPr>
                  <a:t>α</a:t>
                </a:r>
                <a:r>
                  <a:rPr lang="en-US" sz="2000" i="1" baseline="-25000" dirty="0" smtClean="0">
                    <a:solidFill>
                      <a:srgbClr val="B00000"/>
                    </a:solidFill>
                    <a:latin typeface="Calibri"/>
                  </a:rPr>
                  <a:t>s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)</a:t>
                </a:r>
                <a:r>
                  <a:rPr lang="en-US" sz="2000" i="1" dirty="0" smtClean="0">
                    <a:solidFill>
                      <a:srgbClr val="B00000"/>
                    </a:solidFill>
                  </a:rPr>
                  <a:t> 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=</a:t>
                </a:r>
                <a:r>
                  <a:rPr lang="en-US" sz="2000" i="1" dirty="0" smtClean="0">
                    <a:solidFill>
                      <a:srgbClr val="B00000"/>
                    </a:solidFill>
                  </a:rPr>
                  <a:t> </a:t>
                </a:r>
                <a:r>
                  <a:rPr lang="en-US" sz="3000" i="1" dirty="0" smtClean="0">
                    <a:solidFill>
                      <a:srgbClr val="B00000"/>
                    </a:solidFill>
                    <a:latin typeface="Calibri"/>
                  </a:rPr>
                  <a:t>∫</a:t>
                </a:r>
                <a:r>
                  <a:rPr lang="en-US" sz="2000" i="1" dirty="0" smtClean="0">
                    <a:solidFill>
                      <a:srgbClr val="B00000"/>
                    </a:solidFill>
                    <a:latin typeface="Calibri"/>
                  </a:rPr>
                  <a:t>f</a:t>
                </a:r>
                <a:r>
                  <a:rPr lang="en-US" sz="2000" baseline="-25000" dirty="0" smtClean="0">
                    <a:solidFill>
                      <a:srgbClr val="B00000"/>
                    </a:solidFill>
                    <a:latin typeface="Calibri"/>
                  </a:rPr>
                  <a:t>exp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Calibri"/>
                  </a:rPr>
                  <a:t>(</a:t>
                </a:r>
                <a:r>
                  <a:rPr lang="el-GR" sz="2000" i="1" dirty="0" smtClean="0">
                    <a:solidFill>
                      <a:srgbClr val="B00000"/>
                    </a:solidFill>
                    <a:cs typeface="Times New Roman"/>
                  </a:rPr>
                  <a:t>σ</a:t>
                </a:r>
                <a:r>
                  <a:rPr lang="en-US" sz="2000" i="1" baseline="-25000" dirty="0" smtClean="0">
                    <a:solidFill>
                      <a:srgbClr val="B00000"/>
                    </a:solidFill>
                    <a:cs typeface="Times New Roman"/>
                  </a:rPr>
                  <a:t>tt</a:t>
                </a:r>
                <a:r>
                  <a:rPr lang="ar-AE" sz="2000" dirty="0" smtClean="0">
                    <a:solidFill>
                      <a:srgbClr val="B00000"/>
                    </a:solidFill>
                    <a:cs typeface="Times New Roman"/>
                  </a:rPr>
                  <a:t>ﺍ</a:t>
                </a:r>
                <a:r>
                  <a:rPr lang="el-GR" sz="2000" i="1" dirty="0" smtClean="0">
                    <a:solidFill>
                      <a:srgbClr val="B00000"/>
                    </a:solidFill>
                    <a:latin typeface="Calibri"/>
                    <a:cs typeface="Times New Roman"/>
                  </a:rPr>
                  <a:t>α</a:t>
                </a:r>
                <a:r>
                  <a:rPr lang="en-US" sz="2000" i="1" baseline="-25000" dirty="0" smtClean="0">
                    <a:solidFill>
                      <a:srgbClr val="B00000"/>
                    </a:solidFill>
                    <a:latin typeface="Calibri"/>
                    <a:cs typeface="Times New Roman"/>
                  </a:rPr>
                  <a:t>s</a:t>
                </a:r>
                <a:r>
                  <a:rPr lang="en-US" sz="2000" dirty="0" smtClean="0">
                    <a:solidFill>
                      <a:srgbClr val="B00000"/>
                    </a:solidFill>
                    <a:cs typeface="Times New Roman"/>
                  </a:rPr>
                  <a:t>)</a:t>
                </a:r>
                <a:r>
                  <a:rPr lang="en-US" sz="2000" i="1" dirty="0" smtClean="0">
                    <a:solidFill>
                      <a:srgbClr val="B00000"/>
                    </a:solidFill>
                    <a:cs typeface="Times New Roman"/>
                  </a:rPr>
                  <a:t>f</a:t>
                </a:r>
                <a:r>
                  <a:rPr lang="en-US" sz="2000" baseline="-25000" dirty="0" smtClean="0">
                    <a:solidFill>
                      <a:srgbClr val="B00000"/>
                    </a:solidFill>
                    <a:cs typeface="Times New Roman"/>
                  </a:rPr>
                  <a:t>th</a:t>
                </a:r>
                <a:r>
                  <a:rPr lang="en-US" sz="2000" dirty="0" smtClean="0">
                    <a:solidFill>
                      <a:srgbClr val="B00000"/>
                    </a:solidFill>
                    <a:cs typeface="Times New Roman"/>
                  </a:rPr>
                  <a:t>(</a:t>
                </a:r>
                <a:r>
                  <a:rPr lang="el-GR" sz="2000" i="1" dirty="0" smtClean="0">
                    <a:solidFill>
                      <a:srgbClr val="B00000"/>
                    </a:solidFill>
                    <a:cs typeface="Times New Roman"/>
                  </a:rPr>
                  <a:t>σ</a:t>
                </a:r>
                <a:r>
                  <a:rPr lang="en-US" sz="2000" i="1" baseline="-25000" dirty="0" smtClean="0">
                    <a:solidFill>
                      <a:srgbClr val="B00000"/>
                    </a:solidFill>
                    <a:cs typeface="Times New Roman"/>
                  </a:rPr>
                  <a:t>tt</a:t>
                </a:r>
                <a:r>
                  <a:rPr lang="ar-AE" sz="2000" dirty="0" smtClean="0">
                    <a:solidFill>
                      <a:srgbClr val="B00000"/>
                    </a:solidFill>
                    <a:cs typeface="Times New Roman"/>
                  </a:rPr>
                  <a:t>ﺍ</a:t>
                </a:r>
                <a:r>
                  <a:rPr lang="el-GR" sz="2000" i="1" dirty="0" smtClean="0">
                    <a:solidFill>
                      <a:srgbClr val="B00000"/>
                    </a:solidFill>
                    <a:cs typeface="Times New Roman"/>
                  </a:rPr>
                  <a:t>α</a:t>
                </a:r>
                <a:r>
                  <a:rPr lang="en-US" sz="2000" i="1" baseline="-25000" dirty="0" smtClean="0">
                    <a:solidFill>
                      <a:srgbClr val="B00000"/>
                    </a:solidFill>
                    <a:cs typeface="Times New Roman"/>
                  </a:rPr>
                  <a:t>s</a:t>
                </a:r>
                <a:r>
                  <a:rPr lang="en-US" sz="2000" dirty="0" smtClean="0">
                    <a:solidFill>
                      <a:srgbClr val="B00000"/>
                    </a:solidFill>
                    <a:cs typeface="Times New Roman"/>
                  </a:rPr>
                  <a:t>)</a:t>
                </a:r>
                <a:r>
                  <a:rPr lang="en-US" sz="2000" i="1" dirty="0" smtClean="0">
                    <a:solidFill>
                      <a:srgbClr val="B00000"/>
                    </a:solidFill>
                    <a:cs typeface="Times New Roman"/>
                  </a:rPr>
                  <a:t>d</a:t>
                </a:r>
                <a:r>
                  <a:rPr lang="el-GR" sz="2000" i="1" dirty="0" smtClean="0">
                    <a:solidFill>
                      <a:srgbClr val="B00000"/>
                    </a:solidFill>
                    <a:cs typeface="Times New Roman"/>
                  </a:rPr>
                  <a:t>σ</a:t>
                </a:r>
                <a:r>
                  <a:rPr lang="en-US" sz="2000" i="1" baseline="-25000" dirty="0" smtClean="0">
                    <a:solidFill>
                      <a:srgbClr val="B00000"/>
                    </a:solidFill>
                    <a:cs typeface="Times New Roman"/>
                  </a:rPr>
                  <a:t>tt</a:t>
                </a:r>
                <a:endParaRPr lang="en-US" sz="2000" dirty="0">
                  <a:solidFill>
                    <a:srgbClr val="B00000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251960" y="4650510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B00000"/>
                    </a:solidFill>
                  </a:rPr>
                  <a:t>_</a:t>
                </a:r>
                <a:endParaRPr lang="en-US" sz="1000" dirty="0">
                  <a:solidFill>
                    <a:srgbClr val="B00000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520440" y="4650510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B00000"/>
                    </a:solidFill>
                  </a:rPr>
                  <a:t>_</a:t>
                </a:r>
                <a:endParaRPr lang="en-US" sz="1000" dirty="0">
                  <a:solidFill>
                    <a:srgbClr val="B00000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624328" y="4650510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B00000"/>
                    </a:solidFill>
                  </a:rPr>
                  <a:t>_</a:t>
                </a:r>
                <a:endParaRPr lang="en-US" sz="1000" dirty="0">
                  <a:solidFill>
                    <a:srgbClr val="B00000"/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1195250" y="5663625"/>
              <a:ext cx="1471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6">
                      <a:lumMod val="75000"/>
                    </a:schemeClr>
                  </a:solidFill>
                </a:rPr>
                <a:t>Experimental </a:t>
              </a:r>
            </a:p>
            <a:p>
              <a:r>
                <a:rPr lang="en-US" sz="1600" dirty="0" smtClean="0">
                  <a:solidFill>
                    <a:schemeClr val="accent6">
                      <a:lumMod val="75000"/>
                    </a:schemeClr>
                  </a:solidFill>
                </a:rPr>
                <a:t>term (gaussian)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62645" y="5569803"/>
              <a:ext cx="237135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2">
                      <a:lumMod val="75000"/>
                    </a:schemeClr>
                  </a:solidFill>
                </a:rPr>
                <a:t>Convolution of PDF</a:t>
              </a:r>
            </a:p>
            <a:p>
              <a:r>
                <a:rPr lang="en-US" sz="1600" dirty="0" smtClean="0">
                  <a:solidFill>
                    <a:schemeClr val="accent2">
                      <a:lumMod val="75000"/>
                    </a:schemeClr>
                  </a:solidFill>
                </a:rPr>
                <a:t>(gaussian) and ren./fact. </a:t>
              </a:r>
            </a:p>
            <a:p>
              <a:r>
                <a:rPr lang="en-US" sz="1600" dirty="0" smtClean="0">
                  <a:solidFill>
                    <a:schemeClr val="accent2">
                      <a:lumMod val="75000"/>
                    </a:schemeClr>
                  </a:solidFill>
                </a:rPr>
                <a:t>scales (rectangular) terms 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2286000" y="5410200"/>
              <a:ext cx="152400" cy="304800"/>
            </a:xfrm>
            <a:prstGeom prst="straightConnector1">
              <a:avLst/>
            </a:prstGeom>
            <a:ln w="158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3352800" y="5334000"/>
              <a:ext cx="76200" cy="304800"/>
            </a:xfrm>
            <a:prstGeom prst="straightConnector1">
              <a:avLst/>
            </a:prstGeom>
            <a:ln w="15875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2852928" y="1472184"/>
            <a:ext cx="28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_</a:t>
            </a:r>
            <a:endParaRPr lang="en-US" sz="1500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57200" y="5943600"/>
            <a:ext cx="57912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600" dirty="0" smtClean="0"/>
              <a:t>Add uncertainty varying m</a:t>
            </a:r>
            <a:r>
              <a:rPr lang="en-US" sz="2600" baseline="-25000" dirty="0" smtClean="0"/>
              <a:t>t</a:t>
            </a:r>
            <a:r>
              <a:rPr lang="en-US" sz="2600" dirty="0" smtClean="0"/>
              <a:t> by </a:t>
            </a:r>
            <a:r>
              <a:rPr lang="en-US" sz="2400" dirty="0" smtClean="0">
                <a:latin typeface="Calibri"/>
              </a:rPr>
              <a:t>±</a:t>
            </a:r>
            <a:r>
              <a:rPr lang="en-US" sz="2600" dirty="0" smtClean="0"/>
              <a:t>1.4 GeV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                         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B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Spin Correlation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574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Test of top pair production processes and perturbative QCD</a:t>
            </a:r>
          </a:p>
          <a:p>
            <a:pPr>
              <a:buClr>
                <a:schemeClr val="accent6"/>
              </a:buClr>
              <a:buNone/>
            </a:pPr>
            <a:r>
              <a:rPr lang="en-US" sz="2400" dirty="0" smtClean="0"/>
              <a:t>                                                                                                 </a:t>
            </a:r>
            <a:endParaRPr lang="en-US" sz="2200" dirty="0" smtClean="0">
              <a:solidFill>
                <a:srgbClr val="B00000"/>
              </a:solidFill>
            </a:endParaRPr>
          </a:p>
          <a:p>
            <a:pPr>
              <a:buClr>
                <a:schemeClr val="accent6"/>
              </a:buClr>
              <a:buNone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581400"/>
            <a:ext cx="2980015" cy="283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960" y="3505200"/>
            <a:ext cx="4344240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8"/>
          <p:cNvGrpSpPr/>
          <p:nvPr/>
        </p:nvGrpSpPr>
        <p:grpSpPr>
          <a:xfrm>
            <a:off x="1371600" y="1981200"/>
            <a:ext cx="5943600" cy="685800"/>
            <a:chOff x="990600" y="1905000"/>
            <a:chExt cx="5943600" cy="685800"/>
          </a:xfrm>
        </p:grpSpPr>
        <p:grpSp>
          <p:nvGrpSpPr>
            <p:cNvPr id="6" name="Group 26"/>
            <p:cNvGrpSpPr/>
            <p:nvPr/>
          </p:nvGrpSpPr>
          <p:grpSpPr>
            <a:xfrm>
              <a:off x="1981200" y="1905000"/>
              <a:ext cx="4953000" cy="685800"/>
              <a:chOff x="1676400" y="1905000"/>
              <a:chExt cx="4953000" cy="685800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1676400" y="2286000"/>
                <a:ext cx="1295400" cy="0"/>
              </a:xfrm>
              <a:prstGeom prst="line">
                <a:avLst/>
              </a:prstGeom>
              <a:ln w="22225">
                <a:solidFill>
                  <a:srgbClr val="B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1676400" y="1905000"/>
                <a:ext cx="13550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B00000"/>
                    </a:solidFill>
                  </a:rPr>
                  <a:t>N</a:t>
                </a:r>
                <a:r>
                  <a:rPr lang="en-US" sz="2000" baseline="-25000" dirty="0" smtClean="0">
                    <a:solidFill>
                      <a:srgbClr val="B00000"/>
                    </a:solidFill>
                  </a:rPr>
                  <a:t>like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 - N</a:t>
                </a:r>
                <a:r>
                  <a:rPr lang="en-US" sz="2000" baseline="-25000" dirty="0" smtClean="0">
                    <a:solidFill>
                      <a:srgbClr val="B00000"/>
                    </a:solidFill>
                  </a:rPr>
                  <a:t>unlike</a:t>
                </a:r>
                <a:endParaRPr lang="en-US" sz="2000" baseline="-25000" dirty="0">
                  <a:solidFill>
                    <a:srgbClr val="B00000"/>
                  </a:solidFill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3352800" y="2286000"/>
                <a:ext cx="3276600" cy="0"/>
              </a:xfrm>
              <a:prstGeom prst="line">
                <a:avLst/>
              </a:prstGeom>
              <a:ln w="22225">
                <a:solidFill>
                  <a:srgbClr val="B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1676400" y="2190690"/>
                <a:ext cx="14047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B00000"/>
                    </a:solidFill>
                  </a:rPr>
                  <a:t>N</a:t>
                </a:r>
                <a:r>
                  <a:rPr lang="en-US" sz="2000" baseline="-25000" dirty="0" smtClean="0">
                    <a:solidFill>
                      <a:srgbClr val="B00000"/>
                    </a:solidFill>
                  </a:rPr>
                  <a:t>like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 + N</a:t>
                </a:r>
                <a:r>
                  <a:rPr lang="en-US" sz="2000" baseline="-25000" dirty="0" smtClean="0">
                    <a:solidFill>
                      <a:srgbClr val="B00000"/>
                    </a:solidFill>
                  </a:rPr>
                  <a:t>unlike</a:t>
                </a:r>
                <a:endParaRPr lang="en-US" sz="2000" baseline="-25000" dirty="0">
                  <a:solidFill>
                    <a:srgbClr val="B0000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429000" y="1905000"/>
                <a:ext cx="310694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B00000"/>
                    </a:solidFill>
                  </a:rPr>
                  <a:t>N(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Georgia" pitchFamily="18" charset="0"/>
                    <a:ea typeface="Arial Unicode MS" pitchFamily="34" charset="-128"/>
                    <a:cs typeface="Arial Unicode MS" pitchFamily="34" charset="-128"/>
                  </a:rPr>
                  <a:t>↑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Times New Roman"/>
                    <a:ea typeface="Arial Unicode MS" pitchFamily="34" charset="-128"/>
                    <a:cs typeface="Times New Roman"/>
                  </a:rPr>
                  <a:t>↑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)</a:t>
                </a:r>
                <a:r>
                  <a:rPr lang="en-US" sz="2000" dirty="0" smtClean="0">
                    <a:solidFill>
                      <a:srgbClr val="B00000"/>
                    </a:solidFill>
                    <a:cs typeface="Times New Roman"/>
                  </a:rPr>
                  <a:t> + 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N(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Times New Roman"/>
                    <a:cs typeface="Times New Roman"/>
                  </a:rPr>
                  <a:t>↓↓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) - N(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Times New Roman"/>
                    <a:cs typeface="Times New Roman"/>
                  </a:rPr>
                  <a:t>↑↓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) - N(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Times New Roman"/>
                    <a:cs typeface="Times New Roman"/>
                  </a:rPr>
                  <a:t>↓↑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)</a:t>
                </a:r>
                <a:endParaRPr lang="en-US" sz="2000" baseline="-25000" dirty="0">
                  <a:solidFill>
                    <a:srgbClr val="B0000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429000" y="2190690"/>
                <a:ext cx="310694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B00000"/>
                    </a:solidFill>
                  </a:rPr>
                  <a:t>N(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Georgia" pitchFamily="18" charset="0"/>
                    <a:ea typeface="Arial Unicode MS" pitchFamily="34" charset="-128"/>
                    <a:cs typeface="Arial Unicode MS" pitchFamily="34" charset="-128"/>
                  </a:rPr>
                  <a:t>↑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Times New Roman"/>
                    <a:ea typeface="Arial Unicode MS" pitchFamily="34" charset="-128"/>
                    <a:cs typeface="Times New Roman"/>
                  </a:rPr>
                  <a:t>↑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)</a:t>
                </a:r>
                <a:r>
                  <a:rPr lang="en-US" sz="2000" dirty="0" smtClean="0">
                    <a:solidFill>
                      <a:srgbClr val="B00000"/>
                    </a:solidFill>
                    <a:cs typeface="Times New Roman"/>
                  </a:rPr>
                  <a:t> + 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N(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Times New Roman"/>
                    <a:cs typeface="Times New Roman"/>
                  </a:rPr>
                  <a:t>↓↓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) - N(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Times New Roman"/>
                    <a:cs typeface="Times New Roman"/>
                  </a:rPr>
                  <a:t>↑↓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) - N(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Times New Roman"/>
                    <a:cs typeface="Times New Roman"/>
                  </a:rPr>
                  <a:t>↓↑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)</a:t>
                </a:r>
                <a:endParaRPr lang="en-US" sz="2000" baseline="-25000" dirty="0">
                  <a:solidFill>
                    <a:srgbClr val="B00000"/>
                  </a:solidFill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990600" y="2057400"/>
              <a:ext cx="426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B00000"/>
                  </a:solidFill>
                </a:rPr>
                <a:t>   </a:t>
              </a:r>
              <a:r>
                <a:rPr lang="en-US" sz="2000" dirty="0" smtClean="0">
                  <a:solidFill>
                    <a:srgbClr val="B00000"/>
                  </a:solidFill>
                </a:rPr>
                <a:t>A</a:t>
              </a:r>
              <a:r>
                <a:rPr lang="en-US" sz="2000" baseline="-25000" dirty="0" smtClean="0">
                  <a:solidFill>
                    <a:srgbClr val="B00000"/>
                  </a:solidFill>
                </a:rPr>
                <a:t>hel.   </a:t>
              </a:r>
              <a:r>
                <a:rPr lang="en-US" sz="2000" dirty="0" smtClean="0">
                  <a:solidFill>
                    <a:srgbClr val="B00000"/>
                  </a:solidFill>
                </a:rPr>
                <a:t>=</a:t>
              </a:r>
              <a:r>
                <a:rPr lang="en-US" sz="2000" dirty="0" smtClean="0"/>
                <a:t>                           </a:t>
              </a:r>
              <a:r>
                <a:rPr lang="en-US" sz="2000" dirty="0" smtClean="0">
                  <a:solidFill>
                    <a:srgbClr val="B00000"/>
                  </a:solidFill>
                </a:rPr>
                <a:t>=</a:t>
              </a:r>
              <a:endParaRPr lang="en-US" sz="2000" dirty="0">
                <a:solidFill>
                  <a:srgbClr val="B00000"/>
                </a:solidFill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57200" y="259080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400" dirty="0" smtClean="0"/>
              <a:t>Fitting lepton azimuthal difference in dilepton final states: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                        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B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03647" y="3048000"/>
            <a:ext cx="6426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B00000"/>
                </a:solidFill>
              </a:rPr>
              <a:t>A</a:t>
            </a:r>
            <a:r>
              <a:rPr lang="en-US" sz="2000" baseline="-25000" dirty="0" smtClean="0">
                <a:solidFill>
                  <a:srgbClr val="B00000"/>
                </a:solidFill>
              </a:rPr>
              <a:t>hel.  </a:t>
            </a:r>
            <a:r>
              <a:rPr lang="en-US" sz="2000" dirty="0" smtClean="0">
                <a:solidFill>
                  <a:srgbClr val="B00000"/>
                </a:solidFill>
              </a:rPr>
              <a:t>= 0.24 </a:t>
            </a:r>
            <a:r>
              <a:rPr lang="en-US" sz="1850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sz="2000" dirty="0" smtClean="0">
                <a:solidFill>
                  <a:srgbClr val="B00000"/>
                </a:solidFill>
              </a:rPr>
              <a:t> 0.02 (stat.) </a:t>
            </a:r>
            <a:r>
              <a:rPr lang="en-US" sz="1850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sz="2000" dirty="0" smtClean="0">
                <a:solidFill>
                  <a:srgbClr val="B00000"/>
                </a:solidFill>
              </a:rPr>
              <a:t> 0.08 (syst.)    (A </a:t>
            </a:r>
            <a:r>
              <a:rPr lang="en-US" sz="2000" baseline="-25000" dirty="0" smtClean="0">
                <a:solidFill>
                  <a:srgbClr val="B00000"/>
                </a:solidFill>
              </a:rPr>
              <a:t>hel. </a:t>
            </a:r>
            <a:r>
              <a:rPr lang="en-US" sz="2000" dirty="0" smtClean="0">
                <a:solidFill>
                  <a:srgbClr val="B00000"/>
                </a:solidFill>
              </a:rPr>
              <a:t>= 0.31, </a:t>
            </a:r>
            <a:r>
              <a:rPr lang="en-US" sz="1850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sz="2000" dirty="0" smtClean="0">
                <a:solidFill>
                  <a:srgbClr val="B00000"/>
                </a:solidFill>
              </a:rPr>
              <a:t>~1%)</a:t>
            </a:r>
            <a:endParaRPr lang="en-US" sz="2000" dirty="0">
              <a:solidFill>
                <a:srgbClr val="B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36463" y="3029635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B00000"/>
                </a:solidFill>
              </a:rPr>
              <a:t>meas.</a:t>
            </a:r>
            <a:endParaRPr lang="en-US" sz="1200" dirty="0">
              <a:solidFill>
                <a:srgbClr val="B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42634" y="3048000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B00000"/>
                </a:solidFill>
              </a:rPr>
              <a:t> th.</a:t>
            </a:r>
            <a:endParaRPr lang="en-US" sz="1200" dirty="0">
              <a:solidFill>
                <a:srgbClr val="B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19200" y="4038600"/>
            <a:ext cx="1302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00000"/>
                </a:solidFill>
              </a:rPr>
              <a:t>Template fit</a:t>
            </a:r>
            <a:endParaRPr lang="en-US" dirty="0">
              <a:solidFill>
                <a:srgbClr val="B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84128" y="3974068"/>
            <a:ext cx="1385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00000"/>
                </a:solidFill>
              </a:rPr>
              <a:t>Unfolded </a:t>
            </a:r>
            <a:r>
              <a:rPr lang="el-GR" dirty="0" smtClean="0">
                <a:solidFill>
                  <a:srgbClr val="B00000"/>
                </a:solidFill>
                <a:latin typeface="Calibri"/>
              </a:rPr>
              <a:t>Δφ</a:t>
            </a:r>
            <a:endParaRPr lang="en-US" dirty="0">
              <a:solidFill>
                <a:srgbClr val="B00000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7159752" y="1298448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TOP-12-004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1126" y="4038600"/>
            <a:ext cx="2579474" cy="2453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7039" y="1527717"/>
            <a:ext cx="2719761" cy="258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47244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Top polarization P</a:t>
            </a:r>
            <a:r>
              <a:rPr lang="en-US" sz="2400" baseline="-25000" dirty="0" smtClean="0"/>
              <a:t>n</a:t>
            </a:r>
            <a:r>
              <a:rPr lang="en-US" sz="2400" dirty="0" smtClean="0"/>
              <a:t> reflected by kinematic distributions of its decay products:                                        </a:t>
            </a:r>
            <a:r>
              <a:rPr lang="en-US" sz="2200" dirty="0" smtClean="0">
                <a:solidFill>
                  <a:srgbClr val="B00000"/>
                </a:solidFill>
              </a:rPr>
              <a:t>• Angle </a:t>
            </a:r>
            <a:r>
              <a:rPr lang="el-GR" sz="2200" dirty="0" smtClean="0">
                <a:solidFill>
                  <a:srgbClr val="B00000"/>
                </a:solidFill>
                <a:latin typeface="Calibri"/>
              </a:rPr>
              <a:t>θ</a:t>
            </a:r>
            <a:r>
              <a:rPr lang="en-US" sz="2200" baseline="-25000" dirty="0" smtClean="0">
                <a:solidFill>
                  <a:srgbClr val="B00000"/>
                </a:solidFill>
              </a:rPr>
              <a:t>n,l</a:t>
            </a:r>
            <a:r>
              <a:rPr lang="en-US" sz="2200" dirty="0" smtClean="0">
                <a:solidFill>
                  <a:srgbClr val="B00000"/>
                </a:solidFill>
              </a:rPr>
              <a:t> between lepton direction in top rest frame and top direction n in tt CM frame 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Fitting the unfolded </a:t>
            </a:r>
            <a:r>
              <a:rPr lang="el-GR" sz="2400" dirty="0" smtClean="0">
                <a:latin typeface="Calibri"/>
              </a:rPr>
              <a:t>θ</a:t>
            </a:r>
            <a:r>
              <a:rPr lang="en-US" sz="2400" baseline="-25000" dirty="0" smtClean="0"/>
              <a:t>l,n</a:t>
            </a:r>
            <a:r>
              <a:rPr lang="en-US" sz="2400" dirty="0" smtClean="0"/>
              <a:t> distributions                                             observed in dilepton final states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Measured P</a:t>
            </a:r>
            <a:r>
              <a:rPr lang="en-US" sz="2400" baseline="-25000" dirty="0" smtClean="0"/>
              <a:t>n</a:t>
            </a:r>
            <a:r>
              <a:rPr lang="en-US" sz="2400" dirty="0" smtClean="0"/>
              <a:t> consistent with parton-level prediction from simulations:</a:t>
            </a:r>
          </a:p>
          <a:p>
            <a:pPr>
              <a:buClr>
                <a:schemeClr val="accent6"/>
              </a:buClr>
              <a:buNone/>
            </a:pPr>
            <a:r>
              <a:rPr lang="en-US" sz="2400" dirty="0" smtClean="0"/>
              <a:t>          </a:t>
            </a:r>
            <a:r>
              <a:rPr lang="en-US" sz="2200" dirty="0" smtClean="0">
                <a:solidFill>
                  <a:srgbClr val="B00000"/>
                </a:solidFill>
              </a:rPr>
              <a:t>P</a:t>
            </a:r>
            <a:r>
              <a:rPr lang="en-US" sz="2200" baseline="-25000" dirty="0" smtClean="0">
                <a:solidFill>
                  <a:srgbClr val="B00000"/>
                </a:solidFill>
              </a:rPr>
              <a:t>n</a:t>
            </a:r>
            <a:r>
              <a:rPr lang="en-US" sz="2200" dirty="0" smtClean="0">
                <a:solidFill>
                  <a:srgbClr val="B00000"/>
                </a:solidFill>
              </a:rPr>
              <a:t> = -0.009 </a:t>
            </a:r>
            <a:r>
              <a:rPr lang="en-US" sz="2000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sz="2200" dirty="0" smtClean="0">
                <a:solidFill>
                  <a:srgbClr val="B00000"/>
                </a:solidFill>
                <a:latin typeface="Cambria Math"/>
                <a:ea typeface="Cambria Math"/>
              </a:rPr>
              <a:t> </a:t>
            </a:r>
            <a:r>
              <a:rPr lang="en-US" sz="2200" dirty="0" smtClean="0">
                <a:solidFill>
                  <a:srgbClr val="B00000"/>
                </a:solidFill>
              </a:rPr>
              <a:t>0.029 (stat.) </a:t>
            </a:r>
            <a:r>
              <a:rPr lang="en-US" sz="2000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sz="2200" dirty="0" smtClean="0">
                <a:solidFill>
                  <a:srgbClr val="B00000"/>
                </a:solidFill>
                <a:latin typeface="Cambria Math"/>
                <a:ea typeface="Cambria Math"/>
              </a:rPr>
              <a:t> </a:t>
            </a:r>
            <a:r>
              <a:rPr lang="en-US" sz="2200" dirty="0" smtClean="0">
                <a:solidFill>
                  <a:srgbClr val="B00000"/>
                </a:solidFill>
              </a:rPr>
              <a:t>0.041 (syst.)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Top Polarization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grpSp>
        <p:nvGrpSpPr>
          <p:cNvPr id="3" name="Group 25"/>
          <p:cNvGrpSpPr/>
          <p:nvPr/>
        </p:nvGrpSpPr>
        <p:grpSpPr>
          <a:xfrm>
            <a:off x="1461793" y="4030123"/>
            <a:ext cx="3567407" cy="618077"/>
            <a:chOff x="1219200" y="2133600"/>
            <a:chExt cx="3567407" cy="618077"/>
          </a:xfrm>
        </p:grpSpPr>
        <p:grpSp>
          <p:nvGrpSpPr>
            <p:cNvPr id="6" name="Group 20"/>
            <p:cNvGrpSpPr/>
            <p:nvPr/>
          </p:nvGrpSpPr>
          <p:grpSpPr>
            <a:xfrm>
              <a:off x="1219200" y="2133600"/>
              <a:ext cx="3567407" cy="609600"/>
              <a:chOff x="228600" y="2209800"/>
              <a:chExt cx="3567407" cy="60960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28600" y="2209800"/>
                <a:ext cx="18934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B00000"/>
                    </a:solidFill>
                  </a:rPr>
                  <a:t>1      </a:t>
                </a:r>
                <a:r>
                  <a:rPr lang="en-US" sz="2000" i="1" dirty="0" smtClean="0">
                    <a:solidFill>
                      <a:srgbClr val="B00000"/>
                    </a:solidFill>
                  </a:rPr>
                  <a:t>d</a:t>
                </a:r>
                <a:r>
                  <a:rPr lang="az-Cyrl-AZ" sz="2000" dirty="0" smtClean="0">
                    <a:solidFill>
                      <a:srgbClr val="B00000"/>
                    </a:solidFill>
                    <a:latin typeface="Calibri"/>
                  </a:rPr>
                  <a:t>Г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Calibri"/>
                  </a:rPr>
                  <a:t>             1 </a:t>
                </a:r>
                <a:r>
                  <a:rPr lang="en-US" dirty="0" smtClean="0">
                    <a:latin typeface="Calibri"/>
                  </a:rPr>
                  <a:t> </a:t>
                </a:r>
                <a:endParaRPr lang="en-US" dirty="0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304800" y="2514600"/>
                <a:ext cx="152400" cy="0"/>
              </a:xfrm>
              <a:prstGeom prst="line">
                <a:avLst/>
              </a:prstGeom>
              <a:ln w="19050">
                <a:solidFill>
                  <a:srgbClr val="B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33400" y="2514600"/>
                <a:ext cx="914400" cy="0"/>
              </a:xfrm>
              <a:prstGeom prst="line">
                <a:avLst/>
              </a:prstGeom>
              <a:ln w="19050">
                <a:solidFill>
                  <a:srgbClr val="B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228600" y="2419290"/>
                <a:ext cx="178395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az-Cyrl-AZ" sz="2000" dirty="0" smtClean="0">
                    <a:solidFill>
                      <a:srgbClr val="B00000"/>
                    </a:solidFill>
                    <a:latin typeface="Calibri"/>
                  </a:rPr>
                  <a:t>Г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Calibri"/>
                  </a:rPr>
                  <a:t>   </a:t>
                </a:r>
                <a:r>
                  <a:rPr lang="en-US" sz="2000" i="1" dirty="0" smtClean="0">
                    <a:solidFill>
                      <a:srgbClr val="B00000"/>
                    </a:solidFill>
                    <a:latin typeface="Calibri"/>
                  </a:rPr>
                  <a:t>d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Calibri"/>
                  </a:rPr>
                  <a:t>cos</a:t>
                </a:r>
                <a:r>
                  <a:rPr lang="el-GR" sz="2000" dirty="0" smtClean="0">
                    <a:solidFill>
                      <a:srgbClr val="B00000"/>
                    </a:solidFill>
                    <a:latin typeface="Calibri"/>
                  </a:rPr>
                  <a:t>θ</a:t>
                </a:r>
                <a:r>
                  <a:rPr lang="en-US" sz="2000" baseline="-25000" dirty="0" smtClean="0">
                    <a:solidFill>
                      <a:srgbClr val="B00000"/>
                    </a:solidFill>
                    <a:latin typeface="Calibri"/>
                  </a:rPr>
                  <a:t>l,n      </a:t>
                </a:r>
                <a:r>
                  <a:rPr lang="en-US" sz="2000" dirty="0" smtClean="0">
                    <a:solidFill>
                      <a:srgbClr val="B00000"/>
                    </a:solidFill>
                    <a:latin typeface="Calibri"/>
                  </a:rPr>
                  <a:t>   2</a:t>
                </a:r>
                <a:endParaRPr lang="en-US" sz="2000" dirty="0">
                  <a:solidFill>
                    <a:srgbClr val="B0000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447800" y="2286000"/>
                <a:ext cx="234820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B00000"/>
                    </a:solidFill>
                  </a:rPr>
                  <a:t>=     (1 + 2k</a:t>
                </a:r>
                <a:r>
                  <a:rPr lang="en-US" sz="2000" baseline="-25000" dirty="0" smtClean="0">
                    <a:solidFill>
                      <a:srgbClr val="B00000"/>
                    </a:solidFill>
                  </a:rPr>
                  <a:t>l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P</a:t>
                </a:r>
                <a:r>
                  <a:rPr lang="en-US" sz="2000" baseline="-25000" dirty="0" smtClean="0">
                    <a:solidFill>
                      <a:srgbClr val="B00000"/>
                    </a:solidFill>
                  </a:rPr>
                  <a:t>n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cos</a:t>
                </a:r>
                <a:r>
                  <a:rPr lang="el-GR" sz="2000" dirty="0" smtClean="0">
                    <a:solidFill>
                      <a:srgbClr val="B00000"/>
                    </a:solidFill>
                    <a:latin typeface="Calibri"/>
                  </a:rPr>
                  <a:t>θ</a:t>
                </a:r>
                <a:r>
                  <a:rPr lang="en-US" sz="2000" baseline="-25000" dirty="0" smtClean="0">
                    <a:solidFill>
                      <a:srgbClr val="B00000"/>
                    </a:solidFill>
                  </a:rPr>
                  <a:t>l,n</a:t>
                </a:r>
                <a:r>
                  <a:rPr lang="en-US" sz="2000" dirty="0" smtClean="0">
                    <a:solidFill>
                      <a:srgbClr val="B00000"/>
                    </a:solidFill>
                  </a:rPr>
                  <a:t>) </a:t>
                </a:r>
                <a:endParaRPr lang="en-US" sz="2000" dirty="0">
                  <a:solidFill>
                    <a:srgbClr val="B00000"/>
                  </a:solidFill>
                </a:endParaRP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1752600" y="2514600"/>
                <a:ext cx="152400" cy="0"/>
              </a:xfrm>
              <a:prstGeom prst="line">
                <a:avLst/>
              </a:prstGeom>
              <a:ln w="19050">
                <a:solidFill>
                  <a:srgbClr val="B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/>
            <p:cNvSpPr txBox="1"/>
            <p:nvPr/>
          </p:nvSpPr>
          <p:spPr>
            <a:xfrm>
              <a:off x="2195807" y="2505456"/>
              <a:ext cx="2568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aseline="30000" dirty="0" smtClean="0">
                  <a:solidFill>
                    <a:srgbClr val="B00000"/>
                  </a:solidFill>
                </a:rPr>
                <a:t>^</a:t>
              </a:r>
              <a:endParaRPr lang="en-US" sz="1500" baseline="30000" dirty="0">
                <a:solidFill>
                  <a:srgbClr val="B0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77405" y="2377439"/>
              <a:ext cx="256802" cy="265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aseline="30000" dirty="0" smtClean="0">
                  <a:solidFill>
                    <a:srgbClr val="B00000"/>
                  </a:solidFill>
                </a:rPr>
                <a:t>^</a:t>
              </a:r>
              <a:endParaRPr lang="en-US" sz="1500" baseline="30000" dirty="0">
                <a:solidFill>
                  <a:srgbClr val="B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19807" y="2377440"/>
              <a:ext cx="2568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aseline="30000" dirty="0" smtClean="0">
                  <a:solidFill>
                    <a:srgbClr val="B00000"/>
                  </a:solidFill>
                </a:rPr>
                <a:t>^</a:t>
              </a:r>
              <a:endParaRPr lang="en-US" sz="1500" baseline="30000" dirty="0">
                <a:solidFill>
                  <a:srgbClr val="B00000"/>
                </a:solidFill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999232" y="1810512"/>
            <a:ext cx="25680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aseline="30000" dirty="0" smtClean="0"/>
              <a:t>^</a:t>
            </a:r>
            <a:endParaRPr lang="en-US" sz="1900" baseline="30000" dirty="0"/>
          </a:p>
        </p:txBody>
      </p:sp>
      <p:sp>
        <p:nvSpPr>
          <p:cNvPr id="28" name="Rectangle 27"/>
          <p:cNvSpPr/>
          <p:nvPr/>
        </p:nvSpPr>
        <p:spPr>
          <a:xfrm>
            <a:off x="4059936" y="2752344"/>
            <a:ext cx="269626" cy="287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00" baseline="30000" dirty="0" smtClean="0">
                <a:solidFill>
                  <a:srgbClr val="B00000"/>
                </a:solidFill>
              </a:rPr>
              <a:t>^</a:t>
            </a:r>
            <a:endParaRPr lang="en-US" sz="1900" baseline="30000" dirty="0">
              <a:solidFill>
                <a:srgbClr val="B0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63974" y="2523744"/>
            <a:ext cx="269626" cy="266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aseline="30000" dirty="0" smtClean="0">
                <a:solidFill>
                  <a:srgbClr val="B00000"/>
                </a:solidFill>
              </a:rPr>
              <a:t>^</a:t>
            </a:r>
            <a:endParaRPr lang="en-US" sz="1700" baseline="30000" dirty="0">
              <a:solidFill>
                <a:srgbClr val="B00000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7159752" y="1298448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TOP-12-016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581400" y="3282696"/>
            <a:ext cx="256802" cy="266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aseline="30000" dirty="0" smtClean="0"/>
              <a:t>^</a:t>
            </a:r>
            <a:endParaRPr lang="en-US" sz="1700" baseline="30000" dirty="0"/>
          </a:p>
        </p:txBody>
      </p:sp>
      <p:sp>
        <p:nvSpPr>
          <p:cNvPr id="32" name="Rectangle 31"/>
          <p:cNvSpPr/>
          <p:nvPr/>
        </p:nvSpPr>
        <p:spPr>
          <a:xfrm>
            <a:off x="1271016" y="5779008"/>
            <a:ext cx="269626" cy="266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aseline="30000" dirty="0" smtClean="0">
                <a:solidFill>
                  <a:srgbClr val="B00000"/>
                </a:solidFill>
              </a:rPr>
              <a:t>^</a:t>
            </a:r>
            <a:endParaRPr lang="en-US" sz="1700" baseline="30000" dirty="0">
              <a:solidFill>
                <a:srgbClr val="B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76856" y="4974336"/>
            <a:ext cx="256802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aseline="30000" dirty="0" smtClean="0"/>
              <a:t>^</a:t>
            </a:r>
            <a:endParaRPr lang="en-US" sz="1900" baseline="30000" dirty="0"/>
          </a:p>
        </p:txBody>
      </p:sp>
      <p:sp>
        <p:nvSpPr>
          <p:cNvPr id="34" name="TextBox 33"/>
          <p:cNvSpPr txBox="1"/>
          <p:nvPr/>
        </p:nvSpPr>
        <p:spPr>
          <a:xfrm>
            <a:off x="4608576" y="2551176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Top Mass Measurement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670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Updated results in the lepton+jets and dilepton channels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Lepton+jets channel (5fb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):                                                             </a:t>
            </a:r>
            <a:r>
              <a:rPr lang="en-US" sz="2200" dirty="0" smtClean="0">
                <a:solidFill>
                  <a:srgbClr val="B00000"/>
                </a:solidFill>
              </a:rPr>
              <a:t>• 2D ideogram method with </a:t>
            </a:r>
            <a:r>
              <a:rPr lang="en-US" sz="2200" i="1" dirty="0" smtClean="0">
                <a:solidFill>
                  <a:srgbClr val="B00000"/>
                </a:solidFill>
              </a:rPr>
              <a:t>in situ </a:t>
            </a:r>
            <a:r>
              <a:rPr lang="en-US" sz="2200" dirty="0" smtClean="0">
                <a:solidFill>
                  <a:srgbClr val="B00000"/>
                </a:solidFill>
              </a:rPr>
              <a:t>JES calib.                                         • Most precise single top mass measurement    </a:t>
            </a:r>
          </a:p>
          <a:p>
            <a:pPr>
              <a:buClr>
                <a:schemeClr val="accent6"/>
              </a:buClr>
              <a:buNone/>
            </a:pPr>
            <a:r>
              <a:rPr lang="en-US" sz="2200" dirty="0" smtClean="0">
                <a:solidFill>
                  <a:srgbClr val="B00000"/>
                </a:solidFill>
              </a:rPr>
              <a:t>           m</a:t>
            </a:r>
            <a:r>
              <a:rPr lang="en-US" sz="2200" baseline="-25000" dirty="0" smtClean="0">
                <a:solidFill>
                  <a:srgbClr val="B00000"/>
                </a:solidFill>
              </a:rPr>
              <a:t>t</a:t>
            </a:r>
            <a:r>
              <a:rPr lang="en-US" sz="2200" dirty="0" smtClean="0">
                <a:solidFill>
                  <a:srgbClr val="B00000"/>
                </a:solidFill>
              </a:rPr>
              <a:t> = 173.5 </a:t>
            </a:r>
            <a:r>
              <a:rPr lang="en-US" sz="1900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sz="2200" dirty="0" smtClean="0">
                <a:solidFill>
                  <a:srgbClr val="B00000"/>
                </a:solidFill>
              </a:rPr>
              <a:t> 0.4 (stat.+JES) </a:t>
            </a:r>
            <a:r>
              <a:rPr lang="en-US" sz="1900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sz="2200" dirty="0" smtClean="0">
                <a:solidFill>
                  <a:srgbClr val="B00000"/>
                </a:solidFill>
              </a:rPr>
              <a:t> 1.0 (syst.) GeV   </a:t>
            </a:r>
            <a:endParaRPr lang="en-US" sz="2200" dirty="0" smtClean="0"/>
          </a:p>
          <a:p>
            <a:pPr>
              <a:buClr>
                <a:schemeClr val="accent6"/>
              </a:buClr>
              <a:buNone/>
            </a:pPr>
            <a:r>
              <a:rPr lang="en-US" sz="2400" dirty="0" smtClean="0"/>
              <a:t>   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419600" y="2057400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TOP-11-015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048581"/>
            <a:ext cx="2305049" cy="229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4419600" y="4267200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TOP-11-016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6440" y="4286372"/>
            <a:ext cx="2895600" cy="218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457200" y="4242816"/>
            <a:ext cx="8229600" cy="220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400" dirty="0" smtClean="0"/>
              <a:t>Dilepton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channel (5fb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):                                                                  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lang="en-US" sz="2200" dirty="0" smtClean="0">
                <a:solidFill>
                  <a:srgbClr val="B00000"/>
                </a:solidFill>
              </a:rPr>
              <a:t>N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eutrino momenta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computed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analytically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• Solutions weighted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by LO matrix element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m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172.5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±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0.4 (stat.)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±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1.5 (syst.) GeV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0007" y="4197096"/>
            <a:ext cx="2442993" cy="234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457200" y="4242816"/>
            <a:ext cx="8229600" cy="220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400" noProof="0" dirty="0" smtClean="0"/>
              <a:t>All hadronic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channel (3.5fb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):                                                               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lang="en-US" sz="2200" noProof="0" dirty="0" smtClean="0">
                <a:solidFill>
                  <a:srgbClr val="B00000"/>
                </a:solidFill>
              </a:rPr>
              <a:t>Similar approach as in lepton+jets channel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• Result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no </a:t>
            </a:r>
            <a:r>
              <a:rPr kumimoji="0" lang="en-US" sz="2200" b="0" i="1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situ 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JES calibration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m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173.5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±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0.7 (stat.)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Cambria Math"/>
                <a:ea typeface="Cambria Math"/>
                <a:cs typeface="+mn-cs"/>
              </a:rPr>
              <a:t>±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1.3 (syst.) GeV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Top Mass Measurement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670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Results exploiting new techniques or decay channels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Dilepton channel (5fb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):                                                                   </a:t>
            </a:r>
            <a:r>
              <a:rPr lang="en-US" sz="2200" dirty="0" smtClean="0">
                <a:solidFill>
                  <a:srgbClr val="B00000"/>
                </a:solidFill>
              </a:rPr>
              <a:t>• Kinematic endpoint method                                                                      • Technique developed in BSM searches    </a:t>
            </a:r>
          </a:p>
          <a:p>
            <a:pPr>
              <a:buClr>
                <a:schemeClr val="accent6"/>
              </a:buClr>
              <a:buNone/>
            </a:pPr>
            <a:r>
              <a:rPr lang="en-US" sz="2200" dirty="0" smtClean="0">
                <a:solidFill>
                  <a:srgbClr val="B00000"/>
                </a:solidFill>
              </a:rPr>
              <a:t>           m</a:t>
            </a:r>
            <a:r>
              <a:rPr lang="en-US" sz="2200" baseline="-25000" dirty="0" smtClean="0">
                <a:solidFill>
                  <a:srgbClr val="B00000"/>
                </a:solidFill>
              </a:rPr>
              <a:t>t</a:t>
            </a:r>
            <a:r>
              <a:rPr lang="en-US" sz="2200" dirty="0" smtClean="0">
                <a:solidFill>
                  <a:srgbClr val="B00000"/>
                </a:solidFill>
              </a:rPr>
              <a:t> = 173.9 </a:t>
            </a:r>
            <a:r>
              <a:rPr lang="en-US" sz="1900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sz="2200" dirty="0" smtClean="0">
                <a:solidFill>
                  <a:srgbClr val="B00000"/>
                </a:solidFill>
              </a:rPr>
              <a:t> 0.9 (stat.) </a:t>
            </a:r>
            <a:r>
              <a:rPr lang="en-US" sz="2200" baseline="-25000" dirty="0" smtClean="0">
                <a:solidFill>
                  <a:srgbClr val="B00000"/>
                </a:solidFill>
              </a:rPr>
              <a:t>-1.8 </a:t>
            </a:r>
            <a:r>
              <a:rPr lang="en-US" sz="2200" dirty="0" smtClean="0">
                <a:solidFill>
                  <a:srgbClr val="B00000"/>
                </a:solidFill>
              </a:rPr>
              <a:t>(syst.) GeV </a:t>
            </a: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419600" y="2057400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TOP-11-027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648200" y="4267200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TOP-11-017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58184" y="3124200"/>
            <a:ext cx="5245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B00000"/>
                </a:solidFill>
              </a:rPr>
              <a:t>+1.2</a:t>
            </a:r>
            <a:endParaRPr lang="en-US" sz="1500" dirty="0">
              <a:solidFill>
                <a:srgbClr val="B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993392"/>
            <a:ext cx="2382951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8705" y="1676401"/>
            <a:ext cx="322429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Top Mass Measurement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52628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CMS top mass measurement reached the precision obtained at the Tevatron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Many ideas to reduce systematics:                         </a:t>
            </a:r>
            <a:r>
              <a:rPr lang="en-US" sz="2200" dirty="0" smtClean="0">
                <a:solidFill>
                  <a:srgbClr val="B00000"/>
                </a:solidFill>
              </a:rPr>
              <a:t>• JES calibrations in situ, b-specific JES                          • ISR/FSR from tt+jets cross sections           • Constrain theoretical models on data (Color recon., underlying event, PDFs)                                                 • With large statistics, use well understood regions of phase-space            • Combine alternative methods with complementary systematics </a:t>
            </a:r>
            <a:endParaRPr lang="en-US" sz="22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21166" y="342900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733800"/>
            <a:ext cx="2630426" cy="267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192" y="3733800"/>
            <a:ext cx="280240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35814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Top coupling to weak vector bosons not yet directly measured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Two independent analyses in lepton+jets tt final states:             </a:t>
            </a:r>
            <a:r>
              <a:rPr lang="en-US" sz="2200" dirty="0" smtClean="0">
                <a:solidFill>
                  <a:srgbClr val="B00000"/>
                </a:solidFill>
              </a:rPr>
              <a:t>• Trilepton search: designed to select only tt+Z       events                   • Same sign dilepton search: sensitive to both tt+Z/W production</a:t>
            </a:r>
            <a:endParaRPr lang="en-US" sz="22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Measured cross sections compatible with NLO calculations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tt+V (V=W/Z) Production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3581400"/>
            <a:ext cx="2827779" cy="2660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676400" y="4114800"/>
            <a:ext cx="1023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00000"/>
                </a:solidFill>
              </a:rPr>
              <a:t>Trilepton</a:t>
            </a:r>
            <a:endParaRPr lang="en-US" dirty="0">
              <a:solidFill>
                <a:srgbClr val="B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10899" y="4114800"/>
            <a:ext cx="1231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00000"/>
                </a:solidFill>
              </a:rPr>
              <a:t>SS dilepton</a:t>
            </a:r>
            <a:endParaRPr lang="en-US" dirty="0">
              <a:solidFill>
                <a:srgbClr val="B0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159752" y="1298448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TOP-12-014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696712" y="228600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47088" y="27432"/>
            <a:ext cx="310896" cy="52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27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17336" y="261518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07608" y="1911096"/>
            <a:ext cx="28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_</a:t>
            </a:r>
            <a:endParaRPr 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Motivations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Unique role in standard model of elementary particles:</a:t>
            </a:r>
          </a:p>
          <a:p>
            <a:pPr>
              <a:buClr>
                <a:schemeClr val="accent6"/>
              </a:buClr>
              <a:buNone/>
            </a:pPr>
            <a:r>
              <a:rPr lang="en-US" sz="2400" dirty="0" smtClean="0"/>
              <a:t>     </a:t>
            </a:r>
            <a:r>
              <a:rPr lang="en-US" sz="2200" dirty="0" smtClean="0">
                <a:solidFill>
                  <a:srgbClr val="B00000"/>
                </a:solidFill>
                <a:latin typeface="Calibri"/>
              </a:rPr>
              <a:t>• </a:t>
            </a:r>
            <a:r>
              <a:rPr lang="en-US" sz="2200" dirty="0" smtClean="0">
                <a:solidFill>
                  <a:srgbClr val="B00000"/>
                </a:solidFill>
              </a:rPr>
              <a:t>Very large mass, Yukawa coupling to Higgs close to unity</a:t>
            </a:r>
          </a:p>
          <a:p>
            <a:pPr>
              <a:buClr>
                <a:schemeClr val="accent6"/>
              </a:buClr>
              <a:buNone/>
            </a:pPr>
            <a:r>
              <a:rPr lang="en-US" sz="2200" dirty="0" smtClean="0">
                <a:solidFill>
                  <a:srgbClr val="C00000"/>
                </a:solidFill>
              </a:rPr>
              <a:t>     </a:t>
            </a:r>
            <a:r>
              <a:rPr lang="en-US" sz="2200" dirty="0" smtClean="0">
                <a:solidFill>
                  <a:srgbClr val="B00000"/>
                </a:solidFill>
              </a:rPr>
              <a:t>• Special role in electroweak symmetry breaking?</a:t>
            </a:r>
          </a:p>
          <a:p>
            <a:pPr>
              <a:buClr>
                <a:schemeClr val="accent6"/>
              </a:buClr>
              <a:buNone/>
            </a:pPr>
            <a:r>
              <a:rPr lang="en-US" sz="2200" dirty="0" smtClean="0">
                <a:solidFill>
                  <a:srgbClr val="B00000"/>
                </a:solidFill>
              </a:rPr>
              <a:t>     • Sensitive to physics beyond the standard model?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Precise measurements of top quark properties allow to test the standard model:</a:t>
            </a:r>
          </a:p>
          <a:p>
            <a:pPr>
              <a:buClr>
                <a:schemeClr val="accent6"/>
              </a:buClr>
              <a:buNone/>
            </a:pPr>
            <a:r>
              <a:rPr lang="en-US" sz="2400" dirty="0" smtClean="0">
                <a:solidFill>
                  <a:srgbClr val="B00000"/>
                </a:solidFill>
              </a:rPr>
              <a:t>     </a:t>
            </a:r>
            <a:r>
              <a:rPr lang="en-US" sz="2200" dirty="0" smtClean="0">
                <a:solidFill>
                  <a:srgbClr val="B00000"/>
                </a:solidFill>
              </a:rPr>
              <a:t>• Top couplings, charge, width, decay branching ratios</a:t>
            </a:r>
            <a:endParaRPr lang="en-US" sz="22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Important background to many physics signals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Ideal event final states to test many reconstruction tools:</a:t>
            </a:r>
          </a:p>
          <a:p>
            <a:pPr>
              <a:buClr>
                <a:schemeClr val="accent6"/>
              </a:buClr>
              <a:buNone/>
            </a:pPr>
            <a:r>
              <a:rPr lang="en-US" sz="2400" dirty="0" smtClean="0">
                <a:solidFill>
                  <a:srgbClr val="B00000"/>
                </a:solidFill>
              </a:rPr>
              <a:t>     </a:t>
            </a:r>
            <a:r>
              <a:rPr lang="en-US" sz="2200" dirty="0" smtClean="0">
                <a:solidFill>
                  <a:srgbClr val="B00000"/>
                </a:solidFill>
              </a:rPr>
              <a:t>• Jet energy scale, b-tagging, missing transverse energy</a:t>
            </a:r>
            <a:endParaRPr lang="en-US" sz="2200" dirty="0">
              <a:solidFill>
                <a:srgbClr val="B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-d0.fnal.gov/Run2Physics/top/top_public_web_pages/feynman_diagrams/feynman_tb_bold_ltblue_whitebkg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3374" y="1371600"/>
            <a:ext cx="2365426" cy="18288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Single Top Production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0480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None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Test of top EWK coupling, measurement of |V</a:t>
            </a:r>
            <a:r>
              <a:rPr lang="en-US" sz="2300" baseline="-25000" dirty="0" smtClean="0"/>
              <a:t>tb</a:t>
            </a:r>
            <a:r>
              <a:rPr lang="en-US" sz="2300" dirty="0" smtClean="0"/>
              <a:t>| </a:t>
            </a:r>
            <a:endParaRPr lang="en-US" sz="2300" dirty="0" smtClean="0">
              <a:solidFill>
                <a:srgbClr val="B00000"/>
              </a:solidFill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Probe for PDFs for b-quarks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Sensitive to new physics:                                                                      </a:t>
            </a:r>
            <a:r>
              <a:rPr lang="en-US" sz="2200" dirty="0" smtClean="0">
                <a:solidFill>
                  <a:srgbClr val="B00000"/>
                </a:solidFill>
              </a:rPr>
              <a:t>• </a:t>
            </a:r>
            <a:r>
              <a:rPr lang="en-US" sz="2100" dirty="0" smtClean="0">
                <a:solidFill>
                  <a:srgbClr val="B00000"/>
                </a:solidFill>
              </a:rPr>
              <a:t>Anomalous W</a:t>
            </a:r>
            <a:r>
              <a:rPr lang="en-US" sz="2100" baseline="-25000" dirty="0" smtClean="0">
                <a:solidFill>
                  <a:srgbClr val="B00000"/>
                </a:solidFill>
              </a:rPr>
              <a:t>tb </a:t>
            </a:r>
            <a:r>
              <a:rPr lang="en-US" sz="2100" dirty="0" smtClean="0">
                <a:solidFill>
                  <a:srgbClr val="B00000"/>
                </a:solidFill>
              </a:rPr>
              <a:t>couplings,  W’ or H</a:t>
            </a:r>
            <a:r>
              <a:rPr lang="en-US" sz="2100" baseline="30000" dirty="0" smtClean="0">
                <a:solidFill>
                  <a:srgbClr val="B00000"/>
                </a:solidFill>
              </a:rPr>
              <a:t>+</a:t>
            </a:r>
            <a:r>
              <a:rPr lang="en-US" sz="2100" dirty="0" smtClean="0">
                <a:solidFill>
                  <a:srgbClr val="B00000"/>
                </a:solidFill>
              </a:rPr>
              <a:t>, FCNC production, 4</a:t>
            </a:r>
            <a:r>
              <a:rPr lang="en-US" sz="2100" baseline="30000" dirty="0" smtClean="0">
                <a:solidFill>
                  <a:srgbClr val="B00000"/>
                </a:solidFill>
              </a:rPr>
              <a:t>th</a:t>
            </a:r>
            <a:r>
              <a:rPr lang="en-US" sz="2100" dirty="0" smtClean="0">
                <a:solidFill>
                  <a:srgbClr val="B00000"/>
                </a:solidFill>
              </a:rPr>
              <a:t> generation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371600"/>
            <a:ext cx="2151646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-d0.fnal.gov/Run2Physics/top/top_public_web_pages/feynman_diagrams/feynman_tqb_bold_dkblue_whitebkg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1371600"/>
            <a:ext cx="2209800" cy="1708175"/>
          </a:xfrm>
          <a:prstGeom prst="rect">
            <a:avLst/>
          </a:prstGeom>
          <a:noFill/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533400" y="5288280"/>
          <a:ext cx="8001000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43000"/>
                <a:gridCol w="2286000"/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pp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energy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σ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(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t-channel)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σ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(s-channel)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σ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(Wt-channel)</a:t>
                      </a:r>
                      <a:endParaRPr lang="en-US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 TeV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65.9 </a:t>
                      </a:r>
                      <a:r>
                        <a:rPr lang="en-US" b="1" baseline="-25000" dirty="0" smtClean="0">
                          <a:latin typeface="Calibri"/>
                        </a:rPr>
                        <a:t>-1.8</a:t>
                      </a:r>
                      <a:r>
                        <a:rPr lang="en-US" b="1" baseline="-25000" dirty="0" smtClean="0"/>
                        <a:t> </a:t>
                      </a:r>
                      <a:r>
                        <a:rPr lang="en-US" b="1" dirty="0" smtClean="0"/>
                        <a:t>pb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+mn-lt"/>
                        </a:rPr>
                        <a:t>4.6 ± 0.2 pb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/>
                        </a:rPr>
                        <a:t>15.6 </a:t>
                      </a:r>
                      <a:r>
                        <a:rPr lang="en-US" b="1" baseline="-25000" dirty="0" smtClean="0">
                          <a:latin typeface="Calibri"/>
                        </a:rPr>
                        <a:t>-0.6 </a:t>
                      </a:r>
                      <a:r>
                        <a:rPr lang="en-US" b="1" dirty="0" smtClean="0">
                          <a:latin typeface="Calibri"/>
                        </a:rPr>
                        <a:t>pb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 TeV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/>
                        </a:rPr>
                        <a:t>87.2 </a:t>
                      </a:r>
                      <a:r>
                        <a:rPr lang="en-US" b="1" baseline="-25000" dirty="0" smtClean="0">
                          <a:latin typeface="Calibri"/>
                        </a:rPr>
                        <a:t>-2.4 </a:t>
                      </a:r>
                      <a:r>
                        <a:rPr lang="en-US" b="1" dirty="0" smtClean="0">
                          <a:latin typeface="Calibri"/>
                        </a:rPr>
                        <a:t>pb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+mn-lt"/>
                        </a:rPr>
                        <a:t>5.6 ± 0.2 pb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/>
                        </a:rPr>
                        <a:t>22.2 ± 0.8 pb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066800" y="2895600"/>
            <a:ext cx="1173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B00000"/>
                </a:solidFill>
              </a:rPr>
              <a:t>t-channel</a:t>
            </a:r>
            <a:endParaRPr lang="en-US" sz="2000" dirty="0">
              <a:solidFill>
                <a:srgbClr val="B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2895600"/>
            <a:ext cx="1188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B00000"/>
                </a:solidFill>
              </a:rPr>
              <a:t>s-channel</a:t>
            </a:r>
            <a:endParaRPr lang="en-US" sz="2000" dirty="0">
              <a:solidFill>
                <a:srgbClr val="B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05600" y="2895600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B00000"/>
                </a:solidFill>
              </a:rPr>
              <a:t>Wt-channel</a:t>
            </a:r>
            <a:endParaRPr lang="en-US" sz="2000" dirty="0">
              <a:solidFill>
                <a:srgbClr val="B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7000" y="5638800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+2.6</a:t>
            </a:r>
            <a:endParaRPr lang="en-US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667000" y="6019800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+3.4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239000" y="5638800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+0.5</a:t>
            </a:r>
            <a:endParaRPr 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" y="5010912"/>
            <a:ext cx="5005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Kidonakis, approx. NNLO, arXiv:1205.3453v1 (2012)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4648" y="4191000"/>
            <a:ext cx="359812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199" y="1740386"/>
            <a:ext cx="3352801" cy="2222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Single Top in the t-Channel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26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Cross section measurement at 7 TeV:</a:t>
            </a:r>
            <a:endParaRPr lang="en-US" sz="21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04672" y="1958876"/>
            <a:ext cx="6815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rgbClr val="B00000"/>
                </a:solidFill>
              </a:rPr>
              <a:t>• Two approaches in lepton+jets events:</a:t>
            </a:r>
          </a:p>
          <a:p>
            <a:r>
              <a:rPr lang="en-US" sz="2100" dirty="0" smtClean="0">
                <a:solidFill>
                  <a:srgbClr val="B00000"/>
                </a:solidFill>
              </a:rPr>
              <a:t>  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- Top mass and light jet recoil (|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η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’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|) 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  - Multivariate discriminators</a:t>
            </a:r>
          </a:p>
          <a:p>
            <a:r>
              <a:rPr lang="en-US" sz="2100" dirty="0" smtClean="0">
                <a:solidFill>
                  <a:srgbClr val="B00000"/>
                </a:solidFill>
              </a:rPr>
              <a:t>• Combined results:</a:t>
            </a:r>
          </a:p>
          <a:p>
            <a:r>
              <a:rPr lang="en-US" sz="2100" dirty="0" smtClean="0">
                <a:solidFill>
                  <a:srgbClr val="B00000"/>
                </a:solidFill>
              </a:rPr>
              <a:t> 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σ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=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67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4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(stat.)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3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(syst.)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4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(th.)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2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(lum.)pb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 - V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tb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=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1.02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0.05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(exp.)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0.02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(th.)  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  - 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0.92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&lt;V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tb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&lt;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 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@95%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CL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57200" y="41910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Cross section measurement at 8 TeV: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4672" y="4544568"/>
            <a:ext cx="681532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rgbClr val="B00000"/>
                </a:solidFill>
              </a:rPr>
              <a:t>• Only |</a:t>
            </a:r>
            <a:r>
              <a:rPr lang="el-GR" sz="2100" dirty="0" smtClean="0">
                <a:solidFill>
                  <a:srgbClr val="B00000"/>
                </a:solidFill>
                <a:latin typeface="Calibri"/>
              </a:rPr>
              <a:t>η</a:t>
            </a:r>
            <a:r>
              <a:rPr lang="en-US" sz="2100" dirty="0" smtClean="0">
                <a:solidFill>
                  <a:srgbClr val="B00000"/>
                </a:solidFill>
              </a:rPr>
              <a:t>’| analysis in </a:t>
            </a:r>
            <a:r>
              <a:rPr lang="el-GR" sz="2100" dirty="0" smtClean="0">
                <a:solidFill>
                  <a:srgbClr val="B00000"/>
                </a:solidFill>
                <a:latin typeface="Calibri"/>
              </a:rPr>
              <a:t>μ</a:t>
            </a:r>
            <a:r>
              <a:rPr lang="en-US" sz="2100" dirty="0" smtClean="0">
                <a:solidFill>
                  <a:srgbClr val="B00000"/>
                </a:solidFill>
              </a:rPr>
              <a:t>+jets events:</a:t>
            </a:r>
          </a:p>
          <a:p>
            <a:r>
              <a:rPr lang="en-US" sz="2100" dirty="0" smtClean="0">
                <a:solidFill>
                  <a:srgbClr val="B00000"/>
                </a:solidFill>
              </a:rPr>
              <a:t> 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el-GR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σ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=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80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6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(stat.)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11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(syst.)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4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(lum.)pb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 - R(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8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TeV/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7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TeV) =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1.14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0.12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(stat.)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0.14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(syst.)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 - V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tb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=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0.96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0.08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(exp.)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mbria Math"/>
                <a:ea typeface="Cambria Math"/>
              </a:rPr>
              <a:t>±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0.02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(th.)  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  - 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0.81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&lt;V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tb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&lt;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1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  </a:t>
            </a: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@95%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CL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7" name="Picture 4" descr="http://www-d0.fnal.gov/Run2Physics/top/top_public_web_pages/feynman_diagrams/feynman_tqb_bold_dkblue_whitebkg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152400"/>
            <a:ext cx="1322607" cy="1022375"/>
          </a:xfrm>
          <a:prstGeom prst="rect">
            <a:avLst/>
          </a:prstGeom>
          <a:noFill/>
        </p:spPr>
      </p:pic>
      <p:sp>
        <p:nvSpPr>
          <p:cNvPr id="18" name="Rounded Rectangle 17"/>
          <p:cNvSpPr/>
          <p:nvPr/>
        </p:nvSpPr>
        <p:spPr>
          <a:xfrm>
            <a:off x="7239000" y="1527048"/>
            <a:ext cx="1371600" cy="301752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TOP-11-021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239000" y="3962400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TOP-12-011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tW Associated Production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38862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Search for tW associated production in 7 TeV pp collision                    </a:t>
            </a:r>
            <a:r>
              <a:rPr lang="en-US" sz="2300" dirty="0" smtClean="0">
                <a:solidFill>
                  <a:srgbClr val="B00000"/>
                </a:solidFill>
              </a:rPr>
              <a:t>    </a:t>
            </a:r>
            <a:r>
              <a:rPr lang="en-US" sz="2100" dirty="0" smtClean="0">
                <a:solidFill>
                  <a:srgbClr val="B00000"/>
                </a:solidFill>
              </a:rPr>
              <a:t>• Decay channel tW</a:t>
            </a:r>
            <a:r>
              <a:rPr lang="en-US" sz="2100" dirty="0" smtClean="0">
                <a:solidFill>
                  <a:srgbClr val="B00000"/>
                </a:solidFill>
                <a:latin typeface="Arial Narrow"/>
              </a:rPr>
              <a:t>→</a:t>
            </a:r>
            <a:r>
              <a:rPr lang="en-US" sz="2100" dirty="0" smtClean="0">
                <a:solidFill>
                  <a:srgbClr val="B00000"/>
                </a:solidFill>
              </a:rPr>
              <a:t>(bW)W</a:t>
            </a:r>
            <a:r>
              <a:rPr lang="en-US" sz="2100" dirty="0" smtClean="0">
                <a:solidFill>
                  <a:srgbClr val="B00000"/>
                </a:solidFill>
                <a:latin typeface="Arial Narrow"/>
              </a:rPr>
              <a:t>→</a:t>
            </a:r>
            <a:r>
              <a:rPr lang="en-US" sz="2100" dirty="0" smtClean="0">
                <a:solidFill>
                  <a:srgbClr val="B00000"/>
                </a:solidFill>
              </a:rPr>
              <a:t>(</a:t>
            </a:r>
            <a:r>
              <a:rPr lang="en-US" sz="2100" dirty="0" err="1" smtClean="0">
                <a:solidFill>
                  <a:srgbClr val="B00000"/>
                </a:solidFill>
              </a:rPr>
              <a:t>bl</a:t>
            </a:r>
            <a:r>
              <a:rPr lang="el-GR" sz="2100" dirty="0" smtClean="0">
                <a:solidFill>
                  <a:srgbClr val="B00000"/>
                </a:solidFill>
                <a:latin typeface="Times New Roman"/>
                <a:cs typeface="Times New Roman"/>
              </a:rPr>
              <a:t>υ</a:t>
            </a:r>
            <a:r>
              <a:rPr lang="en-US" sz="2100" dirty="0" smtClean="0">
                <a:solidFill>
                  <a:srgbClr val="B00000"/>
                </a:solidFill>
              </a:rPr>
              <a:t>)(l</a:t>
            </a:r>
            <a:r>
              <a:rPr lang="el-GR" sz="2100" dirty="0" smtClean="0">
                <a:solidFill>
                  <a:srgbClr val="B00000"/>
                </a:solidFill>
                <a:latin typeface="Times New Roman"/>
                <a:cs typeface="Times New Roman"/>
              </a:rPr>
              <a:t>υ</a:t>
            </a:r>
            <a:r>
              <a:rPr lang="en-US" sz="2100" dirty="0" smtClean="0">
                <a:solidFill>
                  <a:srgbClr val="B00000"/>
                </a:solidFill>
                <a:cs typeface="Times New Roman"/>
              </a:rPr>
              <a:t>)</a:t>
            </a:r>
            <a:endParaRPr lang="en-US" sz="2100" dirty="0" smtClean="0">
              <a:solidFill>
                <a:srgbClr val="B00000"/>
              </a:solidFill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Binned likelihood fit to BDT output in signal and control regions     </a:t>
            </a:r>
            <a:r>
              <a:rPr lang="en-US" sz="2100" dirty="0" smtClean="0">
                <a:solidFill>
                  <a:srgbClr val="B00000"/>
                </a:solidFill>
              </a:rPr>
              <a:t>• Excess observed:   </a:t>
            </a:r>
            <a:r>
              <a:rPr lang="el-GR" sz="2100" dirty="0" smtClean="0">
                <a:solidFill>
                  <a:srgbClr val="B00000"/>
                </a:solidFill>
              </a:rPr>
              <a:t>σ</a:t>
            </a:r>
            <a:r>
              <a:rPr lang="en-US" sz="2100" dirty="0" smtClean="0">
                <a:solidFill>
                  <a:srgbClr val="B00000"/>
                </a:solidFill>
              </a:rPr>
              <a:t> = 16 </a:t>
            </a:r>
            <a:r>
              <a:rPr lang="en-US" sz="2100" baseline="-25000" dirty="0" smtClean="0">
                <a:solidFill>
                  <a:srgbClr val="B00000"/>
                </a:solidFill>
              </a:rPr>
              <a:t>-4  </a:t>
            </a:r>
            <a:r>
              <a:rPr lang="en-US" sz="2100" dirty="0" smtClean="0">
                <a:solidFill>
                  <a:srgbClr val="B00000"/>
                </a:solidFill>
              </a:rPr>
              <a:t>pb  (4</a:t>
            </a:r>
            <a:r>
              <a:rPr lang="el-GR" sz="2100" dirty="0" smtClean="0">
                <a:solidFill>
                  <a:srgbClr val="B00000"/>
                </a:solidFill>
                <a:latin typeface="Calibri"/>
              </a:rPr>
              <a:t>σ</a:t>
            </a:r>
            <a:r>
              <a:rPr lang="en-US" sz="2100" dirty="0" smtClean="0">
                <a:solidFill>
                  <a:srgbClr val="B00000"/>
                </a:solidFill>
              </a:rPr>
              <a:t> significance)                                          • V</a:t>
            </a:r>
            <a:r>
              <a:rPr lang="en-US" sz="2100" baseline="-25000" dirty="0" smtClean="0">
                <a:solidFill>
                  <a:srgbClr val="B00000"/>
                </a:solidFill>
              </a:rPr>
              <a:t>tb</a:t>
            </a:r>
            <a:r>
              <a:rPr lang="en-US" sz="2100" dirty="0" smtClean="0">
                <a:solidFill>
                  <a:srgbClr val="B00000"/>
                </a:solidFill>
              </a:rPr>
              <a:t> = 1.01</a:t>
            </a:r>
            <a:r>
              <a:rPr lang="en-US" sz="2100" baseline="-25000" dirty="0" smtClean="0">
                <a:solidFill>
                  <a:srgbClr val="B00000"/>
                </a:solidFill>
              </a:rPr>
              <a:t>-0.13</a:t>
            </a:r>
            <a:r>
              <a:rPr lang="en-US" sz="2100" dirty="0" smtClean="0">
                <a:solidFill>
                  <a:srgbClr val="B00000"/>
                </a:solidFill>
              </a:rPr>
              <a:t> (exp.) </a:t>
            </a:r>
            <a:r>
              <a:rPr lang="en-US" sz="2100" baseline="-25000" dirty="0" smtClean="0">
                <a:solidFill>
                  <a:srgbClr val="B00000"/>
                </a:solidFill>
              </a:rPr>
              <a:t>-0.04 </a:t>
            </a:r>
            <a:r>
              <a:rPr lang="en-US" sz="2100" dirty="0" smtClean="0">
                <a:solidFill>
                  <a:srgbClr val="B00000"/>
                </a:solidFill>
              </a:rPr>
              <a:t>(th.)     (0.79&lt;V</a:t>
            </a:r>
            <a:r>
              <a:rPr lang="en-US" sz="2100" baseline="-25000" dirty="0" smtClean="0">
                <a:solidFill>
                  <a:srgbClr val="B00000"/>
                </a:solidFill>
              </a:rPr>
              <a:t>tb</a:t>
            </a:r>
            <a:r>
              <a:rPr lang="en-US" sz="2100" dirty="0" smtClean="0">
                <a:solidFill>
                  <a:srgbClr val="B00000"/>
                </a:solidFill>
              </a:rPr>
              <a:t>&lt;1 @90% CL)</a:t>
            </a:r>
          </a:p>
          <a:p>
            <a:pPr>
              <a:buClr>
                <a:schemeClr val="accent6"/>
              </a:buClr>
              <a:buNone/>
            </a:pPr>
            <a:r>
              <a:rPr lang="en-US" sz="2400" dirty="0" smtClean="0"/>
              <a:t>    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155448"/>
            <a:ext cx="1293635" cy="1024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581400"/>
            <a:ext cx="325930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694176" y="2706624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B00000"/>
                </a:solidFill>
              </a:rPr>
              <a:t>+5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159752" y="1298448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TOP-11-022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853286" y="3581400"/>
            <a:ext cx="3300114" cy="2743200"/>
            <a:chOff x="4853286" y="3581400"/>
            <a:chExt cx="3300114" cy="274320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53286" y="3581400"/>
              <a:ext cx="3300114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8" name="Straight Connector 17"/>
            <p:cNvCxnSpPr/>
            <p:nvPr/>
          </p:nvCxnSpPr>
          <p:spPr>
            <a:xfrm>
              <a:off x="6117336" y="3606002"/>
              <a:ext cx="0" cy="248754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243648" y="5221224"/>
              <a:ext cx="15287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Control region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57800" y="5221069"/>
              <a:ext cx="7906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Signal </a:t>
              </a:r>
            </a:p>
            <a:p>
              <a:r>
                <a:rPr lang="en-US" dirty="0" smtClean="0">
                  <a:solidFill>
                    <a:srgbClr val="00B050"/>
                  </a:solidFill>
                </a:rPr>
                <a:t>region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975104" y="2971800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B00000"/>
                </a:solidFill>
              </a:rPr>
              <a:t>+0.16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81528" y="2971800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B00000"/>
                </a:solidFill>
              </a:rPr>
              <a:t>+0.03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4037" y="3200400"/>
            <a:ext cx="341556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New Physics in Top Quark Decays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600200"/>
            <a:ext cx="4267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Search for FCNC top decays into a Z boson, t</a:t>
            </a:r>
            <a:r>
              <a:rPr lang="en-US" sz="2300" dirty="0" smtClean="0">
                <a:latin typeface="Arial Narrow"/>
              </a:rPr>
              <a:t>→</a:t>
            </a:r>
            <a:r>
              <a:rPr lang="en-US" sz="2300" dirty="0" smtClean="0"/>
              <a:t>Zq:</a:t>
            </a:r>
            <a:r>
              <a:rPr lang="en-US" sz="2400" dirty="0" smtClean="0">
                <a:solidFill>
                  <a:srgbClr val="0060A8"/>
                </a:solidFill>
                <a:latin typeface="Georgia"/>
              </a:rPr>
              <a:t> </a:t>
            </a:r>
            <a:r>
              <a:rPr lang="en-US" sz="2300" dirty="0" smtClean="0"/>
              <a:t>             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lang="en-US" sz="2100" dirty="0" smtClean="0">
                <a:solidFill>
                  <a:srgbClr val="B00000"/>
                </a:solidFill>
              </a:rPr>
              <a:t>tt</a:t>
            </a:r>
            <a:r>
              <a:rPr lang="en-US" sz="2100" dirty="0" smtClean="0">
                <a:solidFill>
                  <a:srgbClr val="B00000"/>
                </a:solidFill>
                <a:latin typeface="Arial Narrow"/>
              </a:rPr>
              <a:t>→(</a:t>
            </a:r>
            <a:r>
              <a:rPr lang="en-US" sz="2100" dirty="0" smtClean="0">
                <a:solidFill>
                  <a:srgbClr val="B00000"/>
                </a:solidFill>
              </a:rPr>
              <a:t>Wb)(Zq)</a:t>
            </a:r>
            <a:r>
              <a:rPr lang="en-US" sz="2100" dirty="0" smtClean="0">
                <a:solidFill>
                  <a:srgbClr val="B00000"/>
                </a:solidFill>
                <a:latin typeface="Arial Narrow"/>
              </a:rPr>
              <a:t>→</a:t>
            </a:r>
            <a:r>
              <a:rPr lang="en-US" sz="2100" dirty="0" smtClean="0">
                <a:solidFill>
                  <a:srgbClr val="B00000"/>
                </a:solidFill>
              </a:rPr>
              <a:t>(bl</a:t>
            </a:r>
            <a:r>
              <a:rPr lang="el-GR" sz="2100" dirty="0" smtClean="0">
                <a:solidFill>
                  <a:srgbClr val="B00000"/>
                </a:solidFill>
                <a:latin typeface="Times New Roman"/>
                <a:cs typeface="Times New Roman"/>
              </a:rPr>
              <a:t>υ</a:t>
            </a:r>
            <a:r>
              <a:rPr lang="en-US" sz="2100" dirty="0" smtClean="0">
                <a:solidFill>
                  <a:srgbClr val="B00000"/>
                </a:solidFill>
                <a:cs typeface="Times New Roman"/>
              </a:rPr>
              <a:t>)(qll</a:t>
            </a:r>
            <a:r>
              <a:rPr lang="en-US" sz="2100" dirty="0" smtClean="0">
                <a:solidFill>
                  <a:srgbClr val="B00000"/>
                </a:solidFill>
              </a:rPr>
              <a:t>):  three                leptons in the final states          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• </a:t>
            </a:r>
            <a:r>
              <a:rPr lang="en-US" sz="2100" dirty="0" smtClean="0">
                <a:solidFill>
                  <a:srgbClr val="B00000"/>
                </a:solidFill>
              </a:rPr>
              <a:t>BR(t</a:t>
            </a:r>
            <a:r>
              <a:rPr lang="en-US" sz="2100" dirty="0" smtClean="0">
                <a:solidFill>
                  <a:srgbClr val="B00000"/>
                </a:solidFill>
                <a:latin typeface="Arial Narrow"/>
              </a:rPr>
              <a:t>→</a:t>
            </a:r>
            <a:r>
              <a:rPr lang="en-US" sz="2100" dirty="0" smtClean="0">
                <a:solidFill>
                  <a:srgbClr val="B00000"/>
                </a:solidFill>
              </a:rPr>
              <a:t>Zq)&lt;0.24%</a:t>
            </a:r>
            <a:r>
              <a:rPr lang="en-US" sz="2100" dirty="0" smtClean="0">
                <a:solidFill>
                  <a:srgbClr val="B00000"/>
                </a:solidFill>
                <a:ea typeface="Cambria Math"/>
              </a:rPr>
              <a:t> @95% CL</a:t>
            </a:r>
            <a:r>
              <a:rPr lang="en-US" sz="2100" dirty="0" smtClean="0">
                <a:solidFill>
                  <a:srgbClr val="B00000"/>
                </a:solidFill>
              </a:rPr>
              <a:t>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494195"/>
            <a:ext cx="3276600" cy="298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4343400" y="1600200"/>
            <a:ext cx="4267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Search for baryon number violating top decays:</a:t>
            </a:r>
            <a:r>
              <a:rPr lang="en-US" sz="2400" dirty="0" smtClean="0">
                <a:solidFill>
                  <a:srgbClr val="0060A8"/>
                </a:solidFill>
                <a:latin typeface="Georgia"/>
              </a:rPr>
              <a:t>    </a:t>
            </a:r>
            <a:r>
              <a:rPr lang="en-US" sz="2300" dirty="0" smtClean="0"/>
              <a:t>             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lang="en-US" sz="2100" dirty="0" smtClean="0">
                <a:solidFill>
                  <a:srgbClr val="B00000"/>
                </a:solidFill>
              </a:rPr>
              <a:t>tt</a:t>
            </a:r>
            <a:r>
              <a:rPr lang="en-US" sz="2100" dirty="0" smtClean="0">
                <a:solidFill>
                  <a:srgbClr val="B00000"/>
                </a:solidFill>
                <a:latin typeface="Arial Narrow"/>
              </a:rPr>
              <a:t> (</a:t>
            </a:r>
            <a:r>
              <a:rPr lang="en-US" sz="2100" dirty="0" smtClean="0">
                <a:solidFill>
                  <a:srgbClr val="B00000"/>
                </a:solidFill>
              </a:rPr>
              <a:t>Wb)(bql)</a:t>
            </a:r>
            <a:r>
              <a:rPr lang="en-US" sz="2100" dirty="0" smtClean="0">
                <a:solidFill>
                  <a:srgbClr val="B00000"/>
                </a:solidFill>
                <a:latin typeface="Arial Narrow"/>
              </a:rPr>
              <a:t>→(</a:t>
            </a:r>
            <a:r>
              <a:rPr lang="en-US" sz="2100" dirty="0" smtClean="0">
                <a:solidFill>
                  <a:srgbClr val="B00000"/>
                </a:solidFill>
              </a:rPr>
              <a:t>bqq)(bql): one          charged lepton, no neutrinos         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• </a:t>
            </a:r>
            <a:r>
              <a:rPr lang="en-US" sz="2100" dirty="0" smtClean="0">
                <a:solidFill>
                  <a:srgbClr val="B00000"/>
                </a:solidFill>
              </a:rPr>
              <a:t>BR(t</a:t>
            </a:r>
            <a:r>
              <a:rPr lang="en-US" sz="2100" dirty="0" smtClean="0">
                <a:solidFill>
                  <a:srgbClr val="B00000"/>
                </a:solidFill>
                <a:latin typeface="Arial Narrow"/>
              </a:rPr>
              <a:t>→</a:t>
            </a:r>
            <a:r>
              <a:rPr lang="en-US" sz="2100" dirty="0" smtClean="0">
                <a:solidFill>
                  <a:srgbClr val="B00000"/>
                </a:solidFill>
              </a:rPr>
              <a:t>bql)&lt;0.67%</a:t>
            </a:r>
            <a:r>
              <a:rPr lang="en-US" sz="2100" dirty="0" smtClean="0">
                <a:solidFill>
                  <a:srgbClr val="B00000"/>
                </a:solidFill>
                <a:ea typeface="Cambria Math"/>
              </a:rPr>
              <a:t> @95% CL</a:t>
            </a:r>
            <a:r>
              <a:rPr lang="en-US" sz="2100" dirty="0" smtClean="0">
                <a:solidFill>
                  <a:srgbClr val="B00000"/>
                </a:solidFill>
              </a:rPr>
              <a:t>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86600" y="4797623"/>
            <a:ext cx="8803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BR(t</a:t>
            </a:r>
            <a:r>
              <a:rPr lang="en-US" sz="800" dirty="0" smtClean="0">
                <a:latin typeface="Arial Narrow"/>
              </a:rPr>
              <a:t>→</a:t>
            </a:r>
            <a:r>
              <a:rPr lang="en-US" sz="800" dirty="0" smtClean="0"/>
              <a:t>bql)=0.3%</a:t>
            </a:r>
            <a:endParaRPr lang="en-US" sz="800" dirty="0"/>
          </a:p>
        </p:txBody>
      </p:sp>
      <p:sp>
        <p:nvSpPr>
          <p:cNvPr id="17" name="TextBox 16"/>
          <p:cNvSpPr txBox="1"/>
          <p:nvPr/>
        </p:nvSpPr>
        <p:spPr>
          <a:xfrm>
            <a:off x="1066800" y="219456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743200" y="1298448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TOP-11-028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159752" y="1298448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B2G-12-002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953000" y="219456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05200"/>
            <a:ext cx="3962400" cy="277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New Physics in Top Production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600200"/>
            <a:ext cx="41910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Search for tt resonances:             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lang="en-US" sz="2100" noProof="0" dirty="0" smtClean="0">
                <a:solidFill>
                  <a:srgbClr val="B00000"/>
                </a:solidFill>
              </a:rPr>
              <a:t>M</a:t>
            </a:r>
            <a:r>
              <a:rPr lang="en-US" sz="2100" baseline="-25000" noProof="0" dirty="0" smtClean="0">
                <a:solidFill>
                  <a:srgbClr val="B00000"/>
                </a:solidFill>
              </a:rPr>
              <a:t>tt</a:t>
            </a:r>
            <a:r>
              <a:rPr lang="en-US" sz="2100" noProof="0" dirty="0" smtClean="0">
                <a:solidFill>
                  <a:srgbClr val="B00000"/>
                </a:solidFill>
              </a:rPr>
              <a:t> in lepton+jets events            </a:t>
            </a:r>
            <a:r>
              <a:rPr lang="en-US" sz="2100" dirty="0" smtClean="0">
                <a:solidFill>
                  <a:srgbClr val="B00000"/>
                </a:solidFill>
              </a:rPr>
              <a:t>• </a:t>
            </a:r>
            <a:r>
              <a:rPr lang="en-US" sz="2100" dirty="0" smtClean="0">
                <a:solidFill>
                  <a:srgbClr val="B00000"/>
                </a:solidFill>
              </a:rPr>
              <a:t>Lower</a:t>
            </a:r>
            <a:r>
              <a:rPr lang="en-US" sz="2100" dirty="0" smtClean="0">
                <a:solidFill>
                  <a:srgbClr val="B00000"/>
                </a:solidFill>
              </a:rPr>
              <a:t> </a:t>
            </a:r>
            <a:r>
              <a:rPr lang="en-US" sz="2100" dirty="0" smtClean="0">
                <a:solidFill>
                  <a:srgbClr val="B00000"/>
                </a:solidFill>
              </a:rPr>
              <a:t>limits </a:t>
            </a:r>
            <a:r>
              <a:rPr lang="en-US" sz="2100" dirty="0" smtClean="0">
                <a:solidFill>
                  <a:srgbClr val="B00000"/>
                </a:solidFill>
              </a:rPr>
              <a:t>(95% CL):  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</a:pPr>
            <a:r>
              <a:rPr lang="en-US" sz="2100" noProof="0" dirty="0" smtClean="0">
                <a:solidFill>
                  <a:srgbClr val="B00000"/>
                </a:solidFill>
              </a:rPr>
              <a:t>       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343400" y="1600200"/>
            <a:ext cx="4267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W’ boson decaying to tb:</a:t>
            </a:r>
            <a:r>
              <a:rPr lang="en-US" sz="2400" dirty="0" smtClean="0">
                <a:solidFill>
                  <a:srgbClr val="0060A8"/>
                </a:solidFill>
                <a:latin typeface="Georgia"/>
              </a:rPr>
              <a:t>    </a:t>
            </a:r>
            <a:r>
              <a:rPr lang="en-US" sz="2300" dirty="0" smtClean="0"/>
              <a:t>             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W’</a:t>
            </a:r>
            <a:r>
              <a:rPr lang="en-US" sz="2100" dirty="0" smtClean="0">
                <a:solidFill>
                  <a:srgbClr val="B00000"/>
                </a:solidFill>
                <a:latin typeface="Arial Narrow"/>
              </a:rPr>
              <a:t>→</a:t>
            </a:r>
            <a:r>
              <a:rPr lang="en-US" sz="2100" dirty="0" err="1" smtClean="0">
                <a:solidFill>
                  <a:srgbClr val="B00000"/>
                </a:solidFill>
              </a:rPr>
              <a:t>tb</a:t>
            </a:r>
            <a:r>
              <a:rPr lang="en-US" sz="2100" dirty="0" err="1" smtClean="0">
                <a:solidFill>
                  <a:srgbClr val="B00000"/>
                </a:solidFill>
                <a:latin typeface="Arial Narrow"/>
              </a:rPr>
              <a:t>→</a:t>
            </a:r>
            <a:r>
              <a:rPr lang="en-US" sz="2100" dirty="0" err="1" smtClean="0">
                <a:solidFill>
                  <a:srgbClr val="B00000"/>
                </a:solidFill>
              </a:rPr>
              <a:t>Wbb</a:t>
            </a:r>
            <a:r>
              <a:rPr lang="en-US" sz="2100" dirty="0" err="1" smtClean="0">
                <a:solidFill>
                  <a:srgbClr val="B00000"/>
                </a:solidFill>
                <a:latin typeface="Arial Narrow"/>
              </a:rPr>
              <a:t>→</a:t>
            </a:r>
            <a:r>
              <a:rPr lang="en-US" sz="2100" dirty="0" err="1" smtClean="0">
                <a:solidFill>
                  <a:srgbClr val="B00000"/>
                </a:solidFill>
              </a:rPr>
              <a:t>l</a:t>
            </a:r>
            <a:r>
              <a:rPr lang="el-GR" sz="2100" dirty="0" smtClean="0">
                <a:solidFill>
                  <a:srgbClr val="B00000"/>
                </a:solidFill>
                <a:latin typeface="Times New Roman"/>
                <a:cs typeface="Times New Roman"/>
              </a:rPr>
              <a:t>υ</a:t>
            </a:r>
            <a:r>
              <a:rPr lang="en-US" sz="2100" dirty="0" smtClean="0">
                <a:solidFill>
                  <a:srgbClr val="B00000"/>
                </a:solidFill>
              </a:rPr>
              <a:t>bb                   • Assuming SM couplings: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</a:pPr>
            <a:r>
              <a:rPr lang="en-US" sz="2100" noProof="0" dirty="0" smtClean="0">
                <a:solidFill>
                  <a:srgbClr val="B00000"/>
                </a:solidFill>
              </a:rPr>
              <a:t> 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rgbClr val="B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743200" y="1298448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TOP-12-017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68802" y="2002536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B00000"/>
                </a:solidFill>
              </a:rPr>
              <a:t>_</a:t>
            </a:r>
            <a:endParaRPr lang="en-US" sz="1000" dirty="0">
              <a:solidFill>
                <a:srgbClr val="B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67128" y="1472184"/>
            <a:ext cx="28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_</a:t>
            </a:r>
            <a:endParaRPr lang="en-US" sz="1500" dirty="0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9627" y="3365201"/>
            <a:ext cx="3243773" cy="311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ounded Rectangle 23"/>
          <p:cNvSpPr/>
          <p:nvPr/>
        </p:nvSpPr>
        <p:spPr>
          <a:xfrm>
            <a:off x="7159752" y="1298448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EXO-12-001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90600" y="2644914"/>
            <a:ext cx="342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- Topcolor Z’: M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</a:rPr>
              <a:t>Z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</a:rPr>
              <a:t>’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&gt;1.49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TeV           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- KK excited g: M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</a:rPr>
              <a:t>g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</a:rPr>
              <a:t>*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&gt;1.82 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TeV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76801" y="2644914"/>
            <a:ext cx="3733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- Right-handed W’:M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</a:rPr>
              <a:t>W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</a:rPr>
              <a:t>’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&gt;1.85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TeV       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- M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</a:rPr>
              <a:t>W’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contours in (a</a:t>
            </a:r>
            <a:r>
              <a:rPr lang="en-US" sz="2000" baseline="30000" dirty="0" smtClean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,a</a:t>
            </a:r>
            <a:r>
              <a:rPr lang="en-US" sz="2000" baseline="30000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) plane 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New Physics in Top Production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600200"/>
            <a:ext cx="4267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Heavy quark decaying to tV:             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Q</a:t>
            </a:r>
            <a:r>
              <a:rPr lang="en-US" sz="2100" dirty="0" err="1" smtClean="0">
                <a:solidFill>
                  <a:srgbClr val="B00000"/>
                </a:solidFill>
              </a:rPr>
              <a:t>Q</a:t>
            </a:r>
            <a:r>
              <a:rPr lang="en-US" sz="2100" dirty="0" err="1" smtClean="0">
                <a:solidFill>
                  <a:srgbClr val="B00000"/>
                </a:solidFill>
                <a:latin typeface="Arial Narrow"/>
              </a:rPr>
              <a:t>→</a:t>
            </a:r>
            <a:r>
              <a:rPr lang="en-US" sz="2100" dirty="0" err="1" smtClean="0">
                <a:solidFill>
                  <a:srgbClr val="B00000"/>
                </a:solidFill>
              </a:rPr>
              <a:t>ttVV</a:t>
            </a:r>
            <a:r>
              <a:rPr lang="en-US" sz="2100" dirty="0" err="1" smtClean="0">
                <a:solidFill>
                  <a:srgbClr val="B00000"/>
                </a:solidFill>
                <a:latin typeface="Arial Narrow"/>
              </a:rPr>
              <a:t>→l</a:t>
            </a:r>
            <a:r>
              <a:rPr lang="el-GR" sz="2100" dirty="0" smtClean="0">
                <a:solidFill>
                  <a:srgbClr val="B00000"/>
                </a:solidFill>
                <a:latin typeface="Times New Roman"/>
                <a:cs typeface="Times New Roman"/>
              </a:rPr>
              <a:t>υ</a:t>
            </a:r>
            <a:r>
              <a:rPr lang="en-US" sz="2100" dirty="0" smtClean="0">
                <a:solidFill>
                  <a:srgbClr val="B00000"/>
                </a:solidFill>
                <a:latin typeface="Arial Narrow"/>
              </a:rPr>
              <a:t>+</a:t>
            </a:r>
            <a:r>
              <a:rPr lang="en-US" sz="2100" dirty="0" smtClean="0">
                <a:solidFill>
                  <a:srgbClr val="B00000"/>
                </a:solidFill>
                <a:latin typeface="Calibri"/>
              </a:rPr>
              <a:t>≥4jets</a:t>
            </a:r>
            <a:r>
              <a:rPr lang="en-US" sz="2100" dirty="0" smtClean="0">
                <a:solidFill>
                  <a:srgbClr val="B00000"/>
                </a:solidFill>
              </a:rPr>
              <a:t>                  • </a:t>
            </a:r>
            <a:r>
              <a:rPr lang="en-US" sz="2100" dirty="0" smtClean="0">
                <a:solidFill>
                  <a:srgbClr val="C00000"/>
                </a:solidFill>
              </a:rPr>
              <a:t>No excess over SM observed: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343400" y="1600200"/>
            <a:ext cx="45720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Heavy top quark partner, Q=5/3: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Same sign dilepton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Calibri"/>
              </a:rPr>
              <a:t>≥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jets from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</a:t>
            </a:r>
            <a:r>
              <a:rPr kumimoji="0" lang="en-US" sz="21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5/3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1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5/3</a:t>
            </a:r>
            <a:r>
              <a:rPr lang="en-US" sz="2100" dirty="0" smtClean="0">
                <a:solidFill>
                  <a:srgbClr val="B00000"/>
                </a:solidFill>
                <a:latin typeface="Arial Narrow"/>
              </a:rPr>
              <a:t>→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(tW)(tW)</a:t>
            </a:r>
            <a:r>
              <a:rPr lang="en-US" sz="2100" dirty="0" smtClean="0">
                <a:solidFill>
                  <a:srgbClr val="B00000"/>
                </a:solidFill>
                <a:latin typeface="Arial Narrow"/>
              </a:rPr>
              <a:t>→(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</a:t>
            </a:r>
            <a:r>
              <a:rPr kumimoji="0" lang="el-GR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Times New Roman"/>
                <a:cs typeface="Times New Roman"/>
              </a:rPr>
              <a:t>υ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l-GR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Times New Roman"/>
                <a:cs typeface="Times New Roman"/>
              </a:rPr>
              <a:t>υ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cs typeface="Times New Roman"/>
              </a:rPr>
              <a:t>)(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bqqqq):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8130" name="Picture 2" descr="limits_7j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229" y="3583517"/>
            <a:ext cx="3622221" cy="2817283"/>
          </a:xfrm>
          <a:prstGeom prst="rect">
            <a:avLst/>
          </a:prstGeom>
          <a:noFill/>
        </p:spPr>
      </p:pic>
      <p:sp>
        <p:nvSpPr>
          <p:cNvPr id="19" name="Rounded Rectangle 18"/>
          <p:cNvSpPr/>
          <p:nvPr/>
        </p:nvSpPr>
        <p:spPr>
          <a:xfrm>
            <a:off x="2743200" y="1298448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B2G-12-004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09928" y="182880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271016" y="2048256"/>
            <a:ext cx="152400" cy="0"/>
          </a:xfrm>
          <a:prstGeom prst="line">
            <a:avLst/>
          </a:prstGeom>
          <a:ln w="19050">
            <a:solidFill>
              <a:srgbClr val="B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549908"/>
            <a:ext cx="2971800" cy="285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ounded Rectangle 17"/>
          <p:cNvSpPr/>
          <p:nvPr/>
        </p:nvSpPr>
        <p:spPr>
          <a:xfrm>
            <a:off x="7159752" y="1298448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B2G-12-003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90600" y="2644914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- M(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Q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latin typeface="Arial Narrow"/>
              </a:rPr>
              <a:t>→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tW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)&gt;675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GeV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 @95% CL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           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- M(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Q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latin typeface="Arial Narrow"/>
              </a:rPr>
              <a:t>→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tZ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)&gt;625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GeV @95% CL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53000" y="2667000"/>
            <a:ext cx="358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M(T</a:t>
            </a:r>
            <a:r>
              <a:rPr lang="en-US" sz="2000" baseline="-25000" dirty="0" smtClean="0">
                <a:solidFill>
                  <a:schemeClr val="accent6">
                    <a:lumMod val="75000"/>
                  </a:schemeClr>
                </a:solidFill>
              </a:rPr>
              <a:t>5/3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)&gt;645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GeV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Cambria Math"/>
              </a:rPr>
              <a:t> @95% CL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Conclusions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CMS is investigating top production and properties in pp collisions at center-of-mass energies of 7 and 8 TeV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High precision measurements on inclusive and differential cross section challenge theoretical models, and can be used to validate their predictions and constrain their parameters</a:t>
            </a:r>
            <a:endParaRPr lang="en-US" sz="22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Measurements of many top properties test the validity of the </a:t>
            </a:r>
            <a:r>
              <a:rPr lang="en-US" sz="2300" smtClean="0"/>
              <a:t>standard model</a:t>
            </a:r>
            <a:endParaRPr lang="en-US" sz="23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Direct searches for new phenomena constrain the scenarios for beyond standard model physics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>
                <a:solidFill>
                  <a:srgbClr val="B00000"/>
                </a:solidFill>
              </a:rPr>
              <a:t>Expect new results with improved precision and reach from 2012 data</a:t>
            </a:r>
            <a:endParaRPr lang="en-US" sz="28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401"/>
            <a:ext cx="9144000" cy="687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37125" y="2590800"/>
            <a:ext cx="4818435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200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+mj-lt"/>
                <a:cs typeface="Tahoma" pitchFamily="34" charset="0"/>
              </a:rPr>
              <a:t>Back Up Material</a:t>
            </a:r>
            <a:endParaRPr lang="en-US" sz="5200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+mj-lt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Charge Asymmetry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600200"/>
            <a:ext cx="81534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/>
            </a:pPr>
            <a:r>
              <a:rPr lang="en-US" sz="2400" dirty="0" smtClean="0"/>
              <a:t>Charge asymmetry in tt pair production:                                      </a:t>
            </a:r>
            <a:r>
              <a:rPr lang="en-US" sz="2200" dirty="0" smtClean="0">
                <a:solidFill>
                  <a:srgbClr val="B00000"/>
                </a:solidFill>
              </a:rPr>
              <a:t>•</a:t>
            </a:r>
            <a:r>
              <a:rPr lang="en-US" sz="2200" dirty="0" smtClean="0">
                <a:solidFill>
                  <a:srgbClr val="B00000"/>
                </a:solidFill>
                <a:latin typeface="Georgia"/>
              </a:rPr>
              <a:t> </a:t>
            </a:r>
            <a:r>
              <a:rPr lang="en-US" sz="2200" dirty="0" smtClean="0">
                <a:solidFill>
                  <a:srgbClr val="B00000"/>
                </a:solidFill>
              </a:rPr>
              <a:t>Sensitive to BSM top production                                                          •</a:t>
            </a:r>
            <a:r>
              <a:rPr lang="en-US" sz="2200" dirty="0" smtClean="0">
                <a:solidFill>
                  <a:srgbClr val="B00000"/>
                </a:solidFill>
                <a:latin typeface="Georgia"/>
              </a:rPr>
              <a:t> </a:t>
            </a:r>
            <a:r>
              <a:rPr lang="en-US" sz="2200" dirty="0" smtClean="0">
                <a:solidFill>
                  <a:srgbClr val="B00000"/>
                </a:solidFill>
              </a:rPr>
              <a:t>In pp collisions, antitop expected to be produced more centrally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/>
            </a:pPr>
            <a:r>
              <a:rPr lang="en-US" sz="2400" dirty="0" smtClean="0"/>
              <a:t>CMS measurements compatible with SM predictions: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defRPr/>
            </a:pPr>
            <a:r>
              <a:rPr lang="en-US" sz="2400" dirty="0" smtClean="0"/>
              <a:t>          </a:t>
            </a:r>
            <a:r>
              <a:rPr lang="en-US" sz="2200" dirty="0" smtClean="0">
                <a:solidFill>
                  <a:srgbClr val="B00000"/>
                </a:solidFill>
              </a:rPr>
              <a:t>A</a:t>
            </a:r>
            <a:r>
              <a:rPr lang="en-US" sz="2200" baseline="-25000" dirty="0" smtClean="0">
                <a:solidFill>
                  <a:srgbClr val="B00000"/>
                </a:solidFill>
              </a:rPr>
              <a:t>c</a:t>
            </a:r>
            <a:r>
              <a:rPr lang="en-US" sz="2200" baseline="30000" dirty="0" smtClean="0">
                <a:solidFill>
                  <a:srgbClr val="B00000"/>
                </a:solidFill>
              </a:rPr>
              <a:t>y</a:t>
            </a:r>
            <a:r>
              <a:rPr lang="en-US" sz="2200" dirty="0" smtClean="0">
                <a:solidFill>
                  <a:srgbClr val="B00000"/>
                </a:solidFill>
              </a:rPr>
              <a:t> = (</a:t>
            </a:r>
            <a:r>
              <a:rPr lang="en-US" sz="2200" dirty="0" smtClean="0">
                <a:solidFill>
                  <a:srgbClr val="B00000"/>
                </a:solidFill>
                <a:latin typeface="Calibri"/>
              </a:rPr>
              <a:t>N</a:t>
            </a:r>
            <a:r>
              <a:rPr lang="en-US" sz="2200" baseline="-25000" dirty="0" smtClean="0">
                <a:solidFill>
                  <a:srgbClr val="B00000"/>
                </a:solidFill>
                <a:latin typeface="Calibri"/>
              </a:rPr>
              <a:t>P</a:t>
            </a:r>
            <a:r>
              <a:rPr lang="en-US" sz="2200" dirty="0" smtClean="0">
                <a:solidFill>
                  <a:srgbClr val="B00000"/>
                </a:solidFill>
                <a:latin typeface="Calibri"/>
              </a:rPr>
              <a:t>-N</a:t>
            </a:r>
            <a:r>
              <a:rPr lang="en-US" sz="2200" baseline="-25000" dirty="0" smtClean="0">
                <a:solidFill>
                  <a:srgbClr val="B00000"/>
                </a:solidFill>
                <a:latin typeface="Calibri"/>
              </a:rPr>
              <a:t>N</a:t>
            </a:r>
            <a:r>
              <a:rPr lang="en-US" sz="2200" dirty="0" smtClean="0">
                <a:solidFill>
                  <a:srgbClr val="B00000"/>
                </a:solidFill>
                <a:latin typeface="Calibri"/>
              </a:rPr>
              <a:t>)/(N</a:t>
            </a:r>
            <a:r>
              <a:rPr lang="en-US" sz="2200" baseline="-25000" dirty="0" smtClean="0">
                <a:solidFill>
                  <a:srgbClr val="B00000"/>
                </a:solidFill>
                <a:latin typeface="Calibri"/>
              </a:rPr>
              <a:t>P</a:t>
            </a:r>
            <a:r>
              <a:rPr lang="en-US" sz="2200" dirty="0" smtClean="0">
                <a:solidFill>
                  <a:srgbClr val="B00000"/>
                </a:solidFill>
                <a:latin typeface="Calibri"/>
              </a:rPr>
              <a:t>+N</a:t>
            </a:r>
            <a:r>
              <a:rPr lang="en-US" sz="2200" baseline="-25000" dirty="0" smtClean="0">
                <a:solidFill>
                  <a:srgbClr val="B00000"/>
                </a:solidFill>
                <a:latin typeface="Calibri"/>
              </a:rPr>
              <a:t>N</a:t>
            </a:r>
            <a:r>
              <a:rPr lang="en-US" sz="2200" dirty="0" smtClean="0">
                <a:solidFill>
                  <a:srgbClr val="B00000"/>
                </a:solidFill>
                <a:latin typeface="Calibri"/>
              </a:rPr>
              <a:t>)</a:t>
            </a:r>
            <a:r>
              <a:rPr lang="en-US" sz="2200" dirty="0" smtClean="0">
                <a:solidFill>
                  <a:srgbClr val="B00000"/>
                </a:solidFill>
              </a:rPr>
              <a:t>, N</a:t>
            </a:r>
            <a:r>
              <a:rPr lang="en-US" sz="2200" baseline="-25000" dirty="0" smtClean="0">
                <a:solidFill>
                  <a:srgbClr val="B00000"/>
                </a:solidFill>
              </a:rPr>
              <a:t>P</a:t>
            </a:r>
            <a:r>
              <a:rPr lang="en-US" sz="2200" dirty="0" smtClean="0">
                <a:solidFill>
                  <a:srgbClr val="B00000"/>
                </a:solidFill>
              </a:rPr>
              <a:t> = N(|y</a:t>
            </a:r>
            <a:r>
              <a:rPr lang="en-US" sz="2200" baseline="-25000" dirty="0" smtClean="0">
                <a:solidFill>
                  <a:srgbClr val="B00000"/>
                </a:solidFill>
              </a:rPr>
              <a:t>t</a:t>
            </a:r>
            <a:r>
              <a:rPr lang="en-US" sz="2200" dirty="0" smtClean="0">
                <a:solidFill>
                  <a:srgbClr val="B00000"/>
                </a:solidFill>
              </a:rPr>
              <a:t>|-|y</a:t>
            </a:r>
            <a:r>
              <a:rPr lang="en-US" sz="2200" baseline="-25000" dirty="0" smtClean="0">
                <a:solidFill>
                  <a:srgbClr val="B00000"/>
                </a:solidFill>
              </a:rPr>
              <a:t>t</a:t>
            </a:r>
            <a:r>
              <a:rPr lang="en-US" sz="2200" dirty="0" smtClean="0">
                <a:solidFill>
                  <a:srgbClr val="B00000"/>
                </a:solidFill>
              </a:rPr>
              <a:t>|&gt;0), N</a:t>
            </a:r>
            <a:r>
              <a:rPr lang="en-US" sz="2200" baseline="-25000" dirty="0" smtClean="0">
                <a:solidFill>
                  <a:srgbClr val="B00000"/>
                </a:solidFill>
              </a:rPr>
              <a:t>N</a:t>
            </a:r>
            <a:r>
              <a:rPr lang="en-US" sz="2200" dirty="0" smtClean="0">
                <a:solidFill>
                  <a:srgbClr val="B00000"/>
                </a:solidFill>
              </a:rPr>
              <a:t> = N(|y</a:t>
            </a:r>
            <a:r>
              <a:rPr lang="en-US" sz="2200" baseline="-25000" dirty="0" smtClean="0">
                <a:solidFill>
                  <a:srgbClr val="B00000"/>
                </a:solidFill>
              </a:rPr>
              <a:t>t</a:t>
            </a:r>
            <a:r>
              <a:rPr lang="en-US" sz="2200" dirty="0" smtClean="0">
                <a:solidFill>
                  <a:srgbClr val="B00000"/>
                </a:solidFill>
              </a:rPr>
              <a:t>|-|y</a:t>
            </a:r>
            <a:r>
              <a:rPr lang="en-US" sz="2200" baseline="-25000" dirty="0" smtClean="0">
                <a:solidFill>
                  <a:srgbClr val="B00000"/>
                </a:solidFill>
              </a:rPr>
              <a:t>t</a:t>
            </a:r>
            <a:r>
              <a:rPr lang="en-US" sz="2200" dirty="0" smtClean="0">
                <a:solidFill>
                  <a:srgbClr val="B00000"/>
                </a:solidFill>
              </a:rPr>
              <a:t>|&lt;0)</a:t>
            </a:r>
            <a:endParaRPr lang="en-US" sz="2200" baseline="30000" dirty="0" smtClean="0">
              <a:solidFill>
                <a:srgbClr val="B00000"/>
              </a:solidFill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100" dirty="0" smtClean="0">
                <a:solidFill>
                  <a:srgbClr val="B00000"/>
                </a:solidFill>
              </a:rPr>
              <a:t>            A</a:t>
            </a:r>
            <a:r>
              <a:rPr lang="en-US" sz="2100" baseline="-25000" dirty="0" smtClean="0">
                <a:solidFill>
                  <a:srgbClr val="B00000"/>
                </a:solidFill>
              </a:rPr>
              <a:t>c</a:t>
            </a:r>
            <a:r>
              <a:rPr lang="en-US" sz="2100" baseline="30000" dirty="0" smtClean="0">
                <a:solidFill>
                  <a:srgbClr val="B00000"/>
                </a:solidFill>
              </a:rPr>
              <a:t>y </a:t>
            </a:r>
            <a:r>
              <a:rPr lang="en-US" sz="2100" dirty="0" smtClean="0">
                <a:solidFill>
                  <a:srgbClr val="B00000"/>
                </a:solidFill>
              </a:rPr>
              <a:t>= 0.004 </a:t>
            </a:r>
            <a:r>
              <a:rPr lang="en-US" dirty="0" smtClean="0">
                <a:solidFill>
                  <a:srgbClr val="B00000"/>
                </a:solidFill>
                <a:ea typeface="Cambria Math"/>
              </a:rPr>
              <a:t>±</a:t>
            </a:r>
            <a:r>
              <a:rPr lang="en-US" sz="2100" dirty="0" smtClean="0">
                <a:solidFill>
                  <a:srgbClr val="B00000"/>
                </a:solidFill>
                <a:ea typeface="Cambria Math"/>
              </a:rPr>
              <a:t> 0.010 (stat.) </a:t>
            </a:r>
            <a:r>
              <a:rPr lang="en-US" dirty="0" smtClean="0">
                <a:solidFill>
                  <a:srgbClr val="B00000"/>
                </a:solidFill>
                <a:ea typeface="Cambria Math"/>
              </a:rPr>
              <a:t>±</a:t>
            </a:r>
            <a:r>
              <a:rPr lang="en-US" sz="2100" dirty="0" smtClean="0">
                <a:solidFill>
                  <a:srgbClr val="B00000"/>
                </a:solidFill>
                <a:ea typeface="Cambria Math"/>
              </a:rPr>
              <a:t> 0.012 (syst.), A</a:t>
            </a:r>
            <a:r>
              <a:rPr lang="en-US" sz="2100" baseline="-25000" dirty="0" smtClean="0">
                <a:solidFill>
                  <a:srgbClr val="B00000"/>
                </a:solidFill>
                <a:ea typeface="Cambria Math"/>
              </a:rPr>
              <a:t>c</a:t>
            </a:r>
            <a:r>
              <a:rPr lang="en-US" sz="2100" baseline="30000" dirty="0" smtClean="0">
                <a:solidFill>
                  <a:srgbClr val="B00000"/>
                </a:solidFill>
                <a:ea typeface="Cambria Math"/>
              </a:rPr>
              <a:t>th</a:t>
            </a:r>
            <a:r>
              <a:rPr lang="en-US" sz="2100" dirty="0" smtClean="0">
                <a:solidFill>
                  <a:srgbClr val="B00000"/>
                </a:solidFill>
                <a:ea typeface="Cambria Math"/>
              </a:rPr>
              <a:t> = 0.0115 </a:t>
            </a:r>
            <a:r>
              <a:rPr lang="en-US" dirty="0" smtClean="0">
                <a:solidFill>
                  <a:srgbClr val="B00000"/>
                </a:solidFill>
                <a:latin typeface="Cambria Math"/>
                <a:ea typeface="Cambria Math"/>
              </a:rPr>
              <a:t>± </a:t>
            </a:r>
            <a:r>
              <a:rPr lang="en-US" sz="2100" dirty="0" smtClean="0">
                <a:solidFill>
                  <a:srgbClr val="B00000"/>
                </a:solidFill>
                <a:ea typeface="Cambria Math"/>
              </a:rPr>
              <a:t>0.0006 </a:t>
            </a:r>
            <a:endParaRPr lang="en-US" sz="2100" dirty="0" smtClean="0">
              <a:solidFill>
                <a:srgbClr val="B00000"/>
              </a:solidFill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sz="21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200" dirty="0" smtClean="0">
              <a:solidFill>
                <a:srgbClr val="0060A8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575304" y="1472184"/>
            <a:ext cx="280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_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5266944" y="3227832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B00000"/>
                </a:solidFill>
              </a:rPr>
              <a:t>_</a:t>
            </a:r>
            <a:endParaRPr lang="en-US" sz="1000" dirty="0">
              <a:solidFill>
                <a:srgbClr val="B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71232" y="3227832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B00000"/>
                </a:solidFill>
              </a:rPr>
              <a:t>_</a:t>
            </a:r>
            <a:endParaRPr lang="en-US" sz="1000" dirty="0">
              <a:solidFill>
                <a:srgbClr val="B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191001"/>
            <a:ext cx="2985245" cy="205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191000"/>
            <a:ext cx="284165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40097" y="4191001"/>
            <a:ext cx="2875279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ounded Rectangle 17"/>
          <p:cNvSpPr/>
          <p:nvPr/>
        </p:nvSpPr>
        <p:spPr>
          <a:xfrm>
            <a:off x="7162800" y="1295400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TOP-11-030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8194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Top Mass from Cross Section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3581400"/>
          </a:xfrm>
        </p:spPr>
        <p:txBody>
          <a:bodyPr>
            <a:normAutofit/>
          </a:bodyPr>
          <a:lstStyle/>
          <a:p>
            <a:pPr lvl="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Exploit strong dependence of top pair cross section on top mass</a:t>
            </a:r>
            <a:r>
              <a:rPr lang="en-US" sz="2400" dirty="0" smtClean="0">
                <a:solidFill>
                  <a:srgbClr val="B00000"/>
                </a:solidFill>
              </a:rPr>
              <a:t> </a:t>
            </a:r>
            <a:r>
              <a:rPr lang="en-US" sz="2100" dirty="0" smtClean="0">
                <a:solidFill>
                  <a:srgbClr val="B00000"/>
                </a:solidFill>
              </a:rPr>
              <a:t>• Using cross section measurement from dilepton channel (1.14 fb</a:t>
            </a:r>
            <a:r>
              <a:rPr lang="en-US" sz="2100" baseline="30000" dirty="0" smtClean="0">
                <a:solidFill>
                  <a:srgbClr val="B00000"/>
                </a:solidFill>
              </a:rPr>
              <a:t>-1</a:t>
            </a:r>
            <a:r>
              <a:rPr lang="en-US" sz="2100" dirty="0" smtClean="0">
                <a:solidFill>
                  <a:srgbClr val="B00000"/>
                </a:solidFill>
              </a:rPr>
              <a:t>)</a:t>
            </a:r>
            <a:endParaRPr lang="en-US" sz="2100" dirty="0" smtClean="0"/>
          </a:p>
          <a:p>
            <a:pPr lvl="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Well defined renormalization scheme:                                      </a:t>
            </a:r>
            <a:r>
              <a:rPr lang="en-US" sz="2300" dirty="0" smtClean="0">
                <a:solidFill>
                  <a:srgbClr val="0060A8"/>
                </a:solidFill>
              </a:rPr>
              <a:t> </a:t>
            </a:r>
            <a:r>
              <a:rPr lang="en-US" sz="2300" dirty="0" smtClean="0"/>
              <a:t>        </a:t>
            </a:r>
            <a:r>
              <a:rPr lang="en-US" sz="2100" dirty="0" smtClean="0">
                <a:solidFill>
                  <a:srgbClr val="B00000"/>
                </a:solidFill>
              </a:rPr>
              <a:t>• Test of the mass scheme as applied in the MC simulations  </a:t>
            </a: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685800" y="3870095"/>
            <a:ext cx="4340226" cy="2161897"/>
            <a:chOff x="685800" y="3774633"/>
            <a:chExt cx="4340226" cy="2161897"/>
          </a:xfrm>
        </p:grpSpPr>
        <p:pic>
          <p:nvPicPr>
            <p:cNvPr id="5120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5800" y="3774633"/>
              <a:ext cx="4332985" cy="854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04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5800" y="5314738"/>
              <a:ext cx="4340226" cy="6217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Rounded Rectangle 12"/>
          <p:cNvSpPr/>
          <p:nvPr/>
        </p:nvSpPr>
        <p:spPr>
          <a:xfrm>
            <a:off x="7162800" y="1295400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Top Physics at CMS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562600"/>
            <a:ext cx="7924800" cy="11430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200" dirty="0" smtClean="0"/>
              <a:t>Complete review of CMS results on top physics at:    </a:t>
            </a:r>
            <a:r>
              <a:rPr lang="en-US" sz="2400" dirty="0" smtClean="0"/>
              <a:t>                          </a:t>
            </a:r>
            <a:r>
              <a:rPr lang="en-US" sz="2200" dirty="0" smtClean="0">
                <a:solidFill>
                  <a:srgbClr val="B00000"/>
                </a:solidFill>
              </a:rPr>
              <a:t>• </a:t>
            </a:r>
            <a:r>
              <a:rPr lang="en-US" sz="2000" dirty="0" smtClean="0">
                <a:solidFill>
                  <a:srgbClr val="B00000"/>
                </a:solidFill>
              </a:rPr>
              <a:t>https://twiki.cern.ch/twiki/bin/view/CMSPublic/PhysicsResultsTOP</a:t>
            </a:r>
            <a:endParaRPr lang="en-US" sz="2000" dirty="0">
              <a:solidFill>
                <a:srgbClr val="B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590800"/>
            <a:ext cx="4553216" cy="272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4343400"/>
            <a:ext cx="34290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200" dirty="0" smtClean="0"/>
              <a:t>Single top production: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t-channel production</a:t>
            </a:r>
            <a:r>
              <a:rPr lang="en-US" sz="2000" dirty="0" smtClean="0">
                <a:solidFill>
                  <a:srgbClr val="B00000"/>
                </a:solidFill>
              </a:rPr>
              <a:t>       • </a:t>
            </a:r>
            <a:r>
              <a:rPr lang="en-US" sz="2000" u="sng" dirty="0" smtClean="0">
                <a:solidFill>
                  <a:srgbClr val="B00000"/>
                </a:solidFill>
              </a:rPr>
              <a:t>tW associated production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B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53000" y="4114800"/>
            <a:ext cx="39624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200" dirty="0" smtClean="0"/>
              <a:t>New physics in top sector: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lang="en-US" sz="2000" u="sng" noProof="0" dirty="0" smtClean="0">
                <a:solidFill>
                  <a:srgbClr val="B00000"/>
                </a:solidFill>
              </a:rPr>
              <a:t>Exotic top decays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</a:t>
            </a:r>
            <a:r>
              <a:rPr lang="en-US" sz="2000" dirty="0" smtClean="0">
                <a:solidFill>
                  <a:srgbClr val="B00000"/>
                </a:solidFill>
              </a:rPr>
              <a:t>• </a:t>
            </a:r>
            <a:r>
              <a:rPr lang="en-US" sz="2000" u="sng" dirty="0" smtClean="0">
                <a:solidFill>
                  <a:srgbClr val="B00000"/>
                </a:solidFill>
              </a:rPr>
              <a:t>tt and tW resonances</a:t>
            </a:r>
            <a:r>
              <a:rPr lang="en-US" sz="2000" dirty="0" smtClean="0">
                <a:solidFill>
                  <a:srgbClr val="B00000"/>
                </a:solidFill>
              </a:rPr>
              <a:t>                  •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sng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Heavy particles decaying to top      </a:t>
            </a:r>
            <a:endParaRPr kumimoji="0" lang="en-US" sz="2000" b="0" i="0" u="sng" strike="noStrike" kern="1200" cap="none" spc="0" normalizeH="0" baseline="0" noProof="0" dirty="0">
              <a:ln>
                <a:noFill/>
              </a:ln>
              <a:solidFill>
                <a:srgbClr val="B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324600" y="1676400"/>
            <a:ext cx="2819400" cy="2362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200" dirty="0" smtClean="0"/>
              <a:t>Top properties: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lang="en-US" sz="2000" u="sng" noProof="0" dirty="0" smtClean="0">
                <a:solidFill>
                  <a:srgbClr val="B00000"/>
                </a:solidFill>
              </a:rPr>
              <a:t>top mass</a:t>
            </a:r>
            <a:r>
              <a:rPr lang="en-US" sz="2000" noProof="0" dirty="0" smtClean="0">
                <a:solidFill>
                  <a:srgbClr val="B00000"/>
                </a:solidFill>
              </a:rPr>
              <a:t>                   </a:t>
            </a:r>
            <a:r>
              <a:rPr lang="en-US" sz="2000" dirty="0" smtClean="0">
                <a:solidFill>
                  <a:srgbClr val="B00000"/>
                </a:solidFill>
              </a:rPr>
              <a:t>•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top-antitop  </a:t>
            </a:r>
            <a:r>
              <a:rPr kumimoji="0" lang="el-GR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Calibri"/>
              </a:rPr>
              <a:t>Δ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lang="en-US" sz="2000" dirty="0" smtClean="0">
                <a:solidFill>
                  <a:srgbClr val="B00000"/>
                </a:solidFill>
              </a:rPr>
              <a:t>        •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top charge                 </a:t>
            </a:r>
            <a:r>
              <a:rPr lang="en-US" sz="2000" dirty="0" smtClean="0">
                <a:solidFill>
                  <a:srgbClr val="B00000"/>
                </a:solidFill>
              </a:rPr>
              <a:t>•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BR(t</a:t>
            </a:r>
            <a:r>
              <a:rPr lang="en-US" sz="2000" dirty="0" smtClean="0">
                <a:solidFill>
                  <a:srgbClr val="C00000"/>
                </a:solidFill>
                <a:latin typeface="Arial Narrow"/>
              </a:rPr>
              <a:t>→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Wb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              </a:t>
            </a:r>
            <a:r>
              <a:rPr lang="en-US" sz="2000" dirty="0" smtClean="0">
                <a:solidFill>
                  <a:srgbClr val="B00000"/>
                </a:solidFill>
              </a:rPr>
              <a:t>•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 polarization            </a:t>
            </a:r>
            <a:r>
              <a:rPr lang="en-US" sz="2000" dirty="0" smtClean="0">
                <a:solidFill>
                  <a:srgbClr val="B00000"/>
                </a:solidFill>
              </a:rPr>
              <a:t>• </a:t>
            </a:r>
            <a:r>
              <a:rPr lang="en-US" sz="2000" u="sng" dirty="0" smtClean="0">
                <a:solidFill>
                  <a:srgbClr val="B00000"/>
                </a:solidFill>
              </a:rPr>
              <a:t>Boson radiation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B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52400" y="1905000"/>
            <a:ext cx="35052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200" dirty="0" smtClean="0"/>
              <a:t>Top pair production: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lang="en-US" sz="2000" u="sng" noProof="0" dirty="0" smtClean="0">
                <a:solidFill>
                  <a:srgbClr val="B00000"/>
                </a:solidFill>
              </a:rPr>
              <a:t>I</a:t>
            </a:r>
            <a:r>
              <a:rPr lang="en-US" sz="2000" u="sng" dirty="0" smtClean="0">
                <a:solidFill>
                  <a:srgbClr val="B00000"/>
                </a:solidFill>
              </a:rPr>
              <a:t>nclusive cross sections      </a:t>
            </a:r>
            <a:r>
              <a:rPr lang="en-US" sz="2000" dirty="0" smtClean="0">
                <a:solidFill>
                  <a:srgbClr val="B00000"/>
                </a:solidFill>
              </a:rPr>
              <a:t>• </a:t>
            </a:r>
            <a:r>
              <a:rPr lang="en-US" sz="2000" u="sng" dirty="0" smtClean="0">
                <a:solidFill>
                  <a:srgbClr val="B00000"/>
                </a:solidFill>
              </a:rPr>
              <a:t>Differential cross sections</a:t>
            </a:r>
            <a:r>
              <a:rPr lang="en-US" sz="2000" noProof="0" dirty="0" smtClean="0">
                <a:solidFill>
                  <a:srgbClr val="B00000"/>
                </a:solidFill>
              </a:rPr>
              <a:t>                                            </a:t>
            </a:r>
            <a:r>
              <a:rPr lang="en-US" sz="2000" dirty="0" smtClean="0">
                <a:solidFill>
                  <a:srgbClr val="B00000"/>
                </a:solidFill>
              </a:rPr>
              <a:t>•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sng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Missing E</a:t>
            </a:r>
            <a:r>
              <a:rPr kumimoji="0" lang="en-US" sz="2000" b="0" i="0" u="sng" strike="noStrike" kern="1200" cap="none" spc="0" normalizeH="0" baseline="-2500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000" b="0" i="0" u="sng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jet multiplicity </a:t>
            </a:r>
            <a:r>
              <a:rPr lang="en-US" sz="2000" dirty="0" smtClean="0">
                <a:solidFill>
                  <a:srgbClr val="B00000"/>
                </a:solidFill>
              </a:rPr>
              <a:t>• </a:t>
            </a:r>
            <a:r>
              <a:rPr kumimoji="0" lang="en-US" sz="2000" b="0" i="0" u="sng" strike="noStrike" kern="1200" cap="none" spc="0" normalizeH="0" noProof="0" dirty="0" err="1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tt+X</a:t>
            </a:r>
            <a:r>
              <a:rPr kumimoji="0" lang="en-US" sz="2000" b="0" i="0" u="sng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measurements</a:t>
            </a:r>
            <a:r>
              <a:rPr lang="en-US" sz="2000" dirty="0" smtClean="0">
                <a:solidFill>
                  <a:srgbClr val="B00000"/>
                </a:solidFill>
              </a:rPr>
              <a:t>                   •</a:t>
            </a:r>
            <a:r>
              <a:rPr lang="en-US" sz="2000" u="sng" dirty="0" smtClean="0">
                <a:solidFill>
                  <a:srgbClr val="B00000"/>
                </a:solidFill>
              </a:rPr>
              <a:t> Alpha strong </a:t>
            </a:r>
            <a:endParaRPr kumimoji="0" lang="en-US" sz="2000" b="0" i="0" u="sng" strike="noStrike" kern="1200" cap="none" spc="0" normalizeH="0" baseline="0" noProof="0" dirty="0">
              <a:ln>
                <a:noFill/>
              </a:ln>
              <a:solidFill>
                <a:srgbClr val="B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276600" y="1371600"/>
            <a:ext cx="32004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200" dirty="0" smtClean="0"/>
              <a:t>Production properties: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</a:t>
            </a:r>
            <a:r>
              <a:rPr lang="en-US" sz="2000" u="sng" dirty="0" smtClean="0">
                <a:solidFill>
                  <a:srgbClr val="B00000"/>
                </a:solidFill>
              </a:rPr>
              <a:t>Spin correlation</a:t>
            </a:r>
            <a:r>
              <a:rPr lang="en-US" sz="2000" dirty="0" smtClean="0">
                <a:solidFill>
                  <a:srgbClr val="B00000"/>
                </a:solidFill>
              </a:rPr>
              <a:t>             • </a:t>
            </a:r>
            <a:r>
              <a:rPr lang="en-US" sz="2000" u="sng" dirty="0" smtClean="0">
                <a:solidFill>
                  <a:srgbClr val="B00000"/>
                </a:solidFill>
              </a:rPr>
              <a:t>Top polarization</a:t>
            </a:r>
            <a:r>
              <a:rPr lang="en-US" sz="2000" noProof="0" dirty="0" smtClean="0">
                <a:solidFill>
                  <a:srgbClr val="B00000"/>
                </a:solidFill>
              </a:rPr>
              <a:t>                                            </a:t>
            </a:r>
            <a:r>
              <a:rPr lang="en-US" sz="2000" dirty="0" smtClean="0">
                <a:solidFill>
                  <a:srgbClr val="B00000"/>
                </a:solidFill>
              </a:rPr>
              <a:t>•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000" dirty="0" smtClean="0">
                <a:solidFill>
                  <a:srgbClr val="B00000"/>
                </a:solidFill>
              </a:rPr>
              <a:t>Charge asymmetry</a:t>
            </a:r>
            <a:endParaRPr kumimoji="0" lang="en-US" sz="2000" b="0" i="0" u="sng" strike="noStrike" kern="1200" cap="none" spc="0" normalizeH="0" baseline="0" noProof="0" dirty="0">
              <a:ln>
                <a:noFill/>
              </a:ln>
              <a:solidFill>
                <a:srgbClr val="B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9808" y="304800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50408" y="462686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Top-Antitop Mass Difference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600200"/>
            <a:ext cx="85344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300" dirty="0" smtClean="0"/>
              <a:t>If CPT is conserved, particle and antiparticle must have same mass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200" dirty="0" smtClean="0">
                <a:solidFill>
                  <a:srgbClr val="B00000"/>
                </a:solidFill>
                <a:latin typeface="Georgia"/>
              </a:rPr>
              <a:t>     </a:t>
            </a:r>
            <a:r>
              <a:rPr lang="en-US" sz="2200" dirty="0" smtClean="0">
                <a:solidFill>
                  <a:srgbClr val="B00000"/>
                </a:solidFill>
              </a:rPr>
              <a:t>•</a:t>
            </a:r>
            <a:r>
              <a:rPr lang="en-US" sz="2200" dirty="0" smtClean="0">
                <a:solidFill>
                  <a:srgbClr val="B00000"/>
                </a:solidFill>
                <a:latin typeface="Georgia"/>
              </a:rPr>
              <a:t> </a:t>
            </a:r>
            <a:r>
              <a:rPr lang="en-US" sz="2200" dirty="0" smtClean="0">
                <a:solidFill>
                  <a:srgbClr val="B00000"/>
                </a:solidFill>
              </a:rPr>
              <a:t>The top quark is the only one with which we can test this directly</a:t>
            </a: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/>
            </a:pPr>
            <a:r>
              <a:rPr lang="en-US" sz="2300" dirty="0" smtClean="0"/>
              <a:t>CMS: reconstruct t (t) mass in  had. decay in l</a:t>
            </a:r>
            <a:r>
              <a:rPr lang="en-US" sz="2300" baseline="30000" dirty="0" smtClean="0"/>
              <a:t>-</a:t>
            </a:r>
            <a:r>
              <a:rPr lang="en-US" sz="2300" dirty="0" smtClean="0"/>
              <a:t>(l</a:t>
            </a:r>
            <a:r>
              <a:rPr lang="en-US" sz="2300" baseline="30000" dirty="0" smtClean="0"/>
              <a:t>+</a:t>
            </a:r>
            <a:r>
              <a:rPr lang="en-US" sz="2300" dirty="0" smtClean="0"/>
              <a:t>)+jets events:</a:t>
            </a:r>
            <a:r>
              <a:rPr lang="en-US" sz="2300" dirty="0" smtClean="0">
                <a:solidFill>
                  <a:srgbClr val="0060A8"/>
                </a:solidFill>
              </a:rPr>
              <a:t>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200" dirty="0" smtClean="0">
                <a:solidFill>
                  <a:srgbClr val="B00000"/>
                </a:solidFill>
              </a:rPr>
              <a:t>                        ∆m</a:t>
            </a:r>
            <a:r>
              <a:rPr lang="en-US" sz="2200" baseline="-25000" dirty="0" smtClean="0">
                <a:solidFill>
                  <a:srgbClr val="B00000"/>
                </a:solidFill>
              </a:rPr>
              <a:t>t </a:t>
            </a:r>
            <a:r>
              <a:rPr lang="en-US" sz="2200" dirty="0" smtClean="0">
                <a:solidFill>
                  <a:srgbClr val="B00000"/>
                </a:solidFill>
              </a:rPr>
              <a:t>= -0.44</a:t>
            </a:r>
            <a:r>
              <a:rPr lang="en-US" sz="2200" dirty="0" smtClean="0">
                <a:solidFill>
                  <a:srgbClr val="B00000"/>
                </a:solidFill>
                <a:ea typeface="Cambria Math"/>
              </a:rPr>
              <a:t>± 0.46 (stat.) ± 0.27 (syst.) GeV</a:t>
            </a:r>
            <a:endParaRPr lang="en-US" sz="2200" dirty="0" smtClean="0">
              <a:solidFill>
                <a:srgbClr val="B00000"/>
              </a:solidFill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sz="2100" dirty="0" smtClean="0">
              <a:solidFill>
                <a:srgbClr val="0060A8"/>
              </a:solidFill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200" dirty="0" smtClean="0">
                <a:solidFill>
                  <a:srgbClr val="0060A8"/>
                </a:solidFill>
                <a:latin typeface="Calibri"/>
              </a:rPr>
              <a:t>  </a:t>
            </a:r>
            <a:r>
              <a:rPr lang="en-US" sz="2100" dirty="0" smtClean="0">
                <a:solidFill>
                  <a:srgbClr val="0060A8"/>
                </a:solidFill>
              </a:rPr>
              <a:t>             </a:t>
            </a:r>
            <a:r>
              <a:rPr lang="en-US" sz="2100" dirty="0" smtClean="0">
                <a:solidFill>
                  <a:srgbClr val="0060A8"/>
                </a:solidFill>
                <a:latin typeface="Calibri"/>
              </a:rPr>
              <a:t> </a:t>
            </a:r>
            <a:r>
              <a:rPr lang="en-US" sz="2200" dirty="0" smtClean="0">
                <a:solidFill>
                  <a:srgbClr val="0060A8"/>
                </a:solidFill>
                <a:latin typeface="Calibri"/>
              </a:rPr>
              <a:t>       </a:t>
            </a:r>
            <a:endParaRPr lang="en-US" sz="2100" dirty="0" smtClean="0">
              <a:solidFill>
                <a:srgbClr val="0060A8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300" y="3410661"/>
            <a:ext cx="7353300" cy="299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7162800" y="1295400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TOP-11-019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twiki.cern.ch/twiki/pub/CMSPublic/PhysicsResultsTOP11031/ScenariosLum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886200"/>
            <a:ext cx="2729753" cy="2667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 Top Quark Charge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600200"/>
            <a:ext cx="8153400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/>
            </a:pPr>
            <a:r>
              <a:rPr lang="en-US" sz="2400" dirty="0" smtClean="0"/>
              <a:t>Constraints on top charge:</a:t>
            </a:r>
            <a:r>
              <a:rPr lang="en-US" sz="2400" dirty="0" smtClean="0">
                <a:solidFill>
                  <a:srgbClr val="0060A8"/>
                </a:solidFill>
              </a:rPr>
              <a:t>                                                                </a:t>
            </a:r>
            <a:r>
              <a:rPr lang="en-US" sz="2100" dirty="0" smtClean="0">
                <a:solidFill>
                  <a:srgbClr val="B00000"/>
                </a:solidFill>
              </a:rPr>
              <a:t>• Top charge reconstructed from the charge of the decay products: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100" dirty="0" smtClean="0">
                <a:solidFill>
                  <a:srgbClr val="B00000"/>
                </a:solidFill>
              </a:rPr>
              <a:t>         - W: same charge of muon from W</a:t>
            </a:r>
            <a:r>
              <a:rPr lang="en-US" sz="2100" baseline="30000" dirty="0" smtClean="0">
                <a:solidFill>
                  <a:srgbClr val="B00000"/>
                </a:solidFill>
                <a:ea typeface="Cambria Math"/>
              </a:rPr>
              <a:t>±</a:t>
            </a:r>
            <a:r>
              <a:rPr lang="en-US" sz="2100" dirty="0" smtClean="0">
                <a:solidFill>
                  <a:srgbClr val="B00000"/>
                </a:solidFill>
              </a:rPr>
              <a:t>→</a:t>
            </a:r>
            <a:r>
              <a:rPr lang="en-US" sz="2100" dirty="0" smtClean="0">
                <a:solidFill>
                  <a:srgbClr val="B00000"/>
                </a:solidFill>
                <a:ea typeface="Cambria Math"/>
              </a:rPr>
              <a:t>µ</a:t>
            </a:r>
            <a:r>
              <a:rPr lang="en-US" sz="2100" baseline="30000" dirty="0" smtClean="0">
                <a:solidFill>
                  <a:srgbClr val="B00000"/>
                </a:solidFill>
                <a:ea typeface="Cambria Math"/>
              </a:rPr>
              <a:t>±</a:t>
            </a:r>
            <a:r>
              <a:rPr lang="el-GR" sz="2100" dirty="0" smtClean="0">
                <a:solidFill>
                  <a:srgbClr val="B00000"/>
                </a:solidFill>
                <a:ea typeface="Cambria Math"/>
              </a:rPr>
              <a:t>υ</a:t>
            </a:r>
            <a:r>
              <a:rPr lang="en-US" sz="2100" dirty="0" smtClean="0">
                <a:solidFill>
                  <a:srgbClr val="B00000"/>
                </a:solidFill>
                <a:ea typeface="Cambria Math"/>
              </a:rPr>
              <a:t> decay</a:t>
            </a:r>
            <a:r>
              <a:rPr lang="en-US" sz="2100" dirty="0" smtClean="0">
                <a:solidFill>
                  <a:srgbClr val="B00000"/>
                </a:solidFill>
              </a:rPr>
              <a:t>           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100" dirty="0" smtClean="0">
                <a:solidFill>
                  <a:srgbClr val="B00000"/>
                </a:solidFill>
              </a:rPr>
              <a:t>         - b: flavor from charge of muon in semileptonic decay</a:t>
            </a:r>
          </a:p>
          <a:p>
            <a:pPr marL="342900" lvl="0" indent="-3429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/>
            </a:pPr>
            <a:r>
              <a:rPr lang="en-US" sz="2400" dirty="0" smtClean="0"/>
              <a:t>q=+2/3 vs q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=-4/3 hypotheses</a:t>
            </a:r>
            <a:r>
              <a:rPr lang="en-US" sz="2100" dirty="0" smtClean="0"/>
              <a:t>:</a:t>
            </a:r>
            <a:r>
              <a:rPr lang="en-US" sz="2100" dirty="0" smtClean="0">
                <a:solidFill>
                  <a:srgbClr val="B00000"/>
                </a:solidFill>
              </a:rPr>
              <a:t>                                                               • Good agreement with SM</a:t>
            </a:r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8219" y="3886200"/>
            <a:ext cx="2670381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7162800" y="1295400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TOP-11-031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W Boson Polarization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47800"/>
          </a:xfrm>
        </p:spPr>
        <p:txBody>
          <a:bodyPr>
            <a:normAutofit/>
          </a:bodyPr>
          <a:lstStyle/>
          <a:p>
            <a:pPr lvl="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W boson polarization tests V-A coupling in top decays:</a:t>
            </a:r>
          </a:p>
          <a:p>
            <a:pPr>
              <a:buClr>
                <a:schemeClr val="accent6"/>
              </a:buClr>
              <a:buNone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762386" y="2057400"/>
            <a:ext cx="1980814" cy="1676400"/>
            <a:chOff x="1865" y="2448"/>
            <a:chExt cx="1437" cy="1392"/>
          </a:xfrm>
        </p:grpSpPr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1865" y="2819"/>
              <a:ext cx="439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kumimoji="1" lang="en-US" sz="1400" dirty="0">
                  <a:solidFill>
                    <a:srgbClr val="000000"/>
                  </a:solidFill>
                  <a:effectLst/>
                  <a:latin typeface="Arial" charset="0"/>
                </a:rPr>
                <a:t>+1/2</a:t>
              </a:r>
              <a:endParaRPr kumimoji="1" lang="en-US" sz="1400" b="0" dirty="0"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2208" y="3024"/>
              <a:ext cx="192" cy="192"/>
            </a:xfrm>
            <a:prstGeom prst="ellipse">
              <a:avLst/>
            </a:prstGeom>
            <a:solidFill>
              <a:srgbClr val="008000"/>
            </a:soli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2544" y="3360"/>
              <a:ext cx="240" cy="48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8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2256" y="3024"/>
              <a:ext cx="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SzPct val="66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 i="1" dirty="0">
                  <a:solidFill>
                    <a:srgbClr val="000000"/>
                  </a:solidFill>
                  <a:effectLst/>
                  <a:latin typeface="Trebuchet MS" pitchFamily="34" charset="0"/>
                </a:rPr>
                <a:t>t</a:t>
              </a:r>
            </a:p>
          </p:txBody>
        </p:sp>
        <p:sp>
          <p:nvSpPr>
            <p:cNvPr id="15" name="AutoShape 9"/>
            <p:cNvSpPr>
              <a:spLocks noChangeArrowheads="1"/>
            </p:cNvSpPr>
            <p:nvPr/>
          </p:nvSpPr>
          <p:spPr bwMode="auto">
            <a:xfrm>
              <a:off x="2544" y="2448"/>
              <a:ext cx="240" cy="48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8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AutoShape 10"/>
            <p:cNvSpPr>
              <a:spLocks noChangeArrowheads="1"/>
            </p:cNvSpPr>
            <p:nvPr/>
          </p:nvSpPr>
          <p:spPr bwMode="auto">
            <a:xfrm>
              <a:off x="2880" y="2736"/>
              <a:ext cx="144" cy="96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AutoShape 11"/>
            <p:cNvSpPr>
              <a:spLocks noChangeArrowheads="1"/>
            </p:cNvSpPr>
            <p:nvPr/>
          </p:nvSpPr>
          <p:spPr bwMode="auto">
            <a:xfrm>
              <a:off x="2256" y="2784"/>
              <a:ext cx="96" cy="240"/>
            </a:xfrm>
            <a:prstGeom prst="upArrow">
              <a:avLst>
                <a:gd name="adj1" fmla="val 50000"/>
                <a:gd name="adj2" fmla="val 625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AutoShape 12"/>
            <p:cNvSpPr>
              <a:spLocks noChangeArrowheads="1"/>
            </p:cNvSpPr>
            <p:nvPr/>
          </p:nvSpPr>
          <p:spPr bwMode="auto">
            <a:xfrm>
              <a:off x="2880" y="3360"/>
              <a:ext cx="96" cy="240"/>
            </a:xfrm>
            <a:prstGeom prst="upArrow">
              <a:avLst>
                <a:gd name="adj1" fmla="val 50000"/>
                <a:gd name="adj2" fmla="val 62500"/>
              </a:avLst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Text Box 13"/>
            <p:cNvSpPr txBox="1">
              <a:spLocks noChangeArrowheads="1"/>
            </p:cNvSpPr>
            <p:nvPr/>
          </p:nvSpPr>
          <p:spPr bwMode="auto">
            <a:xfrm>
              <a:off x="2592" y="2928"/>
              <a:ext cx="11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SzPct val="45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 i="1" dirty="0">
                  <a:effectLst/>
                  <a:latin typeface="Trebuchet MS" pitchFamily="34" charset="0"/>
                </a:rPr>
                <a:t>W</a:t>
              </a:r>
            </a:p>
          </p:txBody>
        </p:sp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2965" y="3427"/>
              <a:ext cx="33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kumimoji="1" lang="en-US" sz="1400" dirty="0">
                  <a:solidFill>
                    <a:srgbClr val="000000"/>
                  </a:solidFill>
                  <a:effectLst/>
                  <a:latin typeface="Arial" charset="0"/>
                </a:rPr>
                <a:t>+1/2</a:t>
              </a:r>
              <a:endParaRPr kumimoji="1" lang="en-US" sz="1400" b="0" dirty="0"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Text Box 16"/>
            <p:cNvSpPr txBox="1">
              <a:spLocks noChangeArrowheads="1"/>
            </p:cNvSpPr>
            <p:nvPr/>
          </p:nvSpPr>
          <p:spPr bwMode="auto">
            <a:xfrm>
              <a:off x="2976" y="2707"/>
              <a:ext cx="2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kumimoji="1" lang="en-US" sz="1400" dirty="0">
                  <a:solidFill>
                    <a:srgbClr val="000000"/>
                  </a:solidFill>
                  <a:effectLst/>
                  <a:latin typeface="Arial" charset="0"/>
                </a:rPr>
                <a:t>0</a:t>
              </a:r>
            </a:p>
          </p:txBody>
        </p:sp>
        <p:sp>
          <p:nvSpPr>
            <p:cNvPr id="22" name="Oval 17"/>
            <p:cNvSpPr>
              <a:spLocks noChangeArrowheads="1"/>
            </p:cNvSpPr>
            <p:nvPr/>
          </p:nvSpPr>
          <p:spPr bwMode="auto">
            <a:xfrm>
              <a:off x="2544" y="2832"/>
              <a:ext cx="240" cy="24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n-GB" sz="1600" i="1" dirty="0">
                  <a:solidFill>
                    <a:srgbClr val="000000"/>
                  </a:solidFill>
                  <a:effectLst/>
                  <a:latin typeface="Trebuchet MS" pitchFamily="34" charset="0"/>
                </a:rPr>
                <a:t>W</a:t>
              </a:r>
              <a:endParaRPr lang="en-US" sz="1600" i="1" dirty="0">
                <a:solidFill>
                  <a:srgbClr val="000000"/>
                </a:solidFill>
                <a:effectLst/>
                <a:latin typeface="Trebuchet MS" pitchFamily="34" charset="0"/>
              </a:endParaRPr>
            </a:p>
          </p:txBody>
        </p:sp>
        <p:sp>
          <p:nvSpPr>
            <p:cNvPr id="23" name="Oval 18"/>
            <p:cNvSpPr>
              <a:spLocks noChangeArrowheads="1"/>
            </p:cNvSpPr>
            <p:nvPr/>
          </p:nvSpPr>
          <p:spPr bwMode="auto">
            <a:xfrm>
              <a:off x="2544" y="3168"/>
              <a:ext cx="240" cy="24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n-GB" sz="1600" i="1" dirty="0">
                  <a:solidFill>
                    <a:srgbClr val="000000"/>
                  </a:solidFill>
                  <a:effectLst/>
                  <a:latin typeface="Trebuchet MS" pitchFamily="34" charset="0"/>
                </a:rPr>
                <a:t>b</a:t>
              </a:r>
              <a:endParaRPr lang="en-US" sz="1600" i="1" dirty="0">
                <a:solidFill>
                  <a:srgbClr val="000000"/>
                </a:solidFill>
                <a:effectLst/>
                <a:latin typeface="Trebuchet MS" pitchFamily="34" charset="0"/>
              </a:endParaRPr>
            </a:p>
          </p:txBody>
        </p:sp>
      </p:grpSp>
      <p:grpSp>
        <p:nvGrpSpPr>
          <p:cNvPr id="24" name="Group 65"/>
          <p:cNvGrpSpPr>
            <a:grpSpLocks/>
          </p:cNvGrpSpPr>
          <p:nvPr/>
        </p:nvGrpSpPr>
        <p:grpSpPr bwMode="auto">
          <a:xfrm>
            <a:off x="3505200" y="2057400"/>
            <a:ext cx="1981200" cy="1676400"/>
            <a:chOff x="2016" y="2352"/>
            <a:chExt cx="1415" cy="1392"/>
          </a:xfrm>
        </p:grpSpPr>
        <p:sp>
          <p:nvSpPr>
            <p:cNvPr id="25" name="Oval 52"/>
            <p:cNvSpPr>
              <a:spLocks noChangeArrowheads="1"/>
            </p:cNvSpPr>
            <p:nvPr/>
          </p:nvSpPr>
          <p:spPr bwMode="auto">
            <a:xfrm>
              <a:off x="2640" y="3072"/>
              <a:ext cx="240" cy="24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" name="AutoShape 53"/>
            <p:cNvSpPr>
              <a:spLocks noChangeArrowheads="1"/>
            </p:cNvSpPr>
            <p:nvPr/>
          </p:nvSpPr>
          <p:spPr bwMode="auto">
            <a:xfrm>
              <a:off x="2640" y="3264"/>
              <a:ext cx="240" cy="48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8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" name="Oval 54"/>
            <p:cNvSpPr>
              <a:spLocks noChangeArrowheads="1"/>
            </p:cNvSpPr>
            <p:nvPr/>
          </p:nvSpPr>
          <p:spPr bwMode="auto">
            <a:xfrm>
              <a:off x="2304" y="2928"/>
              <a:ext cx="192" cy="192"/>
            </a:xfrm>
            <a:prstGeom prst="ellipse">
              <a:avLst/>
            </a:prstGeom>
            <a:solidFill>
              <a:srgbClr val="008000"/>
            </a:soli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8" name="Text Box 55"/>
            <p:cNvSpPr txBox="1">
              <a:spLocks noChangeArrowheads="1"/>
            </p:cNvSpPr>
            <p:nvPr/>
          </p:nvSpPr>
          <p:spPr bwMode="auto">
            <a:xfrm>
              <a:off x="2352" y="2928"/>
              <a:ext cx="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SzPct val="66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 i="1" dirty="0">
                  <a:solidFill>
                    <a:srgbClr val="000000"/>
                  </a:solidFill>
                  <a:effectLst/>
                  <a:latin typeface="Trebuchet MS" pitchFamily="34" charset="0"/>
                </a:rPr>
                <a:t>t</a:t>
              </a:r>
            </a:p>
          </p:txBody>
        </p:sp>
        <p:sp>
          <p:nvSpPr>
            <p:cNvPr id="29" name="AutoShape 56"/>
            <p:cNvSpPr>
              <a:spLocks noChangeArrowheads="1"/>
            </p:cNvSpPr>
            <p:nvPr/>
          </p:nvSpPr>
          <p:spPr bwMode="auto">
            <a:xfrm>
              <a:off x="2640" y="2352"/>
              <a:ext cx="240" cy="48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8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0" name="AutoShape 57"/>
            <p:cNvSpPr>
              <a:spLocks noChangeArrowheads="1"/>
            </p:cNvSpPr>
            <p:nvPr/>
          </p:nvSpPr>
          <p:spPr bwMode="auto">
            <a:xfrm>
              <a:off x="2352" y="2688"/>
              <a:ext cx="96" cy="240"/>
            </a:xfrm>
            <a:prstGeom prst="upArrow">
              <a:avLst>
                <a:gd name="adj1" fmla="val 50000"/>
                <a:gd name="adj2" fmla="val 625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1" name="AutoShape 58"/>
            <p:cNvSpPr>
              <a:spLocks noChangeArrowheads="1"/>
            </p:cNvSpPr>
            <p:nvPr/>
          </p:nvSpPr>
          <p:spPr bwMode="auto">
            <a:xfrm>
              <a:off x="2976" y="3264"/>
              <a:ext cx="96" cy="384"/>
            </a:xfrm>
            <a:prstGeom prst="upArrow">
              <a:avLst>
                <a:gd name="adj1" fmla="val 50000"/>
                <a:gd name="adj2" fmla="val 100000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" name="Oval 59"/>
            <p:cNvSpPr>
              <a:spLocks noChangeArrowheads="1"/>
            </p:cNvSpPr>
            <p:nvPr/>
          </p:nvSpPr>
          <p:spPr bwMode="auto">
            <a:xfrm>
              <a:off x="2640" y="2784"/>
              <a:ext cx="240" cy="24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en-GB" sz="1600" i="1" dirty="0">
                  <a:solidFill>
                    <a:srgbClr val="000000"/>
                  </a:solidFill>
                  <a:effectLst/>
                  <a:latin typeface="Trebuchet MS" pitchFamily="34" charset="0"/>
                </a:rPr>
                <a:t>b</a:t>
              </a:r>
              <a:endParaRPr lang="en-US" sz="1600" i="1" dirty="0">
                <a:solidFill>
                  <a:srgbClr val="000000"/>
                </a:solidFill>
                <a:effectLst/>
                <a:latin typeface="Trebuchet MS" pitchFamily="34" charset="0"/>
              </a:endParaRPr>
            </a:p>
          </p:txBody>
        </p:sp>
        <p:sp>
          <p:nvSpPr>
            <p:cNvPr id="33" name="Text Box 60"/>
            <p:cNvSpPr txBox="1">
              <a:spLocks noChangeArrowheads="1"/>
            </p:cNvSpPr>
            <p:nvPr/>
          </p:nvSpPr>
          <p:spPr bwMode="auto">
            <a:xfrm>
              <a:off x="2688" y="3120"/>
              <a:ext cx="16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buSzPct val="45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 i="1" dirty="0">
                  <a:solidFill>
                    <a:srgbClr val="000000"/>
                  </a:solidFill>
                  <a:effectLst/>
                  <a:latin typeface="Trebuchet MS" pitchFamily="34" charset="0"/>
                </a:rPr>
                <a:t>W</a:t>
              </a:r>
            </a:p>
          </p:txBody>
        </p:sp>
        <p:sp>
          <p:nvSpPr>
            <p:cNvPr id="34" name="AutoShape 61"/>
            <p:cNvSpPr>
              <a:spLocks noChangeArrowheads="1"/>
            </p:cNvSpPr>
            <p:nvPr/>
          </p:nvSpPr>
          <p:spPr bwMode="auto">
            <a:xfrm flipV="1">
              <a:off x="2976" y="2592"/>
              <a:ext cx="96" cy="240"/>
            </a:xfrm>
            <a:prstGeom prst="upArrow">
              <a:avLst>
                <a:gd name="adj1" fmla="val 50000"/>
                <a:gd name="adj2" fmla="val 62500"/>
              </a:avLst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5" name="Text Box 62"/>
            <p:cNvSpPr txBox="1">
              <a:spLocks noChangeArrowheads="1"/>
            </p:cNvSpPr>
            <p:nvPr/>
          </p:nvSpPr>
          <p:spPr bwMode="auto">
            <a:xfrm>
              <a:off x="2016" y="2755"/>
              <a:ext cx="3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kumimoji="1" lang="en-US" sz="1400" dirty="0">
                  <a:solidFill>
                    <a:srgbClr val="000000"/>
                  </a:solidFill>
                  <a:effectLst/>
                  <a:latin typeface="Arial" charset="0"/>
                </a:rPr>
                <a:t>+1/2</a:t>
              </a:r>
            </a:p>
          </p:txBody>
        </p:sp>
        <p:sp>
          <p:nvSpPr>
            <p:cNvPr id="36" name="Text Box 63"/>
            <p:cNvSpPr txBox="1">
              <a:spLocks noChangeArrowheads="1"/>
            </p:cNvSpPr>
            <p:nvPr/>
          </p:nvSpPr>
          <p:spPr bwMode="auto">
            <a:xfrm>
              <a:off x="3123" y="2611"/>
              <a:ext cx="3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kumimoji="1" lang="en-US" sz="1400" dirty="0">
                  <a:solidFill>
                    <a:srgbClr val="000000"/>
                  </a:solidFill>
                  <a:effectLst/>
                  <a:latin typeface="Arial" charset="0"/>
                </a:rPr>
                <a:t>-1/2</a:t>
              </a:r>
            </a:p>
          </p:txBody>
        </p:sp>
        <p:sp>
          <p:nvSpPr>
            <p:cNvPr id="37" name="Text Box 64"/>
            <p:cNvSpPr txBox="1">
              <a:spLocks noChangeArrowheads="1"/>
            </p:cNvSpPr>
            <p:nvPr/>
          </p:nvSpPr>
          <p:spPr bwMode="auto">
            <a:xfrm>
              <a:off x="3145" y="3321"/>
              <a:ext cx="26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kumimoji="1" lang="en-US" sz="1600" dirty="0">
                  <a:solidFill>
                    <a:srgbClr val="000000"/>
                  </a:solidFill>
                  <a:effectLst/>
                  <a:latin typeface="Arial" charset="0"/>
                </a:rPr>
                <a:t>+1</a:t>
              </a:r>
            </a:p>
          </p:txBody>
        </p:sp>
      </p:grpSp>
      <p:grpSp>
        <p:nvGrpSpPr>
          <p:cNvPr id="38" name="Group 102"/>
          <p:cNvGrpSpPr>
            <a:grpSpLocks/>
          </p:cNvGrpSpPr>
          <p:nvPr/>
        </p:nvGrpSpPr>
        <p:grpSpPr bwMode="auto">
          <a:xfrm>
            <a:off x="6324600" y="2057400"/>
            <a:ext cx="1676400" cy="1676400"/>
            <a:chOff x="3926" y="2160"/>
            <a:chExt cx="1368" cy="1392"/>
          </a:xfrm>
        </p:grpSpPr>
        <p:sp>
          <p:nvSpPr>
            <p:cNvPr id="39" name="AutoShape 87"/>
            <p:cNvSpPr>
              <a:spLocks noChangeArrowheads="1"/>
            </p:cNvSpPr>
            <p:nvPr/>
          </p:nvSpPr>
          <p:spPr bwMode="auto">
            <a:xfrm>
              <a:off x="4560" y="3072"/>
              <a:ext cx="240" cy="48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8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0" name="Oval 88"/>
            <p:cNvSpPr>
              <a:spLocks noChangeArrowheads="1"/>
            </p:cNvSpPr>
            <p:nvPr/>
          </p:nvSpPr>
          <p:spPr bwMode="auto">
            <a:xfrm>
              <a:off x="4560" y="2880"/>
              <a:ext cx="240" cy="24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1" name="Oval 89"/>
            <p:cNvSpPr>
              <a:spLocks noChangeArrowheads="1"/>
            </p:cNvSpPr>
            <p:nvPr/>
          </p:nvSpPr>
          <p:spPr bwMode="auto">
            <a:xfrm>
              <a:off x="4224" y="2736"/>
              <a:ext cx="192" cy="192"/>
            </a:xfrm>
            <a:prstGeom prst="ellipse">
              <a:avLst/>
            </a:prstGeom>
            <a:solidFill>
              <a:srgbClr val="008000"/>
            </a:soli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2" name="Text Box 90"/>
            <p:cNvSpPr txBox="1">
              <a:spLocks noChangeArrowheads="1"/>
            </p:cNvSpPr>
            <p:nvPr/>
          </p:nvSpPr>
          <p:spPr bwMode="auto">
            <a:xfrm>
              <a:off x="4272" y="2736"/>
              <a:ext cx="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buSzPct val="66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 i="1" dirty="0">
                  <a:solidFill>
                    <a:srgbClr val="000000"/>
                  </a:solidFill>
                  <a:effectLst/>
                  <a:latin typeface="Trebuchet MS" pitchFamily="34" charset="0"/>
                </a:rPr>
                <a:t>t</a:t>
              </a:r>
            </a:p>
          </p:txBody>
        </p:sp>
        <p:sp>
          <p:nvSpPr>
            <p:cNvPr id="43" name="AutoShape 91"/>
            <p:cNvSpPr>
              <a:spLocks noChangeArrowheads="1"/>
            </p:cNvSpPr>
            <p:nvPr/>
          </p:nvSpPr>
          <p:spPr bwMode="auto">
            <a:xfrm>
              <a:off x="4560" y="2160"/>
              <a:ext cx="240" cy="48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8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" name="AutoShape 92"/>
            <p:cNvSpPr>
              <a:spLocks noChangeArrowheads="1"/>
            </p:cNvSpPr>
            <p:nvPr/>
          </p:nvSpPr>
          <p:spPr bwMode="auto">
            <a:xfrm>
              <a:off x="4272" y="2496"/>
              <a:ext cx="96" cy="240"/>
            </a:xfrm>
            <a:prstGeom prst="upArrow">
              <a:avLst>
                <a:gd name="adj1" fmla="val 50000"/>
                <a:gd name="adj2" fmla="val 62500"/>
              </a:avLst>
            </a:prstGeom>
            <a:solidFill>
              <a:srgbClr val="99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" name="AutoShape 93"/>
            <p:cNvSpPr>
              <a:spLocks noChangeArrowheads="1"/>
            </p:cNvSpPr>
            <p:nvPr/>
          </p:nvSpPr>
          <p:spPr bwMode="auto">
            <a:xfrm>
              <a:off x="4896" y="2304"/>
              <a:ext cx="96" cy="384"/>
            </a:xfrm>
            <a:prstGeom prst="upArrow">
              <a:avLst>
                <a:gd name="adj1" fmla="val 50000"/>
                <a:gd name="adj2" fmla="val 100000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" name="Oval 94"/>
            <p:cNvSpPr>
              <a:spLocks noChangeArrowheads="1"/>
            </p:cNvSpPr>
            <p:nvPr/>
          </p:nvSpPr>
          <p:spPr bwMode="auto">
            <a:xfrm>
              <a:off x="4560" y="2592"/>
              <a:ext cx="240" cy="24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" name="Text Box 95"/>
            <p:cNvSpPr txBox="1">
              <a:spLocks noChangeArrowheads="1"/>
            </p:cNvSpPr>
            <p:nvPr/>
          </p:nvSpPr>
          <p:spPr bwMode="auto">
            <a:xfrm>
              <a:off x="4608" y="2640"/>
              <a:ext cx="9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buSzPct val="45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 i="1" dirty="0">
                  <a:solidFill>
                    <a:srgbClr val="000000"/>
                  </a:solidFill>
                  <a:effectLst/>
                  <a:latin typeface="Trebuchet MS" pitchFamily="34" charset="0"/>
                </a:rPr>
                <a:t>W</a:t>
              </a:r>
            </a:p>
          </p:txBody>
        </p:sp>
        <p:sp>
          <p:nvSpPr>
            <p:cNvPr id="48" name="Text Box 96"/>
            <p:cNvSpPr txBox="1">
              <a:spLocks noChangeArrowheads="1"/>
            </p:cNvSpPr>
            <p:nvPr/>
          </p:nvSpPr>
          <p:spPr bwMode="auto">
            <a:xfrm>
              <a:off x="4656" y="2928"/>
              <a:ext cx="16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buSzPct val="45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600" i="1" dirty="0">
                  <a:solidFill>
                    <a:srgbClr val="000000"/>
                  </a:solidFill>
                  <a:effectLst/>
                  <a:latin typeface="Trebuchet MS" pitchFamily="34" charset="0"/>
                </a:rPr>
                <a:t>b</a:t>
              </a:r>
            </a:p>
          </p:txBody>
        </p:sp>
        <p:sp>
          <p:nvSpPr>
            <p:cNvPr id="49" name="AutoShape 97"/>
            <p:cNvSpPr>
              <a:spLocks noChangeArrowheads="1"/>
            </p:cNvSpPr>
            <p:nvPr/>
          </p:nvSpPr>
          <p:spPr bwMode="auto">
            <a:xfrm flipV="1">
              <a:off x="4896" y="3072"/>
              <a:ext cx="96" cy="240"/>
            </a:xfrm>
            <a:prstGeom prst="upArrow">
              <a:avLst>
                <a:gd name="adj1" fmla="val 50000"/>
                <a:gd name="adj2" fmla="val 62500"/>
              </a:avLst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0" name="Text Box 98"/>
            <p:cNvSpPr txBox="1">
              <a:spLocks noChangeArrowheads="1"/>
            </p:cNvSpPr>
            <p:nvPr/>
          </p:nvSpPr>
          <p:spPr bwMode="auto">
            <a:xfrm>
              <a:off x="3926" y="2563"/>
              <a:ext cx="33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kumimoji="1" lang="en-US" sz="1400" dirty="0">
                  <a:solidFill>
                    <a:srgbClr val="000000"/>
                  </a:solidFill>
                  <a:effectLst/>
                  <a:latin typeface="Arial" charset="0"/>
                </a:rPr>
                <a:t>+1/2</a:t>
              </a:r>
            </a:p>
          </p:txBody>
        </p:sp>
        <p:sp>
          <p:nvSpPr>
            <p:cNvPr id="51" name="Text Box 99"/>
            <p:cNvSpPr txBox="1">
              <a:spLocks noChangeArrowheads="1"/>
            </p:cNvSpPr>
            <p:nvPr/>
          </p:nvSpPr>
          <p:spPr bwMode="auto">
            <a:xfrm>
              <a:off x="5018" y="2467"/>
              <a:ext cx="24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kumimoji="1" lang="en-US" sz="1400" dirty="0">
                  <a:solidFill>
                    <a:srgbClr val="000000"/>
                  </a:solidFill>
                  <a:effectLst/>
                  <a:latin typeface="Arial" charset="0"/>
                </a:rPr>
                <a:t>+1</a:t>
              </a:r>
            </a:p>
          </p:txBody>
        </p:sp>
        <p:sp>
          <p:nvSpPr>
            <p:cNvPr id="52" name="Text Box 100"/>
            <p:cNvSpPr txBox="1">
              <a:spLocks noChangeArrowheads="1"/>
            </p:cNvSpPr>
            <p:nvPr/>
          </p:nvSpPr>
          <p:spPr bwMode="auto">
            <a:xfrm>
              <a:off x="4986" y="3043"/>
              <a:ext cx="3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kumimoji="1" lang="en-US" sz="1400" dirty="0">
                  <a:solidFill>
                    <a:srgbClr val="000000"/>
                  </a:solidFill>
                  <a:effectLst/>
                  <a:latin typeface="Arial" charset="0"/>
                </a:rPr>
                <a:t>-1/2</a:t>
              </a:r>
              <a:endParaRPr kumimoji="1" lang="en-US" sz="1400" b="0" dirty="0"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Text Box 107"/>
          <p:cNvSpPr txBox="1">
            <a:spLocks noChangeArrowheads="1"/>
          </p:cNvSpPr>
          <p:nvPr/>
        </p:nvSpPr>
        <p:spPr bwMode="auto">
          <a:xfrm rot="19546646">
            <a:off x="6173042" y="2604599"/>
            <a:ext cx="212397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100" dirty="0">
                <a:solidFill>
                  <a:srgbClr val="FF0000"/>
                </a:solidFill>
                <a:effectLst/>
              </a:rPr>
              <a:t>Suppressed in SM</a:t>
            </a:r>
            <a:endParaRPr lang="en-US" sz="2100" dirty="0">
              <a:solidFill>
                <a:srgbClr val="FF0000"/>
              </a:solidFill>
              <a:effectLst/>
            </a:endParaRPr>
          </a:p>
        </p:txBody>
      </p:sp>
      <p:sp>
        <p:nvSpPr>
          <p:cNvPr id="54" name="Text Box 104"/>
          <p:cNvSpPr txBox="1">
            <a:spLocks noChangeArrowheads="1"/>
          </p:cNvSpPr>
          <p:nvPr/>
        </p:nvSpPr>
        <p:spPr bwMode="auto">
          <a:xfrm>
            <a:off x="819150" y="3778250"/>
            <a:ext cx="24465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 dirty="0">
                <a:solidFill>
                  <a:srgbClr val="B00000"/>
                </a:solidFill>
                <a:effectLst/>
              </a:rPr>
              <a:t>W</a:t>
            </a:r>
            <a:r>
              <a:rPr lang="es-ES" sz="1800" b="0" baseline="-25000" dirty="0">
                <a:solidFill>
                  <a:srgbClr val="B00000"/>
                </a:solidFill>
                <a:effectLst/>
              </a:rPr>
              <a:t>0</a:t>
            </a:r>
            <a:r>
              <a:rPr lang="es-ES" sz="1800" b="0" dirty="0">
                <a:solidFill>
                  <a:srgbClr val="B00000"/>
                </a:solidFill>
                <a:effectLst/>
              </a:rPr>
              <a:t> </a:t>
            </a:r>
            <a:r>
              <a:rPr lang="es-ES" sz="1800" b="0" dirty="0" smtClean="0">
                <a:solidFill>
                  <a:srgbClr val="B00000"/>
                </a:solidFill>
                <a:effectLst/>
              </a:rPr>
              <a:t>longitudinal: F</a:t>
            </a:r>
            <a:r>
              <a:rPr lang="es-ES" sz="1800" b="0" baseline="-25000" dirty="0" smtClean="0">
                <a:solidFill>
                  <a:srgbClr val="B00000"/>
                </a:solidFill>
                <a:effectLst/>
              </a:rPr>
              <a:t>0</a:t>
            </a:r>
            <a:r>
              <a:rPr lang="es-ES" sz="1800" b="0" dirty="0" smtClean="0">
                <a:solidFill>
                  <a:srgbClr val="B00000"/>
                </a:solidFill>
                <a:effectLst/>
              </a:rPr>
              <a:t> </a:t>
            </a:r>
            <a:r>
              <a:rPr lang="es-ES" sz="1800" b="0" dirty="0">
                <a:solidFill>
                  <a:srgbClr val="B00000"/>
                </a:solidFill>
                <a:effectLst/>
              </a:rPr>
              <a:t>= 0.7</a:t>
            </a:r>
            <a:endParaRPr lang="en-US" sz="1800" b="0" dirty="0">
              <a:solidFill>
                <a:srgbClr val="B00000"/>
              </a:solidFill>
              <a:effectLst/>
            </a:endParaRPr>
          </a:p>
        </p:txBody>
      </p:sp>
      <p:sp>
        <p:nvSpPr>
          <p:cNvPr id="55" name="Text Box 105"/>
          <p:cNvSpPr txBox="1">
            <a:spLocks noChangeArrowheads="1"/>
          </p:cNvSpPr>
          <p:nvPr/>
        </p:nvSpPr>
        <p:spPr bwMode="auto">
          <a:xfrm>
            <a:off x="3513138" y="3778250"/>
            <a:ext cx="23578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 dirty="0">
                <a:solidFill>
                  <a:srgbClr val="B00000"/>
                </a:solidFill>
                <a:effectLst/>
              </a:rPr>
              <a:t>W</a:t>
            </a:r>
            <a:r>
              <a:rPr lang="es-ES" sz="1800" b="0" baseline="-25000" dirty="0">
                <a:solidFill>
                  <a:srgbClr val="B00000"/>
                </a:solidFill>
                <a:effectLst/>
              </a:rPr>
              <a:t>-</a:t>
            </a:r>
            <a:r>
              <a:rPr lang="es-ES" sz="1800" b="0" dirty="0">
                <a:solidFill>
                  <a:srgbClr val="B00000"/>
                </a:solidFill>
                <a:effectLst/>
              </a:rPr>
              <a:t> </a:t>
            </a:r>
            <a:r>
              <a:rPr lang="es-ES" sz="1800" b="0" dirty="0" smtClean="0">
                <a:solidFill>
                  <a:srgbClr val="B00000"/>
                </a:solidFill>
                <a:effectLst/>
              </a:rPr>
              <a:t>left-handed</a:t>
            </a:r>
            <a:r>
              <a:rPr lang="es-ES" dirty="0" smtClean="0">
                <a:solidFill>
                  <a:srgbClr val="B00000"/>
                </a:solidFill>
              </a:rPr>
              <a:t>:</a:t>
            </a:r>
            <a:r>
              <a:rPr lang="es-ES" sz="1800" b="0" dirty="0" smtClean="0">
                <a:solidFill>
                  <a:srgbClr val="B00000"/>
                </a:solidFill>
                <a:effectLst/>
              </a:rPr>
              <a:t> </a:t>
            </a:r>
            <a:r>
              <a:rPr lang="es-ES" sz="1800" b="0" dirty="0">
                <a:solidFill>
                  <a:srgbClr val="B00000"/>
                </a:solidFill>
                <a:effectLst/>
              </a:rPr>
              <a:t>F</a:t>
            </a:r>
            <a:r>
              <a:rPr lang="es-ES" sz="1800" b="0" baseline="-25000" dirty="0">
                <a:solidFill>
                  <a:srgbClr val="B00000"/>
                </a:solidFill>
                <a:effectLst/>
              </a:rPr>
              <a:t>-</a:t>
            </a:r>
            <a:r>
              <a:rPr lang="es-ES" sz="1800" b="0" dirty="0">
                <a:solidFill>
                  <a:srgbClr val="B00000"/>
                </a:solidFill>
                <a:effectLst/>
              </a:rPr>
              <a:t> = 0.3</a:t>
            </a:r>
            <a:endParaRPr lang="en-US" sz="1800" b="0" dirty="0">
              <a:solidFill>
                <a:srgbClr val="B00000"/>
              </a:solidFill>
              <a:effectLst/>
            </a:endParaRPr>
          </a:p>
        </p:txBody>
      </p:sp>
      <p:pic>
        <p:nvPicPr>
          <p:cNvPr id="56" name="Picture 26" descr="longitudinally polarized 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648200"/>
            <a:ext cx="2411198" cy="1676400"/>
          </a:xfrm>
          <a:prstGeom prst="rect">
            <a:avLst/>
          </a:prstGeom>
          <a:noFill/>
        </p:spPr>
      </p:pic>
      <p:sp>
        <p:nvSpPr>
          <p:cNvPr id="58" name="Text Box 106"/>
          <p:cNvSpPr txBox="1">
            <a:spLocks noChangeArrowheads="1"/>
          </p:cNvSpPr>
          <p:nvPr/>
        </p:nvSpPr>
        <p:spPr bwMode="auto">
          <a:xfrm>
            <a:off x="6172200" y="3778250"/>
            <a:ext cx="25533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 dirty="0">
                <a:solidFill>
                  <a:srgbClr val="B00000"/>
                </a:solidFill>
                <a:effectLst/>
              </a:rPr>
              <a:t>W</a:t>
            </a:r>
            <a:r>
              <a:rPr lang="es-ES" sz="1800" b="0" baseline="-25000" dirty="0">
                <a:solidFill>
                  <a:srgbClr val="B00000"/>
                </a:solidFill>
                <a:effectLst/>
              </a:rPr>
              <a:t>+</a:t>
            </a:r>
            <a:r>
              <a:rPr lang="es-ES" sz="1800" b="0" dirty="0">
                <a:solidFill>
                  <a:srgbClr val="B00000"/>
                </a:solidFill>
                <a:effectLst/>
              </a:rPr>
              <a:t> </a:t>
            </a:r>
            <a:r>
              <a:rPr lang="es-ES" sz="1800" b="0" dirty="0" smtClean="0">
                <a:solidFill>
                  <a:srgbClr val="B00000"/>
                </a:solidFill>
                <a:effectLst/>
              </a:rPr>
              <a:t>right-handed</a:t>
            </a:r>
            <a:r>
              <a:rPr lang="es-ES" dirty="0" smtClean="0">
                <a:solidFill>
                  <a:srgbClr val="B00000"/>
                </a:solidFill>
              </a:rPr>
              <a:t>:</a:t>
            </a:r>
            <a:r>
              <a:rPr lang="es-ES" sz="1800" b="0" dirty="0" smtClean="0">
                <a:solidFill>
                  <a:srgbClr val="B00000"/>
                </a:solidFill>
                <a:effectLst/>
              </a:rPr>
              <a:t> </a:t>
            </a:r>
            <a:r>
              <a:rPr lang="es-ES" sz="1800" b="0" dirty="0">
                <a:solidFill>
                  <a:srgbClr val="B00000"/>
                </a:solidFill>
                <a:effectLst/>
              </a:rPr>
              <a:t>F</a:t>
            </a:r>
            <a:r>
              <a:rPr lang="es-ES" sz="1800" b="0" baseline="-25000" dirty="0">
                <a:solidFill>
                  <a:srgbClr val="B00000"/>
                </a:solidFill>
                <a:effectLst/>
              </a:rPr>
              <a:t>+</a:t>
            </a:r>
            <a:r>
              <a:rPr lang="es-ES" sz="1800" b="0" dirty="0">
                <a:solidFill>
                  <a:srgbClr val="B00000"/>
                </a:solidFill>
                <a:effectLst/>
              </a:rPr>
              <a:t> </a:t>
            </a:r>
            <a:r>
              <a:rPr lang="es-ES" dirty="0" smtClean="0">
                <a:solidFill>
                  <a:srgbClr val="B00000"/>
                </a:solidFill>
              </a:rPr>
              <a:t>≈</a:t>
            </a:r>
            <a:r>
              <a:rPr lang="es-ES" sz="1800" b="0" dirty="0" smtClean="0">
                <a:solidFill>
                  <a:srgbClr val="B00000"/>
                </a:solidFill>
                <a:effectLst/>
              </a:rPr>
              <a:t> </a:t>
            </a:r>
            <a:r>
              <a:rPr lang="es-ES" sz="1800" b="0" dirty="0">
                <a:solidFill>
                  <a:srgbClr val="B00000"/>
                </a:solidFill>
                <a:effectLst/>
              </a:rPr>
              <a:t>0.0</a:t>
            </a:r>
            <a:endParaRPr lang="en-US" sz="1800" b="0" dirty="0">
              <a:solidFill>
                <a:srgbClr val="B00000"/>
              </a:solidFill>
              <a:effectLst/>
            </a:endParaRPr>
          </a:p>
        </p:txBody>
      </p:sp>
      <p:pic>
        <p:nvPicPr>
          <p:cNvPr id="59" name="Picture 4" descr="https://twiki.cern.ch/twiki/pub/CMSPublic/PhysicsResultsTop11020/TAGCosThetaStar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4591050"/>
            <a:ext cx="2514600" cy="1885950"/>
          </a:xfrm>
          <a:prstGeom prst="rect">
            <a:avLst/>
          </a:prstGeom>
          <a:noFill/>
        </p:spPr>
      </p:pic>
      <p:sp>
        <p:nvSpPr>
          <p:cNvPr id="60" name="TextBox 59"/>
          <p:cNvSpPr txBox="1"/>
          <p:nvPr/>
        </p:nvSpPr>
        <p:spPr>
          <a:xfrm>
            <a:off x="6145605" y="4676507"/>
            <a:ext cx="238879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00000"/>
                </a:solidFill>
              </a:rPr>
              <a:t>•</a:t>
            </a:r>
            <a:r>
              <a:rPr lang="en-US" dirty="0" smtClean="0">
                <a:solidFill>
                  <a:srgbClr val="B00000"/>
                </a:solidFill>
                <a:latin typeface="Georgia"/>
              </a:rPr>
              <a:t>  </a:t>
            </a:r>
            <a:r>
              <a:rPr lang="en-US" dirty="0" smtClean="0">
                <a:solidFill>
                  <a:srgbClr val="B00000"/>
                </a:solidFill>
              </a:rPr>
              <a:t>F</a:t>
            </a:r>
            <a:r>
              <a:rPr lang="en-US" baseline="-25000" dirty="0" smtClean="0">
                <a:solidFill>
                  <a:srgbClr val="B00000"/>
                </a:solidFill>
              </a:rPr>
              <a:t>0</a:t>
            </a:r>
            <a:r>
              <a:rPr lang="en-US" dirty="0" smtClean="0">
                <a:solidFill>
                  <a:srgbClr val="B00000"/>
                </a:solidFill>
              </a:rPr>
              <a:t> = 0.57</a:t>
            </a:r>
            <a:r>
              <a:rPr lang="en-US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dirty="0" smtClean="0">
                <a:solidFill>
                  <a:srgbClr val="B00000"/>
                </a:solidFill>
              </a:rPr>
              <a:t>0.07</a:t>
            </a:r>
            <a:r>
              <a:rPr lang="en-US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dirty="0" smtClean="0">
                <a:solidFill>
                  <a:srgbClr val="B00000"/>
                </a:solidFill>
              </a:rPr>
              <a:t>0.05</a:t>
            </a:r>
          </a:p>
          <a:p>
            <a:endParaRPr lang="en-US" dirty="0" smtClean="0">
              <a:solidFill>
                <a:srgbClr val="B00000"/>
              </a:solidFill>
              <a:latin typeface="Georgia"/>
            </a:endParaRPr>
          </a:p>
          <a:p>
            <a:r>
              <a:rPr lang="en-US" dirty="0" smtClean="0">
                <a:solidFill>
                  <a:srgbClr val="B00000"/>
                </a:solidFill>
              </a:rPr>
              <a:t>•</a:t>
            </a:r>
            <a:r>
              <a:rPr lang="en-US" dirty="0" smtClean="0">
                <a:solidFill>
                  <a:srgbClr val="B00000"/>
                </a:solidFill>
                <a:latin typeface="Georgia"/>
              </a:rPr>
              <a:t>  </a:t>
            </a:r>
            <a:r>
              <a:rPr lang="en-US" dirty="0" smtClean="0">
                <a:solidFill>
                  <a:srgbClr val="B00000"/>
                </a:solidFill>
              </a:rPr>
              <a:t>F</a:t>
            </a:r>
            <a:r>
              <a:rPr lang="en-US" baseline="-25000" dirty="0" smtClean="0">
                <a:solidFill>
                  <a:srgbClr val="B00000"/>
                </a:solidFill>
              </a:rPr>
              <a:t>-</a:t>
            </a:r>
            <a:r>
              <a:rPr lang="en-US" dirty="0" smtClean="0">
                <a:solidFill>
                  <a:srgbClr val="B00000"/>
                </a:solidFill>
              </a:rPr>
              <a:t> = 0.39</a:t>
            </a:r>
            <a:r>
              <a:rPr lang="en-US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dirty="0" smtClean="0">
                <a:solidFill>
                  <a:srgbClr val="B00000"/>
                </a:solidFill>
              </a:rPr>
              <a:t>0.04</a:t>
            </a:r>
            <a:r>
              <a:rPr lang="en-US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dirty="0" smtClean="0">
                <a:solidFill>
                  <a:srgbClr val="B00000"/>
                </a:solidFill>
              </a:rPr>
              <a:t>0.03</a:t>
            </a:r>
          </a:p>
          <a:p>
            <a:endParaRPr lang="en-US" dirty="0" smtClean="0">
              <a:solidFill>
                <a:srgbClr val="B00000"/>
              </a:solidFill>
            </a:endParaRPr>
          </a:p>
          <a:p>
            <a:r>
              <a:rPr lang="en-US" dirty="0" smtClean="0">
                <a:solidFill>
                  <a:srgbClr val="B00000"/>
                </a:solidFill>
              </a:rPr>
              <a:t>•</a:t>
            </a:r>
            <a:r>
              <a:rPr lang="en-US" dirty="0" smtClean="0">
                <a:solidFill>
                  <a:srgbClr val="B00000"/>
                </a:solidFill>
                <a:latin typeface="Georgia"/>
              </a:rPr>
              <a:t>  </a:t>
            </a:r>
            <a:r>
              <a:rPr lang="en-US" dirty="0" smtClean="0">
                <a:solidFill>
                  <a:srgbClr val="B00000"/>
                </a:solidFill>
              </a:rPr>
              <a:t>F</a:t>
            </a:r>
            <a:r>
              <a:rPr lang="en-US" baseline="-25000" dirty="0" smtClean="0">
                <a:solidFill>
                  <a:srgbClr val="B00000"/>
                </a:solidFill>
              </a:rPr>
              <a:t>+</a:t>
            </a:r>
            <a:r>
              <a:rPr lang="en-US" dirty="0" smtClean="0">
                <a:solidFill>
                  <a:srgbClr val="B00000"/>
                </a:solidFill>
              </a:rPr>
              <a:t> = 0.04</a:t>
            </a:r>
            <a:r>
              <a:rPr lang="en-US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dirty="0" smtClean="0">
                <a:solidFill>
                  <a:srgbClr val="B00000"/>
                </a:solidFill>
              </a:rPr>
              <a:t>0.04</a:t>
            </a:r>
            <a:r>
              <a:rPr lang="en-US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dirty="0" smtClean="0">
                <a:solidFill>
                  <a:srgbClr val="B00000"/>
                </a:solidFill>
              </a:rPr>
              <a:t>0.04</a:t>
            </a:r>
          </a:p>
          <a:p>
            <a:endParaRPr lang="en-US" dirty="0" smtClean="0">
              <a:solidFill>
                <a:srgbClr val="0060A8"/>
              </a:solidFill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57200" y="4105656"/>
            <a:ext cx="8229600" cy="1075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400" dirty="0" smtClean="0">
                <a:cs typeface="Arial" pitchFamily="34" charset="0"/>
              </a:rPr>
              <a:t>CMS measured the W helicity fractions in the l+jets channel: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7162800" y="1295400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TOP-11-020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Top Quark Decay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26280"/>
          </a:xfrm>
        </p:spPr>
        <p:txBody>
          <a:bodyPr>
            <a:normAutofit/>
          </a:bodyPr>
          <a:lstStyle/>
          <a:p>
            <a:pPr lvl="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Measurement of decay ratio  R=BR(t</a:t>
            </a:r>
            <a:r>
              <a:rPr lang="en-US" sz="2300" dirty="0" smtClean="0">
                <a:latin typeface="Arial Narrow"/>
              </a:rPr>
              <a:t>→</a:t>
            </a:r>
            <a:r>
              <a:rPr lang="en-US" sz="2300" dirty="0" smtClean="0"/>
              <a:t>Wb)/BR(t</a:t>
            </a:r>
            <a:r>
              <a:rPr lang="en-US" sz="2300" dirty="0" smtClean="0">
                <a:latin typeface="Arial Narrow"/>
              </a:rPr>
              <a:t>→</a:t>
            </a:r>
            <a:r>
              <a:rPr lang="en-US" sz="2300" dirty="0" smtClean="0"/>
              <a:t>Wq):</a:t>
            </a:r>
            <a:r>
              <a:rPr lang="en-US" sz="2300" dirty="0" smtClean="0">
                <a:solidFill>
                  <a:srgbClr val="0060A8"/>
                </a:solidFill>
                <a:latin typeface="Georgia"/>
              </a:rPr>
              <a:t> </a:t>
            </a:r>
            <a:r>
              <a:rPr lang="en-US" sz="2300" dirty="0" smtClean="0"/>
              <a:t>             </a:t>
            </a:r>
            <a:r>
              <a:rPr lang="en-US" sz="2200" dirty="0" smtClean="0">
                <a:solidFill>
                  <a:srgbClr val="B00000"/>
                </a:solidFill>
              </a:rPr>
              <a:t>• Fit to b-tag multiplicity in tt dilepton decays                                      • R=0.98</a:t>
            </a:r>
            <a:r>
              <a:rPr lang="en-US" sz="2200" dirty="0" smtClean="0">
                <a:solidFill>
                  <a:srgbClr val="B00000"/>
                </a:solidFill>
                <a:ea typeface="Cambria Math"/>
              </a:rPr>
              <a:t>±0.04,  R&gt;0.85 @95% CL</a:t>
            </a:r>
            <a:r>
              <a:rPr lang="en-US" sz="2200" dirty="0" smtClean="0">
                <a:solidFill>
                  <a:srgbClr val="B00000"/>
                </a:solidFill>
              </a:rPr>
              <a:t> 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pic>
        <p:nvPicPr>
          <p:cNvPr id="8" name="Picture 6" descr="https://twiki.cern.ch/twiki/pub/CMSPublic/PhysicsResultsTOP11029/nbtagstcheextended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124200"/>
            <a:ext cx="4267200" cy="274807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992766" y="1938528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B00000"/>
                </a:solidFill>
              </a:rPr>
              <a:t>_</a:t>
            </a:r>
            <a:endParaRPr lang="en-US" sz="1400" dirty="0">
              <a:solidFill>
                <a:srgbClr val="B00000"/>
              </a:solidFill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3048000"/>
            <a:ext cx="301840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ounded Rectangle 12"/>
          <p:cNvSpPr/>
          <p:nvPr/>
        </p:nvSpPr>
        <p:spPr>
          <a:xfrm>
            <a:off x="7162800" y="1295400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TOP-11-029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1" y="2404872"/>
            <a:ext cx="1828799" cy="101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http://www-d0.fnal.gov/Run2Physics/top/top_public_web_pages/feynman_diagrams/feynman_ttbar_nodecay_nop_ni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322576"/>
            <a:ext cx="1746961" cy="1014984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3187" y="3352800"/>
            <a:ext cx="1395413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Pair production dominant in pp collisions at LHC:</a:t>
            </a:r>
          </a:p>
          <a:p>
            <a:pPr>
              <a:buClr>
                <a:schemeClr val="accent6"/>
              </a:buClr>
              <a:buNone/>
            </a:pPr>
            <a:r>
              <a:rPr lang="en-US" sz="2200" dirty="0">
                <a:solidFill>
                  <a:srgbClr val="B00000"/>
                </a:solidFill>
              </a:rPr>
              <a:t> </a:t>
            </a:r>
            <a:r>
              <a:rPr lang="en-US" sz="2200" dirty="0" smtClean="0">
                <a:solidFill>
                  <a:srgbClr val="B00000"/>
                </a:solidFill>
              </a:rPr>
              <a:t>     • Gluon fusion: ~80%                                 • Quark annihilation: ~20%</a:t>
            </a:r>
          </a:p>
          <a:p>
            <a:pPr>
              <a:buClr>
                <a:schemeClr val="accent6"/>
              </a:buClr>
              <a:buNone/>
            </a:pPr>
            <a:endParaRPr lang="en-US" sz="2200" dirty="0" smtClean="0">
              <a:solidFill>
                <a:srgbClr val="B00000"/>
              </a:solidFill>
            </a:endParaRPr>
          </a:p>
          <a:p>
            <a:pPr>
              <a:buClr>
                <a:schemeClr val="accent6"/>
              </a:buClr>
              <a:buNone/>
            </a:pPr>
            <a:endParaRPr lang="en-US" sz="23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Decay mainly to Wb via electroweak interaction:</a:t>
            </a:r>
          </a:p>
          <a:p>
            <a:pPr>
              <a:buClr>
                <a:schemeClr val="accent6"/>
              </a:buClr>
              <a:buNone/>
            </a:pPr>
            <a:r>
              <a:rPr lang="en-US" sz="2300" dirty="0" smtClean="0"/>
              <a:t>     </a:t>
            </a:r>
            <a:r>
              <a:rPr lang="en-US" sz="2200" dirty="0" smtClean="0">
                <a:solidFill>
                  <a:srgbClr val="B00000"/>
                </a:solidFill>
              </a:rPr>
              <a:t>• BR(t-&gt;Wb) ~ 100% in SM</a:t>
            </a:r>
            <a:endParaRPr lang="en-US" sz="22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Observed final states classified according to  W bosons’ decays: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300" dirty="0" smtClean="0"/>
          </a:p>
          <a:p>
            <a:pPr>
              <a:buClr>
                <a:schemeClr val="accent6"/>
              </a:buClr>
              <a:buNone/>
            </a:pPr>
            <a:endParaRPr lang="en-US" sz="2800" dirty="0" smtClean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Top Quark Production and Decay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grpSp>
        <p:nvGrpSpPr>
          <p:cNvPr id="126" name="Group 125"/>
          <p:cNvGrpSpPr/>
          <p:nvPr/>
        </p:nvGrpSpPr>
        <p:grpSpPr>
          <a:xfrm>
            <a:off x="896978" y="4416623"/>
            <a:ext cx="1641405" cy="1526977"/>
            <a:chOff x="896978" y="4492823"/>
            <a:chExt cx="1641405" cy="1526977"/>
          </a:xfrm>
        </p:grpSpPr>
        <p:cxnSp>
          <p:nvCxnSpPr>
            <p:cNvPr id="67" name="Straight Connector 66"/>
            <p:cNvCxnSpPr/>
            <p:nvPr/>
          </p:nvCxnSpPr>
          <p:spPr>
            <a:xfrm rot="2700000">
              <a:off x="899658" y="5499987"/>
              <a:ext cx="466479" cy="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8900000">
              <a:off x="897927" y="5166787"/>
              <a:ext cx="469941" cy="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1298448" y="4724400"/>
              <a:ext cx="305642" cy="278258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0800000">
              <a:off x="1297049" y="5003845"/>
              <a:ext cx="335672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800000">
              <a:off x="1606612" y="5123796"/>
              <a:ext cx="469941" cy="0"/>
            </a:xfrm>
            <a:prstGeom prst="line">
              <a:avLst/>
            </a:prstGeom>
            <a:ln w="22225">
              <a:solidFill>
                <a:srgbClr val="0070C0"/>
              </a:solidFill>
              <a:prstDash val="dash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0800000">
              <a:off x="1297049" y="5659581"/>
              <a:ext cx="335672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9800000">
              <a:off x="1606612" y="5548293"/>
              <a:ext cx="469941" cy="0"/>
            </a:xfrm>
            <a:prstGeom prst="line">
              <a:avLst/>
            </a:prstGeom>
            <a:ln w="22225">
              <a:solidFill>
                <a:srgbClr val="FF0000"/>
              </a:solidFill>
              <a:prstDash val="solid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9800000">
              <a:off x="1603182" y="4881894"/>
              <a:ext cx="469941" cy="0"/>
            </a:xfrm>
            <a:prstGeom prst="line">
              <a:avLst/>
            </a:prstGeom>
            <a:ln w="22225">
              <a:solidFill>
                <a:srgbClr val="FF0000"/>
              </a:solidFill>
              <a:prstDash val="solid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800000">
              <a:off x="1603182" y="5781532"/>
              <a:ext cx="469941" cy="0"/>
            </a:xfrm>
            <a:prstGeom prst="line">
              <a:avLst/>
            </a:prstGeom>
            <a:ln w="22225">
              <a:solidFill>
                <a:srgbClr val="0070C0"/>
              </a:solidFill>
              <a:prstDash val="dash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899613" y="5391835"/>
              <a:ext cx="24878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/>
                <a:t>t</a:t>
              </a:r>
              <a:endParaRPr lang="en-US" sz="1500" i="1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99613" y="4953000"/>
              <a:ext cx="24878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/>
                <a:t>t</a:t>
              </a:r>
              <a:endParaRPr lang="en-US" sz="1500" i="1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143000" y="4665314"/>
              <a:ext cx="2840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b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143000" y="5696635"/>
              <a:ext cx="2840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b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281740" y="5349240"/>
              <a:ext cx="6994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 smtClean="0"/>
                <a:t>W</a:t>
              </a:r>
              <a:r>
                <a:rPr lang="en-US" sz="1500" i="1" baseline="30000" dirty="0" smtClean="0"/>
                <a:t> -</a:t>
              </a:r>
              <a:endParaRPr lang="en-US" sz="1500" i="1" baseline="300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295400" y="4974336"/>
              <a:ext cx="4203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/>
                <a:t>W</a:t>
              </a:r>
              <a:r>
                <a:rPr lang="en-US" sz="1500" i="1" baseline="30000" dirty="0" smtClean="0"/>
                <a:t>+</a:t>
              </a:r>
              <a:endParaRPr lang="en-US" sz="1500" i="1" baseline="300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973764" y="4542238"/>
              <a:ext cx="50526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>
                  <a:solidFill>
                    <a:srgbClr val="FF0000"/>
                  </a:solidFill>
                </a:rPr>
                <a:t>e</a:t>
              </a:r>
              <a:r>
                <a:rPr lang="en-US" sz="1500" i="1" baseline="30000" dirty="0" smtClean="0">
                  <a:solidFill>
                    <a:srgbClr val="FF0000"/>
                  </a:solidFill>
                </a:rPr>
                <a:t>-</a:t>
              </a:r>
              <a:r>
                <a:rPr lang="en-US" sz="1500" i="1" dirty="0" smtClean="0">
                  <a:solidFill>
                    <a:srgbClr val="FF0000"/>
                  </a:solidFill>
                </a:rPr>
                <a:t>,µ</a:t>
              </a:r>
              <a:r>
                <a:rPr lang="en-US" sz="1500" i="1" baseline="30000" dirty="0" smtClean="0">
                  <a:solidFill>
                    <a:srgbClr val="FF0000"/>
                  </a:solidFill>
                </a:rPr>
                <a:t>-</a:t>
              </a:r>
              <a:endParaRPr lang="en-US" sz="1500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981820" y="5265073"/>
              <a:ext cx="55656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>
                  <a:solidFill>
                    <a:srgbClr val="FF0000"/>
                  </a:solidFill>
                </a:rPr>
                <a:t>e</a:t>
              </a:r>
              <a:r>
                <a:rPr lang="en-US" sz="1500" i="1" baseline="30000" dirty="0" smtClean="0">
                  <a:solidFill>
                    <a:srgbClr val="FF0000"/>
                  </a:solidFill>
                </a:rPr>
                <a:t>+</a:t>
              </a:r>
              <a:r>
                <a:rPr lang="en-US" sz="1500" i="1" dirty="0" smtClean="0">
                  <a:solidFill>
                    <a:srgbClr val="FF0000"/>
                  </a:solidFill>
                </a:rPr>
                <a:t>,µ</a:t>
              </a:r>
              <a:r>
                <a:rPr lang="en-US" sz="1500" i="1" baseline="30000" dirty="0" smtClean="0">
                  <a:solidFill>
                    <a:srgbClr val="FF0000"/>
                  </a:solidFill>
                </a:rPr>
                <a:t>+</a:t>
              </a:r>
              <a:endParaRPr lang="en-US" sz="1500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987805" y="5008718"/>
              <a:ext cx="27122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>
                  <a:solidFill>
                    <a:srgbClr val="0070C0"/>
                  </a:solidFill>
                </a:rPr>
                <a:t>ν</a:t>
              </a:r>
              <a:endParaRPr lang="en-US" sz="1500" i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987805" y="5664912"/>
              <a:ext cx="27122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>
                  <a:solidFill>
                    <a:srgbClr val="0070C0"/>
                  </a:solidFill>
                </a:rPr>
                <a:t>ν</a:t>
              </a:r>
              <a:endParaRPr lang="en-US" sz="1500" i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96978" y="4813012"/>
              <a:ext cx="268022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_</a:t>
              </a:r>
              <a:endParaRPr lang="en-US" sz="13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161288" y="4492823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_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989219" y="4873752"/>
              <a:ext cx="2205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_</a:t>
              </a:r>
            </a:p>
          </p:txBody>
        </p:sp>
        <p:cxnSp>
          <p:nvCxnSpPr>
            <p:cNvPr id="125" name="Straight Connector 124"/>
            <p:cNvCxnSpPr/>
            <p:nvPr/>
          </p:nvCxnSpPr>
          <p:spPr>
            <a:xfrm rot="5400000" flipV="1">
              <a:off x="1261872" y="5651650"/>
              <a:ext cx="305642" cy="278258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TextBox 126"/>
          <p:cNvSpPr txBox="1"/>
          <p:nvPr/>
        </p:nvSpPr>
        <p:spPr>
          <a:xfrm>
            <a:off x="838200" y="5867400"/>
            <a:ext cx="1731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B00000"/>
                </a:solidFill>
              </a:rPr>
              <a:t>Dilepton (~5%)</a:t>
            </a:r>
            <a:endParaRPr lang="en-US" sz="2000" dirty="0">
              <a:solidFill>
                <a:srgbClr val="B00000"/>
              </a:solidFill>
            </a:endParaRPr>
          </a:p>
        </p:txBody>
      </p:sp>
      <p:grpSp>
        <p:nvGrpSpPr>
          <p:cNvPr id="128" name="Group 127"/>
          <p:cNvGrpSpPr/>
          <p:nvPr/>
        </p:nvGrpSpPr>
        <p:grpSpPr>
          <a:xfrm>
            <a:off x="3006795" y="4419600"/>
            <a:ext cx="1582053" cy="1526977"/>
            <a:chOff x="896978" y="4492823"/>
            <a:chExt cx="1582053" cy="1526977"/>
          </a:xfrm>
        </p:grpSpPr>
        <p:cxnSp>
          <p:nvCxnSpPr>
            <p:cNvPr id="129" name="Straight Connector 128"/>
            <p:cNvCxnSpPr/>
            <p:nvPr/>
          </p:nvCxnSpPr>
          <p:spPr>
            <a:xfrm rot="2700000">
              <a:off x="899658" y="5499987"/>
              <a:ext cx="466479" cy="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rot="18900000">
              <a:off x="897927" y="5166787"/>
              <a:ext cx="469941" cy="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1298448" y="4724400"/>
              <a:ext cx="305642" cy="278258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rot="10800000">
              <a:off x="1297049" y="5003845"/>
              <a:ext cx="335672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rot="1800000">
              <a:off x="1606612" y="5123796"/>
              <a:ext cx="469941" cy="0"/>
            </a:xfrm>
            <a:prstGeom prst="line">
              <a:avLst/>
            </a:prstGeom>
            <a:ln w="22225">
              <a:solidFill>
                <a:srgbClr val="0070C0"/>
              </a:solidFill>
              <a:prstDash val="dash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rot="10800000">
              <a:off x="1297049" y="5659581"/>
              <a:ext cx="335672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rot="19800000">
              <a:off x="1606612" y="5548293"/>
              <a:ext cx="469941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rot="19800000">
              <a:off x="1603182" y="4881894"/>
              <a:ext cx="469941" cy="0"/>
            </a:xfrm>
            <a:prstGeom prst="line">
              <a:avLst/>
            </a:prstGeom>
            <a:ln w="22225">
              <a:solidFill>
                <a:srgbClr val="FF0000"/>
              </a:solidFill>
              <a:prstDash val="solid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 rot="1800000">
              <a:off x="1603182" y="5781532"/>
              <a:ext cx="469941" cy="0"/>
            </a:xfrm>
            <a:prstGeom prst="line">
              <a:avLst/>
            </a:prstGeom>
            <a:ln w="22225" cmpd="sng">
              <a:solidFill>
                <a:schemeClr val="tx1"/>
              </a:solidFill>
              <a:prstDash val="solid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xtBox 137"/>
            <p:cNvSpPr txBox="1"/>
            <p:nvPr/>
          </p:nvSpPr>
          <p:spPr>
            <a:xfrm>
              <a:off x="899613" y="5391835"/>
              <a:ext cx="24878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/>
                <a:t>t</a:t>
              </a:r>
              <a:endParaRPr lang="en-US" sz="1500" i="1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99613" y="4953000"/>
              <a:ext cx="24878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/>
                <a:t>t</a:t>
              </a:r>
              <a:endParaRPr lang="en-US" sz="1500" i="1" dirty="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143000" y="4665314"/>
              <a:ext cx="2840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b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143000" y="5696635"/>
              <a:ext cx="2840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b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1281740" y="5349240"/>
              <a:ext cx="6994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 smtClean="0"/>
                <a:t>W</a:t>
              </a:r>
              <a:r>
                <a:rPr lang="en-US" sz="1500" i="1" baseline="30000" dirty="0" smtClean="0"/>
                <a:t> -</a:t>
              </a:r>
              <a:endParaRPr lang="en-US" sz="1500" i="1" baseline="30000" dirty="0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295400" y="4974336"/>
              <a:ext cx="4203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/>
                <a:t>W</a:t>
              </a:r>
              <a:r>
                <a:rPr lang="en-US" sz="1500" i="1" baseline="30000" dirty="0" smtClean="0"/>
                <a:t>+</a:t>
              </a:r>
              <a:endParaRPr lang="en-US" sz="1500" i="1" baseline="30000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973764" y="4542238"/>
              <a:ext cx="50526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>
                  <a:solidFill>
                    <a:srgbClr val="FF0000"/>
                  </a:solidFill>
                </a:rPr>
                <a:t>e</a:t>
              </a:r>
              <a:r>
                <a:rPr lang="en-US" sz="1500" i="1" baseline="30000" dirty="0" smtClean="0">
                  <a:solidFill>
                    <a:srgbClr val="FF0000"/>
                  </a:solidFill>
                </a:rPr>
                <a:t>-</a:t>
              </a:r>
              <a:r>
                <a:rPr lang="en-US" sz="1500" i="1" dirty="0" smtClean="0">
                  <a:solidFill>
                    <a:srgbClr val="FF0000"/>
                  </a:solidFill>
                </a:rPr>
                <a:t>,µ</a:t>
              </a:r>
              <a:r>
                <a:rPr lang="en-US" sz="1500" i="1" baseline="30000" dirty="0" smtClean="0">
                  <a:solidFill>
                    <a:srgbClr val="FF0000"/>
                  </a:solidFill>
                </a:rPr>
                <a:t>-</a:t>
              </a:r>
              <a:endParaRPr lang="en-US" sz="1500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1981820" y="5265073"/>
              <a:ext cx="37542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>
                  <a:solidFill>
                    <a:srgbClr val="FF0000"/>
                  </a:solidFill>
                </a:rPr>
                <a:t> </a:t>
              </a:r>
              <a:r>
                <a:rPr lang="en-US" sz="1500" i="1" dirty="0" smtClean="0"/>
                <a:t>q’</a:t>
              </a:r>
              <a:endParaRPr lang="en-US" sz="1500" i="1" baseline="30000" dirty="0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987805" y="5008718"/>
              <a:ext cx="27122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>
                  <a:solidFill>
                    <a:srgbClr val="0070C0"/>
                  </a:solidFill>
                </a:rPr>
                <a:t>ν</a:t>
              </a:r>
              <a:endParaRPr lang="en-US" sz="1500" i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987805" y="5664912"/>
              <a:ext cx="2840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q</a:t>
              </a:r>
              <a:endParaRPr lang="en-US" sz="1500" i="1" baseline="30000" dirty="0"/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896978" y="4818959"/>
              <a:ext cx="268022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_</a:t>
              </a:r>
              <a:endParaRPr lang="en-US" sz="1300" dirty="0"/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161288" y="4492823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_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989219" y="4873752"/>
              <a:ext cx="2205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_</a:t>
              </a:r>
            </a:p>
          </p:txBody>
        </p:sp>
        <p:cxnSp>
          <p:nvCxnSpPr>
            <p:cNvPr id="151" name="Straight Connector 150"/>
            <p:cNvCxnSpPr/>
            <p:nvPr/>
          </p:nvCxnSpPr>
          <p:spPr>
            <a:xfrm rot="5400000" flipV="1">
              <a:off x="1261872" y="5651650"/>
              <a:ext cx="305642" cy="278258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0" name="TextBox 199"/>
          <p:cNvSpPr txBox="1"/>
          <p:nvPr/>
        </p:nvSpPr>
        <p:spPr>
          <a:xfrm>
            <a:off x="2768722" y="5867400"/>
            <a:ext cx="2013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B00000"/>
                </a:solidFill>
              </a:rPr>
              <a:t>Lepton+jets (~30)</a:t>
            </a:r>
            <a:endParaRPr lang="en-US" sz="2000" dirty="0">
              <a:solidFill>
                <a:srgbClr val="B00000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4826122" y="5867400"/>
            <a:ext cx="2211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B00000"/>
                </a:solidFill>
              </a:rPr>
              <a:t>All hadronic (~46%)</a:t>
            </a:r>
            <a:endParaRPr lang="en-US" sz="2000" dirty="0">
              <a:solidFill>
                <a:srgbClr val="B00000"/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7010400" y="5867400"/>
            <a:ext cx="1836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B00000"/>
                </a:solidFill>
                <a:latin typeface="Calibri"/>
              </a:rPr>
              <a:t>Tau</a:t>
            </a:r>
            <a:r>
              <a:rPr lang="en-US" sz="2000" dirty="0" smtClean="0">
                <a:solidFill>
                  <a:srgbClr val="B00000"/>
                </a:solidFill>
              </a:rPr>
              <a:t>+jets (~15%)</a:t>
            </a:r>
            <a:endParaRPr lang="en-US" sz="2000" dirty="0">
              <a:solidFill>
                <a:srgbClr val="B0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133088" y="5047488"/>
            <a:ext cx="220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_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4894947" y="4325112"/>
            <a:ext cx="1460266" cy="1621465"/>
            <a:chOff x="896978" y="4398335"/>
            <a:chExt cx="1460266" cy="1621465"/>
          </a:xfrm>
        </p:grpSpPr>
        <p:cxnSp>
          <p:nvCxnSpPr>
            <p:cNvPr id="116" name="Straight Connector 115"/>
            <p:cNvCxnSpPr/>
            <p:nvPr/>
          </p:nvCxnSpPr>
          <p:spPr>
            <a:xfrm rot="2700000">
              <a:off x="899658" y="5499987"/>
              <a:ext cx="466479" cy="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rot="18900000">
              <a:off x="897927" y="5166787"/>
              <a:ext cx="469941" cy="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1298448" y="4724400"/>
              <a:ext cx="305642" cy="278258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rot="10800000">
              <a:off x="1297049" y="5003845"/>
              <a:ext cx="335672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1800000">
              <a:off x="1606612" y="5123796"/>
              <a:ext cx="469941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0800000">
              <a:off x="1297049" y="5659581"/>
              <a:ext cx="335672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rot="19800000">
              <a:off x="1606612" y="5548293"/>
              <a:ext cx="469941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19800000">
              <a:off x="1603182" y="4881894"/>
              <a:ext cx="469941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rot="1800000">
              <a:off x="1603182" y="5781532"/>
              <a:ext cx="469941" cy="0"/>
            </a:xfrm>
            <a:prstGeom prst="line">
              <a:avLst/>
            </a:prstGeom>
            <a:ln w="22225" cmpd="sng">
              <a:solidFill>
                <a:schemeClr val="tx1"/>
              </a:solidFill>
              <a:prstDash val="solid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TextBox 202"/>
            <p:cNvSpPr txBox="1"/>
            <p:nvPr/>
          </p:nvSpPr>
          <p:spPr>
            <a:xfrm>
              <a:off x="899613" y="5391835"/>
              <a:ext cx="24878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/>
                <a:t>t</a:t>
              </a:r>
              <a:endParaRPr lang="en-US" sz="1500" i="1" dirty="0"/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899613" y="4953000"/>
              <a:ext cx="24878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/>
                <a:t>t</a:t>
              </a:r>
              <a:endParaRPr lang="en-US" sz="1500" i="1" dirty="0"/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1143000" y="4665314"/>
              <a:ext cx="2840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b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1143000" y="5696635"/>
              <a:ext cx="2840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b</a:t>
              </a: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1281740" y="5349240"/>
              <a:ext cx="6994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 smtClean="0"/>
                <a:t>W</a:t>
              </a:r>
              <a:r>
                <a:rPr lang="en-US" sz="1500" i="1" baseline="30000" dirty="0" smtClean="0"/>
                <a:t> -</a:t>
              </a:r>
              <a:endParaRPr lang="en-US" sz="1500" i="1" baseline="30000" dirty="0"/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1295400" y="4974336"/>
              <a:ext cx="4203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/>
                <a:t>W</a:t>
              </a:r>
              <a:r>
                <a:rPr lang="en-US" sz="1500" i="1" baseline="30000" dirty="0" smtClean="0"/>
                <a:t>+</a:t>
              </a:r>
              <a:endParaRPr lang="en-US" sz="1500" i="1" baseline="30000" dirty="0"/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1973764" y="4542238"/>
              <a:ext cx="37542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>
                  <a:solidFill>
                    <a:srgbClr val="FF0000"/>
                  </a:solidFill>
                </a:rPr>
                <a:t> </a:t>
              </a:r>
              <a:r>
                <a:rPr lang="en-US" sz="1500" i="1" dirty="0" smtClean="0"/>
                <a:t>q’</a:t>
              </a:r>
              <a:endParaRPr lang="en-US" sz="1500" i="1" baseline="30000" dirty="0"/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1981820" y="5265073"/>
              <a:ext cx="37542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>
                  <a:solidFill>
                    <a:srgbClr val="FF0000"/>
                  </a:solidFill>
                </a:rPr>
                <a:t> </a:t>
              </a:r>
              <a:r>
                <a:rPr lang="en-US" sz="1500" i="1" dirty="0" smtClean="0"/>
                <a:t>q’</a:t>
              </a:r>
              <a:endParaRPr lang="en-US" sz="1500" i="1" baseline="30000" dirty="0"/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1987805" y="5008718"/>
              <a:ext cx="2840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q</a:t>
              </a:r>
              <a:endParaRPr lang="en-US" sz="1500" i="1" baseline="30000" dirty="0"/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1987805" y="5664912"/>
              <a:ext cx="2840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q</a:t>
              </a:r>
              <a:endParaRPr lang="en-US" sz="1500" i="1" baseline="30000" dirty="0"/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896978" y="4818959"/>
              <a:ext cx="268022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_</a:t>
              </a:r>
              <a:endParaRPr lang="en-US" sz="1300" dirty="0"/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161288" y="4492823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_</a:t>
              </a: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2009639" y="4398335"/>
              <a:ext cx="2205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_</a:t>
              </a:r>
            </a:p>
          </p:txBody>
        </p:sp>
        <p:cxnSp>
          <p:nvCxnSpPr>
            <p:cNvPr id="216" name="Straight Connector 215"/>
            <p:cNvCxnSpPr/>
            <p:nvPr/>
          </p:nvCxnSpPr>
          <p:spPr>
            <a:xfrm rot="5400000" flipV="1">
              <a:off x="1261872" y="5651650"/>
              <a:ext cx="305642" cy="278258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7" name="Group 216"/>
          <p:cNvGrpSpPr/>
          <p:nvPr/>
        </p:nvGrpSpPr>
        <p:grpSpPr>
          <a:xfrm>
            <a:off x="7104747" y="4419600"/>
            <a:ext cx="1460266" cy="1526977"/>
            <a:chOff x="896978" y="4492823"/>
            <a:chExt cx="1460266" cy="1526977"/>
          </a:xfrm>
        </p:grpSpPr>
        <p:cxnSp>
          <p:nvCxnSpPr>
            <p:cNvPr id="218" name="Straight Connector 217"/>
            <p:cNvCxnSpPr/>
            <p:nvPr/>
          </p:nvCxnSpPr>
          <p:spPr>
            <a:xfrm rot="2700000">
              <a:off x="899658" y="5499987"/>
              <a:ext cx="466479" cy="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8900000">
              <a:off x="897927" y="5166787"/>
              <a:ext cx="469941" cy="0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flipV="1">
              <a:off x="1298448" y="4724400"/>
              <a:ext cx="305642" cy="278258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0800000">
              <a:off x="1297049" y="5003845"/>
              <a:ext cx="335672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1800000">
              <a:off x="1606612" y="5123796"/>
              <a:ext cx="469941" cy="0"/>
            </a:xfrm>
            <a:prstGeom prst="line">
              <a:avLst/>
            </a:prstGeom>
            <a:ln w="22225">
              <a:solidFill>
                <a:srgbClr val="0070C0"/>
              </a:solidFill>
              <a:prstDash val="dash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10800000">
              <a:off x="1297049" y="5659581"/>
              <a:ext cx="335672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19800000">
              <a:off x="1606612" y="5548293"/>
              <a:ext cx="469941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19800000">
              <a:off x="1603182" y="4881894"/>
              <a:ext cx="469941" cy="0"/>
            </a:xfrm>
            <a:prstGeom prst="line">
              <a:avLst/>
            </a:prstGeom>
            <a:ln w="22225">
              <a:solidFill>
                <a:srgbClr val="00B050"/>
              </a:solidFill>
              <a:prstDash val="solid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1800000">
              <a:off x="1603182" y="5781532"/>
              <a:ext cx="469941" cy="0"/>
            </a:xfrm>
            <a:prstGeom prst="line">
              <a:avLst/>
            </a:prstGeom>
            <a:ln w="22225" cmpd="sng">
              <a:solidFill>
                <a:schemeClr val="tx1"/>
              </a:solidFill>
              <a:prstDash val="solid"/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TextBox 226"/>
            <p:cNvSpPr txBox="1"/>
            <p:nvPr/>
          </p:nvSpPr>
          <p:spPr>
            <a:xfrm>
              <a:off x="899613" y="5391835"/>
              <a:ext cx="24878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/>
                <a:t>t</a:t>
              </a:r>
              <a:endParaRPr lang="en-US" sz="1500" i="1" dirty="0"/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899613" y="4953000"/>
              <a:ext cx="24878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/>
                <a:t>t</a:t>
              </a:r>
              <a:endParaRPr lang="en-US" sz="1500" i="1" dirty="0"/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1143000" y="4665314"/>
              <a:ext cx="2840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b</a:t>
              </a: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1143000" y="5696635"/>
              <a:ext cx="2840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b</a:t>
              </a: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1281740" y="5349240"/>
              <a:ext cx="6994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 smtClean="0"/>
                <a:t>W</a:t>
              </a:r>
              <a:r>
                <a:rPr lang="en-US" sz="1500" i="1" baseline="30000" dirty="0" smtClean="0"/>
                <a:t> -</a:t>
              </a:r>
              <a:endParaRPr lang="en-US" sz="1500" i="1" baseline="30000" dirty="0"/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1295400" y="4974336"/>
              <a:ext cx="42030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/>
                <a:t>W</a:t>
              </a:r>
              <a:r>
                <a:rPr lang="en-US" sz="1500" i="1" baseline="30000" dirty="0" smtClean="0"/>
                <a:t>+</a:t>
              </a:r>
              <a:endParaRPr lang="en-US" sz="1500" i="1" baseline="30000" dirty="0"/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1973764" y="4542238"/>
              <a:ext cx="29206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>
                  <a:solidFill>
                    <a:srgbClr val="00B050"/>
                  </a:solidFill>
                  <a:latin typeface="Times New Roman"/>
                  <a:cs typeface="Times New Roman"/>
                </a:rPr>
                <a:t>τ</a:t>
              </a:r>
              <a:r>
                <a:rPr lang="en-US" sz="1500" i="1" baseline="30000" dirty="0" smtClean="0">
                  <a:solidFill>
                    <a:srgbClr val="00B050"/>
                  </a:solidFill>
                </a:rPr>
                <a:t>-</a:t>
              </a:r>
              <a:endParaRPr lang="en-US" sz="1500" i="1" baseline="30000" dirty="0">
                <a:solidFill>
                  <a:srgbClr val="00B050"/>
                </a:solidFill>
              </a:endParaRPr>
            </a:p>
          </p:txBody>
        </p:sp>
        <p:sp>
          <p:nvSpPr>
            <p:cNvPr id="234" name="TextBox 233"/>
            <p:cNvSpPr txBox="1"/>
            <p:nvPr/>
          </p:nvSpPr>
          <p:spPr>
            <a:xfrm>
              <a:off x="1981820" y="5265073"/>
              <a:ext cx="37542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 smtClean="0">
                  <a:solidFill>
                    <a:srgbClr val="FF0000"/>
                  </a:solidFill>
                </a:rPr>
                <a:t> </a:t>
              </a:r>
              <a:r>
                <a:rPr lang="en-US" sz="1500" i="1" dirty="0" smtClean="0"/>
                <a:t>q’</a:t>
              </a:r>
              <a:endParaRPr lang="en-US" sz="1500" i="1" baseline="30000" dirty="0"/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1987805" y="5008718"/>
              <a:ext cx="27122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>
                  <a:solidFill>
                    <a:srgbClr val="0070C0"/>
                  </a:solidFill>
                </a:rPr>
                <a:t>ν</a:t>
              </a:r>
              <a:endParaRPr lang="en-US" sz="1500" i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1987805" y="5664912"/>
              <a:ext cx="28405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i="1" dirty="0"/>
                <a:t>q</a:t>
              </a:r>
              <a:endParaRPr lang="en-US" sz="1500" i="1" baseline="30000" dirty="0"/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896978" y="4818959"/>
              <a:ext cx="268022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_</a:t>
              </a:r>
              <a:endParaRPr lang="en-US" sz="1300" dirty="0"/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1161288" y="4492823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_</a:t>
              </a: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1989219" y="4873752"/>
              <a:ext cx="2205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_</a:t>
              </a:r>
            </a:p>
          </p:txBody>
        </p:sp>
        <p:cxnSp>
          <p:nvCxnSpPr>
            <p:cNvPr id="240" name="Straight Connector 239"/>
            <p:cNvCxnSpPr/>
            <p:nvPr/>
          </p:nvCxnSpPr>
          <p:spPr>
            <a:xfrm rot="5400000" flipV="1">
              <a:off x="1261872" y="5651650"/>
              <a:ext cx="305642" cy="278258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>
              <a:outerShdw blurRad="508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2" name="TextBox 241"/>
          <p:cNvSpPr txBox="1"/>
          <p:nvPr/>
        </p:nvSpPr>
        <p:spPr>
          <a:xfrm>
            <a:off x="6019800" y="5047488"/>
            <a:ext cx="220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_</a:t>
            </a:r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2362200"/>
            <a:ext cx="1782748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2" name="TextBox 151"/>
          <p:cNvSpPr txBox="1"/>
          <p:nvPr/>
        </p:nvSpPr>
        <p:spPr>
          <a:xfrm>
            <a:off x="2667000" y="25908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+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7244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Most analyses need a full reconstruction of the </a:t>
            </a:r>
            <a:r>
              <a:rPr lang="en-US" sz="2400" dirty="0" err="1" smtClean="0"/>
              <a:t>tt</a:t>
            </a:r>
            <a:r>
              <a:rPr lang="en-US" sz="2400" dirty="0" smtClean="0"/>
              <a:t> event</a:t>
            </a:r>
            <a:r>
              <a:rPr lang="en-US" sz="2300" dirty="0" smtClean="0"/>
              <a:t>:                  </a:t>
            </a:r>
            <a:r>
              <a:rPr lang="en-US" sz="2200" dirty="0" smtClean="0">
                <a:solidFill>
                  <a:srgbClr val="B00000"/>
                </a:solidFill>
              </a:rPr>
              <a:t>• top mass and charge, angular distributions, production asymmetries</a:t>
            </a:r>
            <a:endParaRPr lang="en-US" sz="22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Kinematic fit used to select/weight </a:t>
            </a:r>
            <a:r>
              <a:rPr lang="en-US" sz="2400" dirty="0" err="1" smtClean="0"/>
              <a:t>parton</a:t>
            </a:r>
            <a:r>
              <a:rPr lang="en-US" sz="2400" dirty="0" smtClean="0"/>
              <a:t>-jet assignments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Dilepton events </a:t>
            </a:r>
            <a:r>
              <a:rPr lang="en-US" sz="2400" dirty="0" err="1" smtClean="0"/>
              <a:t>underconstrained</a:t>
            </a:r>
            <a:r>
              <a:rPr lang="en-US" sz="2400" dirty="0" smtClean="0"/>
              <a:t> due to the presence of two undetected neutrinos:                                                                              </a:t>
            </a:r>
            <a:r>
              <a:rPr lang="en-US" sz="2200" dirty="0" smtClean="0">
                <a:solidFill>
                  <a:srgbClr val="B00000"/>
                </a:solidFill>
              </a:rPr>
              <a:t>• Use expectation from theory to assign a probability to the solutions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B00000"/>
                </a:solidFill>
              </a:rPr>
              <a:t>(kinematic distributions of the neutrinos, matrix elements) </a:t>
            </a:r>
            <a:endParaRPr lang="en-US" sz="2800" b="1" dirty="0" smtClean="0">
              <a:solidFill>
                <a:srgbClr val="B00000"/>
              </a:solidFill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tt</a:t>
            </a:r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 Event Reconstruction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</a:t>
            </a:r>
            <a:r>
              <a:rPr lang="en-US" dirty="0" err="1" smtClean="0"/>
              <a:t>Scodellao</a:t>
            </a:r>
            <a:r>
              <a:rPr lang="en-US" dirty="0" smtClean="0"/>
              <a:t>, IFCA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20824" y="27432"/>
            <a:ext cx="310896" cy="52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27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66560" y="1472184"/>
            <a:ext cx="280846" cy="323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_</a:t>
            </a:r>
            <a:endParaRPr lang="en-US" sz="15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838200" y="3048000"/>
            <a:ext cx="8010253" cy="1295400"/>
            <a:chOff x="905147" y="2971800"/>
            <a:chExt cx="8010253" cy="1295400"/>
          </a:xfrm>
        </p:grpSpPr>
        <p:grpSp>
          <p:nvGrpSpPr>
            <p:cNvPr id="18" name="Group 17"/>
            <p:cNvGrpSpPr/>
            <p:nvPr/>
          </p:nvGrpSpPr>
          <p:grpSpPr>
            <a:xfrm>
              <a:off x="1828800" y="2971800"/>
              <a:ext cx="5410200" cy="1295400"/>
              <a:chOff x="1752600" y="3124200"/>
              <a:chExt cx="5410200" cy="1295400"/>
            </a:xfrm>
          </p:grpSpPr>
          <p:graphicFrame>
            <p:nvGraphicFramePr>
              <p:cNvPr id="3" name="Object 2"/>
              <p:cNvGraphicFramePr>
                <a:graphicFrameLocks noChangeAspect="1"/>
              </p:cNvGraphicFramePr>
              <p:nvPr/>
            </p:nvGraphicFramePr>
            <p:xfrm>
              <a:off x="1752600" y="3139507"/>
              <a:ext cx="5410200" cy="1280093"/>
            </p:xfrm>
            <a:graphic>
              <a:graphicData uri="http://schemas.openxmlformats.org/presentationml/2006/ole">
                <p:oleObj spid="_x0000_s2050" name="Microsoft Equation 3.0" r:id="rId4" imgW="4076640" imgH="965160" progId="Equation.3">
                  <p:embed/>
                </p:oleObj>
              </a:graphicData>
            </a:graphic>
          </p:graphicFrame>
          <p:sp>
            <p:nvSpPr>
              <p:cNvPr id="11" name="Rounded Rectangle 10"/>
              <p:cNvSpPr/>
              <p:nvPr/>
            </p:nvSpPr>
            <p:spPr>
              <a:xfrm>
                <a:off x="2667000" y="3124200"/>
                <a:ext cx="3352800" cy="609600"/>
              </a:xfrm>
              <a:prstGeom prst="roundRect">
                <a:avLst/>
              </a:prstGeom>
              <a:no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4800600" y="3810000"/>
                <a:ext cx="2362200" cy="609600"/>
              </a:xfrm>
              <a:prstGeom prst="roundRect">
                <a:avLst/>
              </a:prstGeom>
              <a:noFill/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2209800" y="3810000"/>
                <a:ext cx="2438400" cy="609600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6096000" y="2971800"/>
              <a:ext cx="2696444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dirty="0" smtClean="0">
                  <a:solidFill>
                    <a:schemeClr val="accent6">
                      <a:lumMod val="75000"/>
                    </a:schemeClr>
                  </a:solidFill>
                </a:rPr>
                <a:t>Allow </a:t>
              </a:r>
              <a:r>
                <a:rPr lang="en-US" sz="1700" dirty="0" err="1" smtClean="0">
                  <a:solidFill>
                    <a:schemeClr val="accent6">
                      <a:lumMod val="75000"/>
                    </a:schemeClr>
                  </a:solidFill>
                </a:rPr>
                <a:t>momenta</a:t>
              </a:r>
              <a:r>
                <a:rPr lang="en-US" sz="1700" dirty="0" smtClean="0">
                  <a:solidFill>
                    <a:schemeClr val="accent6">
                      <a:lumMod val="75000"/>
                    </a:schemeClr>
                  </a:solidFill>
                </a:rPr>
                <a:t> to fluctuate</a:t>
              </a:r>
            </a:p>
            <a:p>
              <a:r>
                <a:rPr lang="en-US" sz="1700" dirty="0" smtClean="0">
                  <a:solidFill>
                    <a:schemeClr val="accent6">
                      <a:lumMod val="75000"/>
                    </a:schemeClr>
                  </a:solidFill>
                </a:rPr>
                <a:t>according to their resolution</a:t>
              </a:r>
              <a:endParaRPr lang="en-US" sz="17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05147" y="3651647"/>
              <a:ext cx="1304653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dirty="0" smtClean="0">
                  <a:solidFill>
                    <a:srgbClr val="00B050"/>
                  </a:solidFill>
                </a:rPr>
                <a:t>Constrain on</a:t>
              </a:r>
            </a:p>
            <a:p>
              <a:r>
                <a:rPr lang="en-US" sz="1700" dirty="0" smtClean="0">
                  <a:solidFill>
                    <a:srgbClr val="00B050"/>
                  </a:solidFill>
                </a:rPr>
                <a:t>W masses </a:t>
              </a:r>
              <a:endParaRPr lang="en-US" sz="1700" dirty="0">
                <a:solidFill>
                  <a:srgbClr val="00B05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39000" y="3651647"/>
              <a:ext cx="16764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dirty="0" smtClean="0">
                  <a:solidFill>
                    <a:schemeClr val="accent4">
                      <a:lumMod val="75000"/>
                    </a:schemeClr>
                  </a:solidFill>
                </a:rPr>
                <a:t>Same mass for top and </a:t>
              </a:r>
              <a:r>
                <a:rPr lang="en-US" sz="1700" dirty="0" err="1" smtClean="0">
                  <a:solidFill>
                    <a:schemeClr val="accent4">
                      <a:lumMod val="75000"/>
                    </a:schemeClr>
                  </a:solidFill>
                </a:rPr>
                <a:t>antitop</a:t>
              </a:r>
              <a:endParaRPr lang="en-US" sz="17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667000"/>
            <a:ext cx="2748915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153401" cy="49530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Measurements at 7 TeV:                                            </a:t>
            </a:r>
            <a:r>
              <a:rPr lang="en-US" sz="2200" dirty="0" smtClean="0">
                <a:solidFill>
                  <a:srgbClr val="B00000"/>
                </a:solidFill>
              </a:rPr>
              <a:t>                                 </a:t>
            </a:r>
            <a:r>
              <a:rPr lang="en-US" sz="2100" dirty="0" smtClean="0">
                <a:solidFill>
                  <a:srgbClr val="B00000"/>
                </a:solidFill>
              </a:rPr>
              <a:t>• Dominated by the very precise                                                          dilepton channel (updated result)</a:t>
            </a:r>
            <a:endParaRPr lang="en-US" sz="2100" dirty="0" smtClean="0">
              <a:solidFill>
                <a:srgbClr val="B00000"/>
              </a:solidFill>
              <a:cs typeface="Times New Roman"/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000" dirty="0" smtClean="0">
              <a:solidFill>
                <a:srgbClr val="B00000"/>
              </a:solidFill>
              <a:cs typeface="Times New Roman"/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000" dirty="0" smtClean="0">
              <a:solidFill>
                <a:srgbClr val="B00000"/>
              </a:solidFill>
              <a:cs typeface="Times New Roman"/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000" dirty="0" smtClean="0">
              <a:solidFill>
                <a:srgbClr val="B00000"/>
              </a:solidFill>
              <a:cs typeface="Times New Roman"/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000" dirty="0" smtClean="0">
              <a:solidFill>
                <a:srgbClr val="B00000"/>
              </a:solidFill>
              <a:cs typeface="Times New Roman"/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000" dirty="0" smtClean="0">
              <a:solidFill>
                <a:srgbClr val="B00000"/>
              </a:solidFill>
              <a:cs typeface="Times New Roman"/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000" dirty="0" smtClean="0">
              <a:solidFill>
                <a:srgbClr val="B00000"/>
              </a:solidFill>
              <a:cs typeface="Times New Roman"/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000" dirty="0" smtClean="0">
              <a:solidFill>
                <a:srgbClr val="B00000"/>
              </a:solidFill>
              <a:cs typeface="Times New Roman"/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000" dirty="0" smtClean="0">
              <a:solidFill>
                <a:srgbClr val="B00000"/>
              </a:solidFill>
              <a:cs typeface="Times New Roman"/>
            </a:endParaRPr>
          </a:p>
          <a:p>
            <a:pPr>
              <a:buClr>
                <a:schemeClr val="accent6"/>
              </a:buClr>
              <a:buNone/>
            </a:pPr>
            <a:r>
              <a:rPr lang="en-US" sz="2000" dirty="0" smtClean="0">
                <a:solidFill>
                  <a:srgbClr val="B00000"/>
                </a:solidFill>
              </a:rPr>
              <a:t> 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Exp. precision challenging the approx. NNLO QCD calculations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2084" y="2667000"/>
            <a:ext cx="2748916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tt Cross Sections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88920" y="27432"/>
            <a:ext cx="310896" cy="52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27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0" y="1600200"/>
            <a:ext cx="41148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US" sz="2400" dirty="0" smtClean="0"/>
              <a:t>Measurements at 8 TeV:      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Preliminary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rgbClr val="B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results in dilepton and lepton+jets channels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rgbClr val="B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66800" y="3968496"/>
            <a:ext cx="2438400" cy="3810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410200" y="4599432"/>
            <a:ext cx="2438400" cy="3810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tt Cross Sections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628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Cross section increase with energy agrees with predictions</a:t>
            </a:r>
          </a:p>
          <a:p>
            <a:pPr>
              <a:buClr>
                <a:schemeClr val="accent6"/>
              </a:buClr>
              <a:buNone/>
            </a:pPr>
            <a:endParaRPr lang="en-US" sz="2400" dirty="0" smtClean="0">
              <a:solidFill>
                <a:srgbClr val="B00000"/>
              </a:solidFill>
            </a:endParaRP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Ratio R = </a:t>
            </a:r>
            <a:r>
              <a:rPr lang="el-GR" sz="2300" dirty="0" smtClean="0">
                <a:latin typeface="Times New Roman"/>
                <a:cs typeface="Times New Roman"/>
              </a:rPr>
              <a:t>σ</a:t>
            </a:r>
            <a:r>
              <a:rPr lang="en-US" sz="2300" dirty="0" smtClean="0"/>
              <a:t>(8TeV)/</a:t>
            </a:r>
            <a:r>
              <a:rPr lang="el-GR" sz="2300" dirty="0" smtClean="0">
                <a:latin typeface="Times New Roman"/>
                <a:cs typeface="Times New Roman"/>
              </a:rPr>
              <a:t>σ</a:t>
            </a:r>
            <a:r>
              <a:rPr lang="en-US" sz="2300" dirty="0" smtClean="0"/>
              <a:t>(7TeV): </a:t>
            </a:r>
            <a:endParaRPr lang="en-US" sz="2300" dirty="0" smtClean="0">
              <a:solidFill>
                <a:srgbClr val="B00000"/>
              </a:solidFill>
            </a:endParaRPr>
          </a:p>
          <a:p>
            <a:pPr>
              <a:buClr>
                <a:schemeClr val="accent6"/>
              </a:buClr>
              <a:buNone/>
            </a:pPr>
            <a:r>
              <a:rPr lang="en-US" sz="2200" dirty="0" smtClean="0">
                <a:solidFill>
                  <a:srgbClr val="B00000"/>
                </a:solidFill>
              </a:rPr>
              <a:t>                   R = 1.41 </a:t>
            </a:r>
            <a:r>
              <a:rPr lang="en-US" sz="2000" dirty="0" smtClean="0">
                <a:solidFill>
                  <a:srgbClr val="B00000"/>
                </a:solidFill>
                <a:latin typeface="Cambria Math"/>
                <a:ea typeface="Cambria Math"/>
              </a:rPr>
              <a:t>±</a:t>
            </a:r>
            <a:r>
              <a:rPr lang="en-US" sz="2200" dirty="0" smtClean="0">
                <a:solidFill>
                  <a:srgbClr val="B00000"/>
                </a:solidFill>
                <a:latin typeface="Cambria Math"/>
                <a:ea typeface="Cambria Math"/>
              </a:rPr>
              <a:t> </a:t>
            </a:r>
            <a:r>
              <a:rPr lang="en-US" sz="2200" dirty="0" smtClean="0">
                <a:solidFill>
                  <a:srgbClr val="B00000"/>
                </a:solidFill>
              </a:rPr>
              <a:t>0.10            </a:t>
            </a:r>
          </a:p>
          <a:p>
            <a:pPr>
              <a:buClr>
                <a:schemeClr val="accent6"/>
              </a:buClr>
              <a:buNone/>
            </a:pPr>
            <a:r>
              <a:rPr lang="en-US" sz="2200" dirty="0" smtClean="0">
                <a:solidFill>
                  <a:srgbClr val="B00000"/>
                </a:solidFill>
              </a:rPr>
              <a:t>     </a:t>
            </a:r>
            <a:r>
              <a:rPr lang="en-US" sz="2100" dirty="0" smtClean="0">
                <a:solidFill>
                  <a:srgbClr val="B00000"/>
                </a:solidFill>
              </a:rPr>
              <a:t>• Experimental uncertainties taken as uncorrelated (pessimistic scenario)    • Theoretical uncertainties assumed to be 100% correlated       </a:t>
            </a:r>
          </a:p>
          <a:p>
            <a:pPr>
              <a:buClr>
                <a:schemeClr val="accent6"/>
              </a:buClr>
              <a:buNone/>
            </a:pPr>
            <a:r>
              <a:rPr lang="en-US" sz="2200" dirty="0" smtClean="0">
                <a:solidFill>
                  <a:srgbClr val="B00000"/>
                </a:solidFill>
              </a:rPr>
              <a:t> </a:t>
            </a:r>
            <a:endParaRPr lang="en-US" sz="22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88920" y="27432"/>
            <a:ext cx="310896" cy="52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27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943286"/>
            <a:ext cx="3585482" cy="268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9230" y="1447800"/>
            <a:ext cx="355997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7391400" y="4343400"/>
            <a:ext cx="1066800" cy="762000"/>
          </a:xfrm>
          <a:prstGeom prst="rect">
            <a:avLst/>
          </a:prstGeom>
          <a:noFill/>
          <a:ln>
            <a:solidFill>
              <a:srgbClr val="B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8458200" y="3886200"/>
            <a:ext cx="0" cy="457200"/>
          </a:xfrm>
          <a:prstGeom prst="straightConnector1">
            <a:avLst/>
          </a:prstGeom>
          <a:ln w="25400">
            <a:solidFill>
              <a:srgbClr val="B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715000" y="3886200"/>
            <a:ext cx="1676400" cy="457200"/>
          </a:xfrm>
          <a:prstGeom prst="straightConnector1">
            <a:avLst/>
          </a:prstGeom>
          <a:ln w="25400">
            <a:solidFill>
              <a:srgbClr val="B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Differential tt Cross Sections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304800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Inclusive cross section precision matching theoretical uncertainty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300" dirty="0" smtClean="0"/>
              <a:t>Differential cross sections test different QCD calculation schemes: </a:t>
            </a:r>
            <a:r>
              <a:rPr lang="en-US" sz="2200" dirty="0" smtClean="0">
                <a:solidFill>
                  <a:srgbClr val="B00000"/>
                </a:solidFill>
              </a:rPr>
              <a:t>• Unfolding distributions to parton level                                                          • Shape measurement: lot of systematic uncertainties cancel out in the normalization</a:t>
            </a:r>
            <a:endParaRPr lang="en-US" sz="22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27432"/>
            <a:ext cx="310896" cy="52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27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162800" y="1295400"/>
            <a:ext cx="1371600" cy="304800"/>
          </a:xfrm>
          <a:prstGeom prst="roundRect">
            <a:avLst/>
          </a:prstGeom>
          <a:solidFill>
            <a:schemeClr val="accent2">
              <a:alpha val="63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TOP-11-013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17059" y="3581399"/>
            <a:ext cx="8193541" cy="2743201"/>
            <a:chOff x="417059" y="3428999"/>
            <a:chExt cx="8193541" cy="2743201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7059" y="3429000"/>
              <a:ext cx="2859541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30492" y="3428999"/>
              <a:ext cx="2780108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63491" y="3429000"/>
              <a:ext cx="2780109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946630" y="5333999"/>
              <a:ext cx="20251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B00000"/>
                  </a:solidFill>
                </a:rPr>
                <a:t>Lepton+jets: lepton P</a:t>
              </a:r>
              <a:r>
                <a:rPr lang="en-US" sz="1600" baseline="-25000" dirty="0" smtClean="0">
                  <a:solidFill>
                    <a:srgbClr val="B00000"/>
                  </a:solidFill>
                </a:rPr>
                <a:t>T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57600" y="5333999"/>
              <a:ext cx="14997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B00000"/>
                  </a:solidFill>
                </a:rPr>
                <a:t>Dilepton: top P</a:t>
              </a:r>
              <a:r>
                <a:rPr lang="en-US" sz="1600" baseline="-25000" dirty="0" smtClean="0">
                  <a:solidFill>
                    <a:srgbClr val="B00000"/>
                  </a:solidFill>
                </a:rPr>
                <a:t>T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24600" y="5333999"/>
              <a:ext cx="16007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B00000"/>
                  </a:solidFill>
                </a:rPr>
                <a:t>Dilepton: tt mass</a:t>
              </a:r>
              <a:endParaRPr lang="en-US" sz="1600" baseline="-25000" dirty="0" smtClean="0">
                <a:solidFill>
                  <a:srgbClr val="B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178040" y="5209401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B00000"/>
                  </a:solidFill>
                </a:rPr>
                <a:t>_</a:t>
              </a:r>
              <a:endParaRPr lang="en-US" sz="1200" dirty="0">
                <a:solidFill>
                  <a:srgbClr val="B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Missing E</a:t>
            </a:r>
            <a:r>
              <a:rPr lang="en-US" baseline="-25000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T </a:t>
            </a:r>
            <a:r>
              <a:rPr lang="en-US" dirty="0" smtClean="0">
                <a:solidFill>
                  <a:srgbClr val="FFFF99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cs typeface="Tahoma" pitchFamily="34" charset="0"/>
              </a:rPr>
              <a:t>in tt Events</a:t>
            </a:r>
            <a:endParaRPr lang="en-US" dirty="0">
              <a:solidFill>
                <a:srgbClr val="FFFF99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28CC-F357-4485-A55E-B0A9F1F99C8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</p:spPr>
        <p:txBody>
          <a:bodyPr>
            <a:normAutofit/>
          </a:bodyPr>
          <a:lstStyle/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Test of the current models of top quark pair production          </a:t>
            </a:r>
            <a:r>
              <a:rPr lang="en-US" sz="2800" dirty="0" smtClean="0">
                <a:solidFill>
                  <a:srgbClr val="B00000"/>
                </a:solidFill>
              </a:rPr>
              <a:t> </a:t>
            </a:r>
            <a:r>
              <a:rPr lang="en-US" sz="2200" dirty="0" smtClean="0">
                <a:solidFill>
                  <a:srgbClr val="B00000"/>
                </a:solidFill>
              </a:rPr>
              <a:t>• ttbar is a major background to many processes involving MET       • Also sensitive to BSM production of MET with ttbar pairs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2400" dirty="0" smtClean="0"/>
              <a:t>Selecting tt events in lepton+jets final states                               </a:t>
            </a:r>
            <a:r>
              <a:rPr lang="en-US" sz="2400" dirty="0" smtClean="0">
                <a:solidFill>
                  <a:srgbClr val="B00000"/>
                </a:solidFill>
              </a:rPr>
              <a:t>• </a:t>
            </a:r>
            <a:r>
              <a:rPr lang="en-US" sz="2200" dirty="0" smtClean="0">
                <a:solidFill>
                  <a:srgbClr val="B00000"/>
                </a:solidFill>
              </a:rPr>
              <a:t>Fit to lepton pseudorapidity in bin of missing E</a:t>
            </a:r>
            <a:r>
              <a:rPr lang="en-US" sz="2200" baseline="-25000" dirty="0" smtClean="0">
                <a:solidFill>
                  <a:srgbClr val="B00000"/>
                </a:solidFill>
              </a:rPr>
              <a:t>T</a:t>
            </a:r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  <a:p>
            <a:pPr>
              <a:buClr>
                <a:schemeClr val="accent6"/>
              </a:buClr>
              <a:buFont typeface="Wingdings" pitchFamily="2" charset="2"/>
              <a:buChar char="§"/>
            </a:pPr>
            <a:endParaRPr lang="en-US" sz="28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2nd, 2012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Luca Scodellaro, IFCA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199" y="3657600"/>
            <a:ext cx="3732256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657600"/>
            <a:ext cx="373621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le 10"/>
          <p:cNvSpPr/>
          <p:nvPr/>
        </p:nvSpPr>
        <p:spPr>
          <a:xfrm>
            <a:off x="7159752" y="1295400"/>
            <a:ext cx="1371600" cy="3048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TOP-12-019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20640" y="27432"/>
            <a:ext cx="310896" cy="521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</a:t>
            </a:r>
            <a:endParaRPr lang="en-US" sz="27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75688" y="2648633"/>
            <a:ext cx="280846" cy="323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_</a:t>
            </a:r>
            <a:endParaRPr 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9006</TotalTime>
  <Words>2815</Words>
  <Application>Microsoft Office PowerPoint</Application>
  <PresentationFormat>On-screen Show (4:3)</PresentationFormat>
  <Paragraphs>563</Paragraphs>
  <Slides>33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Microsoft Equation 3.0</vt:lpstr>
      <vt:lpstr>Slide 1</vt:lpstr>
      <vt:lpstr>Motivations</vt:lpstr>
      <vt:lpstr>Top Physics at CMS</vt:lpstr>
      <vt:lpstr>Top Quark Production and Decay</vt:lpstr>
      <vt:lpstr>tt Event Reconstruction</vt:lpstr>
      <vt:lpstr>tt Cross Sections</vt:lpstr>
      <vt:lpstr>tt Cross Sections</vt:lpstr>
      <vt:lpstr>Differential tt Cross Sections</vt:lpstr>
      <vt:lpstr>Missing ET in tt Events</vt:lpstr>
      <vt:lpstr>Jet Multiplicity in tt Events</vt:lpstr>
      <vt:lpstr>tt+Jets Events </vt:lpstr>
      <vt:lpstr>ttbb Production </vt:lpstr>
      <vt:lpstr> αs from tt Cross Section</vt:lpstr>
      <vt:lpstr>Spin Correlation</vt:lpstr>
      <vt:lpstr>Top Polarization</vt:lpstr>
      <vt:lpstr>Top Mass Measurement</vt:lpstr>
      <vt:lpstr>Top Mass Measurement</vt:lpstr>
      <vt:lpstr>Top Mass Measurement</vt:lpstr>
      <vt:lpstr>tt+V (V=W/Z) Production</vt:lpstr>
      <vt:lpstr>Single Top Production</vt:lpstr>
      <vt:lpstr>Single Top in the t-Channel</vt:lpstr>
      <vt:lpstr>tW Associated Production</vt:lpstr>
      <vt:lpstr>New Physics in Top Quark Decays</vt:lpstr>
      <vt:lpstr>New Physics in Top Production</vt:lpstr>
      <vt:lpstr>New Physics in Top Production</vt:lpstr>
      <vt:lpstr>Conclusions</vt:lpstr>
      <vt:lpstr>Slide 27</vt:lpstr>
      <vt:lpstr>Charge Asymmetry</vt:lpstr>
      <vt:lpstr>Top Mass from Cross Section</vt:lpstr>
      <vt:lpstr>Top-Antitop Mass Difference</vt:lpstr>
      <vt:lpstr> Top Quark Charge</vt:lpstr>
      <vt:lpstr>W Boson Polarization</vt:lpstr>
      <vt:lpstr>Top Quark Decay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sluca</dc:creator>
  <cp:lastModifiedBy>sluca</cp:lastModifiedBy>
  <cp:revision>653</cp:revision>
  <dcterms:created xsi:type="dcterms:W3CDTF">2010-10-05T07:12:22Z</dcterms:created>
  <dcterms:modified xsi:type="dcterms:W3CDTF">2012-10-02T13:29:05Z</dcterms:modified>
</cp:coreProperties>
</file>