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35"/>
  </p:notesMasterIdLst>
  <p:sldIdLst>
    <p:sldId id="259" r:id="rId2"/>
    <p:sldId id="404" r:id="rId3"/>
    <p:sldId id="466" r:id="rId4"/>
    <p:sldId id="455" r:id="rId5"/>
    <p:sldId id="459" r:id="rId6"/>
    <p:sldId id="467" r:id="rId7"/>
    <p:sldId id="473" r:id="rId8"/>
    <p:sldId id="448" r:id="rId9"/>
    <p:sldId id="461" r:id="rId10"/>
    <p:sldId id="454" r:id="rId11"/>
    <p:sldId id="462" r:id="rId12"/>
    <p:sldId id="465" r:id="rId13"/>
    <p:sldId id="468" r:id="rId14"/>
    <p:sldId id="472" r:id="rId15"/>
    <p:sldId id="446" r:id="rId16"/>
    <p:sldId id="460" r:id="rId17"/>
    <p:sldId id="447" r:id="rId18"/>
    <p:sldId id="452" r:id="rId19"/>
    <p:sldId id="453" r:id="rId20"/>
    <p:sldId id="469" r:id="rId21"/>
    <p:sldId id="474" r:id="rId22"/>
    <p:sldId id="451" r:id="rId23"/>
    <p:sldId id="470" r:id="rId24"/>
    <p:sldId id="450" r:id="rId25"/>
    <p:sldId id="449" r:id="rId26"/>
    <p:sldId id="423" r:id="rId27"/>
    <p:sldId id="476" r:id="rId28"/>
    <p:sldId id="443" r:id="rId29"/>
    <p:sldId id="464" r:id="rId30"/>
    <p:sldId id="471" r:id="rId31"/>
    <p:sldId id="475" r:id="rId32"/>
    <p:sldId id="458" r:id="rId33"/>
    <p:sldId id="463" r:id="rId34"/>
  </p:sldIdLst>
  <p:sldSz cx="10080625" cy="7559675"/>
  <p:notesSz cx="6718300" cy="9855200"/>
  <p:defaultTextStyle>
    <a:defPPr>
      <a:defRPr lang="en-GB"/>
    </a:defPPr>
    <a:lvl1pPr algn="l" defTabSz="457200" rtl="0" fontAlgn="base">
      <a:spcBef>
        <a:spcPct val="0"/>
      </a:spcBef>
      <a:spcAft>
        <a:spcPct val="0"/>
      </a:spcAft>
      <a:defRPr kern="1200">
        <a:solidFill>
          <a:schemeClr val="tx1"/>
        </a:solidFill>
        <a:latin typeface="Arial" pitchFamily="34" charset="0"/>
        <a:ea typeface="DejaVu LGC Sans"/>
        <a:cs typeface="DejaVu LGC Sans"/>
      </a:defRPr>
    </a:lvl1pPr>
    <a:lvl2pPr marL="431800" indent="-215900" algn="l" defTabSz="457200" rtl="0" fontAlgn="base">
      <a:spcBef>
        <a:spcPct val="0"/>
      </a:spcBef>
      <a:spcAft>
        <a:spcPct val="0"/>
      </a:spcAft>
      <a:defRPr kern="1200">
        <a:solidFill>
          <a:schemeClr val="tx1"/>
        </a:solidFill>
        <a:latin typeface="Arial" pitchFamily="34" charset="0"/>
        <a:ea typeface="DejaVu LGC Sans"/>
        <a:cs typeface="DejaVu LGC Sans"/>
      </a:defRPr>
    </a:lvl2pPr>
    <a:lvl3pPr marL="647700" indent="-215900" algn="l" defTabSz="457200" rtl="0" fontAlgn="base">
      <a:spcBef>
        <a:spcPct val="0"/>
      </a:spcBef>
      <a:spcAft>
        <a:spcPct val="0"/>
      </a:spcAft>
      <a:defRPr kern="1200">
        <a:solidFill>
          <a:schemeClr val="tx1"/>
        </a:solidFill>
        <a:latin typeface="Arial" pitchFamily="34" charset="0"/>
        <a:ea typeface="DejaVu LGC Sans"/>
        <a:cs typeface="DejaVu LGC Sans"/>
      </a:defRPr>
    </a:lvl3pPr>
    <a:lvl4pPr marL="863600" indent="-215900" algn="l" defTabSz="457200" rtl="0" fontAlgn="base">
      <a:spcBef>
        <a:spcPct val="0"/>
      </a:spcBef>
      <a:spcAft>
        <a:spcPct val="0"/>
      </a:spcAft>
      <a:defRPr kern="1200">
        <a:solidFill>
          <a:schemeClr val="tx1"/>
        </a:solidFill>
        <a:latin typeface="Arial" pitchFamily="34" charset="0"/>
        <a:ea typeface="DejaVu LGC Sans"/>
        <a:cs typeface="DejaVu LGC Sans"/>
      </a:defRPr>
    </a:lvl4pPr>
    <a:lvl5pPr marL="1079500" indent="-215900" algn="l" defTabSz="457200" rtl="0" fontAlgn="base">
      <a:spcBef>
        <a:spcPct val="0"/>
      </a:spcBef>
      <a:spcAft>
        <a:spcPct val="0"/>
      </a:spcAft>
      <a:defRPr kern="1200">
        <a:solidFill>
          <a:schemeClr val="tx1"/>
        </a:solidFill>
        <a:latin typeface="Arial" pitchFamily="34" charset="0"/>
        <a:ea typeface="DejaVu LGC Sans"/>
        <a:cs typeface="DejaVu LGC Sans"/>
      </a:defRPr>
    </a:lvl5pPr>
    <a:lvl6pPr marL="2286000" algn="l" defTabSz="914400" rtl="0" eaLnBrk="1" latinLnBrk="0" hangingPunct="1">
      <a:defRPr kern="1200">
        <a:solidFill>
          <a:schemeClr val="tx1"/>
        </a:solidFill>
        <a:latin typeface="Arial" pitchFamily="34" charset="0"/>
        <a:ea typeface="DejaVu LGC Sans"/>
        <a:cs typeface="DejaVu LGC Sans"/>
      </a:defRPr>
    </a:lvl6pPr>
    <a:lvl7pPr marL="2743200" algn="l" defTabSz="914400" rtl="0" eaLnBrk="1" latinLnBrk="0" hangingPunct="1">
      <a:defRPr kern="1200">
        <a:solidFill>
          <a:schemeClr val="tx1"/>
        </a:solidFill>
        <a:latin typeface="Arial" pitchFamily="34" charset="0"/>
        <a:ea typeface="DejaVu LGC Sans"/>
        <a:cs typeface="DejaVu LGC Sans"/>
      </a:defRPr>
    </a:lvl7pPr>
    <a:lvl8pPr marL="3200400" algn="l" defTabSz="914400" rtl="0" eaLnBrk="1" latinLnBrk="0" hangingPunct="1">
      <a:defRPr kern="1200">
        <a:solidFill>
          <a:schemeClr val="tx1"/>
        </a:solidFill>
        <a:latin typeface="Arial" pitchFamily="34" charset="0"/>
        <a:ea typeface="DejaVu LGC Sans"/>
        <a:cs typeface="DejaVu LGC Sans"/>
      </a:defRPr>
    </a:lvl8pPr>
    <a:lvl9pPr marL="3657600" algn="l" defTabSz="914400" rtl="0" eaLnBrk="1" latinLnBrk="0" hangingPunct="1">
      <a:defRPr kern="1200">
        <a:solidFill>
          <a:schemeClr val="tx1"/>
        </a:solidFill>
        <a:latin typeface="Arial" pitchFamily="34" charset="0"/>
        <a:ea typeface="DejaVu LGC Sans"/>
        <a:cs typeface="DejaVu LGC San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6573" autoAdjust="0"/>
    <p:restoredTop sz="94660"/>
  </p:normalViewPr>
  <p:slideViewPr>
    <p:cSldViewPr snapToGrid="0">
      <p:cViewPr varScale="1">
        <p:scale>
          <a:sx n="70" d="100"/>
          <a:sy n="70" d="100"/>
        </p:scale>
        <p:origin x="-1326"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snapToGrid="0">
      <p:cViewPr varScale="1">
        <p:scale>
          <a:sx n="59" d="100"/>
          <a:sy n="59" d="100"/>
        </p:scale>
        <p:origin x="-1752" y="-72"/>
      </p:cViewPr>
      <p:guideLst>
        <p:guide orient="horz" pos="2822"/>
        <p:guide pos="186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5" Type="http://schemas.openxmlformats.org/officeDocument/2006/relationships/image" Target="../media/image27.wmf"/><Relationship Id="rId4" Type="http://schemas.openxmlformats.org/officeDocument/2006/relationships/image" Target="../media/image2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1"/>
          <p:cNvSpPr>
            <a:spLocks noGrp="1" noRot="1" noChangeAspect="1" noChangeArrowheads="1"/>
          </p:cNvSpPr>
          <p:nvPr>
            <p:ph type="sldImg"/>
          </p:nvPr>
        </p:nvSpPr>
        <p:spPr bwMode="auto">
          <a:xfrm>
            <a:off x="895350" y="747713"/>
            <a:ext cx="4926013" cy="3694112"/>
          </a:xfrm>
          <a:prstGeom prst="rect">
            <a:avLst/>
          </a:prstGeom>
          <a:noFill/>
          <a:ln w="9525">
            <a:noFill/>
            <a:round/>
            <a:headEnd/>
            <a:tailEnd/>
          </a:ln>
        </p:spPr>
      </p:sp>
      <p:sp>
        <p:nvSpPr>
          <p:cNvPr id="2050" name="Rectangle 2"/>
          <p:cNvSpPr>
            <a:spLocks noGrp="1" noChangeArrowheads="1"/>
          </p:cNvSpPr>
          <p:nvPr>
            <p:ph type="body"/>
          </p:nvPr>
        </p:nvSpPr>
        <p:spPr bwMode="auto">
          <a:xfrm>
            <a:off x="673100" y="4679950"/>
            <a:ext cx="5372100" cy="443388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1" name="Rectangle 3"/>
          <p:cNvSpPr>
            <a:spLocks noGrp="1" noChangeArrowheads="1"/>
          </p:cNvSpPr>
          <p:nvPr>
            <p:ph type="hdr"/>
          </p:nvPr>
        </p:nvSpPr>
        <p:spPr bwMode="auto">
          <a:xfrm>
            <a:off x="0" y="0"/>
            <a:ext cx="2914650" cy="4921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defTabSz="425450" hangingPunct="0">
              <a:lnSpc>
                <a:spcPct val="93000"/>
              </a:lnSpc>
              <a:buClr>
                <a:srgbClr val="000000"/>
              </a:buClr>
              <a:buSzPct val="45000"/>
              <a:buFont typeface="Wingdings" pitchFamily="2" charset="2"/>
              <a:buNone/>
              <a:tabLst>
                <a:tab pos="673100" algn="l"/>
                <a:tab pos="1346200" algn="l"/>
                <a:tab pos="2017713" algn="l"/>
                <a:tab pos="2690813" algn="l"/>
              </a:tabLst>
              <a:defRPr sz="1300">
                <a:solidFill>
                  <a:srgbClr val="000000"/>
                </a:solidFill>
                <a:latin typeface="Times New Roman" pitchFamily="18" charset="0"/>
                <a:ea typeface="+mn-ea"/>
                <a:cs typeface="+mn-cs"/>
              </a:defRPr>
            </a:lvl1pPr>
          </a:lstStyle>
          <a:p>
            <a:pPr>
              <a:defRPr/>
            </a:pPr>
            <a:endParaRPr lang="en-US"/>
          </a:p>
        </p:txBody>
      </p:sp>
      <p:sp>
        <p:nvSpPr>
          <p:cNvPr id="2052" name="Rectangle 4"/>
          <p:cNvSpPr>
            <a:spLocks noGrp="1" noChangeArrowheads="1"/>
          </p:cNvSpPr>
          <p:nvPr>
            <p:ph type="dt"/>
          </p:nvPr>
        </p:nvSpPr>
        <p:spPr bwMode="auto">
          <a:xfrm>
            <a:off x="3802063" y="0"/>
            <a:ext cx="2914650" cy="4921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defTabSz="425450" hangingPunct="0">
              <a:lnSpc>
                <a:spcPct val="93000"/>
              </a:lnSpc>
              <a:buClr>
                <a:srgbClr val="000000"/>
              </a:buClr>
              <a:buSzPct val="45000"/>
              <a:buFont typeface="Wingdings" pitchFamily="2" charset="2"/>
              <a:buNone/>
              <a:tabLst>
                <a:tab pos="673100" algn="l"/>
                <a:tab pos="1346200" algn="l"/>
                <a:tab pos="2017713" algn="l"/>
                <a:tab pos="2690813" algn="l"/>
              </a:tabLst>
              <a:defRPr sz="1300">
                <a:solidFill>
                  <a:srgbClr val="000000"/>
                </a:solidFill>
                <a:latin typeface="Times New Roman" pitchFamily="18" charset="0"/>
                <a:ea typeface="+mn-ea"/>
                <a:cs typeface="+mn-cs"/>
              </a:defRPr>
            </a:lvl1pPr>
          </a:lstStyle>
          <a:p>
            <a:pPr>
              <a:defRPr/>
            </a:pPr>
            <a:endParaRPr lang="en-US"/>
          </a:p>
        </p:txBody>
      </p:sp>
      <p:sp>
        <p:nvSpPr>
          <p:cNvPr id="2053" name="Rectangle 5"/>
          <p:cNvSpPr>
            <a:spLocks noGrp="1" noChangeArrowheads="1"/>
          </p:cNvSpPr>
          <p:nvPr>
            <p:ph type="ftr"/>
          </p:nvPr>
        </p:nvSpPr>
        <p:spPr bwMode="auto">
          <a:xfrm>
            <a:off x="0" y="9361488"/>
            <a:ext cx="2914650" cy="4921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defTabSz="425450" hangingPunct="0">
              <a:lnSpc>
                <a:spcPct val="93000"/>
              </a:lnSpc>
              <a:buClr>
                <a:srgbClr val="000000"/>
              </a:buClr>
              <a:buSzPct val="45000"/>
              <a:buFont typeface="Wingdings" pitchFamily="2" charset="2"/>
              <a:buNone/>
              <a:tabLst>
                <a:tab pos="673100" algn="l"/>
                <a:tab pos="1346200" algn="l"/>
                <a:tab pos="2017713" algn="l"/>
                <a:tab pos="2690813" algn="l"/>
              </a:tabLst>
              <a:defRPr sz="1300">
                <a:solidFill>
                  <a:srgbClr val="000000"/>
                </a:solidFill>
                <a:latin typeface="Times New Roman" pitchFamily="18" charset="0"/>
                <a:ea typeface="+mn-ea"/>
                <a:cs typeface="+mn-cs"/>
              </a:defRPr>
            </a:lvl1pPr>
          </a:lstStyle>
          <a:p>
            <a:pPr>
              <a:defRPr/>
            </a:pPr>
            <a:endParaRPr lang="en-US"/>
          </a:p>
        </p:txBody>
      </p:sp>
      <p:sp>
        <p:nvSpPr>
          <p:cNvPr id="2054" name="Rectangle 6"/>
          <p:cNvSpPr>
            <a:spLocks noGrp="1" noChangeArrowheads="1"/>
          </p:cNvSpPr>
          <p:nvPr>
            <p:ph type="sldNum"/>
          </p:nvPr>
        </p:nvSpPr>
        <p:spPr bwMode="auto">
          <a:xfrm>
            <a:off x="3802063" y="9361488"/>
            <a:ext cx="2914650" cy="492125"/>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defTabSz="425450" hangingPunct="0">
              <a:lnSpc>
                <a:spcPct val="93000"/>
              </a:lnSpc>
              <a:buClr>
                <a:srgbClr val="000000"/>
              </a:buClr>
              <a:buSzPct val="45000"/>
              <a:buFont typeface="Wingdings" pitchFamily="2" charset="2"/>
              <a:buNone/>
              <a:tabLst>
                <a:tab pos="673100" algn="l"/>
                <a:tab pos="1346200" algn="l"/>
                <a:tab pos="2017713" algn="l"/>
                <a:tab pos="2690813" algn="l"/>
              </a:tabLst>
              <a:defRPr sz="1300">
                <a:solidFill>
                  <a:srgbClr val="000000"/>
                </a:solidFill>
                <a:latin typeface="Times New Roman" pitchFamily="18" charset="0"/>
                <a:ea typeface="+mn-ea"/>
                <a:cs typeface="+mn-cs"/>
              </a:defRPr>
            </a:lvl1pPr>
          </a:lstStyle>
          <a:p>
            <a:pPr>
              <a:defRPr/>
            </a:pPr>
            <a:fld id="{F8DDF9C1-6AD0-4DA7-905C-BB57059EC4AF}"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5"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6" name="Rectangle 5"/>
          <p:cNvSpPr>
            <a:spLocks noGrp="1" noChangeArrowheads="1"/>
          </p:cNvSpPr>
          <p:nvPr>
            <p:ph type="sldNum" idx="12"/>
          </p:nvPr>
        </p:nvSpPr>
        <p:spPr>
          <a:ln/>
        </p:spPr>
        <p:txBody>
          <a:bodyPr/>
          <a:lstStyle>
            <a:lvl1pPr>
              <a:defRPr/>
            </a:lvl1pPr>
          </a:lstStyle>
          <a:p>
            <a:pPr>
              <a:defRPr/>
            </a:pPr>
            <a:fld id="{8D7F7D57-F586-49DC-8779-76E4B169B4BA}"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5"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6" name="Rectangle 5"/>
          <p:cNvSpPr>
            <a:spLocks noGrp="1" noChangeArrowheads="1"/>
          </p:cNvSpPr>
          <p:nvPr>
            <p:ph type="sldNum" idx="12"/>
          </p:nvPr>
        </p:nvSpPr>
        <p:spPr>
          <a:ln/>
        </p:spPr>
        <p:txBody>
          <a:bodyPr/>
          <a:lstStyle>
            <a:lvl1pPr>
              <a:defRPr/>
            </a:lvl1pPr>
          </a:lstStyle>
          <a:p>
            <a:pPr>
              <a:defRPr/>
            </a:pPr>
            <a:fld id="{87C88929-E792-4FFB-A901-9BAA348A688E}"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5675" y="301625"/>
            <a:ext cx="2266950" cy="64547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01625"/>
            <a:ext cx="6650037" cy="6454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5"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6" name="Rectangle 5"/>
          <p:cNvSpPr>
            <a:spLocks noGrp="1" noChangeArrowheads="1"/>
          </p:cNvSpPr>
          <p:nvPr>
            <p:ph type="sldNum" idx="12"/>
          </p:nvPr>
        </p:nvSpPr>
        <p:spPr>
          <a:ln/>
        </p:spPr>
        <p:txBody>
          <a:bodyPr/>
          <a:lstStyle>
            <a:lvl1pPr>
              <a:defRPr/>
            </a:lvl1pPr>
          </a:lstStyle>
          <a:p>
            <a:pPr>
              <a:defRPr/>
            </a:pPr>
            <a:fld id="{CD1E92D9-0EFB-41F5-B19D-E15EFD924BE3}"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3238" y="301625"/>
            <a:ext cx="9069387" cy="1260475"/>
          </a:xfrm>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4"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5" name="Rectangle 5"/>
          <p:cNvSpPr>
            <a:spLocks noGrp="1" noChangeArrowheads="1"/>
          </p:cNvSpPr>
          <p:nvPr>
            <p:ph type="sldNum" idx="12"/>
          </p:nvPr>
        </p:nvSpPr>
        <p:spPr>
          <a:ln/>
        </p:spPr>
        <p:txBody>
          <a:bodyPr/>
          <a:lstStyle>
            <a:lvl1pPr>
              <a:defRPr/>
            </a:lvl1pPr>
          </a:lstStyle>
          <a:p>
            <a:pPr>
              <a:defRPr/>
            </a:pPr>
            <a:fld id="{2E746930-62F5-42AC-A93C-196DF942E353}"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5"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6" name="Rectangle 5"/>
          <p:cNvSpPr>
            <a:spLocks noGrp="1" noChangeArrowheads="1"/>
          </p:cNvSpPr>
          <p:nvPr>
            <p:ph type="sldNum" idx="12"/>
          </p:nvPr>
        </p:nvSpPr>
        <p:spPr>
          <a:ln/>
        </p:spPr>
        <p:txBody>
          <a:bodyPr/>
          <a:lstStyle>
            <a:lvl1pPr>
              <a:defRPr/>
            </a:lvl1pPr>
          </a:lstStyle>
          <a:p>
            <a:pPr>
              <a:defRPr/>
            </a:pPr>
            <a:fld id="{20EE667E-8281-49A8-BB9E-C5D063D22BE6}"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5"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6" name="Rectangle 5"/>
          <p:cNvSpPr>
            <a:spLocks noGrp="1" noChangeArrowheads="1"/>
          </p:cNvSpPr>
          <p:nvPr>
            <p:ph type="sldNum" idx="12"/>
          </p:nvPr>
        </p:nvSpPr>
        <p:spPr>
          <a:ln/>
        </p:spPr>
        <p:txBody>
          <a:bodyPr/>
          <a:lstStyle>
            <a:lvl1pPr>
              <a:defRPr/>
            </a:lvl1pPr>
          </a:lstStyle>
          <a:p>
            <a:pPr>
              <a:defRPr/>
            </a:pPr>
            <a:fld id="{2F8EDADC-876A-40AD-8365-8FB26426B816}"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68475"/>
            <a:ext cx="445770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338" y="1768475"/>
            <a:ext cx="4459287"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6"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7" name="Rectangle 5"/>
          <p:cNvSpPr>
            <a:spLocks noGrp="1" noChangeArrowheads="1"/>
          </p:cNvSpPr>
          <p:nvPr>
            <p:ph type="sldNum" idx="12"/>
          </p:nvPr>
        </p:nvSpPr>
        <p:spPr>
          <a:ln/>
        </p:spPr>
        <p:txBody>
          <a:bodyPr/>
          <a:lstStyle>
            <a:lvl1pPr>
              <a:defRPr/>
            </a:lvl1pPr>
          </a:lstStyle>
          <a:p>
            <a:pPr>
              <a:defRPr/>
            </a:pPr>
            <a:fld id="{57B78856-6A5B-4E03-BEDE-FDC97962AB8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8"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9" name="Rectangle 5"/>
          <p:cNvSpPr>
            <a:spLocks noGrp="1" noChangeArrowheads="1"/>
          </p:cNvSpPr>
          <p:nvPr>
            <p:ph type="sldNum" idx="12"/>
          </p:nvPr>
        </p:nvSpPr>
        <p:spPr>
          <a:ln/>
        </p:spPr>
        <p:txBody>
          <a:bodyPr/>
          <a:lstStyle>
            <a:lvl1pPr>
              <a:defRPr/>
            </a:lvl1pPr>
          </a:lstStyle>
          <a:p>
            <a:pPr>
              <a:defRPr/>
            </a:pPr>
            <a:fld id="{C946D225-42AE-4B4A-8EC4-99C72C0FC7C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4"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5" name="Rectangle 5"/>
          <p:cNvSpPr>
            <a:spLocks noGrp="1" noChangeArrowheads="1"/>
          </p:cNvSpPr>
          <p:nvPr>
            <p:ph type="sldNum" idx="12"/>
          </p:nvPr>
        </p:nvSpPr>
        <p:spPr>
          <a:ln/>
        </p:spPr>
        <p:txBody>
          <a:bodyPr/>
          <a:lstStyle>
            <a:lvl1pPr>
              <a:defRPr/>
            </a:lvl1pPr>
          </a:lstStyle>
          <a:p>
            <a:pPr>
              <a:defRPr/>
            </a:pPr>
            <a:fld id="{56A39C5A-608F-4210-95C3-AB7C3AB70CE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3"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4" name="Rectangle 5"/>
          <p:cNvSpPr>
            <a:spLocks noGrp="1" noChangeArrowheads="1"/>
          </p:cNvSpPr>
          <p:nvPr>
            <p:ph type="sldNum" idx="12"/>
          </p:nvPr>
        </p:nvSpPr>
        <p:spPr>
          <a:ln/>
        </p:spPr>
        <p:txBody>
          <a:bodyPr/>
          <a:lstStyle>
            <a:lvl1pPr>
              <a:defRPr/>
            </a:lvl1pPr>
          </a:lstStyle>
          <a:p>
            <a:pPr>
              <a:defRPr/>
            </a:pPr>
            <a:fld id="{FD7B1F29-C45D-4138-B905-5947B0E3302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6"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7" name="Rectangle 5"/>
          <p:cNvSpPr>
            <a:spLocks noGrp="1" noChangeArrowheads="1"/>
          </p:cNvSpPr>
          <p:nvPr>
            <p:ph type="sldNum" idx="12"/>
          </p:nvPr>
        </p:nvSpPr>
        <p:spPr>
          <a:ln/>
        </p:spPr>
        <p:txBody>
          <a:bodyPr/>
          <a:lstStyle>
            <a:lvl1pPr>
              <a:defRPr/>
            </a:lvl1pPr>
          </a:lstStyle>
          <a:p>
            <a:pPr>
              <a:defRPr/>
            </a:pPr>
            <a:fld id="{1165D14E-7A3F-483C-8109-0F0C8DA21B9F}"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r>
              <a:rPr lang="en-US" smtClean="0"/>
              <a:t>1-Oct-2012</a:t>
            </a:r>
            <a:endParaRPr lang="en-US"/>
          </a:p>
        </p:txBody>
      </p:sp>
      <p:sp>
        <p:nvSpPr>
          <p:cNvPr id="6" name="Rectangle 4"/>
          <p:cNvSpPr>
            <a:spLocks noGrp="1" noChangeArrowheads="1"/>
          </p:cNvSpPr>
          <p:nvPr>
            <p:ph type="ftr" idx="11"/>
          </p:nvPr>
        </p:nvSpPr>
        <p:spPr>
          <a:ln/>
        </p:spPr>
        <p:txBody>
          <a:bodyPr/>
          <a:lstStyle>
            <a:lvl1pPr>
              <a:defRPr/>
            </a:lvl1pPr>
          </a:lstStyle>
          <a:p>
            <a:pPr>
              <a:defRPr/>
            </a:pPr>
            <a:r>
              <a:rPr lang="en-US" smtClean="0"/>
              <a:t>LHC Days in Split</a:t>
            </a:r>
            <a:endParaRPr lang="en-US"/>
          </a:p>
        </p:txBody>
      </p:sp>
      <p:sp>
        <p:nvSpPr>
          <p:cNvPr id="7" name="Rectangle 5"/>
          <p:cNvSpPr>
            <a:spLocks noGrp="1" noChangeArrowheads="1"/>
          </p:cNvSpPr>
          <p:nvPr>
            <p:ph type="sldNum" idx="12"/>
          </p:nvPr>
        </p:nvSpPr>
        <p:spPr>
          <a:ln/>
        </p:spPr>
        <p:txBody>
          <a:bodyPr/>
          <a:lstStyle>
            <a:lvl1pPr>
              <a:defRPr/>
            </a:lvl1pPr>
          </a:lstStyle>
          <a:p>
            <a:pPr>
              <a:defRPr/>
            </a:pPr>
            <a:fld id="{8701D7A8-2A69-4460-885F-40D7C0C74220}"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03238" y="301625"/>
            <a:ext cx="9069387" cy="1260475"/>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503238" y="1768475"/>
            <a:ext cx="9069387" cy="4987925"/>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Grp="1" noChangeArrowheads="1"/>
          </p:cNvSpPr>
          <p:nvPr>
            <p:ph type="dt"/>
          </p:nvPr>
        </p:nvSpPr>
        <p:spPr bwMode="auto">
          <a:xfrm>
            <a:off x="503238" y="7115175"/>
            <a:ext cx="2346325" cy="2905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hangingPunct="0">
              <a:lnSpc>
                <a:spcPct val="93000"/>
              </a:lnSpc>
              <a:buClr>
                <a:srgbClr val="000000"/>
              </a:buClr>
              <a:buSzPct val="45000"/>
              <a:buFont typeface="Wingdings" pitchFamily="2" charset="2"/>
              <a:buNone/>
              <a:defRPr sz="1400" smtClean="0">
                <a:solidFill>
                  <a:srgbClr val="000000"/>
                </a:solidFill>
                <a:latin typeface="Times New Roman" pitchFamily="18" charset="0"/>
                <a:ea typeface="+mn-ea"/>
                <a:cs typeface="+mn-cs"/>
              </a:defRPr>
            </a:lvl1pPr>
          </a:lstStyle>
          <a:p>
            <a:pPr>
              <a:defRPr/>
            </a:pPr>
            <a:r>
              <a:rPr lang="en-US" smtClean="0"/>
              <a:t>1-Oct-2012</a:t>
            </a:r>
            <a:endParaRPr lang="en-US"/>
          </a:p>
        </p:txBody>
      </p:sp>
      <p:sp>
        <p:nvSpPr>
          <p:cNvPr id="1028" name="Rectangle 4"/>
          <p:cNvSpPr>
            <a:spLocks noGrp="1" noChangeArrowheads="1"/>
          </p:cNvSpPr>
          <p:nvPr>
            <p:ph type="ftr"/>
          </p:nvPr>
        </p:nvSpPr>
        <p:spPr bwMode="auto">
          <a:xfrm>
            <a:off x="3448050" y="7083425"/>
            <a:ext cx="3194050" cy="32226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hangingPunct="0">
              <a:lnSpc>
                <a:spcPct val="93000"/>
              </a:lnSpc>
              <a:buClr>
                <a:srgbClr val="000000"/>
              </a:buClr>
              <a:buSzPct val="45000"/>
              <a:buFont typeface="Wingdings" pitchFamily="2" charset="2"/>
              <a:buNone/>
              <a:defRPr sz="1400">
                <a:solidFill>
                  <a:srgbClr val="000000"/>
                </a:solidFill>
                <a:latin typeface="Times New Roman" pitchFamily="18" charset="0"/>
                <a:ea typeface="+mn-ea"/>
                <a:cs typeface="+mn-cs"/>
              </a:defRPr>
            </a:lvl1pPr>
          </a:lstStyle>
          <a:p>
            <a:pPr>
              <a:defRPr/>
            </a:pPr>
            <a:r>
              <a:rPr lang="en-US" smtClean="0"/>
              <a:t>LHC Days in Split</a:t>
            </a:r>
            <a:endParaRPr lang="en-US"/>
          </a:p>
        </p:txBody>
      </p:sp>
      <p:sp>
        <p:nvSpPr>
          <p:cNvPr id="1029" name="Rectangle 5"/>
          <p:cNvSpPr>
            <a:spLocks noGrp="1" noChangeArrowheads="1"/>
          </p:cNvSpPr>
          <p:nvPr>
            <p:ph type="sldNum"/>
          </p:nvPr>
        </p:nvSpPr>
        <p:spPr bwMode="auto">
          <a:xfrm>
            <a:off x="7227888" y="7053263"/>
            <a:ext cx="2346325" cy="3524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hangingPunct="0">
              <a:lnSpc>
                <a:spcPct val="93000"/>
              </a:lnSpc>
              <a:buClr>
                <a:srgbClr val="000000"/>
              </a:buClr>
              <a:buSzPct val="45000"/>
              <a:buFont typeface="Wingdings" charset="2"/>
              <a:buNone/>
              <a:tabLst>
                <a:tab pos="723900" algn="l"/>
                <a:tab pos="1447800" algn="l"/>
                <a:tab pos="2171700" algn="l"/>
              </a:tabLst>
              <a:defRPr sz="1400">
                <a:solidFill>
                  <a:srgbClr val="000000"/>
                </a:solidFill>
                <a:latin typeface="Times New Roman" pitchFamily="16" charset="0"/>
                <a:ea typeface="+mn-ea"/>
                <a:cs typeface="+mn-cs"/>
              </a:defRPr>
            </a:lvl1pPr>
          </a:lstStyle>
          <a:p>
            <a:pPr>
              <a:defRPr/>
            </a:pPr>
            <a:fld id="{7EB6D9E1-0224-4A05-A953-E28FF3C2D24F}"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457200" rtl="0" eaLnBrk="0" fontAlgn="base" hangingPunct="0">
        <a:lnSpc>
          <a:spcPct val="93000"/>
        </a:lnSpc>
        <a:spcBef>
          <a:spcPct val="0"/>
        </a:spcBef>
        <a:spcAft>
          <a:spcPct val="0"/>
        </a:spcAft>
        <a:buClr>
          <a:srgbClr val="000000"/>
        </a:buClr>
        <a:buSzPct val="45000"/>
        <a:buFont typeface="Wingdings" pitchFamily="2" charset="2"/>
        <a:defRPr sz="4400">
          <a:solidFill>
            <a:srgbClr val="000000"/>
          </a:solidFill>
          <a:latin typeface="+mj-lt"/>
          <a:ea typeface="+mj-ea"/>
          <a:cs typeface="+mj-cs"/>
        </a:defRPr>
      </a:lvl1pPr>
      <a:lvl2pPr algn="ctr" defTabSz="457200" rtl="0" eaLnBrk="0" fontAlgn="base" hangingPunct="0">
        <a:lnSpc>
          <a:spcPct val="93000"/>
        </a:lnSpc>
        <a:spcBef>
          <a:spcPct val="0"/>
        </a:spcBef>
        <a:spcAft>
          <a:spcPct val="0"/>
        </a:spcAft>
        <a:buClr>
          <a:srgbClr val="000000"/>
        </a:buClr>
        <a:buSzPct val="45000"/>
        <a:buFont typeface="Wingdings" pitchFamily="2" charset="2"/>
        <a:defRPr sz="4400">
          <a:solidFill>
            <a:srgbClr val="000000"/>
          </a:solidFill>
          <a:latin typeface="Arial" charset="0"/>
          <a:ea typeface="DejaVu LGC Sans" charset="0"/>
          <a:cs typeface="DejaVu LGC Sans" charset="0"/>
        </a:defRPr>
      </a:lvl2pPr>
      <a:lvl3pPr algn="ctr" defTabSz="457200" rtl="0" eaLnBrk="0" fontAlgn="base" hangingPunct="0">
        <a:lnSpc>
          <a:spcPct val="93000"/>
        </a:lnSpc>
        <a:spcBef>
          <a:spcPct val="0"/>
        </a:spcBef>
        <a:spcAft>
          <a:spcPct val="0"/>
        </a:spcAft>
        <a:buClr>
          <a:srgbClr val="000000"/>
        </a:buClr>
        <a:buSzPct val="45000"/>
        <a:buFont typeface="Wingdings" pitchFamily="2" charset="2"/>
        <a:defRPr sz="4400">
          <a:solidFill>
            <a:srgbClr val="000000"/>
          </a:solidFill>
          <a:latin typeface="Arial" charset="0"/>
          <a:ea typeface="DejaVu LGC Sans" charset="0"/>
          <a:cs typeface="DejaVu LGC Sans" charset="0"/>
        </a:defRPr>
      </a:lvl3pPr>
      <a:lvl4pPr algn="ctr" defTabSz="457200" rtl="0" eaLnBrk="0" fontAlgn="base" hangingPunct="0">
        <a:lnSpc>
          <a:spcPct val="93000"/>
        </a:lnSpc>
        <a:spcBef>
          <a:spcPct val="0"/>
        </a:spcBef>
        <a:spcAft>
          <a:spcPct val="0"/>
        </a:spcAft>
        <a:buClr>
          <a:srgbClr val="000000"/>
        </a:buClr>
        <a:buSzPct val="45000"/>
        <a:buFont typeface="Wingdings" pitchFamily="2" charset="2"/>
        <a:defRPr sz="4400">
          <a:solidFill>
            <a:srgbClr val="000000"/>
          </a:solidFill>
          <a:latin typeface="Arial" charset="0"/>
          <a:ea typeface="DejaVu LGC Sans" charset="0"/>
          <a:cs typeface="DejaVu LGC Sans" charset="0"/>
        </a:defRPr>
      </a:lvl4pPr>
      <a:lvl5pPr algn="ctr" defTabSz="457200" rtl="0" eaLnBrk="0" fontAlgn="base" hangingPunct="0">
        <a:lnSpc>
          <a:spcPct val="93000"/>
        </a:lnSpc>
        <a:spcBef>
          <a:spcPct val="0"/>
        </a:spcBef>
        <a:spcAft>
          <a:spcPct val="0"/>
        </a:spcAft>
        <a:buClr>
          <a:srgbClr val="000000"/>
        </a:buClr>
        <a:buSzPct val="45000"/>
        <a:buFont typeface="Wingdings" pitchFamily="2" charset="2"/>
        <a:defRPr sz="4400">
          <a:solidFill>
            <a:srgbClr val="000000"/>
          </a:solidFill>
          <a:latin typeface="Arial" charset="0"/>
          <a:ea typeface="DejaVu LGC Sans" charset="0"/>
          <a:cs typeface="DejaVu LGC Sans" charset="0"/>
        </a:defRPr>
      </a:lvl5pPr>
      <a:lvl6pPr marL="1536700" indent="-215900" algn="ctr" defTabSz="457200" rtl="0" fontAlgn="base" hangingPunct="0">
        <a:lnSpc>
          <a:spcPct val="93000"/>
        </a:lnSpc>
        <a:spcBef>
          <a:spcPct val="0"/>
        </a:spcBef>
        <a:spcAft>
          <a:spcPct val="0"/>
        </a:spcAft>
        <a:buClr>
          <a:srgbClr val="000000"/>
        </a:buClr>
        <a:buSzPct val="45000"/>
        <a:buFont typeface="Wingdings" charset="2"/>
        <a:defRPr sz="4400">
          <a:solidFill>
            <a:srgbClr val="000000"/>
          </a:solidFill>
          <a:latin typeface="Arial" charset="0"/>
          <a:ea typeface="DejaVu LGC Sans" charset="0"/>
          <a:cs typeface="DejaVu LGC Sans" charset="0"/>
        </a:defRPr>
      </a:lvl6pPr>
      <a:lvl7pPr marL="1993900" indent="-215900" algn="ctr" defTabSz="457200" rtl="0" fontAlgn="base" hangingPunct="0">
        <a:lnSpc>
          <a:spcPct val="93000"/>
        </a:lnSpc>
        <a:spcBef>
          <a:spcPct val="0"/>
        </a:spcBef>
        <a:spcAft>
          <a:spcPct val="0"/>
        </a:spcAft>
        <a:buClr>
          <a:srgbClr val="000000"/>
        </a:buClr>
        <a:buSzPct val="45000"/>
        <a:buFont typeface="Wingdings" charset="2"/>
        <a:defRPr sz="4400">
          <a:solidFill>
            <a:srgbClr val="000000"/>
          </a:solidFill>
          <a:latin typeface="Arial" charset="0"/>
          <a:ea typeface="DejaVu LGC Sans" charset="0"/>
          <a:cs typeface="DejaVu LGC Sans" charset="0"/>
        </a:defRPr>
      </a:lvl7pPr>
      <a:lvl8pPr marL="2451100" indent="-215900" algn="ctr" defTabSz="457200" rtl="0" fontAlgn="base" hangingPunct="0">
        <a:lnSpc>
          <a:spcPct val="93000"/>
        </a:lnSpc>
        <a:spcBef>
          <a:spcPct val="0"/>
        </a:spcBef>
        <a:spcAft>
          <a:spcPct val="0"/>
        </a:spcAft>
        <a:buClr>
          <a:srgbClr val="000000"/>
        </a:buClr>
        <a:buSzPct val="45000"/>
        <a:buFont typeface="Wingdings" charset="2"/>
        <a:defRPr sz="4400">
          <a:solidFill>
            <a:srgbClr val="000000"/>
          </a:solidFill>
          <a:latin typeface="Arial" charset="0"/>
          <a:ea typeface="DejaVu LGC Sans" charset="0"/>
          <a:cs typeface="DejaVu LGC Sans" charset="0"/>
        </a:defRPr>
      </a:lvl8pPr>
      <a:lvl9pPr marL="2908300" indent="-215900" algn="ctr" defTabSz="457200" rtl="0" fontAlgn="base" hangingPunct="0">
        <a:lnSpc>
          <a:spcPct val="93000"/>
        </a:lnSpc>
        <a:spcBef>
          <a:spcPct val="0"/>
        </a:spcBef>
        <a:spcAft>
          <a:spcPct val="0"/>
        </a:spcAft>
        <a:buClr>
          <a:srgbClr val="000000"/>
        </a:buClr>
        <a:buSzPct val="45000"/>
        <a:buFont typeface="Wingdings" charset="2"/>
        <a:defRPr sz="4400">
          <a:solidFill>
            <a:srgbClr val="000000"/>
          </a:solidFill>
          <a:latin typeface="Arial" charset="0"/>
          <a:ea typeface="DejaVu LGC Sans" charset="0"/>
          <a:cs typeface="DejaVu LGC Sans" charset="0"/>
        </a:defRPr>
      </a:lvl9pPr>
    </p:titleStyle>
    <p:bodyStyle>
      <a:lvl1pPr marL="431800" indent="-323850" algn="l" defTabSz="457200" rtl="0" eaLnBrk="0" fontAlgn="base" hangingPunct="0">
        <a:lnSpc>
          <a:spcPct val="93000"/>
        </a:lnSpc>
        <a:spcBef>
          <a:spcPct val="0"/>
        </a:spcBef>
        <a:spcAft>
          <a:spcPts val="1425"/>
        </a:spcAft>
        <a:buClr>
          <a:srgbClr val="000000"/>
        </a:buClr>
        <a:buSzPct val="45000"/>
        <a:buFont typeface="Wingdings" pitchFamily="2" charset="2"/>
        <a:buChar char=""/>
        <a:defRPr sz="3200">
          <a:solidFill>
            <a:srgbClr val="000000"/>
          </a:solidFill>
          <a:latin typeface="+mn-lt"/>
          <a:ea typeface="+mn-ea"/>
          <a:cs typeface="+mn-cs"/>
        </a:defRPr>
      </a:lvl1pPr>
      <a:lvl2pPr marL="863600" indent="-287338" algn="l" defTabSz="457200" rtl="0" eaLnBrk="0" fontAlgn="base" hangingPunct="0">
        <a:lnSpc>
          <a:spcPct val="93000"/>
        </a:lnSpc>
        <a:spcBef>
          <a:spcPct val="0"/>
        </a:spcBef>
        <a:spcAft>
          <a:spcPts val="1138"/>
        </a:spcAft>
        <a:buClr>
          <a:srgbClr val="000000"/>
        </a:buClr>
        <a:buSzPct val="75000"/>
        <a:buFont typeface="Symbol" pitchFamily="18" charset="2"/>
        <a:buChar char=""/>
        <a:defRPr sz="2800">
          <a:solidFill>
            <a:srgbClr val="000000"/>
          </a:solidFill>
          <a:latin typeface="+mn-lt"/>
          <a:ea typeface="+mn-ea"/>
          <a:cs typeface="+mn-cs"/>
        </a:defRPr>
      </a:lvl2pPr>
      <a:lvl3pPr marL="1295400" indent="-215900" algn="l" defTabSz="457200" rtl="0" eaLnBrk="0" fontAlgn="base" hangingPunct="0">
        <a:lnSpc>
          <a:spcPct val="93000"/>
        </a:lnSpc>
        <a:spcBef>
          <a:spcPct val="0"/>
        </a:spcBef>
        <a:spcAft>
          <a:spcPts val="850"/>
        </a:spcAft>
        <a:buClr>
          <a:srgbClr val="000000"/>
        </a:buClr>
        <a:buSzPct val="45000"/>
        <a:buFont typeface="Wingdings" pitchFamily="2" charset="2"/>
        <a:buChar char=""/>
        <a:defRPr sz="2400">
          <a:solidFill>
            <a:srgbClr val="000000"/>
          </a:solidFill>
          <a:latin typeface="+mn-lt"/>
          <a:ea typeface="+mn-ea"/>
          <a:cs typeface="+mn-cs"/>
        </a:defRPr>
      </a:lvl3pPr>
      <a:lvl4pPr marL="1727200" indent="-215900" algn="l" defTabSz="457200" rtl="0" eaLnBrk="0" fontAlgn="base" hangingPunct="0">
        <a:lnSpc>
          <a:spcPct val="93000"/>
        </a:lnSpc>
        <a:spcBef>
          <a:spcPct val="0"/>
        </a:spcBef>
        <a:spcAft>
          <a:spcPts val="575"/>
        </a:spcAft>
        <a:buClr>
          <a:srgbClr val="000000"/>
        </a:buClr>
        <a:buSzPct val="75000"/>
        <a:buFont typeface="Symbol" pitchFamily="18" charset="2"/>
        <a:buChar char=""/>
        <a:defRPr sz="2000">
          <a:solidFill>
            <a:srgbClr val="000000"/>
          </a:solidFill>
          <a:latin typeface="+mn-lt"/>
          <a:ea typeface="+mn-ea"/>
          <a:cs typeface="+mn-cs"/>
        </a:defRPr>
      </a:lvl4pPr>
      <a:lvl5pPr marL="2159000" indent="-215900" algn="l" defTabSz="457200" rtl="0" eaLnBrk="0" fontAlgn="base" hangingPunct="0">
        <a:lnSpc>
          <a:spcPct val="93000"/>
        </a:lnSpc>
        <a:spcBef>
          <a:spcPct val="0"/>
        </a:spcBef>
        <a:spcAft>
          <a:spcPts val="288"/>
        </a:spcAft>
        <a:buClr>
          <a:srgbClr val="000000"/>
        </a:buClr>
        <a:buSzPct val="45000"/>
        <a:buFont typeface="Wingdings" pitchFamily="2" charset="2"/>
        <a:buChar char=""/>
        <a:defRPr sz="2000">
          <a:solidFill>
            <a:srgbClr val="000000"/>
          </a:solidFill>
          <a:latin typeface="+mn-lt"/>
          <a:ea typeface="+mn-ea"/>
          <a:cs typeface="+mn-cs"/>
        </a:defRPr>
      </a:lvl5pPr>
      <a:lvl6pPr marL="2616200" indent="-215900" algn="l" defTabSz="457200" rtl="0" fontAlgn="base" hangingPunct="0">
        <a:lnSpc>
          <a:spcPct val="93000"/>
        </a:lnSpc>
        <a:spcBef>
          <a:spcPct val="0"/>
        </a:spcBef>
        <a:spcAft>
          <a:spcPts val="288"/>
        </a:spcAft>
        <a:buClr>
          <a:srgbClr val="000000"/>
        </a:buClr>
        <a:buSzPct val="45000"/>
        <a:buFont typeface="Wingdings" charset="2"/>
        <a:buChar char=""/>
        <a:defRPr sz="2000">
          <a:solidFill>
            <a:srgbClr val="000000"/>
          </a:solidFill>
          <a:latin typeface="+mn-lt"/>
          <a:ea typeface="+mn-ea"/>
          <a:cs typeface="+mn-cs"/>
        </a:defRPr>
      </a:lvl6pPr>
      <a:lvl7pPr marL="3073400" indent="-215900" algn="l" defTabSz="457200" rtl="0" fontAlgn="base" hangingPunct="0">
        <a:lnSpc>
          <a:spcPct val="93000"/>
        </a:lnSpc>
        <a:spcBef>
          <a:spcPct val="0"/>
        </a:spcBef>
        <a:spcAft>
          <a:spcPts val="288"/>
        </a:spcAft>
        <a:buClr>
          <a:srgbClr val="000000"/>
        </a:buClr>
        <a:buSzPct val="45000"/>
        <a:buFont typeface="Wingdings" charset="2"/>
        <a:buChar char=""/>
        <a:defRPr sz="2000">
          <a:solidFill>
            <a:srgbClr val="000000"/>
          </a:solidFill>
          <a:latin typeface="+mn-lt"/>
          <a:ea typeface="+mn-ea"/>
          <a:cs typeface="+mn-cs"/>
        </a:defRPr>
      </a:lvl7pPr>
      <a:lvl8pPr marL="3530600" indent="-215900" algn="l" defTabSz="457200" rtl="0" fontAlgn="base" hangingPunct="0">
        <a:lnSpc>
          <a:spcPct val="93000"/>
        </a:lnSpc>
        <a:spcBef>
          <a:spcPct val="0"/>
        </a:spcBef>
        <a:spcAft>
          <a:spcPts val="288"/>
        </a:spcAft>
        <a:buClr>
          <a:srgbClr val="000000"/>
        </a:buClr>
        <a:buSzPct val="45000"/>
        <a:buFont typeface="Wingdings" charset="2"/>
        <a:buChar char=""/>
        <a:defRPr sz="2000">
          <a:solidFill>
            <a:srgbClr val="000000"/>
          </a:solidFill>
          <a:latin typeface="+mn-lt"/>
          <a:ea typeface="+mn-ea"/>
          <a:cs typeface="+mn-cs"/>
        </a:defRPr>
      </a:lvl8pPr>
      <a:lvl9pPr marL="3987800" indent="-215900" algn="l" defTabSz="457200" rtl="0" fontAlgn="base" hangingPunct="0">
        <a:lnSpc>
          <a:spcPct val="93000"/>
        </a:lnSpc>
        <a:spcBef>
          <a:spcPct val="0"/>
        </a:spcBef>
        <a:spcAft>
          <a:spcPts val="288"/>
        </a:spcAft>
        <a:buClr>
          <a:srgbClr val="000000"/>
        </a:buClr>
        <a:buSzPct val="45000"/>
        <a:buFont typeface="Wingdings" charset="2"/>
        <a:buChar char=""/>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6.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7.png"/><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11.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7000"/>
            <a:lum/>
          </a:blip>
          <a:srcRect/>
          <a:stretch>
            <a:fillRect t="-2000" b="-2000"/>
          </a:stretch>
        </a:blipFill>
        <a:effectLst/>
      </p:bgPr>
    </p:bg>
    <p:spTree>
      <p:nvGrpSpPr>
        <p:cNvPr id="1" name=""/>
        <p:cNvGrpSpPr/>
        <p:nvPr/>
      </p:nvGrpSpPr>
      <p:grpSpPr>
        <a:xfrm>
          <a:off x="0" y="0"/>
          <a:ext cx="0" cy="0"/>
          <a:chOff x="0" y="0"/>
          <a:chExt cx="0" cy="0"/>
        </a:xfrm>
      </p:grpSpPr>
      <p:sp>
        <p:nvSpPr>
          <p:cNvPr id="2050" name="Text Box 6"/>
          <p:cNvSpPr txBox="1">
            <a:spLocks noChangeArrowheads="1"/>
          </p:cNvSpPr>
          <p:nvPr/>
        </p:nvSpPr>
        <p:spPr bwMode="auto">
          <a:xfrm>
            <a:off x="434975" y="3657600"/>
            <a:ext cx="9459913" cy="950913"/>
          </a:xfrm>
          <a:prstGeom prst="rect">
            <a:avLst/>
          </a:prstGeom>
          <a:noFill/>
          <a:ln w="9525">
            <a:noFill/>
            <a:miter lim="800000"/>
            <a:headEnd/>
            <a:tailEnd/>
          </a:ln>
        </p:spPr>
        <p:txBody>
          <a:bodyPr>
            <a:spAutoFit/>
          </a:bodyPr>
          <a:lstStyle/>
          <a:p>
            <a:pPr marL="774700" lvl="1" indent="-342900" hangingPunct="0">
              <a:lnSpc>
                <a:spcPct val="93000"/>
              </a:lnSpc>
              <a:buClr>
                <a:srgbClr val="000000"/>
              </a:buClr>
              <a:buSzPct val="45000"/>
              <a:buFont typeface="Wingdings" pitchFamily="2" charset="2"/>
              <a:buChar char=""/>
            </a:pPr>
            <a:endParaRPr lang="en-GB" dirty="0"/>
          </a:p>
          <a:p>
            <a:pPr marL="342900" indent="-342900" hangingPunct="0">
              <a:lnSpc>
                <a:spcPct val="93000"/>
              </a:lnSpc>
              <a:buClr>
                <a:srgbClr val="000000"/>
              </a:buClr>
              <a:buSzPct val="45000"/>
              <a:buFont typeface="Wingdings" pitchFamily="2" charset="2"/>
              <a:buChar char=""/>
            </a:pPr>
            <a:endParaRPr lang="en-GB" sz="2400" dirty="0"/>
          </a:p>
          <a:p>
            <a:pPr marL="342900" indent="-342900" hangingPunct="0">
              <a:lnSpc>
                <a:spcPct val="93000"/>
              </a:lnSpc>
              <a:buClr>
                <a:srgbClr val="000000"/>
              </a:buClr>
              <a:buSzPct val="45000"/>
              <a:buFont typeface="Wingdings" pitchFamily="2" charset="2"/>
              <a:buNone/>
            </a:pPr>
            <a:endParaRPr lang="en-US" dirty="0"/>
          </a:p>
        </p:txBody>
      </p:sp>
      <p:sp>
        <p:nvSpPr>
          <p:cNvPr id="2052" name="Title 5"/>
          <p:cNvSpPr>
            <a:spLocks noGrp="1"/>
          </p:cNvSpPr>
          <p:nvPr>
            <p:ph type="ctrTitle"/>
          </p:nvPr>
        </p:nvSpPr>
        <p:spPr>
          <a:xfrm>
            <a:off x="1" y="1105290"/>
            <a:ext cx="10080624" cy="2497730"/>
          </a:xfrm>
        </p:spPr>
        <p:txBody>
          <a:bodyPr/>
          <a:lstStyle/>
          <a:p>
            <a:r>
              <a:rPr lang="en-GB" b="1" dirty="0" smtClean="0">
                <a:effectLst>
                  <a:outerShdw blurRad="50800" dist="38100" algn="l" rotWithShape="0">
                    <a:prstClr val="black">
                      <a:alpha val="40000"/>
                    </a:prstClr>
                  </a:outerShdw>
                </a:effectLst>
              </a:rPr>
              <a:t>Observation of a narrow resonance </a:t>
            </a:r>
            <a:br>
              <a:rPr lang="en-GB" b="1" dirty="0" smtClean="0">
                <a:effectLst>
                  <a:outerShdw blurRad="50800" dist="38100" algn="l" rotWithShape="0">
                    <a:prstClr val="black">
                      <a:alpha val="40000"/>
                    </a:prstClr>
                  </a:outerShdw>
                </a:effectLst>
              </a:rPr>
            </a:br>
            <a:r>
              <a:rPr lang="en-GB" b="1" dirty="0" smtClean="0">
                <a:effectLst>
                  <a:outerShdw blurRad="50800" dist="38100" algn="l" rotWithShape="0">
                    <a:prstClr val="black">
                      <a:alpha val="40000"/>
                    </a:prstClr>
                  </a:outerShdw>
                </a:effectLst>
              </a:rPr>
              <a:t>in the search for the SM </a:t>
            </a:r>
            <a:br>
              <a:rPr lang="en-GB" b="1" dirty="0" smtClean="0">
                <a:effectLst>
                  <a:outerShdw blurRad="50800" dist="38100" algn="l" rotWithShape="0">
                    <a:prstClr val="black">
                      <a:alpha val="40000"/>
                    </a:prstClr>
                  </a:outerShdw>
                </a:effectLst>
              </a:rPr>
            </a:br>
            <a:r>
              <a:rPr lang="en-GB" b="1" dirty="0" smtClean="0">
                <a:effectLst>
                  <a:outerShdw blurRad="50800" dist="38100" algn="l" rotWithShape="0">
                    <a:prstClr val="black">
                      <a:alpha val="40000"/>
                    </a:prstClr>
                  </a:outerShdw>
                </a:effectLst>
              </a:rPr>
              <a:t>Higgs</a:t>
            </a:r>
            <a:r>
              <a:rPr lang="en-GB" b="1" dirty="0" smtClean="0">
                <a:effectLst>
                  <a:outerShdw blurRad="50800" dist="38100" algn="l" rotWithShape="0">
                    <a:prstClr val="black">
                      <a:alpha val="40000"/>
                    </a:prstClr>
                  </a:outerShdw>
                </a:effectLst>
                <a:sym typeface="Wingdings" pitchFamily="2" charset="2"/>
              </a:rPr>
              <a:t> decays to </a:t>
            </a:r>
            <a:r>
              <a:rPr lang="en-GB" b="1" dirty="0" err="1" smtClean="0">
                <a:effectLst>
                  <a:outerShdw blurRad="50800" dist="38100" algn="l" rotWithShape="0">
                    <a:prstClr val="black">
                      <a:alpha val="40000"/>
                    </a:prstClr>
                  </a:outerShdw>
                </a:effectLst>
                <a:latin typeface="Symbol" pitchFamily="18" charset="2"/>
                <a:sym typeface="Wingdings" pitchFamily="2" charset="2"/>
              </a:rPr>
              <a:t>gg</a:t>
            </a:r>
            <a:r>
              <a:rPr lang="en-GB" b="1" dirty="0" smtClean="0">
                <a:effectLst>
                  <a:outerShdw blurRad="50800" dist="38100" algn="l" rotWithShape="0">
                    <a:prstClr val="black">
                      <a:alpha val="40000"/>
                    </a:prstClr>
                  </a:outerShdw>
                </a:effectLst>
                <a:sym typeface="Wingdings" pitchFamily="2" charset="2"/>
              </a:rPr>
              <a:t>, 4leptons, and WW with ATLAS</a:t>
            </a:r>
            <a:endParaRPr lang="en-GB" b="1" dirty="0" smtClean="0">
              <a:effectLst>
                <a:outerShdw blurRad="50800" dist="38100" algn="l" rotWithShape="0">
                  <a:prstClr val="black">
                    <a:alpha val="40000"/>
                  </a:prstClr>
                </a:outerShdw>
              </a:effectLst>
            </a:endParaRPr>
          </a:p>
        </p:txBody>
      </p:sp>
      <p:sp>
        <p:nvSpPr>
          <p:cNvPr id="6" name="TextBox 5"/>
          <p:cNvSpPr txBox="1"/>
          <p:nvPr/>
        </p:nvSpPr>
        <p:spPr>
          <a:xfrm>
            <a:off x="1007626" y="5588471"/>
            <a:ext cx="8190965" cy="1200329"/>
          </a:xfrm>
          <a:prstGeom prst="rect">
            <a:avLst/>
          </a:prstGeom>
          <a:noFill/>
        </p:spPr>
        <p:txBody>
          <a:bodyPr wrap="square" rtlCol="0">
            <a:spAutoFit/>
          </a:bodyPr>
          <a:lstStyle/>
          <a:p>
            <a:pPr algn="ctr"/>
            <a:r>
              <a:rPr lang="en-GB" b="1" dirty="0" smtClean="0"/>
              <a:t>Stathes Paganis (The University of Sheffield) </a:t>
            </a:r>
          </a:p>
          <a:p>
            <a:pPr algn="ctr"/>
            <a:r>
              <a:rPr lang="en-GB" b="1" dirty="0" smtClean="0"/>
              <a:t>On behalf of the ATLAS Collaboration</a:t>
            </a:r>
          </a:p>
          <a:p>
            <a:pPr algn="ctr"/>
            <a:endParaRPr lang="en-GB" b="1" dirty="0" smtClean="0"/>
          </a:p>
          <a:p>
            <a:pPr algn="ctr"/>
            <a:r>
              <a:rPr lang="en-GB" b="1" dirty="0" smtClean="0"/>
              <a:t>LHC Days in Split, Conference 1-Oct-2012</a:t>
            </a:r>
            <a:endParaRPr lang="en-GB"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10</a:t>
            </a:fld>
            <a:endParaRPr lang="en-GB"/>
          </a:p>
        </p:txBody>
      </p:sp>
      <p:graphicFrame>
        <p:nvGraphicFramePr>
          <p:cNvPr id="5" name="Object 4"/>
          <p:cNvGraphicFramePr>
            <a:graphicFrameLocks noChangeAspect="1"/>
          </p:cNvGraphicFramePr>
          <p:nvPr/>
        </p:nvGraphicFramePr>
        <p:xfrm>
          <a:off x="1079500" y="2778125"/>
          <a:ext cx="7910513" cy="1193800"/>
        </p:xfrm>
        <a:graphic>
          <a:graphicData uri="http://schemas.openxmlformats.org/presentationml/2006/ole">
            <p:oleObj spid="_x0000_s32770" name="Equation" r:id="rId3" imgW="1346040" imgH="203040" progId="Equation.3">
              <p:embed/>
            </p:oleObj>
          </a:graphicData>
        </a:graphic>
      </p:graphicFrame>
      <p:graphicFrame>
        <p:nvGraphicFramePr>
          <p:cNvPr id="6" name="Object 5"/>
          <p:cNvGraphicFramePr>
            <a:graphicFrameLocks noChangeAspect="1"/>
          </p:cNvGraphicFramePr>
          <p:nvPr/>
        </p:nvGraphicFramePr>
        <p:xfrm>
          <a:off x="6526710" y="4394579"/>
          <a:ext cx="3008076" cy="414907"/>
        </p:xfrm>
        <a:graphic>
          <a:graphicData uri="http://schemas.openxmlformats.org/presentationml/2006/ole">
            <p:oleObj spid="_x0000_s32771" name="Equation" r:id="rId4" imgW="1473120" imgH="203040"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11</a:t>
            </a:fld>
            <a:endParaRPr lang="en-GB"/>
          </a:p>
        </p:txBody>
      </p:sp>
      <p:graphicFrame>
        <p:nvGraphicFramePr>
          <p:cNvPr id="7" name="Table 6"/>
          <p:cNvGraphicFramePr>
            <a:graphicFrameLocks noGrp="1"/>
          </p:cNvGraphicFramePr>
          <p:nvPr/>
        </p:nvGraphicFramePr>
        <p:xfrm>
          <a:off x="982639" y="939197"/>
          <a:ext cx="8543497" cy="5415280"/>
        </p:xfrm>
        <a:graphic>
          <a:graphicData uri="http://schemas.openxmlformats.org/drawingml/2006/table">
            <a:tbl>
              <a:tblPr firstRow="1" bandRow="1">
                <a:tableStyleId>{5C22544A-7EE6-4342-B048-85BDC9FD1C3A}</a:tableStyleId>
              </a:tblPr>
              <a:tblGrid>
                <a:gridCol w="3025449"/>
                <a:gridCol w="5518048"/>
              </a:tblGrid>
              <a:tr h="370840">
                <a:tc>
                  <a:txBody>
                    <a:bodyPr/>
                    <a:lstStyle/>
                    <a:p>
                      <a:pPr algn="ctr"/>
                      <a:r>
                        <a:rPr lang="en-GB" dirty="0" smtClean="0"/>
                        <a:t>Selection</a:t>
                      </a:r>
                      <a:endParaRPr lang="en-GB" dirty="0"/>
                    </a:p>
                  </a:txBody>
                  <a:tcPr/>
                </a:tc>
                <a:tc>
                  <a:txBody>
                    <a:bodyPr/>
                    <a:lstStyle/>
                    <a:p>
                      <a:pPr algn="ctr"/>
                      <a:r>
                        <a:rPr lang="en-GB" dirty="0" smtClean="0"/>
                        <a:t>Description</a:t>
                      </a:r>
                      <a:endParaRPr lang="en-GB" dirty="0"/>
                    </a:p>
                  </a:txBody>
                  <a:tcPr/>
                </a:tc>
              </a:tr>
              <a:tr h="370840">
                <a:tc>
                  <a:txBody>
                    <a:bodyPr/>
                    <a:lstStyle/>
                    <a:p>
                      <a:r>
                        <a:rPr lang="en-GB" dirty="0" smtClean="0"/>
                        <a:t>Final</a:t>
                      </a:r>
                      <a:r>
                        <a:rPr lang="en-GB" baseline="0" dirty="0" smtClean="0"/>
                        <a:t> states</a:t>
                      </a:r>
                      <a:endParaRPr lang="en-GB" dirty="0"/>
                    </a:p>
                  </a:txBody>
                  <a:tcPr/>
                </a:tc>
                <a:tc>
                  <a:txBody>
                    <a:bodyPr/>
                    <a:lstStyle/>
                    <a:p>
                      <a:r>
                        <a:rPr lang="en-GB" dirty="0" err="1" smtClean="0"/>
                        <a:t>e</a:t>
                      </a:r>
                      <a:r>
                        <a:rPr lang="en-GB" baseline="30000" dirty="0" err="1" smtClean="0"/>
                        <a:t>+</a:t>
                      </a:r>
                      <a:r>
                        <a:rPr lang="en-GB" dirty="0" err="1" smtClean="0"/>
                        <a:t>e</a:t>
                      </a:r>
                      <a:r>
                        <a:rPr lang="en-GB" baseline="30000" dirty="0" err="1" smtClean="0"/>
                        <a:t>-</a:t>
                      </a:r>
                      <a:r>
                        <a:rPr lang="en-GB" dirty="0" err="1" smtClean="0"/>
                        <a:t>e</a:t>
                      </a:r>
                      <a:r>
                        <a:rPr lang="en-GB" baseline="30000" dirty="0" err="1" smtClean="0"/>
                        <a:t>+</a:t>
                      </a:r>
                      <a:r>
                        <a:rPr lang="en-GB" dirty="0" err="1" smtClean="0"/>
                        <a:t>e</a:t>
                      </a:r>
                      <a:r>
                        <a:rPr lang="en-GB" baseline="30000" dirty="0" smtClean="0"/>
                        <a:t>-</a:t>
                      </a:r>
                      <a:r>
                        <a:rPr lang="en-GB" dirty="0" smtClean="0"/>
                        <a:t>, </a:t>
                      </a:r>
                      <a:r>
                        <a:rPr lang="en-GB" dirty="0" err="1" smtClean="0">
                          <a:latin typeface="Symbol" pitchFamily="18" charset="2"/>
                        </a:rPr>
                        <a:t>m</a:t>
                      </a:r>
                      <a:r>
                        <a:rPr lang="en-GB" baseline="30000" dirty="0" err="1" smtClean="0">
                          <a:latin typeface="Symbol" pitchFamily="18" charset="2"/>
                        </a:rPr>
                        <a:t>+</a:t>
                      </a:r>
                      <a:r>
                        <a:rPr lang="en-GB" dirty="0" err="1" smtClean="0">
                          <a:latin typeface="Symbol" pitchFamily="18" charset="2"/>
                        </a:rPr>
                        <a:t>m</a:t>
                      </a:r>
                      <a:r>
                        <a:rPr lang="en-GB" baseline="30000" dirty="0" err="1" smtClean="0">
                          <a:latin typeface="Symbol" pitchFamily="18" charset="2"/>
                        </a:rPr>
                        <a:t>-</a:t>
                      </a:r>
                      <a:r>
                        <a:rPr lang="en-GB" dirty="0" err="1" smtClean="0">
                          <a:latin typeface="Symbol" pitchFamily="18" charset="2"/>
                        </a:rPr>
                        <a:t>m</a:t>
                      </a:r>
                      <a:r>
                        <a:rPr lang="en-GB" baseline="30000" dirty="0" err="1" smtClean="0">
                          <a:latin typeface="Symbol" pitchFamily="18" charset="2"/>
                        </a:rPr>
                        <a:t>+</a:t>
                      </a:r>
                      <a:r>
                        <a:rPr lang="en-GB" dirty="0" err="1" smtClean="0">
                          <a:latin typeface="Symbol" pitchFamily="18" charset="2"/>
                        </a:rPr>
                        <a:t>m</a:t>
                      </a:r>
                      <a:r>
                        <a:rPr lang="en-GB" baseline="30000" dirty="0" smtClean="0">
                          <a:latin typeface="Symbol" pitchFamily="18" charset="2"/>
                        </a:rPr>
                        <a:t>-</a:t>
                      </a:r>
                      <a:r>
                        <a:rPr lang="en-GB" dirty="0" smtClean="0"/>
                        <a:t>, </a:t>
                      </a:r>
                      <a:r>
                        <a:rPr lang="en-GB" dirty="0" err="1" smtClean="0">
                          <a:latin typeface="Symbol" pitchFamily="18" charset="2"/>
                        </a:rPr>
                        <a:t>m</a:t>
                      </a:r>
                      <a:r>
                        <a:rPr lang="en-GB" baseline="30000" dirty="0" err="1" smtClean="0">
                          <a:latin typeface="Symbol" pitchFamily="18" charset="2"/>
                        </a:rPr>
                        <a:t>+</a:t>
                      </a:r>
                      <a:r>
                        <a:rPr lang="en-GB" dirty="0" err="1" smtClean="0">
                          <a:latin typeface="Symbol" pitchFamily="18" charset="2"/>
                        </a:rPr>
                        <a:t>m</a:t>
                      </a:r>
                      <a:r>
                        <a:rPr lang="en-GB" baseline="30000" dirty="0" err="1" smtClean="0">
                          <a:latin typeface="Symbol" pitchFamily="18" charset="2"/>
                        </a:rPr>
                        <a:t>-</a:t>
                      </a:r>
                      <a:r>
                        <a:rPr lang="en-GB" dirty="0" err="1" smtClean="0"/>
                        <a:t>e</a:t>
                      </a:r>
                      <a:r>
                        <a:rPr lang="en-GB" baseline="30000" dirty="0" err="1" smtClean="0"/>
                        <a:t>+</a:t>
                      </a:r>
                      <a:r>
                        <a:rPr lang="en-GB" dirty="0" err="1" smtClean="0"/>
                        <a:t>e</a:t>
                      </a:r>
                      <a:r>
                        <a:rPr lang="en-GB" baseline="30000" dirty="0" smtClean="0"/>
                        <a:t>-</a:t>
                      </a:r>
                      <a:r>
                        <a:rPr lang="en-GB" dirty="0" smtClean="0"/>
                        <a:t>, </a:t>
                      </a:r>
                      <a:r>
                        <a:rPr lang="en-GB" dirty="0" err="1" smtClean="0"/>
                        <a:t>e</a:t>
                      </a:r>
                      <a:r>
                        <a:rPr lang="en-GB" baseline="30000" dirty="0" err="1" smtClean="0"/>
                        <a:t>+</a:t>
                      </a:r>
                      <a:r>
                        <a:rPr lang="en-GB" dirty="0" err="1" smtClean="0"/>
                        <a:t>e</a:t>
                      </a:r>
                      <a:r>
                        <a:rPr lang="en-GB" baseline="30000" dirty="0" err="1" smtClean="0"/>
                        <a:t>-</a:t>
                      </a:r>
                      <a:r>
                        <a:rPr lang="en-GB" dirty="0" err="1" smtClean="0">
                          <a:latin typeface="Symbol" pitchFamily="18" charset="2"/>
                        </a:rPr>
                        <a:t>m</a:t>
                      </a:r>
                      <a:r>
                        <a:rPr lang="en-GB" baseline="30000" dirty="0" err="1" smtClean="0">
                          <a:latin typeface="Symbol" pitchFamily="18" charset="2"/>
                        </a:rPr>
                        <a:t>+</a:t>
                      </a:r>
                      <a:r>
                        <a:rPr lang="en-GB" dirty="0" err="1" smtClean="0">
                          <a:latin typeface="Symbol" pitchFamily="18" charset="2"/>
                        </a:rPr>
                        <a:t>m</a:t>
                      </a:r>
                      <a:r>
                        <a:rPr lang="en-GB" baseline="30000" dirty="0" smtClean="0">
                          <a:latin typeface="Symbol" pitchFamily="18" charset="2"/>
                        </a:rPr>
                        <a:t>-</a:t>
                      </a:r>
                      <a:endParaRPr lang="en-GB" dirty="0">
                        <a:latin typeface="Symbol" pitchFamily="18" charset="2"/>
                      </a:endParaRPr>
                    </a:p>
                  </a:txBody>
                  <a:tcPr/>
                </a:tc>
              </a:tr>
              <a:tr h="370840">
                <a:tc>
                  <a:txBody>
                    <a:bodyPr/>
                    <a:lstStyle/>
                    <a:p>
                      <a:r>
                        <a:rPr lang="en-GB" dirty="0" err="1" smtClean="0"/>
                        <a:t>Fiducial</a:t>
                      </a:r>
                      <a:r>
                        <a:rPr lang="en-GB" baseline="0" dirty="0" smtClean="0"/>
                        <a:t> cuts</a:t>
                      </a:r>
                      <a:endParaRPr lang="en-GB" dirty="0"/>
                    </a:p>
                  </a:txBody>
                  <a:tcPr/>
                </a:tc>
                <a:tc>
                  <a:txBody>
                    <a:bodyPr/>
                    <a:lstStyle/>
                    <a:p>
                      <a:r>
                        <a:rPr lang="en-GB" dirty="0" smtClean="0"/>
                        <a:t>All</a:t>
                      </a:r>
                      <a:r>
                        <a:rPr lang="en-GB" baseline="0" dirty="0" smtClean="0"/>
                        <a:t> leptons </a:t>
                      </a:r>
                      <a:r>
                        <a:rPr lang="en-GB" dirty="0" err="1" smtClean="0"/>
                        <a:t>p</a:t>
                      </a:r>
                      <a:r>
                        <a:rPr lang="en-GB" baseline="-25000" dirty="0" err="1" smtClean="0"/>
                        <a:t>T,</a:t>
                      </a:r>
                      <a:r>
                        <a:rPr lang="en-GB" i="0" baseline="-25000" dirty="0" err="1" smtClean="0">
                          <a:latin typeface="Symbol" pitchFamily="18" charset="2"/>
                        </a:rPr>
                        <a:t>m</a:t>
                      </a:r>
                      <a:r>
                        <a:rPr lang="en-GB" baseline="0" dirty="0" smtClean="0"/>
                        <a:t> &gt; 6 GeV, </a:t>
                      </a:r>
                      <a:r>
                        <a:rPr lang="en-GB" baseline="0" dirty="0" err="1" smtClean="0"/>
                        <a:t>p</a:t>
                      </a:r>
                      <a:r>
                        <a:rPr lang="en-GB" baseline="-25000" dirty="0" err="1" smtClean="0"/>
                        <a:t>T,</a:t>
                      </a:r>
                      <a:r>
                        <a:rPr lang="en-GB" i="0" baseline="-25000" dirty="0" err="1" smtClean="0"/>
                        <a:t>e</a:t>
                      </a:r>
                      <a:r>
                        <a:rPr lang="en-GB" baseline="0" dirty="0" smtClean="0"/>
                        <a:t> &gt; 7 GeV,</a:t>
                      </a:r>
                    </a:p>
                    <a:p>
                      <a:r>
                        <a:rPr lang="en-GB" baseline="0" dirty="0" smtClean="0"/>
                        <a:t>Leading      </a:t>
                      </a:r>
                      <a:r>
                        <a:rPr lang="en-GB" dirty="0" err="1" smtClean="0"/>
                        <a:t>p</a:t>
                      </a:r>
                      <a:r>
                        <a:rPr lang="en-GB" baseline="-25000" dirty="0" err="1" smtClean="0"/>
                        <a:t>T</a:t>
                      </a:r>
                      <a:r>
                        <a:rPr lang="en-GB" baseline="0" dirty="0" smtClean="0"/>
                        <a:t> &gt; 20 GeV</a:t>
                      </a:r>
                    </a:p>
                    <a:p>
                      <a:r>
                        <a:rPr lang="en-GB" baseline="0" dirty="0" err="1" smtClean="0"/>
                        <a:t>Subleading</a:t>
                      </a:r>
                      <a:r>
                        <a:rPr lang="en-GB" baseline="0" dirty="0" smtClean="0"/>
                        <a:t> </a:t>
                      </a:r>
                      <a:r>
                        <a:rPr lang="en-GB" dirty="0" err="1" smtClean="0"/>
                        <a:t>p</a:t>
                      </a:r>
                      <a:r>
                        <a:rPr lang="en-GB" baseline="-25000" dirty="0" err="1" smtClean="0"/>
                        <a:t>T</a:t>
                      </a:r>
                      <a:r>
                        <a:rPr lang="en-GB" baseline="0" dirty="0" smtClean="0"/>
                        <a:t> &gt; 15 GeV</a:t>
                      </a:r>
                    </a:p>
                    <a:p>
                      <a:r>
                        <a:rPr lang="en-GB" baseline="0" dirty="0" smtClean="0"/>
                        <a:t>Third           </a:t>
                      </a:r>
                      <a:r>
                        <a:rPr lang="en-GB" dirty="0" err="1" smtClean="0"/>
                        <a:t>p</a:t>
                      </a:r>
                      <a:r>
                        <a:rPr lang="en-GB" baseline="-25000" dirty="0" err="1" smtClean="0"/>
                        <a:t>T</a:t>
                      </a:r>
                      <a:r>
                        <a:rPr lang="en-GB" baseline="0" dirty="0" smtClean="0"/>
                        <a:t> &gt; 10 GeV</a:t>
                      </a:r>
                    </a:p>
                    <a:p>
                      <a:r>
                        <a:rPr lang="en-GB" baseline="0" dirty="0" smtClean="0"/>
                        <a:t> |</a:t>
                      </a:r>
                      <a:r>
                        <a:rPr lang="en-GB" baseline="0" dirty="0" err="1" smtClean="0">
                          <a:latin typeface="Symbol" pitchFamily="18" charset="2"/>
                        </a:rPr>
                        <a:t>h</a:t>
                      </a:r>
                      <a:r>
                        <a:rPr lang="en-GB" baseline="-25000" dirty="0" err="1" smtClean="0">
                          <a:latin typeface="Symbol" pitchFamily="18" charset="2"/>
                        </a:rPr>
                        <a:t>m</a:t>
                      </a:r>
                      <a:r>
                        <a:rPr lang="en-GB" baseline="0" dirty="0" smtClean="0"/>
                        <a:t>| &lt; 2.7, |</a:t>
                      </a:r>
                      <a:r>
                        <a:rPr lang="en-GB" baseline="0" dirty="0" smtClean="0">
                          <a:latin typeface="Symbol" pitchFamily="18" charset="2"/>
                        </a:rPr>
                        <a:t>h</a:t>
                      </a:r>
                      <a:r>
                        <a:rPr lang="en-GB" baseline="-25000" dirty="0" smtClean="0">
                          <a:latin typeface="+mn-lt"/>
                        </a:rPr>
                        <a:t>e</a:t>
                      </a:r>
                      <a:r>
                        <a:rPr lang="en-GB" baseline="0" dirty="0" smtClean="0"/>
                        <a:t>| &lt; 2.47</a:t>
                      </a:r>
                      <a:endParaRPr lang="en-GB" dirty="0"/>
                    </a:p>
                  </a:txBody>
                  <a:tcPr/>
                </a:tc>
              </a:tr>
              <a:tr h="370840">
                <a:tc>
                  <a:txBody>
                    <a:bodyPr/>
                    <a:lstStyle/>
                    <a:p>
                      <a:r>
                        <a:rPr lang="en-GB" dirty="0" smtClean="0"/>
                        <a:t>Lepton Isolation</a:t>
                      </a:r>
                      <a:endParaRPr lang="en-GB" dirty="0"/>
                    </a:p>
                  </a:txBody>
                  <a:tcPr/>
                </a:tc>
                <a:tc>
                  <a:txBody>
                    <a:bodyPr/>
                    <a:lstStyle/>
                    <a:p>
                      <a:r>
                        <a:rPr lang="en-GB" dirty="0" smtClean="0"/>
                        <a:t>Track sum ET and </a:t>
                      </a:r>
                      <a:r>
                        <a:rPr lang="en-GB" dirty="0" err="1" smtClean="0"/>
                        <a:t>Calo</a:t>
                      </a:r>
                      <a:r>
                        <a:rPr lang="en-GB" dirty="0" smtClean="0"/>
                        <a:t> sum ET inside a </a:t>
                      </a:r>
                      <a:r>
                        <a:rPr lang="en-GB" dirty="0" smtClean="0">
                          <a:latin typeface="Symbol" pitchFamily="18" charset="2"/>
                        </a:rPr>
                        <a:t>D</a:t>
                      </a:r>
                      <a:r>
                        <a:rPr lang="en-GB" dirty="0" smtClean="0"/>
                        <a:t>R&lt;0.2 cone around the Z</a:t>
                      </a:r>
                      <a:r>
                        <a:rPr lang="en-GB" baseline="0" dirty="0" smtClean="0"/>
                        <a:t> leptons.</a:t>
                      </a:r>
                      <a:endParaRPr lang="en-GB" dirty="0"/>
                    </a:p>
                  </a:txBody>
                  <a:tcPr/>
                </a:tc>
              </a:tr>
              <a:tr h="370840">
                <a:tc>
                  <a:txBody>
                    <a:bodyPr/>
                    <a:lstStyle/>
                    <a:p>
                      <a:r>
                        <a:rPr lang="en-GB" baseline="0" dirty="0" smtClean="0">
                          <a:latin typeface="+mn-lt"/>
                        </a:rPr>
                        <a:t>e (</a:t>
                      </a:r>
                      <a:r>
                        <a:rPr lang="en-GB" baseline="0" dirty="0" smtClean="0">
                          <a:latin typeface="Symbol" pitchFamily="18" charset="2"/>
                        </a:rPr>
                        <a:t>m</a:t>
                      </a:r>
                      <a:r>
                        <a:rPr lang="en-GB" baseline="0" dirty="0" smtClean="0">
                          <a:latin typeface="+mn-lt"/>
                        </a:rPr>
                        <a:t>) Impact Parameter </a:t>
                      </a:r>
                      <a:endParaRPr lang="en-GB" baseline="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latin typeface="+mn-lt"/>
                        </a:rPr>
                        <a:t>d0/</a:t>
                      </a:r>
                      <a:r>
                        <a:rPr lang="en-GB" baseline="0" dirty="0" smtClean="0">
                          <a:latin typeface="Symbol" pitchFamily="18" charset="2"/>
                        </a:rPr>
                        <a:t>s</a:t>
                      </a:r>
                      <a:r>
                        <a:rPr lang="en-GB" baseline="-25000" dirty="0" smtClean="0">
                          <a:latin typeface="+mn-lt"/>
                        </a:rPr>
                        <a:t>d0</a:t>
                      </a:r>
                      <a:r>
                        <a:rPr lang="en-GB" baseline="0" dirty="0" smtClean="0">
                          <a:latin typeface="+mn-lt"/>
                        </a:rPr>
                        <a:t> &lt; 6.5 (3.5)</a:t>
                      </a:r>
                    </a:p>
                  </a:txBody>
                  <a:tcPr/>
                </a:tc>
              </a:tr>
              <a:tr h="370840">
                <a:tc>
                  <a:txBody>
                    <a:bodyPr/>
                    <a:lstStyle/>
                    <a:p>
                      <a:r>
                        <a:rPr lang="en-GB" dirty="0" smtClean="0"/>
                        <a:t>Leading </a:t>
                      </a:r>
                      <a:r>
                        <a:rPr lang="en-GB" dirty="0" err="1" smtClean="0"/>
                        <a:t>dilepton</a:t>
                      </a:r>
                      <a:r>
                        <a:rPr lang="en-GB" dirty="0" smtClean="0"/>
                        <a:t> (12)</a:t>
                      </a:r>
                      <a:endParaRPr lang="en-GB" dirty="0"/>
                    </a:p>
                  </a:txBody>
                  <a:tcPr/>
                </a:tc>
                <a:tc>
                  <a:txBody>
                    <a:bodyPr/>
                    <a:lstStyle/>
                    <a:p>
                      <a:r>
                        <a:rPr lang="en-GB" dirty="0" smtClean="0"/>
                        <a:t>Same</a:t>
                      </a:r>
                      <a:r>
                        <a:rPr lang="en-GB" baseline="0" dirty="0" smtClean="0"/>
                        <a:t> flavour opposite charge with M closest to 91.18 GeV. Pairs must satisfy m</a:t>
                      </a:r>
                      <a:r>
                        <a:rPr lang="en-GB" baseline="-25000" dirty="0" smtClean="0"/>
                        <a:t>12</a:t>
                      </a:r>
                      <a:r>
                        <a:rPr lang="en-GB" baseline="0" dirty="0" smtClean="0"/>
                        <a:t>&gt;50 GeV, m</a:t>
                      </a:r>
                      <a:r>
                        <a:rPr lang="en-GB" baseline="-25000" dirty="0" smtClean="0"/>
                        <a:t>34</a:t>
                      </a:r>
                      <a:r>
                        <a:rPr lang="en-GB" baseline="0" dirty="0" smtClean="0"/>
                        <a:t>&gt;17.5 GeV.</a:t>
                      </a:r>
                      <a:endParaRPr lang="en-GB" dirty="0"/>
                    </a:p>
                  </a:txBody>
                  <a:tcPr/>
                </a:tc>
              </a:tr>
              <a:tr h="370840">
                <a:tc>
                  <a:txBody>
                    <a:bodyPr/>
                    <a:lstStyle/>
                    <a:p>
                      <a:r>
                        <a:rPr lang="en-GB" dirty="0" smtClean="0"/>
                        <a:t>Leading Z mass cut</a:t>
                      </a:r>
                      <a:endParaRPr lang="en-GB" dirty="0"/>
                    </a:p>
                  </a:txBody>
                  <a:tcPr/>
                </a:tc>
                <a:tc>
                  <a:txBody>
                    <a:bodyPr/>
                    <a:lstStyle/>
                    <a:p>
                      <a:r>
                        <a:rPr lang="en-GB" dirty="0" smtClean="0"/>
                        <a:t>50 &lt; m</a:t>
                      </a:r>
                      <a:r>
                        <a:rPr lang="en-GB" baseline="-25000" dirty="0" smtClean="0"/>
                        <a:t>12</a:t>
                      </a:r>
                      <a:r>
                        <a:rPr lang="en-GB" dirty="0" smtClean="0"/>
                        <a:t> &lt; 106 GeV</a:t>
                      </a:r>
                      <a:endParaRPr lang="en-GB" dirty="0"/>
                    </a:p>
                  </a:txBody>
                  <a:tcPr/>
                </a:tc>
              </a:tr>
              <a:tr h="370840">
                <a:tc>
                  <a:txBody>
                    <a:bodyPr/>
                    <a:lstStyle/>
                    <a:p>
                      <a:r>
                        <a:rPr lang="en-GB" dirty="0" err="1" smtClean="0"/>
                        <a:t>Subleading</a:t>
                      </a:r>
                      <a:r>
                        <a:rPr lang="en-GB" dirty="0" smtClean="0"/>
                        <a:t> Z mass cut</a:t>
                      </a:r>
                      <a:endParaRPr lang="en-GB" dirty="0"/>
                    </a:p>
                  </a:txBody>
                  <a:tcPr/>
                </a:tc>
                <a:tc>
                  <a:txBody>
                    <a:bodyPr/>
                    <a:lstStyle/>
                    <a:p>
                      <a:r>
                        <a:rPr lang="en-GB" dirty="0" err="1" smtClean="0"/>
                        <a:t>M</a:t>
                      </a:r>
                      <a:r>
                        <a:rPr lang="en-GB" baseline="-25000" dirty="0" err="1" smtClean="0"/>
                        <a:t>min</a:t>
                      </a:r>
                      <a:r>
                        <a:rPr lang="en-GB" dirty="0" smtClean="0"/>
                        <a:t>(m</a:t>
                      </a:r>
                      <a:r>
                        <a:rPr lang="en-GB" baseline="-25000" dirty="0" smtClean="0"/>
                        <a:t>4l</a:t>
                      </a:r>
                      <a:r>
                        <a:rPr lang="en-GB" dirty="0" smtClean="0"/>
                        <a:t>) &lt; m</a:t>
                      </a:r>
                      <a:r>
                        <a:rPr lang="en-GB" baseline="-25000" dirty="0" smtClean="0"/>
                        <a:t>34</a:t>
                      </a:r>
                      <a:r>
                        <a:rPr lang="en-GB" baseline="0" dirty="0" smtClean="0"/>
                        <a:t> &lt; 115 GeV</a:t>
                      </a:r>
                    </a:p>
                    <a:p>
                      <a:r>
                        <a:rPr lang="en-GB" baseline="0" dirty="0" smtClean="0"/>
                        <a:t>(</a:t>
                      </a:r>
                      <a:r>
                        <a:rPr lang="en-GB" baseline="0" dirty="0" err="1" smtClean="0"/>
                        <a:t>M</a:t>
                      </a:r>
                      <a:r>
                        <a:rPr lang="en-GB" baseline="-25000" dirty="0" err="1" smtClean="0"/>
                        <a:t>min</a:t>
                      </a:r>
                      <a:r>
                        <a:rPr lang="en-GB" baseline="0" dirty="0" smtClean="0"/>
                        <a:t> is a minimum mass cut that depends on the 4-lepton mass)</a:t>
                      </a:r>
                      <a:endParaRPr lang="en-GB" dirty="0"/>
                    </a:p>
                  </a:txBody>
                  <a:tcPr/>
                </a:tc>
              </a:tr>
            </a:tbl>
          </a:graphicData>
        </a:graphic>
      </p:graphicFrame>
      <p:sp>
        <p:nvSpPr>
          <p:cNvPr id="11"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4-lepton event selection summary</a:t>
            </a:r>
            <a:endParaRPr lang="en-US" sz="3200" dirty="0">
              <a:latin typeface="Symbol" pitchFamily="18" charset="2"/>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12</a:t>
            </a:fld>
            <a:endParaRPr lang="en-GB"/>
          </a:p>
        </p:txBody>
      </p:sp>
      <p:pic>
        <p:nvPicPr>
          <p:cNvPr id="5" name="Picture 4" descr="EffRecoPtBin2011_12.png"/>
          <p:cNvPicPr>
            <a:picLocks noChangeAspect="1"/>
          </p:cNvPicPr>
          <p:nvPr/>
        </p:nvPicPr>
        <p:blipFill>
          <a:blip r:embed="rId2"/>
          <a:stretch>
            <a:fillRect/>
          </a:stretch>
        </p:blipFill>
        <p:spPr>
          <a:xfrm>
            <a:off x="1493600" y="617536"/>
            <a:ext cx="6629400" cy="4495800"/>
          </a:xfrm>
          <a:prstGeom prst="rect">
            <a:avLst/>
          </a:prstGeom>
        </p:spPr>
      </p:pic>
      <p:sp>
        <p:nvSpPr>
          <p:cNvPr id="6"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Lepton Reconstruction</a:t>
            </a:r>
            <a:endParaRPr lang="en-US" sz="3200" dirty="0">
              <a:latin typeface="Symbol" pitchFamily="18" charset="2"/>
              <a:cs typeface="Arial" pitchFamily="34" charset="0"/>
            </a:endParaRPr>
          </a:p>
        </p:txBody>
      </p:sp>
      <p:sp>
        <p:nvSpPr>
          <p:cNvPr id="7" name="TextBox 6"/>
          <p:cNvSpPr txBox="1"/>
          <p:nvPr/>
        </p:nvSpPr>
        <p:spPr>
          <a:xfrm>
            <a:off x="0" y="5308979"/>
            <a:ext cx="9880979" cy="1754326"/>
          </a:xfrm>
          <a:prstGeom prst="rect">
            <a:avLst/>
          </a:prstGeom>
          <a:noFill/>
        </p:spPr>
        <p:txBody>
          <a:bodyPr wrap="square" rtlCol="0">
            <a:spAutoFit/>
          </a:bodyPr>
          <a:lstStyle/>
          <a:p>
            <a:r>
              <a:rPr lang="en-GB" dirty="0" smtClean="0"/>
              <a:t>Electron reconstruction/identification improved in 2012: New pattern finding/track fitting, Improved track-cluster matching, to recover electrons undergoing hard </a:t>
            </a:r>
            <a:r>
              <a:rPr lang="en-GB" dirty="0" err="1" smtClean="0"/>
              <a:t>bremsstrahlung</a:t>
            </a:r>
            <a:r>
              <a:rPr lang="en-GB" dirty="0" smtClean="0"/>
              <a:t> , GSF.</a:t>
            </a:r>
          </a:p>
          <a:p>
            <a:endParaRPr lang="en-GB" dirty="0" smtClean="0"/>
          </a:p>
          <a:p>
            <a:r>
              <a:rPr lang="en-GB" dirty="0" smtClean="0"/>
              <a:t>Muon reconstruction: use ID tracks matched with partial or complete track segments in the muon spectrometer, and ID </a:t>
            </a:r>
            <a:r>
              <a:rPr lang="en-GB" dirty="0" err="1" smtClean="0"/>
              <a:t>tracks+energy</a:t>
            </a:r>
            <a:r>
              <a:rPr lang="en-GB" dirty="0" smtClean="0"/>
              <a:t> deposits in the </a:t>
            </a:r>
            <a:r>
              <a:rPr lang="en-GB" dirty="0" err="1" smtClean="0"/>
              <a:t>calo</a:t>
            </a:r>
            <a:r>
              <a:rPr lang="en-GB" dirty="0" smtClean="0"/>
              <a:t> (|</a:t>
            </a:r>
            <a:r>
              <a:rPr lang="en-GB" dirty="0" smtClean="0">
                <a:latin typeface="Symbol" pitchFamily="18" charset="2"/>
              </a:rPr>
              <a:t>h</a:t>
            </a:r>
            <a:r>
              <a:rPr lang="en-GB" dirty="0" smtClean="0"/>
              <a:t>|&lt;0.1 pt&gt;15GeV). Standalone </a:t>
            </a:r>
            <a:r>
              <a:rPr lang="en-GB" dirty="0" err="1" smtClean="0"/>
              <a:t>muons</a:t>
            </a:r>
            <a:r>
              <a:rPr lang="en-GB" dirty="0" smtClean="0"/>
              <a:t> (2.5&lt;|</a:t>
            </a:r>
            <a:r>
              <a:rPr lang="en-GB" dirty="0" smtClean="0">
                <a:latin typeface="Symbol" pitchFamily="18" charset="2"/>
              </a:rPr>
              <a:t>h</a:t>
            </a:r>
            <a:r>
              <a:rPr lang="en-GB" dirty="0" smtClean="0"/>
              <a:t>|&lt;2.7). </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13</a:t>
            </a:fld>
            <a:endParaRPr lang="en-GB"/>
          </a:p>
        </p:txBody>
      </p:sp>
      <p:sp>
        <p:nvSpPr>
          <p:cNvPr id="5"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Background measurements from data</a:t>
            </a:r>
            <a:endParaRPr lang="en-US" sz="3200" dirty="0">
              <a:latin typeface="Symbol" pitchFamily="18" charset="2"/>
              <a:cs typeface="Arial" pitchFamily="34" charset="0"/>
            </a:endParaRPr>
          </a:p>
        </p:txBody>
      </p:sp>
      <p:sp>
        <p:nvSpPr>
          <p:cNvPr id="7" name="TextBox 6"/>
          <p:cNvSpPr txBox="1"/>
          <p:nvPr/>
        </p:nvSpPr>
        <p:spPr>
          <a:xfrm>
            <a:off x="95536" y="5080893"/>
            <a:ext cx="9753080" cy="1938992"/>
          </a:xfrm>
          <a:prstGeom prst="rect">
            <a:avLst/>
          </a:prstGeom>
          <a:noFill/>
        </p:spPr>
        <p:txBody>
          <a:bodyPr wrap="square" rtlCol="0">
            <a:spAutoFit/>
          </a:bodyPr>
          <a:lstStyle/>
          <a:p>
            <a:pPr algn="just"/>
            <a:r>
              <a:rPr lang="en-GB" sz="2000" dirty="0" smtClean="0"/>
              <a:t>A number of methods was used to determine the various backgrounds using data. A subset of the analysis cuts is applied to define a control region. </a:t>
            </a:r>
          </a:p>
          <a:p>
            <a:pPr algn="just"/>
            <a:endParaRPr lang="en-GB" sz="2000" dirty="0" smtClean="0"/>
          </a:p>
          <a:p>
            <a:pPr algn="just"/>
            <a:r>
              <a:rPr lang="en-GB" sz="2000" dirty="0" smtClean="0"/>
              <a:t>One example is to use the invariant mass of the </a:t>
            </a:r>
            <a:r>
              <a:rPr lang="en-GB" sz="2000" dirty="0" err="1" smtClean="0"/>
              <a:t>subleading</a:t>
            </a:r>
            <a:r>
              <a:rPr lang="en-GB" sz="2000" dirty="0" smtClean="0"/>
              <a:t> </a:t>
            </a:r>
            <a:r>
              <a:rPr lang="en-GB" sz="2000" dirty="0" err="1" smtClean="0"/>
              <a:t>dilepton</a:t>
            </a:r>
            <a:r>
              <a:rPr lang="en-GB" sz="2000" dirty="0" smtClean="0"/>
              <a:t> M34 to control the </a:t>
            </a:r>
            <a:r>
              <a:rPr lang="en-GB" sz="2000" dirty="0" err="1" smtClean="0"/>
              <a:t>Z+jets</a:t>
            </a:r>
            <a:r>
              <a:rPr lang="en-GB" sz="2000" dirty="0" smtClean="0"/>
              <a:t> and </a:t>
            </a:r>
            <a:r>
              <a:rPr lang="en-GB" sz="2000" dirty="0" err="1" smtClean="0"/>
              <a:t>ttbar</a:t>
            </a:r>
            <a:r>
              <a:rPr lang="en-GB" sz="2000" dirty="0" smtClean="0"/>
              <a:t> backgrounds. For these leptons the isolation and impact parameter cuts are not applied. All other analysis cuts are applied.</a:t>
            </a:r>
            <a:endParaRPr lang="en-GB" sz="2000" dirty="0"/>
          </a:p>
        </p:txBody>
      </p:sp>
      <p:pic>
        <p:nvPicPr>
          <p:cNvPr id="13" name="Picture 12" descr="figaux_033c.png"/>
          <p:cNvPicPr>
            <a:picLocks noChangeAspect="1"/>
          </p:cNvPicPr>
          <p:nvPr/>
        </p:nvPicPr>
        <p:blipFill>
          <a:blip r:embed="rId2"/>
          <a:stretch>
            <a:fillRect/>
          </a:stretch>
        </p:blipFill>
        <p:spPr>
          <a:xfrm>
            <a:off x="5264188" y="504966"/>
            <a:ext cx="4765307" cy="4572000"/>
          </a:xfrm>
          <a:prstGeom prst="rect">
            <a:avLst/>
          </a:prstGeom>
        </p:spPr>
      </p:pic>
      <p:pic>
        <p:nvPicPr>
          <p:cNvPr id="14" name="Picture 13" descr="figaux_033d.png"/>
          <p:cNvPicPr>
            <a:picLocks noChangeAspect="1"/>
          </p:cNvPicPr>
          <p:nvPr/>
        </p:nvPicPr>
        <p:blipFill>
          <a:blip r:embed="rId3"/>
          <a:stretch>
            <a:fillRect/>
          </a:stretch>
        </p:blipFill>
        <p:spPr>
          <a:xfrm>
            <a:off x="0" y="504842"/>
            <a:ext cx="4765307" cy="4572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14</a:t>
            </a:fld>
            <a:endParaRPr lang="en-GB"/>
          </a:p>
        </p:txBody>
      </p:sp>
      <p:sp>
        <p:nvSpPr>
          <p:cNvPr id="5"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Systematic Uncertainties</a:t>
            </a:r>
            <a:endParaRPr lang="en-US" sz="3200" dirty="0">
              <a:latin typeface="Symbol" pitchFamily="18" charset="2"/>
              <a:cs typeface="Arial" pitchFamily="34" charset="0"/>
            </a:endParaRPr>
          </a:p>
        </p:txBody>
      </p:sp>
      <p:graphicFrame>
        <p:nvGraphicFramePr>
          <p:cNvPr id="6" name="Table 5"/>
          <p:cNvGraphicFramePr>
            <a:graphicFrameLocks noGrp="1"/>
          </p:cNvGraphicFramePr>
          <p:nvPr/>
        </p:nvGraphicFramePr>
        <p:xfrm>
          <a:off x="95536" y="1498754"/>
          <a:ext cx="9908275" cy="3032760"/>
        </p:xfrm>
        <a:graphic>
          <a:graphicData uri="http://schemas.openxmlformats.org/drawingml/2006/table">
            <a:tbl>
              <a:tblPr firstRow="1" bandRow="1">
                <a:tableStyleId>{5C22544A-7EE6-4342-B048-85BDC9FD1C3A}</a:tableStyleId>
              </a:tblPr>
              <a:tblGrid>
                <a:gridCol w="3753134"/>
                <a:gridCol w="6155141"/>
              </a:tblGrid>
              <a:tr h="370840">
                <a:tc>
                  <a:txBody>
                    <a:bodyPr/>
                    <a:lstStyle/>
                    <a:p>
                      <a:pPr algn="ctr"/>
                      <a:r>
                        <a:rPr lang="en-GB" dirty="0" smtClean="0"/>
                        <a:t>Uncertainty</a:t>
                      </a:r>
                      <a:endParaRPr lang="en-GB" dirty="0"/>
                    </a:p>
                  </a:txBody>
                  <a:tcPr/>
                </a:tc>
                <a:tc>
                  <a:txBody>
                    <a:bodyPr/>
                    <a:lstStyle/>
                    <a:p>
                      <a:pPr algn="ctr"/>
                      <a:r>
                        <a:rPr lang="en-GB" dirty="0" smtClean="0"/>
                        <a:t>Description</a:t>
                      </a:r>
                      <a:endParaRPr lang="en-GB" dirty="0"/>
                    </a:p>
                  </a:txBody>
                  <a:tcPr/>
                </a:tc>
              </a:tr>
              <a:tr h="370840">
                <a:tc>
                  <a:txBody>
                    <a:bodyPr/>
                    <a:lstStyle/>
                    <a:p>
                      <a:r>
                        <a:rPr lang="en-GB" dirty="0" smtClean="0">
                          <a:latin typeface="Symbol" pitchFamily="18" charset="2"/>
                        </a:rPr>
                        <a:t>m</a:t>
                      </a:r>
                      <a:r>
                        <a:rPr lang="en-GB" dirty="0" smtClean="0"/>
                        <a:t> acceptance uncertainty due to </a:t>
                      </a:r>
                      <a:r>
                        <a:rPr lang="en-GB" dirty="0" err="1" smtClean="0"/>
                        <a:t>reco</a:t>
                      </a:r>
                      <a:r>
                        <a:rPr lang="en-GB" dirty="0" smtClean="0"/>
                        <a:t> and ID efficiency uncertainties</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from ±0.7% (±0.5%,±0.5%) for 4</a:t>
                      </a:r>
                      <a:r>
                        <a:rPr lang="en-GB" dirty="0" smtClean="0">
                          <a:latin typeface="Symbol" pitchFamily="18" charset="2"/>
                        </a:rPr>
                        <a:t>m</a:t>
                      </a:r>
                      <a:r>
                        <a:rPr lang="en-GB" dirty="0" smtClean="0"/>
                        <a:t> (2e2</a:t>
                      </a:r>
                      <a:r>
                        <a:rPr lang="en-GB" dirty="0" smtClean="0">
                          <a:latin typeface="Symbol" pitchFamily="18" charset="2"/>
                        </a:rPr>
                        <a:t>m</a:t>
                      </a:r>
                      <a:r>
                        <a:rPr lang="en-GB" dirty="0" smtClean="0"/>
                        <a:t>,2</a:t>
                      </a:r>
                      <a:r>
                        <a:rPr lang="en-GB" dirty="0" smtClean="0">
                          <a:latin typeface="Symbol" pitchFamily="18" charset="2"/>
                        </a:rPr>
                        <a:t>m</a:t>
                      </a:r>
                      <a:r>
                        <a:rPr lang="en-GB" dirty="0" smtClean="0"/>
                        <a:t>2e) at 600GeV </a:t>
                      </a:r>
                    </a:p>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     to ±0.9% (±0.8%,±0.5%) for 4</a:t>
                      </a:r>
                      <a:r>
                        <a:rPr lang="en-GB" dirty="0" smtClean="0">
                          <a:latin typeface="Symbol" pitchFamily="18" charset="2"/>
                        </a:rPr>
                        <a:t>m</a:t>
                      </a:r>
                      <a:r>
                        <a:rPr lang="en-GB" dirty="0" smtClean="0"/>
                        <a:t> (2e2</a:t>
                      </a:r>
                      <a:r>
                        <a:rPr lang="en-GB" dirty="0" smtClean="0">
                          <a:latin typeface="Symbol" pitchFamily="18" charset="2"/>
                        </a:rPr>
                        <a:t>m</a:t>
                      </a:r>
                      <a:r>
                        <a:rPr lang="en-GB" dirty="0" smtClean="0"/>
                        <a:t>,2</a:t>
                      </a:r>
                      <a:r>
                        <a:rPr lang="en-GB" dirty="0" smtClean="0">
                          <a:latin typeface="Symbol" pitchFamily="18" charset="2"/>
                        </a:rPr>
                        <a:t>m</a:t>
                      </a:r>
                      <a:r>
                        <a:rPr lang="en-GB" dirty="0" smtClean="0"/>
                        <a:t>2e) at 115GeV</a:t>
                      </a:r>
                    </a:p>
                  </a:txBody>
                  <a:tcPr/>
                </a:tc>
              </a:tr>
              <a:tr h="370840">
                <a:tc>
                  <a:txBody>
                    <a:bodyPr/>
                    <a:lstStyle/>
                    <a:p>
                      <a:r>
                        <a:rPr lang="en-GB" dirty="0" smtClean="0">
                          <a:latin typeface="+mn-lt"/>
                        </a:rPr>
                        <a:t>e</a:t>
                      </a:r>
                      <a:r>
                        <a:rPr lang="en-GB" dirty="0" smtClean="0"/>
                        <a:t> acceptance uncertainty due to </a:t>
                      </a:r>
                      <a:r>
                        <a:rPr lang="en-GB" dirty="0" err="1" smtClean="0"/>
                        <a:t>reco</a:t>
                      </a:r>
                      <a:r>
                        <a:rPr lang="en-GB" dirty="0" smtClean="0"/>
                        <a:t> and ID efficiency uncertainties</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from ±2.6% (±1.7%,±1.8%) for 4</a:t>
                      </a:r>
                      <a:r>
                        <a:rPr lang="en-GB" dirty="0" smtClean="0">
                          <a:latin typeface="+mn-lt"/>
                        </a:rPr>
                        <a:t>e</a:t>
                      </a:r>
                      <a:r>
                        <a:rPr lang="en-GB" dirty="0" smtClean="0"/>
                        <a:t> (2e2</a:t>
                      </a:r>
                      <a:r>
                        <a:rPr lang="en-GB" dirty="0" smtClean="0">
                          <a:latin typeface="Symbol" pitchFamily="18" charset="2"/>
                        </a:rPr>
                        <a:t>m</a:t>
                      </a:r>
                      <a:r>
                        <a:rPr lang="en-GB" dirty="0" smtClean="0"/>
                        <a:t>,2</a:t>
                      </a:r>
                      <a:r>
                        <a:rPr lang="en-GB" dirty="0" smtClean="0">
                          <a:latin typeface="Symbol" pitchFamily="18" charset="2"/>
                        </a:rPr>
                        <a:t>m</a:t>
                      </a:r>
                      <a:r>
                        <a:rPr lang="en-GB" dirty="0" smtClean="0"/>
                        <a:t>2e) at 600GeV </a:t>
                      </a:r>
                    </a:p>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     to ±8.0% (±2.3%,±7.6%) for 4</a:t>
                      </a:r>
                      <a:r>
                        <a:rPr lang="en-GB" dirty="0" smtClean="0">
                          <a:latin typeface="+mn-lt"/>
                        </a:rPr>
                        <a:t>e</a:t>
                      </a:r>
                      <a:r>
                        <a:rPr lang="en-GB" dirty="0" smtClean="0"/>
                        <a:t> (2e2</a:t>
                      </a:r>
                      <a:r>
                        <a:rPr lang="en-GB" dirty="0" smtClean="0">
                          <a:latin typeface="Symbol" pitchFamily="18" charset="2"/>
                        </a:rPr>
                        <a:t>m</a:t>
                      </a:r>
                      <a:r>
                        <a:rPr lang="en-GB" dirty="0" smtClean="0"/>
                        <a:t>,2</a:t>
                      </a:r>
                      <a:r>
                        <a:rPr lang="en-GB" dirty="0" smtClean="0">
                          <a:latin typeface="Symbol" pitchFamily="18" charset="2"/>
                        </a:rPr>
                        <a:t>m</a:t>
                      </a:r>
                      <a:r>
                        <a:rPr lang="en-GB" dirty="0" smtClean="0"/>
                        <a:t>2e) at 115GeV</a:t>
                      </a:r>
                    </a:p>
                  </a:txBody>
                  <a:tcPr/>
                </a:tc>
              </a:tr>
              <a:tr h="370840">
                <a:tc>
                  <a:txBody>
                    <a:bodyPr/>
                    <a:lstStyle/>
                    <a:p>
                      <a:r>
                        <a:rPr lang="en-GB" dirty="0" smtClean="0"/>
                        <a:t>ZZ*</a:t>
                      </a:r>
                      <a:r>
                        <a:rPr lang="en-GB" baseline="0" dirty="0" smtClean="0"/>
                        <a:t> </a:t>
                      </a:r>
                      <a:r>
                        <a:rPr lang="en-GB" baseline="0" dirty="0" err="1" smtClean="0"/>
                        <a:t>bkg</a:t>
                      </a:r>
                      <a:r>
                        <a:rPr lang="en-GB" baseline="0" dirty="0" smtClean="0"/>
                        <a:t> uncertainty (QDC scale)</a:t>
                      </a:r>
                      <a:endParaRPr lang="en-GB" dirty="0"/>
                    </a:p>
                  </a:txBody>
                  <a:tcPr/>
                </a:tc>
                <a:tc>
                  <a:txBody>
                    <a:bodyPr/>
                    <a:lstStyle/>
                    <a:p>
                      <a:pPr algn="ctr"/>
                      <a:r>
                        <a:rPr lang="en-GB" dirty="0" smtClean="0"/>
                        <a:t>±5% </a:t>
                      </a:r>
                      <a:endParaRPr lang="en-GB" dirty="0"/>
                    </a:p>
                  </a:txBody>
                  <a:tcPr/>
                </a:tc>
              </a:tr>
              <a:tr h="370840">
                <a:tc>
                  <a:txBody>
                    <a:bodyPr/>
                    <a:lstStyle/>
                    <a:p>
                      <a:r>
                        <a:rPr lang="en-GB" dirty="0" smtClean="0"/>
                        <a:t>ZZ*</a:t>
                      </a:r>
                      <a:r>
                        <a:rPr lang="en-GB" baseline="0" dirty="0" smtClean="0"/>
                        <a:t> </a:t>
                      </a:r>
                      <a:r>
                        <a:rPr lang="en-GB" baseline="0" dirty="0" err="1" smtClean="0"/>
                        <a:t>bkg</a:t>
                      </a:r>
                      <a:r>
                        <a:rPr lang="en-GB" baseline="0" dirty="0" smtClean="0"/>
                        <a:t> uncertainty (</a:t>
                      </a:r>
                      <a:r>
                        <a:rPr lang="en-GB" baseline="0" dirty="0" smtClean="0">
                          <a:latin typeface="Symbol" pitchFamily="18" charset="2"/>
                        </a:rPr>
                        <a:t>a</a:t>
                      </a:r>
                      <a:r>
                        <a:rPr lang="en-GB" baseline="-25000" dirty="0" smtClean="0"/>
                        <a:t>s</a:t>
                      </a:r>
                      <a:r>
                        <a:rPr lang="en-GB" baseline="0" dirty="0" smtClean="0"/>
                        <a:t> + PDF)</a:t>
                      </a:r>
                      <a:endParaRPr lang="en-GB" dirty="0"/>
                    </a:p>
                  </a:txBody>
                  <a:tcPr/>
                </a:tc>
                <a:tc>
                  <a:txBody>
                    <a:bodyPr/>
                    <a:lstStyle/>
                    <a:p>
                      <a:pPr algn="ctr"/>
                      <a:r>
                        <a:rPr lang="en-GB" dirty="0" smtClean="0"/>
                        <a:t>±4% (±8%) </a:t>
                      </a:r>
                    </a:p>
                    <a:p>
                      <a:pPr algn="ctr"/>
                      <a:r>
                        <a:rPr lang="en-GB" dirty="0" smtClean="0"/>
                        <a:t>for processes</a:t>
                      </a:r>
                      <a:r>
                        <a:rPr lang="en-GB" baseline="0" dirty="0" smtClean="0"/>
                        <a:t> initiated by quarks (gluons)</a:t>
                      </a:r>
                      <a:r>
                        <a:rPr lang="en-GB" dirty="0" smtClean="0"/>
                        <a:t> </a:t>
                      </a:r>
                      <a:endParaRPr lang="en-GB" dirty="0"/>
                    </a:p>
                  </a:txBody>
                  <a:tcPr/>
                </a:tc>
              </a:tr>
              <a:tr h="370840">
                <a:tc>
                  <a:txBody>
                    <a:bodyPr/>
                    <a:lstStyle/>
                    <a:p>
                      <a:r>
                        <a:rPr lang="en-GB" dirty="0" err="1" smtClean="0"/>
                        <a:t>Z+jets</a:t>
                      </a:r>
                      <a:r>
                        <a:rPr lang="en-GB" baseline="0" dirty="0" smtClean="0"/>
                        <a:t> and </a:t>
                      </a:r>
                      <a:r>
                        <a:rPr lang="en-GB" baseline="0" dirty="0" err="1" smtClean="0"/>
                        <a:t>ttbar</a:t>
                      </a:r>
                      <a:r>
                        <a:rPr lang="en-GB" baseline="0" dirty="0" smtClean="0"/>
                        <a:t> backgrounds</a:t>
                      </a:r>
                      <a:endParaRPr lang="en-GB" dirty="0"/>
                    </a:p>
                  </a:txBody>
                  <a:tcPr/>
                </a:tc>
                <a:tc>
                  <a:txBody>
                    <a:bodyPr/>
                    <a:lstStyle/>
                    <a:p>
                      <a:pPr algn="ctr"/>
                      <a:r>
                        <a:rPr lang="en-GB" dirty="0" smtClean="0"/>
                        <a:t>estimated from control regions</a:t>
                      </a:r>
                      <a:endParaRPr lang="en-GB" dirty="0"/>
                    </a:p>
                  </a:txBody>
                  <a:tcPr/>
                </a:tc>
              </a:tr>
            </a:tbl>
          </a:graphicData>
        </a:graphic>
      </p:graphicFrame>
      <p:sp>
        <p:nvSpPr>
          <p:cNvPr id="8" name="TextBox 7"/>
          <p:cNvSpPr txBox="1"/>
          <p:nvPr/>
        </p:nvSpPr>
        <p:spPr>
          <a:xfrm>
            <a:off x="1487606" y="5145206"/>
            <a:ext cx="7263527" cy="646331"/>
          </a:xfrm>
          <a:prstGeom prst="rect">
            <a:avLst/>
          </a:prstGeom>
          <a:noFill/>
        </p:spPr>
        <p:txBody>
          <a:bodyPr wrap="none" rtlCol="0">
            <a:spAutoFit/>
          </a:bodyPr>
          <a:lstStyle/>
          <a:p>
            <a:r>
              <a:rPr lang="en-GB" dirty="0" smtClean="0"/>
              <a:t>ZZ normalization comes from MC.</a:t>
            </a:r>
          </a:p>
          <a:p>
            <a:r>
              <a:rPr lang="en-GB" dirty="0" smtClean="0"/>
              <a:t>Dependence of ZZ* uncertainties on m</a:t>
            </a:r>
            <a:r>
              <a:rPr lang="en-GB" baseline="-25000" dirty="0" smtClean="0"/>
              <a:t>4l</a:t>
            </a:r>
            <a:r>
              <a:rPr lang="en-GB" dirty="0" smtClean="0"/>
              <a:t> has been taken into account</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15</a:t>
            </a:fld>
            <a:endParaRPr lang="en-GB"/>
          </a:p>
        </p:txBody>
      </p:sp>
      <p:pic>
        <p:nvPicPr>
          <p:cNvPr id="5" name="Picture 4" descr="fig_002.png"/>
          <p:cNvPicPr>
            <a:picLocks noChangeAspect="1"/>
          </p:cNvPicPr>
          <p:nvPr/>
        </p:nvPicPr>
        <p:blipFill>
          <a:blip r:embed="rId2"/>
          <a:stretch>
            <a:fillRect/>
          </a:stretch>
        </p:blipFill>
        <p:spPr>
          <a:xfrm>
            <a:off x="0" y="887110"/>
            <a:ext cx="4877889" cy="4680000"/>
          </a:xfrm>
          <a:prstGeom prst="rect">
            <a:avLst/>
          </a:prstGeom>
        </p:spPr>
      </p:pic>
      <p:pic>
        <p:nvPicPr>
          <p:cNvPr id="6" name="Picture 5" descr="figaux_044c.png"/>
          <p:cNvPicPr>
            <a:picLocks noChangeAspect="1"/>
          </p:cNvPicPr>
          <p:nvPr/>
        </p:nvPicPr>
        <p:blipFill>
          <a:blip r:embed="rId3"/>
          <a:stretch>
            <a:fillRect/>
          </a:stretch>
        </p:blipFill>
        <p:spPr>
          <a:xfrm>
            <a:off x="5148160" y="887106"/>
            <a:ext cx="4877873" cy="4680000"/>
          </a:xfrm>
          <a:prstGeom prst="rect">
            <a:avLst/>
          </a:prstGeom>
        </p:spPr>
      </p:pic>
      <p:sp>
        <p:nvSpPr>
          <p:cNvPr id="7"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4-lepton invariant mass</a:t>
            </a:r>
            <a:endParaRPr lang="en-US" sz="3200" dirty="0">
              <a:latin typeface="Symbol" pitchFamily="18" charset="2"/>
              <a:cs typeface="Arial" pitchFamily="34" charset="0"/>
            </a:endParaRPr>
          </a:p>
        </p:txBody>
      </p:sp>
      <p:sp>
        <p:nvSpPr>
          <p:cNvPr id="8" name="TextBox 7"/>
          <p:cNvSpPr txBox="1"/>
          <p:nvPr/>
        </p:nvSpPr>
        <p:spPr>
          <a:xfrm>
            <a:off x="2920622" y="5950424"/>
            <a:ext cx="4862806" cy="461665"/>
          </a:xfrm>
          <a:prstGeom prst="rect">
            <a:avLst/>
          </a:prstGeom>
          <a:noFill/>
        </p:spPr>
        <p:txBody>
          <a:bodyPr wrap="none" rtlCol="0">
            <a:spAutoFit/>
          </a:bodyPr>
          <a:lstStyle/>
          <a:p>
            <a:r>
              <a:rPr lang="en-GB" sz="2400" dirty="0" smtClean="0"/>
              <a:t>Observed excess in 120-130 GeV</a:t>
            </a:r>
            <a:endParaRPr lang="en-GB"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16</a:t>
            </a:fld>
            <a:endParaRPr lang="en-GB"/>
          </a:p>
        </p:txBody>
      </p:sp>
      <p:sp>
        <p:nvSpPr>
          <p:cNvPr id="6"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4-lepton expected and observed events: 120-130GeV</a:t>
            </a:r>
            <a:endParaRPr lang="en-US" sz="3200" dirty="0">
              <a:latin typeface="Symbol" pitchFamily="18" charset="2"/>
              <a:cs typeface="Arial" pitchFamily="34" charset="0"/>
            </a:endParaRPr>
          </a:p>
        </p:txBody>
      </p:sp>
      <p:sp>
        <p:nvSpPr>
          <p:cNvPr id="10" name="TextBox 9"/>
          <p:cNvSpPr txBox="1"/>
          <p:nvPr/>
        </p:nvSpPr>
        <p:spPr>
          <a:xfrm>
            <a:off x="1460303" y="5786655"/>
            <a:ext cx="6709401" cy="707886"/>
          </a:xfrm>
          <a:prstGeom prst="rect">
            <a:avLst/>
          </a:prstGeom>
          <a:noFill/>
        </p:spPr>
        <p:txBody>
          <a:bodyPr wrap="none" rtlCol="0">
            <a:spAutoFit/>
          </a:bodyPr>
          <a:lstStyle/>
          <a:p>
            <a:r>
              <a:rPr lang="en-GB" sz="2000" dirty="0" smtClean="0"/>
              <a:t>Maximum local significance of 3.6</a:t>
            </a:r>
            <a:r>
              <a:rPr lang="en-GB" sz="2000" dirty="0" smtClean="0">
                <a:latin typeface="Symbol" pitchFamily="18" charset="2"/>
              </a:rPr>
              <a:t>s</a:t>
            </a:r>
            <a:r>
              <a:rPr lang="en-GB" sz="2000" dirty="0" smtClean="0"/>
              <a:t> observed at 125 GeV.</a:t>
            </a:r>
          </a:p>
          <a:p>
            <a:r>
              <a:rPr lang="en-GB" sz="2000" dirty="0" smtClean="0"/>
              <a:t>No other significant excess is observed in </a:t>
            </a:r>
            <a:r>
              <a:rPr lang="en-GB" sz="2000" dirty="0" err="1" smtClean="0"/>
              <a:t>m</a:t>
            </a:r>
            <a:r>
              <a:rPr lang="en-GB" sz="2000" baseline="-25000" dirty="0" err="1" smtClean="0"/>
              <a:t>H</a:t>
            </a:r>
            <a:r>
              <a:rPr lang="en-GB" sz="2000" dirty="0" smtClean="0"/>
              <a:t>.</a:t>
            </a:r>
            <a:endParaRPr lang="en-GB" sz="2000" dirty="0"/>
          </a:p>
        </p:txBody>
      </p:sp>
      <p:pic>
        <p:nvPicPr>
          <p:cNvPr id="9" name="Picture 8" descr="figaux_008a.png"/>
          <p:cNvPicPr>
            <a:picLocks noChangeAspect="1"/>
          </p:cNvPicPr>
          <p:nvPr/>
        </p:nvPicPr>
        <p:blipFill>
          <a:blip r:embed="rId2"/>
          <a:stretch>
            <a:fillRect/>
          </a:stretch>
        </p:blipFill>
        <p:spPr>
          <a:xfrm>
            <a:off x="4607751" y="1191535"/>
            <a:ext cx="5472000" cy="3580451"/>
          </a:xfrm>
          <a:prstGeom prst="rect">
            <a:avLst/>
          </a:prstGeom>
        </p:spPr>
      </p:pic>
      <p:pic>
        <p:nvPicPr>
          <p:cNvPr id="35842" name="Picture 2"/>
          <p:cNvPicPr>
            <a:picLocks noChangeAspect="1" noChangeArrowheads="1"/>
          </p:cNvPicPr>
          <p:nvPr/>
        </p:nvPicPr>
        <p:blipFill>
          <a:blip r:embed="rId3"/>
          <a:stretch>
            <a:fillRect/>
          </a:stretch>
        </p:blipFill>
        <p:spPr bwMode="auto">
          <a:xfrm>
            <a:off x="0" y="1187350"/>
            <a:ext cx="4885234" cy="3589366"/>
          </a:xfrm>
          <a:prstGeom prst="rect">
            <a:avLst/>
          </a:prstGeom>
          <a:noFill/>
          <a:ln>
            <a:noFill/>
          </a:ln>
          <a:effectLst>
            <a:outerShdw dist="50800" sx="1000" sy="1000" algn="ctr" rotWithShape="0">
              <a:srgbClr val="000000"/>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17</a:t>
            </a:fld>
            <a:endParaRPr lang="en-GB"/>
          </a:p>
        </p:txBody>
      </p:sp>
      <p:pic>
        <p:nvPicPr>
          <p:cNvPr id="5" name="Picture 4" descr="fig_003.png"/>
          <p:cNvPicPr>
            <a:picLocks noChangeAspect="1"/>
          </p:cNvPicPr>
          <p:nvPr/>
        </p:nvPicPr>
        <p:blipFill>
          <a:blip r:embed="rId2"/>
          <a:stretch>
            <a:fillRect/>
          </a:stretch>
        </p:blipFill>
        <p:spPr>
          <a:xfrm>
            <a:off x="2356261" y="736976"/>
            <a:ext cx="5253093" cy="5040000"/>
          </a:xfrm>
          <a:prstGeom prst="rect">
            <a:avLst/>
          </a:prstGeom>
        </p:spPr>
      </p:pic>
      <p:sp>
        <p:nvSpPr>
          <p:cNvPr id="6"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m</a:t>
            </a:r>
            <a:r>
              <a:rPr lang="en-US" sz="3200" baseline="-25000" dirty="0" smtClean="0">
                <a:cs typeface="Arial" pitchFamily="34" charset="0"/>
              </a:rPr>
              <a:t>34</a:t>
            </a:r>
            <a:r>
              <a:rPr lang="en-US" sz="3200" dirty="0" smtClean="0">
                <a:cs typeface="Arial" pitchFamily="34" charset="0"/>
              </a:rPr>
              <a:t> </a:t>
            </a:r>
            <a:r>
              <a:rPr lang="en-US" sz="3200" dirty="0" err="1" smtClean="0">
                <a:cs typeface="Arial" pitchFamily="34" charset="0"/>
              </a:rPr>
              <a:t>vs</a:t>
            </a:r>
            <a:r>
              <a:rPr lang="en-US" sz="3200" dirty="0" smtClean="0">
                <a:cs typeface="Arial" pitchFamily="34" charset="0"/>
              </a:rPr>
              <a:t> m</a:t>
            </a:r>
            <a:r>
              <a:rPr lang="en-US" sz="3200" baseline="-25000" dirty="0" smtClean="0">
                <a:cs typeface="Arial" pitchFamily="34" charset="0"/>
              </a:rPr>
              <a:t>12</a:t>
            </a:r>
            <a:r>
              <a:rPr lang="en-US" sz="3200" dirty="0" smtClean="0">
                <a:cs typeface="Arial" pitchFamily="34" charset="0"/>
              </a:rPr>
              <a:t> for 120&lt;m</a:t>
            </a:r>
            <a:r>
              <a:rPr lang="en-US" sz="3200" baseline="-25000" dirty="0" smtClean="0">
                <a:cs typeface="Arial" pitchFamily="34" charset="0"/>
              </a:rPr>
              <a:t>4l</a:t>
            </a:r>
            <a:r>
              <a:rPr lang="en-US" sz="3200" dirty="0" smtClean="0">
                <a:cs typeface="Arial" pitchFamily="34" charset="0"/>
              </a:rPr>
              <a:t>&lt;130 GeV</a:t>
            </a:r>
            <a:endParaRPr lang="en-US" sz="3200" dirty="0">
              <a:latin typeface="Symbol" pitchFamily="18" charset="2"/>
              <a:cs typeface="Arial" pitchFamily="34" charset="0"/>
            </a:endParaRPr>
          </a:p>
        </p:txBody>
      </p:sp>
      <p:sp>
        <p:nvSpPr>
          <p:cNvPr id="7" name="Rectangle 6"/>
          <p:cNvSpPr/>
          <p:nvPr/>
        </p:nvSpPr>
        <p:spPr>
          <a:xfrm>
            <a:off x="0" y="5975443"/>
            <a:ext cx="10080625" cy="923330"/>
          </a:xfrm>
          <a:prstGeom prst="rect">
            <a:avLst/>
          </a:prstGeom>
        </p:spPr>
        <p:txBody>
          <a:bodyPr wrap="square">
            <a:spAutoFit/>
          </a:bodyPr>
          <a:lstStyle/>
          <a:p>
            <a:pPr algn="just"/>
            <a:r>
              <a:rPr lang="en-GB" dirty="0" smtClean="0"/>
              <a:t>Distribution of the m</a:t>
            </a:r>
            <a:r>
              <a:rPr lang="en-GB" baseline="-25000" dirty="0" smtClean="0"/>
              <a:t>34</a:t>
            </a:r>
            <a:r>
              <a:rPr lang="en-GB" dirty="0" smtClean="0"/>
              <a:t> versus the m</a:t>
            </a:r>
            <a:r>
              <a:rPr lang="en-GB" baseline="-25000" dirty="0" smtClean="0"/>
              <a:t>12</a:t>
            </a:r>
            <a:r>
              <a:rPr lang="en-GB" dirty="0" smtClean="0"/>
              <a:t> invariant mass for the selected candidates in the m</a:t>
            </a:r>
            <a:r>
              <a:rPr lang="en-GB" baseline="-25000" dirty="0" smtClean="0"/>
              <a:t>4l</a:t>
            </a:r>
            <a:r>
              <a:rPr lang="en-GB" dirty="0" smtClean="0"/>
              <a:t> range 120 to 130 GeV. The expected distributions for a SM Higgs with </a:t>
            </a:r>
            <a:r>
              <a:rPr lang="en-GB" dirty="0" err="1" smtClean="0"/>
              <a:t>m</a:t>
            </a:r>
            <a:r>
              <a:rPr lang="en-GB" baseline="-25000" dirty="0" err="1" smtClean="0"/>
              <a:t>H</a:t>
            </a:r>
            <a:r>
              <a:rPr lang="en-GB" dirty="0" smtClean="0"/>
              <a:t> = 125 GeV and for the total background are shown. The sizes and intensity of the boxes indicate the relative density.</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18</a:t>
            </a:fld>
            <a:endParaRPr lang="en-GB"/>
          </a:p>
        </p:txBody>
      </p:sp>
      <p:graphicFrame>
        <p:nvGraphicFramePr>
          <p:cNvPr id="5" name="Object 4"/>
          <p:cNvGraphicFramePr>
            <a:graphicFrameLocks noChangeAspect="1"/>
          </p:cNvGraphicFramePr>
          <p:nvPr/>
        </p:nvGraphicFramePr>
        <p:xfrm>
          <a:off x="744538" y="2778125"/>
          <a:ext cx="8582025" cy="1193800"/>
        </p:xfrm>
        <a:graphic>
          <a:graphicData uri="http://schemas.openxmlformats.org/presentationml/2006/ole">
            <p:oleObj spid="_x0000_s30722" name="Equation" r:id="rId3" imgW="1460160" imgH="203040" progId="Equation.3">
              <p:embed/>
            </p:oleObj>
          </a:graphicData>
        </a:graphic>
      </p:graphicFrame>
      <p:graphicFrame>
        <p:nvGraphicFramePr>
          <p:cNvPr id="30723" name="Object 3"/>
          <p:cNvGraphicFramePr>
            <a:graphicFrameLocks noChangeAspect="1"/>
          </p:cNvGraphicFramePr>
          <p:nvPr/>
        </p:nvGraphicFramePr>
        <p:xfrm>
          <a:off x="5463583" y="4667156"/>
          <a:ext cx="3060700" cy="415925"/>
        </p:xfrm>
        <a:graphic>
          <a:graphicData uri="http://schemas.openxmlformats.org/presentationml/2006/ole">
            <p:oleObj spid="_x0000_s30723" name="Equation" r:id="rId4" imgW="1498320" imgH="203040" progId="Equation.3">
              <p:embed/>
            </p:oleObj>
          </a:graphicData>
        </a:graphic>
      </p:graphicFrame>
      <p:sp>
        <p:nvSpPr>
          <p:cNvPr id="7" name="TextBox 6"/>
          <p:cNvSpPr txBox="1"/>
          <p:nvPr/>
        </p:nvSpPr>
        <p:spPr>
          <a:xfrm>
            <a:off x="5431809" y="4312693"/>
            <a:ext cx="4451860" cy="400110"/>
          </a:xfrm>
          <a:prstGeom prst="rect">
            <a:avLst/>
          </a:prstGeom>
          <a:noFill/>
        </p:spPr>
        <p:txBody>
          <a:bodyPr wrap="none" rtlCol="0">
            <a:spAutoFit/>
          </a:bodyPr>
          <a:lstStyle/>
          <a:p>
            <a:r>
              <a:rPr lang="en-GB" sz="2000" dirty="0" smtClean="0"/>
              <a:t>Focus in 2012 data: </a:t>
            </a:r>
            <a:r>
              <a:rPr lang="en-GB" sz="2000" dirty="0" err="1" smtClean="0"/>
              <a:t>e</a:t>
            </a:r>
            <a:r>
              <a:rPr lang="en-GB" sz="2000" dirty="0" err="1" smtClean="0">
                <a:latin typeface="Symbol" pitchFamily="18" charset="2"/>
              </a:rPr>
              <a:t>m</a:t>
            </a:r>
            <a:r>
              <a:rPr lang="en-GB" sz="2000" dirty="0" err="1" smtClean="0"/>
              <a:t>,</a:t>
            </a:r>
            <a:r>
              <a:rPr lang="en-GB" sz="2000" dirty="0" err="1" smtClean="0">
                <a:latin typeface="Symbol" pitchFamily="18" charset="2"/>
              </a:rPr>
              <a:t>m</a:t>
            </a:r>
            <a:r>
              <a:rPr lang="en-GB" sz="2000" dirty="0" err="1" smtClean="0"/>
              <a:t>e</a:t>
            </a:r>
            <a:r>
              <a:rPr lang="en-GB" sz="2000" dirty="0" smtClean="0"/>
              <a:t> final states</a:t>
            </a:r>
            <a:endParaRPr lang="en-GB"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19</a:t>
            </a:fld>
            <a:endParaRPr lang="en-GB"/>
          </a:p>
        </p:txBody>
      </p:sp>
      <p:graphicFrame>
        <p:nvGraphicFramePr>
          <p:cNvPr id="7" name="Table 6"/>
          <p:cNvGraphicFramePr>
            <a:graphicFrameLocks noGrp="1"/>
          </p:cNvGraphicFramePr>
          <p:nvPr/>
        </p:nvGraphicFramePr>
        <p:xfrm>
          <a:off x="723332" y="668738"/>
          <a:ext cx="9198590" cy="4231723"/>
        </p:xfrm>
        <a:graphic>
          <a:graphicData uri="http://schemas.openxmlformats.org/drawingml/2006/table">
            <a:tbl>
              <a:tblPr firstRow="1" bandRow="1">
                <a:tableStyleId>{5C22544A-7EE6-4342-B048-85BDC9FD1C3A}</a:tableStyleId>
              </a:tblPr>
              <a:tblGrid>
                <a:gridCol w="3771582"/>
                <a:gridCol w="5427008"/>
              </a:tblGrid>
              <a:tr h="424943">
                <a:tc>
                  <a:txBody>
                    <a:bodyPr/>
                    <a:lstStyle/>
                    <a:p>
                      <a:endParaRPr lang="en-GB" dirty="0"/>
                    </a:p>
                  </a:txBody>
                  <a:tcPr/>
                </a:tc>
                <a:tc>
                  <a:txBody>
                    <a:bodyPr/>
                    <a:lstStyle/>
                    <a:p>
                      <a:endParaRPr lang="en-GB"/>
                    </a:p>
                  </a:txBody>
                  <a:tcPr/>
                </a:tc>
              </a:tr>
              <a:tr h="733464">
                <a:tc>
                  <a:txBody>
                    <a:bodyPr/>
                    <a:lstStyle/>
                    <a:p>
                      <a:r>
                        <a:rPr lang="en-GB" dirty="0" err="1" smtClean="0"/>
                        <a:t>Fiducial</a:t>
                      </a:r>
                      <a:r>
                        <a:rPr lang="en-GB" baseline="0" dirty="0" smtClean="0"/>
                        <a:t> cuts</a:t>
                      </a:r>
                      <a:endParaRPr lang="en-GB" dirty="0"/>
                    </a:p>
                  </a:txBody>
                  <a:tcPr/>
                </a:tc>
                <a:tc>
                  <a:txBody>
                    <a:bodyPr/>
                    <a:lstStyle/>
                    <a:p>
                      <a:pPr algn="ctr"/>
                      <a:r>
                        <a:rPr lang="en-GB" dirty="0" smtClean="0"/>
                        <a:t>p</a:t>
                      </a:r>
                      <a:r>
                        <a:rPr lang="en-GB" baseline="-25000" dirty="0" smtClean="0"/>
                        <a:t>T,</a:t>
                      </a:r>
                      <a:r>
                        <a:rPr lang="en-GB" i="1" baseline="-25000" dirty="0" smtClean="0"/>
                        <a:t>l</a:t>
                      </a:r>
                      <a:r>
                        <a:rPr lang="en-GB" baseline="-25000" dirty="0" smtClean="0"/>
                        <a:t>1</a:t>
                      </a:r>
                      <a:r>
                        <a:rPr lang="en-GB" baseline="0" dirty="0" smtClean="0"/>
                        <a:t> &gt; 25 GeV, p</a:t>
                      </a:r>
                      <a:r>
                        <a:rPr lang="en-GB" baseline="-25000" dirty="0" smtClean="0"/>
                        <a:t>T,</a:t>
                      </a:r>
                      <a:r>
                        <a:rPr lang="en-GB" i="1" baseline="-25000" dirty="0" smtClean="0"/>
                        <a:t>l</a:t>
                      </a:r>
                      <a:r>
                        <a:rPr lang="en-GB" baseline="-25000" dirty="0" smtClean="0"/>
                        <a:t>2</a:t>
                      </a:r>
                      <a:r>
                        <a:rPr lang="en-GB" baseline="0" dirty="0" smtClean="0"/>
                        <a:t> &gt; 15 GeV,</a:t>
                      </a:r>
                    </a:p>
                    <a:p>
                      <a:pPr algn="ctr"/>
                      <a:r>
                        <a:rPr lang="en-GB" baseline="0" dirty="0" smtClean="0"/>
                        <a:t> |</a:t>
                      </a:r>
                      <a:r>
                        <a:rPr lang="en-GB" baseline="0" dirty="0" err="1" smtClean="0">
                          <a:latin typeface="Symbol" pitchFamily="18" charset="2"/>
                        </a:rPr>
                        <a:t>h</a:t>
                      </a:r>
                      <a:r>
                        <a:rPr lang="en-GB" baseline="-25000" dirty="0" err="1" smtClean="0">
                          <a:latin typeface="Symbol" pitchFamily="18" charset="2"/>
                        </a:rPr>
                        <a:t>m</a:t>
                      </a:r>
                      <a:r>
                        <a:rPr lang="en-GB" baseline="0" dirty="0" smtClean="0"/>
                        <a:t>|&lt;2.5, |</a:t>
                      </a:r>
                      <a:r>
                        <a:rPr lang="en-GB" baseline="0" dirty="0" smtClean="0">
                          <a:latin typeface="Symbol" pitchFamily="18" charset="2"/>
                        </a:rPr>
                        <a:t>h</a:t>
                      </a:r>
                      <a:r>
                        <a:rPr lang="en-GB" baseline="-25000" dirty="0" smtClean="0">
                          <a:latin typeface="+mn-lt"/>
                        </a:rPr>
                        <a:t>e</a:t>
                      </a:r>
                      <a:r>
                        <a:rPr lang="en-GB" baseline="0" dirty="0" smtClean="0"/>
                        <a:t>|&lt;2.47, excluding 1.37&lt;|</a:t>
                      </a:r>
                      <a:r>
                        <a:rPr lang="en-GB" baseline="0" dirty="0" smtClean="0">
                          <a:latin typeface="Symbol" pitchFamily="18" charset="2"/>
                        </a:rPr>
                        <a:t>h</a:t>
                      </a:r>
                      <a:r>
                        <a:rPr lang="en-GB" baseline="-25000" dirty="0" smtClean="0">
                          <a:latin typeface="+mn-lt"/>
                        </a:rPr>
                        <a:t>e</a:t>
                      </a:r>
                      <a:r>
                        <a:rPr lang="en-GB" baseline="0" dirty="0" smtClean="0"/>
                        <a:t>|&lt;1.52 </a:t>
                      </a:r>
                      <a:endParaRPr lang="en-GB" dirty="0"/>
                    </a:p>
                  </a:txBody>
                  <a:tcPr/>
                </a:tc>
              </a:tr>
              <a:tr h="733464">
                <a:tc>
                  <a:txBody>
                    <a:bodyPr/>
                    <a:lstStyle/>
                    <a:p>
                      <a:r>
                        <a:rPr lang="en-GB" dirty="0" smtClean="0"/>
                        <a:t>Lepton Isolation</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Track sum ET and </a:t>
                      </a:r>
                      <a:r>
                        <a:rPr lang="en-GB" dirty="0" err="1" smtClean="0"/>
                        <a:t>Calo</a:t>
                      </a:r>
                      <a:r>
                        <a:rPr lang="en-GB" dirty="0" smtClean="0"/>
                        <a:t> sum ET inside a </a:t>
                      </a:r>
                      <a:r>
                        <a:rPr lang="en-GB" dirty="0" smtClean="0">
                          <a:latin typeface="Symbol" pitchFamily="18" charset="2"/>
                        </a:rPr>
                        <a:t>D</a:t>
                      </a:r>
                      <a:r>
                        <a:rPr lang="en-GB" dirty="0" smtClean="0"/>
                        <a:t>R&lt;0.3 cone around the Z</a:t>
                      </a:r>
                      <a:r>
                        <a:rPr lang="en-GB" baseline="0" dirty="0" smtClean="0"/>
                        <a:t> leptons.</a:t>
                      </a:r>
                      <a:endParaRPr lang="en-GB" dirty="0" smtClean="0"/>
                    </a:p>
                  </a:txBody>
                  <a:tcPr/>
                </a:tc>
              </a:tr>
              <a:tr h="424943">
                <a:tc>
                  <a:txBody>
                    <a:bodyPr/>
                    <a:lstStyle/>
                    <a:p>
                      <a:r>
                        <a:rPr lang="en-GB" baseline="0" dirty="0" err="1" smtClean="0">
                          <a:latin typeface="+mn-lt"/>
                        </a:rPr>
                        <a:t>Dilepton</a:t>
                      </a:r>
                      <a:r>
                        <a:rPr lang="en-GB" baseline="0" dirty="0" smtClean="0">
                          <a:latin typeface="+mn-lt"/>
                        </a:rPr>
                        <a:t> Invariant mass</a:t>
                      </a:r>
                      <a:endParaRPr lang="en-GB" baseline="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baseline="0" dirty="0" smtClean="0">
                        <a:latin typeface="Symbol" pitchFamily="18" charset="2"/>
                      </a:endParaRPr>
                    </a:p>
                  </a:txBody>
                  <a:tcPr/>
                </a:tc>
              </a:tr>
              <a:tr h="618039">
                <a:tc>
                  <a:txBody>
                    <a:bodyPr/>
                    <a:lstStyle/>
                    <a:p>
                      <a:r>
                        <a:rPr lang="en-GB" baseline="0" dirty="0" err="1" smtClean="0">
                          <a:latin typeface="+mn-lt"/>
                        </a:rPr>
                        <a:t>Dilepton</a:t>
                      </a:r>
                      <a:r>
                        <a:rPr lang="en-GB" baseline="0" dirty="0" smtClean="0">
                          <a:latin typeface="+mn-lt"/>
                        </a:rPr>
                        <a:t> PT (0-jet channel)</a:t>
                      </a:r>
                    </a:p>
                    <a:p>
                      <a:endParaRPr lang="en-GB" baseline="0" dirty="0">
                        <a:latin typeface="+mn-lt"/>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baseline="0" dirty="0" smtClean="0">
                        <a:latin typeface="Symbol" pitchFamily="18" charset="2"/>
                      </a:endParaRPr>
                    </a:p>
                  </a:txBody>
                  <a:tcPr/>
                </a:tc>
              </a:tr>
              <a:tr h="424943">
                <a:tc>
                  <a:txBody>
                    <a:bodyPr/>
                    <a:lstStyle/>
                    <a:p>
                      <a:r>
                        <a:rPr lang="en-GB" dirty="0" smtClean="0"/>
                        <a:t>Missing</a:t>
                      </a:r>
                      <a:r>
                        <a:rPr lang="en-GB" baseline="0" dirty="0" smtClean="0"/>
                        <a:t> ET (relative)</a:t>
                      </a:r>
                      <a:endParaRPr lang="en-GB" dirty="0"/>
                    </a:p>
                  </a:txBody>
                  <a:tcPr/>
                </a:tc>
                <a:tc>
                  <a:txBody>
                    <a:bodyPr/>
                    <a:lstStyle/>
                    <a:p>
                      <a:pPr algn="ctr"/>
                      <a:r>
                        <a:rPr lang="en-GB" dirty="0" err="1" smtClean="0"/>
                        <a:t>ET,rel</a:t>
                      </a:r>
                      <a:r>
                        <a:rPr lang="en-GB" dirty="0" smtClean="0"/>
                        <a:t>&gt;25 GeV</a:t>
                      </a:r>
                      <a:endParaRPr lang="en-GB" dirty="0"/>
                    </a:p>
                  </a:txBody>
                  <a:tcPr/>
                </a:tc>
              </a:tr>
              <a:tr h="424943">
                <a:tc>
                  <a:txBody>
                    <a:bodyPr/>
                    <a:lstStyle/>
                    <a:p>
                      <a:r>
                        <a:rPr lang="en-GB" dirty="0" smtClean="0"/>
                        <a:t>Categories</a:t>
                      </a:r>
                      <a:endParaRPr lang="en-GB" dirty="0"/>
                    </a:p>
                  </a:txBody>
                  <a:tcPr/>
                </a:tc>
                <a:tc>
                  <a:txBody>
                    <a:bodyPr/>
                    <a:lstStyle/>
                    <a:p>
                      <a:pPr algn="ctr"/>
                      <a:r>
                        <a:rPr lang="en-GB" dirty="0" smtClean="0"/>
                        <a:t>H + 0 jets,   H + 1 jet,   H + 2 jets</a:t>
                      </a:r>
                      <a:endParaRPr lang="en-GB" dirty="0"/>
                    </a:p>
                  </a:txBody>
                  <a:tcPr/>
                </a:tc>
              </a:tr>
              <a:tr h="424943">
                <a:tc gridSpan="2">
                  <a:txBody>
                    <a:bodyPr/>
                    <a:lstStyle/>
                    <a:p>
                      <a:r>
                        <a:rPr lang="en-GB" dirty="0" smtClean="0"/>
                        <a:t>For 2012</a:t>
                      </a:r>
                      <a:r>
                        <a:rPr lang="en-GB" baseline="0" dirty="0" smtClean="0"/>
                        <a:t> (8TeV) only the </a:t>
                      </a:r>
                      <a:r>
                        <a:rPr lang="en-GB" baseline="0" dirty="0" err="1" smtClean="0"/>
                        <a:t>e</a:t>
                      </a:r>
                      <a:r>
                        <a:rPr lang="en-GB" baseline="0" dirty="0" err="1" smtClean="0">
                          <a:latin typeface="Symbol" pitchFamily="18" charset="2"/>
                        </a:rPr>
                        <a:t>m</a:t>
                      </a:r>
                      <a:r>
                        <a:rPr lang="en-GB" baseline="0" dirty="0" smtClean="0"/>
                        <a:t> final state is used (5.8 fb</a:t>
                      </a:r>
                      <a:r>
                        <a:rPr lang="en-GB" baseline="30000" dirty="0" smtClean="0"/>
                        <a:t>-1</a:t>
                      </a:r>
                      <a:r>
                        <a:rPr lang="en-GB" baseline="0" dirty="0" smtClean="0"/>
                        <a:t>)</a:t>
                      </a:r>
                      <a:endParaRPr lang="en-GB" dirty="0"/>
                    </a:p>
                  </a:txBody>
                  <a:tcPr/>
                </a:tc>
                <a:tc hMerge="1">
                  <a:txBody>
                    <a:bodyPr/>
                    <a:lstStyle/>
                    <a:p>
                      <a:pPr algn="ctr"/>
                      <a:endParaRPr lang="en-GB" dirty="0"/>
                    </a:p>
                  </a:txBody>
                  <a:tcPr/>
                </a:tc>
              </a:tr>
            </a:tbl>
          </a:graphicData>
        </a:graphic>
      </p:graphicFrame>
      <p:sp>
        <p:nvSpPr>
          <p:cNvPr id="11"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WW event selection summary</a:t>
            </a:r>
            <a:endParaRPr lang="en-US" sz="3200" dirty="0">
              <a:latin typeface="Symbol" pitchFamily="18" charset="2"/>
              <a:cs typeface="Arial" pitchFamily="34" charset="0"/>
            </a:endParaRPr>
          </a:p>
        </p:txBody>
      </p:sp>
      <p:graphicFrame>
        <p:nvGraphicFramePr>
          <p:cNvPr id="31748" name="Object 4"/>
          <p:cNvGraphicFramePr>
            <a:graphicFrameLocks noChangeAspect="1"/>
          </p:cNvGraphicFramePr>
          <p:nvPr/>
        </p:nvGraphicFramePr>
        <p:xfrm>
          <a:off x="2362224" y="5431624"/>
          <a:ext cx="4941887" cy="871538"/>
        </p:xfrm>
        <a:graphic>
          <a:graphicData uri="http://schemas.openxmlformats.org/presentationml/2006/ole">
            <p:oleObj spid="_x0000_s31748" name="Equation" r:id="rId3" imgW="2158920" imgH="380880" progId="Equation.3">
              <p:embed/>
            </p:oleObj>
          </a:graphicData>
        </a:graphic>
      </p:graphicFrame>
      <p:graphicFrame>
        <p:nvGraphicFramePr>
          <p:cNvPr id="31749" name="Object 5"/>
          <p:cNvGraphicFramePr>
            <a:graphicFrameLocks noChangeAspect="1"/>
          </p:cNvGraphicFramePr>
          <p:nvPr/>
        </p:nvGraphicFramePr>
        <p:xfrm>
          <a:off x="3411561" y="6277762"/>
          <a:ext cx="2895600" cy="879475"/>
        </p:xfrm>
        <a:graphic>
          <a:graphicData uri="http://schemas.openxmlformats.org/presentationml/2006/ole">
            <p:oleObj spid="_x0000_s31749" name="Equation" r:id="rId4" imgW="1168200" imgH="355320" progId="Equation.3">
              <p:embed/>
            </p:oleObj>
          </a:graphicData>
        </a:graphic>
      </p:graphicFrame>
      <p:sp>
        <p:nvSpPr>
          <p:cNvPr id="9" name="TextBox 8"/>
          <p:cNvSpPr txBox="1"/>
          <p:nvPr/>
        </p:nvSpPr>
        <p:spPr>
          <a:xfrm>
            <a:off x="2292825" y="5158858"/>
            <a:ext cx="5869940" cy="369332"/>
          </a:xfrm>
          <a:prstGeom prst="rect">
            <a:avLst/>
          </a:prstGeom>
          <a:noFill/>
        </p:spPr>
        <p:txBody>
          <a:bodyPr wrap="none" rtlCol="0">
            <a:spAutoFit/>
          </a:bodyPr>
          <a:lstStyle/>
          <a:p>
            <a:r>
              <a:rPr lang="en-GB" dirty="0" smtClean="0"/>
              <a:t>Transverse mass is the </a:t>
            </a:r>
            <a:r>
              <a:rPr lang="en-GB" dirty="0" err="1" smtClean="0"/>
              <a:t>discriminant</a:t>
            </a:r>
            <a:r>
              <a:rPr lang="en-GB" dirty="0" smtClean="0"/>
              <a:t> used in the search:</a:t>
            </a:r>
            <a:endParaRPr lang="en-GB" dirty="0"/>
          </a:p>
        </p:txBody>
      </p:sp>
      <p:graphicFrame>
        <p:nvGraphicFramePr>
          <p:cNvPr id="31751" name="Object 7"/>
          <p:cNvGraphicFramePr>
            <a:graphicFrameLocks noChangeAspect="1"/>
          </p:cNvGraphicFramePr>
          <p:nvPr/>
        </p:nvGraphicFramePr>
        <p:xfrm>
          <a:off x="5170488" y="3018455"/>
          <a:ext cx="3327400" cy="581025"/>
        </p:xfrm>
        <a:graphic>
          <a:graphicData uri="http://schemas.openxmlformats.org/presentationml/2006/ole">
            <p:oleObj spid="_x0000_s31751" name="Equation" r:id="rId5" imgW="1600200" imgH="279360" progId="Equation.3">
              <p:embed/>
            </p:oleObj>
          </a:graphicData>
        </a:graphic>
      </p:graphicFrame>
      <p:graphicFrame>
        <p:nvGraphicFramePr>
          <p:cNvPr id="31752" name="Object 8"/>
          <p:cNvGraphicFramePr>
            <a:graphicFrameLocks noChangeAspect="1"/>
          </p:cNvGraphicFramePr>
          <p:nvPr/>
        </p:nvGraphicFramePr>
        <p:xfrm>
          <a:off x="4503169" y="2549878"/>
          <a:ext cx="5310187" cy="476250"/>
        </p:xfrm>
        <a:graphic>
          <a:graphicData uri="http://schemas.openxmlformats.org/presentationml/2006/ole">
            <p:oleObj spid="_x0000_s31752" name="Equation" r:id="rId6" imgW="2552400" imgH="228600" progId="Equation.3">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4"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Introduction/Outline</a:t>
            </a:r>
            <a:endParaRPr lang="en-US" sz="3200" dirty="0">
              <a:latin typeface="Symbol" pitchFamily="18" charset="2"/>
              <a:cs typeface="Arial" pitchFamily="34" charset="0"/>
            </a:endParaRPr>
          </a:p>
        </p:txBody>
      </p:sp>
      <p:sp>
        <p:nvSpPr>
          <p:cNvPr id="5" name="Slide Number Placeholder 4"/>
          <p:cNvSpPr>
            <a:spLocks noGrp="1"/>
          </p:cNvSpPr>
          <p:nvPr>
            <p:ph type="sldNum" idx="12"/>
          </p:nvPr>
        </p:nvSpPr>
        <p:spPr/>
        <p:txBody>
          <a:bodyPr/>
          <a:lstStyle/>
          <a:p>
            <a:pPr>
              <a:defRPr/>
            </a:pPr>
            <a:fld id="{FD7B1F29-C45D-4138-B905-5947B0E33022}" type="slidenum">
              <a:rPr lang="en-GB" smtClean="0"/>
              <a:pPr>
                <a:defRPr/>
              </a:pPr>
              <a:t>2</a:t>
            </a:fld>
            <a:endParaRPr lang="en-GB"/>
          </a:p>
        </p:txBody>
      </p:sp>
      <p:sp>
        <p:nvSpPr>
          <p:cNvPr id="6" name="Footer Placeholder 5"/>
          <p:cNvSpPr>
            <a:spLocks noGrp="1"/>
          </p:cNvSpPr>
          <p:nvPr>
            <p:ph type="ftr" idx="11"/>
          </p:nvPr>
        </p:nvSpPr>
        <p:spPr/>
        <p:txBody>
          <a:bodyPr/>
          <a:lstStyle/>
          <a:p>
            <a:pPr>
              <a:defRPr/>
            </a:pPr>
            <a:r>
              <a:rPr lang="en-US" smtClean="0"/>
              <a:t>LHC Days in Split</a:t>
            </a:r>
            <a:endParaRPr lang="en-US"/>
          </a:p>
        </p:txBody>
      </p:sp>
      <p:sp>
        <p:nvSpPr>
          <p:cNvPr id="7" name="TextBox 6"/>
          <p:cNvSpPr txBox="1"/>
          <p:nvPr/>
        </p:nvSpPr>
        <p:spPr>
          <a:xfrm>
            <a:off x="286603" y="982638"/>
            <a:ext cx="9580727" cy="2554545"/>
          </a:xfrm>
          <a:prstGeom prst="rect">
            <a:avLst/>
          </a:prstGeom>
          <a:noFill/>
        </p:spPr>
        <p:txBody>
          <a:bodyPr wrap="square" rtlCol="0">
            <a:spAutoFit/>
          </a:bodyPr>
          <a:lstStyle/>
          <a:p>
            <a:pPr algn="just"/>
            <a:r>
              <a:rPr lang="en-GB" sz="2000" dirty="0" smtClean="0"/>
              <a:t>On the 4</a:t>
            </a:r>
            <a:r>
              <a:rPr lang="en-GB" sz="2000" baseline="30000" dirty="0" smtClean="0"/>
              <a:t>th</a:t>
            </a:r>
            <a:r>
              <a:rPr lang="en-GB" sz="2000" dirty="0" smtClean="0"/>
              <a:t> of July 2012, ATLAS and CMS experiments announced the observation of a new narrow resonance at a mass of ~125-126 GeV. Studies of the properties of this particle are now in full force with the aim to establish if the particle is the long sought Higgs boson of the Higgs mechanism responsible for the EW gauge symmetry breaking.</a:t>
            </a:r>
          </a:p>
          <a:p>
            <a:pPr algn="just"/>
            <a:endParaRPr lang="en-GB" sz="2000" dirty="0" smtClean="0"/>
          </a:p>
          <a:p>
            <a:pPr algn="just"/>
            <a:r>
              <a:rPr lang="en-GB" sz="2000" dirty="0" smtClean="0"/>
              <a:t>Here we present the latest results from ATLAS with a focus in </a:t>
            </a:r>
            <a:r>
              <a:rPr lang="en-GB" sz="2000" dirty="0" err="1" smtClean="0">
                <a:latin typeface="Symbol" pitchFamily="18" charset="2"/>
              </a:rPr>
              <a:t>gg</a:t>
            </a:r>
            <a:r>
              <a:rPr lang="en-GB" sz="2000" dirty="0" smtClean="0"/>
              <a:t>, ZZ</a:t>
            </a:r>
            <a:r>
              <a:rPr lang="en-GB" sz="2000" dirty="0" smtClean="0">
                <a:sym typeface="Wingdings" pitchFamily="2" charset="2"/>
              </a:rPr>
              <a:t>4l and </a:t>
            </a:r>
            <a:r>
              <a:rPr lang="en-GB" sz="2000" dirty="0" err="1" smtClean="0">
                <a:sym typeface="Wingdings" pitchFamily="2" charset="2"/>
              </a:rPr>
              <a:t>WWl</a:t>
            </a:r>
            <a:r>
              <a:rPr lang="en-GB" sz="2000" dirty="0" err="1" smtClean="0">
                <a:latin typeface="Symbol" pitchFamily="18" charset="2"/>
                <a:sym typeface="Wingdings" pitchFamily="2" charset="2"/>
              </a:rPr>
              <a:t>n</a:t>
            </a:r>
            <a:r>
              <a:rPr lang="en-GB" sz="2000" dirty="0" err="1" smtClean="0">
                <a:sym typeface="Wingdings" pitchFamily="2" charset="2"/>
              </a:rPr>
              <a:t>l’</a:t>
            </a:r>
            <a:r>
              <a:rPr lang="en-GB" sz="2000" dirty="0" err="1" smtClean="0">
                <a:latin typeface="Symbol" pitchFamily="18" charset="2"/>
                <a:sym typeface="Wingdings" pitchFamily="2" charset="2"/>
              </a:rPr>
              <a:t>n</a:t>
            </a:r>
            <a:r>
              <a:rPr lang="en-GB" sz="2000" dirty="0" smtClean="0">
                <a:sym typeface="Wingdings" pitchFamily="2" charset="2"/>
              </a:rPr>
              <a:t> final states, for an integrated luminosity of ~10.7 fb</a:t>
            </a:r>
            <a:r>
              <a:rPr lang="en-GB" sz="2000" baseline="30000" dirty="0" smtClean="0">
                <a:sym typeface="Wingdings" pitchFamily="2" charset="2"/>
              </a:rPr>
              <a:t>-1</a:t>
            </a:r>
            <a:r>
              <a:rPr lang="en-GB" sz="2000" dirty="0" smtClean="0">
                <a:sym typeface="Wingdings" pitchFamily="2" charset="2"/>
              </a:rPr>
              <a:t>.</a:t>
            </a:r>
            <a:endParaRPr lang="en-GB" sz="2000" dirty="0"/>
          </a:p>
        </p:txBody>
      </p:sp>
      <p:sp>
        <p:nvSpPr>
          <p:cNvPr id="8" name="TextBox 7"/>
          <p:cNvSpPr txBox="1"/>
          <p:nvPr/>
        </p:nvSpPr>
        <p:spPr>
          <a:xfrm>
            <a:off x="341194" y="3630305"/>
            <a:ext cx="8262198" cy="2677656"/>
          </a:xfrm>
          <a:prstGeom prst="rect">
            <a:avLst/>
          </a:prstGeom>
          <a:noFill/>
        </p:spPr>
        <p:txBody>
          <a:bodyPr wrap="none" rtlCol="0">
            <a:spAutoFit/>
          </a:bodyPr>
          <a:lstStyle/>
          <a:p>
            <a:pPr marL="342900" indent="-342900">
              <a:buFont typeface="Arial" pitchFamily="34" charset="0"/>
              <a:buChar char="•"/>
            </a:pPr>
            <a:r>
              <a:rPr lang="en-GB" sz="2400" dirty="0" err="1" smtClean="0"/>
              <a:t>H</a:t>
            </a:r>
            <a:r>
              <a:rPr lang="en-GB" sz="2400" dirty="0" err="1" smtClean="0">
                <a:sym typeface="Wingdings" pitchFamily="2" charset="2"/>
              </a:rPr>
              <a:t></a:t>
            </a:r>
            <a:r>
              <a:rPr lang="en-GB" sz="2400" dirty="0" err="1" smtClean="0">
                <a:latin typeface="Symbol" pitchFamily="18" charset="2"/>
                <a:sym typeface="Wingdings" pitchFamily="2" charset="2"/>
              </a:rPr>
              <a:t>gg</a:t>
            </a:r>
            <a:endParaRPr lang="en-GB" sz="2400" dirty="0" smtClean="0">
              <a:latin typeface="Symbol" pitchFamily="18" charset="2"/>
              <a:sym typeface="Wingdings" pitchFamily="2" charset="2"/>
            </a:endParaRPr>
          </a:p>
          <a:p>
            <a:pPr marL="342900" indent="-342900">
              <a:buFont typeface="Arial" pitchFamily="34" charset="0"/>
              <a:buChar char="•"/>
            </a:pPr>
            <a:endParaRPr lang="en-GB" sz="2400" dirty="0" smtClean="0">
              <a:sym typeface="Wingdings" pitchFamily="2" charset="2"/>
            </a:endParaRPr>
          </a:p>
          <a:p>
            <a:pPr marL="342900" indent="-342900">
              <a:buFont typeface="Arial" pitchFamily="34" charset="0"/>
              <a:buChar char="•"/>
            </a:pPr>
            <a:r>
              <a:rPr lang="en-GB" sz="2400" dirty="0" smtClean="0">
                <a:sym typeface="Wingdings" pitchFamily="2" charset="2"/>
              </a:rPr>
              <a:t>HZZ4 leptons (</a:t>
            </a:r>
            <a:r>
              <a:rPr lang="en-GB" sz="2400" dirty="0" err="1" smtClean="0">
                <a:sym typeface="Wingdings" pitchFamily="2" charset="2"/>
              </a:rPr>
              <a:t>e,</a:t>
            </a:r>
            <a:r>
              <a:rPr lang="en-GB" sz="2400" dirty="0" err="1" smtClean="0">
                <a:latin typeface="Symbol" pitchFamily="18" charset="2"/>
                <a:sym typeface="Wingdings" pitchFamily="2" charset="2"/>
              </a:rPr>
              <a:t>m</a:t>
            </a:r>
            <a:r>
              <a:rPr lang="en-GB" sz="2400" dirty="0" smtClean="0">
                <a:sym typeface="Wingdings" pitchFamily="2" charset="2"/>
              </a:rPr>
              <a:t>)</a:t>
            </a:r>
          </a:p>
          <a:p>
            <a:pPr marL="342900" indent="-342900">
              <a:buFont typeface="Arial" pitchFamily="34" charset="0"/>
              <a:buChar char="•"/>
            </a:pPr>
            <a:endParaRPr lang="en-GB" sz="2400" dirty="0" smtClean="0">
              <a:sym typeface="Wingdings" pitchFamily="2" charset="2"/>
            </a:endParaRPr>
          </a:p>
          <a:p>
            <a:pPr marL="342900" indent="-342900">
              <a:buFont typeface="Arial" pitchFamily="34" charset="0"/>
              <a:buChar char="•"/>
            </a:pPr>
            <a:r>
              <a:rPr lang="en-GB" sz="2400" dirty="0" err="1" smtClean="0">
                <a:sym typeface="Wingdings" pitchFamily="2" charset="2"/>
              </a:rPr>
              <a:t>HWWl</a:t>
            </a:r>
            <a:r>
              <a:rPr lang="en-GB" sz="2400" dirty="0" err="1" smtClean="0">
                <a:latin typeface="Symbol" pitchFamily="18" charset="2"/>
                <a:sym typeface="Wingdings" pitchFamily="2" charset="2"/>
              </a:rPr>
              <a:t>n</a:t>
            </a:r>
            <a:r>
              <a:rPr lang="en-GB" sz="2400" dirty="0" err="1" smtClean="0">
                <a:sym typeface="Wingdings" pitchFamily="2" charset="2"/>
              </a:rPr>
              <a:t>l’</a:t>
            </a:r>
            <a:r>
              <a:rPr lang="en-GB" sz="2400" dirty="0" err="1" smtClean="0">
                <a:latin typeface="Symbol" pitchFamily="18" charset="2"/>
                <a:sym typeface="Wingdings" pitchFamily="2" charset="2"/>
              </a:rPr>
              <a:t>n</a:t>
            </a:r>
            <a:endParaRPr lang="en-GB" sz="2400" dirty="0" smtClean="0">
              <a:latin typeface="Symbol" pitchFamily="18" charset="2"/>
              <a:sym typeface="Wingdings" pitchFamily="2" charset="2"/>
            </a:endParaRPr>
          </a:p>
          <a:p>
            <a:pPr marL="342900" indent="-342900">
              <a:buFont typeface="Arial" pitchFamily="34" charset="0"/>
              <a:buChar char="•"/>
            </a:pPr>
            <a:endParaRPr lang="en-GB" sz="2400" dirty="0" smtClean="0">
              <a:sym typeface="Wingdings" pitchFamily="2" charset="2"/>
            </a:endParaRPr>
          </a:p>
          <a:p>
            <a:pPr marL="342900" indent="-342900">
              <a:buFont typeface="Arial" pitchFamily="34" charset="0"/>
              <a:buChar char="•"/>
            </a:pPr>
            <a:r>
              <a:rPr lang="en-GB" sz="2400" dirty="0" smtClean="0">
                <a:sym typeface="Wingdings" pitchFamily="2" charset="2"/>
              </a:rPr>
              <a:t>Coupling Measurements  covered later by Sven </a:t>
            </a:r>
            <a:r>
              <a:rPr lang="en-GB" sz="2400" dirty="0" err="1" smtClean="0">
                <a:sym typeface="Wingdings" pitchFamily="2" charset="2"/>
              </a:rPr>
              <a:t>Kreiss</a:t>
            </a:r>
            <a:endParaRPr lang="en-GB" sz="2400" dirty="0"/>
          </a:p>
        </p:txBody>
      </p:sp>
      <p:sp>
        <p:nvSpPr>
          <p:cNvPr id="9" name="Rectangle 8"/>
          <p:cNvSpPr/>
          <p:nvPr/>
        </p:nvSpPr>
        <p:spPr>
          <a:xfrm>
            <a:off x="6334483" y="3963663"/>
            <a:ext cx="3528530" cy="400110"/>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r>
              <a:rPr lang="en-GB" sz="2000" dirty="0" smtClean="0"/>
              <a:t>Phys. </a:t>
            </a:r>
            <a:r>
              <a:rPr lang="en-GB" sz="2000" dirty="0" err="1" smtClean="0"/>
              <a:t>Lett</a:t>
            </a:r>
            <a:r>
              <a:rPr lang="en-GB" sz="2000" dirty="0" smtClean="0"/>
              <a:t>. B 716 (2012) 1-29</a:t>
            </a:r>
            <a:endParaRPr lang="en-GB"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20</a:t>
            </a:fld>
            <a:endParaRPr lang="en-GB"/>
          </a:p>
        </p:txBody>
      </p:sp>
      <p:pic>
        <p:nvPicPr>
          <p:cNvPr id="6" name="Picture 5" descr="figaux_094b.png"/>
          <p:cNvPicPr>
            <a:picLocks noChangeAspect="1"/>
          </p:cNvPicPr>
          <p:nvPr/>
        </p:nvPicPr>
        <p:blipFill>
          <a:blip r:embed="rId2"/>
          <a:stretch>
            <a:fillRect/>
          </a:stretch>
        </p:blipFill>
        <p:spPr>
          <a:xfrm>
            <a:off x="4640120" y="1253540"/>
            <a:ext cx="5266013" cy="3780000"/>
          </a:xfrm>
          <a:prstGeom prst="rect">
            <a:avLst/>
          </a:prstGeom>
        </p:spPr>
      </p:pic>
      <p:pic>
        <p:nvPicPr>
          <p:cNvPr id="5" name="Picture 4" descr="figaux_094a.png"/>
          <p:cNvPicPr>
            <a:picLocks noChangeAspect="1"/>
          </p:cNvPicPr>
          <p:nvPr/>
        </p:nvPicPr>
        <p:blipFill>
          <a:blip r:embed="rId3"/>
          <a:stretch>
            <a:fillRect/>
          </a:stretch>
        </p:blipFill>
        <p:spPr>
          <a:xfrm>
            <a:off x="0" y="1253666"/>
            <a:ext cx="5266013" cy="3780000"/>
          </a:xfrm>
          <a:prstGeom prst="rect">
            <a:avLst/>
          </a:prstGeom>
        </p:spPr>
      </p:pic>
      <p:sp>
        <p:nvSpPr>
          <p:cNvPr id="7"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Background measurements from data</a:t>
            </a:r>
            <a:endParaRPr lang="en-US" sz="3200" dirty="0">
              <a:latin typeface="Symbol" pitchFamily="18" charset="2"/>
              <a:cs typeface="Arial" pitchFamily="34" charset="0"/>
            </a:endParaRPr>
          </a:p>
        </p:txBody>
      </p:sp>
      <p:sp>
        <p:nvSpPr>
          <p:cNvPr id="8" name="TextBox 7"/>
          <p:cNvSpPr txBox="1"/>
          <p:nvPr/>
        </p:nvSpPr>
        <p:spPr>
          <a:xfrm>
            <a:off x="1310186" y="5213446"/>
            <a:ext cx="6991016" cy="1569660"/>
          </a:xfrm>
          <a:prstGeom prst="rect">
            <a:avLst/>
          </a:prstGeom>
          <a:noFill/>
        </p:spPr>
        <p:txBody>
          <a:bodyPr wrap="none" rtlCol="0">
            <a:spAutoFit/>
          </a:bodyPr>
          <a:lstStyle/>
          <a:p>
            <a:r>
              <a:rPr lang="en-GB" sz="2400" dirty="0" smtClean="0"/>
              <a:t>Example control regions </a:t>
            </a:r>
          </a:p>
          <a:p>
            <a:r>
              <a:rPr lang="en-GB" sz="2400" dirty="0" smtClean="0"/>
              <a:t>for   WW + 0 jets (mostly WW) </a:t>
            </a:r>
          </a:p>
          <a:p>
            <a:r>
              <a:rPr lang="en-GB" sz="2400" dirty="0" smtClean="0"/>
              <a:t>and WW + 1 jet   (large </a:t>
            </a:r>
            <a:r>
              <a:rPr lang="en-GB" sz="2400" dirty="0" err="1" smtClean="0"/>
              <a:t>ttbar</a:t>
            </a:r>
            <a:r>
              <a:rPr lang="en-GB" sz="2400" dirty="0" smtClean="0"/>
              <a:t> + single top fraction).</a:t>
            </a:r>
          </a:p>
          <a:p>
            <a:endParaRPr lang="en-GB" sz="24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21</a:t>
            </a:fld>
            <a:endParaRPr lang="en-GB"/>
          </a:p>
        </p:txBody>
      </p:sp>
      <p:sp>
        <p:nvSpPr>
          <p:cNvPr id="5"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Systematic Uncertainties</a:t>
            </a:r>
            <a:endParaRPr lang="en-US" sz="3200" dirty="0">
              <a:latin typeface="Symbol" pitchFamily="18" charset="2"/>
              <a:cs typeface="Arial" pitchFamily="34" charset="0"/>
            </a:endParaRPr>
          </a:p>
        </p:txBody>
      </p:sp>
      <p:graphicFrame>
        <p:nvGraphicFramePr>
          <p:cNvPr id="6" name="Table 5"/>
          <p:cNvGraphicFramePr>
            <a:graphicFrameLocks noGrp="1"/>
          </p:cNvGraphicFramePr>
          <p:nvPr/>
        </p:nvGraphicFramePr>
        <p:xfrm>
          <a:off x="436728" y="980139"/>
          <a:ext cx="8666329" cy="4074160"/>
        </p:xfrm>
        <a:graphic>
          <a:graphicData uri="http://schemas.openxmlformats.org/drawingml/2006/table">
            <a:tbl>
              <a:tblPr firstRow="1" bandRow="1">
                <a:tableStyleId>{5C22544A-7EE6-4342-B048-85BDC9FD1C3A}</a:tableStyleId>
              </a:tblPr>
              <a:tblGrid>
                <a:gridCol w="5527343"/>
                <a:gridCol w="3138986"/>
              </a:tblGrid>
              <a:tr h="370840">
                <a:tc>
                  <a:txBody>
                    <a:bodyPr/>
                    <a:lstStyle/>
                    <a:p>
                      <a:pPr algn="ctr"/>
                      <a:r>
                        <a:rPr lang="en-GB" dirty="0" smtClean="0"/>
                        <a:t>Uncertainty</a:t>
                      </a:r>
                      <a:endParaRPr lang="en-GB" dirty="0"/>
                    </a:p>
                  </a:txBody>
                  <a:tcPr/>
                </a:tc>
                <a:tc>
                  <a:txBody>
                    <a:bodyPr/>
                    <a:lstStyle/>
                    <a:p>
                      <a:pPr algn="ctr"/>
                      <a:r>
                        <a:rPr lang="en-GB" dirty="0" smtClean="0"/>
                        <a:t>Description</a:t>
                      </a:r>
                      <a:endParaRPr lang="en-GB" dirty="0"/>
                    </a:p>
                  </a:txBody>
                  <a:tcPr/>
                </a:tc>
              </a:tr>
              <a:tr h="370840">
                <a:tc>
                  <a:txBody>
                    <a:bodyPr/>
                    <a:lstStyle/>
                    <a:p>
                      <a:r>
                        <a:rPr lang="en-GB" dirty="0" smtClean="0"/>
                        <a:t>Theoretical uncertainties associated</a:t>
                      </a:r>
                      <a:r>
                        <a:rPr lang="en-GB" baseline="0" dirty="0" smtClean="0"/>
                        <a:t> to the </a:t>
                      </a:r>
                      <a:r>
                        <a:rPr lang="en-GB" b="1" baseline="0" dirty="0" smtClean="0"/>
                        <a:t>signal</a:t>
                      </a:r>
                      <a:endParaRPr lang="en-GB" b="1" dirty="0"/>
                    </a:p>
                  </a:txBody>
                  <a:tcPr/>
                </a:tc>
                <a:tc>
                  <a:txBody>
                    <a:bodyPr/>
                    <a:lstStyle/>
                    <a:p>
                      <a:pPr algn="ctr"/>
                      <a:r>
                        <a:rPr lang="en-GB" dirty="0" smtClean="0"/>
                        <a:t>±17% (0-jets), ±36% (1-jet)</a:t>
                      </a:r>
                      <a:endParaRPr lang="en-GB" dirty="0"/>
                    </a:p>
                  </a:txBody>
                  <a:tcPr/>
                </a:tc>
              </a:tr>
              <a:tr h="370840">
                <a:tc>
                  <a:txBody>
                    <a:bodyPr/>
                    <a:lstStyle/>
                    <a:p>
                      <a:r>
                        <a:rPr lang="en-GB" dirty="0" smtClean="0"/>
                        <a:t>Jet</a:t>
                      </a:r>
                      <a:r>
                        <a:rPr lang="en-GB" baseline="0" dirty="0" smtClean="0"/>
                        <a:t> energy scale (max effect on </a:t>
                      </a:r>
                      <a:r>
                        <a:rPr lang="en-GB" b="1" baseline="0" dirty="0" smtClean="0"/>
                        <a:t>signal</a:t>
                      </a:r>
                      <a:r>
                        <a:rPr lang="en-GB" baseline="0" dirty="0" smtClean="0"/>
                        <a:t>)</a:t>
                      </a:r>
                      <a:endParaRPr lang="en-GB" dirty="0"/>
                    </a:p>
                  </a:txBody>
                  <a:tcPr/>
                </a:tc>
                <a:tc>
                  <a:txBody>
                    <a:bodyPr/>
                    <a:lstStyle/>
                    <a:p>
                      <a:pPr algn="ctr"/>
                      <a:r>
                        <a:rPr lang="en-GB" dirty="0" smtClean="0"/>
                        <a:t>±7% in W+0jet</a:t>
                      </a:r>
                      <a:endParaRPr lang="en-GB" dirty="0"/>
                    </a:p>
                  </a:txBody>
                  <a:tcPr/>
                </a:tc>
              </a:tr>
              <a:tr h="370840">
                <a:tc>
                  <a:txBody>
                    <a:bodyPr/>
                    <a:lstStyle/>
                    <a:p>
                      <a:r>
                        <a:rPr lang="en-GB" dirty="0" smtClean="0"/>
                        <a:t>Jet</a:t>
                      </a:r>
                      <a:r>
                        <a:rPr lang="en-GB" baseline="0" dirty="0" smtClean="0"/>
                        <a:t> energy scale (max effect on </a:t>
                      </a:r>
                      <a:r>
                        <a:rPr lang="en-GB" baseline="0" dirty="0" err="1" smtClean="0"/>
                        <a:t>bkg</a:t>
                      </a:r>
                      <a:r>
                        <a:rPr lang="en-GB" baseline="0" dirty="0" smtClean="0"/>
                        <a:t>)</a:t>
                      </a:r>
                      <a:endParaRPr lang="en-GB" dirty="0"/>
                    </a:p>
                  </a:txBody>
                  <a:tcPr/>
                </a:tc>
                <a:tc>
                  <a:txBody>
                    <a:bodyPr/>
                    <a:lstStyle/>
                    <a:p>
                      <a:pPr algn="ctr"/>
                      <a:r>
                        <a:rPr lang="en-GB" dirty="0" smtClean="0"/>
                        <a:t>±4% in W+1jet</a:t>
                      </a:r>
                      <a:endParaRPr lang="en-GB" dirty="0"/>
                    </a:p>
                  </a:txBody>
                  <a:tcPr/>
                </a:tc>
              </a:tr>
              <a:tr h="370840">
                <a:tc>
                  <a:txBody>
                    <a:bodyPr/>
                    <a:lstStyle/>
                    <a:p>
                      <a:r>
                        <a:rPr lang="en-GB" dirty="0" smtClean="0"/>
                        <a:t>Jet energy resolution (max effect on </a:t>
                      </a:r>
                      <a:r>
                        <a:rPr lang="en-GB" b="1" dirty="0" smtClean="0"/>
                        <a:t>signal</a:t>
                      </a:r>
                      <a:r>
                        <a:rPr lang="en-GB" dirty="0" smtClean="0"/>
                        <a:t>)</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±4% in W+1jet</a:t>
                      </a:r>
                    </a:p>
                  </a:txBody>
                  <a:tcPr/>
                </a:tc>
              </a:tr>
              <a:tr h="370840">
                <a:tc>
                  <a:txBody>
                    <a:bodyPr/>
                    <a:lstStyle/>
                    <a:p>
                      <a:r>
                        <a:rPr lang="en-GB" dirty="0" smtClean="0"/>
                        <a:t>Jet energy resolution (max effect on </a:t>
                      </a:r>
                      <a:r>
                        <a:rPr lang="en-GB" dirty="0" err="1" smtClean="0"/>
                        <a:t>bkg</a:t>
                      </a:r>
                      <a:r>
                        <a:rPr lang="en-GB" dirty="0" smtClean="0"/>
                        <a:t>)</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±2% in W+1jet</a:t>
                      </a:r>
                    </a:p>
                  </a:txBody>
                  <a:tcPr/>
                </a:tc>
              </a:tr>
              <a:tr h="370840">
                <a:tc>
                  <a:txBody>
                    <a:bodyPr/>
                    <a:lstStyle/>
                    <a:p>
                      <a:r>
                        <a:rPr lang="en-GB" dirty="0" smtClean="0"/>
                        <a:t>Pile-up to JES (max effect on </a:t>
                      </a:r>
                      <a:r>
                        <a:rPr lang="en-GB" b="1" dirty="0" smtClean="0"/>
                        <a:t>signal</a:t>
                      </a:r>
                      <a:r>
                        <a:rPr lang="en-GB" dirty="0" smtClean="0"/>
                        <a:t>)</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±4% in W+1jet</a:t>
                      </a:r>
                    </a:p>
                  </a:txBody>
                  <a:tcPr/>
                </a:tc>
              </a:tr>
              <a:tr h="0">
                <a:tc>
                  <a:txBody>
                    <a:bodyPr/>
                    <a:lstStyle/>
                    <a:p>
                      <a:r>
                        <a:rPr lang="en-GB" dirty="0" smtClean="0"/>
                        <a:t>Pile-up</a:t>
                      </a:r>
                      <a:r>
                        <a:rPr lang="en-GB" baseline="0" dirty="0" smtClean="0"/>
                        <a:t> to JES</a:t>
                      </a:r>
                      <a:r>
                        <a:rPr lang="en-GB" dirty="0" smtClean="0"/>
                        <a:t> (max effect on </a:t>
                      </a:r>
                      <a:r>
                        <a:rPr lang="en-GB" dirty="0" err="1" smtClean="0"/>
                        <a:t>bkg</a:t>
                      </a:r>
                      <a:r>
                        <a:rPr lang="en-GB" dirty="0" smtClean="0"/>
                        <a:t>)</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±2% in W+1jet</a:t>
                      </a:r>
                    </a:p>
                  </a:txBody>
                  <a:tcPr/>
                </a:tc>
              </a:tr>
              <a:tr h="370840">
                <a:tc>
                  <a:txBody>
                    <a:bodyPr/>
                    <a:lstStyle/>
                    <a:p>
                      <a:r>
                        <a:rPr lang="en-GB" dirty="0" smtClean="0"/>
                        <a:t>Missing ET effect in total yield</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±3% (±3%) signal (</a:t>
                      </a:r>
                      <a:r>
                        <a:rPr lang="en-GB" dirty="0" err="1" smtClean="0"/>
                        <a:t>bkg</a:t>
                      </a:r>
                      <a:r>
                        <a:rPr lang="en-GB" dirty="0" smtClean="0"/>
                        <a:t>)</a:t>
                      </a:r>
                    </a:p>
                  </a:txBody>
                  <a:tcPr/>
                </a:tc>
              </a:tr>
              <a:tr h="370840">
                <a:tc>
                  <a:txBody>
                    <a:bodyPr/>
                    <a:lstStyle/>
                    <a:p>
                      <a:r>
                        <a:rPr lang="en-GB" dirty="0" smtClean="0"/>
                        <a:t>b-jet</a:t>
                      </a:r>
                      <a:r>
                        <a:rPr lang="en-GB" baseline="0" dirty="0" smtClean="0"/>
                        <a:t> tagging efficiency</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±10% in W+1jet</a:t>
                      </a:r>
                    </a:p>
                  </a:txBody>
                  <a:tcPr/>
                </a:tc>
              </a:tr>
              <a:tr h="370840">
                <a:tc>
                  <a:txBody>
                    <a:bodyPr/>
                    <a:lstStyle/>
                    <a:p>
                      <a:r>
                        <a:rPr lang="en-GB" dirty="0" err="1" smtClean="0"/>
                        <a:t>W+jet</a:t>
                      </a:r>
                      <a:r>
                        <a:rPr lang="en-GB" dirty="0" smtClean="0"/>
                        <a:t> prediction effect in the total </a:t>
                      </a:r>
                      <a:r>
                        <a:rPr lang="en-GB" dirty="0" err="1" smtClean="0"/>
                        <a:t>bkg</a:t>
                      </a:r>
                      <a:r>
                        <a:rPr lang="en-GB" dirty="0" smtClean="0"/>
                        <a:t> </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±5% </a:t>
                      </a:r>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22</a:t>
            </a:fld>
            <a:endParaRPr lang="en-GB"/>
          </a:p>
        </p:txBody>
      </p:sp>
      <p:sp>
        <p:nvSpPr>
          <p:cNvPr id="13"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WW Observed and expected events</a:t>
            </a:r>
            <a:endParaRPr lang="en-US" sz="3200" dirty="0">
              <a:latin typeface="Symbol" pitchFamily="18" charset="2"/>
              <a:cs typeface="Arial" pitchFamily="34" charset="0"/>
            </a:endParaRPr>
          </a:p>
        </p:txBody>
      </p:sp>
      <p:pic>
        <p:nvPicPr>
          <p:cNvPr id="10" name="Picture 9" descr="figaux_096.png"/>
          <p:cNvPicPr>
            <a:picLocks noChangeAspect="1"/>
          </p:cNvPicPr>
          <p:nvPr/>
        </p:nvPicPr>
        <p:blipFill>
          <a:blip r:embed="rId2"/>
          <a:stretch>
            <a:fillRect/>
          </a:stretch>
        </p:blipFill>
        <p:spPr>
          <a:xfrm>
            <a:off x="4846672" y="584907"/>
            <a:ext cx="5165713" cy="3708000"/>
          </a:xfrm>
          <a:prstGeom prst="rect">
            <a:avLst/>
          </a:prstGeom>
        </p:spPr>
      </p:pic>
      <p:pic>
        <p:nvPicPr>
          <p:cNvPr id="7" name="Picture 6" descr="fig_006.png"/>
          <p:cNvPicPr>
            <a:picLocks noChangeAspect="1"/>
          </p:cNvPicPr>
          <p:nvPr/>
        </p:nvPicPr>
        <p:blipFill>
          <a:blip r:embed="rId3"/>
          <a:stretch>
            <a:fillRect/>
          </a:stretch>
        </p:blipFill>
        <p:spPr>
          <a:xfrm>
            <a:off x="5" y="584665"/>
            <a:ext cx="5165708" cy="3708000"/>
          </a:xfrm>
          <a:prstGeom prst="rect">
            <a:avLst/>
          </a:prstGeom>
        </p:spPr>
      </p:pic>
      <p:sp>
        <p:nvSpPr>
          <p:cNvPr id="11" name="TextBox 10"/>
          <p:cNvSpPr txBox="1"/>
          <p:nvPr/>
        </p:nvSpPr>
        <p:spPr>
          <a:xfrm>
            <a:off x="7383439" y="1787848"/>
            <a:ext cx="2333767" cy="646331"/>
          </a:xfrm>
          <a:prstGeom prst="rect">
            <a:avLst/>
          </a:prstGeom>
          <a:noFill/>
        </p:spPr>
        <p:txBody>
          <a:bodyPr wrap="square" rtlCol="0">
            <a:spAutoFit/>
          </a:bodyPr>
          <a:lstStyle/>
          <a:p>
            <a:r>
              <a:rPr lang="en-GB" dirty="0" err="1" smtClean="0"/>
              <a:t>Bkg</a:t>
            </a:r>
            <a:r>
              <a:rPr lang="en-GB" dirty="0" smtClean="0"/>
              <a:t> systematics not included</a:t>
            </a:r>
            <a:endParaRPr lang="en-GB" dirty="0"/>
          </a:p>
        </p:txBody>
      </p:sp>
      <p:pic>
        <p:nvPicPr>
          <p:cNvPr id="29703" name="Picture 7"/>
          <p:cNvPicPr>
            <a:picLocks noChangeAspect="1" noChangeArrowheads="1"/>
          </p:cNvPicPr>
          <p:nvPr/>
        </p:nvPicPr>
        <p:blipFill>
          <a:blip r:embed="rId4"/>
          <a:srcRect/>
          <a:stretch>
            <a:fillRect/>
          </a:stretch>
        </p:blipFill>
        <p:spPr bwMode="auto">
          <a:xfrm>
            <a:off x="1806078" y="4715675"/>
            <a:ext cx="6330706" cy="2844000"/>
          </a:xfrm>
          <a:prstGeom prst="rect">
            <a:avLst/>
          </a:prstGeom>
          <a:noFill/>
          <a:ln w="9525">
            <a:noFill/>
            <a:miter lim="800000"/>
            <a:headEnd/>
            <a:tailEnd/>
          </a:ln>
          <a:effectLst/>
        </p:spPr>
      </p:pic>
      <p:sp>
        <p:nvSpPr>
          <p:cNvPr id="12" name="Rectangle 11"/>
          <p:cNvSpPr/>
          <p:nvPr/>
        </p:nvSpPr>
        <p:spPr>
          <a:xfrm>
            <a:off x="2866031" y="4412013"/>
            <a:ext cx="5038725" cy="369332"/>
          </a:xfrm>
          <a:prstGeom prst="rect">
            <a:avLst/>
          </a:prstGeom>
        </p:spPr>
        <p:txBody>
          <a:bodyPr>
            <a:spAutoFit/>
          </a:bodyPr>
          <a:lstStyle/>
          <a:p>
            <a:r>
              <a:rPr lang="da-DK" dirty="0" smtClean="0"/>
              <a:t>0.75m</a:t>
            </a:r>
            <a:r>
              <a:rPr lang="da-DK" baseline="-25000" dirty="0" smtClean="0"/>
              <a:t>H</a:t>
            </a:r>
            <a:r>
              <a:rPr lang="da-DK" i="1" dirty="0" smtClean="0"/>
              <a:t> &lt;</a:t>
            </a:r>
            <a:r>
              <a:rPr lang="da-DK" dirty="0" smtClean="0"/>
              <a:t>m</a:t>
            </a:r>
            <a:r>
              <a:rPr lang="da-DK" baseline="-25000" dirty="0" smtClean="0"/>
              <a:t>T</a:t>
            </a:r>
            <a:r>
              <a:rPr lang="da-DK" i="1" dirty="0" smtClean="0"/>
              <a:t> &lt;</a:t>
            </a:r>
            <a:r>
              <a:rPr lang="da-DK" dirty="0" smtClean="0"/>
              <a:t>m</a:t>
            </a:r>
            <a:r>
              <a:rPr lang="da-DK" baseline="-25000" dirty="0" smtClean="0"/>
              <a:t>H</a:t>
            </a:r>
            <a:r>
              <a:rPr lang="da-DK" i="1" dirty="0" smtClean="0"/>
              <a:t> </a:t>
            </a:r>
            <a:r>
              <a:rPr lang="da-DK" dirty="0" smtClean="0"/>
              <a:t>for m</a:t>
            </a:r>
            <a:r>
              <a:rPr lang="da-DK" baseline="-25000" dirty="0" smtClean="0"/>
              <a:t>H</a:t>
            </a:r>
            <a:r>
              <a:rPr lang="da-DK" dirty="0" smtClean="0"/>
              <a:t> </a:t>
            </a:r>
            <a:r>
              <a:rPr lang="da-DK" i="1" dirty="0" smtClean="0"/>
              <a:t>=</a:t>
            </a:r>
            <a:r>
              <a:rPr lang="en-GB" dirty="0" smtClean="0"/>
              <a:t>125 GeV.</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23</a:t>
            </a:fld>
            <a:endParaRPr lang="en-GB"/>
          </a:p>
        </p:txBody>
      </p:sp>
      <p:sp>
        <p:nvSpPr>
          <p:cNvPr id="6" name="TextBox 5"/>
          <p:cNvSpPr txBox="1"/>
          <p:nvPr/>
        </p:nvSpPr>
        <p:spPr>
          <a:xfrm>
            <a:off x="0" y="3207231"/>
            <a:ext cx="10080625" cy="707886"/>
          </a:xfrm>
          <a:prstGeom prst="rect">
            <a:avLst/>
          </a:prstGeom>
          <a:noFill/>
        </p:spPr>
        <p:txBody>
          <a:bodyPr wrap="square" rtlCol="0">
            <a:spAutoFit/>
          </a:bodyPr>
          <a:lstStyle/>
          <a:p>
            <a:pPr algn="ctr"/>
            <a:r>
              <a:rPr lang="en-GB" sz="4000" dirty="0" smtClean="0"/>
              <a:t>Combination</a:t>
            </a:r>
            <a:endParaRPr lang="en-GB" sz="3600" dirty="0"/>
          </a:p>
        </p:txBody>
      </p:sp>
      <p:sp>
        <p:nvSpPr>
          <p:cNvPr id="7" name="TextBox 6"/>
          <p:cNvSpPr txBox="1"/>
          <p:nvPr/>
        </p:nvSpPr>
        <p:spPr>
          <a:xfrm>
            <a:off x="7001302" y="4039737"/>
            <a:ext cx="2792175" cy="369332"/>
          </a:xfrm>
          <a:prstGeom prst="rect">
            <a:avLst/>
          </a:prstGeom>
          <a:noFill/>
        </p:spPr>
        <p:txBody>
          <a:bodyPr wrap="none" rtlCol="0">
            <a:spAutoFit/>
          </a:bodyPr>
          <a:lstStyle/>
          <a:p>
            <a:r>
              <a:rPr lang="en-GB" dirty="0" smtClean="0"/>
              <a:t>More on Sven </a:t>
            </a:r>
            <a:r>
              <a:rPr lang="en-GB" dirty="0" err="1" smtClean="0"/>
              <a:t>Kreiss</a:t>
            </a:r>
            <a:r>
              <a:rPr lang="en-GB" dirty="0" smtClean="0"/>
              <a:t>’ talk</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24</a:t>
            </a:fld>
            <a:endParaRPr lang="en-GB"/>
          </a:p>
        </p:txBody>
      </p:sp>
      <p:pic>
        <p:nvPicPr>
          <p:cNvPr id="6" name="Picture 5" descr="fig_009.png"/>
          <p:cNvPicPr>
            <a:picLocks noChangeAspect="1"/>
          </p:cNvPicPr>
          <p:nvPr/>
        </p:nvPicPr>
        <p:blipFill>
          <a:blip r:embed="rId2"/>
          <a:stretch>
            <a:fillRect/>
          </a:stretch>
        </p:blipFill>
        <p:spPr>
          <a:xfrm>
            <a:off x="4611090" y="1723068"/>
            <a:ext cx="5463087" cy="3960000"/>
          </a:xfrm>
          <a:prstGeom prst="rect">
            <a:avLst/>
          </a:prstGeom>
        </p:spPr>
      </p:pic>
      <p:sp>
        <p:nvSpPr>
          <p:cNvPr id="7" name="Text Box 4"/>
          <p:cNvSpPr txBox="1">
            <a:spLocks noChangeArrowheads="1"/>
          </p:cNvSpPr>
          <p:nvPr/>
        </p:nvSpPr>
        <p:spPr bwMode="auto">
          <a:xfrm>
            <a:off x="4763069" y="0"/>
            <a:ext cx="5104263" cy="1086663"/>
          </a:xfrm>
          <a:prstGeom prst="rect">
            <a:avLst/>
          </a:prstGeom>
          <a:noFill/>
          <a:ln w="9525">
            <a:noFill/>
            <a:miter lim="800000"/>
            <a:headEnd/>
            <a:tailEnd/>
          </a:ln>
        </p:spPr>
        <p:txBody>
          <a:bodyPr wrap="square" lIns="100794" tIns="50397" rIns="100794" bIns="50397">
            <a:spAutoFit/>
          </a:bodyPr>
          <a:lstStyle/>
          <a:p>
            <a:pPr algn="ctr" defTabSz="503238"/>
            <a:r>
              <a:rPr lang="en-US" sz="3200" dirty="0" smtClean="0">
                <a:cs typeface="Arial" pitchFamily="34" charset="0"/>
              </a:rPr>
              <a:t>Exclusion Region and</a:t>
            </a:r>
            <a:r>
              <a:rPr lang="en-US" sz="3200" dirty="0">
                <a:latin typeface="Symbol" pitchFamily="18" charset="2"/>
                <a:cs typeface="Arial" pitchFamily="34" charset="0"/>
              </a:rPr>
              <a:t> </a:t>
            </a:r>
            <a:r>
              <a:rPr lang="en-US" sz="3200" dirty="0" smtClean="0">
                <a:latin typeface="+mn-lt"/>
                <a:cs typeface="Arial" pitchFamily="34" charset="0"/>
              </a:rPr>
              <a:t>Combined Significance</a:t>
            </a:r>
            <a:endParaRPr lang="en-US" sz="3200" dirty="0" smtClean="0">
              <a:cs typeface="Arial" pitchFamily="34" charset="0"/>
            </a:endParaRPr>
          </a:p>
        </p:txBody>
      </p:sp>
      <p:sp>
        <p:nvSpPr>
          <p:cNvPr id="8" name="TextBox 7"/>
          <p:cNvSpPr txBox="1"/>
          <p:nvPr/>
        </p:nvSpPr>
        <p:spPr>
          <a:xfrm>
            <a:off x="5049672" y="5827594"/>
            <a:ext cx="4626591" cy="1200329"/>
          </a:xfrm>
          <a:prstGeom prst="rect">
            <a:avLst/>
          </a:prstGeom>
          <a:noFill/>
        </p:spPr>
        <p:txBody>
          <a:bodyPr wrap="square" rtlCol="0">
            <a:spAutoFit/>
          </a:bodyPr>
          <a:lstStyle/>
          <a:p>
            <a:r>
              <a:rPr lang="en-GB" sz="2400" dirty="0" smtClean="0"/>
              <a:t>Combination of all channels (including 2011 </a:t>
            </a:r>
            <a:r>
              <a:rPr lang="en-GB" sz="2400" dirty="0" err="1" smtClean="0">
                <a:latin typeface="Symbol" pitchFamily="18" charset="2"/>
              </a:rPr>
              <a:t>tt</a:t>
            </a:r>
            <a:r>
              <a:rPr lang="en-GB" sz="2400" dirty="0" smtClean="0"/>
              <a:t>, bb, etc) leads to a 5.9</a:t>
            </a:r>
            <a:r>
              <a:rPr lang="en-GB" sz="2400" dirty="0" smtClean="0">
                <a:latin typeface="Symbol" pitchFamily="18" charset="2"/>
              </a:rPr>
              <a:t>s</a:t>
            </a:r>
            <a:r>
              <a:rPr lang="en-GB" sz="2400" dirty="0" smtClean="0"/>
              <a:t> significance.</a:t>
            </a:r>
          </a:p>
        </p:txBody>
      </p:sp>
      <p:pic>
        <p:nvPicPr>
          <p:cNvPr id="9" name="Picture 8" descr="fig_007.png"/>
          <p:cNvPicPr>
            <a:picLocks noChangeAspect="1"/>
          </p:cNvPicPr>
          <p:nvPr/>
        </p:nvPicPr>
        <p:blipFill>
          <a:blip r:embed="rId3"/>
          <a:stretch>
            <a:fillRect/>
          </a:stretch>
        </p:blipFill>
        <p:spPr>
          <a:xfrm>
            <a:off x="0" y="0"/>
            <a:ext cx="4861989" cy="7559675"/>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25</a:t>
            </a:fld>
            <a:endParaRPr lang="en-GB"/>
          </a:p>
        </p:txBody>
      </p:sp>
      <p:pic>
        <p:nvPicPr>
          <p:cNvPr id="5" name="Picture 4" descr="fig_010.png"/>
          <p:cNvPicPr>
            <a:picLocks noChangeAspect="1"/>
          </p:cNvPicPr>
          <p:nvPr/>
        </p:nvPicPr>
        <p:blipFill>
          <a:blip r:embed="rId2"/>
          <a:stretch>
            <a:fillRect/>
          </a:stretch>
        </p:blipFill>
        <p:spPr>
          <a:xfrm>
            <a:off x="5549846" y="1078174"/>
            <a:ext cx="4544427" cy="4320000"/>
          </a:xfrm>
          <a:prstGeom prst="rect">
            <a:avLst/>
          </a:prstGeom>
        </p:spPr>
      </p:pic>
      <p:pic>
        <p:nvPicPr>
          <p:cNvPr id="6" name="Picture 5" descr="fig_011.png"/>
          <p:cNvPicPr>
            <a:picLocks noChangeAspect="1"/>
          </p:cNvPicPr>
          <p:nvPr/>
        </p:nvPicPr>
        <p:blipFill>
          <a:blip r:embed="rId3"/>
          <a:stretch>
            <a:fillRect/>
          </a:stretch>
        </p:blipFill>
        <p:spPr>
          <a:xfrm>
            <a:off x="-13645" y="1226235"/>
            <a:ext cx="5767540" cy="4140000"/>
          </a:xfrm>
          <a:prstGeom prst="rect">
            <a:avLst/>
          </a:prstGeom>
        </p:spPr>
      </p:pic>
      <p:sp>
        <p:nvSpPr>
          <p:cNvPr id="7"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Mass and Signal strength </a:t>
            </a:r>
            <a:r>
              <a:rPr lang="en-US" sz="3200" dirty="0" smtClean="0">
                <a:latin typeface="Symbol" pitchFamily="18" charset="2"/>
                <a:cs typeface="Arial" pitchFamily="34" charset="0"/>
              </a:rPr>
              <a:t>m</a:t>
            </a:r>
            <a:r>
              <a:rPr lang="en-US" sz="3200" dirty="0" smtClean="0">
                <a:cs typeface="Arial" pitchFamily="34" charset="0"/>
              </a:rPr>
              <a:t> </a:t>
            </a:r>
            <a:r>
              <a:rPr lang="en-US" sz="3200" dirty="0" err="1" smtClean="0">
                <a:cs typeface="Arial" pitchFamily="34" charset="0"/>
              </a:rPr>
              <a:t>wrt</a:t>
            </a:r>
            <a:r>
              <a:rPr lang="en-US" sz="3200" dirty="0" smtClean="0">
                <a:cs typeface="Arial" pitchFamily="34" charset="0"/>
              </a:rPr>
              <a:t> Standard Model</a:t>
            </a:r>
            <a:endParaRPr lang="en-US" sz="3200" dirty="0">
              <a:latin typeface="Symbol" pitchFamily="18" charset="2"/>
              <a:cs typeface="Arial" pitchFamily="34" charset="0"/>
            </a:endParaRPr>
          </a:p>
        </p:txBody>
      </p:sp>
      <p:sp>
        <p:nvSpPr>
          <p:cNvPr id="8" name="Rectangle 7"/>
          <p:cNvSpPr/>
          <p:nvPr/>
        </p:nvSpPr>
        <p:spPr>
          <a:xfrm>
            <a:off x="137706" y="5696927"/>
            <a:ext cx="5514651" cy="707886"/>
          </a:xfrm>
          <a:prstGeom prst="rect">
            <a:avLst/>
          </a:prstGeom>
        </p:spPr>
        <p:txBody>
          <a:bodyPr wrap="none">
            <a:spAutoFit/>
          </a:bodyPr>
          <a:lstStyle/>
          <a:p>
            <a:pPr algn="ctr"/>
            <a:r>
              <a:rPr lang="en-GB" sz="2000" dirty="0" smtClean="0">
                <a:sym typeface="Wingdings" pitchFamily="2" charset="2"/>
              </a:rPr>
              <a:t>Extracted mass:126 ± 0.4(stat) ± 0.4(</a:t>
            </a:r>
            <a:r>
              <a:rPr lang="en-GB" sz="2000" dirty="0" err="1" smtClean="0">
                <a:sym typeface="Wingdings" pitchFamily="2" charset="2"/>
              </a:rPr>
              <a:t>syst</a:t>
            </a:r>
            <a:r>
              <a:rPr lang="en-GB" sz="2000" dirty="0" smtClean="0">
                <a:sym typeface="Wingdings" pitchFamily="2" charset="2"/>
              </a:rPr>
              <a:t>) GeV</a:t>
            </a:r>
          </a:p>
          <a:p>
            <a:pPr algn="ctr"/>
            <a:r>
              <a:rPr lang="en-GB" sz="2000" dirty="0" smtClean="0">
                <a:sym typeface="Wingdings" pitchFamily="2" charset="2"/>
              </a:rPr>
              <a:t>(using only 4-lepton and </a:t>
            </a:r>
            <a:r>
              <a:rPr lang="en-GB" sz="2000" dirty="0" err="1" smtClean="0">
                <a:latin typeface="Symbol" pitchFamily="18" charset="2"/>
                <a:sym typeface="Wingdings" pitchFamily="2" charset="2"/>
              </a:rPr>
              <a:t>gg</a:t>
            </a:r>
            <a:r>
              <a:rPr lang="en-GB" sz="2000" dirty="0" smtClean="0">
                <a:sym typeface="Wingdings" pitchFamily="2" charset="2"/>
              </a:rPr>
              <a:t> channels)</a:t>
            </a:r>
          </a:p>
        </p:txBody>
      </p:sp>
      <p:sp>
        <p:nvSpPr>
          <p:cNvPr id="9" name="Rectangle 8"/>
          <p:cNvSpPr/>
          <p:nvPr/>
        </p:nvSpPr>
        <p:spPr>
          <a:xfrm>
            <a:off x="5823507" y="5685551"/>
            <a:ext cx="4243470" cy="400110"/>
          </a:xfrm>
          <a:prstGeom prst="rect">
            <a:avLst/>
          </a:prstGeom>
        </p:spPr>
        <p:txBody>
          <a:bodyPr wrap="none">
            <a:spAutoFit/>
          </a:bodyPr>
          <a:lstStyle/>
          <a:p>
            <a:pPr algn="ctr"/>
            <a:r>
              <a:rPr lang="en-GB" sz="2000" dirty="0" smtClean="0">
                <a:sym typeface="Wingdings" pitchFamily="2" charset="2"/>
              </a:rPr>
              <a:t>Combined Signal Strength:1.4 ± 0.3</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Conclusions </a:t>
            </a:r>
            <a:endParaRPr lang="en-US" sz="3200" dirty="0">
              <a:latin typeface="Symbol" pitchFamily="18" charset="2"/>
              <a:cs typeface="Arial" pitchFamily="34" charset="0"/>
            </a:endParaRPr>
          </a:p>
        </p:txBody>
      </p:sp>
      <p:sp>
        <p:nvSpPr>
          <p:cNvPr id="5" name="Slide Number Placeholder 4"/>
          <p:cNvSpPr>
            <a:spLocks noGrp="1"/>
          </p:cNvSpPr>
          <p:nvPr>
            <p:ph type="sldNum" idx="12"/>
          </p:nvPr>
        </p:nvSpPr>
        <p:spPr/>
        <p:txBody>
          <a:bodyPr/>
          <a:lstStyle/>
          <a:p>
            <a:pPr>
              <a:defRPr/>
            </a:pPr>
            <a:fld id="{FD7B1F29-C45D-4138-B905-5947B0E33022}" type="slidenum">
              <a:rPr lang="en-GB" smtClean="0"/>
              <a:pPr>
                <a:defRPr/>
              </a:pPr>
              <a:t>26</a:t>
            </a:fld>
            <a:endParaRPr lang="en-GB"/>
          </a:p>
        </p:txBody>
      </p:sp>
      <p:sp>
        <p:nvSpPr>
          <p:cNvPr id="6" name="Footer Placeholder 5"/>
          <p:cNvSpPr>
            <a:spLocks noGrp="1"/>
          </p:cNvSpPr>
          <p:nvPr>
            <p:ph type="ftr" idx="11"/>
          </p:nvPr>
        </p:nvSpPr>
        <p:spPr/>
        <p:txBody>
          <a:bodyPr/>
          <a:lstStyle/>
          <a:p>
            <a:pPr>
              <a:defRPr/>
            </a:pPr>
            <a:r>
              <a:rPr lang="en-US" smtClean="0"/>
              <a:t>LHC Days in Split</a:t>
            </a:r>
            <a:endParaRPr lang="en-US"/>
          </a:p>
        </p:txBody>
      </p:sp>
      <p:sp>
        <p:nvSpPr>
          <p:cNvPr id="8" name="TextBox 7"/>
          <p:cNvSpPr txBox="1"/>
          <p:nvPr/>
        </p:nvSpPr>
        <p:spPr>
          <a:xfrm>
            <a:off x="232011" y="791571"/>
            <a:ext cx="9676264" cy="6524863"/>
          </a:xfrm>
          <a:prstGeom prst="rect">
            <a:avLst/>
          </a:prstGeom>
          <a:noFill/>
        </p:spPr>
        <p:txBody>
          <a:bodyPr wrap="square" rtlCol="0">
            <a:spAutoFit/>
          </a:bodyPr>
          <a:lstStyle/>
          <a:p>
            <a:pPr algn="just"/>
            <a:r>
              <a:rPr lang="en-GB" sz="2400" dirty="0" smtClean="0"/>
              <a:t>ATLAS has performed a search for the SM Higgs boson with an integrated luminosity of ~10.7 fb</a:t>
            </a:r>
            <a:r>
              <a:rPr lang="en-GB" sz="2400" baseline="30000" dirty="0" smtClean="0"/>
              <a:t>-1</a:t>
            </a:r>
            <a:r>
              <a:rPr lang="en-GB" sz="2400" dirty="0" smtClean="0"/>
              <a:t>.</a:t>
            </a:r>
          </a:p>
          <a:p>
            <a:endParaRPr lang="en-GB" sz="2400" dirty="0" smtClean="0"/>
          </a:p>
          <a:p>
            <a:pPr algn="just"/>
            <a:r>
              <a:rPr lang="en-GB" sz="2400" dirty="0" smtClean="0"/>
              <a:t>A 5.9</a:t>
            </a:r>
            <a:r>
              <a:rPr lang="en-GB" sz="2400" dirty="0" smtClean="0">
                <a:latin typeface="Symbol" pitchFamily="18" charset="2"/>
              </a:rPr>
              <a:t>s</a:t>
            </a:r>
            <a:r>
              <a:rPr lang="en-GB" sz="2400" dirty="0" smtClean="0"/>
              <a:t> excess of events is observed in the region 121-131 GeV. The excess is dominated by the high mass resolution channels </a:t>
            </a:r>
            <a:r>
              <a:rPr lang="en-GB" sz="2400" dirty="0" err="1" smtClean="0"/>
              <a:t>H</a:t>
            </a:r>
            <a:r>
              <a:rPr lang="en-GB" sz="2400" dirty="0" err="1" smtClean="0">
                <a:sym typeface="Wingdings" pitchFamily="2" charset="2"/>
              </a:rPr>
              <a:t></a:t>
            </a:r>
            <a:r>
              <a:rPr lang="en-GB" sz="2400" dirty="0" err="1" smtClean="0">
                <a:latin typeface="Symbol" pitchFamily="18" charset="2"/>
              </a:rPr>
              <a:t>gg</a:t>
            </a:r>
            <a:r>
              <a:rPr lang="en-GB" sz="2400" dirty="0" smtClean="0"/>
              <a:t> and H-&gt;ZZ</a:t>
            </a:r>
            <a:r>
              <a:rPr lang="en-GB" sz="2400" dirty="0" smtClean="0">
                <a:sym typeface="Wingdings" pitchFamily="2" charset="2"/>
              </a:rPr>
              <a:t>4l in addition to </a:t>
            </a:r>
            <a:r>
              <a:rPr lang="en-GB" sz="2400" dirty="0" err="1" smtClean="0">
                <a:sym typeface="Wingdings" pitchFamily="2" charset="2"/>
              </a:rPr>
              <a:t>HWWl</a:t>
            </a:r>
            <a:r>
              <a:rPr lang="en-GB" sz="2400" dirty="0" err="1" smtClean="0">
                <a:latin typeface="Symbol" pitchFamily="18" charset="2"/>
                <a:sym typeface="Wingdings" pitchFamily="2" charset="2"/>
              </a:rPr>
              <a:t>n</a:t>
            </a:r>
            <a:r>
              <a:rPr lang="en-GB" sz="2400" dirty="0" err="1" smtClean="0">
                <a:sym typeface="Wingdings" pitchFamily="2" charset="2"/>
              </a:rPr>
              <a:t>l’</a:t>
            </a:r>
            <a:r>
              <a:rPr lang="en-GB" sz="2400" dirty="0" err="1" smtClean="0">
                <a:latin typeface="Symbol" pitchFamily="18" charset="2"/>
                <a:sym typeface="Wingdings" pitchFamily="2" charset="2"/>
              </a:rPr>
              <a:t>n</a:t>
            </a:r>
            <a:r>
              <a:rPr lang="en-GB" sz="2400" dirty="0" smtClean="0">
                <a:sym typeface="Wingdings" pitchFamily="2" charset="2"/>
              </a:rPr>
              <a:t>.</a:t>
            </a:r>
          </a:p>
          <a:p>
            <a:pPr algn="just"/>
            <a:endParaRPr lang="en-GB" sz="2400" dirty="0" smtClean="0">
              <a:sym typeface="Wingdings" pitchFamily="2" charset="2"/>
            </a:endParaRPr>
          </a:p>
          <a:p>
            <a:pPr algn="just"/>
            <a:r>
              <a:rPr lang="en-GB" sz="2400" dirty="0" smtClean="0"/>
              <a:t>The SM Higgs boson is excluded at the 95% or higher CL in 111-559 GeV apart from the narrow range 121-131 GeV where a clear excess is observed.</a:t>
            </a:r>
            <a:endParaRPr lang="en-GB" sz="2400" dirty="0" smtClean="0">
              <a:sym typeface="Wingdings" pitchFamily="2" charset="2"/>
            </a:endParaRPr>
          </a:p>
          <a:p>
            <a:endParaRPr lang="en-GB" sz="2400" dirty="0" smtClean="0">
              <a:sym typeface="Wingdings" pitchFamily="2" charset="2"/>
            </a:endParaRPr>
          </a:p>
          <a:p>
            <a:r>
              <a:rPr lang="en-GB" sz="2400" dirty="0" smtClean="0">
                <a:sym typeface="Wingdings" pitchFamily="2" charset="2"/>
              </a:rPr>
              <a:t>The measured invariant mass of the new particle is:</a:t>
            </a:r>
          </a:p>
          <a:p>
            <a:endParaRPr lang="en-GB" sz="2000" dirty="0" smtClean="0">
              <a:sym typeface="Wingdings" pitchFamily="2" charset="2"/>
            </a:endParaRPr>
          </a:p>
          <a:p>
            <a:pPr algn="ctr"/>
            <a:r>
              <a:rPr lang="en-GB" sz="2800" dirty="0" smtClean="0">
                <a:sym typeface="Wingdings" pitchFamily="2" charset="2"/>
              </a:rPr>
              <a:t>126 ± 0.4(stat) ± 0.4(</a:t>
            </a:r>
            <a:r>
              <a:rPr lang="en-GB" sz="2800" dirty="0" err="1" smtClean="0">
                <a:sym typeface="Wingdings" pitchFamily="2" charset="2"/>
              </a:rPr>
              <a:t>syst</a:t>
            </a:r>
            <a:r>
              <a:rPr lang="en-GB" sz="2800" dirty="0" smtClean="0">
                <a:sym typeface="Wingdings" pitchFamily="2" charset="2"/>
              </a:rPr>
              <a:t>) GeV</a:t>
            </a:r>
          </a:p>
          <a:p>
            <a:pPr algn="ctr"/>
            <a:endParaRPr lang="en-GB" sz="2800" dirty="0" smtClean="0">
              <a:sym typeface="Wingdings" pitchFamily="2" charset="2"/>
            </a:endParaRPr>
          </a:p>
          <a:p>
            <a:pPr algn="just"/>
            <a:endParaRPr lang="en-GB" dirty="0" smtClean="0">
              <a:sym typeface="Wingdings" pitchFamily="2" charset="2"/>
            </a:endParaRPr>
          </a:p>
          <a:p>
            <a:endParaRPr lang="en-GB" dirty="0" smtClean="0">
              <a:sym typeface="Wingdings" pitchFamily="2" charset="2"/>
            </a:endParaRPr>
          </a:p>
          <a:p>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27</a:t>
            </a:fld>
            <a:endParaRPr lang="en-GB"/>
          </a:p>
        </p:txBody>
      </p:sp>
      <p:pic>
        <p:nvPicPr>
          <p:cNvPr id="8" name="Picture 7" descr="fig_11b.png"/>
          <p:cNvPicPr>
            <a:picLocks noChangeAspect="1"/>
          </p:cNvPicPr>
          <p:nvPr/>
        </p:nvPicPr>
        <p:blipFill>
          <a:blip r:embed="rId2"/>
          <a:stretch>
            <a:fillRect/>
          </a:stretch>
        </p:blipFill>
        <p:spPr>
          <a:xfrm>
            <a:off x="529" y="0"/>
            <a:ext cx="10079567" cy="755967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Slide Number Placeholder 2"/>
          <p:cNvSpPr>
            <a:spLocks noGrp="1"/>
          </p:cNvSpPr>
          <p:nvPr>
            <p:ph type="sldNum" idx="12"/>
          </p:nvPr>
        </p:nvSpPr>
        <p:spPr/>
        <p:txBody>
          <a:bodyPr/>
          <a:lstStyle/>
          <a:p>
            <a:pPr>
              <a:defRPr/>
            </a:pPr>
            <a:fld id="{FD7B1F29-C45D-4138-B905-5947B0E33022}" type="slidenum">
              <a:rPr lang="en-GB" smtClean="0"/>
              <a:pPr>
                <a:defRPr/>
              </a:pPr>
              <a:t>28</a:t>
            </a:fld>
            <a:endParaRPr lang="en-GB"/>
          </a:p>
        </p:txBody>
      </p:sp>
      <p:sp>
        <p:nvSpPr>
          <p:cNvPr id="4" name="TextBox 3"/>
          <p:cNvSpPr txBox="1"/>
          <p:nvPr/>
        </p:nvSpPr>
        <p:spPr>
          <a:xfrm>
            <a:off x="0" y="3125337"/>
            <a:ext cx="10080625" cy="1015663"/>
          </a:xfrm>
          <a:prstGeom prst="rect">
            <a:avLst/>
          </a:prstGeom>
          <a:noFill/>
        </p:spPr>
        <p:txBody>
          <a:bodyPr wrap="square" rtlCol="0">
            <a:spAutoFit/>
          </a:bodyPr>
          <a:lstStyle/>
          <a:p>
            <a:pPr algn="ctr"/>
            <a:r>
              <a:rPr lang="en-GB" sz="6000" dirty="0" smtClean="0"/>
              <a:t>Additional Slides</a:t>
            </a:r>
            <a:endParaRPr lang="en-GB" sz="6000" dirty="0"/>
          </a:p>
        </p:txBody>
      </p:sp>
      <p:sp>
        <p:nvSpPr>
          <p:cNvPr id="5" name="Footer Placeholder 4"/>
          <p:cNvSpPr>
            <a:spLocks noGrp="1"/>
          </p:cNvSpPr>
          <p:nvPr>
            <p:ph type="ftr" idx="11"/>
          </p:nvPr>
        </p:nvSpPr>
        <p:spPr/>
        <p:txBody>
          <a:bodyPr/>
          <a:lstStyle/>
          <a:p>
            <a:pPr>
              <a:defRPr/>
            </a:pPr>
            <a:r>
              <a:rPr lang="en-US" smtClean="0"/>
              <a:t>LHC Days in Split</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figaux_033b.png"/>
          <p:cNvPicPr>
            <a:picLocks noChangeAspect="1"/>
          </p:cNvPicPr>
          <p:nvPr/>
        </p:nvPicPr>
        <p:blipFill>
          <a:blip r:embed="rId2"/>
          <a:stretch>
            <a:fillRect/>
          </a:stretch>
        </p:blipFill>
        <p:spPr>
          <a:xfrm>
            <a:off x="5836313" y="464022"/>
            <a:ext cx="3752213" cy="3600000"/>
          </a:xfrm>
          <a:prstGeom prst="rect">
            <a:avLst/>
          </a:prstGeom>
        </p:spPr>
      </p:pic>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29</a:t>
            </a:fld>
            <a:endParaRPr lang="en-GB"/>
          </a:p>
        </p:txBody>
      </p:sp>
      <p:pic>
        <p:nvPicPr>
          <p:cNvPr id="8" name="Picture 7" descr="figaux_033c.png"/>
          <p:cNvPicPr>
            <a:picLocks noChangeAspect="1"/>
          </p:cNvPicPr>
          <p:nvPr/>
        </p:nvPicPr>
        <p:blipFill>
          <a:blip r:embed="rId3"/>
          <a:stretch>
            <a:fillRect/>
          </a:stretch>
        </p:blipFill>
        <p:spPr>
          <a:xfrm>
            <a:off x="1291483" y="3959675"/>
            <a:ext cx="3752213" cy="3600000"/>
          </a:xfrm>
          <a:prstGeom prst="rect">
            <a:avLst/>
          </a:prstGeom>
        </p:spPr>
      </p:pic>
      <p:pic>
        <p:nvPicPr>
          <p:cNvPr id="9" name="Picture 8" descr="figaux_033d.png"/>
          <p:cNvPicPr>
            <a:picLocks noChangeAspect="1"/>
          </p:cNvPicPr>
          <p:nvPr/>
        </p:nvPicPr>
        <p:blipFill>
          <a:blip r:embed="rId4"/>
          <a:stretch>
            <a:fillRect/>
          </a:stretch>
        </p:blipFill>
        <p:spPr>
          <a:xfrm>
            <a:off x="5850740" y="3959675"/>
            <a:ext cx="3752213" cy="3600000"/>
          </a:xfrm>
          <a:prstGeom prst="rect">
            <a:avLst/>
          </a:prstGeom>
        </p:spPr>
      </p:pic>
      <p:pic>
        <p:nvPicPr>
          <p:cNvPr id="6" name="Picture 5" descr="figaux_033a.png"/>
          <p:cNvPicPr>
            <a:picLocks noChangeAspect="1"/>
          </p:cNvPicPr>
          <p:nvPr/>
        </p:nvPicPr>
        <p:blipFill>
          <a:blip r:embed="rId5"/>
          <a:stretch>
            <a:fillRect/>
          </a:stretch>
        </p:blipFill>
        <p:spPr>
          <a:xfrm>
            <a:off x="1264442" y="464027"/>
            <a:ext cx="3752213" cy="3600000"/>
          </a:xfrm>
          <a:prstGeom prst="rect">
            <a:avLst/>
          </a:prstGeom>
        </p:spPr>
      </p:pic>
      <p:sp>
        <p:nvSpPr>
          <p:cNvPr id="10"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err="1" smtClean="0">
                <a:cs typeface="Arial" pitchFamily="34" charset="0"/>
              </a:rPr>
              <a:t>Z+ee</a:t>
            </a:r>
            <a:r>
              <a:rPr lang="en-US" sz="3200" dirty="0" smtClean="0">
                <a:cs typeface="Arial" pitchFamily="34" charset="0"/>
              </a:rPr>
              <a:t> and </a:t>
            </a:r>
            <a:r>
              <a:rPr lang="en-US" sz="3200" dirty="0" err="1" smtClean="0">
                <a:cs typeface="Arial" pitchFamily="34" charset="0"/>
              </a:rPr>
              <a:t>Z+</a:t>
            </a:r>
            <a:r>
              <a:rPr lang="en-US" sz="3200" dirty="0" err="1" smtClean="0">
                <a:latin typeface="Symbol" pitchFamily="18" charset="2"/>
                <a:cs typeface="Arial" pitchFamily="34" charset="0"/>
              </a:rPr>
              <a:t>mm</a:t>
            </a:r>
            <a:r>
              <a:rPr lang="en-US" sz="3200" dirty="0" smtClean="0">
                <a:cs typeface="Arial" pitchFamily="34" charset="0"/>
              </a:rPr>
              <a:t> 4lepton control regions </a:t>
            </a:r>
            <a:endParaRPr lang="en-US" sz="3200" dirty="0">
              <a:latin typeface="Symbol" pitchFamily="18" charset="2"/>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3</a:t>
            </a:fld>
            <a:endParaRPr lang="en-GB"/>
          </a:p>
        </p:txBody>
      </p:sp>
      <p:pic>
        <p:nvPicPr>
          <p:cNvPr id="5" name="Picture 4" descr="atlas_schematic.jpg"/>
          <p:cNvPicPr>
            <a:picLocks noChangeAspect="1"/>
          </p:cNvPicPr>
          <p:nvPr/>
        </p:nvPicPr>
        <p:blipFill>
          <a:blip r:embed="rId2"/>
          <a:stretch>
            <a:fillRect/>
          </a:stretch>
        </p:blipFill>
        <p:spPr>
          <a:xfrm>
            <a:off x="0" y="1026330"/>
            <a:ext cx="10080625" cy="6516967"/>
          </a:xfrm>
          <a:prstGeom prst="rect">
            <a:avLst/>
          </a:prstGeom>
        </p:spPr>
      </p:pic>
      <p:sp>
        <p:nvSpPr>
          <p:cNvPr id="6"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The ATLAS Detector</a:t>
            </a:r>
            <a:endParaRPr lang="en-US" sz="3200" dirty="0">
              <a:latin typeface="Symbol" pitchFamily="18" charset="2"/>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30</a:t>
            </a:fld>
            <a:endParaRPr lang="en-GB"/>
          </a:p>
        </p:txBody>
      </p:sp>
      <p:pic>
        <p:nvPicPr>
          <p:cNvPr id="64514" name="Picture 2"/>
          <p:cNvPicPr>
            <a:picLocks noChangeAspect="1" noChangeArrowheads="1"/>
          </p:cNvPicPr>
          <p:nvPr/>
        </p:nvPicPr>
        <p:blipFill>
          <a:blip r:embed="rId2"/>
          <a:srcRect/>
          <a:stretch>
            <a:fillRect/>
          </a:stretch>
        </p:blipFill>
        <p:spPr bwMode="auto">
          <a:xfrm>
            <a:off x="40681" y="1538113"/>
            <a:ext cx="10018448" cy="3708000"/>
          </a:xfrm>
          <a:prstGeom prst="rect">
            <a:avLst/>
          </a:prstGeom>
          <a:noFill/>
          <a:ln w="9525">
            <a:noFill/>
            <a:miter lim="800000"/>
            <a:headEnd/>
            <a:tailEnd/>
          </a:ln>
          <a:effectLst/>
        </p:spPr>
      </p:pic>
      <p:sp>
        <p:nvSpPr>
          <p:cNvPr id="6"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Summary of characterization of excess </a:t>
            </a:r>
            <a:endParaRPr lang="en-US" sz="3200" dirty="0">
              <a:latin typeface="Symbol" pitchFamily="18" charset="2"/>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31</a:t>
            </a:fld>
            <a:endParaRPr lang="en-GB"/>
          </a:p>
        </p:txBody>
      </p:sp>
      <p:pic>
        <p:nvPicPr>
          <p:cNvPr id="5" name="Picture 4" descr="figaux_090a.png"/>
          <p:cNvPicPr>
            <a:picLocks noChangeAspect="1"/>
          </p:cNvPicPr>
          <p:nvPr/>
        </p:nvPicPr>
        <p:blipFill>
          <a:blip r:embed="rId2"/>
          <a:stretch>
            <a:fillRect/>
          </a:stretch>
        </p:blipFill>
        <p:spPr>
          <a:xfrm>
            <a:off x="-1" y="1362838"/>
            <a:ext cx="5065404" cy="3636000"/>
          </a:xfrm>
          <a:prstGeom prst="rect">
            <a:avLst/>
          </a:prstGeom>
        </p:spPr>
      </p:pic>
      <p:pic>
        <p:nvPicPr>
          <p:cNvPr id="6" name="Picture 5" descr="figaux_090b.png"/>
          <p:cNvPicPr>
            <a:picLocks noChangeAspect="1"/>
          </p:cNvPicPr>
          <p:nvPr/>
        </p:nvPicPr>
        <p:blipFill>
          <a:blip r:embed="rId3"/>
          <a:stretch>
            <a:fillRect/>
          </a:stretch>
        </p:blipFill>
        <p:spPr>
          <a:xfrm>
            <a:off x="5015222" y="1362714"/>
            <a:ext cx="5065403" cy="3636000"/>
          </a:xfrm>
          <a:prstGeom prst="rect">
            <a:avLst/>
          </a:prstGeom>
        </p:spPr>
      </p:pic>
      <p:sp>
        <p:nvSpPr>
          <p:cNvPr id="7"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H</a:t>
            </a:r>
            <a:r>
              <a:rPr lang="en-US" sz="3200" dirty="0" smtClean="0">
                <a:cs typeface="Arial" pitchFamily="34" charset="0"/>
                <a:sym typeface="Wingdings" pitchFamily="2" charset="2"/>
              </a:rPr>
              <a:t>WW, m</a:t>
            </a:r>
            <a:r>
              <a:rPr lang="en-US" sz="3200" dirty="0" smtClean="0">
                <a:cs typeface="Arial" pitchFamily="34" charset="0"/>
              </a:rPr>
              <a:t>issing Et and Jet multiplicity </a:t>
            </a:r>
            <a:endParaRPr lang="en-US" sz="3200" dirty="0">
              <a:latin typeface="Symbol" pitchFamily="18" charset="2"/>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32</a:t>
            </a:fld>
            <a:endParaRPr lang="en-GB"/>
          </a:p>
        </p:txBody>
      </p:sp>
      <p:pic>
        <p:nvPicPr>
          <p:cNvPr id="38914" name="Picture 2"/>
          <p:cNvPicPr>
            <a:picLocks noChangeAspect="1" noChangeArrowheads="1"/>
          </p:cNvPicPr>
          <p:nvPr/>
        </p:nvPicPr>
        <p:blipFill>
          <a:blip r:embed="rId2"/>
          <a:srcRect/>
          <a:stretch>
            <a:fillRect/>
          </a:stretch>
        </p:blipFill>
        <p:spPr bwMode="auto">
          <a:xfrm>
            <a:off x="99418" y="780667"/>
            <a:ext cx="9858375" cy="4524375"/>
          </a:xfrm>
          <a:prstGeom prst="rect">
            <a:avLst/>
          </a:prstGeom>
          <a:noFill/>
          <a:ln w="9525">
            <a:noFill/>
            <a:miter lim="800000"/>
            <a:headEnd/>
            <a:tailEnd/>
          </a:ln>
          <a:effectLst/>
        </p:spPr>
      </p:pic>
      <p:sp>
        <p:nvSpPr>
          <p:cNvPr id="6"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Numbers of observed and expected SM signal events </a:t>
            </a:r>
            <a:endParaRPr lang="en-US" sz="3200" dirty="0">
              <a:latin typeface="Symbol" pitchFamily="18" charset="2"/>
              <a:cs typeface="Arial" pitchFamily="34" charset="0"/>
            </a:endParaRPr>
          </a:p>
        </p:txBody>
      </p:sp>
      <p:sp>
        <p:nvSpPr>
          <p:cNvPr id="8" name="TextBox 7"/>
          <p:cNvSpPr txBox="1"/>
          <p:nvPr/>
        </p:nvSpPr>
        <p:spPr>
          <a:xfrm>
            <a:off x="286603" y="5459104"/>
            <a:ext cx="9608024" cy="1477328"/>
          </a:xfrm>
          <a:prstGeom prst="rect">
            <a:avLst/>
          </a:prstGeom>
          <a:noFill/>
        </p:spPr>
        <p:txBody>
          <a:bodyPr wrap="square" rtlCol="0">
            <a:spAutoFit/>
          </a:bodyPr>
          <a:lstStyle/>
          <a:p>
            <a:r>
              <a:rPr lang="en-GB" dirty="0" smtClean="0"/>
              <a:t>Number of selected events, </a:t>
            </a:r>
            <a:r>
              <a:rPr lang="en-GB" dirty="0" err="1" smtClean="0"/>
              <a:t>bkg</a:t>
            </a:r>
            <a:r>
              <a:rPr lang="en-GB" dirty="0" smtClean="0"/>
              <a:t> and expected SM signal contribution for a 126GeV Higgs boson from various production modes satisfying all selection requirements.</a:t>
            </a:r>
          </a:p>
          <a:p>
            <a:endParaRPr lang="en-GB" dirty="0" smtClean="0"/>
          </a:p>
          <a:p>
            <a:r>
              <a:rPr lang="en-GB" dirty="0" smtClean="0"/>
              <a:t>These numbers refer to mass windows that contain about 90% of the signal. Categories that do not provide significant discrimination for the production mode are merged.</a:t>
            </a:r>
            <a:endParaRPr lang="en-GB"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33</a:t>
            </a:fld>
            <a:endParaRPr lang="en-GB"/>
          </a:p>
        </p:txBody>
      </p:sp>
      <p:pic>
        <p:nvPicPr>
          <p:cNvPr id="39938" name="Picture 2"/>
          <p:cNvPicPr>
            <a:picLocks noChangeAspect="1" noChangeArrowheads="1"/>
          </p:cNvPicPr>
          <p:nvPr/>
        </p:nvPicPr>
        <p:blipFill>
          <a:blip r:embed="rId3"/>
          <a:srcRect/>
          <a:stretch>
            <a:fillRect/>
          </a:stretch>
        </p:blipFill>
        <p:spPr bwMode="auto">
          <a:xfrm>
            <a:off x="0" y="1156981"/>
            <a:ext cx="10080625" cy="3660969"/>
          </a:xfrm>
          <a:prstGeom prst="rect">
            <a:avLst/>
          </a:prstGeom>
          <a:noFill/>
          <a:ln w="9525">
            <a:noFill/>
            <a:miter lim="800000"/>
            <a:headEnd/>
            <a:tailEnd/>
          </a:ln>
          <a:effectLst/>
        </p:spPr>
      </p:pic>
      <p:sp>
        <p:nvSpPr>
          <p:cNvPr id="6" name="Text Box 4"/>
          <p:cNvSpPr txBox="1">
            <a:spLocks noChangeArrowheads="1"/>
          </p:cNvSpPr>
          <p:nvPr/>
        </p:nvSpPr>
        <p:spPr bwMode="auto">
          <a:xfrm>
            <a:off x="0" y="0"/>
            <a:ext cx="10080625" cy="1086663"/>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Likelihood contours for </a:t>
            </a:r>
            <a:r>
              <a:rPr lang="en-US" sz="3200" dirty="0" err="1" smtClean="0">
                <a:cs typeface="Arial" pitchFamily="34" charset="0"/>
              </a:rPr>
              <a:t>H</a:t>
            </a:r>
            <a:r>
              <a:rPr lang="en-US" sz="3200" dirty="0" err="1" smtClean="0">
                <a:cs typeface="Arial" pitchFamily="34" charset="0"/>
                <a:sym typeface="Wingdings" pitchFamily="2" charset="2"/>
              </a:rPr>
              <a:t></a:t>
            </a:r>
            <a:r>
              <a:rPr lang="en-US" sz="3200" dirty="0" err="1" smtClean="0">
                <a:latin typeface="Symbol" pitchFamily="18" charset="2"/>
                <a:cs typeface="Arial" pitchFamily="34" charset="0"/>
                <a:sym typeface="Wingdings" pitchFamily="2" charset="2"/>
              </a:rPr>
              <a:t>gg</a:t>
            </a:r>
            <a:r>
              <a:rPr lang="en-US" sz="3200" dirty="0" smtClean="0">
                <a:cs typeface="Arial" pitchFamily="34" charset="0"/>
                <a:sym typeface="Wingdings" pitchFamily="2" charset="2"/>
              </a:rPr>
              <a:t> and </a:t>
            </a:r>
            <a:r>
              <a:rPr lang="en-US" sz="3200" dirty="0" err="1" smtClean="0">
                <a:cs typeface="Arial" pitchFamily="34" charset="0"/>
                <a:sym typeface="Wingdings" pitchFamily="2" charset="2"/>
              </a:rPr>
              <a:t>HWWl</a:t>
            </a:r>
            <a:r>
              <a:rPr lang="en-US" sz="3200" dirty="0" err="1" smtClean="0">
                <a:latin typeface="Symbol" pitchFamily="18" charset="2"/>
                <a:cs typeface="Arial" pitchFamily="34" charset="0"/>
                <a:sym typeface="Wingdings" pitchFamily="2" charset="2"/>
              </a:rPr>
              <a:t>n</a:t>
            </a:r>
            <a:r>
              <a:rPr lang="en-US" sz="3200" dirty="0" err="1" smtClean="0">
                <a:cs typeface="Arial" pitchFamily="34" charset="0"/>
                <a:sym typeface="Wingdings" pitchFamily="2" charset="2"/>
              </a:rPr>
              <a:t>l</a:t>
            </a:r>
            <a:r>
              <a:rPr lang="en-US" sz="3200" dirty="0" err="1" smtClean="0">
                <a:latin typeface="Symbol" pitchFamily="18" charset="2"/>
                <a:cs typeface="Arial" pitchFamily="34" charset="0"/>
                <a:sym typeface="Wingdings" pitchFamily="2" charset="2"/>
              </a:rPr>
              <a:t>n</a:t>
            </a:r>
            <a:endParaRPr lang="en-US" sz="3200" dirty="0" smtClean="0">
              <a:latin typeface="Symbol" pitchFamily="18" charset="2"/>
              <a:cs typeface="Arial" pitchFamily="34" charset="0"/>
            </a:endParaRPr>
          </a:p>
          <a:p>
            <a:pPr algn="ctr" defTabSz="503238"/>
            <a:r>
              <a:rPr lang="en-US" sz="3200" dirty="0" smtClean="0">
                <a:cs typeface="Arial" pitchFamily="34" charset="0"/>
              </a:rPr>
              <a:t>VBF+VH </a:t>
            </a:r>
            <a:r>
              <a:rPr lang="en-US" sz="3200" dirty="0" err="1" smtClean="0">
                <a:cs typeface="Arial" pitchFamily="34" charset="0"/>
              </a:rPr>
              <a:t>vs</a:t>
            </a:r>
            <a:r>
              <a:rPr lang="en-US" sz="3200" dirty="0" smtClean="0">
                <a:cs typeface="Arial" pitchFamily="34" charset="0"/>
              </a:rPr>
              <a:t> </a:t>
            </a:r>
            <a:r>
              <a:rPr lang="en-US" sz="3200" dirty="0" err="1" smtClean="0">
                <a:cs typeface="Arial" pitchFamily="34" charset="0"/>
              </a:rPr>
              <a:t>ggF+ttH</a:t>
            </a:r>
            <a:endParaRPr lang="en-US" sz="3200" dirty="0" smtClean="0">
              <a:cs typeface="Arial" pitchFamily="34" charset="0"/>
            </a:endParaRPr>
          </a:p>
        </p:txBody>
      </p:sp>
      <p:graphicFrame>
        <p:nvGraphicFramePr>
          <p:cNvPr id="8" name="Object 7"/>
          <p:cNvGraphicFramePr>
            <a:graphicFrameLocks noChangeAspect="1"/>
          </p:cNvGraphicFramePr>
          <p:nvPr/>
        </p:nvGraphicFramePr>
        <p:xfrm>
          <a:off x="1300210" y="4908432"/>
          <a:ext cx="7975600" cy="1847850"/>
        </p:xfrm>
        <a:graphic>
          <a:graphicData uri="http://schemas.openxmlformats.org/presentationml/2006/ole">
            <p:oleObj spid="_x0000_s39940" name="Equation" r:id="rId4" imgW="4165560" imgH="965160" progId="Equation.3">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4</a:t>
            </a:fld>
            <a:endParaRPr lang="en-GB"/>
          </a:p>
        </p:txBody>
      </p:sp>
      <p:graphicFrame>
        <p:nvGraphicFramePr>
          <p:cNvPr id="5" name="Object 4"/>
          <p:cNvGraphicFramePr>
            <a:graphicFrameLocks noChangeAspect="1"/>
          </p:cNvGraphicFramePr>
          <p:nvPr/>
        </p:nvGraphicFramePr>
        <p:xfrm>
          <a:off x="3505200" y="2778125"/>
          <a:ext cx="3059113" cy="1193800"/>
        </p:xfrm>
        <a:graphic>
          <a:graphicData uri="http://schemas.openxmlformats.org/presentationml/2006/ole">
            <p:oleObj spid="_x0000_s33794" name="Equation" r:id="rId3" imgW="520560" imgH="203040" progId="Equation.3">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5</a:t>
            </a:fld>
            <a:endParaRPr lang="en-GB"/>
          </a:p>
        </p:txBody>
      </p:sp>
      <p:graphicFrame>
        <p:nvGraphicFramePr>
          <p:cNvPr id="7" name="Table 6"/>
          <p:cNvGraphicFramePr>
            <a:graphicFrameLocks noGrp="1"/>
          </p:cNvGraphicFramePr>
          <p:nvPr/>
        </p:nvGraphicFramePr>
        <p:xfrm>
          <a:off x="1475384" y="1048379"/>
          <a:ext cx="7354717" cy="3205480"/>
        </p:xfrm>
        <a:graphic>
          <a:graphicData uri="http://schemas.openxmlformats.org/drawingml/2006/table">
            <a:tbl>
              <a:tblPr firstRow="1" bandRow="1">
                <a:tableStyleId>{5C22544A-7EE6-4342-B048-85BDC9FD1C3A}</a:tableStyleId>
              </a:tblPr>
              <a:tblGrid>
                <a:gridCol w="3170810"/>
                <a:gridCol w="4183907"/>
              </a:tblGrid>
              <a:tr h="370840">
                <a:tc>
                  <a:txBody>
                    <a:bodyPr/>
                    <a:lstStyle/>
                    <a:p>
                      <a:pPr algn="ctr"/>
                      <a:r>
                        <a:rPr lang="en-GB" dirty="0" smtClean="0"/>
                        <a:t>Uncertainty</a:t>
                      </a:r>
                      <a:endParaRPr lang="en-GB" dirty="0"/>
                    </a:p>
                  </a:txBody>
                  <a:tcPr/>
                </a:tc>
                <a:tc>
                  <a:txBody>
                    <a:bodyPr/>
                    <a:lstStyle/>
                    <a:p>
                      <a:pPr algn="ctr"/>
                      <a:r>
                        <a:rPr lang="en-GB" dirty="0" smtClean="0"/>
                        <a:t>Description</a:t>
                      </a:r>
                      <a:endParaRPr lang="en-GB" dirty="0"/>
                    </a:p>
                  </a:txBody>
                  <a:tcPr/>
                </a:tc>
              </a:tr>
              <a:tr h="370840">
                <a:tc>
                  <a:txBody>
                    <a:bodyPr/>
                    <a:lstStyle/>
                    <a:p>
                      <a:r>
                        <a:rPr lang="en-GB" dirty="0" err="1" smtClean="0"/>
                        <a:t>Fiducial</a:t>
                      </a:r>
                      <a:r>
                        <a:rPr lang="en-GB" baseline="0" dirty="0" smtClean="0"/>
                        <a:t> cuts</a:t>
                      </a:r>
                      <a:endParaRPr lang="en-GB" dirty="0"/>
                    </a:p>
                  </a:txBody>
                  <a:tcPr/>
                </a:tc>
                <a:tc>
                  <a:txBody>
                    <a:bodyPr/>
                    <a:lstStyle/>
                    <a:p>
                      <a:r>
                        <a:rPr lang="en-GB" baseline="0" dirty="0" smtClean="0"/>
                        <a:t>E</a:t>
                      </a:r>
                      <a:r>
                        <a:rPr lang="en-GB" baseline="-25000" dirty="0" smtClean="0"/>
                        <a:t>T,</a:t>
                      </a:r>
                      <a:r>
                        <a:rPr lang="en-GB" i="1" baseline="-25000" dirty="0" smtClean="0">
                          <a:latin typeface="Symbol" pitchFamily="18" charset="2"/>
                        </a:rPr>
                        <a:t>g</a:t>
                      </a:r>
                      <a:r>
                        <a:rPr lang="en-GB" baseline="-25000" dirty="0" smtClean="0"/>
                        <a:t>1</a:t>
                      </a:r>
                      <a:r>
                        <a:rPr lang="en-GB" baseline="0" dirty="0" smtClean="0"/>
                        <a:t> &gt; 40 GeV, E</a:t>
                      </a:r>
                      <a:r>
                        <a:rPr lang="en-GB" baseline="-25000" dirty="0" smtClean="0"/>
                        <a:t>T,</a:t>
                      </a:r>
                      <a:r>
                        <a:rPr lang="en-GB" i="1" baseline="-25000" dirty="0" smtClean="0">
                          <a:latin typeface="Symbol" pitchFamily="18" charset="2"/>
                        </a:rPr>
                        <a:t>g</a:t>
                      </a:r>
                      <a:r>
                        <a:rPr lang="en-GB" baseline="-25000" dirty="0" smtClean="0"/>
                        <a:t>2</a:t>
                      </a:r>
                      <a:r>
                        <a:rPr lang="en-GB" baseline="0" dirty="0" smtClean="0"/>
                        <a:t> &gt; 30 GeV,</a:t>
                      </a:r>
                    </a:p>
                    <a:p>
                      <a:r>
                        <a:rPr lang="en-GB" baseline="0" dirty="0" smtClean="0"/>
                        <a:t>|</a:t>
                      </a:r>
                      <a:r>
                        <a:rPr lang="en-GB" baseline="0" dirty="0" smtClean="0">
                          <a:latin typeface="Symbol" pitchFamily="18" charset="2"/>
                        </a:rPr>
                        <a:t>h</a:t>
                      </a:r>
                      <a:r>
                        <a:rPr lang="en-GB" baseline="0" dirty="0" smtClean="0"/>
                        <a:t>|&lt;2.37, excluding 1.37&lt;|</a:t>
                      </a:r>
                      <a:r>
                        <a:rPr lang="en-GB" baseline="0" dirty="0" smtClean="0">
                          <a:latin typeface="Symbol" pitchFamily="18" charset="2"/>
                        </a:rPr>
                        <a:t>h</a:t>
                      </a:r>
                      <a:r>
                        <a:rPr lang="en-GB" baseline="0" dirty="0" smtClean="0"/>
                        <a:t>|&lt;1.52 </a:t>
                      </a:r>
                      <a:endParaRPr lang="en-GB" dirty="0"/>
                    </a:p>
                  </a:txBody>
                  <a:tcPr/>
                </a:tc>
              </a:tr>
              <a:tr h="370840">
                <a:tc>
                  <a:txBody>
                    <a:bodyPr/>
                    <a:lstStyle/>
                    <a:p>
                      <a:r>
                        <a:rPr lang="en-GB" dirty="0" smtClean="0"/>
                        <a:t>Photon</a:t>
                      </a:r>
                      <a:r>
                        <a:rPr lang="en-GB" baseline="0" dirty="0" smtClean="0"/>
                        <a:t> ID</a:t>
                      </a:r>
                      <a:endParaRPr lang="en-GB" dirty="0"/>
                    </a:p>
                  </a:txBody>
                  <a:tcPr/>
                </a:tc>
                <a:tc>
                  <a:txBody>
                    <a:bodyPr/>
                    <a:lstStyle/>
                    <a:p>
                      <a:r>
                        <a:rPr lang="en-GB" dirty="0" smtClean="0"/>
                        <a:t>EM</a:t>
                      </a:r>
                      <a:r>
                        <a:rPr lang="en-GB" baseline="0" dirty="0" smtClean="0"/>
                        <a:t> shower-shape based.</a:t>
                      </a:r>
                    </a:p>
                    <a:p>
                      <a:r>
                        <a:rPr lang="en-GB" baseline="0" dirty="0" err="1" smtClean="0"/>
                        <a:t>NeuralNet</a:t>
                      </a:r>
                      <a:r>
                        <a:rPr lang="en-GB" baseline="0" dirty="0" smtClean="0"/>
                        <a:t>-based for 2011</a:t>
                      </a:r>
                      <a:endParaRPr lang="en-GB" dirty="0"/>
                    </a:p>
                  </a:txBody>
                  <a:tcPr/>
                </a:tc>
              </a:tr>
              <a:tr h="370840">
                <a:tc>
                  <a:txBody>
                    <a:bodyPr/>
                    <a:lstStyle/>
                    <a:p>
                      <a:r>
                        <a:rPr lang="en-GB" baseline="0" dirty="0" smtClean="0">
                          <a:latin typeface="+mn-lt"/>
                        </a:rPr>
                        <a:t>Photon Isolation</a:t>
                      </a:r>
                      <a:endParaRPr lang="en-GB" baseline="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latin typeface="+mn-lt"/>
                        </a:rPr>
                        <a:t>Summed E</a:t>
                      </a:r>
                      <a:r>
                        <a:rPr lang="en-GB" baseline="-25000" dirty="0" smtClean="0">
                          <a:latin typeface="+mn-lt"/>
                        </a:rPr>
                        <a:t>T</a:t>
                      </a:r>
                      <a:r>
                        <a:rPr lang="en-GB" baseline="0" dirty="0" smtClean="0">
                          <a:latin typeface="+mn-lt"/>
                        </a:rPr>
                        <a:t> in a </a:t>
                      </a:r>
                      <a:r>
                        <a:rPr lang="en-GB" baseline="0" dirty="0" err="1" smtClean="0">
                          <a:latin typeface="+mn-lt"/>
                        </a:rPr>
                        <a:t>calo</a:t>
                      </a:r>
                      <a:r>
                        <a:rPr lang="en-GB" baseline="0" dirty="0" smtClean="0">
                          <a:latin typeface="+mn-lt"/>
                        </a:rPr>
                        <a:t> cone </a:t>
                      </a:r>
                      <a:r>
                        <a:rPr lang="en-GB" baseline="0" dirty="0" smtClean="0">
                          <a:latin typeface="Symbol" pitchFamily="18" charset="2"/>
                        </a:rPr>
                        <a:t>D</a:t>
                      </a:r>
                      <a:r>
                        <a:rPr lang="en-GB" baseline="0" dirty="0" smtClean="0">
                          <a:latin typeface="+mn-lt"/>
                        </a:rPr>
                        <a:t>R&lt;0.4 around photon excluding the photon cluster, not to exceed 4GeV.</a:t>
                      </a:r>
                    </a:p>
                  </a:txBody>
                  <a:tcPr/>
                </a:tc>
              </a:tr>
              <a:tr h="370840">
                <a:tc>
                  <a:txBody>
                    <a:bodyPr/>
                    <a:lstStyle/>
                    <a:p>
                      <a:r>
                        <a:rPr lang="en-GB" dirty="0" smtClean="0"/>
                        <a:t>Categories</a:t>
                      </a:r>
                      <a:endParaRPr lang="en-GB" dirty="0"/>
                    </a:p>
                  </a:txBody>
                  <a:tcPr/>
                </a:tc>
                <a:tc>
                  <a:txBody>
                    <a:bodyPr/>
                    <a:lstStyle/>
                    <a:p>
                      <a:r>
                        <a:rPr lang="en-GB" dirty="0" smtClean="0"/>
                        <a:t>10</a:t>
                      </a:r>
                      <a:r>
                        <a:rPr lang="en-GB" baseline="0" dirty="0" smtClean="0"/>
                        <a:t> categories based on photon </a:t>
                      </a:r>
                      <a:r>
                        <a:rPr lang="en-GB" baseline="0" dirty="0" smtClean="0">
                          <a:latin typeface="Symbol" pitchFamily="18" charset="2"/>
                        </a:rPr>
                        <a:t>h</a:t>
                      </a:r>
                      <a:r>
                        <a:rPr lang="en-GB" baseline="0" dirty="0" smtClean="0"/>
                        <a:t>, </a:t>
                      </a:r>
                      <a:r>
                        <a:rPr lang="en-GB" baseline="0" dirty="0" err="1" smtClean="0"/>
                        <a:t>P</a:t>
                      </a:r>
                      <a:r>
                        <a:rPr lang="en-GB" baseline="-25000" dirty="0" err="1" smtClean="0"/>
                        <a:t>T,t</a:t>
                      </a:r>
                      <a:r>
                        <a:rPr lang="en-GB" baseline="0" dirty="0" smtClean="0"/>
                        <a:t>, </a:t>
                      </a:r>
                      <a:r>
                        <a:rPr lang="en-GB" baseline="0" dirty="0" smtClean="0"/>
                        <a:t>converted, unconverted, </a:t>
                      </a:r>
                      <a:r>
                        <a:rPr lang="en-GB" baseline="0" dirty="0" err="1" smtClean="0"/>
                        <a:t>dijet</a:t>
                      </a:r>
                      <a:r>
                        <a:rPr lang="en-GB" baseline="0" dirty="0" smtClean="0"/>
                        <a:t>.</a:t>
                      </a:r>
                      <a:endParaRPr lang="en-GB" dirty="0"/>
                    </a:p>
                  </a:txBody>
                  <a:tcPr/>
                </a:tc>
              </a:tr>
            </a:tbl>
          </a:graphicData>
        </a:graphic>
      </p:graphicFrame>
      <p:sp>
        <p:nvSpPr>
          <p:cNvPr id="11"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err="1" smtClean="0">
                <a:latin typeface="Symbol" pitchFamily="18" charset="2"/>
                <a:cs typeface="Arial" pitchFamily="34" charset="0"/>
              </a:rPr>
              <a:t>gg</a:t>
            </a:r>
            <a:r>
              <a:rPr lang="en-US" sz="3200" dirty="0" smtClean="0">
                <a:cs typeface="Arial" pitchFamily="34" charset="0"/>
              </a:rPr>
              <a:t> event selection summary</a:t>
            </a:r>
            <a:endParaRPr lang="en-US" sz="3200" dirty="0">
              <a:latin typeface="Symbol" pitchFamily="18" charset="2"/>
              <a:cs typeface="Arial" pitchFamily="34" charset="0"/>
            </a:endParaRPr>
          </a:p>
        </p:txBody>
      </p:sp>
      <p:sp>
        <p:nvSpPr>
          <p:cNvPr id="8" name="TextBox 7"/>
          <p:cNvSpPr txBox="1"/>
          <p:nvPr/>
        </p:nvSpPr>
        <p:spPr>
          <a:xfrm>
            <a:off x="1419367" y="5117910"/>
            <a:ext cx="8113118" cy="1754326"/>
          </a:xfrm>
          <a:prstGeom prst="rect">
            <a:avLst/>
          </a:prstGeom>
          <a:noFill/>
        </p:spPr>
        <p:txBody>
          <a:bodyPr wrap="none" rtlCol="0">
            <a:spAutoFit/>
          </a:bodyPr>
          <a:lstStyle/>
          <a:p>
            <a:r>
              <a:rPr lang="en-GB" dirty="0" smtClean="0"/>
              <a:t>Photons: converted, unconverted.</a:t>
            </a:r>
          </a:p>
          <a:p>
            <a:r>
              <a:rPr lang="en-GB" dirty="0" smtClean="0"/>
              <a:t>Photon energy: from </a:t>
            </a:r>
            <a:r>
              <a:rPr lang="en-GB" dirty="0" err="1" smtClean="0"/>
              <a:t>LAr</a:t>
            </a:r>
            <a:r>
              <a:rPr lang="en-GB" dirty="0" smtClean="0"/>
              <a:t> EM cluster energy</a:t>
            </a:r>
          </a:p>
          <a:p>
            <a:r>
              <a:rPr lang="en-GB" dirty="0" smtClean="0"/>
              <a:t>Photon position: </a:t>
            </a:r>
            <a:r>
              <a:rPr lang="en-GB" dirty="0" smtClean="0">
                <a:latin typeface="Symbol" pitchFamily="18" charset="2"/>
              </a:rPr>
              <a:t>h</a:t>
            </a:r>
            <a:r>
              <a:rPr lang="en-GB" dirty="0" smtClean="0"/>
              <a:t> from calorimeter and the primary vertex, </a:t>
            </a:r>
            <a:r>
              <a:rPr lang="en-GB" dirty="0" smtClean="0">
                <a:latin typeface="Symbol" pitchFamily="18" charset="2"/>
              </a:rPr>
              <a:t>f</a:t>
            </a:r>
            <a:r>
              <a:rPr lang="en-GB" dirty="0" smtClean="0"/>
              <a:t> from </a:t>
            </a:r>
            <a:r>
              <a:rPr lang="en-GB" dirty="0" smtClean="0"/>
              <a:t>calorimeter</a:t>
            </a:r>
          </a:p>
          <a:p>
            <a:r>
              <a:rPr lang="en-GB" dirty="0" smtClean="0"/>
              <a:t>Dijet category improves sensitivity to VBF.</a:t>
            </a:r>
            <a:endParaRPr lang="en-GB" dirty="0" smtClean="0"/>
          </a:p>
          <a:p>
            <a:endParaRPr lang="en-GB" dirty="0" smtClean="0"/>
          </a:p>
          <a:p>
            <a:r>
              <a:rPr lang="en-GB" dirty="0" smtClean="0"/>
              <a:t>Search performed in the 110-150 GeV </a:t>
            </a:r>
            <a:r>
              <a:rPr lang="en-GB" dirty="0" err="1" smtClean="0">
                <a:latin typeface="Symbol" pitchFamily="18" charset="2"/>
              </a:rPr>
              <a:t>gg</a:t>
            </a:r>
            <a:r>
              <a:rPr lang="en-GB" dirty="0" smtClean="0"/>
              <a:t> mass range.</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6</a:t>
            </a:fld>
            <a:endParaRPr lang="en-GB"/>
          </a:p>
        </p:txBody>
      </p:sp>
      <p:pic>
        <p:nvPicPr>
          <p:cNvPr id="6" name="Picture 5" descr="figaux_057a.png"/>
          <p:cNvPicPr>
            <a:picLocks noChangeAspect="1"/>
          </p:cNvPicPr>
          <p:nvPr/>
        </p:nvPicPr>
        <p:blipFill>
          <a:blip r:embed="rId2"/>
          <a:stretch>
            <a:fillRect/>
          </a:stretch>
        </p:blipFill>
        <p:spPr>
          <a:xfrm>
            <a:off x="0" y="721171"/>
            <a:ext cx="4784080" cy="3240000"/>
          </a:xfrm>
          <a:prstGeom prst="rect">
            <a:avLst/>
          </a:prstGeom>
        </p:spPr>
      </p:pic>
      <p:pic>
        <p:nvPicPr>
          <p:cNvPr id="7" name="Picture 6" descr="figaux_058.png"/>
          <p:cNvPicPr>
            <a:picLocks noChangeAspect="1"/>
          </p:cNvPicPr>
          <p:nvPr/>
        </p:nvPicPr>
        <p:blipFill>
          <a:blip r:embed="rId3"/>
          <a:stretch>
            <a:fillRect/>
          </a:stretch>
        </p:blipFill>
        <p:spPr>
          <a:xfrm>
            <a:off x="5029329" y="721045"/>
            <a:ext cx="4784080" cy="3240000"/>
          </a:xfrm>
          <a:prstGeom prst="rect">
            <a:avLst/>
          </a:prstGeom>
        </p:spPr>
      </p:pic>
      <p:pic>
        <p:nvPicPr>
          <p:cNvPr id="8" name="Picture 7" descr="figaux_063.png"/>
          <p:cNvPicPr>
            <a:picLocks noChangeAspect="1"/>
          </p:cNvPicPr>
          <p:nvPr/>
        </p:nvPicPr>
        <p:blipFill>
          <a:blip r:embed="rId4"/>
          <a:stretch>
            <a:fillRect/>
          </a:stretch>
        </p:blipFill>
        <p:spPr>
          <a:xfrm>
            <a:off x="0" y="4134731"/>
            <a:ext cx="4790364" cy="3420000"/>
          </a:xfrm>
          <a:prstGeom prst="rect">
            <a:avLst/>
          </a:prstGeom>
        </p:spPr>
      </p:pic>
      <p:sp>
        <p:nvSpPr>
          <p:cNvPr id="9"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err="1" smtClean="0">
                <a:latin typeface="Symbol" pitchFamily="18" charset="2"/>
                <a:cs typeface="Arial" pitchFamily="34" charset="0"/>
              </a:rPr>
              <a:t>gg</a:t>
            </a:r>
            <a:r>
              <a:rPr lang="en-US" sz="3200" dirty="0" smtClean="0">
                <a:cs typeface="Arial" pitchFamily="34" charset="0"/>
              </a:rPr>
              <a:t> signal mass resolution</a:t>
            </a:r>
            <a:endParaRPr lang="en-US" sz="3200" dirty="0">
              <a:latin typeface="Symbol" pitchFamily="18" charset="2"/>
              <a:cs typeface="Arial" pitchFamily="34" charset="0"/>
            </a:endParaRPr>
          </a:p>
        </p:txBody>
      </p:sp>
      <p:sp>
        <p:nvSpPr>
          <p:cNvPr id="10" name="TextBox 9"/>
          <p:cNvSpPr txBox="1"/>
          <p:nvPr/>
        </p:nvSpPr>
        <p:spPr>
          <a:xfrm>
            <a:off x="4940490" y="4312693"/>
            <a:ext cx="5140135" cy="2585323"/>
          </a:xfrm>
          <a:prstGeom prst="rect">
            <a:avLst/>
          </a:prstGeom>
          <a:noFill/>
        </p:spPr>
        <p:txBody>
          <a:bodyPr wrap="square" rtlCol="0">
            <a:spAutoFit/>
          </a:bodyPr>
          <a:lstStyle/>
          <a:p>
            <a:r>
              <a:rPr lang="en-GB" u="sng" dirty="0" smtClean="0"/>
              <a:t>Higgs Mass Resolution:</a:t>
            </a:r>
          </a:p>
          <a:p>
            <a:endParaRPr lang="en-GB" dirty="0" smtClean="0"/>
          </a:p>
          <a:p>
            <a:r>
              <a:rPr lang="en-GB" dirty="0" smtClean="0"/>
              <a:t>for different methods of longitudinal vertex position reconstruction. Calorimetric pointing and likelihood lead to improved resolution.</a:t>
            </a:r>
          </a:p>
          <a:p>
            <a:endParaRPr lang="en-GB" dirty="0" smtClean="0"/>
          </a:p>
          <a:p>
            <a:r>
              <a:rPr lang="en-GB" dirty="0" smtClean="0"/>
              <a:t>Not affected by increased levels of pileup.</a:t>
            </a:r>
          </a:p>
          <a:p>
            <a:endParaRPr lang="en-GB" dirty="0" smtClean="0"/>
          </a:p>
          <a:p>
            <a:r>
              <a:rPr lang="en-GB" dirty="0" smtClean="0"/>
              <a:t>Varies from category to category.</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7</a:t>
            </a:fld>
            <a:endParaRPr lang="en-GB"/>
          </a:p>
        </p:txBody>
      </p:sp>
      <p:sp>
        <p:nvSpPr>
          <p:cNvPr id="5"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smtClean="0">
                <a:cs typeface="Arial" pitchFamily="34" charset="0"/>
              </a:rPr>
              <a:t>Systematic Uncertainties</a:t>
            </a:r>
            <a:endParaRPr lang="en-US" sz="3200" dirty="0">
              <a:latin typeface="Symbol" pitchFamily="18" charset="2"/>
              <a:cs typeface="Arial" pitchFamily="34" charset="0"/>
            </a:endParaRPr>
          </a:p>
        </p:txBody>
      </p:sp>
      <p:graphicFrame>
        <p:nvGraphicFramePr>
          <p:cNvPr id="6" name="Table 5"/>
          <p:cNvGraphicFramePr>
            <a:graphicFrameLocks noGrp="1"/>
          </p:cNvGraphicFramePr>
          <p:nvPr/>
        </p:nvGraphicFramePr>
        <p:xfrm>
          <a:off x="696036" y="1212151"/>
          <a:ext cx="8175009" cy="3779520"/>
        </p:xfrm>
        <a:graphic>
          <a:graphicData uri="http://schemas.openxmlformats.org/drawingml/2006/table">
            <a:tbl>
              <a:tblPr firstRow="1" bandRow="1">
                <a:tableStyleId>{5C22544A-7EE6-4342-B048-85BDC9FD1C3A}</a:tableStyleId>
              </a:tblPr>
              <a:tblGrid>
                <a:gridCol w="3937176"/>
                <a:gridCol w="4237833"/>
              </a:tblGrid>
              <a:tr h="370840">
                <a:tc>
                  <a:txBody>
                    <a:bodyPr/>
                    <a:lstStyle/>
                    <a:p>
                      <a:pPr algn="ctr"/>
                      <a:r>
                        <a:rPr lang="en-GB" dirty="0" smtClean="0"/>
                        <a:t>Uncertainty</a:t>
                      </a:r>
                      <a:endParaRPr lang="en-GB" dirty="0"/>
                    </a:p>
                  </a:txBody>
                  <a:tcPr/>
                </a:tc>
                <a:tc>
                  <a:txBody>
                    <a:bodyPr/>
                    <a:lstStyle/>
                    <a:p>
                      <a:pPr algn="ctr"/>
                      <a:r>
                        <a:rPr lang="en-GB" dirty="0" smtClean="0"/>
                        <a:t>Description</a:t>
                      </a:r>
                      <a:endParaRPr lang="en-GB" dirty="0"/>
                    </a:p>
                  </a:txBody>
                  <a:tcPr/>
                </a:tc>
              </a:tr>
              <a:tr h="370840">
                <a:tc>
                  <a:txBody>
                    <a:bodyPr/>
                    <a:lstStyle/>
                    <a:p>
                      <a:r>
                        <a:rPr lang="en-GB" dirty="0" smtClean="0"/>
                        <a:t>Signal</a:t>
                      </a:r>
                      <a:r>
                        <a:rPr lang="en-GB" baseline="0" dirty="0" smtClean="0"/>
                        <a:t> yield uncertainty from </a:t>
                      </a:r>
                      <a:r>
                        <a:rPr lang="en-GB" baseline="0" dirty="0" smtClean="0">
                          <a:latin typeface="Symbol" pitchFamily="18" charset="2"/>
                        </a:rPr>
                        <a:t>g</a:t>
                      </a:r>
                      <a:r>
                        <a:rPr lang="en-GB" baseline="0" dirty="0" smtClean="0"/>
                        <a:t> ID efficiency</a:t>
                      </a:r>
                      <a:endParaRPr lang="en-GB" dirty="0"/>
                    </a:p>
                  </a:txBody>
                  <a:tcPr/>
                </a:tc>
                <a:tc>
                  <a:txBody>
                    <a:bodyPr/>
                    <a:lstStyle/>
                    <a:p>
                      <a:pPr algn="ctr"/>
                      <a:r>
                        <a:rPr lang="en-GB" dirty="0" smtClean="0"/>
                        <a:t>±8% ,</a:t>
                      </a:r>
                      <a:r>
                        <a:rPr lang="en-GB" baseline="0" dirty="0" smtClean="0"/>
                        <a:t> </a:t>
                      </a:r>
                      <a:r>
                        <a:rPr lang="en-GB" dirty="0" smtClean="0"/>
                        <a:t>±11%  (7TeV, 8TeV)</a:t>
                      </a:r>
                      <a:endParaRPr lang="en-GB" dirty="0"/>
                    </a:p>
                  </a:txBody>
                  <a:tcPr/>
                </a:tc>
              </a:tr>
              <a:tr h="370840">
                <a:tc>
                  <a:txBody>
                    <a:bodyPr/>
                    <a:lstStyle/>
                    <a:p>
                      <a:r>
                        <a:rPr lang="en-GB" dirty="0" smtClean="0"/>
                        <a:t>Pile-up</a:t>
                      </a:r>
                      <a:r>
                        <a:rPr lang="en-GB" baseline="0" dirty="0" smtClean="0"/>
                        <a:t> modelling</a:t>
                      </a:r>
                      <a:endParaRPr lang="en-GB" dirty="0"/>
                    </a:p>
                  </a:txBody>
                  <a:tcPr/>
                </a:tc>
                <a:tc>
                  <a:txBody>
                    <a:bodyPr/>
                    <a:lstStyle/>
                    <a:p>
                      <a:pPr algn="ctr"/>
                      <a:r>
                        <a:rPr lang="en-GB" dirty="0" smtClean="0"/>
                        <a:t>±4%</a:t>
                      </a:r>
                      <a:endParaRPr lang="en-GB" dirty="0"/>
                    </a:p>
                  </a:txBody>
                  <a:tcPr/>
                </a:tc>
              </a:tr>
              <a:tr h="370840">
                <a:tc>
                  <a:txBody>
                    <a:bodyPr/>
                    <a:lstStyle/>
                    <a:p>
                      <a:r>
                        <a:rPr lang="en-GB" dirty="0" smtClean="0"/>
                        <a:t>Theory uncertainties in Higgs kinematics  (affecting event migration between categories)</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mtClean="0"/>
                    </a:p>
                    <a:p>
                      <a:pPr marL="0" marR="0" indent="0" algn="ctr" defTabSz="914400" rtl="0" eaLnBrk="1" fontAlgn="auto" latinLnBrk="0" hangingPunct="1">
                        <a:lnSpc>
                          <a:spcPct val="100000"/>
                        </a:lnSpc>
                        <a:spcBef>
                          <a:spcPts val="0"/>
                        </a:spcBef>
                        <a:spcAft>
                          <a:spcPts val="0"/>
                        </a:spcAft>
                        <a:buClrTx/>
                        <a:buSzTx/>
                        <a:buFontTx/>
                        <a:buNone/>
                        <a:tabLst/>
                        <a:defRPr/>
                      </a:pPr>
                      <a:r>
                        <a:rPr lang="en-GB" smtClean="0"/>
                        <a:t>±9%</a:t>
                      </a:r>
                    </a:p>
                    <a:p>
                      <a:pPr algn="ctr"/>
                      <a:endParaRPr lang="en-GB" dirty="0"/>
                    </a:p>
                  </a:txBody>
                  <a:tcPr/>
                </a:tc>
              </a:tr>
              <a:tr h="370840">
                <a:tc>
                  <a:txBody>
                    <a:bodyPr/>
                    <a:lstStyle/>
                    <a:p>
                      <a:r>
                        <a:rPr lang="en-GB" dirty="0" smtClean="0"/>
                        <a:t>Signal resolution uncertainty</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±14%</a:t>
                      </a:r>
                    </a:p>
                  </a:txBody>
                  <a:tcPr/>
                </a:tc>
              </a:tr>
              <a:tr h="370840">
                <a:tc>
                  <a:txBody>
                    <a:bodyPr/>
                    <a:lstStyle/>
                    <a:p>
                      <a:r>
                        <a:rPr lang="en-GB" dirty="0" smtClean="0"/>
                        <a:t>Trigger</a:t>
                      </a:r>
                      <a:endParaRPr lang="en-GB" dirty="0"/>
                    </a:p>
                  </a:txBody>
                  <a:tcPr/>
                </a:tc>
                <a:tc>
                  <a:txBody>
                    <a:bodyPr/>
                    <a:lstStyle/>
                    <a:p>
                      <a:pPr algn="ctr"/>
                      <a:r>
                        <a:rPr lang="en-GB" dirty="0" smtClean="0"/>
                        <a:t>±1%</a:t>
                      </a:r>
                      <a:endParaRPr lang="en-GB" dirty="0"/>
                    </a:p>
                  </a:txBody>
                  <a:tcPr/>
                </a:tc>
              </a:tr>
              <a:tr h="370840">
                <a:tc>
                  <a:txBody>
                    <a:bodyPr/>
                    <a:lstStyle/>
                    <a:p>
                      <a:r>
                        <a:rPr lang="en-GB" dirty="0" smtClean="0"/>
                        <a:t>Photon isolation</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±0.4% ,</a:t>
                      </a:r>
                      <a:r>
                        <a:rPr lang="en-GB" baseline="0" dirty="0" smtClean="0"/>
                        <a:t> </a:t>
                      </a:r>
                      <a:r>
                        <a:rPr lang="en-GB" dirty="0" smtClean="0"/>
                        <a:t>±0.5%  (7TeV, 8TeV)</a:t>
                      </a:r>
                    </a:p>
                  </a:txBody>
                  <a:tcPr/>
                </a:tc>
              </a:tr>
              <a:tr h="370840">
                <a:tc>
                  <a:txBody>
                    <a:bodyPr/>
                    <a:lstStyle/>
                    <a:p>
                      <a:r>
                        <a:rPr lang="en-GB" dirty="0" smtClean="0"/>
                        <a:t>Luminosity</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±1.8% ,</a:t>
                      </a:r>
                      <a:r>
                        <a:rPr lang="en-GB" baseline="0" dirty="0" smtClean="0"/>
                        <a:t> </a:t>
                      </a:r>
                      <a:r>
                        <a:rPr lang="en-GB" dirty="0" smtClean="0"/>
                        <a:t>±3.6%  (7TeV, 8TeV)</a:t>
                      </a:r>
                    </a:p>
                  </a:txBody>
                  <a:tcPr/>
                </a:tc>
              </a:tr>
            </a:tbl>
          </a:graphicData>
        </a:graphic>
      </p:graphicFrame>
      <p:sp>
        <p:nvSpPr>
          <p:cNvPr id="8" name="TextBox 7"/>
          <p:cNvSpPr txBox="1"/>
          <p:nvPr/>
        </p:nvSpPr>
        <p:spPr>
          <a:xfrm>
            <a:off x="423081" y="5500047"/>
            <a:ext cx="9157647" cy="923330"/>
          </a:xfrm>
          <a:prstGeom prst="rect">
            <a:avLst/>
          </a:prstGeom>
          <a:noFill/>
        </p:spPr>
        <p:txBody>
          <a:bodyPr wrap="square" rtlCol="0">
            <a:spAutoFit/>
          </a:bodyPr>
          <a:lstStyle/>
          <a:p>
            <a:r>
              <a:rPr lang="en-GB" dirty="0" smtClean="0"/>
              <a:t>Uncertainties in the expected fractions of events per category (includes migrations) due to material effects, jet energy scale, pile-up effects, PDFs and jet vertex fraction, have been included.</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8</a:t>
            </a:fld>
            <a:endParaRPr lang="en-GB"/>
          </a:p>
        </p:txBody>
      </p:sp>
      <p:pic>
        <p:nvPicPr>
          <p:cNvPr id="5" name="Picture 4" descr="fig_004.png"/>
          <p:cNvPicPr>
            <a:picLocks noChangeAspect="1"/>
          </p:cNvPicPr>
          <p:nvPr/>
        </p:nvPicPr>
        <p:blipFill>
          <a:blip r:embed="rId3"/>
          <a:stretch>
            <a:fillRect/>
          </a:stretch>
        </p:blipFill>
        <p:spPr>
          <a:xfrm>
            <a:off x="0" y="521291"/>
            <a:ext cx="4639321" cy="6588000"/>
          </a:xfrm>
          <a:prstGeom prst="rect">
            <a:avLst/>
          </a:prstGeom>
        </p:spPr>
      </p:pic>
      <p:sp>
        <p:nvSpPr>
          <p:cNvPr id="6"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err="1" smtClean="0">
                <a:latin typeface="Symbol" pitchFamily="18" charset="2"/>
                <a:cs typeface="Arial" pitchFamily="34" charset="0"/>
              </a:rPr>
              <a:t>gg</a:t>
            </a:r>
            <a:r>
              <a:rPr lang="en-US" sz="3200" dirty="0" smtClean="0">
                <a:cs typeface="Arial" pitchFamily="34" charset="0"/>
              </a:rPr>
              <a:t> invariant mass and local Significance</a:t>
            </a:r>
            <a:endParaRPr lang="en-US" sz="3200" dirty="0">
              <a:latin typeface="Symbol" pitchFamily="18" charset="2"/>
              <a:cs typeface="Arial" pitchFamily="34" charset="0"/>
            </a:endParaRPr>
          </a:p>
        </p:txBody>
      </p:sp>
      <p:pic>
        <p:nvPicPr>
          <p:cNvPr id="8" name="Picture 7" descr="figaux_008b.png"/>
          <p:cNvPicPr>
            <a:picLocks noChangeAspect="1"/>
          </p:cNvPicPr>
          <p:nvPr/>
        </p:nvPicPr>
        <p:blipFill>
          <a:blip r:embed="rId4"/>
          <a:stretch>
            <a:fillRect/>
          </a:stretch>
        </p:blipFill>
        <p:spPr>
          <a:xfrm>
            <a:off x="4468384" y="1491789"/>
            <a:ext cx="5611924" cy="3672000"/>
          </a:xfrm>
          <a:prstGeom prst="rect">
            <a:avLst/>
          </a:prstGeom>
        </p:spPr>
      </p:pic>
      <p:sp>
        <p:nvSpPr>
          <p:cNvPr id="9" name="TextBox 8"/>
          <p:cNvSpPr txBox="1"/>
          <p:nvPr/>
        </p:nvSpPr>
        <p:spPr>
          <a:xfrm>
            <a:off x="5076967" y="5431808"/>
            <a:ext cx="4626591" cy="830997"/>
          </a:xfrm>
          <a:prstGeom prst="rect">
            <a:avLst/>
          </a:prstGeom>
          <a:noFill/>
        </p:spPr>
        <p:txBody>
          <a:bodyPr wrap="square" rtlCol="0">
            <a:spAutoFit/>
          </a:bodyPr>
          <a:lstStyle/>
          <a:p>
            <a:r>
              <a:rPr lang="en-GB" sz="2400" dirty="0" smtClean="0"/>
              <a:t>Combination of all categories leads to a 4.5</a:t>
            </a:r>
            <a:r>
              <a:rPr lang="en-GB" sz="2400" dirty="0" smtClean="0">
                <a:latin typeface="Symbol" pitchFamily="18" charset="2"/>
              </a:rPr>
              <a:t>s</a:t>
            </a:r>
            <a:r>
              <a:rPr lang="en-GB" sz="2400" dirty="0" smtClean="0"/>
              <a:t> significance.</a:t>
            </a:r>
            <a:endParaRPr lang="en-GB" sz="2400" dirty="0"/>
          </a:p>
        </p:txBody>
      </p:sp>
      <p:graphicFrame>
        <p:nvGraphicFramePr>
          <p:cNvPr id="10" name="Object 9"/>
          <p:cNvGraphicFramePr>
            <a:graphicFrameLocks noChangeAspect="1"/>
          </p:cNvGraphicFramePr>
          <p:nvPr/>
        </p:nvGraphicFramePr>
        <p:xfrm>
          <a:off x="872167" y="4981432"/>
          <a:ext cx="1614639" cy="786618"/>
        </p:xfrm>
        <a:graphic>
          <a:graphicData uri="http://schemas.openxmlformats.org/presentationml/2006/ole">
            <p:oleObj spid="_x0000_s53249" name="Equation" r:id="rId5" imgW="990360" imgH="482400" progId="Equation.3">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figaux_076c.png"/>
          <p:cNvPicPr>
            <a:picLocks noChangeAspect="1"/>
          </p:cNvPicPr>
          <p:nvPr/>
        </p:nvPicPr>
        <p:blipFill>
          <a:blip r:embed="rId2"/>
          <a:stretch>
            <a:fillRect/>
          </a:stretch>
        </p:blipFill>
        <p:spPr>
          <a:xfrm>
            <a:off x="204717" y="631606"/>
            <a:ext cx="9471546" cy="6414592"/>
          </a:xfrm>
          <a:prstGeom prst="rect">
            <a:avLst/>
          </a:prstGeom>
        </p:spPr>
      </p:pic>
      <p:sp>
        <p:nvSpPr>
          <p:cNvPr id="2" name="Date Placeholder 1"/>
          <p:cNvSpPr>
            <a:spLocks noGrp="1"/>
          </p:cNvSpPr>
          <p:nvPr>
            <p:ph type="dt" idx="10"/>
          </p:nvPr>
        </p:nvSpPr>
        <p:spPr/>
        <p:txBody>
          <a:bodyPr/>
          <a:lstStyle/>
          <a:p>
            <a:pPr>
              <a:defRPr/>
            </a:pPr>
            <a:r>
              <a:rPr lang="en-US" smtClean="0"/>
              <a:t>1-Oct-2012</a:t>
            </a:r>
            <a:endParaRPr lang="en-US"/>
          </a:p>
        </p:txBody>
      </p:sp>
      <p:sp>
        <p:nvSpPr>
          <p:cNvPr id="3" name="Footer Placeholder 2"/>
          <p:cNvSpPr>
            <a:spLocks noGrp="1"/>
          </p:cNvSpPr>
          <p:nvPr>
            <p:ph type="ftr" idx="11"/>
          </p:nvPr>
        </p:nvSpPr>
        <p:spPr/>
        <p:txBody>
          <a:bodyPr/>
          <a:lstStyle/>
          <a:p>
            <a:pPr>
              <a:defRPr/>
            </a:pPr>
            <a:r>
              <a:rPr lang="en-US" smtClean="0"/>
              <a:t>LHC Days in Split</a:t>
            </a:r>
            <a:endParaRPr lang="en-US"/>
          </a:p>
        </p:txBody>
      </p:sp>
      <p:sp>
        <p:nvSpPr>
          <p:cNvPr id="4" name="Slide Number Placeholder 3"/>
          <p:cNvSpPr>
            <a:spLocks noGrp="1"/>
          </p:cNvSpPr>
          <p:nvPr>
            <p:ph type="sldNum" idx="12"/>
          </p:nvPr>
        </p:nvSpPr>
        <p:spPr/>
        <p:txBody>
          <a:bodyPr/>
          <a:lstStyle/>
          <a:p>
            <a:pPr>
              <a:defRPr/>
            </a:pPr>
            <a:fld id="{FD7B1F29-C45D-4138-B905-5947B0E33022}" type="slidenum">
              <a:rPr lang="en-GB" smtClean="0"/>
              <a:pPr>
                <a:defRPr/>
              </a:pPr>
              <a:t>9</a:t>
            </a:fld>
            <a:endParaRPr lang="en-GB"/>
          </a:p>
        </p:txBody>
      </p:sp>
      <p:sp>
        <p:nvSpPr>
          <p:cNvPr id="6" name="Text Box 4"/>
          <p:cNvSpPr txBox="1">
            <a:spLocks noChangeArrowheads="1"/>
          </p:cNvSpPr>
          <p:nvPr/>
        </p:nvSpPr>
        <p:spPr bwMode="auto">
          <a:xfrm>
            <a:off x="0" y="0"/>
            <a:ext cx="10080625" cy="593725"/>
          </a:xfrm>
          <a:prstGeom prst="rect">
            <a:avLst/>
          </a:prstGeom>
          <a:noFill/>
          <a:ln w="9525">
            <a:noFill/>
            <a:miter lim="800000"/>
            <a:headEnd/>
            <a:tailEnd/>
          </a:ln>
        </p:spPr>
        <p:txBody>
          <a:bodyPr lIns="100794" tIns="50397" rIns="100794" bIns="50397">
            <a:spAutoFit/>
          </a:bodyPr>
          <a:lstStyle/>
          <a:p>
            <a:pPr algn="ctr" defTabSz="503238"/>
            <a:r>
              <a:rPr lang="en-US" sz="3200" dirty="0" err="1" smtClean="0">
                <a:latin typeface="Symbol" pitchFamily="18" charset="2"/>
                <a:cs typeface="Arial" pitchFamily="34" charset="0"/>
              </a:rPr>
              <a:t>gg</a:t>
            </a:r>
            <a:r>
              <a:rPr lang="en-US" sz="3200" dirty="0" smtClean="0">
                <a:cs typeface="Arial" pitchFamily="34" charset="0"/>
              </a:rPr>
              <a:t> signal strength per category (at 126.5 GeV) </a:t>
            </a:r>
            <a:endParaRPr lang="en-US" sz="3200" dirty="0">
              <a:latin typeface="Symbol" pitchFamily="18" charset="2"/>
              <a:cs typeface="Arial" pitchFamily="34" charset="0"/>
            </a:endParaRPr>
          </a:p>
        </p:txBody>
      </p:sp>
      <p:sp>
        <p:nvSpPr>
          <p:cNvPr id="8" name="TextBox 7"/>
          <p:cNvSpPr txBox="1"/>
          <p:nvPr/>
        </p:nvSpPr>
        <p:spPr>
          <a:xfrm>
            <a:off x="2156347" y="559549"/>
            <a:ext cx="6199133" cy="369332"/>
          </a:xfrm>
          <a:prstGeom prst="rect">
            <a:avLst/>
          </a:prstGeom>
          <a:noFill/>
        </p:spPr>
        <p:txBody>
          <a:bodyPr wrap="none" rtlCol="0">
            <a:spAutoFit/>
          </a:bodyPr>
          <a:lstStyle/>
          <a:p>
            <a:r>
              <a:rPr lang="en-GB" dirty="0" smtClean="0"/>
              <a:t>(blue band corresponds to the error of the combined result)</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DejaVu LGC Sans"/>
        <a:cs typeface="DejaVu LGC Sans"/>
      </a:majorFont>
      <a:minorFont>
        <a:latin typeface="Arial"/>
        <a:ea typeface="DejaVu LGC Sans"/>
        <a:cs typeface="DejaVu LGC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2"/>
          <a:buNone/>
          <a:tabLst/>
          <a:defRPr kumimoji="0" lang="en-GB"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2"/>
          <a:buNone/>
          <a:tabLst/>
          <a:defRPr kumimoji="0" lang="en-GB" sz="1800" b="0" i="0" u="none" strike="noStrike" cap="none" normalizeH="0" baseline="0" smtClean="0">
            <a:ln>
              <a:noFill/>
            </a:ln>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132110</TotalTime>
  <Words>1771</Words>
  <Application>Microsoft Office PowerPoint</Application>
  <PresentationFormat>Custom</PresentationFormat>
  <Paragraphs>295</Paragraphs>
  <Slides>33</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33</vt:i4>
      </vt:variant>
    </vt:vector>
  </HeadingPairs>
  <TitlesOfParts>
    <vt:vector size="36" baseType="lpstr">
      <vt:lpstr>Office Theme</vt:lpstr>
      <vt:lpstr>Equation</vt:lpstr>
      <vt:lpstr>Microsoft Equation 3.0</vt:lpstr>
      <vt:lpstr>Observation of a narrow resonance  in the search for the SM  Higgs decays to gg, 4leptons, and WW with ATLAS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J/psi (tracks)‏</dc:title>
  <dc:creator>Nicolas Kerschen</dc:creator>
  <cp:lastModifiedBy>Stathes</cp:lastModifiedBy>
  <cp:revision>2037</cp:revision>
  <dcterms:modified xsi:type="dcterms:W3CDTF">2012-10-01T08:16:07Z</dcterms:modified>
</cp:coreProperties>
</file>