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22"/>
  </p:notesMasterIdLst>
  <p:handoutMasterIdLst>
    <p:handoutMasterId r:id="rId23"/>
  </p:handoutMasterIdLst>
  <p:sldIdLst>
    <p:sldId id="576" r:id="rId2"/>
    <p:sldId id="579" r:id="rId3"/>
    <p:sldId id="580" r:id="rId4"/>
    <p:sldId id="568" r:id="rId5"/>
    <p:sldId id="598" r:id="rId6"/>
    <p:sldId id="577" r:id="rId7"/>
    <p:sldId id="582" r:id="rId8"/>
    <p:sldId id="583" r:id="rId9"/>
    <p:sldId id="574" r:id="rId10"/>
    <p:sldId id="587" r:id="rId11"/>
    <p:sldId id="591" r:id="rId12"/>
    <p:sldId id="585" r:id="rId13"/>
    <p:sldId id="592" r:id="rId14"/>
    <p:sldId id="593" r:id="rId15"/>
    <p:sldId id="594" r:id="rId16"/>
    <p:sldId id="595" r:id="rId17"/>
    <p:sldId id="596" r:id="rId18"/>
    <p:sldId id="599" r:id="rId19"/>
    <p:sldId id="597" r:id="rId20"/>
    <p:sldId id="584" r:id="rId21"/>
  </p:sldIdLst>
  <p:sldSz cx="9144000" cy="6858000" type="screen4x3"/>
  <p:notesSz cx="6731000" cy="9856788"/>
  <p:custDataLst>
    <p:tags r:id="rId24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  <a:srgbClr val="FF9933"/>
    <a:srgbClr val="D7D1FF"/>
    <a:srgbClr val="00CCFF"/>
    <a:srgbClr val="008000"/>
    <a:srgbClr val="800080"/>
    <a:srgbClr val="66FF33"/>
    <a:srgbClr val="FF3300"/>
    <a:srgbClr val="FFD711"/>
    <a:srgbClr val="CDD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8326" autoAdjust="0"/>
  </p:normalViewPr>
  <p:slideViewPr>
    <p:cSldViewPr snapToGrid="0">
      <p:cViewPr>
        <p:scale>
          <a:sx n="90" d="100"/>
          <a:sy n="90" d="100"/>
        </p:scale>
        <p:origin x="-2136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8188"/>
            <a:ext cx="4930775" cy="3698875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61F5CE-C2D1-4A92-B95C-5BDDC56F1DF7}" type="slidenum">
              <a:rPr lang="fr-FR"/>
              <a:pPr/>
              <a:t>10</a:t>
            </a:fld>
            <a:endParaRPr lang="fr-FR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GTPE 12/01/12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GTPE 12/01/12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GTPE 12/01/12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GTPE 12/01/12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GTPE 12/01/12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GTPE 12/01/12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GTPE 12/01/12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GTPE 12/01/12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9450" y="1889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GTPE 12/01/12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maps.cern.ch/pdf_ws/img/img_20120417_3e5663a1.pn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AD/ELENA (B193) </a:t>
            </a:r>
            <a:b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Experimental hall conditions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Gbar</a:t>
            </a:r>
            <a:r>
              <a:rPr lang="en-US" dirty="0" smtClean="0"/>
              <a:t> WS</a:t>
            </a:r>
            <a:r>
              <a:rPr lang="en-US" dirty="0" smtClean="0"/>
              <a:t> 18/04/12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74629" y="5660434"/>
            <a:ext cx="3924300" cy="47625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F. BUTIN / ELENA collaboration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1444" name="Text Box 2052"/>
          <p:cNvSpPr txBox="1">
            <a:spLocks noChangeArrowheads="1"/>
          </p:cNvSpPr>
          <p:nvPr/>
        </p:nvSpPr>
        <p:spPr bwMode="auto">
          <a:xfrm>
            <a:off x="2561492" y="1922466"/>
            <a:ext cx="5001358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 sz="32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0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542088"/>
          </a:xfrm>
          <a:prstGeom prst="rect">
            <a:avLst/>
          </a:prstGeom>
          <a:noFill/>
        </p:spPr>
      </p:pic>
      <p:sp>
        <p:nvSpPr>
          <p:cNvPr id="80926" name="Text Box 30"/>
          <p:cNvSpPr txBox="1">
            <a:spLocks noChangeArrowheads="1"/>
          </p:cNvSpPr>
          <p:nvPr/>
        </p:nvSpPr>
        <p:spPr bwMode="auto">
          <a:xfrm>
            <a:off x="2143125" y="2870200"/>
            <a:ext cx="371475" cy="214313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>
                <a:latin typeface="Arial Rounded MT Bold" pitchFamily="34" charset="0"/>
              </a:rPr>
              <a:t>TT2</a:t>
            </a:r>
          </a:p>
        </p:txBody>
      </p:sp>
      <p:sp>
        <p:nvSpPr>
          <p:cNvPr id="80927" name="Text Box 31"/>
          <p:cNvSpPr txBox="1">
            <a:spLocks noChangeArrowheads="1"/>
          </p:cNvSpPr>
          <p:nvPr/>
        </p:nvSpPr>
        <p:spPr bwMode="auto">
          <a:xfrm>
            <a:off x="2479675" y="4746625"/>
            <a:ext cx="433388" cy="214313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>
                <a:latin typeface="Arial Rounded MT Bold" pitchFamily="34" charset="0"/>
              </a:rPr>
              <a:t>TTL2</a:t>
            </a:r>
          </a:p>
        </p:txBody>
      </p:sp>
      <p:sp>
        <p:nvSpPr>
          <p:cNvPr id="80928" name="Text Box 32"/>
          <p:cNvSpPr txBox="1">
            <a:spLocks noChangeArrowheads="1"/>
          </p:cNvSpPr>
          <p:nvPr/>
        </p:nvSpPr>
        <p:spPr bwMode="auto">
          <a:xfrm>
            <a:off x="4200525" y="5141913"/>
            <a:ext cx="371475" cy="214312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>
                <a:latin typeface="Arial Rounded MT Bold" pitchFamily="34" charset="0"/>
              </a:rPr>
              <a:t>TT7</a:t>
            </a:r>
          </a:p>
        </p:txBody>
      </p:sp>
      <p:sp>
        <p:nvSpPr>
          <p:cNvPr id="80929" name="Text Box 33"/>
          <p:cNvSpPr txBox="1">
            <a:spLocks noChangeArrowheads="1"/>
          </p:cNvSpPr>
          <p:nvPr/>
        </p:nvSpPr>
        <p:spPr bwMode="auto">
          <a:xfrm>
            <a:off x="7742238" y="1676400"/>
            <a:ext cx="577850" cy="214313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>
                <a:latin typeface="Arial Rounded MT Bold" pitchFamily="34" charset="0"/>
              </a:rPr>
              <a:t>Booster</a:t>
            </a:r>
          </a:p>
        </p:txBody>
      </p:sp>
      <p:sp>
        <p:nvSpPr>
          <p:cNvPr id="80930" name="Text Box 34"/>
          <p:cNvSpPr txBox="1">
            <a:spLocks noChangeArrowheads="1"/>
          </p:cNvSpPr>
          <p:nvPr/>
        </p:nvSpPr>
        <p:spPr bwMode="auto">
          <a:xfrm>
            <a:off x="4389438" y="2259013"/>
            <a:ext cx="365125" cy="214312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>
                <a:solidFill>
                  <a:srgbClr val="FFFF00"/>
                </a:solidFill>
                <a:latin typeface="Arial Rounded MT Bold" pitchFamily="34" charset="0"/>
              </a:rPr>
              <a:t>193</a:t>
            </a:r>
          </a:p>
        </p:txBody>
      </p:sp>
      <p:sp>
        <p:nvSpPr>
          <p:cNvPr id="80931" name="Text Box 35"/>
          <p:cNvSpPr txBox="1">
            <a:spLocks noChangeArrowheads="1"/>
          </p:cNvSpPr>
          <p:nvPr/>
        </p:nvSpPr>
        <p:spPr bwMode="auto">
          <a:xfrm>
            <a:off x="3532188" y="4748213"/>
            <a:ext cx="669925" cy="214312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>
                <a:latin typeface="Arial Rounded MT Bold" pitchFamily="34" charset="0"/>
              </a:rPr>
              <a:t>Extension</a:t>
            </a:r>
          </a:p>
        </p:txBody>
      </p:sp>
      <p:sp>
        <p:nvSpPr>
          <p:cNvPr id="80932" name="Line 36"/>
          <p:cNvSpPr>
            <a:spLocks noChangeShapeType="1"/>
          </p:cNvSpPr>
          <p:nvPr/>
        </p:nvSpPr>
        <p:spPr bwMode="auto">
          <a:xfrm flipV="1">
            <a:off x="4200525" y="4279900"/>
            <a:ext cx="263525" cy="549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3" name="Line 37"/>
          <p:cNvSpPr>
            <a:spLocks noChangeShapeType="1"/>
          </p:cNvSpPr>
          <p:nvPr/>
        </p:nvSpPr>
        <p:spPr bwMode="auto">
          <a:xfrm flipH="1">
            <a:off x="1982788" y="3076575"/>
            <a:ext cx="233362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5" name="Line 39"/>
          <p:cNvSpPr>
            <a:spLocks noChangeShapeType="1"/>
          </p:cNvSpPr>
          <p:nvPr/>
        </p:nvSpPr>
        <p:spPr bwMode="auto">
          <a:xfrm>
            <a:off x="4564063" y="5270500"/>
            <a:ext cx="209550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6" name="Line 40"/>
          <p:cNvSpPr>
            <a:spLocks noChangeShapeType="1"/>
          </p:cNvSpPr>
          <p:nvPr/>
        </p:nvSpPr>
        <p:spPr bwMode="auto">
          <a:xfrm>
            <a:off x="8313738" y="1804988"/>
            <a:ext cx="217487" cy="239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7" name="Text Box 41"/>
          <p:cNvSpPr txBox="1">
            <a:spLocks noChangeArrowheads="1"/>
          </p:cNvSpPr>
          <p:nvPr/>
        </p:nvSpPr>
        <p:spPr bwMode="auto">
          <a:xfrm>
            <a:off x="912813" y="6122988"/>
            <a:ext cx="365125" cy="214312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>
                <a:latin typeface="Arial Rounded MT Bold" pitchFamily="34" charset="0"/>
              </a:rPr>
              <a:t>181</a:t>
            </a:r>
          </a:p>
        </p:txBody>
      </p:sp>
      <p:sp>
        <p:nvSpPr>
          <p:cNvPr id="80938" name="Line 42"/>
          <p:cNvSpPr>
            <a:spLocks noChangeShapeType="1"/>
          </p:cNvSpPr>
          <p:nvPr/>
        </p:nvSpPr>
        <p:spPr bwMode="auto">
          <a:xfrm flipH="1" flipV="1">
            <a:off x="2325688" y="4486275"/>
            <a:ext cx="223837" cy="271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820682" y="6581001"/>
            <a:ext cx="1653465" cy="276999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FF6600"/>
                </a:solidFill>
                <a:latin typeface="Arial Rounded MT Bold" pitchFamily="34" charset="0"/>
              </a:rPr>
              <a:t>Sketch: A. Kosmicki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0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42088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253163" y="6088063"/>
            <a:ext cx="493712" cy="214312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>
                <a:solidFill>
                  <a:srgbClr val="FF6600"/>
                </a:solidFill>
                <a:latin typeface="Arial Rounded MT Bold" pitchFamily="34" charset="0"/>
              </a:rPr>
              <a:t>Accès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389438" y="3003550"/>
            <a:ext cx="365125" cy="214313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>
                <a:solidFill>
                  <a:srgbClr val="FF6600"/>
                </a:solidFill>
                <a:latin typeface="Arial Rounded MT Bold" pitchFamily="34" charset="0"/>
              </a:rPr>
              <a:t>193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164388" y="6035675"/>
            <a:ext cx="669925" cy="214313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>
                <a:solidFill>
                  <a:srgbClr val="FF6600"/>
                </a:solidFill>
                <a:latin typeface="Arial Rounded MT Bold" pitchFamily="34" charset="0"/>
              </a:rPr>
              <a:t>Extension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 flipV="1">
            <a:off x="6726238" y="5521325"/>
            <a:ext cx="517525" cy="517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 flipV="1">
            <a:off x="6099175" y="5827713"/>
            <a:ext cx="223838" cy="271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914775" y="5899150"/>
            <a:ext cx="976313" cy="214313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>
                <a:solidFill>
                  <a:srgbClr val="FF6600"/>
                </a:solidFill>
                <a:latin typeface="Arial Rounded MT Bold" pitchFamily="34" charset="0"/>
              </a:rPr>
              <a:t>Blocs à évacuer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V="1">
            <a:off x="4813300" y="5359400"/>
            <a:ext cx="263525" cy="549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410094" y="4940522"/>
            <a:ext cx="965329" cy="338554"/>
          </a:xfrm>
          <a:prstGeom prst="rect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rgbClr val="FF6600"/>
                </a:solidFill>
                <a:latin typeface="Arial Rounded MT Bold" pitchFamily="34" charset="0"/>
              </a:rPr>
              <a:t>Butte à excaver</a:t>
            </a:r>
          </a:p>
          <a:p>
            <a:endParaRPr lang="fr-FR" sz="800" dirty="0">
              <a:solidFill>
                <a:srgbClr val="FF6600"/>
              </a:solidFill>
              <a:latin typeface="Arial Rounded MT Bold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820682" y="6581001"/>
            <a:ext cx="1653465" cy="276999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FF6600"/>
                </a:solidFill>
                <a:latin typeface="Arial Rounded MT Bold" pitchFamily="34" charset="0"/>
              </a:rPr>
              <a:t>Sketch: A. Kosmicki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New building </a:t>
            </a:r>
            <a:r>
              <a:rPr lang="fr-CH" sz="4000" dirty="0" err="1" smtClean="0"/>
              <a:t>details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6" name="Picture 2" descr="0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42088"/>
          </a:xfrm>
          <a:prstGeom prst="rect">
            <a:avLst/>
          </a:prstGeom>
          <a:noFill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92140" y="256252"/>
            <a:ext cx="7094892" cy="338554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rgbClr val="FF6600"/>
                </a:solidFill>
                <a:latin typeface="Arial Rounded MT Bold" pitchFamily="34" charset="0"/>
              </a:rPr>
              <a:t>Complete CE </a:t>
            </a:r>
            <a:r>
              <a:rPr lang="fr-FR" sz="1600" dirty="0" err="1" smtClean="0">
                <a:solidFill>
                  <a:srgbClr val="FF6600"/>
                </a:solidFill>
                <a:latin typeface="Arial Rounded MT Bold" pitchFamily="34" charset="0"/>
              </a:rPr>
              <a:t>project</a:t>
            </a:r>
            <a:r>
              <a:rPr lang="fr-FR" sz="1600" dirty="0" smtClean="0">
                <a:solidFill>
                  <a:srgbClr val="FF6600"/>
                </a:solidFill>
                <a:latin typeface="Arial Rounded MT Bold" pitchFamily="34" charset="0"/>
              </a:rPr>
              <a:t> by A. Kosmicki and L. Lopez on EDMS</a:t>
            </a:r>
            <a:r>
              <a:rPr lang="fr-FR" sz="1600" dirty="0">
                <a:solidFill>
                  <a:srgbClr val="FF6600"/>
                </a:solidFill>
                <a:latin typeface="Arial Rounded MT Bold" pitchFamily="34" charset="0"/>
              </a:rPr>
              <a:t># 1176220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820682" y="6581001"/>
            <a:ext cx="1653465" cy="276999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FF6600"/>
                </a:solidFill>
                <a:latin typeface="Arial Rounded MT Bold" pitchFamily="34" charset="0"/>
              </a:rPr>
              <a:t>Sketch: A. Kosmicki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New building </a:t>
            </a:r>
            <a:r>
              <a:rPr lang="fr-CH" dirty="0" err="1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CH" b="1" dirty="0" smtClean="0"/>
              <a:t>Surface </a:t>
            </a:r>
            <a:r>
              <a:rPr lang="fr-CH" b="1" dirty="0" err="1" smtClean="0"/>
              <a:t>needed</a:t>
            </a:r>
            <a:r>
              <a:rPr lang="fr-CH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fr-CH" dirty="0" smtClean="0"/>
              <a:t>Storage:              180 m2</a:t>
            </a:r>
          </a:p>
          <a:p>
            <a:pPr>
              <a:buFont typeface="Wingdings" pitchFamily="2" charset="2"/>
              <a:buChar char="Ø"/>
            </a:pPr>
            <a:r>
              <a:rPr lang="fr-CH" dirty="0" err="1" smtClean="0"/>
              <a:t>Kickers</a:t>
            </a:r>
            <a:r>
              <a:rPr lang="fr-CH" dirty="0" smtClean="0"/>
              <a:t>:              200 m2</a:t>
            </a:r>
          </a:p>
          <a:p>
            <a:pPr>
              <a:buFont typeface="Wingdings" pitchFamily="2" charset="2"/>
              <a:buChar char="Ø"/>
            </a:pPr>
            <a:r>
              <a:rPr lang="fr-CH" dirty="0" smtClean="0"/>
              <a:t>Workshop:           50 m2</a:t>
            </a:r>
          </a:p>
          <a:p>
            <a:pPr>
              <a:buFont typeface="Wingdings" pitchFamily="2" charset="2"/>
              <a:buChar char="Ø"/>
            </a:pPr>
            <a:r>
              <a:rPr lang="fr-CH" dirty="0" smtClean="0"/>
              <a:t>Horn test </a:t>
            </a:r>
            <a:r>
              <a:rPr lang="fr-CH" dirty="0" err="1" smtClean="0"/>
              <a:t>bench</a:t>
            </a:r>
            <a:r>
              <a:rPr lang="fr-CH" dirty="0" smtClean="0"/>
              <a:t>:  70 m2</a:t>
            </a:r>
          </a:p>
          <a:p>
            <a:pPr>
              <a:buFont typeface="Wingdings" pitchFamily="2" charset="2"/>
              <a:buChar char="Ø"/>
            </a:pPr>
            <a:r>
              <a:rPr lang="fr-CH" dirty="0" smtClean="0"/>
              <a:t>CV installation:    10 m2</a:t>
            </a:r>
          </a:p>
          <a:p>
            <a:pPr>
              <a:buFont typeface="Wingdings" pitchFamily="2" charset="2"/>
              <a:buChar char="Ø"/>
            </a:pPr>
            <a:r>
              <a:rPr lang="fr-CH" dirty="0" smtClean="0"/>
              <a:t>Circulation:          60 m2</a:t>
            </a:r>
          </a:p>
          <a:p>
            <a:pPr>
              <a:buFont typeface="Wingdings" pitchFamily="2" charset="2"/>
              <a:buChar char="Ø"/>
            </a:pPr>
            <a:r>
              <a:rPr lang="fr-CH" b="1" dirty="0" smtClean="0">
                <a:solidFill>
                  <a:srgbClr val="FF0000"/>
                </a:solidFill>
              </a:rPr>
              <a:t>Total:                570 m2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</a:t>
            </a:r>
            <a:r>
              <a:rPr lang="en-US" dirty="0" smtClean="0"/>
              <a:t>Butin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10" name="Picture 1" descr="image001"/>
          <p:cNvPicPr>
            <a:picLocks noChangeAspect="1" noChangeArrowheads="1"/>
          </p:cNvPicPr>
          <p:nvPr/>
        </p:nvPicPr>
        <p:blipFill>
          <a:blip r:embed="rId3" cstate="print"/>
          <a:srcRect l="18862" r="18862"/>
          <a:stretch>
            <a:fillRect/>
          </a:stretch>
        </p:blipFill>
        <p:spPr bwMode="auto">
          <a:xfrm>
            <a:off x="1234588" y="85058"/>
            <a:ext cx="6467166" cy="65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4349825" y="4422700"/>
            <a:ext cx="1800000" cy="12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horns</a:t>
            </a:r>
            <a:r>
              <a:rPr lang="fr-CH" dirty="0" smtClean="0"/>
              <a:t> test </a:t>
            </a:r>
            <a:r>
              <a:rPr lang="fr-CH" dirty="0" err="1" smtClean="0"/>
              <a:t>bench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(10 x 7 m2)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359350" y="3518818"/>
            <a:ext cx="1800000" cy="36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6200000">
            <a:off x="5534278" y="3790580"/>
            <a:ext cx="862328" cy="36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360924" y="3871574"/>
            <a:ext cx="1455089" cy="5400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Workshop </a:t>
            </a:r>
            <a:br>
              <a:rPr lang="fr-CH" dirty="0" smtClean="0">
                <a:solidFill>
                  <a:schemeClr val="tx1"/>
                </a:solidFill>
              </a:rPr>
            </a:br>
            <a:r>
              <a:rPr lang="fr-CH" dirty="0" smtClean="0">
                <a:solidFill>
                  <a:schemeClr val="tx1"/>
                </a:solidFill>
              </a:rPr>
              <a:t>(5 x 10 m2)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500900" y="3631710"/>
            <a:ext cx="286247" cy="182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017735" y="3631710"/>
            <a:ext cx="286247" cy="182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475681" y="3622185"/>
            <a:ext cx="286247" cy="182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5400000">
            <a:off x="5831916" y="4092474"/>
            <a:ext cx="286247" cy="182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505125" y="4184157"/>
            <a:ext cx="826936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/>
              <a:t>Offloading</a:t>
            </a:r>
            <a:r>
              <a:rPr lang="fr-CH" sz="1100" dirty="0" smtClean="0"/>
              <a:t> area</a:t>
            </a:r>
          </a:p>
          <a:p>
            <a:pPr algn="ctr"/>
            <a:r>
              <a:rPr lang="fr-CH" sz="1100" dirty="0" smtClean="0"/>
              <a:t>(8x2.3 m2)</a:t>
            </a:r>
            <a:endParaRPr lang="en-US" sz="1100" dirty="0"/>
          </a:p>
        </p:txBody>
      </p:sp>
      <p:sp>
        <p:nvSpPr>
          <p:cNvPr id="20" name="Rectangle 19"/>
          <p:cNvSpPr/>
          <p:nvPr/>
        </p:nvSpPr>
        <p:spPr>
          <a:xfrm>
            <a:off x="2465366" y="3323761"/>
            <a:ext cx="1620000" cy="90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Storage </a:t>
            </a:r>
            <a:br>
              <a:rPr lang="fr-CH" dirty="0" smtClean="0"/>
            </a:br>
            <a:r>
              <a:rPr lang="fr-CH" dirty="0" smtClean="0"/>
              <a:t>(5 x 9 m2)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363865" y="4222260"/>
            <a:ext cx="720000" cy="12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Storage (7x4 m2)</a:t>
            </a:r>
            <a:endParaRPr lang="en-US" sz="1100" dirty="0"/>
          </a:p>
        </p:txBody>
      </p:sp>
      <p:graphicFrame>
        <p:nvGraphicFramePr>
          <p:cNvPr id="22" name="Object 3"/>
          <p:cNvGraphicFramePr>
            <a:graphicFrameLocks noChangeAspect="1"/>
          </p:cNvGraphicFramePr>
          <p:nvPr/>
        </p:nvGraphicFramePr>
        <p:xfrm>
          <a:off x="4368646" y="4439844"/>
          <a:ext cx="1782067" cy="1238250"/>
        </p:xfrm>
        <a:graphic>
          <a:graphicData uri="http://schemas.openxmlformats.org/presentationml/2006/ole">
            <p:oleObj spid="_x0000_s43010" name="Acrobat Document" r:id="rId4" imgW="11344233" imgH="8019915" progId="AcroExch.Document.7">
              <p:embed/>
            </p:oleObj>
          </a:graphicData>
        </a:graphic>
      </p:graphicFrame>
      <p:sp>
        <p:nvSpPr>
          <p:cNvPr id="23" name="Rectangle 22"/>
          <p:cNvSpPr/>
          <p:nvPr/>
        </p:nvSpPr>
        <p:spPr>
          <a:xfrm>
            <a:off x="5468890" y="2269635"/>
            <a:ext cx="720000" cy="12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Storage (7x4 m2)</a:t>
            </a:r>
            <a:endParaRPr lang="en-US" sz="1100" dirty="0"/>
          </a:p>
        </p:txBody>
      </p:sp>
      <p:sp>
        <p:nvSpPr>
          <p:cNvPr id="24" name="Rectangle 23"/>
          <p:cNvSpPr/>
          <p:nvPr/>
        </p:nvSpPr>
        <p:spPr>
          <a:xfrm rot="5400000">
            <a:off x="1370815" y="1867035"/>
            <a:ext cx="2520000" cy="3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Storage (14x2 m2)</a:t>
            </a:r>
            <a:endParaRPr lang="en-US" sz="1100" dirty="0"/>
          </a:p>
        </p:txBody>
      </p:sp>
      <p:sp>
        <p:nvSpPr>
          <p:cNvPr id="25" name="Rectangle 24"/>
          <p:cNvSpPr/>
          <p:nvPr/>
        </p:nvSpPr>
        <p:spPr>
          <a:xfrm rot="5400000">
            <a:off x="5353615" y="1465635"/>
            <a:ext cx="1260000" cy="3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Storage (7x2 m2)</a:t>
            </a:r>
            <a:endParaRPr lang="en-US" sz="1100" dirty="0"/>
          </a:p>
        </p:txBody>
      </p:sp>
      <p:sp>
        <p:nvSpPr>
          <p:cNvPr id="26" name="Rectangle 25"/>
          <p:cNvSpPr/>
          <p:nvPr/>
        </p:nvSpPr>
        <p:spPr>
          <a:xfrm>
            <a:off x="2826487" y="953694"/>
            <a:ext cx="2646000" cy="2286000"/>
          </a:xfrm>
          <a:prstGeom prst="rect">
            <a:avLst/>
          </a:prstGeom>
          <a:solidFill>
            <a:srgbClr val="C00000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Kickers</a:t>
            </a:r>
            <a:r>
              <a:rPr lang="fr-CH" dirty="0" smtClean="0">
                <a:solidFill>
                  <a:schemeClr val="tx1"/>
                </a:solidFill>
              </a:rPr>
              <a:t> 12.7 x 14.7 m2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93363" y="4792269"/>
            <a:ext cx="1581150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 Test </a:t>
            </a:r>
            <a:r>
              <a:rPr lang="fr-CH" dirty="0" err="1" smtClean="0">
                <a:solidFill>
                  <a:schemeClr val="tx1"/>
                </a:solidFill>
              </a:rPr>
              <a:t>bench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br>
              <a:rPr lang="fr-CH" dirty="0" smtClean="0">
                <a:solidFill>
                  <a:schemeClr val="tx1"/>
                </a:solidFill>
              </a:rPr>
            </a:br>
            <a:r>
              <a:rPr lang="fr-CH" dirty="0" smtClean="0">
                <a:solidFill>
                  <a:schemeClr val="tx1"/>
                </a:solidFill>
              </a:rPr>
              <a:t>7 x 10 m2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err="1" smtClean="0"/>
              <a:t>What</a:t>
            </a:r>
            <a:r>
              <a:rPr lang="fr-CH" sz="3200" dirty="0" smtClean="0"/>
              <a:t> AD hall </a:t>
            </a:r>
            <a:r>
              <a:rPr lang="fr-CH" sz="3200" dirty="0" err="1" smtClean="0"/>
              <a:t>will</a:t>
            </a:r>
            <a:r>
              <a:rPr lang="fr-CH" sz="3200" dirty="0" smtClean="0"/>
              <a:t> look </a:t>
            </a:r>
            <a:r>
              <a:rPr lang="fr-CH" sz="3200" dirty="0" err="1" smtClean="0"/>
              <a:t>like</a:t>
            </a:r>
            <a:r>
              <a:rPr lang="fr-CH" sz="3200" dirty="0" smtClean="0"/>
              <a:t> </a:t>
            </a:r>
            <a:r>
              <a:rPr lang="fr-CH" sz="3200" dirty="0" err="1" smtClean="0"/>
              <a:t>after</a:t>
            </a:r>
            <a:r>
              <a:rPr lang="fr-CH" sz="3200" dirty="0" smtClean="0"/>
              <a:t> </a:t>
            </a:r>
            <a:r>
              <a:rPr lang="fr-CH" sz="3200" dirty="0" err="1" smtClean="0"/>
              <a:t>ELENA’s</a:t>
            </a:r>
            <a:r>
              <a:rPr lang="fr-CH" sz="3200" dirty="0" smtClean="0"/>
              <a:t> installation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44034" name="Picture 2" descr="C:\Doc Francois\AD\ELENA\Plans\integration ELENA-2012-03-16 (2).jpg"/>
          <p:cNvPicPr>
            <a:picLocks noChangeAspect="1" noChangeArrowheads="1"/>
          </p:cNvPicPr>
          <p:nvPr/>
        </p:nvPicPr>
        <p:blipFill>
          <a:blip r:embed="rId2"/>
          <a:srcRect l="25232" t="11889" r="12616" b="10700"/>
          <a:stretch>
            <a:fillRect/>
          </a:stretch>
        </p:blipFill>
        <p:spPr bwMode="auto">
          <a:xfrm>
            <a:off x="1819310" y="1021075"/>
            <a:ext cx="6282700" cy="5535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Rough </a:t>
            </a:r>
            <a:r>
              <a:rPr lang="fr-CH" dirty="0" err="1" smtClean="0"/>
              <a:t>proposal</a:t>
            </a:r>
            <a:r>
              <a:rPr lang="fr-CH" dirty="0" smtClean="0"/>
              <a:t> of </a:t>
            </a:r>
            <a:r>
              <a:rPr lang="fr-CH" dirty="0" err="1" smtClean="0"/>
              <a:t>Gbar</a:t>
            </a:r>
            <a:r>
              <a:rPr lang="fr-CH" dirty="0" smtClean="0"/>
              <a:t> area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958003" y="1196975"/>
          <a:ext cx="7227993" cy="5111750"/>
        </p:xfrm>
        <a:graphic>
          <a:graphicData uri="http://schemas.openxmlformats.org/presentationml/2006/ole">
            <p:oleObj spid="_x0000_s45058" name="Acrobat Document" r:id="rId3" imgW="16038095" imgH="11342857" progId="AcroExch.Document.7">
              <p:embed/>
            </p:oleObj>
          </a:graphicData>
        </a:graphic>
      </p:graphicFrame>
      <p:sp>
        <p:nvSpPr>
          <p:cNvPr id="7" name="Rounded Rectangular Callout 6"/>
          <p:cNvSpPr/>
          <p:nvPr/>
        </p:nvSpPr>
        <p:spPr bwMode="auto">
          <a:xfrm>
            <a:off x="5167424" y="2455331"/>
            <a:ext cx="3817088" cy="972457"/>
          </a:xfrm>
          <a:prstGeom prst="wedgeRoundRectCallout">
            <a:avLst>
              <a:gd name="adj1" fmla="val -96702"/>
              <a:gd name="adj2" fmla="val 66305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To </a:t>
            </a:r>
            <a:r>
              <a:rPr kumimoji="0" lang="fr-CH" sz="2000" b="1" i="0" u="none" strike="noStrike" cap="none" normalizeH="0" baseline="0" dirty="0" err="1" smtClean="0">
                <a:ln>
                  <a:noFill/>
                </a:ln>
                <a:effectLst/>
                <a:latin typeface="Garamond" pitchFamily="-65" charset="0"/>
              </a:rPr>
              <a:t>be</a:t>
            </a: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2000" b="1" i="0" u="none" strike="noStrike" cap="none" normalizeH="0" baseline="0" dirty="0" err="1" smtClean="0">
                <a:ln>
                  <a:noFill/>
                </a:ln>
                <a:effectLst/>
                <a:latin typeface="Garamond" pitchFamily="-65" charset="0"/>
              </a:rPr>
              <a:t>adapted</a:t>
            </a: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2000" b="1" i="0" u="none" strike="noStrike" cap="none" normalizeH="0" baseline="0" dirty="0" err="1" smtClean="0">
                <a:ln>
                  <a:noFill/>
                </a:ln>
                <a:effectLst/>
                <a:latin typeface="Garamond" pitchFamily="-65" charset="0"/>
              </a:rPr>
              <a:t>with</a:t>
            </a: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 extraction line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and </a:t>
            </a:r>
            <a:r>
              <a:rPr kumimoji="0" lang="fr-CH" sz="2000" b="1" i="0" u="none" strike="noStrike" cap="none" normalizeH="0" baseline="0" dirty="0" err="1" smtClean="0">
                <a:ln>
                  <a:noFill/>
                </a:ln>
                <a:effectLst/>
                <a:latin typeface="Garamond" pitchFamily="-65" charset="0"/>
              </a:rPr>
              <a:t>with</a:t>
            </a: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2000" b="1" i="0" u="none" strike="noStrike" cap="none" normalizeH="0" baseline="0" dirty="0" err="1" smtClean="0">
                <a:ln>
                  <a:noFill/>
                </a:ln>
                <a:effectLst/>
                <a:latin typeface="Garamond" pitchFamily="-65" charset="0"/>
              </a:rPr>
              <a:t>Gbar</a:t>
            </a: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2000" b="1" i="0" u="none" strike="noStrike" cap="none" normalizeH="0" baseline="0" dirty="0" err="1" smtClean="0">
                <a:ln>
                  <a:noFill/>
                </a:ln>
                <a:effectLst/>
                <a:latin typeface="Garamond" pitchFamily="-65" charset="0"/>
              </a:rPr>
              <a:t>needs</a:t>
            </a:r>
            <a:endParaRPr kumimoji="0" lang="fr-CH" sz="2000" b="1" i="0" u="none" strike="noStrike" cap="none" normalizeH="0" baseline="0" dirty="0" smtClean="0">
              <a:ln>
                <a:noFill/>
              </a:ln>
              <a:effectLst/>
              <a:latin typeface="Garamond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 smtClean="0"/>
              <a:t>Work</a:t>
            </a:r>
            <a:r>
              <a:rPr lang="fr-CH" sz="3600" dirty="0" smtClean="0"/>
              <a:t> conditions in AD </a:t>
            </a:r>
            <a:r>
              <a:rPr lang="fr-CH" sz="3600" dirty="0" err="1" smtClean="0"/>
              <a:t>environment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CH" b="1" dirty="0" smtClean="0"/>
              <a:t>To </a:t>
            </a:r>
            <a:r>
              <a:rPr lang="fr-CH" b="1" dirty="0" err="1" smtClean="0"/>
              <a:t>access</a:t>
            </a:r>
            <a:r>
              <a:rPr lang="fr-CH" b="1" dirty="0" smtClean="0"/>
              <a:t> and </a:t>
            </a:r>
            <a:r>
              <a:rPr lang="fr-CH" b="1" dirty="0" err="1" smtClean="0"/>
              <a:t>work</a:t>
            </a:r>
            <a:r>
              <a:rPr lang="fr-CH" b="1" dirty="0" smtClean="0"/>
              <a:t> in AD hall:</a:t>
            </a:r>
          </a:p>
          <a:p>
            <a:pPr>
              <a:buFont typeface="Wingdings" pitchFamily="2" charset="2"/>
              <a:buChar char="Ø"/>
            </a:pPr>
            <a:r>
              <a:rPr lang="fr-CH" dirty="0" err="1" smtClean="0"/>
              <a:t>Valid</a:t>
            </a:r>
            <a:r>
              <a:rPr lang="fr-CH" dirty="0" smtClean="0"/>
              <a:t> CERN </a:t>
            </a:r>
            <a:r>
              <a:rPr lang="fr-CH" dirty="0" err="1" smtClean="0"/>
              <a:t>access</a:t>
            </a:r>
            <a:r>
              <a:rPr lang="fr-CH" dirty="0" smtClean="0"/>
              <a:t> </a:t>
            </a:r>
            <a:r>
              <a:rPr lang="fr-CH" dirty="0" err="1" smtClean="0"/>
              <a:t>card</a:t>
            </a:r>
            <a:endParaRPr lang="fr-CH" dirty="0" smtClean="0"/>
          </a:p>
          <a:p>
            <a:pPr>
              <a:buFont typeface="Wingdings" pitchFamily="2" charset="2"/>
              <a:buChar char="Ø"/>
            </a:pPr>
            <a:r>
              <a:rPr lang="fr-CH" dirty="0" smtClean="0"/>
              <a:t>Safety training </a:t>
            </a:r>
            <a:r>
              <a:rPr lang="fr-CH" dirty="0" err="1" smtClean="0"/>
              <a:t>level</a:t>
            </a:r>
            <a:r>
              <a:rPr lang="fr-CH" dirty="0" smtClean="0"/>
              <a:t> 1 and 2. </a:t>
            </a:r>
          </a:p>
          <a:p>
            <a:pPr>
              <a:buFont typeface="Wingdings" pitchFamily="2" charset="2"/>
              <a:buChar char="Ø"/>
            </a:pPr>
            <a:r>
              <a:rPr lang="fr-CH" dirty="0" smtClean="0"/>
              <a:t>Radiation + </a:t>
            </a:r>
            <a:r>
              <a:rPr lang="fr-CH" dirty="0" err="1" smtClean="0"/>
              <a:t>electrical</a:t>
            </a:r>
            <a:r>
              <a:rPr lang="fr-CH" dirty="0" smtClean="0"/>
              <a:t> training </a:t>
            </a:r>
            <a:r>
              <a:rPr lang="fr-CH" dirty="0" err="1" smtClean="0"/>
              <a:t>mandatory</a:t>
            </a:r>
            <a:endParaRPr lang="fr-CH" dirty="0" smtClean="0"/>
          </a:p>
          <a:p>
            <a:pPr>
              <a:buFont typeface="Wingdings" pitchFamily="2" charset="2"/>
              <a:buChar char="Ø"/>
            </a:pPr>
            <a:r>
              <a:rPr lang="fr-CH" dirty="0" err="1" smtClean="0"/>
              <a:t>Dosimeter</a:t>
            </a:r>
            <a:r>
              <a:rPr lang="fr-CH" dirty="0" smtClean="0"/>
              <a:t> (</a:t>
            </a:r>
            <a:r>
              <a:rPr lang="fr-CH" dirty="0" err="1" smtClean="0"/>
              <a:t>medical</a:t>
            </a:r>
            <a:r>
              <a:rPr lang="fr-CH" dirty="0" smtClean="0"/>
              <a:t> </a:t>
            </a:r>
            <a:r>
              <a:rPr lang="fr-CH" dirty="0" err="1" smtClean="0"/>
              <a:t>certificate</a:t>
            </a:r>
            <a:r>
              <a:rPr lang="fr-CH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fr-CH" dirty="0" err="1" smtClean="0"/>
              <a:t>Specific</a:t>
            </a:r>
            <a:r>
              <a:rPr lang="fr-CH" dirty="0" smtClean="0"/>
              <a:t> AD area </a:t>
            </a:r>
            <a:r>
              <a:rPr lang="fr-CH" dirty="0" err="1" smtClean="0"/>
              <a:t>access</a:t>
            </a:r>
            <a:r>
              <a:rPr lang="fr-CH" dirty="0" smtClean="0"/>
              <a:t> right (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operational</a:t>
            </a:r>
            <a:r>
              <a:rPr lang="fr-CH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fr-CH" dirty="0" smtClean="0"/>
              <a:t>No </a:t>
            </a:r>
            <a:r>
              <a:rPr lang="fr-CH" dirty="0" err="1" smtClean="0"/>
              <a:t>particular</a:t>
            </a:r>
            <a:r>
              <a:rPr lang="fr-CH" dirty="0" smtClean="0"/>
              <a:t> EPI, </a:t>
            </a:r>
            <a:r>
              <a:rPr lang="fr-CH" dirty="0" err="1" smtClean="0"/>
              <a:t>except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heavy</a:t>
            </a:r>
            <a:r>
              <a:rPr lang="fr-CH" dirty="0" smtClean="0"/>
              <a:t> </a:t>
            </a:r>
            <a:r>
              <a:rPr lang="fr-CH" dirty="0" err="1" smtClean="0"/>
              <a:t>handling</a:t>
            </a:r>
            <a:r>
              <a:rPr lang="fr-CH" dirty="0" smtClean="0"/>
              <a:t> </a:t>
            </a:r>
            <a:r>
              <a:rPr lang="fr-CH" dirty="0" err="1" smtClean="0"/>
              <a:t>operations</a:t>
            </a:r>
            <a:endParaRPr lang="fr-CH" dirty="0" smtClean="0"/>
          </a:p>
          <a:p>
            <a:pPr>
              <a:buNone/>
            </a:pPr>
            <a:r>
              <a:rPr lang="fr-CH" b="1" dirty="0" smtClean="0"/>
              <a:t>Visits are possible and </a:t>
            </a:r>
            <a:r>
              <a:rPr lang="fr-CH" b="1" dirty="0" err="1" smtClean="0"/>
              <a:t>regulated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General </a:t>
            </a:r>
            <a:r>
              <a:rPr lang="fr-CH" sz="3600" dirty="0" err="1" smtClean="0"/>
              <a:t>rules</a:t>
            </a:r>
            <a:r>
              <a:rPr lang="fr-CH" sz="3600" dirty="0" smtClean="0"/>
              <a:t> for AD </a:t>
            </a:r>
            <a:r>
              <a:rPr lang="fr-CH" sz="3600" dirty="0" err="1" smtClean="0"/>
              <a:t>experiments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4"/>
            <a:ext cx="8229600" cy="5310151"/>
          </a:xfrm>
        </p:spPr>
        <p:txBody>
          <a:bodyPr/>
          <a:lstStyle/>
          <a:p>
            <a:r>
              <a:rPr lang="fr-CH" dirty="0" smtClean="0"/>
              <a:t>40 cm </a:t>
            </a:r>
            <a:r>
              <a:rPr lang="fr-CH" dirty="0" err="1" smtClean="0"/>
              <a:t>shielding</a:t>
            </a:r>
            <a:r>
              <a:rPr lang="fr-CH" dirty="0" smtClean="0"/>
              <a:t> </a:t>
            </a:r>
            <a:r>
              <a:rPr lang="fr-CH" dirty="0" err="1" smtClean="0"/>
              <a:t>around</a:t>
            </a:r>
            <a:r>
              <a:rPr lang="fr-CH" dirty="0" smtClean="0"/>
              <a:t> </a:t>
            </a:r>
            <a:r>
              <a:rPr lang="fr-CH" dirty="0" err="1" smtClean="0"/>
              <a:t>exp</a:t>
            </a:r>
            <a:r>
              <a:rPr lang="fr-CH" dirty="0" smtClean="0"/>
              <a:t> area. Access </a:t>
            </a:r>
            <a:r>
              <a:rPr lang="fr-CH" dirty="0" err="1" smtClean="0"/>
              <a:t>controled</a:t>
            </a:r>
            <a:r>
              <a:rPr lang="fr-CH" dirty="0" smtClean="0"/>
              <a:t>. No </a:t>
            </a:r>
            <a:r>
              <a:rPr lang="fr-CH" dirty="0" err="1" smtClean="0"/>
              <a:t>access</a:t>
            </a:r>
            <a:r>
              <a:rPr lang="fr-CH" dirty="0" smtClean="0"/>
              <a:t> </a:t>
            </a:r>
            <a:r>
              <a:rPr lang="fr-CH" dirty="0" err="1" smtClean="0"/>
              <a:t>inside</a:t>
            </a:r>
            <a:r>
              <a:rPr lang="fr-CH" dirty="0" smtClean="0"/>
              <a:t> </a:t>
            </a:r>
            <a:r>
              <a:rPr lang="fr-CH" dirty="0" err="1" smtClean="0"/>
              <a:t>shielded</a:t>
            </a:r>
            <a:r>
              <a:rPr lang="fr-CH" dirty="0" smtClean="0"/>
              <a:t> zone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run</a:t>
            </a:r>
            <a:endParaRPr lang="fr-CH" dirty="0" smtClean="0"/>
          </a:p>
          <a:p>
            <a:r>
              <a:rPr lang="fr-CH" dirty="0" err="1" smtClean="0"/>
              <a:t>Linac</a:t>
            </a:r>
            <a:r>
              <a:rPr lang="fr-CH" dirty="0" smtClean="0"/>
              <a:t> case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treated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great</a:t>
            </a:r>
            <a:r>
              <a:rPr lang="fr-CH" dirty="0" smtClean="0"/>
              <a:t> care</a:t>
            </a:r>
          </a:p>
          <a:p>
            <a:r>
              <a:rPr lang="fr-CH" dirty="0" err="1" smtClean="0"/>
              <a:t>CRs</a:t>
            </a:r>
            <a:r>
              <a:rPr lang="fr-CH" dirty="0" smtClean="0"/>
              <a:t> are </a:t>
            </a:r>
            <a:r>
              <a:rPr lang="fr-CH" dirty="0" err="1" smtClean="0"/>
              <a:t>located</a:t>
            </a:r>
            <a:r>
              <a:rPr lang="fr-CH" dirty="0" smtClean="0"/>
              <a:t> in </a:t>
            </a:r>
            <a:r>
              <a:rPr lang="fr-CH" dirty="0" err="1" smtClean="0"/>
              <a:t>bdg</a:t>
            </a:r>
            <a:r>
              <a:rPr lang="fr-CH" dirty="0" smtClean="0"/>
              <a:t> 93, racks are in 193</a:t>
            </a:r>
          </a:p>
          <a:p>
            <a:r>
              <a:rPr lang="fr-CH" dirty="0" smtClean="0"/>
              <a:t>Radiations (</a:t>
            </a:r>
            <a:r>
              <a:rPr lang="fr-CH" dirty="0" err="1" smtClean="0"/>
              <a:t>eg</a:t>
            </a:r>
            <a:r>
              <a:rPr lang="fr-CH" dirty="0" smtClean="0"/>
              <a:t>. </a:t>
            </a:r>
            <a:r>
              <a:rPr lang="fr-CH" dirty="0" err="1" smtClean="0"/>
              <a:t>generated</a:t>
            </a:r>
            <a:r>
              <a:rPr lang="fr-CH" dirty="0" smtClean="0"/>
              <a:t> </a:t>
            </a:r>
            <a:r>
              <a:rPr lang="fr-CH" dirty="0" smtClean="0"/>
              <a:t>by </a:t>
            </a:r>
            <a:r>
              <a:rPr lang="fr-CH" dirty="0" err="1" smtClean="0"/>
              <a:t>Linac</a:t>
            </a:r>
            <a:r>
              <a:rPr lang="fr-CH" dirty="0" smtClean="0"/>
              <a:t>): </a:t>
            </a:r>
            <a:r>
              <a:rPr lang="fr-CH" dirty="0" err="1" smtClean="0"/>
              <a:t>shielding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put in place to </a:t>
            </a:r>
            <a:r>
              <a:rPr lang="fr-CH" dirty="0" err="1" smtClean="0"/>
              <a:t>reach</a:t>
            </a:r>
            <a:r>
              <a:rPr lang="fr-CH" dirty="0" smtClean="0"/>
              <a:t> &lt;3</a:t>
            </a:r>
            <a:r>
              <a:rPr lang="fr-CH" dirty="0" smtClean="0">
                <a:latin typeface="Symbol" pitchFamily="18" charset="2"/>
              </a:rPr>
              <a:t>m</a:t>
            </a:r>
            <a:r>
              <a:rPr lang="fr-CH" dirty="0" smtClean="0"/>
              <a:t>Sv/h </a:t>
            </a:r>
            <a:r>
              <a:rPr lang="fr-CH" dirty="0" err="1" smtClean="0"/>
              <a:t>at</a:t>
            </a:r>
            <a:r>
              <a:rPr lang="fr-CH" dirty="0" smtClean="0"/>
              <a:t> </a:t>
            </a:r>
            <a:r>
              <a:rPr lang="fr-CH" dirty="0" err="1" smtClean="0"/>
              <a:t>working</a:t>
            </a:r>
            <a:r>
              <a:rPr lang="fr-CH" dirty="0" smtClean="0"/>
              <a:t>/circulation places</a:t>
            </a:r>
          </a:p>
          <a:p>
            <a:r>
              <a:rPr lang="fr-CH" dirty="0" err="1" smtClean="0"/>
              <a:t>Visit</a:t>
            </a:r>
            <a:r>
              <a:rPr lang="fr-CH" dirty="0" smtClean="0"/>
              <a:t> circuit </a:t>
            </a:r>
            <a:r>
              <a:rPr lang="fr-CH" dirty="0" err="1" smtClean="0"/>
              <a:t>nearby</a:t>
            </a:r>
            <a:r>
              <a:rPr lang="fr-CH" dirty="0" smtClean="0"/>
              <a:t>: &lt; 0.5 </a:t>
            </a:r>
            <a:r>
              <a:rPr lang="fr-CH" dirty="0" err="1" smtClean="0">
                <a:latin typeface="Symbol" pitchFamily="18" charset="2"/>
              </a:rPr>
              <a:t>m</a:t>
            </a:r>
            <a:r>
              <a:rPr lang="fr-CH" dirty="0" err="1" smtClean="0"/>
              <a:t>Sv</a:t>
            </a:r>
            <a:r>
              <a:rPr lang="fr-CH" dirty="0" smtClean="0"/>
              <a:t>/h</a:t>
            </a:r>
          </a:p>
          <a:p>
            <a:endParaRPr lang="fr-CH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Specific</a:t>
            </a:r>
            <a:r>
              <a:rPr lang="fr-CH" dirty="0" smtClean="0"/>
              <a:t> </a:t>
            </a:r>
            <a:r>
              <a:rPr lang="fr-CH" dirty="0" err="1" smtClean="0"/>
              <a:t>constraints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GBar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299518"/>
          </a:xfrm>
        </p:spPr>
        <p:txBody>
          <a:bodyPr/>
          <a:lstStyle/>
          <a:p>
            <a:r>
              <a:rPr lang="fr-CH" dirty="0" err="1" smtClean="0"/>
              <a:t>Electronics</a:t>
            </a:r>
            <a:r>
              <a:rPr lang="fr-CH" dirty="0" smtClean="0"/>
              <a:t> </a:t>
            </a:r>
            <a:r>
              <a:rPr lang="fr-CH" dirty="0" err="1" smtClean="0"/>
              <a:t>cooling</a:t>
            </a:r>
            <a:r>
              <a:rPr lang="fr-CH" dirty="0" smtClean="0"/>
              <a:t>: max 10 kW </a:t>
            </a:r>
            <a:r>
              <a:rPr lang="fr-CH" dirty="0" err="1" smtClean="0"/>
              <a:t>released</a:t>
            </a:r>
            <a:r>
              <a:rPr lang="fr-CH" dirty="0" smtClean="0"/>
              <a:t> in air, how </a:t>
            </a:r>
            <a:r>
              <a:rPr lang="fr-CH" dirty="0" err="1" smtClean="0"/>
              <a:t>much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water ?</a:t>
            </a:r>
          </a:p>
          <a:p>
            <a:r>
              <a:rPr lang="fr-CH" dirty="0" smtClean="0"/>
              <a:t>Use of </a:t>
            </a:r>
            <a:r>
              <a:rPr lang="fr-CH" dirty="0" err="1" smtClean="0"/>
              <a:t>gases</a:t>
            </a:r>
            <a:r>
              <a:rPr lang="fr-CH" dirty="0" smtClean="0"/>
              <a:t> (N</a:t>
            </a:r>
            <a:r>
              <a:rPr lang="fr-CH" baseline="-25000" dirty="0" smtClean="0"/>
              <a:t>2</a:t>
            </a:r>
            <a:r>
              <a:rPr lang="fr-CH" dirty="0" smtClean="0"/>
              <a:t>, Ar, Ne, SF</a:t>
            </a:r>
            <a:r>
              <a:rPr lang="fr-CH" baseline="-25000" dirty="0" smtClean="0"/>
              <a:t>6</a:t>
            </a:r>
            <a:r>
              <a:rPr lang="fr-CH" dirty="0" smtClean="0"/>
              <a:t>, O</a:t>
            </a:r>
            <a:r>
              <a:rPr lang="fr-CH" baseline="-25000" dirty="0" smtClean="0"/>
              <a:t>3</a:t>
            </a:r>
            <a:r>
              <a:rPr lang="fr-CH" dirty="0" smtClean="0"/>
              <a:t>), no </a:t>
            </a:r>
            <a:r>
              <a:rPr lang="fr-CH" dirty="0" err="1" smtClean="0"/>
              <a:t>cryogens</a:t>
            </a:r>
            <a:r>
              <a:rPr lang="fr-CH" dirty="0" smtClean="0"/>
              <a:t>: Distribution ? Extraction ? </a:t>
            </a:r>
            <a:r>
              <a:rPr lang="fr-CH" dirty="0" err="1" smtClean="0"/>
              <a:t>Need</a:t>
            </a:r>
            <a:r>
              <a:rPr lang="fr-CH" dirty="0" smtClean="0"/>
              <a:t> of ODH </a:t>
            </a:r>
            <a:r>
              <a:rPr lang="fr-CH" dirty="0" err="1" smtClean="0"/>
              <a:t>detection</a:t>
            </a:r>
            <a:r>
              <a:rPr lang="fr-CH" dirty="0" smtClean="0"/>
              <a:t> ?</a:t>
            </a:r>
          </a:p>
          <a:p>
            <a:r>
              <a:rPr lang="fr-CH" dirty="0" smtClean="0"/>
              <a:t>Test stands ? </a:t>
            </a:r>
            <a:r>
              <a:rPr lang="fr-CH" dirty="0" err="1" smtClean="0"/>
              <a:t>Assembly</a:t>
            </a:r>
            <a:r>
              <a:rPr lang="fr-CH" dirty="0" smtClean="0"/>
              <a:t> area ? Clean room ?</a:t>
            </a:r>
          </a:p>
          <a:p>
            <a:r>
              <a:rPr lang="fr-CH" dirty="0" err="1" smtClean="0"/>
              <a:t>Number</a:t>
            </a:r>
            <a:r>
              <a:rPr lang="fr-CH" dirty="0" smtClean="0"/>
              <a:t> of racks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accomodated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limited</a:t>
            </a:r>
            <a:r>
              <a:rPr lang="fr-CH" dirty="0" smtClean="0"/>
              <a:t> (about 25)</a:t>
            </a:r>
          </a:p>
          <a:p>
            <a:r>
              <a:rPr lang="fr-CH" dirty="0" smtClean="0"/>
              <a:t>Position of laser </a:t>
            </a:r>
            <a:r>
              <a:rPr lang="fr-CH" dirty="0" err="1" smtClean="0"/>
              <a:t>hut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tricky</a:t>
            </a:r>
            <a:r>
              <a:rPr lang="fr-CH" dirty="0" smtClean="0"/>
              <a:t> (location/</a:t>
            </a:r>
            <a:r>
              <a:rPr lang="fr-CH" dirty="0" err="1" smtClean="0"/>
              <a:t>stability</a:t>
            </a:r>
            <a:r>
              <a:rPr lang="fr-CH" dirty="0" smtClean="0"/>
              <a:t>)…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Bdg</a:t>
            </a:r>
            <a:r>
              <a:rPr lang="fr-FR" dirty="0" smtClean="0"/>
              <a:t> 193…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6521"/>
            <a:ext cx="9144000" cy="593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100876" y="3244092"/>
            <a:ext cx="93408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chemeClr val="bg1"/>
                </a:solidFill>
              </a:rPr>
              <a:t>Hall AD</a:t>
            </a:r>
          </a:p>
          <a:p>
            <a:r>
              <a:rPr lang="fr-FR" sz="1000" dirty="0" smtClean="0">
                <a:solidFill>
                  <a:schemeClr val="bg1"/>
                </a:solidFill>
              </a:rPr>
              <a:t>Bâtiment 193</a:t>
            </a:r>
            <a:endParaRPr lang="fr-FR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ELENA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project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is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on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its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way</a:t>
            </a:r>
            <a:endParaRPr lang="fr-CH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Space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reserved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for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at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least 1 new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experiment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and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corresponding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control room,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pending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approval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of AD hall extension building</a:t>
            </a:r>
            <a:endParaRPr lang="fr-CH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Waiting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for official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approval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to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launch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serious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integration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work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for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Gbar</a:t>
            </a:r>
            <a:r>
              <a:rPr lang="fr-CH" sz="2800" b="1" dirty="0" smtClean="0">
                <a:solidFill>
                  <a:schemeClr val="accent5">
                    <a:lumMod val="50000"/>
                  </a:schemeClr>
                </a:solidFill>
              </a:rPr>
              <a:t> in AD/ELENA </a:t>
            </a:r>
            <a:r>
              <a:rPr lang="fr-CH" sz="2800" b="1" dirty="0" err="1" smtClean="0">
                <a:solidFill>
                  <a:schemeClr val="accent5">
                    <a:lumMod val="50000"/>
                  </a:schemeClr>
                </a:solidFill>
              </a:rPr>
              <a:t>environment</a:t>
            </a:r>
            <a:endParaRPr lang="fr-CH" sz="28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6" name="Picture 2" descr="C:\Documents and Settings\butin\Local Settings\Temporary Internet Files\Content.IE5\URMITB25\MC9001052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7647" y="5192787"/>
            <a:ext cx="1814512" cy="1452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New control </a:t>
            </a:r>
            <a:r>
              <a:rPr lang="fr-CH" sz="3600" dirty="0" err="1" smtClean="0"/>
              <a:t>rooms</a:t>
            </a:r>
            <a:r>
              <a:rPr lang="fr-CH" sz="3600" dirty="0" smtClean="0"/>
              <a:t> </a:t>
            </a:r>
            <a:r>
              <a:rPr lang="fr-CH" sz="3600" dirty="0" err="1" smtClean="0"/>
              <a:t>being</a:t>
            </a:r>
            <a:r>
              <a:rPr lang="fr-CH" sz="3600" dirty="0" smtClean="0"/>
              <a:t> </a:t>
            </a:r>
            <a:r>
              <a:rPr lang="fr-CH" sz="3600" dirty="0" err="1" smtClean="0"/>
              <a:t>added</a:t>
            </a:r>
            <a:r>
              <a:rPr lang="fr-CH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467832" y="6519085"/>
            <a:ext cx="2133600" cy="28575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26" name="Picture 2" descr="C:\Doc Francois\AD\New control rooms\Photos travaux\100_19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073" y="962042"/>
            <a:ext cx="7464057" cy="55986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18437" y="1098489"/>
            <a:ext cx="1782233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Stage 1 of new control </a:t>
            </a:r>
            <a:r>
              <a:rPr lang="fr-FR" sz="1200" b="1" dirty="0" err="1" smtClean="0"/>
              <a:t>rooms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installed</a:t>
            </a:r>
            <a:r>
              <a:rPr lang="fr-FR" sz="1200" b="1" dirty="0" smtClean="0"/>
              <a:t>, </a:t>
            </a:r>
          </a:p>
          <a:p>
            <a:r>
              <a:rPr lang="fr-FR" sz="1200" b="1" dirty="0" smtClean="0"/>
              <a:t>Stage 2 </a:t>
            </a:r>
            <a:r>
              <a:rPr lang="fr-FR" sz="1200" b="1" dirty="0" err="1" smtClean="0"/>
              <a:t>planned</a:t>
            </a:r>
            <a:r>
              <a:rPr lang="fr-FR" sz="1200" b="1" dirty="0" smtClean="0"/>
              <a:t> for </a:t>
            </a:r>
            <a:r>
              <a:rPr lang="fr-FR" sz="1200" b="1" dirty="0" err="1" smtClean="0"/>
              <a:t>summer</a:t>
            </a:r>
            <a:r>
              <a:rPr lang="fr-FR" sz="1200" b="1" dirty="0" smtClean="0"/>
              <a:t> 2012</a:t>
            </a:r>
            <a:endParaRPr lang="fr-FR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New control </a:t>
            </a:r>
            <a:r>
              <a:rPr lang="fr-CH" sz="4000" dirty="0" err="1" smtClean="0"/>
              <a:t>rooms</a:t>
            </a:r>
            <a:r>
              <a:rPr lang="fr-CH" sz="4000" dirty="0" smtClean="0"/>
              <a:t>, stage 2 and 3</a:t>
            </a:r>
            <a:endParaRPr lang="en-US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1196975"/>
            <a:ext cx="9144000" cy="51117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7941" y="2440947"/>
            <a:ext cx="541538" cy="39949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425280" y="2440947"/>
            <a:ext cx="541538" cy="3994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92620" y="2440947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9959" y="2440947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09545" y="2440947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268006" y="2440947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735346" y="2440947"/>
            <a:ext cx="541538" cy="39949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202685" y="2440947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35346" y="2041451"/>
            <a:ext cx="541538" cy="39949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957940" y="2041452"/>
            <a:ext cx="541538" cy="3994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425279" y="2041452"/>
            <a:ext cx="541538" cy="3994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83743" y="2041452"/>
            <a:ext cx="541538" cy="3994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342204" y="2041452"/>
            <a:ext cx="541538" cy="3994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643394" y="2440947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01855" y="2440947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51440" y="2440947"/>
            <a:ext cx="541538" cy="39949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809545" y="2041452"/>
            <a:ext cx="541538" cy="39949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268006" y="2041452"/>
            <a:ext cx="541538" cy="39949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184931" y="2041451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652270" y="2041451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101856" y="2041451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560317" y="2041451"/>
            <a:ext cx="541538" cy="399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013731" y="2458702"/>
            <a:ext cx="10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AEGIS CR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90765" y="2059207"/>
            <a:ext cx="1801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MEETING ROOM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45560" y="2059207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CAFET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45739" y="2467580"/>
            <a:ext cx="853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ACE CR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146236" y="2059207"/>
            <a:ext cx="1089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ATRAP CR</a:t>
            </a:r>
          </a:p>
        </p:txBody>
      </p:sp>
      <p:sp>
        <p:nvSpPr>
          <p:cNvPr id="34" name="TextBox 33"/>
          <p:cNvSpPr txBox="1"/>
          <p:nvPr/>
        </p:nvSpPr>
        <p:spPr>
          <a:xfrm rot="5400000">
            <a:off x="4611060" y="2254516"/>
            <a:ext cx="80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STAIRS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60324" y="2458702"/>
            <a:ext cx="510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WC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957947" y="2458702"/>
            <a:ext cx="510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WC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443042" y="244982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TR</a:t>
            </a:r>
          </a:p>
        </p:txBody>
      </p:sp>
      <p:sp>
        <p:nvSpPr>
          <p:cNvPr id="38" name="Left Brace 37"/>
          <p:cNvSpPr/>
          <p:nvPr/>
        </p:nvSpPr>
        <p:spPr>
          <a:xfrm rot="16200000">
            <a:off x="6753748" y="1383399"/>
            <a:ext cx="288032" cy="3205043"/>
          </a:xfrm>
          <a:prstGeom prst="leftBrace">
            <a:avLst>
              <a:gd name="adj1" fmla="val 51069"/>
              <a:gd name="adj2" fmla="val 4934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404725" y="3151641"/>
            <a:ext cx="999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Existing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235788" y="1307804"/>
            <a:ext cx="877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Stage 2: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0" y="3859617"/>
            <a:ext cx="88528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sz="2000" b="1" dirty="0" smtClean="0"/>
              <a:t>Stage 3 </a:t>
            </a:r>
            <a:r>
              <a:rPr lang="fr-CH" sz="2000" b="1" dirty="0" err="1" smtClean="0"/>
              <a:t>is</a:t>
            </a:r>
            <a:r>
              <a:rPr lang="fr-CH" sz="2000" b="1" dirty="0" smtClean="0"/>
              <a:t> not </a:t>
            </a:r>
            <a:r>
              <a:rPr lang="fr-CH" sz="2000" b="1" dirty="0" err="1" smtClean="0"/>
              <a:t>completely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defined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yet</a:t>
            </a:r>
            <a:r>
              <a:rPr lang="fr-CH" sz="2000" b="1" dirty="0" smtClean="0"/>
              <a:t> </a:t>
            </a:r>
            <a:r>
              <a:rPr lang="fr-CH" sz="2000" dirty="0" smtClean="0"/>
              <a:t>but </a:t>
            </a:r>
            <a:r>
              <a:rPr lang="fr-CH" sz="2000" dirty="0" err="1" smtClean="0"/>
              <a:t>may</a:t>
            </a:r>
            <a:r>
              <a:rPr lang="fr-CH" sz="2000" dirty="0" smtClean="0"/>
              <a:t> </a:t>
            </a:r>
            <a:r>
              <a:rPr lang="fr-CH" sz="2000" dirty="0" err="1" smtClean="0"/>
              <a:t>include</a:t>
            </a:r>
            <a:r>
              <a:rPr lang="fr-CH" sz="2000" dirty="0" smtClean="0"/>
              <a:t> </a:t>
            </a:r>
            <a:r>
              <a:rPr lang="fr-CH" sz="2000" dirty="0" err="1" smtClean="0"/>
              <a:t>CR’s</a:t>
            </a:r>
            <a:r>
              <a:rPr lang="fr-CH" sz="2000" dirty="0" smtClean="0"/>
              <a:t> for ASACUSA, ALPHA, </a:t>
            </a:r>
          </a:p>
          <a:p>
            <a:pPr algn="l"/>
            <a:r>
              <a:rPr lang="fr-CH" sz="2000" dirty="0" smtClean="0"/>
              <a:t>plus ELENA </a:t>
            </a:r>
            <a:r>
              <a:rPr lang="fr-CH" sz="2000" dirty="0" err="1" smtClean="0"/>
              <a:t>related</a:t>
            </a:r>
            <a:r>
              <a:rPr lang="fr-CH" sz="2000" dirty="0" smtClean="0"/>
              <a:t> </a:t>
            </a:r>
            <a:r>
              <a:rPr lang="fr-CH" sz="2000" dirty="0" err="1" smtClean="0"/>
              <a:t>experiments</a:t>
            </a:r>
            <a:r>
              <a:rPr lang="fr-CH" sz="2000" dirty="0" smtClean="0"/>
              <a:t>, </a:t>
            </a:r>
            <a:r>
              <a:rPr lang="fr-CH" sz="2000" dirty="0" err="1" smtClean="0"/>
              <a:t>including</a:t>
            </a:r>
            <a:r>
              <a:rPr lang="fr-CH" sz="2000" dirty="0" smtClean="0"/>
              <a:t> </a:t>
            </a:r>
            <a:r>
              <a:rPr lang="fr-CH" sz="2000" dirty="0" err="1" smtClean="0"/>
              <a:t>Gbar</a:t>
            </a:r>
            <a:endParaRPr lang="fr-CH" sz="2000" dirty="0" smtClean="0"/>
          </a:p>
          <a:p>
            <a:pPr algn="l"/>
            <a:r>
              <a:rPr lang="fr-CH" sz="2000" dirty="0" smtClean="0"/>
              <a:t>No rack in CR, all racks in AD hall</a:t>
            </a:r>
          </a:p>
          <a:p>
            <a:pPr algn="l"/>
            <a:r>
              <a:rPr lang="fr-CH" sz="2000" dirty="0" smtClean="0"/>
              <a:t>No </a:t>
            </a:r>
            <a:r>
              <a:rPr lang="fr-CH" sz="2000" dirty="0" err="1" smtClean="0"/>
              <a:t>work</a:t>
            </a:r>
            <a:r>
              <a:rPr lang="fr-CH" sz="2000" dirty="0" smtClean="0"/>
              <a:t> place in AD hall. All </a:t>
            </a:r>
            <a:r>
              <a:rPr lang="fr-CH" sz="2000" dirty="0" err="1" smtClean="0"/>
              <a:t>work</a:t>
            </a:r>
            <a:r>
              <a:rPr lang="fr-CH" sz="2000" dirty="0" smtClean="0"/>
              <a:t> places in CR !</a:t>
            </a:r>
            <a:endParaRPr lang="en-US" sz="2000" dirty="0"/>
          </a:p>
        </p:txBody>
      </p:sp>
      <p:sp>
        <p:nvSpPr>
          <p:cNvPr id="42" name="Left Brace 41"/>
          <p:cNvSpPr/>
          <p:nvPr/>
        </p:nvSpPr>
        <p:spPr>
          <a:xfrm rot="5400000">
            <a:off x="5406314" y="-1064990"/>
            <a:ext cx="288032" cy="5783924"/>
          </a:xfrm>
          <a:prstGeom prst="leftBrace">
            <a:avLst>
              <a:gd name="adj1" fmla="val 51069"/>
              <a:gd name="adj2" fmla="val 4934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 bwMode="auto">
          <a:xfrm>
            <a:off x="627321" y="2041451"/>
            <a:ext cx="1913860" cy="797442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chemeClr val="tx1"/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4" name="Left Brace 43"/>
          <p:cNvSpPr/>
          <p:nvPr/>
        </p:nvSpPr>
        <p:spPr>
          <a:xfrm rot="16200000">
            <a:off x="1435036" y="2034420"/>
            <a:ext cx="288032" cy="1903002"/>
          </a:xfrm>
          <a:prstGeom prst="leftBrace">
            <a:avLst>
              <a:gd name="adj1" fmla="val 51069"/>
              <a:gd name="adj2" fmla="val 4934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195416" y="3179134"/>
            <a:ext cx="877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Stage 3: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CR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remotely</a:t>
            </a:r>
            <a:r>
              <a:rPr lang="fr-CH" dirty="0" smtClean="0"/>
              <a:t> </a:t>
            </a:r>
            <a:r>
              <a:rPr lang="fr-CH" dirty="0" err="1" smtClean="0"/>
              <a:t>located</a:t>
            </a:r>
            <a:r>
              <a:rPr lang="fr-CH" dirty="0" smtClean="0"/>
              <a:t> 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46082" name="Picture 2" descr="https://maps.cern.ch/pdf_ws/img/img_20120417_3e5663a1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93402"/>
            <a:ext cx="8890074" cy="559837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 bwMode="auto">
          <a:xfrm rot="19955154">
            <a:off x="4657060" y="4199861"/>
            <a:ext cx="1031358" cy="3721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GBar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 rot="19955154">
            <a:off x="1791865" y="2526985"/>
            <a:ext cx="1801666" cy="307203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Control room (</a:t>
            </a:r>
            <a:r>
              <a:rPr kumimoji="0" lang="fr-C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bdg</a:t>
            </a:r>
            <a:r>
              <a:rPr kumimoji="0" lang="fr-C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93)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679405" y="2902688"/>
            <a:ext cx="2222204" cy="142476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10" name="TextBox 9"/>
          <p:cNvSpPr txBox="1"/>
          <p:nvPr/>
        </p:nvSpPr>
        <p:spPr>
          <a:xfrm rot="1975500">
            <a:off x="3313151" y="3625703"/>
            <a:ext cx="809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~70 m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 smtClean="0"/>
              <a:t>Need</a:t>
            </a:r>
            <a:r>
              <a:rPr lang="fr-CH" sz="4000" dirty="0" smtClean="0"/>
              <a:t> for an extension of AD hall</a:t>
            </a:r>
            <a:endParaRPr lang="en-US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1196975"/>
            <a:ext cx="9144000" cy="51117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tabLst/>
              <a:defRPr/>
            </a:pPr>
            <a:r>
              <a:rPr lang="fr-CH" sz="3600" b="1" kern="0" dirty="0" smtClean="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Four main goals for an extension of AD hall: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+mj-lt"/>
              <a:buAutoNum type="arabicPeriod"/>
              <a:tabLst/>
              <a:defRPr/>
            </a:pPr>
            <a:r>
              <a:rPr kumimoji="0" lang="fr-CH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Relocate</a:t>
            </a:r>
            <a:r>
              <a:rPr kumimoji="0" lang="fr-CH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the </a:t>
            </a:r>
            <a:r>
              <a:rPr kumimoji="0" lang="fr-CH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existing</a:t>
            </a:r>
            <a:r>
              <a:rPr kumimoji="0" lang="fr-CH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workshop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+mj-lt"/>
              <a:buAutoNum type="arabicPeriod"/>
              <a:tabLst/>
              <a:defRPr/>
            </a:pPr>
            <a:r>
              <a:rPr lang="fr-CH" sz="3200" b="1" kern="0" dirty="0" err="1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Provide</a:t>
            </a:r>
            <a:r>
              <a:rPr lang="fr-CH" sz="3200" b="1" kern="0" dirty="0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short </a:t>
            </a:r>
            <a:r>
              <a:rPr lang="fr-CH" sz="3200" b="1" kern="0" dirty="0" err="1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term</a:t>
            </a:r>
            <a:r>
              <a:rPr lang="fr-CH" sz="3200" b="1" kern="0" dirty="0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fr-CH" sz="3200" b="1" kern="0" dirty="0" err="1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storage</a:t>
            </a:r>
            <a:r>
              <a:rPr lang="fr-CH" sz="3200" b="1" kern="0" dirty="0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fr-CH" sz="3200" b="1" kern="0" dirty="0" err="1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space</a:t>
            </a:r>
            <a:r>
              <a:rPr lang="fr-CH" sz="3200" b="1" kern="0" dirty="0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for </a:t>
            </a:r>
            <a:r>
              <a:rPr lang="fr-CH" sz="3200" b="1" kern="0" dirty="0" err="1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experiments</a:t>
            </a:r>
            <a:endParaRPr lang="fr-CH" sz="3200" b="1" kern="0" dirty="0" smtClean="0">
              <a:solidFill>
                <a:srgbClr val="000099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+mj-lt"/>
              <a:buAutoNum type="arabicPeriod"/>
              <a:tabLst/>
              <a:defRPr/>
            </a:pPr>
            <a:r>
              <a:rPr kumimoji="0" lang="fr-CH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Accomodate</a:t>
            </a:r>
            <a:r>
              <a:rPr kumimoji="0" lang="fr-CH" sz="3200" b="1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for ELENA ring and </a:t>
            </a:r>
            <a:r>
              <a:rPr kumimoji="0" lang="fr-CH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experimental</a:t>
            </a:r>
            <a:r>
              <a:rPr kumimoji="0" lang="fr-CH" sz="3200" b="1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areas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+mj-lt"/>
              <a:buAutoNum type="arabicPeriod"/>
              <a:tabLst/>
              <a:defRPr/>
            </a:pPr>
            <a:r>
              <a:rPr lang="fr-CH" sz="3200" b="1" kern="0" noProof="0" dirty="0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Host the </a:t>
            </a:r>
            <a:r>
              <a:rPr lang="fr-CH" sz="3200" b="1" kern="0" noProof="0" dirty="0" err="1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magnetic</a:t>
            </a:r>
            <a:r>
              <a:rPr lang="fr-CH" sz="3200" b="1" kern="0" noProof="0" dirty="0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fr-CH" sz="3200" b="1" kern="0" noProof="0" dirty="0" err="1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horns</a:t>
            </a:r>
            <a:r>
              <a:rPr lang="fr-CH" sz="3200" b="1" kern="0" noProof="0" dirty="0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test </a:t>
            </a:r>
            <a:r>
              <a:rPr lang="fr-CH" sz="3200" b="1" kern="0" noProof="0" dirty="0" err="1" smtClean="0">
                <a:solidFill>
                  <a:srgbClr val="000099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bench</a:t>
            </a:r>
            <a:endParaRPr kumimoji="0" lang="fr-CH" sz="3200" b="1" i="0" u="none" strike="noStrike" kern="0" cap="none" spc="0" normalizeH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Accomodate</a:t>
            </a:r>
            <a:r>
              <a:rPr lang="fr-CH" dirty="0" smtClean="0"/>
              <a:t> </a:t>
            </a:r>
            <a:r>
              <a:rPr lang="fr-CH" dirty="0" smtClean="0"/>
              <a:t>for ELENA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9217" name="Picture 1" descr="C:\Doc Francois\AD\ELENA\Photos\100_22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912" y="943502"/>
            <a:ext cx="7559060" cy="5669949"/>
          </a:xfrm>
          <a:prstGeom prst="rect">
            <a:avLst/>
          </a:prstGeom>
          <a:noFill/>
        </p:spPr>
      </p:pic>
      <p:sp>
        <p:nvSpPr>
          <p:cNvPr id="5" name="Rounded Rectangular Callout 4"/>
          <p:cNvSpPr/>
          <p:nvPr/>
        </p:nvSpPr>
        <p:spPr bwMode="auto">
          <a:xfrm>
            <a:off x="0" y="1204012"/>
            <a:ext cx="4097250" cy="972457"/>
          </a:xfrm>
          <a:prstGeom prst="wedgeRoundRectCallout">
            <a:avLst>
              <a:gd name="adj1" fmla="val 41422"/>
              <a:gd name="adj2" fmla="val 140564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ELENA</a:t>
            </a:r>
            <a:r>
              <a:rPr kumimoji="0" lang="fr-CH" sz="2000" b="1" i="0" u="none" strike="noStrike" cap="none" normalizeH="0" dirty="0" smtClean="0">
                <a:ln>
                  <a:noFill/>
                </a:ln>
                <a:effectLst/>
                <a:latin typeface="Garamond" pitchFamily="-65" charset="0"/>
              </a:rPr>
              <a:t> ring </a:t>
            </a:r>
            <a:r>
              <a:rPr kumimoji="0" lang="fr-CH" sz="2000" b="1" i="0" u="none" strike="noStrike" cap="none" normalizeH="0" dirty="0" err="1" smtClean="0">
                <a:ln>
                  <a:noFill/>
                </a:ln>
                <a:effectLst/>
                <a:latin typeface="Garamond" pitchFamily="-65" charset="0"/>
              </a:rPr>
              <a:t>will</a:t>
            </a:r>
            <a:r>
              <a:rPr kumimoji="0" lang="fr-CH" sz="2000" b="1" i="0" u="none" strike="noStrike" cap="none" normalizeH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2000" b="1" i="0" u="none" strike="noStrike" cap="none" normalizeH="0" dirty="0" err="1" smtClean="0">
                <a:ln>
                  <a:noFill/>
                </a:ln>
                <a:effectLst/>
                <a:latin typeface="Garamond" pitchFamily="-65" charset="0"/>
              </a:rPr>
              <a:t>sit</a:t>
            </a:r>
            <a:r>
              <a:rPr kumimoji="0" lang="fr-CH" sz="2000" b="1" i="0" u="none" strike="noStrike" cap="none" normalizeH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2000" b="1" i="0" u="none" strike="noStrike" cap="none" normalizeH="0" dirty="0" err="1" smtClean="0">
                <a:ln>
                  <a:noFill/>
                </a:ln>
                <a:effectLst/>
                <a:latin typeface="Garamond" pitchFamily="-65" charset="0"/>
              </a:rPr>
              <a:t>here</a:t>
            </a:r>
            <a:r>
              <a:rPr kumimoji="0" lang="fr-CH" sz="2000" b="1" i="0" u="none" strike="noStrike" cap="none" normalizeH="0" dirty="0" smtClean="0">
                <a:ln>
                  <a:noFill/>
                </a:ln>
                <a:effectLst/>
                <a:latin typeface="Garamond" pitchFamily="-65" charset="0"/>
              </a:rPr>
              <a:t>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000" b="1" baseline="0" dirty="0" err="1" smtClean="0">
                <a:latin typeface="Garamond" pitchFamily="-65" charset="0"/>
              </a:rPr>
              <a:t>Need</a:t>
            </a:r>
            <a:r>
              <a:rPr lang="fr-CH" sz="2000" b="1" dirty="0" smtClean="0">
                <a:latin typeface="Garamond" pitchFamily="-65" charset="0"/>
              </a:rPr>
              <a:t> to </a:t>
            </a:r>
            <a:r>
              <a:rPr lang="fr-CH" sz="2000" b="1" dirty="0" err="1" smtClean="0">
                <a:latin typeface="Garamond" pitchFamily="-65" charset="0"/>
              </a:rPr>
              <a:t>remove</a:t>
            </a:r>
            <a:r>
              <a:rPr lang="fr-CH" sz="2000" b="1" dirty="0" smtClean="0">
                <a:latin typeface="Garamond" pitchFamily="-65" charset="0"/>
              </a:rPr>
              <a:t> </a:t>
            </a:r>
            <a:r>
              <a:rPr lang="fr-CH" sz="2000" b="1" dirty="0" err="1" smtClean="0">
                <a:latin typeface="Garamond" pitchFamily="-65" charset="0"/>
              </a:rPr>
              <a:t>quite</a:t>
            </a:r>
            <a:r>
              <a:rPr lang="fr-CH" sz="2000" b="1" dirty="0" smtClean="0">
                <a:latin typeface="Garamond" pitchFamily="-65" charset="0"/>
              </a:rPr>
              <a:t> a bit of </a:t>
            </a:r>
            <a:r>
              <a:rPr lang="fr-CH" sz="2000" b="1" dirty="0" err="1" smtClean="0">
                <a:latin typeface="Garamond" pitchFamily="-65" charset="0"/>
              </a:rPr>
              <a:t>stuff</a:t>
            </a:r>
            <a:endParaRPr lang="fr-CH" sz="2000" b="1" dirty="0" smtClean="0">
              <a:latin typeface="Garamond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 smtClean="0"/>
              <a:t>Accomodate</a:t>
            </a:r>
            <a:r>
              <a:rPr lang="fr-CH" sz="3600" dirty="0" smtClean="0"/>
              <a:t> </a:t>
            </a:r>
            <a:r>
              <a:rPr lang="fr-CH" sz="3600" dirty="0" smtClean="0"/>
              <a:t>for </a:t>
            </a:r>
            <a:r>
              <a:rPr lang="fr-CH" sz="3600" dirty="0" err="1" smtClean="0"/>
              <a:t>experimental</a:t>
            </a:r>
            <a:r>
              <a:rPr lang="fr-CH" sz="3600" dirty="0" smtClean="0"/>
              <a:t> areas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467832" y="6519085"/>
            <a:ext cx="2133600" cy="285750"/>
          </a:xfrm>
        </p:spPr>
        <p:txBody>
          <a:bodyPr/>
          <a:lstStyle/>
          <a:p>
            <a:pPr>
              <a:defRPr/>
            </a:pPr>
            <a:r>
              <a:rPr lang="en-US" smtClean="0"/>
              <a:t>GTPE 12/01/12</a:t>
            </a:r>
            <a:endParaRPr lang="en-US"/>
          </a:p>
        </p:txBody>
      </p:sp>
      <p:pic>
        <p:nvPicPr>
          <p:cNvPr id="7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0193" y="3345433"/>
            <a:ext cx="3309891" cy="3071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9" name="Picture 1" descr="C:\Doc Francois\AD\ELENA\Photos\100_22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80765"/>
            <a:ext cx="5590031" cy="4193007"/>
          </a:xfrm>
          <a:prstGeom prst="rect">
            <a:avLst/>
          </a:prstGeom>
          <a:noFill/>
        </p:spPr>
      </p:pic>
      <p:sp>
        <p:nvSpPr>
          <p:cNvPr id="6" name="Rounded Rectangular Callout 5"/>
          <p:cNvSpPr/>
          <p:nvPr/>
        </p:nvSpPr>
        <p:spPr bwMode="auto">
          <a:xfrm>
            <a:off x="1658679" y="5499565"/>
            <a:ext cx="3211033" cy="972457"/>
          </a:xfrm>
          <a:prstGeom prst="wedgeRoundRectCallout">
            <a:avLst>
              <a:gd name="adj1" fmla="val 9889"/>
              <a:gd name="adj2" fmla="val -149180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ELENA</a:t>
            </a:r>
            <a:r>
              <a:rPr kumimoji="0" lang="fr-CH" sz="2000" b="1" i="0" u="none" strike="noStrike" cap="none" normalizeH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2000" b="1" i="0" u="none" strike="noStrike" cap="none" normalizeH="0" dirty="0" err="1" smtClean="0">
                <a:ln>
                  <a:noFill/>
                </a:ln>
                <a:effectLst/>
                <a:latin typeface="Garamond" pitchFamily="-65" charset="0"/>
              </a:rPr>
              <a:t>experiment</a:t>
            </a:r>
            <a:r>
              <a:rPr kumimoji="0" lang="fr-CH" sz="2000" b="1" i="0" u="none" strike="noStrike" cap="none" normalizeH="0" dirty="0" smtClean="0">
                <a:ln>
                  <a:noFill/>
                </a:ln>
                <a:effectLst/>
                <a:latin typeface="Garamond" pitchFamily="-65" charset="0"/>
              </a:rPr>
              <a:t> (</a:t>
            </a:r>
            <a:r>
              <a:rPr kumimoji="0" lang="fr-CH" sz="2000" b="1" i="0" u="none" strike="noStrike" cap="none" normalizeH="0" dirty="0" err="1" smtClean="0">
                <a:ln>
                  <a:noFill/>
                </a:ln>
                <a:effectLst/>
                <a:latin typeface="Garamond" pitchFamily="-65" charset="0"/>
              </a:rPr>
              <a:t>Gbar</a:t>
            </a:r>
            <a:r>
              <a:rPr kumimoji="0" lang="fr-CH" sz="2000" b="1" i="0" u="none" strike="noStrike" cap="none" normalizeH="0" dirty="0" smtClean="0">
                <a:ln>
                  <a:noFill/>
                </a:ln>
                <a:effectLst/>
                <a:latin typeface="Garamond" pitchFamily="-65" charset="0"/>
              </a:rPr>
              <a:t>)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000" b="1" dirty="0" err="1" smtClean="0">
                <a:latin typeface="Garamond" pitchFamily="-65" charset="0"/>
              </a:rPr>
              <a:t>m</a:t>
            </a:r>
            <a:r>
              <a:rPr kumimoji="0" lang="fr-CH" sz="2000" b="1" i="0" u="none" strike="noStrike" cap="none" normalizeH="0" dirty="0" err="1" smtClean="0">
                <a:ln>
                  <a:noFill/>
                </a:ln>
                <a:effectLst/>
                <a:latin typeface="Garamond" pitchFamily="-65" charset="0"/>
              </a:rPr>
              <a:t>ay</a:t>
            </a:r>
            <a:r>
              <a:rPr kumimoji="0" lang="fr-CH" sz="2000" b="1" i="0" u="none" strike="noStrike" cap="none" normalizeH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2000" b="1" i="0" u="none" strike="noStrike" cap="none" normalizeH="0" dirty="0" err="1" smtClean="0">
                <a:ln>
                  <a:noFill/>
                </a:ln>
                <a:effectLst/>
                <a:latin typeface="Garamond" pitchFamily="-65" charset="0"/>
              </a:rPr>
              <a:t>sit</a:t>
            </a:r>
            <a:r>
              <a:rPr kumimoji="0" lang="fr-CH" sz="2000" b="1" i="0" u="none" strike="noStrike" cap="none" normalizeH="0" dirty="0" smtClean="0">
                <a:ln>
                  <a:noFill/>
                </a:ln>
                <a:effectLst/>
                <a:latin typeface="Garamond" pitchFamily="-65" charset="0"/>
              </a:rPr>
              <a:t> </a:t>
            </a:r>
            <a:r>
              <a:rPr kumimoji="0" lang="fr-CH" sz="2000" b="1" i="0" u="none" strike="noStrike" cap="none" normalizeH="0" dirty="0" err="1" smtClean="0">
                <a:ln>
                  <a:noFill/>
                </a:ln>
                <a:effectLst/>
                <a:latin typeface="Garamond" pitchFamily="-65" charset="0"/>
              </a:rPr>
              <a:t>here</a:t>
            </a:r>
            <a:endParaRPr kumimoji="0" lang="fr-CH" sz="2000" b="1" i="0" u="none" strike="noStrike" cap="none" normalizeH="0" dirty="0" smtClean="0">
              <a:ln>
                <a:noFill/>
              </a:ln>
              <a:effectLst/>
              <a:latin typeface="Garamond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Solution : New building </a:t>
            </a:r>
            <a:r>
              <a:rPr lang="fr-CH" sz="4000" dirty="0" err="1" smtClean="0"/>
              <a:t>proposal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9" name="Picture 2" descr="0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815" y="985336"/>
            <a:ext cx="8208334" cy="5872664"/>
          </a:xfrm>
          <a:prstGeom prst="rect">
            <a:avLst/>
          </a:prstGeom>
          <a:noFill/>
        </p:spPr>
      </p:pic>
      <p:sp>
        <p:nvSpPr>
          <p:cNvPr id="8" name="Rounded Rectangular Callout 7"/>
          <p:cNvSpPr/>
          <p:nvPr/>
        </p:nvSpPr>
        <p:spPr bwMode="auto">
          <a:xfrm>
            <a:off x="5337545" y="1285750"/>
            <a:ext cx="3171824" cy="972457"/>
          </a:xfrm>
          <a:prstGeom prst="wedgeRoundRectCallout">
            <a:avLst>
              <a:gd name="adj1" fmla="val -52981"/>
              <a:gd name="adj2" fmla="val 162522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570 </a:t>
            </a:r>
            <a:r>
              <a:rPr kumimoji="0" lang="fr-CH" sz="2000" b="1" i="0" u="none" strike="noStrike" cap="none" normalizeH="0" baseline="0" dirty="0" smtClean="0">
                <a:ln>
                  <a:noFill/>
                </a:ln>
                <a:effectLst/>
                <a:latin typeface="Garamond" pitchFamily="-65" charset="0"/>
              </a:rPr>
              <a:t>m2 AD hall extension 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820682" y="6581001"/>
            <a:ext cx="1653465" cy="276999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FF6600"/>
                </a:solidFill>
                <a:latin typeface="Arial Rounded MT Bold" pitchFamily="34" charset="0"/>
              </a:rPr>
              <a:t>Sketch: A. Kosmicki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78344</TotalTime>
  <Words>704</Words>
  <Application>Microsoft Office PowerPoint</Application>
  <PresentationFormat>On-screen Show (4:3)</PresentationFormat>
  <Paragraphs>137</Paragraphs>
  <Slides>20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1_Pixel</vt:lpstr>
      <vt:lpstr>Acrobat Document</vt:lpstr>
      <vt:lpstr>Adobe Acrobat Document</vt:lpstr>
      <vt:lpstr> AD/ELENA (B193)  Experimental hall conditions</vt:lpstr>
      <vt:lpstr>Bdg 193…</vt:lpstr>
      <vt:lpstr>New control rooms being added…</vt:lpstr>
      <vt:lpstr>New control rooms, stage 2 and 3</vt:lpstr>
      <vt:lpstr>CR is remotely located !</vt:lpstr>
      <vt:lpstr>Need for an extension of AD hall</vt:lpstr>
      <vt:lpstr>Accomodate for ELENA</vt:lpstr>
      <vt:lpstr>Accomodate for experimental areas</vt:lpstr>
      <vt:lpstr>Solution : New building proposal</vt:lpstr>
      <vt:lpstr>Slide 10</vt:lpstr>
      <vt:lpstr>Slide 11</vt:lpstr>
      <vt:lpstr>New building details</vt:lpstr>
      <vt:lpstr>New building details</vt:lpstr>
      <vt:lpstr>Slide 14</vt:lpstr>
      <vt:lpstr>What AD hall will look like after ELENA’s installation</vt:lpstr>
      <vt:lpstr>Rough proposal of Gbar area</vt:lpstr>
      <vt:lpstr>Work conditions in AD environment</vt:lpstr>
      <vt:lpstr>General rules for AD experiments</vt:lpstr>
      <vt:lpstr>Specific constraints with GBar</vt:lpstr>
      <vt:lpstr>Conclusions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Considerations for PS2</dc:title>
  <dc:creator>S. Maury</dc:creator>
  <cp:lastModifiedBy>butin</cp:lastModifiedBy>
  <cp:revision>2588</cp:revision>
  <cp:lastPrinted>2009-06-08T07:51:28Z</cp:lastPrinted>
  <dcterms:created xsi:type="dcterms:W3CDTF">2009-08-04T11:38:51Z</dcterms:created>
  <dcterms:modified xsi:type="dcterms:W3CDTF">2012-04-17T14:40:57Z</dcterms:modified>
</cp:coreProperties>
</file>