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315" r:id="rId3"/>
    <p:sldId id="316" r:id="rId4"/>
    <p:sldId id="314" r:id="rId5"/>
    <p:sldId id="318" r:id="rId6"/>
    <p:sldId id="335" r:id="rId7"/>
    <p:sldId id="336" r:id="rId8"/>
    <p:sldId id="334" r:id="rId9"/>
    <p:sldId id="322" r:id="rId10"/>
    <p:sldId id="339" r:id="rId11"/>
    <p:sldId id="342" r:id="rId12"/>
    <p:sldId id="340" r:id="rId13"/>
    <p:sldId id="326" r:id="rId14"/>
    <p:sldId id="325" r:id="rId15"/>
    <p:sldId id="341" r:id="rId16"/>
    <p:sldId id="343" r:id="rId17"/>
    <p:sldId id="331" r:id="rId18"/>
    <p:sldId id="354" r:id="rId19"/>
    <p:sldId id="355" r:id="rId20"/>
    <p:sldId id="356" r:id="rId21"/>
    <p:sldId id="357" r:id="rId22"/>
    <p:sldId id="364" r:id="rId23"/>
    <p:sldId id="365" r:id="rId24"/>
    <p:sldId id="360" r:id="rId25"/>
    <p:sldId id="361" r:id="rId26"/>
    <p:sldId id="362" r:id="rId27"/>
    <p:sldId id="363" r:id="rId28"/>
    <p:sldId id="358" r:id="rId29"/>
    <p:sldId id="346" r:id="rId30"/>
    <p:sldId id="344" r:id="rId31"/>
    <p:sldId id="338" r:id="rId32"/>
    <p:sldId id="347" r:id="rId33"/>
    <p:sldId id="359" r:id="rId34"/>
    <p:sldId id="348" r:id="rId35"/>
    <p:sldId id="349" r:id="rId36"/>
    <p:sldId id="350" r:id="rId37"/>
    <p:sldId id="351" r:id="rId38"/>
    <p:sldId id="352" r:id="rId39"/>
    <p:sldId id="353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D60093"/>
    <a:srgbClr val="0000FF"/>
    <a:srgbClr val="009900"/>
    <a:srgbClr val="990000"/>
    <a:srgbClr val="FF3737"/>
    <a:srgbClr val="FF3333"/>
    <a:srgbClr val="FF0000"/>
    <a:srgbClr val="220000"/>
    <a:srgbClr val="54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0"/>
      </p:cViewPr>
      <p:guideLst>
        <p:guide orient="horz" pos="2455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6" d="100"/>
          <a:sy n="56" d="100"/>
        </p:scale>
        <p:origin x="-2532" y="-84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09427-21C6-4044-B1D6-D845A1BC4132}" type="datetimeFigureOut">
              <a:rPr lang="en-GB" smtClean="0"/>
              <a:pPr/>
              <a:t>22/04/2012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8FAD7-32D8-4DF2-8415-D6F51D7B8B6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755576" y="2240868"/>
            <a:ext cx="7524836" cy="1329717"/>
          </a:xfrm>
          <a:prstGeom prst="roundRect">
            <a:avLst/>
          </a:prstGeom>
          <a:solidFill>
            <a:srgbClr val="990000"/>
          </a:solidFill>
          <a:ln>
            <a:noFill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35596" y="2204864"/>
            <a:ext cx="7272808" cy="13681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pt-PT" dirty="0" smtClean="0"/>
              <a:t>Clique para editar o estilo do título do Modelo Global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1567644" y="3609020"/>
            <a:ext cx="6008712" cy="658924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54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smtClean="0"/>
              <a:t>Nome</a:t>
            </a:r>
            <a:endParaRPr lang="en-US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9E66E-A9B0-4EBB-8469-64D9C5211BC0}" type="datetime1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2735796" y="4294038"/>
            <a:ext cx="3672408" cy="719138"/>
          </a:xfrm>
        </p:spPr>
        <p:txBody>
          <a:bodyPr>
            <a:normAutofit/>
          </a:bodyPr>
          <a:lstStyle>
            <a:lvl1pPr algn="ctr">
              <a:buNone/>
              <a:defRPr sz="2000" b="1" i="0">
                <a:solidFill>
                  <a:srgbClr val="54000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err="1" smtClean="0"/>
              <a:t>Disciplina</a:t>
            </a:r>
            <a:endParaRPr lang="en-US" dirty="0" smtClean="0"/>
          </a:p>
        </p:txBody>
      </p:sp>
      <p:sp>
        <p:nvSpPr>
          <p:cNvPr id="17" name="Content Placeholder 15"/>
          <p:cNvSpPr>
            <a:spLocks noGrp="1"/>
          </p:cNvSpPr>
          <p:nvPr>
            <p:ph sz="quarter" idx="14" hasCustomPrompt="1"/>
          </p:nvPr>
        </p:nvSpPr>
        <p:spPr>
          <a:xfrm>
            <a:off x="2735796" y="6273316"/>
            <a:ext cx="3672408" cy="468052"/>
          </a:xfrm>
        </p:spPr>
        <p:txBody>
          <a:bodyPr>
            <a:normAutofit/>
          </a:bodyPr>
          <a:lstStyle>
            <a:lvl1pPr algn="ctr">
              <a:buNone/>
              <a:defRPr sz="1800" i="0">
                <a:solidFill>
                  <a:srgbClr val="540000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Data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1A98C-D4D7-4637-A7A2-ED7D0BEBF26C}" type="datetime1">
              <a:rPr lang="en-US" smtClean="0"/>
              <a:pPr/>
              <a:t>4/22/2012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2A91-8490-42D7-AE70-0BC4B975A355}" type="datetime1">
              <a:rPr lang="en-US" smtClean="0"/>
              <a:pPr/>
              <a:t>4/22/2012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76200"/>
            <a:ext cx="8153400" cy="685800"/>
          </a:xfrm>
        </p:spPr>
        <p:txBody>
          <a:bodyPr/>
          <a:lstStyle>
            <a:lvl1pPr>
              <a:defRPr kumimoji="0" lang="en-US" sz="320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noProof="0" dirty="0" smtClean="0"/>
              <a:t>Click to edit Master title style</a:t>
            </a:r>
            <a:endParaRPr kumimoji="0"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745C66F-FC7B-4C52-931F-EAABACA1CBDF}" type="slidenum">
              <a:rPr lang="en-GB" smtClean="0"/>
              <a:pPr/>
              <a:t>‹#›</a:t>
            </a:fld>
            <a:r>
              <a:rPr lang="en-GB" dirty="0" smtClean="0"/>
              <a:t>/28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219200"/>
            <a:ext cx="8153400" cy="5314950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GB" noProof="0" dirty="0" smtClean="0"/>
              <a:t>Click to edit Master text styles</a:t>
            </a:r>
          </a:p>
          <a:p>
            <a:pPr lvl="1" eaLnBrk="1" latinLnBrk="0" hangingPunct="1"/>
            <a:r>
              <a:rPr lang="en-GB" noProof="0" dirty="0" smtClean="0"/>
              <a:t>Second level</a:t>
            </a:r>
          </a:p>
          <a:p>
            <a:pPr lvl="2" eaLnBrk="1" latinLnBrk="0" hangingPunct="1"/>
            <a:r>
              <a:rPr lang="en-GB" noProof="0" dirty="0" smtClean="0"/>
              <a:t>Third level</a:t>
            </a:r>
          </a:p>
          <a:p>
            <a:pPr lvl="3" eaLnBrk="1" latinLnBrk="0" hangingPunct="1"/>
            <a:r>
              <a:rPr lang="en-GB" noProof="0" dirty="0" smtClean="0"/>
              <a:t>Fourth level</a:t>
            </a:r>
          </a:p>
          <a:p>
            <a:pPr lvl="4" eaLnBrk="1" latinLnBrk="0" hangingPunct="1"/>
            <a:r>
              <a:rPr lang="en-GB" noProof="0" dirty="0" smtClean="0"/>
              <a:t>Fifth level</a:t>
            </a:r>
            <a:endParaRPr kumimoji="0" lang="en-GB" noProof="0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59112" y="6624638"/>
            <a:ext cx="3061059" cy="233362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 b="1">
                <a:solidFill>
                  <a:schemeClr val="tx2"/>
                </a:solidFill>
              </a:defRPr>
            </a:lvl1pPr>
          </a:lstStyle>
          <a:p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25208"/>
            <a:ext cx="9144000" cy="232792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8000" y="6633356"/>
            <a:ext cx="3048000" cy="232792"/>
          </a:xfrm>
          <a:prstGeom prst="rect">
            <a:avLst/>
          </a:prstGeom>
          <a:solidFill>
            <a:srgbClr val="5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800708"/>
          </a:xfrm>
          <a:prstGeom prst="rect">
            <a:avLst/>
          </a:prstGeom>
          <a:solidFill>
            <a:srgbClr val="990000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55676" y="80963"/>
            <a:ext cx="7031124" cy="647737"/>
          </a:xfrm>
        </p:spPr>
        <p:txBody>
          <a:bodyPr/>
          <a:lstStyle/>
          <a:p>
            <a:r>
              <a:rPr lang="pt-PT" dirty="0" smtClean="0"/>
              <a:t>Clique para editar o estilo do título do Modelo Global</a:t>
            </a:r>
            <a:endParaRPr lang="en-US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lvl="0"/>
            <a:r>
              <a:rPr lang="pt-PT" dirty="0" smtClean="0"/>
              <a:t>Clique para editar os estilos de texto do modelo global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en-US" dirty="0"/>
          </a:p>
        </p:txBody>
      </p:sp>
      <p:sp>
        <p:nvSpPr>
          <p:cNvPr id="13" name="Marcador de Posição do Rodapé 4"/>
          <p:cNvSpPr txBox="1">
            <a:spLocks/>
          </p:cNvSpPr>
          <p:nvPr userDrawn="1"/>
        </p:nvSpPr>
        <p:spPr>
          <a:xfrm>
            <a:off x="71500" y="6633654"/>
            <a:ext cx="2895600" cy="215726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Auger, </a:t>
            </a: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Jornadas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LIP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Marcador de Posição do Rodapé 4"/>
          <p:cNvSpPr txBox="1">
            <a:spLocks/>
          </p:cNvSpPr>
          <p:nvPr userDrawn="1"/>
        </p:nvSpPr>
        <p:spPr>
          <a:xfrm>
            <a:off x="3131840" y="6642274"/>
            <a:ext cx="2895600" cy="215726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João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Espadanal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Marcador de Posição do Rodapé 4"/>
          <p:cNvSpPr txBox="1">
            <a:spLocks/>
          </p:cNvSpPr>
          <p:nvPr userDrawn="1"/>
        </p:nvSpPr>
        <p:spPr>
          <a:xfrm>
            <a:off x="6248400" y="6642274"/>
            <a:ext cx="2320044" cy="215726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April 2012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Marcador de Posição do Rodapé 4"/>
          <p:cNvSpPr txBox="1">
            <a:spLocks/>
          </p:cNvSpPr>
          <p:nvPr userDrawn="1"/>
        </p:nvSpPr>
        <p:spPr>
          <a:xfrm>
            <a:off x="8712460" y="6633356"/>
            <a:ext cx="431540" cy="2246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/15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8424428" y="6633356"/>
            <a:ext cx="468052" cy="224644"/>
          </a:xfrm>
        </p:spPr>
        <p:txBody>
          <a:bodyPr/>
          <a:lstStyle/>
          <a:p>
            <a:fld id="{8745C66F-FC7B-4C52-931F-EAABACA1CBD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3" descr="C:\Users\João\Picture3.pn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655676" cy="832577"/>
          </a:xfrm>
          <a:prstGeom prst="rect">
            <a:avLst/>
          </a:prstGeom>
          <a:noFill/>
          <a:effectLst>
            <a:outerShdw blurRad="215900" sx="105000" sy="105000" algn="tl" rotWithShape="0">
              <a:schemeClr val="bg1">
                <a:alpha val="87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A8384-710C-459D-ACBA-1A4664A15BC2}" type="datetime1">
              <a:rPr lang="en-US" smtClean="0"/>
              <a:pPr/>
              <a:t>4/22/2012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03223-F761-40AD-8AEC-84AE7BC9C76E}" type="datetime1">
              <a:rPr lang="en-US" smtClean="0"/>
              <a:pPr/>
              <a:t>4/22/2012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88D9-23B2-4048-86E7-1E60765A5F5D}" type="datetime1">
              <a:rPr lang="en-US" smtClean="0"/>
              <a:pPr/>
              <a:t>4/22/2012</a:t>
            </a:fld>
            <a:endParaRPr lang="en-US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97ED5-147D-4CEC-8A51-E43348DA283E}" type="datetime1">
              <a:rPr lang="en-US" smtClean="0"/>
              <a:pPr/>
              <a:t>4/22/2012</a:t>
            </a:fld>
            <a:endParaRPr lang="en-US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DFB93-6B34-4C26-B022-F647699E7F76}" type="datetime1">
              <a:rPr lang="en-US" smtClean="0"/>
              <a:pPr/>
              <a:t>4/22/2012</a:t>
            </a:fld>
            <a:endParaRPr lang="en-US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F9F3E-224B-4333-A508-04E934C7BA72}" type="datetime1">
              <a:rPr lang="en-US" smtClean="0"/>
              <a:pPr/>
              <a:t>4/22/2012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 do título do Modelo Global</a:t>
            </a:r>
            <a:endParaRPr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 de texto do modelo global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AF65D-0C9C-4937-9146-211570BB3DC9}" type="datetime1">
              <a:rPr lang="en-US" smtClean="0"/>
              <a:pPr/>
              <a:t>4/22/2012</a:t>
            </a:fld>
            <a:endParaRPr lang="en-US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1151620" y="152400"/>
            <a:ext cx="753518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PT" dirty="0" smtClean="0"/>
              <a:t>Clique para editar o estilo do título do Modelo Global</a:t>
            </a:r>
            <a:endParaRPr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 de texto do modelo global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en-US" dirty="0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3048000" y="6597650"/>
            <a:ext cx="3036168" cy="2157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Psicologia … </a:t>
            </a:r>
            <a:fld id="{358E2F77-360D-4C67-B12C-9843DE960A6B}" type="datetime1">
              <a:rPr lang="en-US" smtClean="0"/>
              <a:pPr/>
              <a:t>4/22/2012</a:t>
            </a:fld>
            <a:endParaRPr lang="en-US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152400" y="6597650"/>
            <a:ext cx="2895600" cy="2157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902896" y="6597352"/>
            <a:ext cx="2133600" cy="2321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8745C66F-FC7B-4C52-931F-EAABACA1CB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q"/>
        <a:defRPr sz="2600" b="1" i="1" kern="1200">
          <a:solidFill>
            <a:srgbClr val="54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gif"/><Relationship Id="rId7" Type="http://schemas.openxmlformats.org/officeDocument/2006/relationships/image" Target="../media/image67.png"/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17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77.png"/><Relationship Id="rId3" Type="http://schemas.openxmlformats.org/officeDocument/2006/relationships/image" Target="../media/image73.png"/><Relationship Id="rId7" Type="http://schemas.openxmlformats.org/officeDocument/2006/relationships/image" Target="../media/image79.png"/><Relationship Id="rId12" Type="http://schemas.openxmlformats.org/officeDocument/2006/relationships/image" Target="../media/image7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0" Type="http://schemas.openxmlformats.org/officeDocument/2006/relationships/image" Target="../media/image17.png"/><Relationship Id="rId4" Type="http://schemas.openxmlformats.org/officeDocument/2006/relationships/image" Target="../media/image75.png"/><Relationship Id="rId9" Type="http://schemas.openxmlformats.org/officeDocument/2006/relationships/image" Target="../media/image8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90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7" Type="http://schemas.openxmlformats.org/officeDocument/2006/relationships/image" Target="../media/image104.jpe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jpeg"/><Relationship Id="rId4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15.pn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9.png"/><Relationship Id="rId5" Type="http://schemas.openxmlformats.org/officeDocument/2006/relationships/image" Target="../media/image17.png"/><Relationship Id="rId4" Type="http://schemas.openxmlformats.org/officeDocument/2006/relationships/image" Target="../media/image118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21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23.png"/><Relationship Id="rId4" Type="http://schemas.openxmlformats.org/officeDocument/2006/relationships/image" Target="../media/image122.png"/><Relationship Id="rId9" Type="http://schemas.openxmlformats.org/officeDocument/2006/relationships/image" Target="../media/image1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10" Type="http://schemas.openxmlformats.org/officeDocument/2006/relationships/image" Target="../media/image31.png"/><Relationship Id="rId4" Type="http://schemas.openxmlformats.org/officeDocument/2006/relationships/image" Target="../media/image29.jpe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gif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Light Studies and exotics events at </a:t>
            </a:r>
            <a:br>
              <a:rPr lang="en-GB" dirty="0" smtClean="0"/>
            </a:br>
            <a:r>
              <a:rPr lang="en-GB" dirty="0" smtClean="0"/>
              <a:t>Pierre Auger Observatory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4" descr="lip_logo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857" t="28787" r="7744" b="29381"/>
          <a:stretch>
            <a:fillRect/>
          </a:stretch>
        </p:blipFill>
        <p:spPr bwMode="auto">
          <a:xfrm>
            <a:off x="539552" y="4521112"/>
            <a:ext cx="1208301" cy="89008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691680" y="5193196"/>
            <a:ext cx="5436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João</a:t>
            </a:r>
            <a:r>
              <a:rPr lang="en-GB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Pedro </a:t>
            </a:r>
            <a:r>
              <a:rPr lang="en-GB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Espadanal</a:t>
            </a:r>
            <a:endParaRPr lang="en-GB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6330806"/>
            <a:ext cx="5436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22-04-2012</a:t>
            </a:r>
            <a:endParaRPr lang="en-GB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9672" y="3831431"/>
            <a:ext cx="5436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Jornadas</a:t>
            </a:r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 LIP 2012</a:t>
            </a:r>
            <a:endParaRPr lang="en-GB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559786"/>
            <a:ext cx="768804" cy="157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João\Documents\Phd\seminarios\imagens\Untitle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522510"/>
            <a:ext cx="4536504" cy="1646350"/>
          </a:xfrm>
          <a:prstGeom prst="rect">
            <a:avLst/>
          </a:prstGeom>
          <a:noFill/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836" y="5591212"/>
            <a:ext cx="1494383" cy="50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56376" y="4545124"/>
            <a:ext cx="807010" cy="162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691680" y="4545124"/>
            <a:ext cx="5436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Auger LIP Group</a:t>
            </a:r>
            <a:endParaRPr lang="en-GB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CLF and Roving Laser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6915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Roving Laser And CLF</a:t>
            </a: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2855" y="2016907"/>
            <a:ext cx="6481166" cy="3760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438" y="2017246"/>
            <a:ext cx="6480000" cy="3760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438" y="2017246"/>
            <a:ext cx="6480000" cy="3760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91580" y="1196752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reflections of in the detector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68244" y="1052736"/>
            <a:ext cx="208529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195736" y="152078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roving laser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1340768"/>
            <a:ext cx="288032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1580" y="3501008"/>
            <a:ext cx="5546958" cy="26023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6156176" y="1016732"/>
            <a:ext cx="2628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GB" b="1" dirty="0" err="1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Horsehead</a:t>
            </a: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Nebula </a:t>
            </a:r>
            <a:endParaRPr lang="en-GB" b="1" dirty="0" smtClean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2220" y="4221088"/>
            <a:ext cx="2412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Burrell </a:t>
            </a: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Schmidt telescope at </a:t>
            </a:r>
            <a:r>
              <a:rPr lang="en-GB" b="1" dirty="0" err="1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Kitt</a:t>
            </a: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Peak</a:t>
            </a:r>
            <a:endParaRPr lang="en-GB" b="1" dirty="0" smtClean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CLF and Roving Laser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6915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Roving Laser And CLF</a:t>
            </a: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208529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79512" y="3429000"/>
            <a:ext cx="18362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lvl="1" indent="-14288" algn="ctr">
              <a:buClr>
                <a:srgbClr val="254159"/>
              </a:buClr>
              <a:buSzPct val="75000"/>
            </a:pP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VAOD</a:t>
            </a:r>
            <a:b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Proportional  to the amount of aerosols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4597968"/>
            <a:ext cx="1908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lvl="1" indent="-14288" algn="ctr">
              <a:buClr>
                <a:srgbClr val="254159"/>
              </a:buClr>
              <a:buSzPct val="75000"/>
            </a:pP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cause more multi scattering by Mie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" name="Content Placeholder 7" descr="alpha_VAOD_LL_all.pn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688125" y="1268760"/>
            <a:ext cx="3334609" cy="2772307"/>
          </a:xfrm>
        </p:spPr>
      </p:pic>
      <p:cxnSp>
        <p:nvCxnSpPr>
          <p:cNvPr id="13" name="Straight Arrow Connector 12"/>
          <p:cNvCxnSpPr/>
          <p:nvPr/>
        </p:nvCxnSpPr>
        <p:spPr>
          <a:xfrm flipV="1">
            <a:off x="1475656" y="1160748"/>
            <a:ext cx="0" cy="1260140"/>
          </a:xfrm>
          <a:prstGeom prst="straightConnector1">
            <a:avLst/>
          </a:prstGeom>
          <a:ln w="28575">
            <a:tailEnd type="arrow"/>
          </a:ln>
          <a:effectLst>
            <a:outerShdw blurRad="38100" dist="38100" dir="2700000" sx="104000" sy="104000" algn="tl" rotWithShape="0">
              <a:schemeClr val="tx1">
                <a:alpha val="4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1" name="Content Placeholder 14" descr="zeta_VAOD_LL_al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31740" y="1268760"/>
            <a:ext cx="3334610" cy="2760941"/>
          </a:xfrm>
          <a:prstGeom prst="rect">
            <a:avLst/>
          </a:prstGeom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764704"/>
            <a:ext cx="252028" cy="54186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516216" y="3861048"/>
            <a:ext cx="1908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lvl="1" indent="-14288" algn="ctr">
              <a:buClr>
                <a:srgbClr val="254159"/>
              </a:buClr>
              <a:buSzPct val="75000"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Equivalent to height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27784" y="944724"/>
            <a:ext cx="6516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CLF Data  -&gt; Far away from telescopes (atmosphere effects)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9772" y="4506039"/>
            <a:ext cx="2967820" cy="209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76156" y="4495075"/>
            <a:ext cx="2952328" cy="2102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8298414" y="3949315"/>
            <a:ext cx="954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lvl="1" indent="-14288" algn="ctr">
              <a:buClr>
                <a:srgbClr val="254159"/>
              </a:buClr>
              <a:buSzPct val="75000"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Top </a:t>
            </a:r>
            <a:r>
              <a:rPr lang="en-US" sz="1400" dirty="0" err="1" smtClean="0">
                <a:solidFill>
                  <a:schemeClr val="tx2">
                    <a:lumMod val="50000"/>
                  </a:schemeClr>
                </a:solidFill>
              </a:rPr>
              <a:t>atm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696236" y="4149080"/>
            <a:ext cx="1656184" cy="0"/>
          </a:xfrm>
          <a:prstGeom prst="straightConnector1">
            <a:avLst/>
          </a:prstGeom>
          <a:ln w="28575"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800100"/>
            <a:ext cx="9144000" cy="58324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Roving Laser Campaign - Photos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6915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Roving Laser And CLF</a:t>
            </a:r>
          </a:p>
        </p:txBody>
      </p:sp>
      <p:pic>
        <p:nvPicPr>
          <p:cNvPr id="69635" name="Picture 3" descr="C:\Users\João\Pictur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701" y="1736812"/>
            <a:ext cx="6285559" cy="471631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9932" y="1304763"/>
            <a:ext cx="4941565" cy="3123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935596" y="1880828"/>
            <a:ext cx="2088232" cy="684076"/>
          </a:xfrm>
          <a:prstGeom prst="rect">
            <a:avLst/>
          </a:prstGeom>
          <a:solidFill>
            <a:schemeClr val="bg1">
              <a:alpha val="9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Campaign April 2011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91980" y="980728"/>
            <a:ext cx="2088232" cy="684076"/>
          </a:xfrm>
          <a:prstGeom prst="rect">
            <a:avLst/>
          </a:prstGeom>
          <a:solidFill>
            <a:schemeClr val="bg1">
              <a:alpha val="90000"/>
            </a:schemeClr>
          </a:solidFill>
          <a:ln w="38100">
            <a:solidFill>
              <a:srgbClr val="C00000"/>
            </a:solidFill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Campaign July 2010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Outlook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304764"/>
            <a:ext cx="8229600" cy="4821399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Detailed understanding of the detector behavior and atmospheric effects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Shower physics studies with new spatial dimensions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400" dirty="0" smtClean="0"/>
              <a:t>After understanding the atmosphere and detector, we can disentangle strange and exotics events 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Exotics</a:t>
            </a:r>
            <a:r>
              <a:rPr lang="pt-PT" dirty="0" smtClean="0"/>
              <a:t> </a:t>
            </a:r>
            <a:r>
              <a:rPr lang="pt-PT" dirty="0" err="1" smtClean="0"/>
              <a:t>Events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67328" y="5674376"/>
            <a:ext cx="398214" cy="191125"/>
          </a:xfrm>
        </p:spPr>
        <p:txBody>
          <a:bodyPr/>
          <a:lstStyle/>
          <a:p>
            <a:fld id="{8745C66F-FC7B-4C52-931F-EAABACA1CBD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232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Exotics Events</a:t>
            </a:r>
          </a:p>
        </p:txBody>
      </p:sp>
      <p:grpSp>
        <p:nvGrpSpPr>
          <p:cNvPr id="6" name="Group 2"/>
          <p:cNvGrpSpPr>
            <a:grpSpLocks/>
          </p:cNvGrpSpPr>
          <p:nvPr/>
        </p:nvGrpSpPr>
        <p:grpSpPr bwMode="auto">
          <a:xfrm>
            <a:off x="3687862" y="1225550"/>
            <a:ext cx="4953000" cy="1514475"/>
            <a:chOff x="3128" y="772"/>
            <a:chExt cx="3120" cy="954"/>
          </a:xfrm>
        </p:grpSpPr>
        <p:sp>
          <p:nvSpPr>
            <p:cNvPr id="7" name="Line 3"/>
            <p:cNvSpPr>
              <a:spLocks noChangeShapeType="1"/>
            </p:cNvSpPr>
            <p:nvPr/>
          </p:nvSpPr>
          <p:spPr bwMode="auto">
            <a:xfrm>
              <a:off x="3959" y="1015"/>
              <a:ext cx="1352" cy="318"/>
            </a:xfrm>
            <a:prstGeom prst="line">
              <a:avLst/>
            </a:prstGeom>
            <a:noFill/>
            <a:ln w="2844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5528" y="1352"/>
              <a:ext cx="624" cy="120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5519" y="1388"/>
              <a:ext cx="160" cy="159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5555" y="1386"/>
              <a:ext cx="177" cy="129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5549" y="1377"/>
              <a:ext cx="562" cy="125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5526" y="1373"/>
              <a:ext cx="648" cy="100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5501" y="1364"/>
              <a:ext cx="338" cy="144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5636" y="1409"/>
              <a:ext cx="245" cy="79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>
              <a:off x="5356" y="1347"/>
              <a:ext cx="393" cy="182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5250" y="1309"/>
              <a:ext cx="905" cy="183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>
              <a:off x="5258" y="1305"/>
              <a:ext cx="990" cy="240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5281" y="1320"/>
              <a:ext cx="445" cy="264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5658" y="1433"/>
              <a:ext cx="342" cy="60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>
              <a:off x="5670" y="1442"/>
              <a:ext cx="120" cy="88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5691" y="1418"/>
              <a:ext cx="360" cy="68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5552" y="1432"/>
              <a:ext cx="166" cy="105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5501" y="1366"/>
              <a:ext cx="562" cy="144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>
              <a:off x="5402" y="1344"/>
              <a:ext cx="510" cy="181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5513" y="1381"/>
              <a:ext cx="729" cy="93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>
              <a:off x="5388" y="1350"/>
              <a:ext cx="342" cy="200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>
              <a:off x="5295" y="1328"/>
              <a:ext cx="904" cy="191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24"/>
            <p:cNvSpPr>
              <a:spLocks noChangeShapeType="1"/>
            </p:cNvSpPr>
            <p:nvPr/>
          </p:nvSpPr>
          <p:spPr bwMode="auto">
            <a:xfrm>
              <a:off x="5400" y="1339"/>
              <a:ext cx="592" cy="181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5443" y="1369"/>
              <a:ext cx="474" cy="164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26"/>
            <p:cNvSpPr>
              <a:spLocks noChangeShapeType="1"/>
            </p:cNvSpPr>
            <p:nvPr/>
          </p:nvSpPr>
          <p:spPr bwMode="auto">
            <a:xfrm>
              <a:off x="5363" y="1335"/>
              <a:ext cx="883" cy="135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5345" y="1329"/>
              <a:ext cx="642" cy="149"/>
            </a:xfrm>
            <a:prstGeom prst="line">
              <a:avLst/>
            </a:prstGeom>
            <a:noFill/>
            <a:ln w="936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 Box 28"/>
            <p:cNvSpPr txBox="1">
              <a:spLocks noChangeArrowheads="1"/>
            </p:cNvSpPr>
            <p:nvPr/>
          </p:nvSpPr>
          <p:spPr bwMode="auto">
            <a:xfrm rot="20400000" flipH="1">
              <a:off x="5008" y="1216"/>
              <a:ext cx="114" cy="2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" name="Group 29"/>
            <p:cNvGrpSpPr>
              <a:grpSpLocks/>
            </p:cNvGrpSpPr>
            <p:nvPr/>
          </p:nvGrpSpPr>
          <p:grpSpPr bwMode="auto">
            <a:xfrm>
              <a:off x="3128" y="772"/>
              <a:ext cx="1822" cy="494"/>
              <a:chOff x="3128" y="772"/>
              <a:chExt cx="1822" cy="494"/>
            </a:xfrm>
          </p:grpSpPr>
          <p:sp>
            <p:nvSpPr>
              <p:cNvPr id="36" name="Text Box 30"/>
              <p:cNvSpPr txBox="1">
                <a:spLocks noChangeArrowheads="1"/>
              </p:cNvSpPr>
              <p:nvPr/>
            </p:nvSpPr>
            <p:spPr bwMode="auto">
              <a:xfrm rot="20400000" flipH="1">
                <a:off x="3176" y="783"/>
                <a:ext cx="117" cy="29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Line 31"/>
              <p:cNvSpPr>
                <a:spLocks noChangeShapeType="1"/>
              </p:cNvSpPr>
              <p:nvPr/>
            </p:nvSpPr>
            <p:spPr bwMode="auto">
              <a:xfrm>
                <a:off x="3744" y="942"/>
                <a:ext cx="861" cy="278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32"/>
              <p:cNvSpPr>
                <a:spLocks noChangeShapeType="1"/>
              </p:cNvSpPr>
              <p:nvPr/>
            </p:nvSpPr>
            <p:spPr bwMode="auto">
              <a:xfrm>
                <a:off x="3795" y="967"/>
                <a:ext cx="456" cy="128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33"/>
              <p:cNvSpPr>
                <a:spLocks noChangeShapeType="1"/>
              </p:cNvSpPr>
              <p:nvPr/>
            </p:nvSpPr>
            <p:spPr bwMode="auto">
              <a:xfrm>
                <a:off x="3783" y="963"/>
                <a:ext cx="598" cy="215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34"/>
              <p:cNvSpPr>
                <a:spLocks noChangeShapeType="1"/>
              </p:cNvSpPr>
              <p:nvPr/>
            </p:nvSpPr>
            <p:spPr bwMode="auto">
              <a:xfrm>
                <a:off x="3770" y="945"/>
                <a:ext cx="977" cy="235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Line 35"/>
              <p:cNvSpPr>
                <a:spLocks noChangeShapeType="1"/>
              </p:cNvSpPr>
              <p:nvPr/>
            </p:nvSpPr>
            <p:spPr bwMode="auto">
              <a:xfrm>
                <a:off x="3793" y="967"/>
                <a:ext cx="656" cy="249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Line 36"/>
              <p:cNvSpPr>
                <a:spLocks noChangeShapeType="1"/>
              </p:cNvSpPr>
              <p:nvPr/>
            </p:nvSpPr>
            <p:spPr bwMode="auto">
              <a:xfrm>
                <a:off x="3792" y="940"/>
                <a:ext cx="1095" cy="236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Line 37"/>
              <p:cNvSpPr>
                <a:spLocks noChangeShapeType="1"/>
              </p:cNvSpPr>
              <p:nvPr/>
            </p:nvSpPr>
            <p:spPr bwMode="auto">
              <a:xfrm>
                <a:off x="3780" y="960"/>
                <a:ext cx="867" cy="234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38"/>
              <p:cNvSpPr>
                <a:spLocks noChangeShapeType="1"/>
              </p:cNvSpPr>
              <p:nvPr/>
            </p:nvSpPr>
            <p:spPr bwMode="auto">
              <a:xfrm>
                <a:off x="3801" y="957"/>
                <a:ext cx="961" cy="243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Line 39"/>
              <p:cNvSpPr>
                <a:spLocks noChangeShapeType="1"/>
              </p:cNvSpPr>
              <p:nvPr/>
            </p:nvSpPr>
            <p:spPr bwMode="auto">
              <a:xfrm>
                <a:off x="3808" y="982"/>
                <a:ext cx="575" cy="282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Line 40"/>
              <p:cNvSpPr>
                <a:spLocks noChangeShapeType="1"/>
              </p:cNvSpPr>
              <p:nvPr/>
            </p:nvSpPr>
            <p:spPr bwMode="auto">
              <a:xfrm>
                <a:off x="3813" y="976"/>
                <a:ext cx="696" cy="277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41"/>
              <p:cNvSpPr>
                <a:spLocks noChangeShapeType="1"/>
              </p:cNvSpPr>
              <p:nvPr/>
            </p:nvSpPr>
            <p:spPr bwMode="auto">
              <a:xfrm>
                <a:off x="3815" y="971"/>
                <a:ext cx="792" cy="228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42"/>
              <p:cNvSpPr>
                <a:spLocks noChangeShapeType="1"/>
              </p:cNvSpPr>
              <p:nvPr/>
            </p:nvSpPr>
            <p:spPr bwMode="auto">
              <a:xfrm>
                <a:off x="4136" y="1052"/>
                <a:ext cx="640" cy="123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43"/>
              <p:cNvSpPr>
                <a:spLocks noChangeShapeType="1"/>
              </p:cNvSpPr>
              <p:nvPr/>
            </p:nvSpPr>
            <p:spPr bwMode="auto">
              <a:xfrm>
                <a:off x="4126" y="1089"/>
                <a:ext cx="164" cy="163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44"/>
              <p:cNvSpPr>
                <a:spLocks noChangeShapeType="1"/>
              </p:cNvSpPr>
              <p:nvPr/>
            </p:nvSpPr>
            <p:spPr bwMode="auto">
              <a:xfrm>
                <a:off x="4164" y="1087"/>
                <a:ext cx="180" cy="131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45"/>
              <p:cNvSpPr>
                <a:spLocks noChangeShapeType="1"/>
              </p:cNvSpPr>
              <p:nvPr/>
            </p:nvSpPr>
            <p:spPr bwMode="auto">
              <a:xfrm>
                <a:off x="4158" y="1076"/>
                <a:ext cx="577" cy="129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46"/>
              <p:cNvSpPr>
                <a:spLocks noChangeShapeType="1"/>
              </p:cNvSpPr>
              <p:nvPr/>
            </p:nvSpPr>
            <p:spPr bwMode="auto">
              <a:xfrm>
                <a:off x="4134" y="1071"/>
                <a:ext cx="666" cy="102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47"/>
              <p:cNvSpPr>
                <a:spLocks noChangeShapeType="1"/>
              </p:cNvSpPr>
              <p:nvPr/>
            </p:nvSpPr>
            <p:spPr bwMode="auto">
              <a:xfrm>
                <a:off x="4108" y="1063"/>
                <a:ext cx="348" cy="146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48"/>
              <p:cNvSpPr>
                <a:spLocks noChangeShapeType="1"/>
              </p:cNvSpPr>
              <p:nvPr/>
            </p:nvSpPr>
            <p:spPr bwMode="auto">
              <a:xfrm>
                <a:off x="4246" y="1111"/>
                <a:ext cx="251" cy="81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49"/>
              <p:cNvSpPr>
                <a:spLocks noChangeShapeType="1"/>
              </p:cNvSpPr>
              <p:nvPr/>
            </p:nvSpPr>
            <p:spPr bwMode="auto">
              <a:xfrm>
                <a:off x="3960" y="1046"/>
                <a:ext cx="404" cy="185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Line 50"/>
              <p:cNvSpPr>
                <a:spLocks noChangeShapeType="1"/>
              </p:cNvSpPr>
              <p:nvPr/>
            </p:nvSpPr>
            <p:spPr bwMode="auto">
              <a:xfrm>
                <a:off x="3897" y="991"/>
                <a:ext cx="928" cy="187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51"/>
              <p:cNvSpPr>
                <a:spLocks noChangeShapeType="1"/>
              </p:cNvSpPr>
              <p:nvPr/>
            </p:nvSpPr>
            <p:spPr bwMode="auto">
              <a:xfrm>
                <a:off x="3842" y="957"/>
                <a:ext cx="1015" cy="244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Line 52"/>
              <p:cNvSpPr>
                <a:spLocks noChangeShapeType="1"/>
              </p:cNvSpPr>
              <p:nvPr/>
            </p:nvSpPr>
            <p:spPr bwMode="auto">
              <a:xfrm>
                <a:off x="3845" y="995"/>
                <a:ext cx="456" cy="271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53"/>
              <p:cNvSpPr>
                <a:spLocks noChangeShapeType="1"/>
              </p:cNvSpPr>
              <p:nvPr/>
            </p:nvSpPr>
            <p:spPr bwMode="auto">
              <a:xfrm>
                <a:off x="4269" y="1134"/>
                <a:ext cx="352" cy="61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Line 54"/>
              <p:cNvSpPr>
                <a:spLocks noChangeShapeType="1"/>
              </p:cNvSpPr>
              <p:nvPr/>
            </p:nvSpPr>
            <p:spPr bwMode="auto">
              <a:xfrm>
                <a:off x="4281" y="1142"/>
                <a:ext cx="122" cy="90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Line 55"/>
              <p:cNvSpPr>
                <a:spLocks noChangeShapeType="1"/>
              </p:cNvSpPr>
              <p:nvPr/>
            </p:nvSpPr>
            <p:spPr bwMode="auto">
              <a:xfrm>
                <a:off x="4302" y="1119"/>
                <a:ext cx="370" cy="68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Line 56"/>
              <p:cNvSpPr>
                <a:spLocks noChangeShapeType="1"/>
              </p:cNvSpPr>
              <p:nvPr/>
            </p:nvSpPr>
            <p:spPr bwMode="auto">
              <a:xfrm>
                <a:off x="4161" y="1133"/>
                <a:ext cx="169" cy="108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57"/>
              <p:cNvSpPr>
                <a:spLocks noChangeShapeType="1"/>
              </p:cNvSpPr>
              <p:nvPr/>
            </p:nvSpPr>
            <p:spPr bwMode="auto">
              <a:xfrm>
                <a:off x="4109" y="1065"/>
                <a:ext cx="577" cy="147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Line 58"/>
              <p:cNvSpPr>
                <a:spLocks noChangeShapeType="1"/>
              </p:cNvSpPr>
              <p:nvPr/>
            </p:nvSpPr>
            <p:spPr bwMode="auto">
              <a:xfrm>
                <a:off x="4007" y="1042"/>
                <a:ext cx="523" cy="186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59"/>
              <p:cNvSpPr>
                <a:spLocks noChangeShapeType="1"/>
              </p:cNvSpPr>
              <p:nvPr/>
            </p:nvSpPr>
            <p:spPr bwMode="auto">
              <a:xfrm>
                <a:off x="4121" y="1081"/>
                <a:ext cx="748" cy="96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60"/>
              <p:cNvSpPr>
                <a:spLocks noChangeShapeType="1"/>
              </p:cNvSpPr>
              <p:nvPr/>
            </p:nvSpPr>
            <p:spPr bwMode="auto">
              <a:xfrm>
                <a:off x="3993" y="1049"/>
                <a:ext cx="350" cy="206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Line 61"/>
              <p:cNvSpPr>
                <a:spLocks noChangeShapeType="1"/>
              </p:cNvSpPr>
              <p:nvPr/>
            </p:nvSpPr>
            <p:spPr bwMode="auto">
              <a:xfrm>
                <a:off x="3949" y="986"/>
                <a:ext cx="926" cy="195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Line 62"/>
              <p:cNvSpPr>
                <a:spLocks noChangeShapeType="1"/>
              </p:cNvSpPr>
              <p:nvPr/>
            </p:nvSpPr>
            <p:spPr bwMode="auto">
              <a:xfrm>
                <a:off x="4005" y="1037"/>
                <a:ext cx="607" cy="186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Line 63"/>
              <p:cNvSpPr>
                <a:spLocks noChangeShapeType="1"/>
              </p:cNvSpPr>
              <p:nvPr/>
            </p:nvSpPr>
            <p:spPr bwMode="auto">
              <a:xfrm>
                <a:off x="4049" y="1069"/>
                <a:ext cx="485" cy="168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Line 64"/>
              <p:cNvSpPr>
                <a:spLocks noChangeShapeType="1"/>
              </p:cNvSpPr>
              <p:nvPr/>
            </p:nvSpPr>
            <p:spPr bwMode="auto">
              <a:xfrm>
                <a:off x="4043" y="1022"/>
                <a:ext cx="907" cy="139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Line 65"/>
              <p:cNvSpPr>
                <a:spLocks noChangeShapeType="1"/>
              </p:cNvSpPr>
              <p:nvPr/>
            </p:nvSpPr>
            <p:spPr bwMode="auto">
              <a:xfrm>
                <a:off x="3949" y="1028"/>
                <a:ext cx="659" cy="153"/>
              </a:xfrm>
              <a:prstGeom prst="line">
                <a:avLst/>
              </a:prstGeom>
              <a:noFill/>
              <a:ln w="9360">
                <a:solidFill>
                  <a:srgbClr val="FF66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Line 66"/>
              <p:cNvSpPr>
                <a:spLocks noChangeShapeType="1"/>
              </p:cNvSpPr>
              <p:nvPr/>
            </p:nvSpPr>
            <p:spPr bwMode="auto">
              <a:xfrm>
                <a:off x="3224" y="798"/>
                <a:ext cx="690" cy="216"/>
              </a:xfrm>
              <a:prstGeom prst="line">
                <a:avLst/>
              </a:prstGeom>
              <a:noFill/>
              <a:ln w="28440">
                <a:solidFill>
                  <a:srgbClr val="FF6600"/>
                </a:solidFill>
                <a:prstDash val="dash"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Oval 67"/>
              <p:cNvSpPr>
                <a:spLocks noChangeArrowheads="1"/>
              </p:cNvSpPr>
              <p:nvPr/>
            </p:nvSpPr>
            <p:spPr bwMode="auto">
              <a:xfrm rot="20400000" flipH="1">
                <a:off x="3697" y="924"/>
                <a:ext cx="78" cy="69"/>
              </a:xfrm>
              <a:prstGeom prst="ellipse">
                <a:avLst/>
              </a:prstGeom>
              <a:solidFill>
                <a:srgbClr val="000000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Text Box 68"/>
              <p:cNvSpPr txBox="1">
                <a:spLocks noChangeArrowheads="1"/>
              </p:cNvSpPr>
              <p:nvPr/>
            </p:nvSpPr>
            <p:spPr bwMode="auto">
              <a:xfrm rot="20400000" flipH="1">
                <a:off x="3461" y="921"/>
                <a:ext cx="696" cy="21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4" name="Text Box 69"/>
            <p:cNvSpPr txBox="1">
              <a:spLocks noChangeArrowheads="1"/>
            </p:cNvSpPr>
            <p:nvPr/>
          </p:nvSpPr>
          <p:spPr bwMode="auto">
            <a:xfrm>
              <a:off x="3168" y="1497"/>
              <a:ext cx="114" cy="22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Rectangle 70"/>
            <p:cNvSpPr>
              <a:spLocks noChangeArrowheads="1"/>
            </p:cNvSpPr>
            <p:nvPr/>
          </p:nvSpPr>
          <p:spPr bwMode="auto">
            <a:xfrm>
              <a:off x="4506" y="837"/>
              <a:ext cx="114" cy="22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5" name="Text Box 71"/>
          <p:cNvSpPr txBox="1">
            <a:spLocks noChangeArrowheads="1"/>
          </p:cNvSpPr>
          <p:nvPr/>
        </p:nvSpPr>
        <p:spPr bwMode="auto">
          <a:xfrm>
            <a:off x="228600" y="1423988"/>
            <a:ext cx="2932113" cy="709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400">
                <a:solidFill>
                  <a:srgbClr val="666666"/>
                </a:solidFill>
                <a:ea typeface="WenQuanYi Zen Hei" charset="0"/>
                <a:cs typeface="WenQuanYi Zen Hei" charset="0"/>
              </a:rPr>
              <a:t>Example: </a:t>
            </a:r>
          </a:p>
          <a:p>
            <a:pPr>
              <a:lnSpc>
                <a:spcPct val="100000"/>
              </a:lnSpc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b="1">
                <a:solidFill>
                  <a:srgbClr val="CC6633"/>
                </a:solidFill>
                <a:ea typeface="WenQuanYi Zen Hei" charset="0"/>
                <a:cs typeface="WenQuanYi Zen Hei" charset="0"/>
              </a:rPr>
              <a:t>Double</a:t>
            </a:r>
            <a:r>
              <a:rPr lang="pt-PT" sz="1600" b="1">
                <a:solidFill>
                  <a:srgbClr val="666666"/>
                </a:solidFill>
                <a:ea typeface="WenQuanYi Zen Hei" charset="0"/>
                <a:cs typeface="WenQuanYi Zen Hei" charset="0"/>
              </a:rPr>
              <a:t> </a:t>
            </a:r>
            <a:r>
              <a:rPr lang="pt-PT" sz="1600" b="1">
                <a:solidFill>
                  <a:srgbClr val="355E00"/>
                </a:solidFill>
                <a:ea typeface="WenQuanYi Zen Hei" charset="0"/>
                <a:cs typeface="WenQuanYi Zen Hei" charset="0"/>
              </a:rPr>
              <a:t>Bangs</a:t>
            </a:r>
          </a:p>
        </p:txBody>
      </p:sp>
      <p:pic>
        <p:nvPicPr>
          <p:cNvPr id="76" name="Picture 72"/>
          <p:cNvPicPr>
            <a:picLocks noChangeAspect="1" noChangeArrowheads="1"/>
          </p:cNvPicPr>
          <p:nvPr/>
        </p:nvPicPr>
        <p:blipFill>
          <a:blip r:embed="rId2" cstate="print"/>
          <a:srcRect l="9738" t="48927" r="51462" b="19142"/>
          <a:stretch>
            <a:fillRect/>
          </a:stretch>
        </p:blipFill>
        <p:spPr bwMode="auto">
          <a:xfrm>
            <a:off x="575556" y="4086781"/>
            <a:ext cx="3634550" cy="24743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7" name="Picture 73"/>
          <p:cNvPicPr>
            <a:picLocks noChangeAspect="1" noChangeArrowheads="1"/>
          </p:cNvPicPr>
          <p:nvPr/>
        </p:nvPicPr>
        <p:blipFill>
          <a:blip r:embed="rId3" cstate="print"/>
          <a:srcRect l="10233" t="44691" r="64621" b="27573"/>
          <a:stretch>
            <a:fillRect/>
          </a:stretch>
        </p:blipFill>
        <p:spPr bwMode="auto">
          <a:xfrm>
            <a:off x="4499992" y="4069222"/>
            <a:ext cx="3500837" cy="24919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78" name="Picture 74"/>
          <p:cNvPicPr>
            <a:picLocks noChangeAspect="1" noChangeArrowheads="1"/>
          </p:cNvPicPr>
          <p:nvPr/>
        </p:nvPicPr>
        <p:blipFill>
          <a:blip r:embed="rId3" cstate="print"/>
          <a:srcRect l="10233" t="12500" r="64621" b="59700"/>
          <a:stretch>
            <a:fillRect/>
          </a:stretch>
        </p:blipFill>
        <p:spPr bwMode="auto">
          <a:xfrm>
            <a:off x="6876256" y="3681028"/>
            <a:ext cx="1984077" cy="12317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9" name="AutoShape 75"/>
          <p:cNvSpPr>
            <a:spLocks noChangeArrowheads="1"/>
          </p:cNvSpPr>
          <p:nvPr/>
        </p:nvSpPr>
        <p:spPr bwMode="auto">
          <a:xfrm>
            <a:off x="2447764" y="4127201"/>
            <a:ext cx="295788" cy="2038103"/>
          </a:xfrm>
          <a:prstGeom prst="roundRect">
            <a:avLst>
              <a:gd name="adj" fmla="val 458"/>
            </a:avLst>
          </a:prstGeom>
          <a:solidFill>
            <a:srgbClr val="E6E6E6">
              <a:alpha val="50000"/>
            </a:srgbClr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Text Box 76"/>
          <p:cNvSpPr txBox="1">
            <a:spLocks noChangeArrowheads="1"/>
          </p:cNvSpPr>
          <p:nvPr/>
        </p:nvSpPr>
        <p:spPr bwMode="auto">
          <a:xfrm>
            <a:off x="1819338" y="3736337"/>
            <a:ext cx="1327671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b="1" dirty="0" err="1">
                <a:solidFill>
                  <a:srgbClr val="0000FF"/>
                </a:solidFill>
                <a:ea typeface="WenQuanYi Zen Hei" charset="0"/>
                <a:cs typeface="WenQuanYi Zen Hei" charset="0"/>
              </a:rPr>
              <a:t>Cloudy</a:t>
            </a:r>
            <a:r>
              <a:rPr lang="pt-PT" sz="1600" b="1" dirty="0">
                <a:solidFill>
                  <a:srgbClr val="0000FF"/>
                </a:solidFill>
                <a:ea typeface="WenQuanYi Zen Hei" charset="0"/>
                <a:cs typeface="WenQuanYi Zen Hei" charset="0"/>
              </a:rPr>
              <a:t> </a:t>
            </a:r>
            <a:r>
              <a:rPr lang="pt-PT" sz="1600" b="1" dirty="0" err="1">
                <a:solidFill>
                  <a:srgbClr val="0000FF"/>
                </a:solidFill>
                <a:ea typeface="WenQuanYi Zen Hei" charset="0"/>
                <a:cs typeface="WenQuanYi Zen Hei" charset="0"/>
              </a:rPr>
              <a:t>day</a:t>
            </a:r>
            <a:endParaRPr lang="pt-PT" sz="1600" b="1" dirty="0">
              <a:solidFill>
                <a:srgbClr val="0000FF"/>
              </a:solidFill>
              <a:ea typeface="WenQuanYi Zen Hei" charset="0"/>
              <a:cs typeface="WenQuanYi Zen Hei" charset="0"/>
            </a:endParaRPr>
          </a:p>
        </p:txBody>
      </p:sp>
      <p:sp>
        <p:nvSpPr>
          <p:cNvPr id="81" name="Text Box 77"/>
          <p:cNvSpPr txBox="1">
            <a:spLocks noChangeArrowheads="1"/>
          </p:cNvSpPr>
          <p:nvPr/>
        </p:nvSpPr>
        <p:spPr bwMode="auto">
          <a:xfrm>
            <a:off x="5544108" y="3808345"/>
            <a:ext cx="1327671" cy="3407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b="1" dirty="0" err="1">
                <a:solidFill>
                  <a:srgbClr val="0000FF"/>
                </a:solidFill>
                <a:ea typeface="WenQuanYi Zen Hei" charset="0"/>
                <a:cs typeface="WenQuanYi Zen Hei" charset="0"/>
              </a:rPr>
              <a:t>Bad</a:t>
            </a:r>
            <a:r>
              <a:rPr lang="pt-PT" sz="1600" b="1" dirty="0">
                <a:solidFill>
                  <a:srgbClr val="0000FF"/>
                </a:solidFill>
                <a:ea typeface="WenQuanYi Zen Hei" charset="0"/>
                <a:cs typeface="WenQuanYi Zen Hei" charset="0"/>
              </a:rPr>
              <a:t> pixels</a:t>
            </a:r>
          </a:p>
        </p:txBody>
      </p:sp>
      <p:sp>
        <p:nvSpPr>
          <p:cNvPr id="82" name="Line 78"/>
          <p:cNvSpPr>
            <a:spLocks noChangeShapeType="1"/>
          </p:cNvSpPr>
          <p:nvPr/>
        </p:nvSpPr>
        <p:spPr bwMode="auto">
          <a:xfrm flipV="1">
            <a:off x="1979712" y="1503363"/>
            <a:ext cx="1588" cy="1606550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3" name="Line 79"/>
          <p:cNvSpPr>
            <a:spLocks noChangeShapeType="1"/>
          </p:cNvSpPr>
          <p:nvPr/>
        </p:nvSpPr>
        <p:spPr bwMode="auto">
          <a:xfrm>
            <a:off x="1979712" y="3106738"/>
            <a:ext cx="3200400" cy="1587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" name="Freeform 80"/>
          <p:cNvSpPr>
            <a:spLocks noChangeArrowheads="1"/>
          </p:cNvSpPr>
          <p:nvPr/>
        </p:nvSpPr>
        <p:spPr bwMode="auto">
          <a:xfrm>
            <a:off x="1979712" y="1736725"/>
            <a:ext cx="1733550" cy="1389063"/>
          </a:xfrm>
          <a:custGeom>
            <a:avLst/>
            <a:gdLst/>
            <a:ahLst/>
            <a:cxnLst>
              <a:cxn ang="0">
                <a:pos x="0" y="3768"/>
              </a:cxn>
              <a:cxn ang="0">
                <a:pos x="988" y="3628"/>
              </a:cxn>
              <a:cxn ang="0">
                <a:pos x="1435" y="2576"/>
              </a:cxn>
              <a:cxn ang="0">
                <a:pos x="1626" y="1488"/>
              </a:cxn>
              <a:cxn ang="0">
                <a:pos x="2264" y="435"/>
              </a:cxn>
              <a:cxn ang="0">
                <a:pos x="3220" y="470"/>
              </a:cxn>
              <a:cxn ang="0">
                <a:pos x="3730" y="1522"/>
              </a:cxn>
              <a:cxn ang="0">
                <a:pos x="3825" y="2610"/>
              </a:cxn>
              <a:cxn ang="0">
                <a:pos x="4399" y="3628"/>
              </a:cxn>
              <a:cxn ang="0">
                <a:pos x="4718" y="3802"/>
              </a:cxn>
              <a:cxn ang="0">
                <a:pos x="4814" y="3802"/>
              </a:cxn>
              <a:cxn ang="0">
                <a:pos x="0" y="3768"/>
              </a:cxn>
            </a:cxnLst>
            <a:rect l="0" t="0" r="r" b="b"/>
            <a:pathLst>
              <a:path w="4815" h="3860">
                <a:moveTo>
                  <a:pt x="0" y="3768"/>
                </a:moveTo>
                <a:cubicBezTo>
                  <a:pt x="330" y="3730"/>
                  <a:pt x="685" y="3859"/>
                  <a:pt x="988" y="3628"/>
                </a:cubicBezTo>
                <a:cubicBezTo>
                  <a:pt x="1318" y="3376"/>
                  <a:pt x="1353" y="2952"/>
                  <a:pt x="1435" y="2576"/>
                </a:cubicBezTo>
                <a:cubicBezTo>
                  <a:pt x="1513" y="2212"/>
                  <a:pt x="1624" y="1873"/>
                  <a:pt x="1626" y="1488"/>
                </a:cubicBezTo>
                <a:cubicBezTo>
                  <a:pt x="1628" y="1042"/>
                  <a:pt x="2008" y="742"/>
                  <a:pt x="2264" y="435"/>
                </a:cubicBezTo>
                <a:cubicBezTo>
                  <a:pt x="2507" y="144"/>
                  <a:pt x="2986" y="0"/>
                  <a:pt x="3220" y="470"/>
                </a:cubicBezTo>
                <a:cubicBezTo>
                  <a:pt x="3395" y="822"/>
                  <a:pt x="3578" y="1161"/>
                  <a:pt x="3730" y="1522"/>
                </a:cubicBezTo>
                <a:cubicBezTo>
                  <a:pt x="3878" y="1875"/>
                  <a:pt x="3774" y="2250"/>
                  <a:pt x="3825" y="2610"/>
                </a:cubicBezTo>
                <a:cubicBezTo>
                  <a:pt x="3882" y="3003"/>
                  <a:pt x="4021" y="3456"/>
                  <a:pt x="4399" y="3628"/>
                </a:cubicBezTo>
                <a:lnTo>
                  <a:pt x="4718" y="3802"/>
                </a:lnTo>
                <a:lnTo>
                  <a:pt x="4814" y="3802"/>
                </a:lnTo>
                <a:lnTo>
                  <a:pt x="0" y="3768"/>
                </a:lnTo>
              </a:path>
            </a:pathLst>
          </a:custGeom>
          <a:solidFill>
            <a:srgbClr val="FF6633"/>
          </a:solidFill>
          <a:ln w="18360">
            <a:solidFill>
              <a:srgbClr val="FF950E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" name="Freeform 81"/>
          <p:cNvSpPr>
            <a:spLocks noChangeArrowheads="1"/>
          </p:cNvSpPr>
          <p:nvPr/>
        </p:nvSpPr>
        <p:spPr bwMode="auto">
          <a:xfrm>
            <a:off x="3384650" y="2401888"/>
            <a:ext cx="1239837" cy="717550"/>
          </a:xfrm>
          <a:custGeom>
            <a:avLst/>
            <a:gdLst/>
            <a:ahLst/>
            <a:cxnLst>
              <a:cxn ang="0">
                <a:pos x="0" y="1974"/>
              </a:cxn>
              <a:cxn ang="0">
                <a:pos x="688" y="1001"/>
              </a:cxn>
              <a:cxn ang="0">
                <a:pos x="1661" y="70"/>
              </a:cxn>
              <a:cxn ang="0">
                <a:pos x="2592" y="1204"/>
              </a:cxn>
              <a:cxn ang="0">
                <a:pos x="2916" y="1649"/>
              </a:cxn>
              <a:cxn ang="0">
                <a:pos x="3322" y="1852"/>
              </a:cxn>
              <a:cxn ang="0">
                <a:pos x="3443" y="1933"/>
              </a:cxn>
              <a:cxn ang="0">
                <a:pos x="0" y="1974"/>
              </a:cxn>
            </a:cxnLst>
            <a:rect l="0" t="0" r="r" b="b"/>
            <a:pathLst>
              <a:path w="3444" h="1992">
                <a:moveTo>
                  <a:pt x="0" y="1974"/>
                </a:moveTo>
                <a:cubicBezTo>
                  <a:pt x="498" y="1991"/>
                  <a:pt x="660" y="1451"/>
                  <a:pt x="688" y="1001"/>
                </a:cubicBezTo>
                <a:cubicBezTo>
                  <a:pt x="716" y="558"/>
                  <a:pt x="1142" y="0"/>
                  <a:pt x="1661" y="70"/>
                </a:cubicBezTo>
                <a:cubicBezTo>
                  <a:pt x="2227" y="146"/>
                  <a:pt x="2352" y="779"/>
                  <a:pt x="2592" y="1204"/>
                </a:cubicBezTo>
                <a:lnTo>
                  <a:pt x="2916" y="1649"/>
                </a:lnTo>
                <a:lnTo>
                  <a:pt x="3322" y="1852"/>
                </a:lnTo>
                <a:lnTo>
                  <a:pt x="3443" y="1933"/>
                </a:lnTo>
                <a:lnTo>
                  <a:pt x="0" y="1974"/>
                </a:lnTo>
              </a:path>
            </a:pathLst>
          </a:custGeom>
          <a:solidFill>
            <a:srgbClr val="355E00"/>
          </a:solidFill>
          <a:ln w="18360">
            <a:solidFill>
              <a:srgbClr val="5C852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" name="Slide Number Placeholder 3"/>
          <p:cNvSpPr txBox="1">
            <a:spLocks/>
          </p:cNvSpPr>
          <p:nvPr/>
        </p:nvSpPr>
        <p:spPr>
          <a:xfrm>
            <a:off x="8424428" y="6633356"/>
            <a:ext cx="468052" cy="2246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45C66F-FC7B-4C52-931F-EAABACA1CBDF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9" name="AutoShape 75"/>
          <p:cNvSpPr>
            <a:spLocks noChangeArrowheads="1"/>
          </p:cNvSpPr>
          <p:nvPr/>
        </p:nvSpPr>
        <p:spPr bwMode="auto">
          <a:xfrm>
            <a:off x="5976156" y="4185084"/>
            <a:ext cx="540060" cy="2038103"/>
          </a:xfrm>
          <a:prstGeom prst="roundRect">
            <a:avLst>
              <a:gd name="adj" fmla="val 458"/>
            </a:avLst>
          </a:prstGeom>
          <a:solidFill>
            <a:srgbClr val="E6E6E6">
              <a:alpha val="50000"/>
            </a:srgbClr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Exotics</a:t>
            </a:r>
            <a:r>
              <a:rPr lang="pt-PT" dirty="0" smtClean="0"/>
              <a:t> </a:t>
            </a:r>
            <a:r>
              <a:rPr lang="pt-PT" dirty="0" err="1" smtClean="0"/>
              <a:t>Events</a:t>
            </a:r>
            <a:endParaRPr lang="pt-PT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232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Exotics Events</a:t>
            </a:r>
          </a:p>
        </p:txBody>
      </p:sp>
      <p:sp>
        <p:nvSpPr>
          <p:cNvPr id="8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24428" y="6633356"/>
            <a:ext cx="468052" cy="224644"/>
          </a:xfrm>
        </p:spPr>
        <p:txBody>
          <a:bodyPr/>
          <a:lstStyle/>
          <a:p>
            <a:fld id="{8745C66F-FC7B-4C52-931F-EAABACA1CBDF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7" name="Picture 1"/>
          <p:cNvPicPr>
            <a:picLocks noChangeAspect="1" noChangeArrowheads="1"/>
          </p:cNvPicPr>
          <p:nvPr/>
        </p:nvPicPr>
        <p:blipFill>
          <a:blip r:embed="rId2" cstate="print"/>
          <a:srcRect l="11748" r="5862"/>
          <a:stretch>
            <a:fillRect/>
          </a:stretch>
        </p:blipFill>
        <p:spPr bwMode="auto">
          <a:xfrm>
            <a:off x="3468688" y="2298701"/>
            <a:ext cx="5294468" cy="4262438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88" name="Text Box 2"/>
          <p:cNvSpPr txBox="1">
            <a:spLocks noChangeArrowheads="1"/>
          </p:cNvSpPr>
          <p:nvPr/>
        </p:nvSpPr>
        <p:spPr bwMode="auto">
          <a:xfrm>
            <a:off x="1207840" y="1349214"/>
            <a:ext cx="2932112" cy="739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b="1" dirty="0" err="1">
                <a:solidFill>
                  <a:srgbClr val="008000"/>
                </a:solidFill>
                <a:ea typeface="WenQuanYi Zen Hei" charset="0"/>
                <a:cs typeface="WenQuanYi Zen Hei" charset="0"/>
              </a:rPr>
              <a:t>Low</a:t>
            </a:r>
            <a:r>
              <a:rPr lang="pt-PT" sz="1600" b="1" dirty="0">
                <a:solidFill>
                  <a:srgbClr val="008000"/>
                </a:solidFill>
                <a:ea typeface="WenQuanYi Zen Hei" charset="0"/>
                <a:cs typeface="WenQuanYi Zen Hei" charset="0"/>
              </a:rPr>
              <a:t> flux</a:t>
            </a:r>
          </a:p>
          <a:p>
            <a:pPr>
              <a:lnSpc>
                <a:spcPct val="100000"/>
              </a:lnSpc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600" b="1" dirty="0" err="1">
                <a:solidFill>
                  <a:srgbClr val="008000"/>
                </a:solidFill>
                <a:ea typeface="WenQuanYi Zen Hei" charset="0"/>
                <a:cs typeface="WenQuanYi Zen Hei" charset="0"/>
              </a:rPr>
              <a:t>Limited</a:t>
            </a:r>
            <a:r>
              <a:rPr lang="pt-PT" sz="1600" b="1" dirty="0">
                <a:solidFill>
                  <a:srgbClr val="008000"/>
                </a:solidFill>
                <a:ea typeface="WenQuanYi Zen Hei" charset="0"/>
                <a:cs typeface="WenQuanYi Zen Hei" charset="0"/>
              </a:rPr>
              <a:t> </a:t>
            </a:r>
            <a:r>
              <a:rPr lang="pt-PT" sz="1600" b="1" dirty="0" err="1">
                <a:solidFill>
                  <a:srgbClr val="008000"/>
                </a:solidFill>
                <a:ea typeface="WenQuanYi Zen Hei" charset="0"/>
                <a:cs typeface="WenQuanYi Zen Hei" charset="0"/>
              </a:rPr>
              <a:t>detector</a:t>
            </a:r>
            <a:r>
              <a:rPr lang="pt-PT" sz="1600" b="1" dirty="0">
                <a:solidFill>
                  <a:srgbClr val="008000"/>
                </a:solidFill>
                <a:ea typeface="WenQuanYi Zen Hei" charset="0"/>
                <a:cs typeface="WenQuanYi Zen Hei" charset="0"/>
              </a:rPr>
              <a:t> </a:t>
            </a:r>
            <a:r>
              <a:rPr lang="pt-PT" sz="1600" b="1" dirty="0" err="1">
                <a:solidFill>
                  <a:srgbClr val="008000"/>
                </a:solidFill>
                <a:ea typeface="WenQuanYi Zen Hei" charset="0"/>
                <a:cs typeface="WenQuanYi Zen Hei" charset="0"/>
              </a:rPr>
              <a:t>capabilities</a:t>
            </a:r>
            <a:endParaRPr lang="pt-PT" sz="1600" b="1" dirty="0">
              <a:solidFill>
                <a:srgbClr val="008000"/>
              </a:solidFill>
              <a:ea typeface="WenQuanYi Zen Hei" charset="0"/>
              <a:cs typeface="WenQuanYi Zen Hei" charset="0"/>
            </a:endParaRPr>
          </a:p>
        </p:txBody>
      </p:sp>
      <p:sp>
        <p:nvSpPr>
          <p:cNvPr id="89" name="Text Box 3"/>
          <p:cNvSpPr txBox="1">
            <a:spLocks noChangeArrowheads="1"/>
          </p:cNvSpPr>
          <p:nvPr/>
        </p:nvSpPr>
        <p:spPr bwMode="auto">
          <a:xfrm>
            <a:off x="4350270" y="1488914"/>
            <a:ext cx="3894138" cy="398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2000" b="1">
                <a:solidFill>
                  <a:srgbClr val="CC3300"/>
                </a:solidFill>
                <a:ea typeface="WenQuanYi Zen Hei" charset="0"/>
                <a:cs typeface="WenQuanYi Zen Hei" charset="0"/>
              </a:rPr>
              <a:t>But a unique energy window!</a:t>
            </a:r>
          </a:p>
        </p:txBody>
      </p:sp>
      <p:sp>
        <p:nvSpPr>
          <p:cNvPr id="90" name="AutoShape 4"/>
          <p:cNvSpPr>
            <a:spLocks/>
          </p:cNvSpPr>
          <p:nvPr/>
        </p:nvSpPr>
        <p:spPr bwMode="auto">
          <a:xfrm>
            <a:off x="3927995" y="1304764"/>
            <a:ext cx="228600" cy="806450"/>
          </a:xfrm>
          <a:prstGeom prst="rightBrace">
            <a:avLst>
              <a:gd name="adj1" fmla="val 29398"/>
              <a:gd name="adj2" fmla="val 50000"/>
            </a:avLst>
          </a:prstGeom>
          <a:noFill/>
          <a:ln w="27360">
            <a:solidFill>
              <a:srgbClr val="5C852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Text Box 5"/>
          <p:cNvSpPr txBox="1">
            <a:spLocks noChangeArrowheads="1"/>
          </p:cNvSpPr>
          <p:nvPr/>
        </p:nvSpPr>
        <p:spPr bwMode="auto">
          <a:xfrm>
            <a:off x="431540" y="3068960"/>
            <a:ext cx="3821112" cy="2536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buClr>
                <a:srgbClr val="3333CC"/>
              </a:buClr>
              <a:buSzPct val="45000"/>
              <a:buFont typeface="Wingdings" charset="2"/>
              <a:buChar char="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 New </a:t>
            </a:r>
            <a:r>
              <a:rPr lang="pt-PT" sz="1400" dirty="0" err="1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physics</a:t>
            </a: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1250"/>
              </a:spcBef>
              <a:buClrTx/>
              <a:buSzPct val="45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 </a:t>
            </a:r>
            <a:r>
              <a:rPr lang="pt-PT" sz="1400" dirty="0" err="1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at</a:t>
            </a: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 </a:t>
            </a:r>
            <a:r>
              <a:rPr lang="pt-PT" sz="1400" dirty="0" err="1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primary</a:t>
            </a: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 </a:t>
            </a:r>
            <a:r>
              <a:rPr lang="pt-PT" sz="1400" dirty="0" err="1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or</a:t>
            </a: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 in </a:t>
            </a:r>
            <a:r>
              <a:rPr lang="pt-PT" sz="1400" dirty="0" err="1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shower</a:t>
            </a: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 </a:t>
            </a:r>
            <a:r>
              <a:rPr lang="pt-PT" sz="1400" dirty="0" err="1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development</a:t>
            </a:r>
            <a:endParaRPr lang="pt-PT" sz="1400" dirty="0">
              <a:solidFill>
                <a:srgbClr val="3333CC"/>
              </a:solidFill>
              <a:ea typeface="WenQuanYi Zen Hei" charset="0"/>
              <a:cs typeface="WenQuanYi Zen Hei" charset="0"/>
            </a:endParaRPr>
          </a:p>
          <a:p>
            <a:pPr>
              <a:lnSpc>
                <a:spcPct val="100000"/>
              </a:lnSpc>
              <a:spcBef>
                <a:spcPts val="1250"/>
              </a:spcBef>
              <a:buClrTx/>
              <a:buSzPct val="45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pt-PT" sz="1400" dirty="0">
              <a:solidFill>
                <a:srgbClr val="3333CC"/>
              </a:solidFill>
              <a:ea typeface="WenQuanYi Zen Hei" charset="0"/>
              <a:cs typeface="WenQuanYi Zen Hei" charset="0"/>
            </a:endParaRPr>
          </a:p>
          <a:p>
            <a:pPr>
              <a:lnSpc>
                <a:spcPct val="100000"/>
              </a:lnSpc>
              <a:spcBef>
                <a:spcPts val="1250"/>
              </a:spcBef>
              <a:buClr>
                <a:srgbClr val="3333CC"/>
              </a:buClr>
              <a:buSzPct val="45000"/>
              <a:buFont typeface="Wingdings" charset="2"/>
              <a:buChar char="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 Neutrino </a:t>
            </a:r>
            <a:r>
              <a:rPr lang="pt-PT" sz="1400" dirty="0" err="1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channel</a:t>
            </a: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: </a:t>
            </a:r>
            <a:r>
              <a:rPr lang="pt-PT" sz="1400" dirty="0" err="1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low</a:t>
            </a: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 background</a:t>
            </a:r>
          </a:p>
          <a:p>
            <a:pPr>
              <a:lnSpc>
                <a:spcPct val="100000"/>
              </a:lnSpc>
              <a:spcBef>
                <a:spcPts val="1250"/>
              </a:spcBef>
              <a:buClrTx/>
              <a:buSzPct val="45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pt-PT" sz="1400" dirty="0">
              <a:solidFill>
                <a:srgbClr val="3333CC"/>
              </a:solidFill>
              <a:ea typeface="WenQuanYi Zen Hei" charset="0"/>
              <a:cs typeface="WenQuanYi Zen Hei" charset="0"/>
            </a:endParaRPr>
          </a:p>
          <a:p>
            <a:pPr>
              <a:lnSpc>
                <a:spcPct val="100000"/>
              </a:lnSpc>
              <a:spcBef>
                <a:spcPts val="1250"/>
              </a:spcBef>
              <a:buClr>
                <a:srgbClr val="3333CC"/>
              </a:buClr>
              <a:buSzPct val="45000"/>
              <a:buFont typeface="Wingdings" charset="2"/>
              <a:buChar char="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 </a:t>
            </a:r>
            <a:r>
              <a:rPr lang="pt-PT" sz="1400" dirty="0" err="1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Looking</a:t>
            </a: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 for </a:t>
            </a:r>
            <a:r>
              <a:rPr lang="pt-PT" sz="1400" dirty="0" err="1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distinctive</a:t>
            </a:r>
            <a:r>
              <a:rPr lang="pt-PT" sz="1400" dirty="0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 </a:t>
            </a:r>
            <a:r>
              <a:rPr lang="pt-PT" sz="1400" dirty="0" err="1">
                <a:solidFill>
                  <a:srgbClr val="3333CC"/>
                </a:solidFill>
                <a:ea typeface="WenQuanYi Zen Hei" charset="0"/>
                <a:cs typeface="WenQuanYi Zen Hei" charset="0"/>
              </a:rPr>
              <a:t>signatures</a:t>
            </a:r>
            <a:endParaRPr lang="pt-PT" sz="1400" dirty="0">
              <a:solidFill>
                <a:srgbClr val="3333CC"/>
              </a:solidFill>
              <a:ea typeface="WenQuanYi Zen Hei" charset="0"/>
              <a:cs typeface="WenQuanYi Zen Hei" charset="0"/>
            </a:endParaRPr>
          </a:p>
          <a:p>
            <a:pPr>
              <a:lnSpc>
                <a:spcPct val="100000"/>
              </a:lnSpc>
              <a:spcBef>
                <a:spcPts val="1250"/>
              </a:spcBef>
              <a:buClrTx/>
              <a:buSzPct val="45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pt-PT" sz="1400" dirty="0">
              <a:solidFill>
                <a:srgbClr val="3333CC"/>
              </a:solidFill>
              <a:ea typeface="WenQuanYi Zen Hei" charset="0"/>
              <a:cs typeface="WenQuanYi Zen He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Auger@ Lisbon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95836" y="5517232"/>
            <a:ext cx="2808312" cy="720080"/>
          </a:xfrm>
          <a:solidFill>
            <a:schemeClr val="bg1"/>
          </a:solidFill>
          <a:ln w="50800">
            <a:solidFill>
              <a:srgbClr val="C0000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João\Documents\LIP\Jornadas\A86080621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2556284" cy="2556284"/>
          </a:xfrm>
          <a:prstGeom prst="rect">
            <a:avLst/>
          </a:prstGeom>
          <a:noFill/>
        </p:spPr>
      </p:pic>
      <p:pic>
        <p:nvPicPr>
          <p:cNvPr id="1027" name="Picture 3" descr="C:\Users\João\Documents\LIP\Jornadas\A80041414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304764"/>
            <a:ext cx="2556284" cy="2556284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392996"/>
            <a:ext cx="1669715" cy="1620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3320988"/>
            <a:ext cx="1636052" cy="161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http://www.holoscience.com/news/img/sprites_&amp;_elv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12260" y="1232756"/>
            <a:ext cx="2107972" cy="5175313"/>
          </a:xfrm>
          <a:prstGeom prst="rect">
            <a:avLst/>
          </a:prstGeom>
          <a:solidFill>
            <a:srgbClr val="000000">
              <a:shade val="95000"/>
            </a:srgbClr>
          </a:solidFill>
          <a:ln w="508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359532" y="800708"/>
            <a:ext cx="6516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sz="2400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But we found Elves!!!</a:t>
            </a:r>
            <a:endParaRPr lang="en-GB" sz="2400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Left Arrow 12"/>
          <p:cNvSpPr/>
          <p:nvPr/>
        </p:nvSpPr>
        <p:spPr>
          <a:xfrm rot="763475" flipH="1" flipV="1">
            <a:off x="5627746" y="1063685"/>
            <a:ext cx="1450179" cy="386525"/>
          </a:xfrm>
          <a:prstGeom prst="leftArrow">
            <a:avLst/>
          </a:prstGeom>
          <a:solidFill>
            <a:srgbClr val="8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47964" y="1374371"/>
            <a:ext cx="1152128" cy="18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51620" y="1412776"/>
            <a:ext cx="1188132" cy="16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35596" y="2204864"/>
            <a:ext cx="7272808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Back up slides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approach: 3D Simulation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395536" y="1219201"/>
            <a:ext cx="4176464" cy="1453715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pt-PT" sz="2000" b="1" u="sng" dirty="0" err="1" smtClean="0">
                <a:solidFill>
                  <a:srgbClr val="C00000"/>
                </a:solidFill>
              </a:rPr>
              <a:t>In</a:t>
            </a:r>
            <a:r>
              <a:rPr lang="pt-PT" sz="2000" b="1" u="sng" dirty="0" smtClean="0">
                <a:solidFill>
                  <a:srgbClr val="C00000"/>
                </a:solidFill>
              </a:rPr>
              <a:t> </a:t>
            </a:r>
            <a:r>
              <a:rPr lang="pt-PT" sz="2000" b="1" u="sng" dirty="0" err="1" smtClean="0">
                <a:solidFill>
                  <a:srgbClr val="C00000"/>
                </a:solidFill>
              </a:rPr>
              <a:t>Corsika</a:t>
            </a:r>
            <a:r>
              <a:rPr lang="pt-PT" sz="2000" b="1" u="sng" dirty="0" smtClean="0">
                <a:solidFill>
                  <a:srgbClr val="C00000"/>
                </a:solidFill>
              </a:rPr>
              <a:t>:</a:t>
            </a:r>
          </a:p>
          <a:p>
            <a:pPr>
              <a:defRPr/>
            </a:pPr>
            <a:r>
              <a:rPr lang="en-US" sz="1800" dirty="0" smtClean="0"/>
              <a:t>The energy deposited and other relevant variables are saved for each sky bin</a:t>
            </a:r>
          </a:p>
        </p:txBody>
      </p:sp>
      <p:pic>
        <p:nvPicPr>
          <p:cNvPr id="11266" name="Picture 2" descr="C:\Users\João\Documents\Phd\seminarios\imagens\trafix14prhm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2060" y="1808820"/>
            <a:ext cx="3818310" cy="3999518"/>
          </a:xfrm>
          <a:prstGeom prst="rect">
            <a:avLst/>
          </a:prstGeom>
          <a:noFill/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395536" y="2801416"/>
            <a:ext cx="4176464" cy="365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pt-PT" sz="2000" b="1" i="1" u="sng" dirty="0" smtClean="0">
                <a:solidFill>
                  <a:srgbClr val="C00000"/>
                </a:solidFill>
              </a:rPr>
              <a:t>P</a:t>
            </a:r>
            <a:r>
              <a:rPr kumimoji="0" lang="pt-PT" sz="20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hysical</a:t>
            </a:r>
            <a:r>
              <a:rPr kumimoji="0" lang="pt-PT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pt-PT" sz="2000" b="1" i="1" u="sng" dirty="0" err="1" smtClean="0">
                <a:solidFill>
                  <a:srgbClr val="C00000"/>
                </a:solidFill>
              </a:rPr>
              <a:t>G</a:t>
            </a:r>
            <a:r>
              <a:rPr kumimoji="0" lang="pt-PT" sz="20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eometry</a:t>
            </a:r>
            <a:endParaRPr kumimoji="0" lang="pt-PT" sz="1600" b="1" i="1" u="none" strike="noStrike" kern="1200" cap="none" spc="0" normalizeH="0" baseline="0" noProof="0" dirty="0" smtClean="0">
              <a:ln>
                <a:noFill/>
              </a:ln>
              <a:solidFill>
                <a:srgbClr val="54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pt-PT" sz="1600" b="1" i="1" dirty="0" smtClean="0">
                <a:solidFill>
                  <a:srgbClr val="540000"/>
                </a:solidFill>
              </a:rPr>
              <a:t>  </a:t>
            </a:r>
            <a:r>
              <a:rPr lang="pt-PT" sz="1600" b="1" i="1" dirty="0" err="1" smtClean="0">
                <a:solidFill>
                  <a:srgbClr val="540000"/>
                </a:solidFill>
              </a:rPr>
              <a:t>Shower</a:t>
            </a:r>
            <a:r>
              <a:rPr lang="pt-PT" sz="1600" b="1" i="1" dirty="0" smtClean="0">
                <a:solidFill>
                  <a:srgbClr val="540000"/>
                </a:solidFill>
              </a:rPr>
              <a:t> </a:t>
            </a:r>
            <a:r>
              <a:rPr lang="pt-PT" sz="1600" b="1" i="1" dirty="0" err="1" smtClean="0">
                <a:solidFill>
                  <a:srgbClr val="540000"/>
                </a:solidFill>
              </a:rPr>
              <a:t>has</a:t>
            </a:r>
            <a:r>
              <a:rPr lang="pt-PT" sz="1600" b="1" i="1" dirty="0" smtClean="0">
                <a:solidFill>
                  <a:srgbClr val="540000"/>
                </a:solidFill>
              </a:rPr>
              <a:t> </a:t>
            </a:r>
            <a:r>
              <a:rPr lang="pt-PT" sz="1600" b="1" i="1" dirty="0" err="1" smtClean="0">
                <a:solidFill>
                  <a:srgbClr val="540000"/>
                </a:solidFill>
              </a:rPr>
              <a:t>azimuthal</a:t>
            </a:r>
            <a:r>
              <a:rPr lang="pt-PT" sz="1600" b="1" i="1" dirty="0" smtClean="0">
                <a:solidFill>
                  <a:srgbClr val="540000"/>
                </a:solidFill>
              </a:rPr>
              <a:t> </a:t>
            </a:r>
            <a:r>
              <a:rPr lang="pt-PT" sz="1600" b="1" i="1" dirty="0" err="1" smtClean="0">
                <a:solidFill>
                  <a:srgbClr val="540000"/>
                </a:solidFill>
              </a:rPr>
              <a:t>symmetry</a:t>
            </a:r>
            <a:endParaRPr lang="pt-PT" sz="1600" b="1" i="1" dirty="0" smtClean="0">
              <a:solidFill>
                <a:srgbClr val="54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Bins</a:t>
            </a: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</a:t>
            </a: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smaller</a:t>
            </a: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volume in </a:t>
            </a:r>
            <a:r>
              <a:rPr kumimoji="0" lang="pt-PT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denser</a:t>
            </a: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shower</a:t>
            </a: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pt-PT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region</a:t>
            </a: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pt-PT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small</a:t>
            </a: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pt-PT" sz="1800" b="1" i="1" u="sng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Symbo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0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Cylindrical</a:t>
            </a:r>
            <a:r>
              <a:rPr kumimoji="0" lang="pt-PT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</a:t>
            </a:r>
            <a:r>
              <a:rPr kumimoji="0" lang="pt-PT" sz="20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geometry</a:t>
            </a:r>
            <a:r>
              <a:rPr kumimoji="0" lang="pt-PT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(r, , z):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r :   50 x 20m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  </a:t>
            </a: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24  x 15 </a:t>
            </a:r>
            <a:r>
              <a:rPr kumimoji="0" lang="pt-PT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deg</a:t>
            </a: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pt-PT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24 x 50 x 300 = 6 x 10 </a:t>
            </a:r>
            <a:r>
              <a:rPr kumimoji="0" lang="pt-PT" sz="1400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pt-PT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bins</a:t>
            </a:r>
            <a:endParaRPr kumimoji="0" lang="pt-PT" sz="1400" b="1" i="1" u="none" strike="noStrike" kern="1200" cap="none" spc="0" normalizeH="0" baseline="0" noProof="0" dirty="0" smtClean="0">
              <a:ln>
                <a:noFill/>
              </a:ln>
              <a:solidFill>
                <a:srgbClr val="54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z :  500 x 100 m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pt-PT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pt-PT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</a:t>
            </a:r>
            <a:r>
              <a:rPr kumimoji="0" lang="pt-PT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</a:t>
            </a:r>
            <a:r>
              <a:rPr kumimoji="0" lang="pt-PT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1000m x 360 </a:t>
            </a:r>
            <a:r>
              <a:rPr kumimoji="0" lang="pt-PT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deg</a:t>
            </a:r>
            <a:r>
              <a:rPr kumimoji="0" lang="pt-PT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x 50000 m)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endParaRPr kumimoji="0" lang="pt-PT" sz="16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pt-PT" sz="16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267" name="Picture 3" descr="C:\Users\João\Documents\LIP\GAPnote\Images\SkyBin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580113" y="2924945"/>
            <a:ext cx="2916323" cy="2259666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9" name="Rectangle 8"/>
          <p:cNvSpPr/>
          <p:nvPr/>
        </p:nvSpPr>
        <p:spPr>
          <a:xfrm>
            <a:off x="863600" y="-51574"/>
            <a:ext cx="12412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3D Simulation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approach: 3D Simulation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Arc 4"/>
          <p:cNvSpPr/>
          <p:nvPr/>
        </p:nvSpPr>
        <p:spPr bwMode="auto">
          <a:xfrm>
            <a:off x="6227068" y="2550658"/>
            <a:ext cx="1943100" cy="1349375"/>
          </a:xfrm>
          <a:prstGeom prst="arc">
            <a:avLst>
              <a:gd name="adj1" fmla="val 5355658"/>
              <a:gd name="adj2" fmla="val 7535741"/>
            </a:avLst>
          </a:prstGeom>
          <a:solidFill>
            <a:schemeClr val="accent1">
              <a:lumMod val="60000"/>
              <a:lumOff val="40000"/>
              <a:alpha val="91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PT">
              <a:cs typeface="+mn-cs"/>
            </a:endParaRPr>
          </a:p>
        </p:txBody>
      </p:sp>
      <p:sp>
        <p:nvSpPr>
          <p:cNvPr id="6" name="Oval 5"/>
          <p:cNvSpPr/>
          <p:nvPr/>
        </p:nvSpPr>
        <p:spPr bwMode="auto">
          <a:xfrm flipH="1" flipV="1">
            <a:off x="5551733" y="3027830"/>
            <a:ext cx="3285185" cy="2872432"/>
          </a:xfrm>
          <a:prstGeom prst="ellipse">
            <a:avLst/>
          </a:pr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Top"/>
            <a:lightRig rig="flat" dir="t"/>
          </a:scene3d>
          <a:sp3d contourW="12700" prstMaterial="plastic">
            <a:bevelT w="38100" h="762000" prst="coolSlant"/>
            <a:extrusionClr>
              <a:schemeClr val="accent1">
                <a:lumMod val="40000"/>
                <a:lumOff val="60000"/>
              </a:schemeClr>
            </a:extrusionClr>
            <a:contourClr>
              <a:schemeClr val="accent1">
                <a:lumMod val="75000"/>
              </a:schemeClr>
            </a:contourClr>
          </a:sp3d>
        </p:spPr>
        <p:txBody>
          <a:bodyPr wrap="none" anchor="ctr"/>
          <a:lstStyle/>
          <a:p>
            <a:pPr algn="ctr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PT">
              <a:cs typeface="+mn-cs"/>
            </a:endParaRPr>
          </a:p>
        </p:txBody>
      </p:sp>
      <p:sp>
        <p:nvSpPr>
          <p:cNvPr id="7" name="Oval 6"/>
          <p:cNvSpPr/>
          <p:nvPr/>
        </p:nvSpPr>
        <p:spPr bwMode="auto">
          <a:xfrm flipH="1" flipV="1">
            <a:off x="5551733" y="2070354"/>
            <a:ext cx="3285185" cy="2872432"/>
          </a:xfrm>
          <a:prstGeom prst="ellipse">
            <a:avLst/>
          </a:pr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Top"/>
            <a:lightRig rig="flat" dir="t"/>
          </a:scene3d>
          <a:sp3d contourW="12700" prstMaterial="plastic">
            <a:bevelT w="38100" h="762000" prst="coolSlant"/>
            <a:extrusionClr>
              <a:schemeClr val="accent1">
                <a:lumMod val="40000"/>
                <a:lumOff val="60000"/>
              </a:schemeClr>
            </a:extrusionClr>
            <a:contourClr>
              <a:schemeClr val="accent1">
                <a:lumMod val="75000"/>
              </a:schemeClr>
            </a:contourClr>
          </a:sp3d>
        </p:spPr>
        <p:txBody>
          <a:bodyPr wrap="none" anchor="ctr"/>
          <a:lstStyle/>
          <a:p>
            <a:pPr algn="ctr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PT"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auto">
          <a:xfrm flipH="1" flipV="1">
            <a:off x="5551733" y="2549091"/>
            <a:ext cx="3285185" cy="2872432"/>
          </a:xfrm>
          <a:prstGeom prst="ellipse">
            <a:avLst/>
          </a:pr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Top"/>
            <a:lightRig rig="flat" dir="t"/>
          </a:scene3d>
          <a:sp3d contourW="12700" prstMaterial="plastic">
            <a:bevelT w="38100" h="762000" prst="coolSlant"/>
            <a:extrusionClr>
              <a:schemeClr val="accent1">
                <a:lumMod val="40000"/>
                <a:lumOff val="60000"/>
              </a:schemeClr>
            </a:extrusionClr>
            <a:contourClr>
              <a:schemeClr val="accent1">
                <a:lumMod val="75000"/>
              </a:schemeClr>
            </a:contourClr>
          </a:sp3d>
        </p:spPr>
        <p:txBody>
          <a:bodyPr wrap="none" anchor="ctr"/>
          <a:lstStyle/>
          <a:p>
            <a:pPr algn="ctr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PT">
              <a:cs typeface="+mn-cs"/>
            </a:endParaRPr>
          </a:p>
        </p:txBody>
      </p:sp>
      <p:sp>
        <p:nvSpPr>
          <p:cNvPr id="9" name="Oval 8"/>
          <p:cNvSpPr/>
          <p:nvPr/>
        </p:nvSpPr>
        <p:spPr bwMode="auto">
          <a:xfrm flipH="1" flipV="1">
            <a:off x="5551733" y="1548093"/>
            <a:ext cx="3285185" cy="2872432"/>
          </a:xfrm>
          <a:prstGeom prst="ellipse">
            <a:avLst/>
          </a:pr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Top"/>
            <a:lightRig rig="flat" dir="t"/>
          </a:scene3d>
          <a:sp3d contourW="12700" prstMaterial="plastic">
            <a:bevelT w="38100" h="762000" prst="coolSlant"/>
            <a:extrusionClr>
              <a:schemeClr val="accent1">
                <a:lumMod val="40000"/>
                <a:lumOff val="60000"/>
              </a:schemeClr>
            </a:extrusionClr>
            <a:contourClr>
              <a:schemeClr val="accent1">
                <a:lumMod val="75000"/>
              </a:schemeClr>
            </a:contourClr>
          </a:sp3d>
        </p:spPr>
        <p:txBody>
          <a:bodyPr wrap="none" anchor="ctr"/>
          <a:lstStyle/>
          <a:p>
            <a:pPr algn="ctr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PT"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 flipH="1" flipV="1">
            <a:off x="5554015" y="764704"/>
            <a:ext cx="3285185" cy="2872432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Top"/>
            <a:lightRig rig="flat" dir="t"/>
          </a:scene3d>
          <a:sp3d contourW="12700" prstMaterial="plastic">
            <a:bevelT w="0" h="622300" prst="coolSlant"/>
            <a:extrusionClr>
              <a:schemeClr val="accent1">
                <a:lumMod val="40000"/>
                <a:lumOff val="60000"/>
              </a:schemeClr>
            </a:extrusionClr>
            <a:contourClr>
              <a:schemeClr val="accent1">
                <a:lumMod val="75000"/>
              </a:schemeClr>
            </a:contourClr>
          </a:sp3d>
        </p:spPr>
        <p:txBody>
          <a:bodyPr wrap="none" anchor="ctr"/>
          <a:lstStyle/>
          <a:p>
            <a:pPr algn="ctr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PT">
              <a:cs typeface="+mn-cs"/>
            </a:endParaRPr>
          </a:p>
        </p:txBody>
      </p:sp>
      <p:cxnSp>
        <p:nvCxnSpPr>
          <p:cNvPr id="11" name="Straight Connector 11"/>
          <p:cNvCxnSpPr>
            <a:cxnSpLocks noChangeShapeType="1"/>
          </p:cNvCxnSpPr>
          <p:nvPr/>
        </p:nvCxnSpPr>
        <p:spPr bwMode="auto">
          <a:xfrm rot="5400000">
            <a:off x="6477894" y="1525133"/>
            <a:ext cx="1435100" cy="317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2" name="Oval 11"/>
          <p:cNvSpPr/>
          <p:nvPr/>
        </p:nvSpPr>
        <p:spPr bwMode="auto">
          <a:xfrm flipH="1" flipV="1">
            <a:off x="5554015" y="1035544"/>
            <a:ext cx="3285185" cy="2872432"/>
          </a:xfrm>
          <a:prstGeom prst="ellipse">
            <a:avLst/>
          </a:prstGeom>
          <a:noFill/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2Top"/>
            <a:lightRig rig="flat" dir="t"/>
          </a:scene3d>
          <a:sp3d contourW="12700" prstMaterial="plastic">
            <a:bevelT w="38100" h="762000" prst="coolSlant"/>
            <a:extrusionClr>
              <a:schemeClr val="accent1">
                <a:lumMod val="40000"/>
                <a:lumOff val="60000"/>
              </a:schemeClr>
            </a:extrusionClr>
            <a:contourClr>
              <a:schemeClr val="accent1">
                <a:lumMod val="75000"/>
              </a:schemeClr>
            </a:contourClr>
          </a:sp3d>
        </p:spPr>
        <p:txBody>
          <a:bodyPr wrap="none" anchor="ctr"/>
          <a:lstStyle/>
          <a:p>
            <a:pPr algn="ctr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pt-PT">
              <a:cs typeface="+mn-cs"/>
            </a:endParaRPr>
          </a:p>
        </p:txBody>
      </p:sp>
      <p:cxnSp>
        <p:nvCxnSpPr>
          <p:cNvPr id="13" name="Straight Connector 14"/>
          <p:cNvCxnSpPr>
            <a:cxnSpLocks noChangeShapeType="1"/>
          </p:cNvCxnSpPr>
          <p:nvPr/>
        </p:nvCxnSpPr>
        <p:spPr bwMode="auto">
          <a:xfrm rot="16200000" flipH="1">
            <a:off x="5438875" y="3977027"/>
            <a:ext cx="3511550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</p:cxnSp>
      <p:cxnSp>
        <p:nvCxnSpPr>
          <p:cNvPr id="14" name="Straight Connector 13"/>
          <p:cNvCxnSpPr>
            <a:stCxn id="10" idx="2"/>
            <a:endCxn id="10" idx="6"/>
          </p:cNvCxnSpPr>
          <p:nvPr/>
        </p:nvCxnSpPr>
        <p:spPr bwMode="auto">
          <a:xfrm flipH="1">
            <a:off x="5553968" y="2201408"/>
            <a:ext cx="3284538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21"/>
          <p:cNvCxnSpPr>
            <a:cxnSpLocks noChangeShapeType="1"/>
          </p:cNvCxnSpPr>
          <p:nvPr/>
        </p:nvCxnSpPr>
        <p:spPr bwMode="auto">
          <a:xfrm rot="5400000">
            <a:off x="6822381" y="2179183"/>
            <a:ext cx="739775" cy="3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" name="Straight Connector 15"/>
          <p:cNvCxnSpPr/>
          <p:nvPr/>
        </p:nvCxnSpPr>
        <p:spPr bwMode="auto">
          <a:xfrm rot="10800000" flipV="1">
            <a:off x="6166743" y="1895021"/>
            <a:ext cx="2054225" cy="74136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>
            <a:off x="6241356" y="1895021"/>
            <a:ext cx="1847850" cy="74136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 rot="5400000">
            <a:off x="6603306" y="4120696"/>
            <a:ext cx="2967037" cy="158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rot="5400000">
            <a:off x="4685606" y="4119108"/>
            <a:ext cx="2965450" cy="317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6633468" y="2285546"/>
            <a:ext cx="557213" cy="3357562"/>
            <a:chOff x="6483278" y="2592370"/>
            <a:chExt cx="557507" cy="3357162"/>
          </a:xfrm>
        </p:grpSpPr>
        <p:cxnSp>
          <p:nvCxnSpPr>
            <p:cNvPr id="21" name="Straight Connector 20"/>
            <p:cNvCxnSpPr/>
            <p:nvPr/>
          </p:nvCxnSpPr>
          <p:spPr bwMode="auto">
            <a:xfrm rot="5400000">
              <a:off x="5000730" y="4465396"/>
              <a:ext cx="2966684" cy="1589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 rot="10800000" flipV="1">
              <a:off x="6484867" y="2592370"/>
              <a:ext cx="555918" cy="390478"/>
            </a:xfrm>
            <a:prstGeom prst="line">
              <a:avLst/>
            </a:prstGeom>
            <a:solidFill>
              <a:srgbClr val="00B8FF"/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" name="Group 37"/>
          <p:cNvGrpSpPr>
            <a:grpSpLocks/>
          </p:cNvGrpSpPr>
          <p:nvPr/>
        </p:nvGrpSpPr>
        <p:grpSpPr bwMode="auto">
          <a:xfrm>
            <a:off x="3793431" y="1207633"/>
            <a:ext cx="5043487" cy="5162550"/>
            <a:chOff x="3643306" y="1514205"/>
            <a:chExt cx="5043494" cy="5162049"/>
          </a:xfrm>
        </p:grpSpPr>
        <p:sp>
          <p:nvSpPr>
            <p:cNvPr id="24" name="AutoShape 335"/>
            <p:cNvSpPr>
              <a:spLocks noChangeArrowheads="1"/>
            </p:cNvSpPr>
            <p:nvPr/>
          </p:nvSpPr>
          <p:spPr bwMode="auto">
            <a:xfrm rot="12921292" flipH="1">
              <a:off x="3739484" y="6298429"/>
              <a:ext cx="142436" cy="377825"/>
            </a:xfrm>
            <a:prstGeom prst="rtTriangle">
              <a:avLst/>
            </a:prstGeom>
            <a:solidFill>
              <a:srgbClr val="FF9933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2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pt-PT"/>
            </a:p>
          </p:txBody>
        </p:sp>
        <p:cxnSp>
          <p:nvCxnSpPr>
            <p:cNvPr id="25" name="Straight Connector 38"/>
            <p:cNvCxnSpPr>
              <a:cxnSpLocks noChangeShapeType="1"/>
              <a:stCxn id="24" idx="0"/>
            </p:cNvCxnSpPr>
            <p:nvPr/>
          </p:nvCxnSpPr>
          <p:spPr bwMode="auto">
            <a:xfrm rot="5400000" flipH="1" flipV="1">
              <a:off x="2993413" y="2164098"/>
              <a:ext cx="5086001" cy="378621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ash"/>
              <a:round/>
              <a:headEnd/>
              <a:tailEnd/>
            </a:ln>
          </p:spPr>
        </p:cxnSp>
        <p:cxnSp>
          <p:nvCxnSpPr>
            <p:cNvPr id="26" name="Straight Connector 40"/>
            <p:cNvCxnSpPr>
              <a:cxnSpLocks noChangeShapeType="1"/>
              <a:stCxn id="24" idx="0"/>
            </p:cNvCxnSpPr>
            <p:nvPr/>
          </p:nvCxnSpPr>
          <p:spPr bwMode="auto">
            <a:xfrm rot="5400000" flipH="1" flipV="1">
              <a:off x="4337348" y="2250754"/>
              <a:ext cx="3655410" cy="504349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sysDash"/>
              <a:round/>
              <a:headEnd/>
              <a:tailEnd/>
            </a:ln>
          </p:spPr>
        </p:cxnSp>
      </p:grpSp>
      <p:sp>
        <p:nvSpPr>
          <p:cNvPr id="27" name="Text Box 338"/>
          <p:cNvSpPr txBox="1">
            <a:spLocks noChangeArrowheads="1"/>
          </p:cNvSpPr>
          <p:nvPr/>
        </p:nvSpPr>
        <p:spPr bwMode="auto">
          <a:xfrm>
            <a:off x="3534668" y="5582783"/>
            <a:ext cx="593725" cy="403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000"/>
              <a:t>eye</a:t>
            </a:r>
          </a:p>
        </p:txBody>
      </p:sp>
      <p:sp>
        <p:nvSpPr>
          <p:cNvPr id="28" name="TextBox 41"/>
          <p:cNvSpPr txBox="1">
            <a:spLocks noChangeArrowheads="1"/>
          </p:cNvSpPr>
          <p:nvPr/>
        </p:nvSpPr>
        <p:spPr bwMode="auto">
          <a:xfrm>
            <a:off x="7197031" y="858383"/>
            <a:ext cx="1157287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t-PT" sz="2000" dirty="0" err="1">
                <a:solidFill>
                  <a:schemeClr val="tx1"/>
                </a:solidFill>
                <a:latin typeface="Arial Rounded MT Bold" pitchFamily="34" charset="0"/>
              </a:rPr>
              <a:t>primary</a:t>
            </a:r>
            <a:endParaRPr lang="pt-PT" sz="2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395536" y="1052736"/>
            <a:ext cx="4176464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t-PT" sz="20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Cylindrical</a:t>
            </a:r>
            <a:r>
              <a:rPr kumimoji="0" lang="pt-PT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</a:t>
            </a:r>
            <a:r>
              <a:rPr kumimoji="0" lang="pt-PT" sz="20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geometry</a:t>
            </a:r>
            <a:r>
              <a:rPr kumimoji="0" lang="pt-PT" sz="20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(r, , z):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r :   50 x 20m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  </a:t>
            </a: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24  x 15 </a:t>
            </a:r>
            <a:r>
              <a:rPr kumimoji="0" lang="pt-PT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deg</a:t>
            </a: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  <a:r>
              <a:rPr kumimoji="0" lang="pt-PT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24 x 50 x 300 = 6 x 10 </a:t>
            </a:r>
            <a:r>
              <a:rPr kumimoji="0" lang="pt-PT" sz="1400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pt-PT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bins</a:t>
            </a:r>
            <a:endParaRPr kumimoji="0" lang="pt-PT" sz="1400" b="1" i="1" u="none" strike="noStrike" kern="1200" cap="none" spc="0" normalizeH="0" baseline="0" noProof="0" dirty="0" smtClean="0">
              <a:ln>
                <a:noFill/>
              </a:ln>
              <a:solidFill>
                <a:srgbClr val="54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pt-PT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z :  500 x 100 m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pt-PT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pt-PT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</a:t>
            </a:r>
            <a:r>
              <a:rPr kumimoji="0" lang="pt-PT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pt-PT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size</a:t>
            </a:r>
            <a:r>
              <a:rPr kumimoji="0" lang="pt-PT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1000m x 360 </a:t>
            </a:r>
            <a:r>
              <a:rPr kumimoji="0" lang="pt-PT" sz="1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deg</a:t>
            </a:r>
            <a:r>
              <a:rPr kumimoji="0" lang="pt-PT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x 50000 m)</a:t>
            </a:r>
            <a:endParaRPr kumimoji="0" lang="pt-PT" sz="16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pt-PT" sz="16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338" name="Picture 2" descr="C:\Users\João\Documents\LIP\GAPnote\Images\SkyBi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636912"/>
            <a:ext cx="2448272" cy="2049343"/>
          </a:xfrm>
          <a:prstGeom prst="rect">
            <a:avLst/>
          </a:prstGeom>
          <a:noFill/>
        </p:spPr>
      </p:pic>
      <p:pic>
        <p:nvPicPr>
          <p:cNvPr id="14339" name="Picture 3" descr="C:\Users\João\Documents\LIP\GAPnote\Images\transverse_plan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556" y="4329100"/>
            <a:ext cx="1980220" cy="2021062"/>
          </a:xfrm>
          <a:prstGeom prst="rect">
            <a:avLst/>
          </a:prstGeom>
          <a:noFill/>
        </p:spPr>
      </p:pic>
      <p:sp>
        <p:nvSpPr>
          <p:cNvPr id="31" name="Rectangle 30"/>
          <p:cNvSpPr/>
          <p:nvPr/>
        </p:nvSpPr>
        <p:spPr>
          <a:xfrm>
            <a:off x="863600" y="-51574"/>
            <a:ext cx="12412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3D Simulation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detect the light emission of a shower?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2283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 Light In Auger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052737"/>
            <a:ext cx="4762872" cy="432047"/>
          </a:xfrm>
        </p:spPr>
        <p:txBody>
          <a:bodyPr>
            <a:normAutofit/>
          </a:bodyPr>
          <a:lstStyle/>
          <a:p>
            <a:r>
              <a:rPr lang="en-GB" sz="2000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an Extensive Air Shower (EAS)?</a:t>
            </a:r>
            <a:endParaRPr lang="en-GB" sz="2000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48631"/>
            <a:ext cx="4503086" cy="3980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2735796" y="1520788"/>
            <a:ext cx="0" cy="1008112"/>
          </a:xfrm>
          <a:prstGeom prst="straightConnector1">
            <a:avLst/>
          </a:prstGeom>
          <a:ln w="63500">
            <a:solidFill>
              <a:srgbClr val="99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2627784" y="1664804"/>
            <a:ext cx="252028" cy="252028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 prstMaterial="dkEdg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619672" y="1664804"/>
            <a:ext cx="1476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540000"/>
                </a:solidFill>
              </a:rPr>
              <a:t>Cosmic Ray</a:t>
            </a:r>
          </a:p>
          <a:p>
            <a:r>
              <a:rPr lang="en-GB" sz="1400" dirty="0" smtClean="0">
                <a:solidFill>
                  <a:srgbClr val="540000"/>
                </a:solidFill>
              </a:rPr>
              <a:t>(p, Fe, </a:t>
            </a:r>
            <a:r>
              <a:rPr lang="en-GB" sz="1400" dirty="0" smtClean="0">
                <a:solidFill>
                  <a:srgbClr val="540000"/>
                </a:solidFill>
                <a:latin typeface="Calibri"/>
                <a:cs typeface="Calibri"/>
              </a:rPr>
              <a:t>ɣ ... )</a:t>
            </a:r>
            <a:endParaRPr lang="en-GB" sz="1400" dirty="0">
              <a:solidFill>
                <a:srgbClr val="540000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60032" y="1803013"/>
            <a:ext cx="3924436" cy="3960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kumimoji="0" lang="en-GB" sz="20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Hadronic</a:t>
            </a:r>
            <a:r>
              <a:rPr kumimoji="0" lang="en-GB" sz="2000" b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component</a:t>
            </a:r>
          </a:p>
          <a:p>
            <a:pPr marL="342900" indent="-342900">
              <a:spcBef>
                <a:spcPct val="20000"/>
              </a:spcBef>
            </a:pPr>
            <a:endParaRPr kumimoji="0" lang="en-GB" sz="2000" b="1" u="none" strike="noStrike" kern="1200" cap="none" spc="0" normalizeH="0" baseline="0" noProof="0" dirty="0" smtClean="0">
              <a:ln>
                <a:noFill/>
              </a:ln>
              <a:solidFill>
                <a:srgbClr val="54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895850" y="2960948"/>
            <a:ext cx="3924436" cy="3960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kumimoji="0" lang="en-GB" sz="2000" b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Electromagnetic Component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95850" y="3972421"/>
            <a:ext cx="3924436" cy="3960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kumimoji="0" lang="en-GB" sz="20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Muonic</a:t>
            </a:r>
            <a:r>
              <a:rPr kumimoji="0" lang="en-GB" sz="2000" b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Component</a:t>
            </a:r>
          </a:p>
        </p:txBody>
      </p:sp>
      <p:sp>
        <p:nvSpPr>
          <p:cNvPr id="14" name="CaixaDeTexto 16"/>
          <p:cNvSpPr txBox="1">
            <a:spLocks noChangeArrowheads="1"/>
          </p:cNvSpPr>
          <p:nvPr/>
        </p:nvSpPr>
        <p:spPr bwMode="auto">
          <a:xfrm>
            <a:off x="5373352" y="2057943"/>
            <a:ext cx="37706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1600" dirty="0" err="1" smtClean="0">
                <a:latin typeface="Calibri" pitchFamily="34" charset="0"/>
              </a:rPr>
              <a:t>The</a:t>
            </a:r>
            <a:r>
              <a:rPr lang="pt-PT" sz="1600" dirty="0" smtClean="0">
                <a:latin typeface="Calibri" pitchFamily="34" charset="0"/>
              </a:rPr>
              <a:t> </a:t>
            </a:r>
            <a:r>
              <a:rPr lang="pt-PT" sz="1600" dirty="0" err="1" smtClean="0">
                <a:latin typeface="Calibri" pitchFamily="34" charset="0"/>
              </a:rPr>
              <a:t>hadronic</a:t>
            </a:r>
            <a:r>
              <a:rPr lang="pt-PT" sz="1600" dirty="0" smtClean="0">
                <a:latin typeface="Calibri" pitchFamily="34" charset="0"/>
              </a:rPr>
              <a:t> </a:t>
            </a:r>
            <a:r>
              <a:rPr lang="pt-PT" sz="1600" dirty="0" err="1" smtClean="0">
                <a:latin typeface="Calibri" pitchFamily="34" charset="0"/>
              </a:rPr>
              <a:t>interactions</a:t>
            </a:r>
            <a:r>
              <a:rPr lang="pt-PT" sz="1600" dirty="0" smtClean="0">
                <a:latin typeface="Calibri" pitchFamily="34" charset="0"/>
              </a:rPr>
              <a:t> </a:t>
            </a:r>
            <a:r>
              <a:rPr lang="pt-PT" sz="1600" dirty="0" err="1" smtClean="0">
                <a:latin typeface="Calibri" pitchFamily="34" charset="0"/>
              </a:rPr>
              <a:t>produce</a:t>
            </a:r>
            <a:r>
              <a:rPr lang="pt-PT" sz="1600" dirty="0" smtClean="0">
                <a:latin typeface="Calibri" pitchFamily="34" charset="0"/>
              </a:rPr>
              <a:t> </a:t>
            </a:r>
          </a:p>
          <a:p>
            <a:r>
              <a:rPr lang="pt-PT" sz="1600" dirty="0" smtClean="0">
                <a:latin typeface="Calibri" pitchFamily="34" charset="0"/>
              </a:rPr>
              <a:t>        p   n    </a:t>
            </a:r>
            <a:r>
              <a:rPr lang="el-GR" sz="1600" dirty="0" smtClean="0">
                <a:latin typeface="Calibri" pitchFamily="34" charset="0"/>
              </a:rPr>
              <a:t>π</a:t>
            </a:r>
            <a:r>
              <a:rPr lang="el-GR" sz="1600" baseline="30000" dirty="0" smtClean="0">
                <a:latin typeface="Calibri" pitchFamily="34" charset="0"/>
              </a:rPr>
              <a:t>0</a:t>
            </a:r>
            <a:r>
              <a:rPr lang="pt-PT" sz="1600" dirty="0" smtClean="0">
                <a:latin typeface="Calibri" pitchFamily="34" charset="0"/>
              </a:rPr>
              <a:t>  </a:t>
            </a:r>
            <a:r>
              <a:rPr lang="pt-PT" sz="1600" dirty="0">
                <a:latin typeface="Calibri" pitchFamily="34" charset="0"/>
              </a:rPr>
              <a:t>+  </a:t>
            </a:r>
            <a:r>
              <a:rPr lang="el-GR" sz="1600" dirty="0">
                <a:latin typeface="Calibri" pitchFamily="34" charset="0"/>
              </a:rPr>
              <a:t>π</a:t>
            </a:r>
            <a:r>
              <a:rPr lang="pt-PT" sz="1600" baseline="30000" dirty="0">
                <a:latin typeface="Calibri" pitchFamily="34" charset="0"/>
              </a:rPr>
              <a:t>+</a:t>
            </a:r>
            <a:r>
              <a:rPr lang="pt-PT" sz="1600" dirty="0">
                <a:latin typeface="Calibri" pitchFamily="34" charset="0"/>
              </a:rPr>
              <a:t>  +  </a:t>
            </a:r>
            <a:r>
              <a:rPr lang="el-GR" sz="1600" dirty="0">
                <a:latin typeface="Calibri" pitchFamily="34" charset="0"/>
              </a:rPr>
              <a:t>π</a:t>
            </a:r>
            <a:r>
              <a:rPr lang="pt-PT" sz="1600" baseline="30000" dirty="0">
                <a:latin typeface="Calibri" pitchFamily="34" charset="0"/>
              </a:rPr>
              <a:t> </a:t>
            </a:r>
            <a:r>
              <a:rPr lang="pt-PT" sz="1600" baseline="30000" dirty="0" smtClean="0">
                <a:latin typeface="Calibri" pitchFamily="34" charset="0"/>
              </a:rPr>
              <a:t>-</a:t>
            </a:r>
            <a:r>
              <a:rPr lang="pt-PT" sz="1600" dirty="0" smtClean="0">
                <a:latin typeface="Calibri" pitchFamily="34" charset="0"/>
              </a:rPr>
              <a:t>        </a:t>
            </a:r>
          </a:p>
          <a:p>
            <a:r>
              <a:rPr lang="pt-PT" sz="1600" dirty="0" smtClean="0">
                <a:latin typeface="Calibri" pitchFamily="34" charset="0"/>
              </a:rPr>
              <a:t>                                + </a:t>
            </a:r>
            <a:r>
              <a:rPr lang="az-Cyrl-AZ" sz="1600" dirty="0" smtClean="0">
                <a:latin typeface="Calibri" pitchFamily="34" charset="0"/>
              </a:rPr>
              <a:t>К</a:t>
            </a:r>
            <a:r>
              <a:rPr lang="pt-PT" sz="1600" dirty="0" smtClean="0">
                <a:latin typeface="Calibri" pitchFamily="34" charset="0"/>
              </a:rPr>
              <a:t>  </a:t>
            </a:r>
            <a:r>
              <a:rPr lang="el-GR" sz="1600" dirty="0" smtClean="0">
                <a:latin typeface="Calibri" pitchFamily="34" charset="0"/>
              </a:rPr>
              <a:t>Λ</a:t>
            </a:r>
            <a:r>
              <a:rPr lang="pt-PT" sz="1600" dirty="0" smtClean="0">
                <a:latin typeface="Calibri" pitchFamily="34" charset="0"/>
              </a:rPr>
              <a:t>  </a:t>
            </a:r>
            <a:r>
              <a:rPr lang="el-GR" sz="1600" dirty="0" smtClean="0">
                <a:latin typeface="Calibri" pitchFamily="34" charset="0"/>
              </a:rPr>
              <a:t>η</a:t>
            </a:r>
            <a:r>
              <a:rPr lang="pt-PT" sz="1600" dirty="0" smtClean="0">
                <a:latin typeface="Calibri" pitchFamily="34" charset="0"/>
              </a:rPr>
              <a:t>  </a:t>
            </a:r>
            <a:r>
              <a:rPr lang="el-GR" sz="1600" dirty="0" smtClean="0">
                <a:latin typeface="Calibri" pitchFamily="34" charset="0"/>
              </a:rPr>
              <a:t>Ω</a:t>
            </a:r>
            <a:r>
              <a:rPr lang="pt-PT" sz="1600" dirty="0" smtClean="0">
                <a:latin typeface="Calibri" pitchFamily="34" charset="0"/>
              </a:rPr>
              <a:t>  </a:t>
            </a:r>
            <a:r>
              <a:rPr lang="el-GR" sz="1600" dirty="0" smtClean="0">
                <a:latin typeface="Calibri" pitchFamily="34" charset="0"/>
              </a:rPr>
              <a:t>Σ</a:t>
            </a:r>
            <a:r>
              <a:rPr lang="pt-PT" sz="1600" dirty="0" smtClean="0">
                <a:latin typeface="Calibri" pitchFamily="34" charset="0"/>
              </a:rPr>
              <a:t> …</a:t>
            </a:r>
            <a:endParaRPr lang="pt-PT" sz="1600" dirty="0">
              <a:latin typeface="Calibri" pitchFamily="34" charset="0"/>
            </a:endParaRPr>
          </a:p>
        </p:txBody>
      </p:sp>
      <p:sp>
        <p:nvSpPr>
          <p:cNvPr id="15" name="CaixaDeTexto 16"/>
          <p:cNvSpPr txBox="1">
            <a:spLocks noChangeArrowheads="1"/>
          </p:cNvSpPr>
          <p:nvPr/>
        </p:nvSpPr>
        <p:spPr bwMode="auto">
          <a:xfrm>
            <a:off x="5400675" y="3248980"/>
            <a:ext cx="219566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1600" dirty="0" err="1" smtClean="0">
                <a:latin typeface="Calibri" pitchFamily="34" charset="0"/>
              </a:rPr>
              <a:t>Produced</a:t>
            </a:r>
            <a:r>
              <a:rPr lang="pt-PT" sz="1600" dirty="0" smtClean="0">
                <a:latin typeface="Calibri" pitchFamily="34" charset="0"/>
              </a:rPr>
              <a:t> </a:t>
            </a:r>
            <a:r>
              <a:rPr lang="pt-PT" sz="1600" dirty="0" err="1" smtClean="0">
                <a:latin typeface="Calibri" pitchFamily="34" charset="0"/>
              </a:rPr>
              <a:t>mainly</a:t>
            </a:r>
            <a:r>
              <a:rPr lang="pt-PT" sz="1600" dirty="0" smtClean="0">
                <a:latin typeface="Calibri" pitchFamily="34" charset="0"/>
              </a:rPr>
              <a:t> </a:t>
            </a:r>
            <a:r>
              <a:rPr lang="pt-PT" sz="1600" dirty="0" err="1" smtClean="0">
                <a:latin typeface="Calibri" pitchFamily="34" charset="0"/>
              </a:rPr>
              <a:t>by</a:t>
            </a:r>
            <a:r>
              <a:rPr lang="pt-PT" sz="1600" dirty="0" smtClean="0">
                <a:latin typeface="Calibri" pitchFamily="34" charset="0"/>
              </a:rPr>
              <a:t> </a:t>
            </a:r>
          </a:p>
          <a:p>
            <a:r>
              <a:rPr lang="pt-PT" sz="1600" dirty="0" smtClean="0">
                <a:latin typeface="Calibri" pitchFamily="34" charset="0"/>
              </a:rPr>
              <a:t>         </a:t>
            </a:r>
            <a:r>
              <a:rPr lang="el-GR" sz="1600" dirty="0" smtClean="0">
                <a:latin typeface="Calibri" pitchFamily="34" charset="0"/>
              </a:rPr>
              <a:t>π</a:t>
            </a:r>
            <a:r>
              <a:rPr lang="el-GR" sz="1600" baseline="30000" dirty="0" smtClean="0">
                <a:latin typeface="Calibri" pitchFamily="34" charset="0"/>
              </a:rPr>
              <a:t>0</a:t>
            </a:r>
            <a:r>
              <a:rPr lang="pt-PT" sz="1600" dirty="0" smtClean="0">
                <a:latin typeface="Calibri" pitchFamily="34" charset="0"/>
              </a:rPr>
              <a:t>  </a:t>
            </a:r>
            <a:r>
              <a:rPr lang="pt-PT" sz="1600" b="1" dirty="0" smtClean="0">
                <a:latin typeface="Calibri"/>
                <a:cs typeface="Calibri"/>
              </a:rPr>
              <a:t>→</a:t>
            </a:r>
            <a:r>
              <a:rPr lang="pt-PT" sz="1600" dirty="0" smtClean="0">
                <a:latin typeface="Calibri"/>
                <a:cs typeface="Calibri"/>
              </a:rPr>
              <a:t> </a:t>
            </a:r>
            <a:r>
              <a:rPr lang="en-GB" sz="1600" dirty="0" smtClean="0">
                <a:cs typeface="Calibri"/>
              </a:rPr>
              <a:t>ɣ </a:t>
            </a:r>
            <a:r>
              <a:rPr lang="en-GB" sz="1600" dirty="0" err="1" smtClean="0">
                <a:cs typeface="Calibri"/>
              </a:rPr>
              <a:t>ɣ</a:t>
            </a:r>
            <a:r>
              <a:rPr lang="pt-PT" sz="1600" dirty="0" smtClean="0">
                <a:latin typeface="Calibri" pitchFamily="34" charset="0"/>
              </a:rPr>
              <a:t>              </a:t>
            </a:r>
          </a:p>
        </p:txBody>
      </p:sp>
      <p:sp>
        <p:nvSpPr>
          <p:cNvPr id="16" name="CaixaDeTexto 16"/>
          <p:cNvSpPr txBox="1">
            <a:spLocks noChangeArrowheads="1"/>
          </p:cNvSpPr>
          <p:nvPr/>
        </p:nvSpPr>
        <p:spPr bwMode="auto">
          <a:xfrm>
            <a:off x="5400675" y="4296457"/>
            <a:ext cx="37433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PT" sz="1600" dirty="0" err="1" smtClean="0">
                <a:latin typeface="Calibri" pitchFamily="34" charset="0"/>
              </a:rPr>
              <a:t>Produced</a:t>
            </a:r>
            <a:r>
              <a:rPr lang="pt-PT" sz="1600" dirty="0" smtClean="0">
                <a:latin typeface="Calibri" pitchFamily="34" charset="0"/>
              </a:rPr>
              <a:t> </a:t>
            </a:r>
            <a:r>
              <a:rPr lang="pt-PT" sz="1600" dirty="0" err="1" smtClean="0">
                <a:latin typeface="Calibri" pitchFamily="34" charset="0"/>
              </a:rPr>
              <a:t>mainly</a:t>
            </a:r>
            <a:r>
              <a:rPr lang="pt-PT" sz="1600" dirty="0" smtClean="0">
                <a:latin typeface="Calibri" pitchFamily="34" charset="0"/>
              </a:rPr>
              <a:t> </a:t>
            </a:r>
            <a:r>
              <a:rPr lang="pt-PT" sz="1600" dirty="0" err="1" smtClean="0">
                <a:latin typeface="Calibri" pitchFamily="34" charset="0"/>
              </a:rPr>
              <a:t>by</a:t>
            </a:r>
            <a:r>
              <a:rPr lang="pt-PT" sz="1600" dirty="0" smtClean="0">
                <a:latin typeface="Calibri" pitchFamily="34" charset="0"/>
              </a:rPr>
              <a:t> </a:t>
            </a:r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48164" y="4656497"/>
            <a:ext cx="127818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48164" y="5052541"/>
            <a:ext cx="1278183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Rectangle 56"/>
          <p:cNvSpPr/>
          <p:nvPr/>
        </p:nvSpPr>
        <p:spPr>
          <a:xfrm>
            <a:off x="4896036" y="1196752"/>
            <a:ext cx="4068452" cy="53285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775" y="1088740"/>
            <a:ext cx="4818397" cy="406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1232756"/>
            <a:ext cx="22193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" descr="C:\Users\João\Documents\Phd\My Master Thesis\Thesis\Thesis\Figures\chap3\nitro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48164" y="2420888"/>
            <a:ext cx="2581200" cy="1692188"/>
          </a:xfrm>
          <a:prstGeom prst="rect">
            <a:avLst/>
          </a:prstGeom>
          <a:noFill/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5184068" y="1304764"/>
            <a:ext cx="3168860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GB" b="1" dirty="0" smtClean="0">
                <a:solidFill>
                  <a:srgbClr val="540000"/>
                </a:solidFill>
              </a:rPr>
              <a:t>Through</a:t>
            </a:r>
            <a:r>
              <a:rPr kumimoji="0" lang="en-GB" b="1" u="none" strike="noStrike" kern="1200" cap="none" spc="0" normalizeH="0" baseline="0" noProof="0" dirty="0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GB" b="1" dirty="0" smtClean="0">
                <a:solidFill>
                  <a:srgbClr val="540000"/>
                </a:solidFill>
              </a:rPr>
              <a:t>the emitted </a:t>
            </a:r>
            <a:r>
              <a:rPr lang="en-GB" b="1" dirty="0" err="1" smtClean="0">
                <a:solidFill>
                  <a:srgbClr val="540000"/>
                </a:solidFill>
              </a:rPr>
              <a:t>li</a:t>
            </a:r>
            <a:r>
              <a:rPr kumimoji="0" lang="en-GB" b="1" u="none" strike="noStrike" kern="1200" cap="none" spc="0" normalizeH="0" baseline="0" noProof="0" dirty="0" err="1" smtClean="0">
                <a:ln>
                  <a:noFill/>
                </a:ln>
                <a:solidFill>
                  <a:srgbClr val="54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ght</a:t>
            </a:r>
            <a:endParaRPr kumimoji="0" lang="en-GB" b="1" u="none" strike="noStrike" kern="1200" cap="none" spc="0" normalizeH="0" baseline="0" noProof="0" dirty="0" smtClean="0">
              <a:ln>
                <a:noFill/>
              </a:ln>
              <a:solidFill>
                <a:srgbClr val="54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</a:pPr>
            <a:endParaRPr kumimoji="0" lang="en-GB" b="1" u="none" strike="noStrike" kern="1200" cap="none" spc="0" normalizeH="0" baseline="0" noProof="0" dirty="0" smtClean="0">
              <a:ln>
                <a:noFill/>
              </a:ln>
              <a:solidFill>
                <a:srgbClr val="54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CaixaDeTexto 16"/>
          <p:cNvSpPr txBox="1">
            <a:spLocks noChangeArrowheads="1"/>
          </p:cNvSpPr>
          <p:nvPr/>
        </p:nvSpPr>
        <p:spPr bwMode="auto">
          <a:xfrm>
            <a:off x="5616116" y="1592796"/>
            <a:ext cx="35278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600" dirty="0" smtClean="0">
                <a:latin typeface="Calibri" pitchFamily="34" charset="0"/>
              </a:rPr>
              <a:t>1. </a:t>
            </a:r>
            <a:r>
              <a:rPr lang="pt-PT" sz="1600" dirty="0" err="1" smtClean="0">
                <a:latin typeface="Calibri" pitchFamily="34" charset="0"/>
              </a:rPr>
              <a:t>Cherenkov</a:t>
            </a:r>
            <a:r>
              <a:rPr lang="pt-PT" sz="1600" dirty="0" smtClean="0">
                <a:latin typeface="Calibri" pitchFamily="34" charset="0"/>
              </a:rPr>
              <a:t> Light</a:t>
            </a:r>
          </a:p>
          <a:p>
            <a:pPr>
              <a:lnSpc>
                <a:spcPct val="150000"/>
              </a:lnSpc>
            </a:pPr>
            <a:r>
              <a:rPr lang="pt-PT" sz="1600" dirty="0" smtClean="0">
                <a:latin typeface="Calibri" pitchFamily="34" charset="0"/>
              </a:rPr>
              <a:t>2.Fluorescence Light in Nitrogen</a:t>
            </a:r>
            <a:endParaRPr lang="pt-PT" sz="1600" dirty="0">
              <a:latin typeface="Calibri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059075" y="2924944"/>
            <a:ext cx="540060" cy="50405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915059" y="3104964"/>
            <a:ext cx="540060" cy="50405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771043" y="3284984"/>
            <a:ext cx="540060" cy="50405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51063" y="2780928"/>
            <a:ext cx="1332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Fluorescence Light</a:t>
            </a:r>
            <a:endParaRPr lang="en-GB" sz="12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1601670" y="3122966"/>
            <a:ext cx="540060" cy="504056"/>
          </a:xfrm>
          <a:prstGeom prst="straightConnector1">
            <a:avLst/>
          </a:prstGeom>
          <a:ln w="38100">
            <a:solidFill>
              <a:srgbClr val="FF3333"/>
            </a:solidFill>
            <a:tailEnd type="triangle"/>
          </a:ln>
          <a:effectLst>
            <a:outerShdw blurRad="63500" sx="106000" sy="106000" algn="t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223628" y="2528900"/>
            <a:ext cx="1332148" cy="461665"/>
          </a:xfrm>
          <a:prstGeom prst="rect">
            <a:avLst/>
          </a:prstGeom>
          <a:noFill/>
          <a:effectLst>
            <a:outerShdw blurRad="1143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37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 </a:t>
            </a:r>
            <a:br>
              <a:rPr lang="en-GB" sz="1200" b="1" dirty="0" smtClean="0">
                <a:solidFill>
                  <a:srgbClr val="FF37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200" b="1" dirty="0" smtClean="0">
                <a:solidFill>
                  <a:srgbClr val="FF37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</a:t>
            </a:r>
            <a:endParaRPr lang="en-GB" sz="1200" b="1" dirty="0">
              <a:solidFill>
                <a:srgbClr val="FF37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1772072" y="3140968"/>
            <a:ext cx="459668" cy="656456"/>
          </a:xfrm>
          <a:prstGeom prst="straightConnector1">
            <a:avLst/>
          </a:prstGeom>
          <a:ln w="38100">
            <a:solidFill>
              <a:srgbClr val="FF3333"/>
            </a:solidFill>
            <a:tailEnd type="triangle"/>
          </a:ln>
          <a:effectLst>
            <a:outerShdw blurRad="63500" sx="106000" sy="106000" algn="t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475656" y="3126197"/>
            <a:ext cx="414046" cy="374811"/>
          </a:xfrm>
          <a:prstGeom prst="straightConnector1">
            <a:avLst/>
          </a:prstGeom>
          <a:ln w="38100">
            <a:solidFill>
              <a:srgbClr val="FF3333"/>
            </a:solidFill>
            <a:tailEnd type="triangle"/>
          </a:ln>
          <a:effectLst>
            <a:outerShdw blurRad="63500" sx="106000" sy="106000" algn="t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C:\Users\João\Desktop\Thesis\Thesis\Mathematic\GHex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44108" y="4545124"/>
            <a:ext cx="3357881" cy="1918789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5688124" y="4293096"/>
            <a:ext cx="1385025" cy="27699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87000">
                <a:schemeClr val="bg1">
                  <a:alpha val="81000"/>
                </a:schemeClr>
              </a:gs>
              <a:gs pos="100000">
                <a:schemeClr val="bg1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Deposited  Energy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1151620" y="5445224"/>
            <a:ext cx="29163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2">
                    <a:lumMod val="25000"/>
                  </a:schemeClr>
                </a:solidFill>
              </a:rPr>
              <a:t>Cosmic Ray Primary Energy</a:t>
            </a:r>
          </a:p>
          <a:p>
            <a:pPr algn="ctr"/>
            <a:endParaRPr lang="en-GB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en-GB" sz="14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n-GB" sz="1400" dirty="0" smtClean="0">
                <a:solidFill>
                  <a:schemeClr val="bg2">
                    <a:lumMod val="25000"/>
                  </a:schemeClr>
                </a:solidFill>
              </a:rPr>
              <a:t>Quasi calorimetric energy measurement</a:t>
            </a:r>
            <a:endParaRPr lang="en-GB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Left Arrow 35"/>
          <p:cNvSpPr/>
          <p:nvPr/>
        </p:nvSpPr>
        <p:spPr>
          <a:xfrm rot="16200000">
            <a:off x="2285746" y="5859270"/>
            <a:ext cx="432048" cy="252028"/>
          </a:xfrm>
          <a:prstGeom prst="leftArrow">
            <a:avLst/>
          </a:prstGeom>
          <a:solidFill>
            <a:srgbClr val="254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5040052" y="4617132"/>
            <a:ext cx="540060" cy="50405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3131840" y="3248980"/>
            <a:ext cx="648072" cy="648071"/>
            <a:chOff x="3023828" y="3429000"/>
            <a:chExt cx="648072" cy="648071"/>
          </a:xfrm>
        </p:grpSpPr>
        <p:cxnSp>
          <p:nvCxnSpPr>
            <p:cNvPr id="49" name="Straight Arrow Connector 48"/>
            <p:cNvCxnSpPr/>
            <p:nvPr/>
          </p:nvCxnSpPr>
          <p:spPr>
            <a:xfrm flipV="1">
              <a:off x="3348038" y="3429000"/>
              <a:ext cx="0" cy="252028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5400000" flipV="1">
              <a:off x="3545886" y="3627022"/>
              <a:ext cx="0" cy="252028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10800000" flipV="1">
              <a:off x="3348038" y="3825043"/>
              <a:ext cx="0" cy="252028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16200000" flipV="1">
              <a:off x="3149842" y="3627022"/>
              <a:ext cx="0" cy="252028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H="1">
              <a:off x="3131840" y="3825044"/>
              <a:ext cx="144016" cy="144016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 flipV="1">
              <a:off x="3167510" y="3537012"/>
              <a:ext cx="108346" cy="144016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16200000" flipH="1">
              <a:off x="3419872" y="3825044"/>
              <a:ext cx="144016" cy="144016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10800000" flipH="1">
              <a:off x="3419872" y="3537012"/>
              <a:ext cx="144016" cy="144016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tangle 57"/>
          <p:cNvSpPr/>
          <p:nvPr/>
        </p:nvSpPr>
        <p:spPr>
          <a:xfrm>
            <a:off x="4896036" y="4292600"/>
            <a:ext cx="4175956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4968044" y="4797152"/>
            <a:ext cx="4175956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GB" sz="1600" b="1" dirty="0" smtClean="0">
                <a:solidFill>
                  <a:srgbClr val="540000"/>
                </a:solidFill>
              </a:rPr>
              <a:t>But we also have light  scattering  in the atmosphere  that distort the shower image</a:t>
            </a:r>
            <a:endParaRPr kumimoji="0" lang="en-GB" sz="1600" b="1" u="none" strike="noStrike" kern="1200" cap="none" spc="0" normalizeH="0" baseline="0" noProof="0" dirty="0" smtClean="0">
              <a:ln>
                <a:noFill/>
              </a:ln>
              <a:solidFill>
                <a:srgbClr val="54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</a:pPr>
            <a:endParaRPr kumimoji="0" lang="en-GB" sz="1600" b="1" u="none" strike="noStrike" kern="1200" cap="none" spc="0" normalizeH="0" baseline="0" noProof="0" dirty="0" smtClean="0">
              <a:ln>
                <a:noFill/>
              </a:ln>
              <a:solidFill>
                <a:srgbClr val="54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CaixaDeTexto 16"/>
          <p:cNvSpPr txBox="1">
            <a:spLocks noChangeArrowheads="1"/>
          </p:cNvSpPr>
          <p:nvPr/>
        </p:nvSpPr>
        <p:spPr bwMode="auto">
          <a:xfrm>
            <a:off x="5832140" y="5226295"/>
            <a:ext cx="25922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1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Rayleight</a:t>
            </a:r>
            <a:r>
              <a:rPr lang="pt-PT" sz="1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pt-PT" sz="16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Scattering</a:t>
            </a:r>
            <a:endParaRPr lang="pt-PT" sz="16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pt-PT" sz="1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Mie </a:t>
            </a:r>
            <a:r>
              <a:rPr lang="pt-PT" sz="1600" b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Scattering</a:t>
            </a:r>
            <a:endParaRPr lang="pt-PT" sz="1600" b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1236762" y="3125309"/>
            <a:ext cx="861455" cy="866909"/>
            <a:chOff x="1236762" y="3125309"/>
            <a:chExt cx="861455" cy="866909"/>
          </a:xfrm>
        </p:grpSpPr>
        <p:cxnSp>
          <p:nvCxnSpPr>
            <p:cNvPr id="62" name="Straight Arrow Connector 61"/>
            <p:cNvCxnSpPr/>
            <p:nvPr/>
          </p:nvCxnSpPr>
          <p:spPr>
            <a:xfrm rot="5619034">
              <a:off x="1218760" y="3650180"/>
              <a:ext cx="360040" cy="32403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>
              <a:off x="1583668" y="3685668"/>
              <a:ext cx="93764" cy="247388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1751586" y="3654321"/>
              <a:ext cx="120114" cy="170723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1792102" y="3584752"/>
              <a:ext cx="295622" cy="24268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rot="16419034">
              <a:off x="1756179" y="3143311"/>
              <a:ext cx="360040" cy="32403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rot="10800000" flipH="1">
              <a:off x="1669924" y="3176972"/>
              <a:ext cx="93764" cy="247388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rot="10800000">
              <a:off x="1475656" y="3284984"/>
              <a:ext cx="120114" cy="170723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rot="10800000">
              <a:off x="1259632" y="3501008"/>
              <a:ext cx="295622" cy="24268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81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" presetClass="entr" presetSubtype="32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8" presetClass="entr" presetSubtype="3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9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57" grpId="0" animBg="1"/>
      <p:bldP spid="21" grpId="0"/>
      <p:bldP spid="22" grpId="0"/>
      <p:bldP spid="26" grpId="0"/>
      <p:bldP spid="28" grpId="0"/>
      <p:bldP spid="34" grpId="0" animBg="1"/>
      <p:bldP spid="35" grpId="0"/>
      <p:bldP spid="36" grpId="0" animBg="1"/>
      <p:bldP spid="58" grpId="0" animBg="1"/>
      <p:bldP spid="59" grpId="0"/>
      <p:bldP spid="6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Arrow Connector 21"/>
          <p:cNvCxnSpPr/>
          <p:nvPr/>
        </p:nvCxnSpPr>
        <p:spPr>
          <a:xfrm rot="21164725" flipV="1">
            <a:off x="2318941" y="5201158"/>
            <a:ext cx="51879" cy="480246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Sky Bins Information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2412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3D Simulation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12892">
            <a:off x="5625777" y="1174767"/>
            <a:ext cx="4720935" cy="439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rc 6"/>
          <p:cNvSpPr/>
          <p:nvPr/>
        </p:nvSpPr>
        <p:spPr>
          <a:xfrm rot="698158">
            <a:off x="6760004" y="3550359"/>
            <a:ext cx="2412268" cy="1080120"/>
          </a:xfrm>
          <a:prstGeom prst="arc">
            <a:avLst>
              <a:gd name="adj1" fmla="val 20188347"/>
              <a:gd name="adj2" fmla="val 12622789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Block Arc 7"/>
          <p:cNvSpPr/>
          <p:nvPr/>
        </p:nvSpPr>
        <p:spPr>
          <a:xfrm rot="947599">
            <a:off x="5144888" y="2816471"/>
            <a:ext cx="2052228" cy="1584176"/>
          </a:xfrm>
          <a:prstGeom prst="blockArc">
            <a:avLst>
              <a:gd name="adj1" fmla="val 19494723"/>
              <a:gd name="adj2" fmla="val 21495139"/>
              <a:gd name="adj3" fmla="val 24763"/>
            </a:avLst>
          </a:prstGeom>
          <a:ln>
            <a:noFill/>
          </a:ln>
          <a:scene3d>
            <a:camera prst="isometricOffAxis2Top">
              <a:rot lat="2420166" lon="17490739" rev="6555795"/>
            </a:camera>
            <a:lightRig rig="threePt" dir="t"/>
          </a:scene3d>
          <a:sp3d prstMaterial="softEdge">
            <a:bevelT w="0" h="215900"/>
            <a:bevelB w="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76902" y="0"/>
            <a:ext cx="879916" cy="800100"/>
          </a:xfrm>
          <a:prstGeom prst="rect">
            <a:avLst/>
          </a:prstGeom>
          <a:solidFill>
            <a:srgbClr val="990000"/>
          </a:solidFill>
          <a:ln>
            <a:noFill/>
          </a:ln>
          <a:effectLst>
            <a:outerShdw blurRad="50800" dist="38100" dir="5400000" algn="t" rotWithShape="0">
              <a:prstClr val="black">
                <a:alpha val="5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8532886" y="0"/>
            <a:ext cx="1079674" cy="8001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Block Arc 10"/>
          <p:cNvSpPr/>
          <p:nvPr/>
        </p:nvSpPr>
        <p:spPr>
          <a:xfrm rot="12208372">
            <a:off x="344967" y="1647934"/>
            <a:ext cx="2052228" cy="1584176"/>
          </a:xfrm>
          <a:prstGeom prst="blockArc">
            <a:avLst>
              <a:gd name="adj1" fmla="val 19494723"/>
              <a:gd name="adj2" fmla="val 21495139"/>
              <a:gd name="adj3" fmla="val 24763"/>
            </a:avLst>
          </a:prstGeom>
          <a:ln>
            <a:noFill/>
          </a:ln>
          <a:scene3d>
            <a:camera prst="isometricOffAxis2Top">
              <a:rot lat="3699092" lon="12771520" rev="2933106"/>
            </a:camera>
            <a:lightRig rig="threePt" dir="t">
              <a:rot lat="0" lon="0" rev="12600000"/>
            </a:lightRig>
          </a:scene3d>
          <a:sp3d prstMaterial="softEdge">
            <a:bevelT w="0" h="215900"/>
            <a:bevelB w="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1052736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fluorescence: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3010" name="Picture 2" descr="C:\Users\João\Downloads\Plots1\EngDe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7700" y="1448780"/>
            <a:ext cx="2988332" cy="1932261"/>
          </a:xfrm>
          <a:prstGeom prst="rect">
            <a:avLst/>
          </a:prstGeom>
          <a:noFill/>
        </p:spPr>
      </p:pic>
      <p:sp>
        <p:nvSpPr>
          <p:cNvPr id="13" name="Left Arrow 12"/>
          <p:cNvSpPr/>
          <p:nvPr/>
        </p:nvSpPr>
        <p:spPr>
          <a:xfrm rot="5400000" flipH="1">
            <a:off x="1715945" y="3950834"/>
            <a:ext cx="1223689" cy="180020"/>
          </a:xfrm>
          <a:prstGeom prst="leftArrow">
            <a:avLst/>
          </a:prstGeom>
          <a:solidFill>
            <a:srgbClr val="254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17800" y="3681028"/>
            <a:ext cx="205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Energy Deposited in each </a:t>
            </a:r>
            <a:r>
              <a:rPr lang="en-US" sz="1600" dirty="0" err="1" smtClean="0">
                <a:solidFill>
                  <a:schemeClr val="tx2">
                    <a:lumMod val="50000"/>
                  </a:schemeClr>
                </a:solidFill>
              </a:rPr>
              <a:t>SkyBin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25712" y="4725144"/>
            <a:ext cx="2946288" cy="4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9" name="Straight Arrow Connector 38"/>
          <p:cNvCxnSpPr/>
          <p:nvPr/>
        </p:nvCxnSpPr>
        <p:spPr>
          <a:xfrm rot="21164725" flipV="1">
            <a:off x="2318941" y="5201158"/>
            <a:ext cx="51879" cy="480246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1769728" y="5409220"/>
            <a:ext cx="504056" cy="366536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1625712" y="5913438"/>
            <a:ext cx="504058" cy="2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4964725" flipV="1">
            <a:off x="2792012" y="5647376"/>
            <a:ext cx="51879" cy="480246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 flipH="1" flipV="1">
            <a:off x="2414716" y="5381106"/>
            <a:ext cx="504056" cy="366536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0364725" flipV="1">
            <a:off x="2309788" y="6109308"/>
            <a:ext cx="51879" cy="480246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10800000" flipH="1" flipV="1">
            <a:off x="2406824" y="6014956"/>
            <a:ext cx="504056" cy="366536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16200000" flipH="1" flipV="1">
            <a:off x="1765014" y="6043068"/>
            <a:ext cx="504056" cy="366536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Block Arc 16"/>
          <p:cNvSpPr/>
          <p:nvPr/>
        </p:nvSpPr>
        <p:spPr>
          <a:xfrm rot="12208372">
            <a:off x="2036321" y="5354081"/>
            <a:ext cx="2052228" cy="1584176"/>
          </a:xfrm>
          <a:prstGeom prst="blockArc">
            <a:avLst>
              <a:gd name="adj1" fmla="val 19494723"/>
              <a:gd name="adj2" fmla="val 21495139"/>
              <a:gd name="adj3" fmla="val 24763"/>
            </a:avLst>
          </a:prstGeom>
          <a:ln>
            <a:noFill/>
          </a:ln>
          <a:scene3d>
            <a:camera prst="isometricOffAxis2Top">
              <a:rot lat="3699092" lon="12771520" rev="2933106"/>
            </a:camera>
            <a:lightRig rig="threePt" dir="t">
              <a:rot lat="0" lon="0" rev="12600000"/>
            </a:lightRig>
          </a:scene3d>
          <a:sp3d prstMaterial="softEdge">
            <a:bevelT w="0" h="215900"/>
            <a:bevelB w="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167844" y="5621050"/>
            <a:ext cx="20522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t>Isotropic Emission</a:t>
            </a:r>
            <a:endParaRPr lang="en-US" sz="140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9" name="Left Arrow 58"/>
          <p:cNvSpPr/>
          <p:nvPr/>
        </p:nvSpPr>
        <p:spPr>
          <a:xfrm flipH="1">
            <a:off x="1079612" y="2240868"/>
            <a:ext cx="540060" cy="180020"/>
          </a:xfrm>
          <a:prstGeom prst="leftArrow">
            <a:avLst/>
          </a:prstGeom>
          <a:solidFill>
            <a:srgbClr val="254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7" grpId="0" animBg="1"/>
      <p:bldP spid="5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Sky Bins Information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2412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3D Simulation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12892">
            <a:off x="5913809" y="1261855"/>
            <a:ext cx="4720935" cy="439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rc 6"/>
          <p:cNvSpPr/>
          <p:nvPr/>
        </p:nvSpPr>
        <p:spPr>
          <a:xfrm rot="698158">
            <a:off x="7048036" y="3637447"/>
            <a:ext cx="2412268" cy="1080120"/>
          </a:xfrm>
          <a:prstGeom prst="arc">
            <a:avLst>
              <a:gd name="adj1" fmla="val 20188347"/>
              <a:gd name="adj2" fmla="val 12622789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Block Arc 7"/>
          <p:cNvSpPr/>
          <p:nvPr/>
        </p:nvSpPr>
        <p:spPr>
          <a:xfrm rot="947599">
            <a:off x="5432920" y="2903559"/>
            <a:ext cx="2052228" cy="1584176"/>
          </a:xfrm>
          <a:prstGeom prst="blockArc">
            <a:avLst>
              <a:gd name="adj1" fmla="val 19494723"/>
              <a:gd name="adj2" fmla="val 21495139"/>
              <a:gd name="adj3" fmla="val 24763"/>
            </a:avLst>
          </a:prstGeom>
          <a:ln>
            <a:noFill/>
          </a:ln>
          <a:scene3d>
            <a:camera prst="isometricOffAxis2Top">
              <a:rot lat="2420166" lon="17490739" rev="6555795"/>
            </a:camera>
            <a:lightRig rig="threePt" dir="t"/>
          </a:scene3d>
          <a:sp3d prstMaterial="softEdge">
            <a:bevelT w="0" h="215900"/>
            <a:bevelB w="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76902" y="0"/>
            <a:ext cx="879916" cy="800100"/>
          </a:xfrm>
          <a:prstGeom prst="rect">
            <a:avLst/>
          </a:prstGeom>
          <a:solidFill>
            <a:srgbClr val="990000"/>
          </a:solidFill>
          <a:ln>
            <a:noFill/>
          </a:ln>
          <a:effectLst>
            <a:outerShdw blurRad="50800" dist="38100" dir="5400000" algn="t" rotWithShape="0">
              <a:prstClr val="black">
                <a:alpha val="5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8532886" y="0"/>
            <a:ext cx="1079674" cy="8001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95536" y="908720"/>
            <a:ext cx="3276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Cherenkov: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36" name="Picture 4" descr="C:\Users\João\Downloads\Plots1\FlightLengt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0910" y="1520788"/>
            <a:ext cx="2262978" cy="1405783"/>
          </a:xfrm>
          <a:prstGeom prst="rect">
            <a:avLst/>
          </a:prstGeom>
          <a:noFill/>
        </p:spPr>
      </p:pic>
      <p:pic>
        <p:nvPicPr>
          <p:cNvPr id="44035" name="Picture 3" descr="C:\Users\João\Downloads\Plots1\PhiI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9892" y="3212976"/>
            <a:ext cx="2226102" cy="1382875"/>
          </a:xfrm>
          <a:prstGeom prst="rect">
            <a:avLst/>
          </a:prstGeom>
          <a:noFill/>
        </p:spPr>
      </p:pic>
      <p:pic>
        <p:nvPicPr>
          <p:cNvPr id="44037" name="Picture 5" descr="C:\Users\João\Downloads\Plots1\FligthLengthPh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636" y="3212976"/>
            <a:ext cx="2268252" cy="1409059"/>
          </a:xfrm>
          <a:prstGeom prst="rect">
            <a:avLst/>
          </a:prstGeom>
          <a:noFill/>
        </p:spPr>
      </p:pic>
      <p:pic>
        <p:nvPicPr>
          <p:cNvPr id="44038" name="Picture 6" descr="C:\Users\João\Downloads\Plots1\Alphasi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1520788"/>
            <a:ext cx="2268252" cy="1409059"/>
          </a:xfrm>
          <a:prstGeom prst="rect">
            <a:avLst/>
          </a:prstGeom>
          <a:noFill/>
        </p:spPr>
      </p:pic>
      <p:sp>
        <p:nvSpPr>
          <p:cNvPr id="32" name="Block Arc 31"/>
          <p:cNvSpPr/>
          <p:nvPr/>
        </p:nvSpPr>
        <p:spPr>
          <a:xfrm rot="12208372">
            <a:off x="230081" y="1647934"/>
            <a:ext cx="2052228" cy="1584176"/>
          </a:xfrm>
          <a:prstGeom prst="blockArc">
            <a:avLst>
              <a:gd name="adj1" fmla="val 19494723"/>
              <a:gd name="adj2" fmla="val 21495139"/>
              <a:gd name="adj3" fmla="val 24763"/>
            </a:avLst>
          </a:prstGeom>
          <a:ln>
            <a:noFill/>
          </a:ln>
          <a:scene3d>
            <a:camera prst="isometricOffAxis2Top">
              <a:rot lat="3699092" lon="12771520" rev="2933106"/>
            </a:camera>
            <a:lightRig rig="threePt" dir="t">
              <a:rot lat="0" lon="0" rev="12600000"/>
            </a:lightRig>
          </a:scene3d>
          <a:sp3d prstMaterial="softEdge">
            <a:bevelT w="0" h="215900"/>
            <a:bevelB w="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Left Arrow 32"/>
          <p:cNvSpPr/>
          <p:nvPr/>
        </p:nvSpPr>
        <p:spPr>
          <a:xfrm flipH="1">
            <a:off x="863588" y="2168860"/>
            <a:ext cx="540060" cy="180020"/>
          </a:xfrm>
          <a:prstGeom prst="leftArrow">
            <a:avLst/>
          </a:prstGeom>
          <a:solidFill>
            <a:srgbClr val="254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5615937"/>
            <a:ext cx="5292588" cy="62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9772" y="3465004"/>
            <a:ext cx="390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32040" y="3645024"/>
            <a:ext cx="228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83768" y="1772816"/>
            <a:ext cx="3429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3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44008" y="2240868"/>
            <a:ext cx="228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Left Arrow 41"/>
          <p:cNvSpPr/>
          <p:nvPr/>
        </p:nvSpPr>
        <p:spPr>
          <a:xfrm rot="5400000" flipH="1">
            <a:off x="3311860" y="5157192"/>
            <a:ext cx="540060" cy="180020"/>
          </a:xfrm>
          <a:prstGeom prst="leftArrow">
            <a:avLst/>
          </a:prstGeom>
          <a:solidFill>
            <a:srgbClr val="254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1367644" y="458112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 algn="ctr">
              <a:buClr>
                <a:srgbClr val="254159"/>
              </a:buClr>
              <a:buSzPct val="75000"/>
              <a:buBlip>
                <a:blip r:embed="rId12"/>
              </a:buBlip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Electron Length distribution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851920" y="4545124"/>
            <a:ext cx="205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 algn="ctr">
              <a:buClr>
                <a:srgbClr val="254159"/>
              </a:buClr>
              <a:buSzPct val="75000"/>
              <a:buBlip>
                <a:blip r:embed="rId12"/>
              </a:buBlip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Electrons angle distribution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12892">
            <a:off x="5913809" y="1739244"/>
            <a:ext cx="4720935" cy="439696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5904148" y="1304764"/>
            <a:ext cx="4464496" cy="5148572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Sky Bins Information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2412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3D Simulation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8676902" y="0"/>
            <a:ext cx="879916" cy="800100"/>
          </a:xfrm>
          <a:prstGeom prst="rect">
            <a:avLst/>
          </a:prstGeom>
          <a:solidFill>
            <a:srgbClr val="990000"/>
          </a:solidFill>
          <a:ln>
            <a:noFill/>
          </a:ln>
          <a:effectLst>
            <a:outerShdw blurRad="50800" dist="38100" dir="5400000" algn="t" rotWithShape="0">
              <a:prstClr val="black">
                <a:alpha val="5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8532886" y="0"/>
            <a:ext cx="1079674" cy="8001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95536" y="908720"/>
            <a:ext cx="3276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Cherenkov: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4036" name="Picture 4" descr="C:\Users\João\Downloads\Plots1\FlightLengt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774" y="1232756"/>
            <a:ext cx="2262978" cy="1405783"/>
          </a:xfrm>
          <a:prstGeom prst="rect">
            <a:avLst/>
          </a:prstGeom>
          <a:noFill/>
        </p:spPr>
      </p:pic>
      <p:pic>
        <p:nvPicPr>
          <p:cNvPr id="44037" name="Picture 5" descr="C:\Users\João\Downloads\Plots1\FligthLengthP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500" y="2924944"/>
            <a:ext cx="2268252" cy="1409059"/>
          </a:xfrm>
          <a:prstGeom prst="rect">
            <a:avLst/>
          </a:prstGeom>
          <a:noFill/>
        </p:spPr>
      </p:pic>
      <p:pic>
        <p:nvPicPr>
          <p:cNvPr id="44038" name="Picture 6" descr="C:\Users\João\Downloads\Plots1\Alphasi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1232756"/>
            <a:ext cx="2268252" cy="1409059"/>
          </a:xfrm>
          <a:prstGeom prst="rect">
            <a:avLst/>
          </a:prstGeom>
          <a:noFill/>
        </p:spPr>
      </p:pic>
      <p:pic>
        <p:nvPicPr>
          <p:cNvPr id="4404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636" y="3176972"/>
            <a:ext cx="3905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3356992"/>
            <a:ext cx="228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59632" y="1484784"/>
            <a:ext cx="3429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3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19872" y="1952836"/>
            <a:ext cx="228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42"/>
          <p:cNvSpPr txBox="1"/>
          <p:nvPr/>
        </p:nvSpPr>
        <p:spPr>
          <a:xfrm>
            <a:off x="143508" y="4293096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 algn="ctr">
              <a:buClr>
                <a:srgbClr val="254159"/>
              </a:buClr>
              <a:buSzPct val="75000"/>
              <a:buBlip>
                <a:blip r:embed="rId10"/>
              </a:buBlip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Electron Length distribution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7884368" y="1458117"/>
            <a:ext cx="1008112" cy="4752528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prstDash val="sysDot"/>
            <a:tailEnd type="triangle"/>
          </a:ln>
          <a:effectLst>
            <a:outerShdw blurRad="50800" dist="38100" dir="2700000" algn="t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83968" y="4005064"/>
            <a:ext cx="16573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Oval 36"/>
          <p:cNvSpPr/>
          <p:nvPr/>
        </p:nvSpPr>
        <p:spPr>
          <a:xfrm>
            <a:off x="8712460" y="1746149"/>
            <a:ext cx="252028" cy="252028"/>
          </a:xfrm>
          <a:prstGeom prst="ellipse">
            <a:avLst/>
          </a:prstGeom>
          <a:ln>
            <a:noFill/>
          </a:ln>
          <a:scene3d>
            <a:camera prst="orthographicFront"/>
            <a:lightRig rig="threePt" dir="t"/>
          </a:scene3d>
          <a:sp3d prstMaterial="dkEdge">
            <a:bevelT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035" name="Picture 3" descr="C:\Users\João\Downloads\Plots1\PhiId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375756" y="2924944"/>
            <a:ext cx="2226102" cy="1382875"/>
          </a:xfrm>
          <a:prstGeom prst="rect">
            <a:avLst/>
          </a:prstGeom>
          <a:noFill/>
        </p:spPr>
      </p:pic>
      <p:sp>
        <p:nvSpPr>
          <p:cNvPr id="44" name="TextBox 43"/>
          <p:cNvSpPr txBox="1"/>
          <p:nvPr/>
        </p:nvSpPr>
        <p:spPr>
          <a:xfrm>
            <a:off x="2627784" y="4257092"/>
            <a:ext cx="205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 algn="ctr">
              <a:buClr>
                <a:srgbClr val="254159"/>
              </a:buClr>
              <a:buSzPct val="75000"/>
              <a:buBlip>
                <a:blip r:embed="rId10"/>
              </a:buBlip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Electrons angle distribution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5" name="Picture 9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264188" y="4725144"/>
            <a:ext cx="228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11"/>
          <p:cNvPicPr>
            <a:picLocks noChangeAspect="1" noChangeArrowheads="1"/>
          </p:cNvPicPr>
          <p:nvPr/>
        </p:nvPicPr>
        <p:blipFill>
          <a:blip r:embed="rId9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80212" y="3825044"/>
            <a:ext cx="22860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Arc 46"/>
          <p:cNvSpPr/>
          <p:nvPr/>
        </p:nvSpPr>
        <p:spPr>
          <a:xfrm rot="698158">
            <a:off x="6291904" y="4256098"/>
            <a:ext cx="1826860" cy="817997"/>
          </a:xfrm>
          <a:prstGeom prst="arc">
            <a:avLst>
              <a:gd name="adj1" fmla="val 7846168"/>
              <a:gd name="adj2" fmla="val 10884707"/>
            </a:avLst>
          </a:prstGeom>
          <a:ln w="31750"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8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3212976"/>
            <a:ext cx="2286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Block Arc 7"/>
          <p:cNvSpPr/>
          <p:nvPr/>
        </p:nvSpPr>
        <p:spPr>
          <a:xfrm rot="947599">
            <a:off x="5432920" y="3380948"/>
            <a:ext cx="2052228" cy="1584176"/>
          </a:xfrm>
          <a:prstGeom prst="blockArc">
            <a:avLst>
              <a:gd name="adj1" fmla="val 19494723"/>
              <a:gd name="adj2" fmla="val 21495139"/>
              <a:gd name="adj3" fmla="val 24763"/>
            </a:avLst>
          </a:prstGeom>
          <a:ln>
            <a:noFill/>
          </a:ln>
          <a:scene3d>
            <a:camera prst="isometricOffAxis2Top">
              <a:rot lat="2420166" lon="17490739" rev="6555795"/>
            </a:camera>
            <a:lightRig rig="threePt" dir="t"/>
          </a:scene3d>
          <a:sp3d prstMaterial="softEdge">
            <a:bevelT w="0" h="215900"/>
            <a:bevelB w="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Arc 6"/>
          <p:cNvSpPr/>
          <p:nvPr/>
        </p:nvSpPr>
        <p:spPr>
          <a:xfrm rot="698158">
            <a:off x="6308118" y="4054275"/>
            <a:ext cx="1259484" cy="563948"/>
          </a:xfrm>
          <a:prstGeom prst="arc">
            <a:avLst>
              <a:gd name="adj1" fmla="val 20988110"/>
              <a:gd name="adj2" fmla="val 13980773"/>
            </a:avLst>
          </a:prstGeom>
          <a:ln w="317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6264188" y="4401108"/>
            <a:ext cx="864096" cy="1332148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ot"/>
            <a:tailEnd type="none"/>
          </a:ln>
          <a:effectLst>
            <a:outerShdw blurRad="50800" dist="38100" dir="2700000" algn="t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7272300" y="1890165"/>
            <a:ext cx="1512168" cy="2294919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ot"/>
            <a:tailEnd type="none"/>
          </a:ln>
          <a:effectLst>
            <a:outerShdw blurRad="50800" dist="38100" dir="2700000" algn="t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5436096" y="4329100"/>
            <a:ext cx="1548172" cy="324036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ot"/>
            <a:tailEnd type="none"/>
          </a:ln>
          <a:effectLst>
            <a:outerShdw blurRad="50800" dist="38100" dir="2700000" algn="t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512" y="5625244"/>
            <a:ext cx="5292588" cy="62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Rectangle 53"/>
          <p:cNvSpPr/>
          <p:nvPr/>
        </p:nvSpPr>
        <p:spPr>
          <a:xfrm>
            <a:off x="6336196" y="6633356"/>
            <a:ext cx="612068" cy="224644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João\Desktop\IDPASC Higgs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51588">
            <a:off x="5004491" y="1952836"/>
            <a:ext cx="4860097" cy="3617852"/>
          </a:xfrm>
          <a:prstGeom prst="rect">
            <a:avLst/>
          </a:prstGeo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4" name="Oval 33"/>
          <p:cNvSpPr/>
          <p:nvPr/>
        </p:nvSpPr>
        <p:spPr>
          <a:xfrm rot="629099">
            <a:off x="5914165" y="5023643"/>
            <a:ext cx="648072" cy="648072"/>
          </a:xfrm>
          <a:prstGeom prst="ellipse">
            <a:avLst/>
          </a:prstGeom>
          <a:gradFill>
            <a:gsLst>
              <a:gs pos="0">
                <a:srgbClr val="0000FF"/>
              </a:gs>
              <a:gs pos="6800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/>
          <p:cNvCxnSpPr>
            <a:stCxn id="33" idx="1"/>
          </p:cNvCxnSpPr>
          <p:nvPr/>
        </p:nvCxnSpPr>
        <p:spPr>
          <a:xfrm rot="629099" flipH="1">
            <a:off x="6339993" y="4238288"/>
            <a:ext cx="1330410" cy="124080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629099">
            <a:off x="5641451" y="1807814"/>
            <a:ext cx="1944216" cy="1836204"/>
          </a:xfrm>
          <a:prstGeom prst="straightConnector1">
            <a:avLst/>
          </a:prstGeom>
          <a:ln w="38100">
            <a:solidFill>
              <a:srgbClr val="FFC000"/>
            </a:solidFill>
            <a:prstDash val="sysDot"/>
            <a:tailEnd type="triangle"/>
          </a:ln>
          <a:effectLst>
            <a:outerShdw blurRad="50800" dist="38100" dir="2700000" algn="t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302066" y="2151033"/>
            <a:ext cx="1836204" cy="584775"/>
          </a:xfrm>
          <a:prstGeom prst="rect">
            <a:avLst/>
          </a:prstGeom>
          <a:gradFill flip="none" rotWithShape="1">
            <a:gsLst>
              <a:gs pos="3600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Propagation </a:t>
            </a:r>
            <a:br>
              <a:rPr lang="en-GB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</a:t>
            </a:r>
            <a:endParaRPr lang="en-GB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629099" flipH="1">
            <a:off x="6537618" y="3180252"/>
            <a:ext cx="1764196" cy="1584176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ot"/>
            <a:tailEnd type="none"/>
          </a:ln>
          <a:effectLst>
            <a:outerShdw blurRad="50800" dist="38100" dir="2700000" algn="t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rc 31"/>
          <p:cNvSpPr/>
          <p:nvPr/>
        </p:nvSpPr>
        <p:spPr>
          <a:xfrm rot="19728154">
            <a:off x="6192181" y="3576867"/>
            <a:ext cx="2412268" cy="870222"/>
          </a:xfrm>
          <a:prstGeom prst="arc">
            <a:avLst>
              <a:gd name="adj1" fmla="val 20188347"/>
              <a:gd name="adj2" fmla="val 12622789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6387254" y="4927679"/>
            <a:ext cx="1836204" cy="584775"/>
          </a:xfrm>
          <a:prstGeom prst="rect">
            <a:avLst/>
          </a:prstGeom>
          <a:noFill/>
          <a:effectLst>
            <a:outerShdw blurRad="635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C000"/>
                </a:solidFill>
              </a:rPr>
              <a:t>Emission </a:t>
            </a:r>
            <a:br>
              <a:rPr lang="en-GB" sz="1600" b="1" dirty="0" smtClean="0">
                <a:solidFill>
                  <a:srgbClr val="FFC000"/>
                </a:solidFill>
              </a:rPr>
            </a:br>
            <a:r>
              <a:rPr lang="en-GB" sz="1600" b="1" dirty="0" smtClean="0">
                <a:solidFill>
                  <a:srgbClr val="FFC000"/>
                </a:solidFill>
              </a:rPr>
              <a:t>time</a:t>
            </a:r>
            <a:endParaRPr lang="en-GB" sz="1600" b="1" dirty="0">
              <a:solidFill>
                <a:srgbClr val="FFC000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rot="629099" flipH="1">
            <a:off x="6010880" y="4113601"/>
            <a:ext cx="1620180" cy="1512168"/>
          </a:xfrm>
          <a:prstGeom prst="straightConnector1">
            <a:avLst/>
          </a:prstGeom>
          <a:ln w="38100">
            <a:solidFill>
              <a:srgbClr val="FFC000"/>
            </a:solidFill>
            <a:prstDash val="sysDot"/>
            <a:tailEnd type="triangle"/>
          </a:ln>
          <a:effectLst>
            <a:outerShdw blurRad="50800" dist="38100" dir="2700000" algn="t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33" idx="1"/>
          </p:cNvCxnSpPr>
          <p:nvPr/>
        </p:nvCxnSpPr>
        <p:spPr>
          <a:xfrm rot="629099" flipH="1">
            <a:off x="6456931" y="4249018"/>
            <a:ext cx="1222398" cy="1132791"/>
          </a:xfrm>
          <a:prstGeom prst="straightConnector1">
            <a:avLst/>
          </a:prstGeom>
          <a:ln w="38100">
            <a:solidFill>
              <a:srgbClr val="0000FF"/>
            </a:solidFill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Block Arc 32"/>
          <p:cNvSpPr/>
          <p:nvPr/>
        </p:nvSpPr>
        <p:spPr>
          <a:xfrm rot="20066957" flipH="1">
            <a:off x="7505099" y="3242797"/>
            <a:ext cx="2052228" cy="1584176"/>
          </a:xfrm>
          <a:prstGeom prst="blockArc">
            <a:avLst>
              <a:gd name="adj1" fmla="val 19494723"/>
              <a:gd name="adj2" fmla="val 21495139"/>
              <a:gd name="adj3" fmla="val 24763"/>
            </a:avLst>
          </a:prstGeom>
          <a:ln>
            <a:noFill/>
          </a:ln>
          <a:scene3d>
            <a:camera prst="isometricOffAxis2Top">
              <a:rot lat="2420166" lon="17490739" rev="6555795"/>
            </a:camera>
            <a:lightRig rig="threePt" dir="t"/>
          </a:scene3d>
          <a:sp3d prstMaterial="softEdge">
            <a:bevelT w="0" h="215900"/>
            <a:bevelB w="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Title 1"/>
          <p:cNvSpPr>
            <a:spLocks noGrp="1"/>
          </p:cNvSpPr>
          <p:nvPr>
            <p:ph type="title"/>
          </p:nvPr>
        </p:nvSpPr>
        <p:spPr>
          <a:xfrm>
            <a:off x="1151620" y="80963"/>
            <a:ext cx="7535180" cy="647737"/>
          </a:xfrm>
        </p:spPr>
        <p:txBody>
          <a:bodyPr/>
          <a:lstStyle/>
          <a:p>
            <a:r>
              <a:rPr lang="en-GB" dirty="0" smtClean="0"/>
              <a:t>3D Simulation: Offline Framework Intervention</a:t>
            </a:r>
            <a:endParaRPr lang="en-GB" dirty="0"/>
          </a:p>
        </p:txBody>
      </p:sp>
      <p:sp>
        <p:nvSpPr>
          <p:cNvPr id="61" name="Rectangle 60"/>
          <p:cNvSpPr/>
          <p:nvPr/>
        </p:nvSpPr>
        <p:spPr>
          <a:xfrm>
            <a:off x="863600" y="-51574"/>
            <a:ext cx="17900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3D Simulation Method</a:t>
            </a:r>
          </a:p>
        </p:txBody>
      </p:sp>
      <p:pic>
        <p:nvPicPr>
          <p:cNvPr id="35" name="Picture 4" descr="C:\Users\João\Desktop\Thesis\Thesis\apresentação\images 2\ey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968044" y="5301208"/>
            <a:ext cx="954533" cy="933910"/>
          </a:xfrm>
          <a:prstGeom prst="rect">
            <a:avLst/>
          </a:prstGeom>
          <a:noFill/>
        </p:spPr>
      </p:pic>
      <p:cxnSp>
        <p:nvCxnSpPr>
          <p:cNvPr id="39" name="Straight Arrow Connector 38"/>
          <p:cNvCxnSpPr/>
          <p:nvPr/>
        </p:nvCxnSpPr>
        <p:spPr>
          <a:xfrm>
            <a:off x="8172400" y="5049180"/>
            <a:ext cx="792088" cy="104411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704348" y="4797152"/>
            <a:ext cx="183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</a:t>
            </a:r>
            <a:endParaRPr lang="en-GB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7524" y="1088740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Offline Framework Intervention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3548" y="1372701"/>
            <a:ext cx="475252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Offline Framework simulates and reconstructs the events after Monte Carlo generation:</a:t>
            </a:r>
          </a:p>
          <a:p>
            <a:pPr lvl="1"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Simulate the event</a:t>
            </a:r>
          </a:p>
          <a:p>
            <a:pPr lvl="1"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Simulate the detector</a:t>
            </a:r>
          </a:p>
          <a:p>
            <a:pPr lvl="1"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Add backgrounds and simulate efficiencies</a:t>
            </a:r>
          </a:p>
          <a:p>
            <a:pPr lvl="1"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Reconstruct the event</a:t>
            </a:r>
            <a:endParaRPr lang="en-GB" sz="12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 indent="179388">
              <a:buClr>
                <a:srgbClr val="254159"/>
              </a:buClr>
              <a:buSzPct val="75000"/>
              <a:buBlip>
                <a:blip r:embed="rId4"/>
              </a:buBlip>
            </a:pPr>
            <a:endParaRPr lang="en-GB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pPr indent="179388">
              <a:buClr>
                <a:srgbClr val="254159"/>
              </a:buClr>
              <a:buSzPct val="75000"/>
              <a:buBlip>
                <a:blip r:embed="rId4"/>
              </a:buBlip>
            </a:pPr>
            <a:endParaRPr lang="en-GB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pPr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Change and create a few modules, in order to be able to simulate in the framework</a:t>
            </a:r>
          </a:p>
          <a:p>
            <a:pPr lvl="1"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Produce photons: Fluorescence emission </a:t>
            </a:r>
            <a:b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Cherenkov emission </a:t>
            </a:r>
          </a:p>
          <a:p>
            <a:pPr lvl="1"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Propagate to detector using</a:t>
            </a:r>
            <a:b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                geometrical information :</a:t>
            </a:r>
          </a:p>
          <a:p>
            <a:pPr marL="711200" lvl="2" indent="179388">
              <a:buClr>
                <a:srgbClr val="254159"/>
              </a:buClr>
              <a:buSzPct val="75000"/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solid angle</a:t>
            </a:r>
          </a:p>
          <a:p>
            <a:pPr marL="711200" lvl="2" indent="179388">
              <a:buClr>
                <a:srgbClr val="254159"/>
              </a:buClr>
              <a:buSzPct val="75000"/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emission angle</a:t>
            </a:r>
          </a:p>
          <a:p>
            <a:pPr marL="711200" lvl="2" indent="179388">
              <a:buClr>
                <a:srgbClr val="254159"/>
              </a:buClr>
              <a:buSzPct val="75000"/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distance to telescope</a:t>
            </a:r>
          </a:p>
          <a:p>
            <a:pPr lvl="1"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Attenuate and scatter photons</a:t>
            </a:r>
          </a:p>
          <a:p>
            <a:pPr marL="711200" lvl="2" indent="179388">
              <a:buClr>
                <a:srgbClr val="254159"/>
              </a:buClr>
              <a:buSzPct val="75000"/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Cherenkov scattered</a:t>
            </a:r>
          </a:p>
          <a:p>
            <a:pPr marL="711200" lvl="2" indent="179388">
              <a:buClr>
                <a:srgbClr val="254159"/>
              </a:buClr>
              <a:buSzPct val="75000"/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Multiple-scattering</a:t>
            </a:r>
          </a:p>
          <a:p>
            <a:pPr lvl="1" indent="179388">
              <a:buClr>
                <a:srgbClr val="254159"/>
              </a:buClr>
              <a:buSzPct val="75000"/>
              <a:buBlip>
                <a:blip r:embed="rId4"/>
              </a:buBlip>
            </a:pPr>
            <a:endParaRPr lang="en-GB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pPr indent="179388">
              <a:buClr>
                <a:srgbClr val="254159"/>
              </a:buClr>
              <a:buSzPct val="75000"/>
            </a:pPr>
            <a:endParaRPr lang="en-GB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0" grpId="0" animBg="1"/>
      <p:bldP spid="37" grpId="0"/>
      <p:bldP spid="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Validation of 3D Simulation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775" y="1160748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Geometry reconstruction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C:\Users\João\Documents\LIP\GAPnote\Images\h_Azimut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80877"/>
            <a:ext cx="3348372" cy="2137578"/>
          </a:xfrm>
          <a:prstGeom prst="rect">
            <a:avLst/>
          </a:prstGeom>
          <a:noFill/>
        </p:spPr>
      </p:pic>
      <p:pic>
        <p:nvPicPr>
          <p:cNvPr id="21507" name="Picture 3" descr="C:\Users\João\Documents\LIP\GAPnote\Images\h_Zenit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4028" y="1700808"/>
            <a:ext cx="3398728" cy="2169724"/>
          </a:xfrm>
          <a:prstGeom prst="rect">
            <a:avLst/>
          </a:prstGeom>
          <a:noFill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23828" y="4149080"/>
            <a:ext cx="3060340" cy="228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863600" y="-51574"/>
            <a:ext cx="12412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3D Simulation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Validation of 3D Simulation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22530" name="Picture 2" descr="C:\Users\João\Documents\LIP\GAPnote\Images\XmaxDi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3" y="1376772"/>
            <a:ext cx="3276364" cy="2091608"/>
          </a:xfrm>
          <a:prstGeom prst="rect">
            <a:avLst/>
          </a:prstGeom>
          <a:noFill/>
        </p:spPr>
      </p:pic>
      <p:pic>
        <p:nvPicPr>
          <p:cNvPr id="22531" name="Picture 3" descr="C:\Users\João\Documents\LIP\GAPnote\Images\EnergyDi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149080"/>
            <a:ext cx="3327475" cy="212423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8775" y="1160748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b="1" dirty="0" err="1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Xmax</a:t>
            </a: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reconstruction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9532" y="3779748"/>
            <a:ext cx="3636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Energy reconstruction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C:\Users\João\Desktop\Thesis\Thesis\Mathematic\GH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700808"/>
            <a:ext cx="3357881" cy="191878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588224" y="1808820"/>
            <a:ext cx="1191766" cy="276999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alpha val="44000"/>
                </a:schemeClr>
              </a:gs>
              <a:gs pos="100000">
                <a:schemeClr val="bg1">
                  <a:alpha val="7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GB" sz="1200" b="1" dirty="0" err="1" smtClean="0">
                <a:solidFill>
                  <a:schemeClr val="tx2">
                    <a:lumMod val="50000"/>
                  </a:schemeClr>
                </a:solidFill>
              </a:rPr>
              <a:t>dE</a:t>
            </a:r>
            <a:r>
              <a:rPr lang="en-GB" sz="1200" b="1" dirty="0" smtClean="0">
                <a:solidFill>
                  <a:schemeClr val="tx2">
                    <a:lumMod val="50000"/>
                  </a:schemeClr>
                </a:solidFill>
              </a:rPr>
              <a:t>/</a:t>
            </a:r>
            <a:r>
              <a:rPr lang="en-GB" sz="1200" b="1" dirty="0" err="1" smtClean="0">
                <a:solidFill>
                  <a:schemeClr val="tx2">
                    <a:lumMod val="50000"/>
                  </a:schemeClr>
                </a:solidFill>
              </a:rPr>
              <a:t>dX</a:t>
            </a:r>
            <a:r>
              <a:rPr lang="en-GB" sz="1200" b="1" dirty="0" smtClean="0">
                <a:solidFill>
                  <a:schemeClr val="tx2">
                    <a:lumMod val="50000"/>
                  </a:schemeClr>
                </a:solidFill>
              </a:rPr>
              <a:t>)max</a:t>
            </a:r>
            <a:endParaRPr lang="en-GB" sz="1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6480212" y="1988840"/>
            <a:ext cx="2847" cy="144073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74899" y="3284984"/>
            <a:ext cx="1385025" cy="46166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87000">
                <a:schemeClr val="bg1">
                  <a:alpha val="81000"/>
                </a:schemeClr>
              </a:gs>
              <a:gs pos="100000">
                <a:schemeClr val="bg1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g/cm</a:t>
            </a:r>
            <a:r>
              <a:rPr lang="en-GB" sz="1200" b="1" baseline="30000" dirty="0" smtClean="0"/>
              <a:t>2</a:t>
            </a:r>
            <a:r>
              <a:rPr lang="en-GB" sz="1200" b="1" dirty="0" smtClean="0"/>
              <a:t> of crossed atmosphere</a:t>
            </a:r>
            <a:endParaRPr lang="en-GB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904148" y="3091398"/>
            <a:ext cx="1191766" cy="27699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alpha val="44000"/>
                </a:schemeClr>
              </a:gs>
              <a:gs pos="100000">
                <a:schemeClr val="bg1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Xmax</a:t>
            </a:r>
            <a:endParaRPr lang="en-GB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3010" name="Picture 2" descr="C:\Users\João\Documents\LIP\GAPnote\Images\G_EnergyXmax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24028" y="3969060"/>
            <a:ext cx="3672408" cy="2344439"/>
          </a:xfrm>
          <a:prstGeom prst="rect">
            <a:avLst/>
          </a:prstGeom>
          <a:noFill/>
        </p:spPr>
      </p:pic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152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23828" y="2204864"/>
            <a:ext cx="1368152" cy="372830"/>
          </a:xfrm>
          <a:prstGeom prst="rect">
            <a:avLst/>
          </a:prstGeom>
          <a:noFill/>
        </p:spPr>
      </p:pic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0" y="1524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7" y="5157192"/>
            <a:ext cx="1530848" cy="363252"/>
          </a:xfrm>
          <a:prstGeom prst="rect">
            <a:avLst/>
          </a:prstGeom>
          <a:noFill/>
        </p:spPr>
      </p:pic>
      <p:sp>
        <p:nvSpPr>
          <p:cNvPr id="43019" name="Rectangle 11"/>
          <p:cNvSpPr>
            <a:spLocks noChangeArrowheads="1"/>
          </p:cNvSpPr>
          <p:nvPr/>
        </p:nvSpPr>
        <p:spPr bwMode="auto">
          <a:xfrm>
            <a:off x="0" y="1524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63600" y="-51574"/>
            <a:ext cx="12412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3D Simulation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Reconstruction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620" y="1160748"/>
            <a:ext cx="7092788" cy="262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969060"/>
            <a:ext cx="30194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725144"/>
            <a:ext cx="25336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636" y="5157192"/>
            <a:ext cx="10572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016732"/>
            <a:ext cx="6650093" cy="2709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752434"/>
            <a:ext cx="7224836" cy="266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Atmosphere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266" y="2060848"/>
            <a:ext cx="8286344" cy="303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Fluorescence</a:t>
            </a:r>
            <a:r>
              <a:rPr lang="pt-PT" dirty="0" smtClean="0"/>
              <a:t> </a:t>
            </a:r>
            <a:r>
              <a:rPr lang="pt-PT" dirty="0" err="1" smtClean="0"/>
              <a:t>Detectors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1" descr="C:\Users\João\Desktop\Thesis\Thesis\apresentação\images 2\Aug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524" y="1016732"/>
            <a:ext cx="2078960" cy="1584176"/>
          </a:xfrm>
          <a:prstGeom prst="rect">
            <a:avLst/>
          </a:prstGeom>
          <a:noFill/>
        </p:spPr>
      </p:pic>
      <p:pic>
        <p:nvPicPr>
          <p:cNvPr id="6" name="Picture 3" descr="C:\Users\João\Desktop\Thesis\Thesis\apresentação\images 2\ey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524" y="2960948"/>
            <a:ext cx="3420380" cy="2188194"/>
          </a:xfrm>
          <a:prstGeom prst="rect">
            <a:avLst/>
          </a:prstGeom>
          <a:noFill/>
        </p:spPr>
      </p:pic>
      <p:pic>
        <p:nvPicPr>
          <p:cNvPr id="7" name="Picture 4" descr="C:\Users\João\Desktop\Thesis\Thesis\apresentação\images 2\ey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3788" y="4041068"/>
            <a:ext cx="2316098" cy="22660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12716" y="1340768"/>
            <a:ext cx="44997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GB" sz="1400" dirty="0" smtClean="0"/>
              <a:t>4 stations with 6 telescopes</a:t>
            </a:r>
          </a:p>
          <a:p>
            <a:pPr indent="179388"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Each telescope with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each with 30º x 28.6º  field of view</a:t>
            </a:r>
          </a:p>
          <a:p>
            <a:pPr indent="179388"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US" sz="1400" dirty="0" err="1" smtClean="0">
                <a:solidFill>
                  <a:schemeClr val="tx2">
                    <a:lumMod val="50000"/>
                  </a:schemeClr>
                </a:solidFill>
              </a:rPr>
              <a:t>Camara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with 440 PMT pixels (20 x 22)</a:t>
            </a:r>
          </a:p>
          <a:p>
            <a:pPr indent="179388">
              <a:buClr>
                <a:srgbClr val="254159"/>
              </a:buClr>
              <a:buSzPct val="75000"/>
              <a:buBlip>
                <a:blip r:embed="rId5"/>
              </a:buBlip>
            </a:pP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pPr indent="179388"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Several calibrating systems</a:t>
            </a:r>
          </a:p>
          <a:p>
            <a:pPr lvl="1" indent="179388"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Laser system, LIDAR stations,  Aerosol monitors, clouds and stars monitoring</a:t>
            </a:r>
          </a:p>
          <a:p>
            <a:pPr indent="179388"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~10% duty cycle</a:t>
            </a:r>
            <a:endParaRPr lang="en-GB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9932" y="1016732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Fluorescence Detector (FD)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40052" y="3789040"/>
            <a:ext cx="3323148" cy="219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87524" y="4905164"/>
            <a:ext cx="1836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FD building design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79812" y="6273316"/>
            <a:ext cx="1836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FD Telescope design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3600" y="-51574"/>
            <a:ext cx="12283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 Light In Auger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671900" y="980728"/>
            <a:ext cx="5292588" cy="24482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6076" y="2384884"/>
            <a:ext cx="991402" cy="10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3929" y="1304764"/>
            <a:ext cx="1548172" cy="1220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805572" y="980728"/>
            <a:ext cx="2170584" cy="432047"/>
          </a:xfrm>
        </p:spPr>
        <p:txBody>
          <a:bodyPr>
            <a:normAutofit/>
          </a:bodyPr>
          <a:lstStyle/>
          <a:p>
            <a:r>
              <a:rPr lang="en-GB" sz="1600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PMT Pixels</a:t>
            </a:r>
            <a:endParaRPr lang="en-GB" sz="1600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216" y="1088740"/>
            <a:ext cx="2413823" cy="1865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6804248" y="2924944"/>
            <a:ext cx="2195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FD Camera representation </a:t>
            </a:r>
            <a:endParaRPr lang="en-US" sz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build="p"/>
      <p:bldP spid="1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Challenging Effects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2283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 Light In Auger</a:t>
            </a:r>
          </a:p>
        </p:txBody>
      </p:sp>
      <p:pic>
        <p:nvPicPr>
          <p:cNvPr id="22" name="Picture 4" descr="C:\Users\João\Desktop\Thesis\Thesis\apresentação\images 2\ey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292600"/>
            <a:ext cx="2316098" cy="2266058"/>
          </a:xfrm>
          <a:prstGeom prst="rect">
            <a:avLst/>
          </a:prstGeom>
          <a:noFill/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2180" y="3117801"/>
            <a:ext cx="1404156" cy="117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1187624" y="2132856"/>
            <a:ext cx="23037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Light aberration 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Internal reflections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Reflections and detections efficiencies</a:t>
            </a:r>
            <a:endParaRPr lang="en-GB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9939" name="Picture 3" descr="C:\Users\João\Picture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065957"/>
            <a:ext cx="2229149" cy="4453286"/>
          </a:xfrm>
          <a:prstGeom prst="rect">
            <a:avLst/>
          </a:prstGeom>
          <a:noFill/>
        </p:spPr>
      </p:pic>
      <p:sp>
        <p:nvSpPr>
          <p:cNvPr id="86" name="Hexagon 85"/>
          <p:cNvSpPr/>
          <p:nvPr/>
        </p:nvSpPr>
        <p:spPr>
          <a:xfrm rot="21012754">
            <a:off x="482526" y="3872744"/>
            <a:ext cx="1152128" cy="1116124"/>
          </a:xfrm>
          <a:prstGeom prst="hexagon">
            <a:avLst/>
          </a:prstGeom>
          <a:blipFill dpi="0" rotWithShape="1">
            <a:blip r:embed="rId5" cstate="print"/>
            <a:srcRect/>
            <a:stretch>
              <a:fillRect l="-56000" t="-100000" r="-100000" b="-25000"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87"/>
          <p:cNvGrpSpPr/>
          <p:nvPr/>
        </p:nvGrpSpPr>
        <p:grpSpPr>
          <a:xfrm>
            <a:off x="540060" y="4214491"/>
            <a:ext cx="1152129" cy="1152128"/>
            <a:chOff x="6746714" y="5427016"/>
            <a:chExt cx="1152129" cy="1152128"/>
          </a:xfrm>
        </p:grpSpPr>
        <p:sp>
          <p:nvSpPr>
            <p:cNvPr id="89" name="Oval 88"/>
            <p:cNvSpPr/>
            <p:nvPr/>
          </p:nvSpPr>
          <p:spPr>
            <a:xfrm rot="21012754">
              <a:off x="6746714" y="5463020"/>
              <a:ext cx="1152128" cy="1116124"/>
            </a:xfrm>
            <a:prstGeom prst="hexagon">
              <a:avLst/>
            </a:prstGeom>
            <a:blipFill dpi="0" rotWithShape="1">
              <a:blip r:embed="rId5" cstate="print"/>
              <a:srcRect/>
              <a:stretch>
                <a:fillRect l="-56000" t="-100000" r="-100000" b="-25000"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 rot="21012754">
              <a:off x="6746715" y="5427016"/>
              <a:ext cx="1152128" cy="1116124"/>
            </a:xfrm>
            <a:prstGeom prst="hexagon">
              <a:avLst/>
            </a:prstGeom>
            <a:gradFill flip="none" rotWithShape="1">
              <a:gsLst>
                <a:gs pos="0">
                  <a:srgbClr val="C00000"/>
                </a:gs>
                <a:gs pos="38000">
                  <a:srgbClr val="C00000">
                    <a:alpha val="69000"/>
                  </a:srgbClr>
                </a:gs>
                <a:gs pos="64000">
                  <a:srgbClr val="FF3737">
                    <a:alpha val="9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1" name="Picture 3" descr="C:\Users\João\Desktop\IDPASC Higgs\Untitled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 rot="485371" flipH="1">
            <a:off x="4477171" y="2429868"/>
            <a:ext cx="4455737" cy="3315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75756" y="3969060"/>
            <a:ext cx="2434315" cy="2348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Straight Arrow Connector 25"/>
          <p:cNvCxnSpPr/>
          <p:nvPr/>
        </p:nvCxnSpPr>
        <p:spPr>
          <a:xfrm flipH="1">
            <a:off x="5472100" y="4164425"/>
            <a:ext cx="1152128" cy="24671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5508104" y="4344941"/>
            <a:ext cx="864096" cy="18259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5508104" y="4041068"/>
            <a:ext cx="1188132" cy="251532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4644008" y="3969060"/>
            <a:ext cx="882098" cy="540060"/>
          </a:xfrm>
          <a:prstGeom prst="straightConnector1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4796408" y="4473116"/>
            <a:ext cx="423664" cy="188404"/>
          </a:xfrm>
          <a:prstGeom prst="straightConnector1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4860032" y="4833156"/>
            <a:ext cx="468052" cy="72008"/>
          </a:xfrm>
          <a:prstGeom prst="straightConnector1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6228184" y="4292600"/>
            <a:ext cx="747700" cy="1224632"/>
          </a:xfrm>
          <a:prstGeom prst="straightConnector1">
            <a:avLst/>
          </a:prstGeom>
          <a:ln w="38100">
            <a:solidFill>
              <a:srgbClr val="FF3333"/>
            </a:solidFill>
            <a:tailEnd type="triangle"/>
          </a:ln>
          <a:effectLst>
            <a:outerShdw blurRad="63500" sx="106000" sy="106000" algn="t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>
            <a:off x="6120172" y="4509120"/>
            <a:ext cx="459668" cy="656456"/>
          </a:xfrm>
          <a:prstGeom prst="straightConnector1">
            <a:avLst/>
          </a:prstGeom>
          <a:ln w="38100">
            <a:solidFill>
              <a:srgbClr val="FF3333"/>
            </a:solidFill>
            <a:tailEnd type="triangle"/>
          </a:ln>
          <a:effectLst>
            <a:outerShdw blurRad="63500" sx="106000" sy="106000" algn="t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40"/>
          <p:cNvGrpSpPr/>
          <p:nvPr/>
        </p:nvGrpSpPr>
        <p:grpSpPr>
          <a:xfrm rot="5619034">
            <a:off x="5771982" y="5064578"/>
            <a:ext cx="972108" cy="1080120"/>
            <a:chOff x="5976156" y="4257092"/>
            <a:chExt cx="972108" cy="1080120"/>
          </a:xfrm>
        </p:grpSpPr>
        <p:cxnSp>
          <p:nvCxnSpPr>
            <p:cNvPr id="42" name="Straight Arrow Connector 41"/>
            <p:cNvCxnSpPr/>
            <p:nvPr/>
          </p:nvCxnSpPr>
          <p:spPr>
            <a:xfrm>
              <a:off x="6552220" y="4869160"/>
              <a:ext cx="360040" cy="32403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6588224" y="4761148"/>
              <a:ext cx="360040" cy="14401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6552220" y="4473116"/>
              <a:ext cx="252028" cy="216024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6480212" y="4257092"/>
              <a:ext cx="36004" cy="396044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10800000">
              <a:off x="6012161" y="4365104"/>
              <a:ext cx="360040" cy="32403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30"/>
            <p:cNvGrpSpPr/>
            <p:nvPr/>
          </p:nvGrpSpPr>
          <p:grpSpPr>
            <a:xfrm rot="10800000">
              <a:off x="5976156" y="4689140"/>
              <a:ext cx="468052" cy="648072"/>
              <a:chOff x="6632612" y="4409492"/>
              <a:chExt cx="468052" cy="648072"/>
            </a:xfrm>
          </p:grpSpPr>
          <p:cxnSp>
            <p:nvCxnSpPr>
              <p:cNvPr id="48" name="Straight Arrow Connector 47"/>
              <p:cNvCxnSpPr/>
              <p:nvPr/>
            </p:nvCxnSpPr>
            <p:spPr>
              <a:xfrm>
                <a:off x="6740624" y="4913548"/>
                <a:ext cx="360040" cy="144016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 flipV="1">
                <a:off x="6704620" y="4625516"/>
                <a:ext cx="252028" cy="216024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 flipV="1">
                <a:off x="6632612" y="4409492"/>
                <a:ext cx="36004" cy="396044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79" name="Straight Arrow Connector 78"/>
          <p:cNvCxnSpPr/>
          <p:nvPr/>
        </p:nvCxnSpPr>
        <p:spPr>
          <a:xfrm flipH="1" flipV="1">
            <a:off x="4824028" y="5013176"/>
            <a:ext cx="864096" cy="50405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H="1" flipV="1">
            <a:off x="4788024" y="5193196"/>
            <a:ext cx="972108" cy="82809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932040" y="3609020"/>
            <a:ext cx="1332148" cy="276999"/>
          </a:xfrm>
          <a:prstGeom prst="rect">
            <a:avLst/>
          </a:prstGeom>
          <a:noFill/>
          <a:effectLst>
            <a:outerShdw blurRad="1143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37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 Scattering</a:t>
            </a:r>
            <a:endParaRPr lang="en-GB" sz="1200" b="1" dirty="0">
              <a:solidFill>
                <a:srgbClr val="FF37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832140" y="6093296"/>
            <a:ext cx="1332148" cy="276999"/>
          </a:xfrm>
          <a:prstGeom prst="rect">
            <a:avLst/>
          </a:prstGeom>
          <a:noFill/>
          <a:effectLst>
            <a:outerShdw blurRad="1143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37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 Scattering</a:t>
            </a:r>
            <a:endParaRPr lang="en-GB" sz="1200" b="1" dirty="0">
              <a:solidFill>
                <a:srgbClr val="FF37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6772" y="1340768"/>
            <a:ext cx="4499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8"/>
              </a:buBlip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Shower width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27984" y="1016732"/>
            <a:ext cx="4788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Challenging Effects</a:t>
            </a:r>
            <a:endParaRPr lang="en-GB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6016" y="1628800"/>
            <a:ext cx="4499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8"/>
              </a:buBlip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Detector effects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16016" y="1902314"/>
            <a:ext cx="4499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8"/>
              </a:buBlip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Atmospheric effects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187624" y="1721130"/>
            <a:ext cx="2951882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Rayleigh Scattering of Fluorescence Light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Mie and Rayleigh  Cherenkov  Scattering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Multi-Scattering</a:t>
            </a:r>
          </a:p>
          <a:p>
            <a:pPr>
              <a:buFont typeface="Wingdings" pitchFamily="2" charset="2"/>
              <a:buChar char="q"/>
            </a:pPr>
            <a:endParaRPr lang="en-GB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GB" sz="1400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Smearing of the light</a:t>
            </a:r>
          </a:p>
          <a:p>
            <a:pPr>
              <a:buFont typeface="Wingdings" pitchFamily="2" charset="2"/>
              <a:buChar char="q"/>
            </a:pPr>
            <a:r>
              <a:rPr lang="en-GB" sz="1400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Less light at the telescopes</a:t>
            </a:r>
            <a:endParaRPr lang="en-GB" sz="1400" b="1" u="sng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oup 50"/>
          <p:cNvGrpSpPr/>
          <p:nvPr/>
        </p:nvGrpSpPr>
        <p:grpSpPr>
          <a:xfrm>
            <a:off x="5076056" y="3933057"/>
            <a:ext cx="972108" cy="972107"/>
            <a:chOff x="3023828" y="3429000"/>
            <a:chExt cx="648072" cy="648071"/>
          </a:xfrm>
        </p:grpSpPr>
        <p:cxnSp>
          <p:nvCxnSpPr>
            <p:cNvPr id="52" name="Straight Arrow Connector 51"/>
            <p:cNvCxnSpPr/>
            <p:nvPr/>
          </p:nvCxnSpPr>
          <p:spPr>
            <a:xfrm flipV="1">
              <a:off x="3348038" y="3429000"/>
              <a:ext cx="0" cy="252028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5400000" flipV="1">
              <a:off x="3545886" y="3627022"/>
              <a:ext cx="0" cy="252028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10800000" flipV="1">
              <a:off x="3348038" y="3825043"/>
              <a:ext cx="0" cy="252028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16200000" flipV="1">
              <a:off x="3149842" y="3627022"/>
              <a:ext cx="0" cy="252028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>
              <a:off x="3131840" y="3825044"/>
              <a:ext cx="144016" cy="144016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 flipV="1">
              <a:off x="3167510" y="3537012"/>
              <a:ext cx="108346" cy="144016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16200000" flipH="1">
              <a:off x="3419872" y="3825044"/>
              <a:ext cx="144016" cy="144016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10800000" flipH="1">
              <a:off x="3419872" y="3537012"/>
              <a:ext cx="144016" cy="144016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Rectangle 59"/>
          <p:cNvSpPr/>
          <p:nvPr/>
        </p:nvSpPr>
        <p:spPr>
          <a:xfrm>
            <a:off x="2663788" y="5913276"/>
            <a:ext cx="2047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Geant4 simulation </a:t>
            </a:r>
            <a:endParaRPr lang="en-US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0" presetID="31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1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12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4" presetClass="emph" presetSubtype="1" repeatCount="indefinite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  <p:to>
                                        <p:strVal val="1.5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5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mph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31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34" dur="indefinite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35" dur="indefinite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37" dur="indefinite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8" presetID="4" presetClass="emph" presetSubtype="1" repeatCount="indefinite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  <p:to>
                                        <p:strVal val="1.5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3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3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86" grpId="0" animBg="1"/>
      <p:bldP spid="86" grpId="1" animBg="1"/>
      <p:bldP spid="100" grpId="0"/>
      <p:bldP spid="101" grpId="0"/>
      <p:bldP spid="12" grpId="0"/>
      <p:bldP spid="12" grpId="1"/>
      <p:bldP spid="12" grpId="2"/>
      <p:bldP spid="20" grpId="0"/>
      <p:bldP spid="20" grpId="1"/>
      <p:bldP spid="20" grpId="2"/>
      <p:bldP spid="10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CLF and Roving Laser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6915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Roving Laser And CLF</a:t>
            </a:r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9898" y="1376772"/>
            <a:ext cx="7028606" cy="51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09" y="1196752"/>
            <a:ext cx="208529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3959932" y="2636912"/>
            <a:ext cx="1116124" cy="396044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560332" y="2636912"/>
            <a:ext cx="1116124" cy="396044"/>
          </a:xfrm>
          <a:prstGeom prst="ellipse">
            <a:avLst/>
          </a:prstGeom>
          <a:noFill/>
          <a:ln>
            <a:solidFill>
              <a:srgbClr val="0099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031940" y="5193196"/>
            <a:ext cx="1116124" cy="396044"/>
          </a:xfrm>
          <a:prstGeom prst="ellipse">
            <a:avLst/>
          </a:prstGeom>
          <a:noFill/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524328" y="5193196"/>
            <a:ext cx="1116124" cy="396044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79512" y="3429000"/>
            <a:ext cx="18362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lvl="1" indent="-14288" algn="ctr">
              <a:buClr>
                <a:srgbClr val="254159"/>
              </a:buClr>
              <a:buSzPct val="75000"/>
            </a:pP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VAOD</a:t>
            </a:r>
            <a:b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Proportional  to the amount of aerosols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4597968"/>
            <a:ext cx="1908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288" lvl="1" indent="-14288" algn="ctr">
              <a:buClr>
                <a:srgbClr val="254159"/>
              </a:buClr>
              <a:buSzPct val="75000"/>
            </a:pP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Which cause more multi scattering by Mie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031940" y="2888940"/>
            <a:ext cx="1116124" cy="18002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031940" y="3041340"/>
            <a:ext cx="1116124" cy="180020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031940" y="3193740"/>
            <a:ext cx="1116124" cy="180020"/>
          </a:xfrm>
          <a:prstGeom prst="ellipse">
            <a:avLst/>
          </a:prstGeom>
          <a:noFill/>
          <a:ln>
            <a:solidFill>
              <a:srgbClr val="D6009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524328" y="2908176"/>
            <a:ext cx="1116124" cy="18002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524328" y="3060576"/>
            <a:ext cx="1116124" cy="180020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524328" y="3212976"/>
            <a:ext cx="1116124" cy="180020"/>
          </a:xfrm>
          <a:prstGeom prst="ellipse">
            <a:avLst/>
          </a:prstGeom>
          <a:noFill/>
          <a:ln>
            <a:solidFill>
              <a:srgbClr val="D6009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031940" y="5464460"/>
            <a:ext cx="1116124" cy="18002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031940" y="5616860"/>
            <a:ext cx="1116124" cy="180020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031940" y="5769260"/>
            <a:ext cx="1116124" cy="180020"/>
          </a:xfrm>
          <a:prstGeom prst="ellipse">
            <a:avLst/>
          </a:prstGeom>
          <a:noFill/>
          <a:ln>
            <a:solidFill>
              <a:srgbClr val="D6009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7524328" y="5464460"/>
            <a:ext cx="1116124" cy="18002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7524328" y="5616860"/>
            <a:ext cx="1116124" cy="180020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7524328" y="5769260"/>
            <a:ext cx="1116124" cy="180020"/>
          </a:xfrm>
          <a:prstGeom prst="ellipse">
            <a:avLst/>
          </a:prstGeom>
          <a:noFill/>
          <a:ln>
            <a:solidFill>
              <a:srgbClr val="D6009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/>
      <p:bldP spid="16" grpId="0"/>
      <p:bldP spid="17" grpId="0" animBg="1"/>
      <p:bldP spid="17" grpId="1" animBg="1"/>
      <p:bldP spid="17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501063" cy="632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6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Ruben Conceição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052736"/>
            <a:ext cx="30765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Cosmic Rays spectrum and propagation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6" name="Picture 2" descr="C:\Users\João\Desktop\Thesis\Thesis\apresentação\images 2\spectrum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6942" y="1304764"/>
            <a:ext cx="2598974" cy="190898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8775" y="908720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Spectrum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9932" y="1232756"/>
            <a:ext cx="1944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 algn="just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Strong evidences for the GZK effect</a:t>
            </a:r>
          </a:p>
          <a:p>
            <a:pPr indent="179388" algn="just">
              <a:buClr>
                <a:srgbClr val="254159"/>
              </a:buClr>
              <a:buSzPct val="75000"/>
              <a:buBlip>
                <a:blip r:embed="rId4"/>
              </a:buBlip>
            </a:pPr>
            <a:endParaRPr lang="en-GB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42" name="Picture 2" descr="C:\Users\João\Documents\Phd\My Master Thesis\Thesis\Thesis\Figures\chap2\propagati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7604" y="3789040"/>
            <a:ext cx="3672408" cy="259832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58775" y="3392996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Cosmic Ray Propagation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6016" y="4509120"/>
            <a:ext cx="2808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 algn="just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 Assuming magnetic field 1µG</a:t>
            </a:r>
          </a:p>
          <a:p>
            <a:pPr indent="179388" algn="just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Proton with ~10</a:t>
            </a:r>
            <a:r>
              <a:rPr lang="en-GB" sz="1400" baseline="30000" dirty="0" smtClean="0">
                <a:solidFill>
                  <a:schemeClr val="tx2">
                    <a:lumMod val="50000"/>
                  </a:schemeClr>
                </a:solidFill>
              </a:rPr>
              <a:t>19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eV corresponds to a </a:t>
            </a:r>
            <a:r>
              <a:rPr lang="en-GB" sz="1400" dirty="0" err="1" smtClean="0">
                <a:solidFill>
                  <a:schemeClr val="tx2">
                    <a:lumMod val="50000"/>
                  </a:schemeClr>
                </a:solidFill>
              </a:rPr>
              <a:t>Larmor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 radius of ~10kpc</a:t>
            </a:r>
          </a:p>
          <a:p>
            <a:pPr indent="179388" algn="just">
              <a:buClr>
                <a:srgbClr val="254159"/>
              </a:buClr>
              <a:buSzPct val="75000"/>
              <a:buBlip>
                <a:blip r:embed="rId4"/>
              </a:buBlip>
            </a:pPr>
            <a:endParaRPr lang="en-GB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2063107"/>
            <a:ext cx="2160240" cy="168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863600" y="-51574"/>
            <a:ext cx="22567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Recent results and challenges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6381328"/>
            <a:ext cx="3708412" cy="252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*The Pierre Auger Collaboration, </a:t>
            </a:r>
            <a:r>
              <a:rPr lang="pt-PT" sz="1050" dirty="0" err="1" smtClean="0"/>
              <a:t>Phys</a:t>
            </a:r>
            <a:r>
              <a:rPr lang="pt-PT" sz="1050" dirty="0" smtClean="0"/>
              <a:t>. </a:t>
            </a:r>
            <a:r>
              <a:rPr lang="pt-PT" sz="1050" dirty="0" err="1" smtClean="0"/>
              <a:t>Lett</a:t>
            </a:r>
            <a:r>
              <a:rPr lang="pt-PT" sz="1050" dirty="0" smtClean="0"/>
              <a:t>. B685:239-246,2010</a:t>
            </a:r>
            <a:endParaRPr lang="en-GB" sz="1050" dirty="0"/>
          </a:p>
        </p:txBody>
      </p:sp>
      <p:sp>
        <p:nvSpPr>
          <p:cNvPr id="16" name="TextBox 15"/>
          <p:cNvSpPr txBox="1"/>
          <p:nvPr/>
        </p:nvSpPr>
        <p:spPr>
          <a:xfrm>
            <a:off x="4463988" y="6381328"/>
            <a:ext cx="37084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dirty="0" smtClean="0"/>
              <a:t>* </a:t>
            </a:r>
            <a:r>
              <a:rPr lang="en-US" sz="1050" dirty="0" smtClean="0"/>
              <a:t>Cronin, J. W. 2005, Nuclear Physics B (Proc. Suppl.), 138, 2005</a:t>
            </a:r>
            <a:endParaRPr lang="en-GB" sz="1050" dirty="0"/>
          </a:p>
        </p:txBody>
      </p:sp>
      <p:pic>
        <p:nvPicPr>
          <p:cNvPr id="17" name="Picture 2" descr="C:\Users\João\Documents\Phd\My Master Thesis\Thesis\Thesis\Figures\chap2\espectru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5576" y="3573016"/>
            <a:ext cx="2232248" cy="2586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Cosmic Rays directions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9532" y="1088740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Anisotropy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3" descr="C:\Users\João\Desktop\Thesis\Thesis\apresentação\images 2\isotr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580" y="4473116"/>
            <a:ext cx="3132348" cy="1823899"/>
          </a:xfrm>
          <a:prstGeom prst="rect">
            <a:avLst/>
          </a:prstGeom>
          <a:noFill/>
        </p:spPr>
      </p:pic>
      <p:pic>
        <p:nvPicPr>
          <p:cNvPr id="7" name="Picture 4" descr="C:\Users\João\Desktop\Thesis\Thesis\apresentação\images 2\map - Copy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441" y="1607314"/>
            <a:ext cx="4132527" cy="21450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3508" y="3861048"/>
            <a:ext cx="49685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 algn="just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Analysing the 57 more energetic events (&gt;10</a:t>
            </a:r>
            <a:r>
              <a:rPr lang="en-GB" sz="1400" baseline="30000" dirty="0" smtClean="0">
                <a:solidFill>
                  <a:schemeClr val="tx2">
                    <a:lumMod val="50000"/>
                  </a:schemeClr>
                </a:solidFill>
              </a:rPr>
              <a:t>19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1400" dirty="0" err="1" smtClean="0">
                <a:solidFill>
                  <a:schemeClr val="tx2">
                    <a:lumMod val="50000"/>
                  </a:schemeClr>
                </a:solidFill>
              </a:rPr>
              <a:t>eV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), we have anisotropy, but more statistic is needed for better conclusions</a:t>
            </a:r>
          </a:p>
          <a:p>
            <a:pPr indent="179388" algn="just">
              <a:buClr>
                <a:srgbClr val="254159"/>
              </a:buClr>
              <a:buSzPct val="75000"/>
              <a:buBlip>
                <a:blip r:embed="rId4"/>
              </a:buBlip>
            </a:pPr>
            <a:endParaRPr lang="en-GB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28084" y="4401108"/>
            <a:ext cx="2556792" cy="171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1304764"/>
            <a:ext cx="24479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804248" y="2348880"/>
            <a:ext cx="20282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High Energy </a:t>
            </a:r>
            <a:r>
              <a:rPr lang="en-US" sz="1400" dirty="0" err="1" smtClean="0">
                <a:solidFill>
                  <a:schemeClr val="tx2">
                    <a:lumMod val="50000"/>
                  </a:schemeClr>
                </a:solidFill>
              </a:rPr>
              <a:t>Centaurus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A </a:t>
            </a:r>
            <a:b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(NGC 5128) excess</a:t>
            </a:r>
            <a:endParaRPr lang="en-GB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768244" y="3284984"/>
            <a:ext cx="0" cy="864096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63600" y="-51574"/>
            <a:ext cx="22567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Recent results and challenges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9512" y="6381328"/>
            <a:ext cx="39604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*The Pierre Auger Collaboration, arXiv:1009.1855v2 [</a:t>
            </a:r>
            <a:r>
              <a:rPr lang="en-US" sz="1050" dirty="0" err="1" smtClean="0"/>
              <a:t>astro-ph.HE</a:t>
            </a:r>
            <a:r>
              <a:rPr lang="en-US" sz="1050" dirty="0" smtClean="0"/>
              <a:t>]</a:t>
            </a:r>
            <a:endParaRPr lang="en-GB" sz="105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185084"/>
            <a:ext cx="3309648" cy="21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Xmax</a:t>
            </a:r>
            <a:r>
              <a:rPr lang="en-GB" dirty="0" smtClean="0"/>
              <a:t> 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8775" y="1160748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err="1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Xmax</a:t>
            </a: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remind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C:\Users\João\Desktop\Thesis\Thesis\Mathematic\GHe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556" y="1520788"/>
            <a:ext cx="3357881" cy="191878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03748" y="1628800"/>
            <a:ext cx="1191766" cy="276999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chemeClr val="bg1">
                  <a:alpha val="44000"/>
                </a:schemeClr>
              </a:gs>
              <a:gs pos="100000">
                <a:schemeClr val="bg1">
                  <a:alpha val="7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en-GB" sz="1200" b="1" dirty="0" err="1" smtClean="0">
                <a:solidFill>
                  <a:schemeClr val="tx2">
                    <a:lumMod val="50000"/>
                  </a:schemeClr>
                </a:solidFill>
              </a:rPr>
              <a:t>dE</a:t>
            </a:r>
            <a:r>
              <a:rPr lang="en-GB" sz="1200" b="1" dirty="0" smtClean="0">
                <a:solidFill>
                  <a:schemeClr val="tx2">
                    <a:lumMod val="50000"/>
                  </a:schemeClr>
                </a:solidFill>
              </a:rPr>
              <a:t>/</a:t>
            </a:r>
            <a:r>
              <a:rPr lang="en-GB" sz="1200" b="1" dirty="0" err="1" smtClean="0">
                <a:solidFill>
                  <a:schemeClr val="tx2">
                    <a:lumMod val="50000"/>
                  </a:schemeClr>
                </a:solidFill>
              </a:rPr>
              <a:t>dX</a:t>
            </a:r>
            <a:r>
              <a:rPr lang="en-GB" sz="1200" b="1" dirty="0" smtClean="0">
                <a:solidFill>
                  <a:schemeClr val="tx2">
                    <a:lumMod val="50000"/>
                  </a:schemeClr>
                </a:solidFill>
              </a:rPr>
              <a:t>)max</a:t>
            </a:r>
            <a:endParaRPr lang="en-GB" sz="1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2195736" y="1808820"/>
            <a:ext cx="2847" cy="144073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790423" y="3104964"/>
            <a:ext cx="1385025" cy="461665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87000">
                <a:schemeClr val="bg1">
                  <a:alpha val="81000"/>
                </a:schemeClr>
              </a:gs>
              <a:gs pos="100000">
                <a:schemeClr val="bg1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g/cm</a:t>
            </a:r>
            <a:r>
              <a:rPr lang="en-GB" sz="1200" b="1" baseline="30000" dirty="0" smtClean="0"/>
              <a:t>2</a:t>
            </a:r>
            <a:r>
              <a:rPr lang="en-GB" sz="1200" b="1" dirty="0" smtClean="0"/>
              <a:t> of crossed atmosphere</a:t>
            </a:r>
            <a:endParaRPr lang="en-GB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19672" y="2911378"/>
            <a:ext cx="1191766" cy="276999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>
                  <a:alpha val="44000"/>
                </a:schemeClr>
              </a:gs>
              <a:gs pos="100000">
                <a:schemeClr val="bg1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Xmax</a:t>
            </a:r>
            <a:endParaRPr lang="en-GB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Left Arrow 11"/>
          <p:cNvSpPr/>
          <p:nvPr/>
        </p:nvSpPr>
        <p:spPr>
          <a:xfrm rot="10800000">
            <a:off x="3599892" y="2276872"/>
            <a:ext cx="612068" cy="252028"/>
          </a:xfrm>
          <a:prstGeom prst="leftArrow">
            <a:avLst/>
          </a:prstGeom>
          <a:solidFill>
            <a:srgbClr val="254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122"/>
          <p:cNvGrpSpPr/>
          <p:nvPr/>
        </p:nvGrpSpPr>
        <p:grpSpPr>
          <a:xfrm>
            <a:off x="4716016" y="1922774"/>
            <a:ext cx="4212468" cy="1398556"/>
            <a:chOff x="4716016" y="1922774"/>
            <a:chExt cx="4212468" cy="1398556"/>
          </a:xfrm>
        </p:grpSpPr>
        <p:pic>
          <p:nvPicPr>
            <p:cNvPr id="106" name="Picture 3" descr="C:\Users\João\Desktop\Thesis\Thesis\apresentação\GHpr2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43963" y="1922774"/>
              <a:ext cx="2984521" cy="1117070"/>
            </a:xfrm>
            <a:prstGeom prst="rect">
              <a:avLst/>
            </a:prstGeom>
            <a:noFill/>
          </p:spPr>
        </p:pic>
        <p:sp>
          <p:nvSpPr>
            <p:cNvPr id="107" name="Left Arrow 106"/>
            <p:cNvSpPr/>
            <p:nvPr/>
          </p:nvSpPr>
          <p:spPr>
            <a:xfrm flipH="1">
              <a:off x="5184067" y="2980046"/>
              <a:ext cx="1152128" cy="88914"/>
            </a:xfrm>
            <a:prstGeom prst="leftArrow">
              <a:avLst/>
            </a:prstGeom>
            <a:solidFill>
              <a:srgbClr val="254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4716016" y="2780928"/>
              <a:ext cx="6120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tx2">
                      <a:lumMod val="50000"/>
                    </a:schemeClr>
                  </a:solidFill>
                </a:rPr>
                <a:t>Cosmic Ray</a:t>
              </a:r>
              <a:endParaRPr lang="en-GB" sz="11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09" name="Explosion 2 108"/>
            <p:cNvSpPr/>
            <p:nvPr/>
          </p:nvSpPr>
          <p:spPr>
            <a:xfrm>
              <a:off x="6355621" y="2938100"/>
              <a:ext cx="171524" cy="153804"/>
            </a:xfrm>
            <a:prstGeom prst="irregularSeal2">
              <a:avLst/>
            </a:prstGeom>
            <a:solidFill>
              <a:srgbClr val="FF0000"/>
            </a:solidFill>
            <a:ln w="2222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195657" y="3105886"/>
              <a:ext cx="31433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smtClean="0">
                  <a:solidFill>
                    <a:schemeClr val="tx2">
                      <a:lumMod val="50000"/>
                    </a:schemeClr>
                  </a:solidFill>
                </a:rPr>
                <a:t>X</a:t>
              </a:r>
              <a:r>
                <a:rPr lang="en-GB" sz="800" b="1" baseline="-25000" dirty="0" smtClean="0">
                  <a:solidFill>
                    <a:schemeClr val="tx2">
                      <a:lumMod val="50000"/>
                    </a:schemeClr>
                  </a:solidFill>
                </a:rPr>
                <a:t>0</a:t>
              </a:r>
              <a:endParaRPr lang="en-GB" sz="800" b="1" baseline="-250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11" name="Left Arrow 110"/>
            <p:cNvSpPr/>
            <p:nvPr/>
          </p:nvSpPr>
          <p:spPr>
            <a:xfrm flipH="1">
              <a:off x="6544297" y="2980046"/>
              <a:ext cx="1919612" cy="79095"/>
            </a:xfrm>
            <a:prstGeom prst="leftArrow">
              <a:avLst/>
            </a:prstGeom>
            <a:solidFill>
              <a:srgbClr val="254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cxnSp>
          <p:nvCxnSpPr>
            <p:cNvPr id="112" name="Straight Arrow Connector 111"/>
            <p:cNvCxnSpPr/>
            <p:nvPr/>
          </p:nvCxnSpPr>
          <p:spPr>
            <a:xfrm flipV="1">
              <a:off x="6561450" y="2868189"/>
              <a:ext cx="257287" cy="103245"/>
            </a:xfrm>
            <a:prstGeom prst="straightConnector1">
              <a:avLst/>
            </a:prstGeom>
            <a:ln w="12700">
              <a:solidFill>
                <a:srgbClr val="2541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 flipV="1">
              <a:off x="6527145" y="2812261"/>
              <a:ext cx="240134" cy="159174"/>
            </a:xfrm>
            <a:prstGeom prst="straightConnector1">
              <a:avLst/>
            </a:prstGeom>
            <a:ln w="12700">
              <a:solidFill>
                <a:srgbClr val="2541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rot="5400000" flipH="1" flipV="1">
              <a:off x="6502185" y="2774951"/>
              <a:ext cx="187138" cy="205829"/>
            </a:xfrm>
            <a:prstGeom prst="straightConnector1">
              <a:avLst/>
            </a:prstGeom>
            <a:ln w="12700">
              <a:solidFill>
                <a:srgbClr val="2541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>
              <a:off x="6544297" y="3049957"/>
              <a:ext cx="257287" cy="103245"/>
            </a:xfrm>
            <a:prstGeom prst="straightConnector1">
              <a:avLst/>
            </a:prstGeom>
            <a:ln w="12700">
              <a:solidFill>
                <a:srgbClr val="2541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>
              <a:off x="6509993" y="3049957"/>
              <a:ext cx="240134" cy="159174"/>
            </a:xfrm>
            <a:prstGeom prst="straightConnector1">
              <a:avLst/>
            </a:prstGeom>
            <a:ln w="12700">
              <a:solidFill>
                <a:srgbClr val="2541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rot="16200000" flipH="1">
              <a:off x="6502185" y="3054594"/>
              <a:ext cx="187138" cy="205829"/>
            </a:xfrm>
            <a:prstGeom prst="straightConnector1">
              <a:avLst/>
            </a:prstGeom>
            <a:ln w="12700">
              <a:solidFill>
                <a:srgbClr val="2541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17"/>
            <p:cNvSpPr txBox="1"/>
            <p:nvPr/>
          </p:nvSpPr>
          <p:spPr>
            <a:xfrm>
              <a:off x="5961116" y="2700712"/>
              <a:ext cx="651793" cy="136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b="1" smtClean="0">
                  <a:solidFill>
                    <a:srgbClr val="FF0000"/>
                  </a:solidFill>
                </a:rPr>
                <a:t>Interaction</a:t>
              </a:r>
              <a:endParaRPr lang="en-GB" sz="600" b="1">
                <a:solidFill>
                  <a:srgbClr val="FF0000"/>
                </a:solidFill>
              </a:endParaRPr>
            </a:p>
          </p:txBody>
        </p:sp>
        <p:cxnSp>
          <p:nvCxnSpPr>
            <p:cNvPr id="119" name="Straight Arrow Connector 118"/>
            <p:cNvCxnSpPr/>
            <p:nvPr/>
          </p:nvCxnSpPr>
          <p:spPr>
            <a:xfrm rot="16200000" flipH="1">
              <a:off x="6249406" y="2814733"/>
              <a:ext cx="143819" cy="10291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19"/>
            <p:cNvSpPr txBox="1"/>
            <p:nvPr/>
          </p:nvSpPr>
          <p:spPr>
            <a:xfrm>
              <a:off x="6771273" y="2744924"/>
              <a:ext cx="651793" cy="136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b="1" dirty="0" smtClean="0">
                  <a:solidFill>
                    <a:schemeClr val="tx2">
                      <a:lumMod val="50000"/>
                    </a:schemeClr>
                  </a:solidFill>
                </a:rPr>
                <a:t>Leading particle</a:t>
              </a:r>
              <a:endParaRPr lang="en-GB" sz="6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5" name="Group 121"/>
          <p:cNvGrpSpPr/>
          <p:nvPr/>
        </p:nvGrpSpPr>
        <p:grpSpPr>
          <a:xfrm>
            <a:off x="4632928" y="911516"/>
            <a:ext cx="3869558" cy="1241998"/>
            <a:chOff x="4632928" y="911516"/>
            <a:chExt cx="3869558" cy="1241998"/>
          </a:xfrm>
        </p:grpSpPr>
        <p:pic>
          <p:nvPicPr>
            <p:cNvPr id="89" name="Picture 3" descr="C:\Users\João\Desktop\Thesis\Thesis\apresentação\GHpr2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2579" y="911516"/>
              <a:ext cx="3284404" cy="1033290"/>
            </a:xfrm>
            <a:prstGeom prst="rect">
              <a:avLst/>
            </a:prstGeom>
            <a:noFill/>
          </p:spPr>
        </p:pic>
        <p:sp>
          <p:nvSpPr>
            <p:cNvPr id="90" name="Left Arrow 89"/>
            <p:cNvSpPr/>
            <p:nvPr/>
          </p:nvSpPr>
          <p:spPr>
            <a:xfrm flipH="1">
              <a:off x="5180331" y="1889493"/>
              <a:ext cx="415269" cy="64667"/>
            </a:xfrm>
            <a:prstGeom prst="leftArrow">
              <a:avLst/>
            </a:prstGeom>
            <a:solidFill>
              <a:srgbClr val="254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632928" y="1700808"/>
              <a:ext cx="62314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 smtClean="0">
                  <a:solidFill>
                    <a:schemeClr val="tx2">
                      <a:lumMod val="50000"/>
                    </a:schemeClr>
                  </a:solidFill>
                </a:rPr>
                <a:t>Cosmic Ray</a:t>
              </a:r>
              <a:endParaRPr lang="en-GB" sz="11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92" name="Explosion 2 91"/>
            <p:cNvSpPr/>
            <p:nvPr/>
          </p:nvSpPr>
          <p:spPr>
            <a:xfrm>
              <a:off x="5595600" y="1850692"/>
              <a:ext cx="188759" cy="142268"/>
            </a:xfrm>
            <a:prstGeom prst="irregularSeal2">
              <a:avLst/>
            </a:prstGeom>
            <a:solidFill>
              <a:srgbClr val="FF0000"/>
            </a:solidFill>
            <a:ln w="2222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482345" y="2005895"/>
              <a:ext cx="283138" cy="1476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b="1" smtClean="0">
                  <a:solidFill>
                    <a:schemeClr val="tx2">
                      <a:lumMod val="50000"/>
                    </a:schemeClr>
                  </a:solidFill>
                </a:rPr>
                <a:t>X</a:t>
              </a:r>
              <a:r>
                <a:rPr lang="en-GB" sz="800" b="1" baseline="-25000" smtClean="0">
                  <a:solidFill>
                    <a:schemeClr val="tx2">
                      <a:lumMod val="50000"/>
                    </a:schemeClr>
                  </a:solidFill>
                </a:rPr>
                <a:t>0</a:t>
              </a:r>
              <a:endParaRPr lang="en-GB" sz="800" b="1" baseline="-250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94" name="Left Arrow 93"/>
            <p:cNvSpPr/>
            <p:nvPr/>
          </p:nvSpPr>
          <p:spPr>
            <a:xfrm flipH="1">
              <a:off x="5803235" y="1889493"/>
              <a:ext cx="2699251" cy="69635"/>
            </a:xfrm>
            <a:prstGeom prst="leftArrow">
              <a:avLst/>
            </a:prstGeom>
            <a:solidFill>
              <a:srgbClr val="254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cxnSp>
          <p:nvCxnSpPr>
            <p:cNvPr id="95" name="Straight Arrow Connector 94"/>
            <p:cNvCxnSpPr/>
            <p:nvPr/>
          </p:nvCxnSpPr>
          <p:spPr>
            <a:xfrm flipV="1">
              <a:off x="5822111" y="1786025"/>
              <a:ext cx="283138" cy="95501"/>
            </a:xfrm>
            <a:prstGeom prst="straightConnector1">
              <a:avLst/>
            </a:prstGeom>
            <a:ln w="12700">
              <a:solidFill>
                <a:srgbClr val="2541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flipV="1">
              <a:off x="5784359" y="1734291"/>
              <a:ext cx="264262" cy="147236"/>
            </a:xfrm>
            <a:prstGeom prst="straightConnector1">
              <a:avLst/>
            </a:prstGeom>
            <a:ln w="12700">
              <a:solidFill>
                <a:srgbClr val="2541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rot="5400000" flipH="1" flipV="1">
              <a:off x="5773311" y="1681720"/>
              <a:ext cx="173103" cy="226511"/>
            </a:xfrm>
            <a:prstGeom prst="straightConnector1">
              <a:avLst/>
            </a:prstGeom>
            <a:ln w="12700">
              <a:solidFill>
                <a:srgbClr val="2541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5803235" y="1954160"/>
              <a:ext cx="283138" cy="95501"/>
            </a:xfrm>
            <a:prstGeom prst="straightConnector1">
              <a:avLst/>
            </a:prstGeom>
            <a:ln w="12700">
              <a:solidFill>
                <a:srgbClr val="2541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>
              <a:off x="5765483" y="1954160"/>
              <a:ext cx="264262" cy="147236"/>
            </a:xfrm>
            <a:prstGeom prst="straightConnector1">
              <a:avLst/>
            </a:prstGeom>
            <a:ln w="12700">
              <a:solidFill>
                <a:srgbClr val="2541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 rot="16200000" flipH="1">
              <a:off x="5773311" y="1940390"/>
              <a:ext cx="173103" cy="226511"/>
            </a:xfrm>
            <a:prstGeom prst="straightConnector1">
              <a:avLst/>
            </a:prstGeom>
            <a:ln w="12700">
              <a:solidFill>
                <a:srgbClr val="2541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/>
            <p:cNvSpPr txBox="1"/>
            <p:nvPr/>
          </p:nvSpPr>
          <p:spPr>
            <a:xfrm>
              <a:off x="5161455" y="1631109"/>
              <a:ext cx="717284" cy="126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b="1" smtClean="0">
                  <a:solidFill>
                    <a:srgbClr val="FF0000"/>
                  </a:solidFill>
                </a:rPr>
                <a:t>Interaction</a:t>
              </a:r>
              <a:endParaRPr lang="en-GB" sz="600" b="1">
                <a:solidFill>
                  <a:srgbClr val="FF0000"/>
                </a:solidFill>
              </a:endParaRPr>
            </a:p>
          </p:txBody>
        </p:sp>
        <p:cxnSp>
          <p:nvCxnSpPr>
            <p:cNvPr id="102" name="Straight Arrow Connector 101"/>
            <p:cNvCxnSpPr/>
            <p:nvPr/>
          </p:nvCxnSpPr>
          <p:spPr>
            <a:xfrm rot="16200000" flipH="1">
              <a:off x="5491332" y="1727549"/>
              <a:ext cx="133033" cy="11325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6053017" y="1727407"/>
              <a:ext cx="717284" cy="126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b="1" dirty="0" smtClean="0">
                  <a:solidFill>
                    <a:schemeClr val="tx2">
                      <a:lumMod val="50000"/>
                    </a:schemeClr>
                  </a:solidFill>
                </a:rPr>
                <a:t>Leading particle</a:t>
              </a:r>
              <a:endParaRPr lang="en-GB" sz="6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24" name="TextBox 123"/>
          <p:cNvSpPr txBox="1"/>
          <p:nvPr/>
        </p:nvSpPr>
        <p:spPr>
          <a:xfrm>
            <a:off x="359532" y="3933056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RMS </a:t>
            </a:r>
            <a:r>
              <a:rPr lang="en-GB" b="1" dirty="0" err="1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Xmax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2879812" y="5121188"/>
            <a:ext cx="828092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863600" y="-51574"/>
            <a:ext cx="22567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Recent results and challenges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</a:t>
            </a:r>
            <a:r>
              <a:rPr lang="en-GB" dirty="0" err="1" smtClean="0"/>
              <a:t>Xmax</a:t>
            </a:r>
            <a:r>
              <a:rPr lang="en-GB" dirty="0" smtClean="0"/>
              <a:t> 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5" name="Picture 2" descr="C:\Users\João\Desktop\Thesis\Thesis\apresentação\images 2\xma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556792"/>
            <a:ext cx="3096344" cy="246282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8775" y="1160748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err="1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Xmax</a:t>
            </a: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evolution with energy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005064"/>
            <a:ext cx="4788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sz="1600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Recent results</a:t>
            </a:r>
            <a:endParaRPr lang="en-GB" sz="1600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1484784"/>
            <a:ext cx="4140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spcAft>
                <a:spcPts val="600"/>
              </a:spcAft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GB" sz="1400" dirty="0" err="1" smtClean="0">
                <a:solidFill>
                  <a:schemeClr val="tx2">
                    <a:lumMod val="50000"/>
                  </a:schemeClr>
                </a:solidFill>
              </a:rPr>
              <a:t>Xmax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 goes from iron to proton, and then seems to returns to heavier nuclei again (at ultra high energies)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19872" y="6057292"/>
            <a:ext cx="2268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2">
                    <a:lumMod val="10000"/>
                  </a:schemeClr>
                </a:solidFill>
              </a:rPr>
              <a:t>data until March 2010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1780" y="6417332"/>
            <a:ext cx="63706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*The Pierre Auger Collaboration, Phys. Rev. </a:t>
            </a:r>
            <a:r>
              <a:rPr lang="en-US" sz="1050" dirty="0" err="1" smtClean="0"/>
              <a:t>Lett</a:t>
            </a:r>
            <a:r>
              <a:rPr lang="en-US" sz="1050" dirty="0" smtClean="0"/>
              <a:t>. 104, 2010.</a:t>
            </a:r>
            <a:endParaRPr lang="en-GB" sz="1050" dirty="0"/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7018" y="4329101"/>
            <a:ext cx="2614696" cy="178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863600" y="-51574"/>
            <a:ext cx="22567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Recent results and challenges </a:t>
            </a: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365104"/>
            <a:ext cx="2772308" cy="17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354759"/>
            <a:ext cx="2700300" cy="173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8"/>
          <p:cNvGrpSpPr/>
          <p:nvPr/>
        </p:nvGrpSpPr>
        <p:grpSpPr>
          <a:xfrm>
            <a:off x="1763688" y="3212976"/>
            <a:ext cx="1977449" cy="864095"/>
            <a:chOff x="4535996" y="4113076"/>
            <a:chExt cx="4284476" cy="1872207"/>
          </a:xfrm>
        </p:grpSpPr>
        <p:sp>
          <p:nvSpPr>
            <p:cNvPr id="14" name="Left Arrow 13"/>
            <p:cNvSpPr/>
            <p:nvPr/>
          </p:nvSpPr>
          <p:spPr>
            <a:xfrm flipH="1">
              <a:off x="4535996" y="4437112"/>
              <a:ext cx="1908212" cy="360040"/>
            </a:xfrm>
            <a:prstGeom prst="leftArrow">
              <a:avLst/>
            </a:prstGeom>
            <a:solidFill>
              <a:srgbClr val="254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752020" y="4113076"/>
              <a:ext cx="1008111" cy="1008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Explosion 1 15"/>
            <p:cNvSpPr/>
            <p:nvPr/>
          </p:nvSpPr>
          <p:spPr>
            <a:xfrm>
              <a:off x="6120172" y="4545124"/>
              <a:ext cx="1237228" cy="972108"/>
            </a:xfrm>
            <a:prstGeom prst="irregularSeal1">
              <a:avLst/>
            </a:prstGeom>
            <a:solidFill>
              <a:srgbClr val="FFFF00">
                <a:alpha val="5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?</a:t>
              </a:r>
              <a:endParaRPr lang="en-GB" sz="1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Left Arrow 16"/>
            <p:cNvSpPr/>
            <p:nvPr/>
          </p:nvSpPr>
          <p:spPr>
            <a:xfrm>
              <a:off x="6912260" y="5301208"/>
              <a:ext cx="1908212" cy="360040"/>
            </a:xfrm>
            <a:prstGeom prst="leftArrow">
              <a:avLst/>
            </a:prstGeom>
            <a:solidFill>
              <a:srgbClr val="2541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596336" y="4977172"/>
              <a:ext cx="1008111" cy="1008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TextBox 19"/>
          <p:cNvSpPr txBox="1"/>
          <p:nvPr/>
        </p:nvSpPr>
        <p:spPr>
          <a:xfrm>
            <a:off x="611560" y="2176408"/>
            <a:ext cx="414046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spcAft>
                <a:spcPts val="600"/>
              </a:spcAft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Are cosmic rays really becoming heavier?</a:t>
            </a:r>
          </a:p>
          <a:p>
            <a:pPr marL="179388"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Astrophysical Challenges</a:t>
            </a:r>
          </a:p>
          <a:p>
            <a:pPr marL="179388"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Or problems with model predictions</a:t>
            </a:r>
          </a:p>
          <a:p>
            <a:pPr marL="179388"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Are there </a:t>
            </a:r>
            <a:r>
              <a:rPr lang="en-US" sz="1400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interactions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?</a:t>
            </a:r>
            <a:endParaRPr lang="en-GB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5157192"/>
            <a:ext cx="1764196" cy="1302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Muon</a:t>
            </a:r>
            <a:r>
              <a:rPr lang="en-GB" dirty="0" smtClean="0"/>
              <a:t> Number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7604" y="1664804"/>
            <a:ext cx="2888860" cy="244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8775" y="1160748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Larger </a:t>
            </a:r>
            <a:r>
              <a:rPr lang="en-GB" b="1" dirty="0" err="1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number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004" y="1664804"/>
            <a:ext cx="2796145" cy="2204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11560" y="4396169"/>
            <a:ext cx="41404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179388">
              <a:spcAft>
                <a:spcPts val="600"/>
              </a:spcAft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More </a:t>
            </a:r>
            <a:r>
              <a:rPr lang="en-GB" sz="1400" dirty="0" err="1" smtClean="0">
                <a:solidFill>
                  <a:schemeClr val="tx2">
                    <a:lumMod val="50000"/>
                  </a:schemeClr>
                </a:solidFill>
              </a:rPr>
              <a:t>muons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 than possible</a:t>
            </a:r>
          </a:p>
          <a:p>
            <a:pPr marL="179388" indent="179388">
              <a:spcAft>
                <a:spcPts val="600"/>
              </a:spcAft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Standard physics can not  reproduce it</a:t>
            </a:r>
          </a:p>
          <a:p>
            <a:pPr marL="179388" indent="179388">
              <a:spcAft>
                <a:spcPts val="600"/>
              </a:spcAft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May be new kinds of interactions</a:t>
            </a:r>
          </a:p>
          <a:p>
            <a:pPr marL="636588" lvl="1" indent="179388">
              <a:spcBef>
                <a:spcPts val="1200"/>
              </a:spcBef>
              <a:spcAft>
                <a:spcPts val="600"/>
              </a:spcAft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GB" sz="1200" dirty="0" smtClean="0">
                <a:solidFill>
                  <a:schemeClr val="tx2">
                    <a:lumMod val="50000"/>
                  </a:schemeClr>
                </a:solidFill>
              </a:rPr>
              <a:t>Non-</a:t>
            </a:r>
            <a:r>
              <a:rPr lang="en-GB" sz="1200" dirty="0" err="1" smtClean="0">
                <a:solidFill>
                  <a:schemeClr val="tx2">
                    <a:lumMod val="50000"/>
                  </a:schemeClr>
                </a:solidFill>
              </a:rPr>
              <a:t>perturbative</a:t>
            </a:r>
            <a:r>
              <a:rPr lang="en-GB" sz="1200" dirty="0" smtClean="0">
                <a:solidFill>
                  <a:schemeClr val="tx2">
                    <a:lumMod val="50000"/>
                  </a:schemeClr>
                </a:solidFill>
              </a:rPr>
              <a:t> QCD</a:t>
            </a:r>
            <a:br>
              <a:rPr lang="en-GB" sz="1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GB" sz="1200" dirty="0" smtClean="0">
                <a:solidFill>
                  <a:schemeClr val="tx2">
                    <a:lumMod val="50000"/>
                  </a:schemeClr>
                </a:solidFill>
              </a:rPr>
              <a:t>      is not understood</a:t>
            </a:r>
          </a:p>
          <a:p>
            <a:pPr marL="636588" lvl="1" indent="179388">
              <a:spcAft>
                <a:spcPts val="600"/>
              </a:spcAft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GB" sz="1200" dirty="0" smtClean="0">
                <a:solidFill>
                  <a:schemeClr val="tx2">
                    <a:lumMod val="50000"/>
                  </a:schemeClr>
                </a:solidFill>
              </a:rPr>
              <a:t>Problems in the </a:t>
            </a:r>
            <a:r>
              <a:rPr lang="en-GB" sz="1200" dirty="0" err="1" smtClean="0">
                <a:solidFill>
                  <a:schemeClr val="tx2">
                    <a:lumMod val="50000"/>
                  </a:schemeClr>
                </a:solidFill>
              </a:rPr>
              <a:t>hadronization</a:t>
            </a:r>
            <a:endParaRPr lang="en-GB" sz="12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4653136"/>
            <a:ext cx="2114921" cy="180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292080" y="4365104"/>
            <a:ext cx="4140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179388">
              <a:spcAft>
                <a:spcPts val="600"/>
              </a:spcAft>
              <a:buClr>
                <a:srgbClr val="254159"/>
              </a:buClr>
              <a:buSzPct val="75000"/>
              <a:buBlip>
                <a:blip r:embed="rId5"/>
              </a:buBlip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Energy reconstruction?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63600" y="-51574"/>
            <a:ext cx="22567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Recent results and challenges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Hadronic</a:t>
            </a:r>
            <a:r>
              <a:rPr lang="en-GB" dirty="0" smtClean="0"/>
              <a:t> Models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72816"/>
            <a:ext cx="4170284" cy="298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327" y="1592796"/>
            <a:ext cx="2570027" cy="2253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9343" y="4307431"/>
            <a:ext cx="2775447" cy="207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58775" y="1268760"/>
            <a:ext cx="3349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 section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5287" y="12327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Multiplicity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6056" y="399054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Inelasticity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7091511" y="5517232"/>
          <a:ext cx="901700" cy="419100"/>
        </p:xfrm>
        <a:graphic>
          <a:graphicData uri="http://schemas.openxmlformats.org/presentationml/2006/ole">
            <p:oleObj spid="_x0000_s37890" name="Equação" r:id="rId6" imgW="901440" imgH="41904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58775" y="5049181"/>
            <a:ext cx="4033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7"/>
              </a:buBlip>
            </a:pP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The models can not describe the Air showers consistently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63600" y="-51574"/>
            <a:ext cx="22567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Recent results and challenges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1736812"/>
            <a:ext cx="4320480" cy="2951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2"/>
          <p:cNvGrpSpPr/>
          <p:nvPr/>
        </p:nvGrpSpPr>
        <p:grpSpPr>
          <a:xfrm>
            <a:off x="179512" y="1700808"/>
            <a:ext cx="4824536" cy="3240360"/>
            <a:chOff x="179512" y="1700808"/>
            <a:chExt cx="4824536" cy="3240360"/>
          </a:xfrm>
        </p:grpSpPr>
        <p:sp>
          <p:nvSpPr>
            <p:cNvPr id="22" name="Rectangle 21"/>
            <p:cNvSpPr/>
            <p:nvPr/>
          </p:nvSpPr>
          <p:spPr>
            <a:xfrm>
              <a:off x="179512" y="1700808"/>
              <a:ext cx="4824536" cy="3240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03548" y="1916832"/>
              <a:ext cx="4212468" cy="2870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4" name="Group 23"/>
          <p:cNvGrpSpPr/>
          <p:nvPr/>
        </p:nvGrpSpPr>
        <p:grpSpPr>
          <a:xfrm>
            <a:off x="2339752" y="1808820"/>
            <a:ext cx="4932548" cy="4247899"/>
            <a:chOff x="2339752" y="1808820"/>
            <a:chExt cx="4932548" cy="4247899"/>
          </a:xfrm>
        </p:grpSpPr>
        <p:sp>
          <p:nvSpPr>
            <p:cNvPr id="25" name="Rectangle 24"/>
            <p:cNvSpPr/>
            <p:nvPr/>
          </p:nvSpPr>
          <p:spPr>
            <a:xfrm>
              <a:off x="2339752" y="1808820"/>
              <a:ext cx="4932548" cy="3996444"/>
            </a:xfrm>
            <a:prstGeom prst="rect">
              <a:avLst/>
            </a:prstGeom>
            <a:solidFill>
              <a:schemeClr val="bg1"/>
            </a:solidFill>
            <a:ln w="381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91780" y="1916833"/>
              <a:ext cx="4428492" cy="4139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179388">
                <a:spcAft>
                  <a:spcPts val="600"/>
                </a:spcAft>
                <a:buClr>
                  <a:srgbClr val="254159"/>
                </a:buClr>
                <a:buSzPct val="75000"/>
                <a:buBlip>
                  <a:blip r:embed="rId7"/>
                </a:buBlip>
              </a:pP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</a:rPr>
                <a:t>Non-</a:t>
              </a:r>
              <a:r>
                <a:rPr lang="en-GB" dirty="0" err="1" smtClean="0">
                  <a:solidFill>
                    <a:schemeClr val="tx2">
                      <a:lumMod val="50000"/>
                    </a:schemeClr>
                  </a:solidFill>
                </a:rPr>
                <a:t>perturbative</a:t>
              </a: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</a:rPr>
                <a:t> QCD regime</a:t>
              </a:r>
              <a:br>
                <a:rPr lang="en-GB" dirty="0" smtClean="0">
                  <a:solidFill>
                    <a:schemeClr val="tx2">
                      <a:lumMod val="50000"/>
                    </a:schemeClr>
                  </a:solidFill>
                </a:rPr>
              </a:b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</a:rPr>
                <a:t>        so we can not make analytic calculations</a:t>
              </a:r>
            </a:p>
            <a:p>
              <a:pPr indent="179388">
                <a:spcAft>
                  <a:spcPts val="600"/>
                </a:spcAft>
                <a:buClr>
                  <a:srgbClr val="254159"/>
                </a:buClr>
                <a:buSzPct val="75000"/>
                <a:buBlip>
                  <a:blip r:embed="rId7"/>
                </a:buBlip>
              </a:pP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</a:rPr>
                <a:t>Models are inconsistent between each other and with the data</a:t>
              </a:r>
            </a:p>
            <a:p>
              <a:pPr indent="179388">
                <a:spcAft>
                  <a:spcPts val="600"/>
                </a:spcAft>
                <a:buClr>
                  <a:srgbClr val="254159"/>
                </a:buClr>
                <a:buSzPct val="75000"/>
                <a:buBlip>
                  <a:blip r:embed="rId7"/>
                </a:buBlip>
              </a:pPr>
              <a:endParaRPr lang="en-GB" dirty="0" smtClean="0">
                <a:solidFill>
                  <a:schemeClr val="tx2">
                    <a:lumMod val="50000"/>
                  </a:schemeClr>
                </a:solidFill>
              </a:endParaRPr>
            </a:p>
            <a:p>
              <a:pPr indent="179388">
                <a:spcAft>
                  <a:spcPts val="600"/>
                </a:spcAft>
                <a:buClr>
                  <a:srgbClr val="254159"/>
                </a:buClr>
                <a:buSzPct val="75000"/>
                <a:buBlip>
                  <a:blip r:embed="rId7"/>
                </a:buBlip>
              </a:pP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</a:rPr>
                <a:t>Cosmic rays composition still an open question</a:t>
              </a:r>
            </a:p>
            <a:p>
              <a:pPr indent="179388">
                <a:spcAft>
                  <a:spcPts val="600"/>
                </a:spcAft>
                <a:buClr>
                  <a:srgbClr val="254159"/>
                </a:buClr>
                <a:buSzPct val="75000"/>
                <a:buBlip>
                  <a:blip r:embed="rId7"/>
                </a:buBlip>
              </a:pPr>
              <a:endParaRPr lang="en-GB" dirty="0" smtClean="0">
                <a:solidFill>
                  <a:schemeClr val="tx2">
                    <a:lumMod val="50000"/>
                  </a:schemeClr>
                </a:solidFill>
              </a:endParaRPr>
            </a:p>
            <a:p>
              <a:pPr indent="179388">
                <a:spcAft>
                  <a:spcPts val="600"/>
                </a:spcAft>
                <a:buClr>
                  <a:srgbClr val="254159"/>
                </a:buClr>
                <a:buSzPct val="75000"/>
                <a:buBlip>
                  <a:blip r:embed="rId7"/>
                </a:buBlip>
              </a:pPr>
              <a:endParaRPr lang="en-GB" dirty="0" smtClean="0">
                <a:solidFill>
                  <a:schemeClr val="tx2">
                    <a:lumMod val="50000"/>
                  </a:schemeClr>
                </a:solidFill>
              </a:endParaRPr>
            </a:p>
            <a:p>
              <a:pPr indent="179388">
                <a:spcAft>
                  <a:spcPts val="600"/>
                </a:spcAft>
                <a:buClr>
                  <a:srgbClr val="254159"/>
                </a:buClr>
                <a:buSzPct val="75000"/>
                <a:buBlip>
                  <a:blip r:embed="rId7"/>
                </a:buBlip>
              </a:pP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</a:rPr>
                <a:t>Challenges for new Data</a:t>
              </a:r>
            </a:p>
            <a:p>
              <a:pPr indent="179388">
                <a:spcAft>
                  <a:spcPts val="600"/>
                </a:spcAft>
                <a:buClr>
                  <a:srgbClr val="254159"/>
                </a:buClr>
                <a:buSzPct val="75000"/>
                <a:buBlip>
                  <a:blip r:embed="rId7"/>
                </a:buBlip>
              </a:pPr>
              <a:r>
                <a:rPr lang="en-GB" dirty="0" smtClean="0">
                  <a:solidFill>
                    <a:schemeClr val="tx2">
                      <a:lumMod val="50000"/>
                    </a:schemeClr>
                  </a:solidFill>
                </a:rPr>
                <a:t>Challenge for news models</a:t>
              </a:r>
            </a:p>
            <a:p>
              <a:pPr marL="179388" indent="179388">
                <a:spcAft>
                  <a:spcPts val="600"/>
                </a:spcAft>
                <a:buClr>
                  <a:srgbClr val="254159"/>
                </a:buClr>
                <a:buSzPct val="75000"/>
                <a:buBlip>
                  <a:blip r:embed="rId7"/>
                </a:buBlip>
              </a:pPr>
              <a:endParaRPr lang="en-GB" dirty="0" smtClean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560332" y="375303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</a:pPr>
            <a:r>
              <a:rPr lang="en-US" sz="1200" b="1" dirty="0" err="1" smtClean="0">
                <a:solidFill>
                  <a:schemeClr val="tx2">
                    <a:lumMod val="50000"/>
                  </a:schemeClr>
                </a:solidFill>
              </a:rPr>
              <a:t>GeV</a:t>
            </a:r>
            <a:endParaRPr lang="en-US" sz="12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Light Detected</a:t>
            </a:r>
            <a:endParaRPr lang="en-GB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24428" y="6633356"/>
            <a:ext cx="468052" cy="224644"/>
          </a:xfrm>
        </p:spPr>
        <p:txBody>
          <a:bodyPr/>
          <a:lstStyle/>
          <a:p>
            <a:fld id="{8745C66F-FC7B-4C52-931F-EAABACA1CBD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863600" y="-51574"/>
            <a:ext cx="12283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 Light In Auger</a:t>
            </a:r>
          </a:p>
        </p:txBody>
      </p:sp>
      <p:pic>
        <p:nvPicPr>
          <p:cNvPr id="41985" name="Picture 1" descr="C:\Users\João\Documents\LIP\Jornadas\FC\FC\Camaraflu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2020" y="1094794"/>
            <a:ext cx="3924436" cy="2478222"/>
          </a:xfrm>
          <a:prstGeom prst="rect">
            <a:avLst/>
          </a:prstGeom>
          <a:noFill/>
        </p:spPr>
      </p:pic>
      <p:pic>
        <p:nvPicPr>
          <p:cNvPr id="41986" name="Picture 2" descr="C:\Users\João\Documents\LIP\Jornadas\FC\FC\pixelflu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1340068"/>
            <a:ext cx="3744415" cy="220299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788024" y="900256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typical event</a:t>
            </a: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GB" sz="16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3628" y="1814874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signal in one pixel</a:t>
            </a:r>
          </a:p>
        </p:txBody>
      </p:sp>
      <p:sp>
        <p:nvSpPr>
          <p:cNvPr id="16" name="Left Arrow 15"/>
          <p:cNvSpPr/>
          <p:nvPr/>
        </p:nvSpPr>
        <p:spPr>
          <a:xfrm rot="10288896" flipH="1" flipV="1">
            <a:off x="2762795" y="2570883"/>
            <a:ext cx="4202313" cy="91798"/>
          </a:xfrm>
          <a:prstGeom prst="leftArrow">
            <a:avLst/>
          </a:prstGeom>
          <a:solidFill>
            <a:srgbClr val="254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7669" y="944724"/>
            <a:ext cx="1119869" cy="883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9" y="4272938"/>
            <a:ext cx="3370882" cy="224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4221088"/>
            <a:ext cx="3492388" cy="2340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4257092"/>
            <a:ext cx="3370882" cy="2263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68044" y="4257092"/>
            <a:ext cx="3542903" cy="228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647564" y="392376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Fluorescence rich event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4048" y="393305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 rich event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Shower in 3 Dimensions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2283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 Light In Auger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74332" y="2672916"/>
            <a:ext cx="1838965" cy="40011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en-US" sz="2000" b="1" u="sng" dirty="0" err="1" smtClean="0">
                <a:solidFill>
                  <a:srgbClr val="5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SDId</a:t>
            </a:r>
            <a:r>
              <a:rPr lang="en-US" sz="2000" b="1" u="sng" dirty="0" smtClean="0">
                <a:solidFill>
                  <a:srgbClr val="5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 3599086</a:t>
            </a:r>
            <a:endParaRPr lang="en-US" sz="2000" b="1" u="sng" dirty="0">
              <a:solidFill>
                <a:srgbClr val="5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920" y="3049925"/>
            <a:ext cx="245444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5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Energy = 1.58x10</a:t>
            </a:r>
            <a:r>
              <a:rPr lang="en-US" sz="1400" b="1" baseline="30000" dirty="0" smtClean="0">
                <a:solidFill>
                  <a:srgbClr val="5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19</a:t>
            </a:r>
          </a:p>
          <a:p>
            <a:r>
              <a:rPr lang="en-US" sz="1400" b="1" dirty="0" smtClean="0">
                <a:solidFill>
                  <a:srgbClr val="5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Distance </a:t>
            </a:r>
            <a:r>
              <a:rPr lang="en-US" sz="1400" b="1" baseline="-25000" dirty="0" smtClean="0">
                <a:solidFill>
                  <a:srgbClr val="5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to eye</a:t>
            </a:r>
            <a:r>
              <a:rPr lang="en-US" sz="1400" b="1" dirty="0" smtClean="0">
                <a:solidFill>
                  <a:srgbClr val="5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= 3.87 km</a:t>
            </a:r>
            <a:endParaRPr lang="en-US" sz="1400" b="1" dirty="0">
              <a:solidFill>
                <a:srgbClr val="5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878017"/>
            <a:ext cx="3531970" cy="231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12316" y="1340768"/>
            <a:ext cx="4499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US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Shower </a:t>
            </a:r>
            <a:r>
              <a:rPr lang="en-US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intrinsic </a:t>
            </a:r>
            <a:r>
              <a:rPr lang="en-US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width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528" y="1016732"/>
            <a:ext cx="4788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Shower in 3D space</a:t>
            </a:r>
            <a:endParaRPr lang="en-GB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1670031"/>
            <a:ext cx="4499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Detector effects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1560" y="1902314"/>
            <a:ext cx="4499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Atmospheric effects</a:t>
            </a:r>
          </a:p>
        </p:txBody>
      </p:sp>
      <p:pic>
        <p:nvPicPr>
          <p:cNvPr id="39939" name="Picture 3" descr="C:\Users\João\Pictur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26727" y="2144066"/>
            <a:ext cx="2229149" cy="4453286"/>
          </a:xfrm>
          <a:prstGeom prst="rect">
            <a:avLst/>
          </a:prstGeom>
          <a:noFill/>
        </p:spPr>
      </p:pic>
      <p:sp>
        <p:nvSpPr>
          <p:cNvPr id="17" name="Left-Right Arrow 16"/>
          <p:cNvSpPr/>
          <p:nvPr/>
        </p:nvSpPr>
        <p:spPr>
          <a:xfrm rot="656906">
            <a:off x="5737762" y="4919959"/>
            <a:ext cx="756084" cy="216024"/>
          </a:xfrm>
          <a:prstGeom prst="leftRightArrow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-Right Arrow 17"/>
          <p:cNvSpPr/>
          <p:nvPr/>
        </p:nvSpPr>
        <p:spPr>
          <a:xfrm>
            <a:off x="1658775" y="5517232"/>
            <a:ext cx="1332148" cy="288032"/>
          </a:xfrm>
          <a:prstGeom prst="leftRightArrow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3275856" y="1160748"/>
            <a:ext cx="5652628" cy="684077"/>
            <a:chOff x="1745686" y="3518761"/>
            <a:chExt cx="5652628" cy="684077"/>
          </a:xfrm>
        </p:grpSpPr>
        <p:sp>
          <p:nvSpPr>
            <p:cNvPr id="27" name="Rectangle 26"/>
            <p:cNvSpPr/>
            <p:nvPr/>
          </p:nvSpPr>
          <p:spPr>
            <a:xfrm>
              <a:off x="1745686" y="3518761"/>
              <a:ext cx="5652628" cy="684077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C00000"/>
              </a:solidFill>
            </a:ln>
            <a:effectLst>
              <a:outerShdw blurRad="63500" dist="114300" dir="2700000" sx="101000" sy="101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862839" y="3575767"/>
              <a:ext cx="1288682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540000"/>
                </a:buClr>
                <a:buSzPct val="75000"/>
              </a:pPr>
              <a:r>
                <a:rPr lang="en-GB" sz="1600" b="1" dirty="0" smtClea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Shower Image width</a:t>
              </a:r>
              <a:endParaRPr lang="en-GB" sz="1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239386" y="3575766"/>
              <a:ext cx="15522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540000"/>
                </a:buClr>
                <a:buSzPct val="75000"/>
              </a:pPr>
              <a:r>
                <a:rPr lang="en-GB" sz="1600" b="1" dirty="0" smtClea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Shower intrinsic width</a:t>
              </a:r>
              <a:endParaRPr lang="en-GB" sz="1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300192" y="3691523"/>
              <a:ext cx="9665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540000"/>
                </a:buClr>
                <a:buSzPct val="75000"/>
              </a:pPr>
              <a:r>
                <a:rPr lang="en-GB" sz="1600" b="1" dirty="0" smtClea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Detector</a:t>
              </a:r>
              <a:endParaRPr lang="en-GB" sz="1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926070" y="3691523"/>
              <a:ext cx="12301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540000"/>
                </a:buClr>
                <a:buSzPct val="75000"/>
              </a:pPr>
              <a:r>
                <a:rPr lang="en-GB" sz="1600" b="1" dirty="0" smtClea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Atmosphere</a:t>
              </a:r>
              <a:endParaRPr lang="en-GB" sz="1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32" name="Picture 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33085" y="3701087"/>
              <a:ext cx="234306" cy="309771"/>
            </a:xfrm>
            <a:prstGeom prst="rect">
              <a:avLst/>
            </a:prstGeom>
            <a:noFill/>
          </p:spPr>
        </p:pic>
        <p:pic>
          <p:nvPicPr>
            <p:cNvPr id="33" name="Picture 1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20172" y="3705914"/>
              <a:ext cx="234306" cy="309771"/>
            </a:xfrm>
            <a:prstGeom prst="rect">
              <a:avLst/>
            </a:prstGeom>
            <a:noFill/>
          </p:spPr>
        </p:pic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34368" y="3625229"/>
              <a:ext cx="263443" cy="46148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Shower in </a:t>
            </a:r>
            <a:r>
              <a:rPr lang="en-US" dirty="0" smtClean="0"/>
              <a:t>3 Dimensions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22835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1. Light In Auger</a:t>
            </a:r>
          </a:p>
        </p:txBody>
      </p:sp>
      <p:pic>
        <p:nvPicPr>
          <p:cNvPr id="22" name="Picture 4" descr="C:\Users\João\Desktop\Thesis\Thesis\apresentação\images 2\ey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293096"/>
            <a:ext cx="2316098" cy="2266058"/>
          </a:xfrm>
          <a:prstGeom prst="rect">
            <a:avLst/>
          </a:prstGeom>
          <a:noFill/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2180" y="3264507"/>
            <a:ext cx="1404156" cy="1175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4247964" y="2315566"/>
            <a:ext cx="23037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Light aberration 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Internal reflections</a:t>
            </a:r>
          </a:p>
          <a:p>
            <a:pPr>
              <a:buFont typeface="Wingdings" pitchFamily="2" charset="2"/>
              <a:buChar char="q"/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Reflections and detections efficiencies</a:t>
            </a:r>
            <a:endParaRPr lang="en-GB" sz="1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9939" name="Picture 3" descr="C:\Users\João\Picture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065957"/>
            <a:ext cx="2229149" cy="4453286"/>
          </a:xfrm>
          <a:prstGeom prst="rect">
            <a:avLst/>
          </a:prstGeom>
          <a:noFill/>
        </p:spPr>
      </p:pic>
      <p:sp>
        <p:nvSpPr>
          <p:cNvPr id="86" name="Hexagon 85"/>
          <p:cNvSpPr/>
          <p:nvPr/>
        </p:nvSpPr>
        <p:spPr>
          <a:xfrm rot="21012754">
            <a:off x="482526" y="3872744"/>
            <a:ext cx="1152128" cy="1116124"/>
          </a:xfrm>
          <a:prstGeom prst="hexagon">
            <a:avLst/>
          </a:prstGeom>
          <a:blipFill dpi="0" rotWithShape="1">
            <a:blip r:embed="rId5" cstate="print"/>
            <a:srcRect/>
            <a:stretch>
              <a:fillRect l="-56000" t="-100000" r="-100000" b="-25000"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/>
          <p:cNvGrpSpPr/>
          <p:nvPr/>
        </p:nvGrpSpPr>
        <p:grpSpPr>
          <a:xfrm>
            <a:off x="540060" y="4214491"/>
            <a:ext cx="1152129" cy="1152128"/>
            <a:chOff x="6746714" y="5427016"/>
            <a:chExt cx="1152129" cy="1152128"/>
          </a:xfrm>
        </p:grpSpPr>
        <p:sp>
          <p:nvSpPr>
            <p:cNvPr id="89" name="Oval 88"/>
            <p:cNvSpPr/>
            <p:nvPr/>
          </p:nvSpPr>
          <p:spPr>
            <a:xfrm rot="21012754">
              <a:off x="6746714" y="5463020"/>
              <a:ext cx="1152128" cy="1116124"/>
            </a:xfrm>
            <a:prstGeom prst="hexagon">
              <a:avLst/>
            </a:prstGeom>
            <a:blipFill dpi="0" rotWithShape="1">
              <a:blip r:embed="rId5" cstate="print"/>
              <a:srcRect/>
              <a:stretch>
                <a:fillRect l="-56000" t="-100000" r="-100000" b="-25000"/>
              </a:stretch>
            </a:blip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 rot="21012754">
              <a:off x="6746715" y="5427016"/>
              <a:ext cx="1152128" cy="1116124"/>
            </a:xfrm>
            <a:prstGeom prst="hexagon">
              <a:avLst/>
            </a:prstGeom>
            <a:gradFill flip="none" rotWithShape="1">
              <a:gsLst>
                <a:gs pos="0">
                  <a:srgbClr val="C00000"/>
                </a:gs>
                <a:gs pos="38000">
                  <a:srgbClr val="C00000">
                    <a:alpha val="69000"/>
                  </a:srgbClr>
                </a:gs>
                <a:gs pos="64000">
                  <a:srgbClr val="FF3737">
                    <a:alpha val="9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1" name="Picture 3" descr="C:\Users\João\Desktop\IDPASC Higgs\Untitled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 rot="485371" flipH="1">
            <a:off x="4477171" y="2576574"/>
            <a:ext cx="4455737" cy="3315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75756" y="3969060"/>
            <a:ext cx="2434315" cy="2348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Straight Arrow Connector 25"/>
          <p:cNvCxnSpPr/>
          <p:nvPr/>
        </p:nvCxnSpPr>
        <p:spPr>
          <a:xfrm flipH="1">
            <a:off x="5472100" y="4311131"/>
            <a:ext cx="1152128" cy="24671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5508104" y="4491647"/>
            <a:ext cx="864096" cy="18259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5508104" y="4187774"/>
            <a:ext cx="1188132" cy="251532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H="1">
            <a:off x="4644008" y="4115766"/>
            <a:ext cx="882098" cy="540060"/>
          </a:xfrm>
          <a:prstGeom prst="straightConnector1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4796408" y="4619822"/>
            <a:ext cx="423664" cy="188404"/>
          </a:xfrm>
          <a:prstGeom prst="straightConnector1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4860032" y="4979862"/>
            <a:ext cx="468052" cy="72008"/>
          </a:xfrm>
          <a:prstGeom prst="straightConnector1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6228184" y="4439306"/>
            <a:ext cx="747700" cy="1224632"/>
          </a:xfrm>
          <a:prstGeom prst="straightConnector1">
            <a:avLst/>
          </a:prstGeom>
          <a:ln w="38100">
            <a:solidFill>
              <a:srgbClr val="FF3333"/>
            </a:solidFill>
            <a:tailEnd type="triangle"/>
          </a:ln>
          <a:effectLst>
            <a:outerShdw blurRad="63500" sx="106000" sy="106000" algn="t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>
            <a:off x="6120172" y="4655826"/>
            <a:ext cx="459668" cy="656456"/>
          </a:xfrm>
          <a:prstGeom prst="straightConnector1">
            <a:avLst/>
          </a:prstGeom>
          <a:ln w="38100">
            <a:solidFill>
              <a:srgbClr val="FF3333"/>
            </a:solidFill>
            <a:tailEnd type="triangle"/>
          </a:ln>
          <a:effectLst>
            <a:outerShdw blurRad="63500" sx="106000" sy="106000" algn="tl" rotWithShape="0">
              <a:schemeClr val="tx1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 rot="5619034">
            <a:off x="5771982" y="5211284"/>
            <a:ext cx="972108" cy="1080120"/>
            <a:chOff x="5976156" y="4257092"/>
            <a:chExt cx="972108" cy="1080120"/>
          </a:xfrm>
        </p:grpSpPr>
        <p:cxnSp>
          <p:nvCxnSpPr>
            <p:cNvPr id="42" name="Straight Arrow Connector 41"/>
            <p:cNvCxnSpPr/>
            <p:nvPr/>
          </p:nvCxnSpPr>
          <p:spPr>
            <a:xfrm>
              <a:off x="6552220" y="4869160"/>
              <a:ext cx="360040" cy="32403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6588224" y="4761148"/>
              <a:ext cx="360040" cy="14401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6552220" y="4473116"/>
              <a:ext cx="252028" cy="216024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6480212" y="4257092"/>
              <a:ext cx="36004" cy="396044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10800000">
              <a:off x="6012161" y="4365104"/>
              <a:ext cx="360040" cy="324036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30"/>
            <p:cNvGrpSpPr/>
            <p:nvPr/>
          </p:nvGrpSpPr>
          <p:grpSpPr>
            <a:xfrm rot="10800000">
              <a:off x="5976156" y="4689140"/>
              <a:ext cx="468052" cy="648072"/>
              <a:chOff x="6632612" y="4409492"/>
              <a:chExt cx="468052" cy="648072"/>
            </a:xfrm>
          </p:grpSpPr>
          <p:cxnSp>
            <p:nvCxnSpPr>
              <p:cNvPr id="48" name="Straight Arrow Connector 47"/>
              <p:cNvCxnSpPr/>
              <p:nvPr/>
            </p:nvCxnSpPr>
            <p:spPr>
              <a:xfrm>
                <a:off x="6740624" y="4913548"/>
                <a:ext cx="360040" cy="144016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 flipV="1">
                <a:off x="6704620" y="4625516"/>
                <a:ext cx="252028" cy="216024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 flipV="1">
                <a:off x="6632612" y="4409492"/>
                <a:ext cx="36004" cy="396044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79" name="Straight Arrow Connector 78"/>
          <p:cNvCxnSpPr/>
          <p:nvPr/>
        </p:nvCxnSpPr>
        <p:spPr>
          <a:xfrm flipH="1" flipV="1">
            <a:off x="4824028" y="5159882"/>
            <a:ext cx="864096" cy="50405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H="1" flipV="1">
            <a:off x="4788024" y="5339902"/>
            <a:ext cx="972108" cy="82809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5076056" y="3860800"/>
            <a:ext cx="1332148" cy="276999"/>
          </a:xfrm>
          <a:prstGeom prst="rect">
            <a:avLst/>
          </a:prstGeom>
          <a:noFill/>
          <a:effectLst>
            <a:outerShdw blurRad="1143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37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 Scattering</a:t>
            </a:r>
            <a:endParaRPr lang="en-GB" sz="1200" b="1" dirty="0">
              <a:solidFill>
                <a:srgbClr val="FF37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832140" y="6240002"/>
            <a:ext cx="1332148" cy="276999"/>
          </a:xfrm>
          <a:prstGeom prst="rect">
            <a:avLst/>
          </a:prstGeom>
          <a:noFill/>
          <a:effectLst>
            <a:outerShdw blurRad="1143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FF37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 Scattering</a:t>
            </a:r>
            <a:endParaRPr lang="en-GB" sz="1200" b="1" dirty="0">
              <a:solidFill>
                <a:srgbClr val="FF37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2316" y="1340768"/>
            <a:ext cx="4499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8"/>
              </a:buBlip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Shower intrinsic width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528" y="1016732"/>
            <a:ext cx="4788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Shower in 3D space</a:t>
            </a:r>
            <a:endParaRPr lang="en-GB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1560" y="1902314"/>
            <a:ext cx="4499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8"/>
              </a:buBlip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Atmospheric effects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996382" y="2070137"/>
            <a:ext cx="2951882" cy="15388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Rayleigh Scattering of Fluorescence Light</a:t>
            </a:r>
          </a:p>
          <a:p>
            <a:pPr>
              <a:spcAft>
                <a:spcPts val="1200"/>
              </a:spcAft>
              <a:buFont typeface="Wingdings" pitchFamily="2" charset="2"/>
              <a:buChar char="q"/>
            </a:pP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Mie and Rayleigh  Cherenkov  </a:t>
            </a:r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</a:rPr>
              <a:t>Scattering, Multi-Scattering</a:t>
            </a:r>
            <a:endParaRPr lang="en-GB" sz="14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GB" sz="1400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Spread of the light</a:t>
            </a:r>
          </a:p>
          <a:p>
            <a:pPr>
              <a:buFont typeface="Wingdings" pitchFamily="2" charset="2"/>
              <a:buChar char="q"/>
            </a:pPr>
            <a:r>
              <a:rPr lang="en-GB" sz="1400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Less light at the telescopes</a:t>
            </a:r>
            <a:endParaRPr lang="en-GB" sz="1400" b="1" u="sng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5076056" y="4079763"/>
            <a:ext cx="972108" cy="972107"/>
            <a:chOff x="3023828" y="3429000"/>
            <a:chExt cx="648072" cy="648071"/>
          </a:xfrm>
        </p:grpSpPr>
        <p:cxnSp>
          <p:nvCxnSpPr>
            <p:cNvPr id="52" name="Straight Arrow Connector 51"/>
            <p:cNvCxnSpPr/>
            <p:nvPr/>
          </p:nvCxnSpPr>
          <p:spPr>
            <a:xfrm flipV="1">
              <a:off x="3348038" y="3429000"/>
              <a:ext cx="0" cy="252028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5400000" flipV="1">
              <a:off x="3545886" y="3627022"/>
              <a:ext cx="0" cy="252028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10800000" flipV="1">
              <a:off x="3348038" y="3825043"/>
              <a:ext cx="0" cy="252028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16200000" flipV="1">
              <a:off x="3149842" y="3627022"/>
              <a:ext cx="0" cy="252028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>
              <a:off x="3131840" y="3825044"/>
              <a:ext cx="144016" cy="144016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H="1" flipV="1">
              <a:off x="3167510" y="3537012"/>
              <a:ext cx="108346" cy="144016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16200000" flipH="1">
              <a:off x="3419872" y="3825044"/>
              <a:ext cx="144016" cy="144016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10800000" flipH="1">
              <a:off x="3419872" y="3537012"/>
              <a:ext cx="144016" cy="144016"/>
            </a:xfrm>
            <a:prstGeom prst="straightConnector1">
              <a:avLst/>
            </a:prstGeom>
            <a:ln w="34925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Rectangle 59"/>
          <p:cNvSpPr/>
          <p:nvPr/>
        </p:nvSpPr>
        <p:spPr>
          <a:xfrm>
            <a:off x="2663788" y="5913276"/>
            <a:ext cx="20479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Geant4 simulation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1" y="1592796"/>
            <a:ext cx="266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8"/>
              </a:buBlip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Detector effects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92" name="Group 91"/>
          <p:cNvGrpSpPr/>
          <p:nvPr/>
        </p:nvGrpSpPr>
        <p:grpSpPr>
          <a:xfrm>
            <a:off x="3275856" y="1160748"/>
            <a:ext cx="5652628" cy="684077"/>
            <a:chOff x="1745686" y="3518761"/>
            <a:chExt cx="5652628" cy="684077"/>
          </a:xfrm>
        </p:grpSpPr>
        <p:sp>
          <p:nvSpPr>
            <p:cNvPr id="93" name="Rectangle 92"/>
            <p:cNvSpPr/>
            <p:nvPr/>
          </p:nvSpPr>
          <p:spPr>
            <a:xfrm>
              <a:off x="1745686" y="3518761"/>
              <a:ext cx="5652628" cy="684077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rgbClr val="C00000"/>
              </a:solidFill>
            </a:ln>
            <a:effectLst>
              <a:outerShdw blurRad="63500" dist="114300" dir="2700000" sx="101000" sy="101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862839" y="3575767"/>
              <a:ext cx="1288682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540000"/>
                </a:buClr>
                <a:buSzPct val="75000"/>
              </a:pPr>
              <a:r>
                <a:rPr lang="en-GB" sz="1600" b="1" dirty="0" smtClea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Shower Image width</a:t>
              </a:r>
              <a:endParaRPr lang="en-GB" sz="1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239386" y="3575766"/>
              <a:ext cx="15522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540000"/>
                </a:buClr>
                <a:buSzPct val="75000"/>
              </a:pPr>
              <a:r>
                <a:rPr lang="en-GB" sz="1600" b="1" dirty="0" smtClea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Shower intrinsic width</a:t>
              </a:r>
              <a:endParaRPr lang="en-GB" sz="1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6300192" y="3691523"/>
              <a:ext cx="9665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540000"/>
                </a:buClr>
                <a:buSzPct val="75000"/>
              </a:pPr>
              <a:r>
                <a:rPr lang="en-GB" sz="1600" b="1" dirty="0" smtClea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Detector</a:t>
              </a:r>
              <a:endParaRPr lang="en-GB" sz="1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926070" y="3691523"/>
              <a:ext cx="12301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rgbClr val="540000"/>
                </a:buClr>
                <a:buSzPct val="75000"/>
              </a:pPr>
              <a:r>
                <a:rPr lang="en-GB" sz="1600" b="1" dirty="0" smtClea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Atmosphere</a:t>
              </a:r>
              <a:endParaRPr lang="en-GB" sz="16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99" name="Picture 1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33085" y="3701087"/>
              <a:ext cx="234306" cy="309771"/>
            </a:xfrm>
            <a:prstGeom prst="rect">
              <a:avLst/>
            </a:prstGeom>
            <a:noFill/>
          </p:spPr>
        </p:pic>
        <p:pic>
          <p:nvPicPr>
            <p:cNvPr id="103" name="Picture 1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20172" y="3705914"/>
              <a:ext cx="234306" cy="309771"/>
            </a:xfrm>
            <a:prstGeom prst="rect">
              <a:avLst/>
            </a:prstGeom>
            <a:noFill/>
          </p:spPr>
        </p:pic>
        <p:pic>
          <p:nvPicPr>
            <p:cNvPr id="104" name="Picture 3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34368" y="3625229"/>
              <a:ext cx="263443" cy="46148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0" presetID="31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1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12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13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14" dur="indefinite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4" presetClass="emph" presetSubtype="1" repeatCount="indefinite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  <p:to>
                                        <p:strVal val="1.5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5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mph" presetSubtype="2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31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34" dur="indefinite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35" dur="indefinite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36" dur="indefinite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37" dur="indefinite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8" presetID="4" presetClass="emph" presetSubtype="1" repeatCount="indefinite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  <p:to>
                                        <p:strVal val="1.5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3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3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86" grpId="0" animBg="1"/>
      <p:bldP spid="86" grpId="1" animBg="1"/>
      <p:bldP spid="100" grpId="0"/>
      <p:bldP spid="101" grpId="0"/>
      <p:bldP spid="20" grpId="0"/>
      <p:bldP spid="20" grpId="1"/>
      <p:bldP spid="20" grpId="2"/>
      <p:bldP spid="102" grpId="0" animBg="1"/>
      <p:bldP spid="12" grpId="0"/>
      <p:bldP spid="12" grpId="1"/>
      <p:bldP spid="12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9552" y="4401108"/>
            <a:ext cx="3816424" cy="1764196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3" descr="C:\Users\João\Desktop\IDPASC Higgs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3312368" cy="24657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23628" y="1440069"/>
            <a:ext cx="2916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GB" sz="1600" b="1" dirty="0" smtClean="0">
                <a:solidFill>
                  <a:schemeClr val="tx2">
                    <a:lumMod val="50000"/>
                  </a:schemeClr>
                </a:solidFill>
              </a:rPr>
              <a:t>We generate the air showers</a:t>
            </a:r>
          </a:p>
        </p:txBody>
      </p:sp>
      <p:sp>
        <p:nvSpPr>
          <p:cNvPr id="8" name="Left Arrow 7"/>
          <p:cNvSpPr/>
          <p:nvPr/>
        </p:nvSpPr>
        <p:spPr>
          <a:xfrm flipH="1">
            <a:off x="3599892" y="2240868"/>
            <a:ext cx="1944216" cy="144016"/>
          </a:xfrm>
          <a:prstGeom prst="leftArrow">
            <a:avLst/>
          </a:prstGeom>
          <a:solidFill>
            <a:srgbClr val="254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599892" y="1736812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The energy deposited  is projected into a line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Picture 9" descr="C:\Users\João\Desktop\Thesis\Thesis\Mathematic\GHe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632920">
            <a:off x="5871451" y="1001439"/>
            <a:ext cx="3753417" cy="2144810"/>
          </a:xfrm>
          <a:prstGeom prst="rect">
            <a:avLst/>
          </a:prstGeom>
          <a:noFill/>
          <a:effectLst>
            <a:outerShdw blurRad="368300" dir="15480000" kx="-1200000" algn="bl" rotWithShape="0">
              <a:prstClr val="black">
                <a:alpha val="32000"/>
              </a:prst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827584" y="4545124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To study interesting lateral  information we need to  have a </a:t>
            </a:r>
            <a:r>
              <a:rPr lang="en-GB" sz="1600" u="sng" dirty="0" smtClean="0">
                <a:solidFill>
                  <a:schemeClr val="tx2">
                    <a:lumMod val="50000"/>
                  </a:schemeClr>
                </a:solidFill>
              </a:rPr>
              <a:t>3D simulation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, instead of  having the information projected into a line</a:t>
            </a:r>
            <a:b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( </a:t>
            </a:r>
            <a:r>
              <a:rPr lang="en-GB" sz="1600" u="sng" dirty="0" smtClean="0">
                <a:solidFill>
                  <a:schemeClr val="tx2">
                    <a:lumMod val="50000"/>
                  </a:schemeClr>
                </a:solidFill>
              </a:rPr>
              <a:t>at the generator level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23" name="Left Arrow 22"/>
          <p:cNvSpPr/>
          <p:nvPr/>
        </p:nvSpPr>
        <p:spPr>
          <a:xfrm rot="2649850" flipH="1">
            <a:off x="5521781" y="2774733"/>
            <a:ext cx="2939565" cy="156405"/>
          </a:xfrm>
          <a:prstGeom prst="leftArrow">
            <a:avLst/>
          </a:prstGeom>
          <a:solidFill>
            <a:srgbClr val="254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6336196" y="0"/>
            <a:ext cx="1728192" cy="800100"/>
          </a:xfrm>
          <a:prstGeom prst="rect">
            <a:avLst/>
          </a:prstGeom>
          <a:solidFill>
            <a:srgbClr val="990000"/>
          </a:solidFill>
          <a:ln>
            <a:noFill/>
          </a:ln>
          <a:effectLst>
            <a:outerShdw blurRad="50800" dist="38100" dir="5400000" algn="t" rotWithShape="0">
              <a:prstClr val="black">
                <a:alpha val="5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6192180" y="0"/>
            <a:ext cx="2951820" cy="800100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3D Shower Simulation</a:t>
            </a:r>
            <a:endParaRPr lang="en-GB" dirty="0"/>
          </a:p>
        </p:txBody>
      </p:sp>
      <p:pic>
        <p:nvPicPr>
          <p:cNvPr id="30" name="Picture 2" descr="C:\Users\João\Documents\Phd\seminarios\imagens\trafix14prhm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4732" y="3789040"/>
            <a:ext cx="2649636" cy="2775382"/>
          </a:xfrm>
          <a:prstGeom prst="rect">
            <a:avLst/>
          </a:prstGeom>
          <a:noFill/>
        </p:spPr>
      </p:pic>
      <p:pic>
        <p:nvPicPr>
          <p:cNvPr id="31" name="Picture 3" descr="C:\Users\João\Documents\LIP\GAPnote\Images\SkyBins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02784" y="4617132"/>
            <a:ext cx="1744921" cy="1352024"/>
          </a:xfrm>
          <a:prstGeom prst="rect">
            <a:avLst/>
          </a:prstGeom>
          <a:noFill/>
          <a:ln>
            <a:noFill/>
          </a:ln>
          <a:effectLst>
            <a:outerShdw blurRad="38100" algn="tl" rotWithShape="0">
              <a:schemeClr val="bg1"/>
            </a:outerShdw>
          </a:effectLst>
        </p:spPr>
      </p:pic>
      <p:sp>
        <p:nvSpPr>
          <p:cNvPr id="37" name="Left Arrow 36"/>
          <p:cNvSpPr/>
          <p:nvPr/>
        </p:nvSpPr>
        <p:spPr>
          <a:xfrm rot="1356215" flipH="1">
            <a:off x="3866360" y="3784734"/>
            <a:ext cx="1556125" cy="180229"/>
          </a:xfrm>
          <a:prstGeom prst="leftArrow">
            <a:avLst/>
          </a:prstGeom>
          <a:solidFill>
            <a:srgbClr val="2541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4572000" y="3356992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Is Better</a:t>
            </a:r>
            <a:b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</a:rPr>
              <a:t> to have </a:t>
            </a:r>
            <a:endParaRPr lang="en-GB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63600" y="-51574"/>
            <a:ext cx="12412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 3D Simulation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115616" y="1736812"/>
            <a:ext cx="6948772" cy="4135916"/>
          </a:xfrm>
          <a:prstGeom prst="rect">
            <a:avLst/>
          </a:prstGeom>
          <a:solidFill>
            <a:schemeClr val="bg1"/>
          </a:solidFill>
          <a:ln w="50800">
            <a:solidFill>
              <a:srgbClr val="C00000"/>
            </a:solidFill>
          </a:ln>
          <a:effectLst>
            <a:outerShdw blurRad="63500" dist="2794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439652" y="3860800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540000"/>
              </a:buClr>
              <a:buSzPct val="75000"/>
            </a:pPr>
            <a:r>
              <a:rPr lang="en-US" sz="28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</a:t>
            </a:r>
            <a:r>
              <a:rPr lang="en-US" sz="28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working in a shower simulation </a:t>
            </a:r>
          </a:p>
          <a:p>
            <a:pPr algn="ctr">
              <a:buClr>
                <a:srgbClr val="540000"/>
              </a:buClr>
              <a:buSzPct val="75000"/>
            </a:pPr>
            <a:r>
              <a:rPr lang="en-GB" sz="28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Within  </a:t>
            </a:r>
            <a:r>
              <a:rPr lang="en-GB" sz="28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intrinsic </a:t>
            </a:r>
            <a:r>
              <a:rPr lang="en-GB" sz="28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shower</a:t>
            </a:r>
            <a:endParaRPr lang="en-GB" sz="2800" b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20429" y="2399402"/>
            <a:ext cx="2663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US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Shower intrinsic  width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31640" y="2075366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Shower in 3D space</a:t>
            </a:r>
            <a:endParaRPr lang="en-GB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19673" y="2728665"/>
            <a:ext cx="2556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Detector effects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19673" y="2960948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Atmospheric effects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0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5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0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8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/>
      <p:bldP spid="22" grpId="0"/>
      <p:bldP spid="23" grpId="0" animBg="1"/>
      <p:bldP spid="37" grpId="0" animBg="1"/>
      <p:bldP spid="39" grpId="0"/>
      <p:bldP spid="28" grpId="0" animBg="1"/>
      <p:bldP spid="29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João\Desktop\IDPASC Higgs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51588">
            <a:off x="-99258" y="1550185"/>
            <a:ext cx="4860097" cy="3617852"/>
          </a:xfrm>
          <a:prstGeom prst="rect">
            <a:avLst/>
          </a:prstGeom>
          <a:noFill/>
        </p:spPr>
      </p:pic>
      <p:grpSp>
        <p:nvGrpSpPr>
          <p:cNvPr id="2" name="Group 24"/>
          <p:cNvGrpSpPr/>
          <p:nvPr/>
        </p:nvGrpSpPr>
        <p:grpSpPr>
          <a:xfrm>
            <a:off x="-1699824" y="2949767"/>
            <a:ext cx="4327608" cy="3908233"/>
            <a:chOff x="3003395" y="2568773"/>
            <a:chExt cx="4327608" cy="3908233"/>
          </a:xfrm>
        </p:grpSpPr>
        <p:sp>
          <p:nvSpPr>
            <p:cNvPr id="12" name="Arc 11"/>
            <p:cNvSpPr/>
            <p:nvPr/>
          </p:nvSpPr>
          <p:spPr>
            <a:xfrm rot="1116794">
              <a:off x="4897175" y="3172225"/>
              <a:ext cx="1966172" cy="1716937"/>
            </a:xfrm>
            <a:prstGeom prst="arc">
              <a:avLst>
                <a:gd name="adj1" fmla="val 13760231"/>
                <a:gd name="adj2" fmla="val 19289830"/>
              </a:avLst>
            </a:prstGeom>
            <a:ln w="34925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" name="Group 23"/>
            <p:cNvGrpSpPr/>
            <p:nvPr/>
          </p:nvGrpSpPr>
          <p:grpSpPr>
            <a:xfrm>
              <a:off x="3003395" y="2568773"/>
              <a:ext cx="4327608" cy="3908233"/>
              <a:chOff x="3003395" y="2568773"/>
              <a:chExt cx="4327608" cy="3908233"/>
            </a:xfrm>
          </p:grpSpPr>
          <p:cxnSp>
            <p:nvCxnSpPr>
              <p:cNvPr id="9" name="Straight Connector 8"/>
              <p:cNvCxnSpPr/>
              <p:nvPr/>
            </p:nvCxnSpPr>
            <p:spPr>
              <a:xfrm flipV="1">
                <a:off x="4644451" y="3185592"/>
                <a:ext cx="900100" cy="1395536"/>
              </a:xfrm>
              <a:prstGeom prst="line">
                <a:avLst/>
              </a:prstGeom>
              <a:ln w="349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5436539" y="3689648"/>
                <a:ext cx="1332148" cy="1260140"/>
              </a:xfrm>
              <a:prstGeom prst="line">
                <a:avLst/>
              </a:prstGeom>
              <a:ln w="349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5688567" y="4913784"/>
                <a:ext cx="1584176" cy="999492"/>
              </a:xfrm>
              <a:prstGeom prst="line">
                <a:avLst/>
              </a:prstGeom>
              <a:ln w="349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Arc 12"/>
              <p:cNvSpPr/>
              <p:nvPr/>
            </p:nvSpPr>
            <p:spPr>
              <a:xfrm rot="4264262">
                <a:off x="4102392" y="3363116"/>
                <a:ext cx="3324606" cy="2903174"/>
              </a:xfrm>
              <a:prstGeom prst="arc">
                <a:avLst>
                  <a:gd name="adj1" fmla="val 14535131"/>
                  <a:gd name="adj2" fmla="val 17576061"/>
                </a:avLst>
              </a:prstGeom>
              <a:ln w="349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Arc 13"/>
              <p:cNvSpPr/>
              <p:nvPr/>
            </p:nvSpPr>
            <p:spPr>
              <a:xfrm rot="4264262">
                <a:off x="2782216" y="2789952"/>
                <a:ext cx="3489690" cy="3047332"/>
              </a:xfrm>
              <a:prstGeom prst="arc">
                <a:avLst>
                  <a:gd name="adj1" fmla="val 14535131"/>
                  <a:gd name="adj2" fmla="val 16990971"/>
                </a:avLst>
              </a:prstGeom>
              <a:ln w="349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Arc 14"/>
              <p:cNvSpPr/>
              <p:nvPr/>
            </p:nvSpPr>
            <p:spPr>
              <a:xfrm rot="1116794">
                <a:off x="5185122" y="4200449"/>
                <a:ext cx="2145881" cy="1873866"/>
              </a:xfrm>
              <a:prstGeom prst="arc">
                <a:avLst>
                  <a:gd name="adj1" fmla="val 14382439"/>
                  <a:gd name="adj2" fmla="val 19289830"/>
                </a:avLst>
              </a:prstGeom>
              <a:ln w="349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 flipV="1">
                <a:off x="4896479" y="4185084"/>
                <a:ext cx="1152128" cy="1260140"/>
              </a:xfrm>
              <a:prstGeom prst="line">
                <a:avLst/>
              </a:prstGeom>
              <a:ln w="34925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392423" y="4697760"/>
                <a:ext cx="1576574" cy="1140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scene3d>
                <a:camera prst="orthographicFront">
                  <a:rot lat="1452405" lon="3830549" rev="911056"/>
                </a:camera>
                <a:lightRig rig="threePt" dir="t"/>
              </a:scene3d>
            </p:spPr>
          </p:pic>
        </p:grp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896036" y="984799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Offline Framework Intervention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04048" y="1268760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Produce photons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: Fluorescence Cherenkov </a:t>
            </a:r>
          </a:p>
          <a:p>
            <a:pPr lvl="1"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Propagate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to detector using</a:t>
            </a:r>
            <a:b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                 geometrical information :</a:t>
            </a:r>
          </a:p>
          <a:p>
            <a:pPr lvl="1"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Attenuate and scatter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photons</a:t>
            </a:r>
          </a:p>
        </p:txBody>
      </p:sp>
      <p:sp>
        <p:nvSpPr>
          <p:cNvPr id="34" name="Oval 33"/>
          <p:cNvSpPr/>
          <p:nvPr/>
        </p:nvSpPr>
        <p:spPr>
          <a:xfrm rot="629099">
            <a:off x="810416" y="4620992"/>
            <a:ext cx="648072" cy="648072"/>
          </a:xfrm>
          <a:prstGeom prst="ellipse">
            <a:avLst/>
          </a:prstGeom>
          <a:gradFill>
            <a:gsLst>
              <a:gs pos="0">
                <a:srgbClr val="0000FF"/>
              </a:gs>
              <a:gs pos="68000">
                <a:schemeClr val="bg1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Arrow Connector 46"/>
          <p:cNvCxnSpPr>
            <a:stCxn id="33" idx="1"/>
          </p:cNvCxnSpPr>
          <p:nvPr/>
        </p:nvCxnSpPr>
        <p:spPr>
          <a:xfrm rot="629099" flipH="1">
            <a:off x="1236244" y="3835637"/>
            <a:ext cx="1330410" cy="124080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629099">
            <a:off x="537702" y="1405163"/>
            <a:ext cx="1944216" cy="1836204"/>
          </a:xfrm>
          <a:prstGeom prst="straightConnector1">
            <a:avLst/>
          </a:prstGeom>
          <a:ln w="38100">
            <a:solidFill>
              <a:srgbClr val="FFC000"/>
            </a:solidFill>
            <a:prstDash val="sysDot"/>
            <a:tailEnd type="triangle"/>
          </a:ln>
          <a:effectLst>
            <a:outerShdw blurRad="50800" dist="38100" dir="2700000" algn="t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98317" y="1748382"/>
            <a:ext cx="1836204" cy="584775"/>
          </a:xfrm>
          <a:prstGeom prst="rect">
            <a:avLst/>
          </a:prstGeom>
          <a:gradFill flip="none" rotWithShape="1">
            <a:gsLst>
              <a:gs pos="3600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Propagation </a:t>
            </a:r>
            <a:br>
              <a:rPr lang="en-GB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</a:t>
            </a:r>
            <a:endParaRPr lang="en-GB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629099" flipH="1">
            <a:off x="1433869" y="2777601"/>
            <a:ext cx="1764196" cy="1584176"/>
          </a:xfrm>
          <a:prstGeom prst="straightConnector1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sysDot"/>
            <a:tailEnd type="none"/>
          </a:ln>
          <a:effectLst>
            <a:outerShdw blurRad="50800" dist="38100" dir="2700000" algn="t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itle 1"/>
          <p:cNvSpPr>
            <a:spLocks noGrp="1"/>
          </p:cNvSpPr>
          <p:nvPr>
            <p:ph type="title"/>
          </p:nvPr>
        </p:nvSpPr>
        <p:spPr>
          <a:xfrm>
            <a:off x="1151620" y="80963"/>
            <a:ext cx="7535180" cy="647737"/>
          </a:xfrm>
        </p:spPr>
        <p:txBody>
          <a:bodyPr/>
          <a:lstStyle/>
          <a:p>
            <a:r>
              <a:rPr lang="en-GB" dirty="0" smtClean="0"/>
              <a:t>3D Simulation: Offline Framework Intervention</a:t>
            </a:r>
            <a:endParaRPr lang="en-GB" dirty="0"/>
          </a:p>
        </p:txBody>
      </p:sp>
      <p:sp>
        <p:nvSpPr>
          <p:cNvPr id="61" name="Rectangle 60"/>
          <p:cNvSpPr/>
          <p:nvPr/>
        </p:nvSpPr>
        <p:spPr>
          <a:xfrm>
            <a:off x="863600" y="-51574"/>
            <a:ext cx="12412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2. 3D Simulation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3068651" y="4646529"/>
            <a:ext cx="792088" cy="104411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olid"/>
            <a:tailEnd type="triangle"/>
          </a:ln>
          <a:effectLst>
            <a:outerShdw blurRad="50800" dist="38100" dir="2700000" algn="t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600599" y="4394501"/>
            <a:ext cx="183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</a:t>
            </a:r>
            <a:endParaRPr lang="en-GB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Arc 31"/>
          <p:cNvSpPr/>
          <p:nvPr/>
        </p:nvSpPr>
        <p:spPr>
          <a:xfrm rot="19728154">
            <a:off x="1088432" y="3174216"/>
            <a:ext cx="2412268" cy="870222"/>
          </a:xfrm>
          <a:prstGeom prst="arc">
            <a:avLst>
              <a:gd name="adj1" fmla="val 20188347"/>
              <a:gd name="adj2" fmla="val 12622789"/>
            </a:avLst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1283505" y="4525028"/>
            <a:ext cx="1836204" cy="584775"/>
          </a:xfrm>
          <a:prstGeom prst="rect">
            <a:avLst/>
          </a:prstGeom>
          <a:noFill/>
          <a:effectLst>
            <a:outerShdw blurRad="63500" dist="127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C000"/>
                </a:solidFill>
              </a:rPr>
              <a:t>Emission </a:t>
            </a:r>
            <a:br>
              <a:rPr lang="en-GB" sz="1600" b="1" dirty="0" smtClean="0">
                <a:solidFill>
                  <a:srgbClr val="FFC000"/>
                </a:solidFill>
              </a:rPr>
            </a:br>
            <a:r>
              <a:rPr lang="en-GB" sz="1600" b="1" dirty="0" smtClean="0">
                <a:solidFill>
                  <a:srgbClr val="FFC000"/>
                </a:solidFill>
              </a:rPr>
              <a:t>time</a:t>
            </a:r>
            <a:endParaRPr lang="en-GB" sz="1600" b="1" dirty="0">
              <a:solidFill>
                <a:srgbClr val="FFC000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rot="629099" flipH="1">
            <a:off x="907131" y="3710950"/>
            <a:ext cx="1620180" cy="1512168"/>
          </a:xfrm>
          <a:prstGeom prst="straightConnector1">
            <a:avLst/>
          </a:prstGeom>
          <a:ln w="38100">
            <a:solidFill>
              <a:srgbClr val="FFC000"/>
            </a:solidFill>
            <a:prstDash val="sysDot"/>
            <a:tailEnd type="triangle"/>
          </a:ln>
          <a:effectLst>
            <a:outerShdw blurRad="50800" dist="38100" dir="2700000" algn="t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33" idx="1"/>
          </p:cNvCxnSpPr>
          <p:nvPr/>
        </p:nvCxnSpPr>
        <p:spPr>
          <a:xfrm rot="629099" flipH="1">
            <a:off x="1353182" y="3846367"/>
            <a:ext cx="1222398" cy="1132791"/>
          </a:xfrm>
          <a:prstGeom prst="straightConnector1">
            <a:avLst/>
          </a:prstGeom>
          <a:ln w="38100">
            <a:solidFill>
              <a:srgbClr val="0000FF"/>
            </a:solidFill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Block Arc 32"/>
          <p:cNvSpPr/>
          <p:nvPr/>
        </p:nvSpPr>
        <p:spPr>
          <a:xfrm rot="20066957" flipH="1">
            <a:off x="2401350" y="2840146"/>
            <a:ext cx="2052228" cy="1584176"/>
          </a:xfrm>
          <a:prstGeom prst="blockArc">
            <a:avLst>
              <a:gd name="adj1" fmla="val 19494723"/>
              <a:gd name="adj2" fmla="val 21495139"/>
              <a:gd name="adj3" fmla="val 24763"/>
            </a:avLst>
          </a:prstGeom>
          <a:ln>
            <a:noFill/>
          </a:ln>
          <a:scene3d>
            <a:camera prst="isometricOffAxis2Top">
              <a:rot lat="2420166" lon="17490739" rev="6555795"/>
            </a:camera>
            <a:lightRig rig="threePt" dir="t"/>
          </a:scene3d>
          <a:sp3d prstMaterial="softEdge">
            <a:bevelT w="0" h="215900"/>
            <a:bevelB w="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824028" y="3753036"/>
            <a:ext cx="3816424" cy="1764196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5471592" y="3897052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Fluorescence emission already validated</a:t>
            </a:r>
          </a:p>
          <a:p>
            <a:pPr indent="179388">
              <a:buClr>
                <a:srgbClr val="254159"/>
              </a:buClr>
              <a:buSzPct val="75000"/>
              <a:buBlip>
                <a:blip r:embed="rId4"/>
              </a:buBlip>
            </a:pP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Cherenkov emission being implemented and validated</a:t>
            </a:r>
          </a:p>
        </p:txBody>
      </p:sp>
      <p:sp>
        <p:nvSpPr>
          <p:cNvPr id="44" name="Rectangle 43"/>
          <p:cNvSpPr/>
          <p:nvPr/>
        </p:nvSpPr>
        <p:spPr>
          <a:xfrm>
            <a:off x="935596" y="1376772"/>
            <a:ext cx="7416824" cy="4896544"/>
          </a:xfrm>
          <a:prstGeom prst="rect">
            <a:avLst/>
          </a:prstGeom>
          <a:solidFill>
            <a:schemeClr val="bg1"/>
          </a:solidFill>
          <a:ln w="508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20172" y="2060848"/>
            <a:ext cx="2023557" cy="3551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/>
          <p:cNvSpPr txBox="1"/>
          <p:nvPr/>
        </p:nvSpPr>
        <p:spPr>
          <a:xfrm>
            <a:off x="2195736" y="1556792"/>
            <a:ext cx="4788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two dimensions for analysis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43" name="Picture 3" descr="C:\Users\João\Picture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8447" y="2060848"/>
            <a:ext cx="1739091" cy="3456818"/>
          </a:xfrm>
          <a:prstGeom prst="rect">
            <a:avLst/>
          </a:prstGeom>
          <a:noFill/>
        </p:spPr>
      </p:pic>
      <p:sp>
        <p:nvSpPr>
          <p:cNvPr id="49" name="Left-Right Arrow 48"/>
          <p:cNvSpPr/>
          <p:nvPr/>
        </p:nvSpPr>
        <p:spPr>
          <a:xfrm>
            <a:off x="5400092" y="5265204"/>
            <a:ext cx="1332148" cy="288032"/>
          </a:xfrm>
          <a:prstGeom prst="leftRightArrow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>
              <a:rot lat="266840" lon="3254684" rev="19528442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1547664" y="37170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width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220072" y="2924944"/>
            <a:ext cx="2052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sz="1600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new dimension due to the timing in the pixels</a:t>
            </a:r>
            <a:endParaRPr lang="en-GB" sz="1600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328084" y="5394702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</a:pPr>
            <a:r>
              <a:rPr lang="en-GB" sz="1600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</a:t>
            </a:r>
            <a:endParaRPr lang="en-GB" sz="1600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Left-Right Arrow 52"/>
          <p:cNvSpPr/>
          <p:nvPr/>
        </p:nvSpPr>
        <p:spPr>
          <a:xfrm>
            <a:off x="2843808" y="4617132"/>
            <a:ext cx="1332148" cy="288032"/>
          </a:xfrm>
          <a:prstGeom prst="leftRightArrow">
            <a:avLst/>
          </a:prstGeom>
          <a:solidFill>
            <a:srgbClr val="FF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05"/>
                                      </p:to>
                                    </p:set>
                                    <p:animEffect filter="image" prLst="opacity: 0.05">
                                      <p:cBhvr rctx="IE">
                                        <p:cTn id="34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05"/>
                                      </p:to>
                                    </p:set>
                                    <p:animEffect filter="image" prLst="opacity: 0.05">
                                      <p:cBhvr rctx="IE">
                                        <p:cTn id="40" dur="indefinite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1" animBg="1"/>
      <p:bldP spid="20" grpId="1" animBg="1"/>
      <p:bldP spid="43" grpId="0"/>
      <p:bldP spid="43" grpId="1"/>
      <p:bldP spid="37" grpId="1"/>
      <p:bldP spid="38" grpId="0" animBg="1"/>
      <p:bldP spid="40" grpId="0"/>
      <p:bldP spid="44" grpId="0" animBg="1"/>
      <p:bldP spid="41" grpId="0"/>
      <p:bldP spid="49" grpId="0" animBg="1"/>
      <p:bldP spid="50" grpId="0"/>
      <p:bldP spid="51" grpId="0"/>
      <p:bldP spid="52" grpId="0"/>
      <p:bldP spid="53" grpId="0" animBg="1"/>
      <p:bldP spid="5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CLF and Roving Laser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5C66F-FC7B-4C52-931F-EAABACA1CBD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3600" y="-51574"/>
            <a:ext cx="16915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3. Roving Laser And CLF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452" y="1268760"/>
            <a:ext cx="4932548" cy="3304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1520" y="980728"/>
            <a:ext cx="4788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b="1" dirty="0" smtClean="0">
                <a:solidFill>
                  <a:srgbClr val="5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best way of study the detector and atmosphere effects is using laser </a:t>
            </a:r>
            <a:endParaRPr lang="en-GB" b="1" dirty="0">
              <a:solidFill>
                <a:srgbClr val="5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564" y="1556792"/>
            <a:ext cx="3492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179388" algn="ctr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know the laser shape and energy</a:t>
            </a:r>
            <a:b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(so we can analyze the distortions)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708920"/>
            <a:ext cx="3081118" cy="2094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76156" y="4833156"/>
            <a:ext cx="1583211" cy="1619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flipH="1">
            <a:off x="5796136" y="2708920"/>
            <a:ext cx="900100" cy="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860032" y="2708920"/>
            <a:ext cx="918102" cy="864096"/>
          </a:xfrm>
          <a:prstGeom prst="straightConnector1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652120" y="2924944"/>
            <a:ext cx="756084" cy="108012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012432" y="3104964"/>
            <a:ext cx="639688" cy="620452"/>
          </a:xfrm>
          <a:prstGeom prst="straightConnector1">
            <a:avLst/>
          </a:prstGeom>
          <a:ln w="34925">
            <a:solidFill>
              <a:schemeClr val="tx2">
                <a:lumMod val="60000"/>
                <a:lumOff val="4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04248" y="5661248"/>
            <a:ext cx="1332148" cy="276999"/>
          </a:xfrm>
          <a:prstGeom prst="rect">
            <a:avLst/>
          </a:prstGeom>
          <a:noFill/>
          <a:effectLst>
            <a:outerShdw blurRad="1143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 Scattering</a:t>
            </a:r>
            <a:endParaRPr lang="en-GB" sz="1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28456" y="2384884"/>
            <a:ext cx="1332148" cy="276999"/>
          </a:xfrm>
          <a:prstGeom prst="rect">
            <a:avLst/>
          </a:prstGeom>
          <a:noFill/>
          <a:effectLst>
            <a:outerShdw blurRad="1143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 Scattering</a:t>
            </a:r>
            <a:endParaRPr lang="en-GB" sz="1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12-Point Star 22"/>
          <p:cNvSpPr/>
          <p:nvPr/>
        </p:nvSpPr>
        <p:spPr>
          <a:xfrm>
            <a:off x="8064388" y="1592796"/>
            <a:ext cx="432048" cy="432048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244408" y="1304764"/>
            <a:ext cx="899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buClr>
                <a:srgbClr val="254159"/>
              </a:buClr>
              <a:buSzPct val="75000"/>
            </a:pPr>
            <a:r>
              <a:rPr lang="en-US" sz="1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</a:t>
            </a:r>
            <a:endParaRPr lang="en-US" sz="1400" b="1" dirty="0" smtClean="0">
              <a:solidFill>
                <a:srgbClr val="99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1620" y="4689140"/>
            <a:ext cx="1908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buClr>
                <a:srgbClr val="254159"/>
              </a:buClr>
              <a:buSzPct val="75000"/>
            </a:pPr>
            <a:r>
              <a:rPr lang="en-US" sz="14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Image on the camera</a:t>
            </a:r>
            <a:endParaRPr lang="en-US" sz="1400" b="1" dirty="0" smtClean="0">
              <a:solidFill>
                <a:srgbClr val="99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36196" y="5337212"/>
            <a:ext cx="1332148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accent1">
                    <a:lumMod val="75000"/>
                  </a:schemeClr>
                </a:solidFill>
              </a:rPr>
              <a:t>Direct Light</a:t>
            </a:r>
            <a:endParaRPr lang="en-GB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192180" y="5517232"/>
            <a:ext cx="360040" cy="25202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480212" y="5985284"/>
            <a:ext cx="612068" cy="25202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79512" y="4977172"/>
            <a:ext cx="5220580" cy="1508323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5842" name="Picture 2" descr="C:\Users\João\HILUX 3.0 D-4D   Flickr - Photo Sharing!_files\5252864527_868a1dddc3_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638045" y="3501008"/>
            <a:ext cx="714375" cy="714375"/>
          </a:xfrm>
          <a:prstGeom prst="rect">
            <a:avLst/>
          </a:prstGeom>
          <a:noFill/>
        </p:spPr>
      </p:pic>
      <p:cxnSp>
        <p:nvCxnSpPr>
          <p:cNvPr id="33" name="Straight Arrow Connector 32"/>
          <p:cNvCxnSpPr/>
          <p:nvPr/>
        </p:nvCxnSpPr>
        <p:spPr>
          <a:xfrm flipV="1">
            <a:off x="7782061" y="1880828"/>
            <a:ext cx="0" cy="1836204"/>
          </a:xfrm>
          <a:prstGeom prst="straightConnector1">
            <a:avLst/>
          </a:prstGeom>
          <a:ln w="34925">
            <a:solidFill>
              <a:srgbClr val="D60093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616116" y="1520788"/>
            <a:ext cx="1332148" cy="2769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Roving Laser</a:t>
            </a:r>
            <a:endParaRPr lang="en-GB" sz="1200" b="1" dirty="0"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71900" y="5013176"/>
            <a:ext cx="133390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251520" y="5337212"/>
            <a:ext cx="34923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Geant4 simulation for Telescopes and laser in order to understand the effects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560840" y="4273351"/>
            <a:ext cx="15836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lvl="1" indent="-6350" algn="ctr">
              <a:buClr>
                <a:srgbClr val="254159"/>
              </a:buClr>
              <a:buSzPct val="75000"/>
            </a:pPr>
            <a:r>
              <a:rPr lang="en-US" sz="1400" b="1" u="sng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Pulse Laser Facility</a:t>
            </a:r>
            <a:endParaRPr lang="en-US" sz="14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169052" y="1592796"/>
            <a:ext cx="6948772" cy="4104456"/>
          </a:xfrm>
          <a:prstGeom prst="rect">
            <a:avLst/>
          </a:prstGeom>
          <a:solidFill>
            <a:schemeClr val="bg1"/>
          </a:solidFill>
          <a:ln w="50800">
            <a:solidFill>
              <a:srgbClr val="C00000"/>
            </a:solidFill>
          </a:ln>
          <a:effectLst>
            <a:outerShdw blurRad="63500" dist="2794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087724" y="3843045"/>
            <a:ext cx="5040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540000"/>
              </a:buClr>
              <a:buSzPct val="75000"/>
            </a:pPr>
            <a:r>
              <a:rPr lang="en-GB" sz="28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study the distortion of the detector + atmosphere?</a:t>
            </a:r>
            <a:endParaRPr lang="en-GB" sz="28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92280" y="6129300"/>
            <a:ext cx="2051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lvl="1" indent="-6350" algn="ctr">
              <a:buClr>
                <a:srgbClr val="254159"/>
              </a:buClr>
              <a:buSzPct val="75000"/>
            </a:pPr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Distance in the camera to the laser pulse center</a:t>
            </a:r>
            <a:endParaRPr lang="en-US" sz="14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20429" y="2399402"/>
            <a:ext cx="2663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Shower intrinsic  width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31640" y="2075366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540000"/>
              </a:buClr>
              <a:buSzPct val="75000"/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Shower in 3D space</a:t>
            </a:r>
            <a:endParaRPr lang="en-GB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19673" y="2728665"/>
            <a:ext cx="2556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US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effects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619673" y="2960948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9388">
              <a:buClr>
                <a:srgbClr val="254159"/>
              </a:buClr>
              <a:buSzPct val="75000"/>
              <a:buBlip>
                <a:blip r:embed="rId3"/>
              </a:buBlip>
            </a:pPr>
            <a:r>
              <a:rPr lang="en-US" sz="1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Atmospheric effects</a:t>
            </a:r>
          </a:p>
        </p:txBody>
      </p:sp>
      <p:sp>
        <p:nvSpPr>
          <p:cNvPr id="42" name="Right Brace 41"/>
          <p:cNvSpPr/>
          <p:nvPr/>
        </p:nvSpPr>
        <p:spPr>
          <a:xfrm>
            <a:off x="3707904" y="2744924"/>
            <a:ext cx="108012" cy="540060"/>
          </a:xfrm>
          <a:prstGeom prst="rightBrace">
            <a:avLst/>
          </a:prstGeom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6012160" y="5373216"/>
            <a:ext cx="108012" cy="972108"/>
            <a:chOff x="6012160" y="5373216"/>
            <a:chExt cx="108012" cy="972108"/>
          </a:xfrm>
        </p:grpSpPr>
        <p:cxnSp>
          <p:nvCxnSpPr>
            <p:cNvPr id="45" name="Straight Connector 44"/>
            <p:cNvCxnSpPr/>
            <p:nvPr/>
          </p:nvCxnSpPr>
          <p:spPr>
            <a:xfrm flipH="1">
              <a:off x="6012160" y="6093296"/>
              <a:ext cx="108012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6048164" y="6129300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6048164" y="6112633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6048164" y="6153110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6048164" y="6184352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H="1">
              <a:off x="6048164" y="6223026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6048164" y="6273316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6048164" y="6345324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6012160" y="5733256"/>
              <a:ext cx="108012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6048164" y="5769260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6048164" y="5752593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6048164" y="5793070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6048164" y="5824312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6048164" y="5862986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6048164" y="5913276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H="1">
              <a:off x="6048164" y="5985284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6012160" y="5373216"/>
              <a:ext cx="108012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>
              <a:off x="6048164" y="5409220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H="1">
              <a:off x="6048164" y="5392553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H="1">
              <a:off x="6048164" y="5433030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6048164" y="5464272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6048164" y="5502946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6048164" y="5553236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H="1">
              <a:off x="6048164" y="5625244"/>
              <a:ext cx="36004" cy="0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32824 L 4.44444E-6 -0.00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5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7" dur="3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/>
      <p:bldP spid="23" grpId="1" animBg="1"/>
      <p:bldP spid="25" grpId="0"/>
      <p:bldP spid="26" grpId="0"/>
      <p:bldP spid="31" grpId="0" animBg="1"/>
      <p:bldP spid="38" grpId="0"/>
      <p:bldP spid="30" grpId="0"/>
      <p:bldP spid="36" grpId="0" animBg="1"/>
      <p:bldP spid="37" grpId="0"/>
      <p:bldP spid="39" grpId="0"/>
      <p:bldP spid="32" grpId="0"/>
      <p:bldP spid="34" grpId="0"/>
      <p:bldP spid="40" grpId="0"/>
      <p:bldP spid="41" grpId="0"/>
      <p:bldP spid="42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5045</TotalTime>
  <Words>1413</Words>
  <Application>Microsoft Office PowerPoint</Application>
  <PresentationFormat>On-screen Show (4:3)</PresentationFormat>
  <Paragraphs>375</Paragraphs>
  <Slides>39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Tema do Office</vt:lpstr>
      <vt:lpstr>Equação</vt:lpstr>
      <vt:lpstr>Light Studies and exotics events at  Pierre Auger Observatory</vt:lpstr>
      <vt:lpstr>How to detect the light emission of a shower?</vt:lpstr>
      <vt:lpstr>Fluorescence Detectors</vt:lpstr>
      <vt:lpstr>Light Detected</vt:lpstr>
      <vt:lpstr> Shower in 3 Dimensions</vt:lpstr>
      <vt:lpstr> Shower in 3 Dimensions</vt:lpstr>
      <vt:lpstr>3D Shower Simulation</vt:lpstr>
      <vt:lpstr>3D Simulation: Offline Framework Intervention</vt:lpstr>
      <vt:lpstr>CLF and Roving Laser</vt:lpstr>
      <vt:lpstr>CLF and Roving Laser</vt:lpstr>
      <vt:lpstr>CLF and Roving Laser</vt:lpstr>
      <vt:lpstr>Roving Laser Campaign - Photos</vt:lpstr>
      <vt:lpstr>Outlook</vt:lpstr>
      <vt:lpstr>Exotics Events</vt:lpstr>
      <vt:lpstr>Exotics Events</vt:lpstr>
      <vt:lpstr>Auger@ Lisbon Group</vt:lpstr>
      <vt:lpstr>Slide 17</vt:lpstr>
      <vt:lpstr>New approach: 3D Simulation</vt:lpstr>
      <vt:lpstr>New approach: 3D Simulation</vt:lpstr>
      <vt:lpstr>Sky Bins Information</vt:lpstr>
      <vt:lpstr>Sky Bins Information</vt:lpstr>
      <vt:lpstr>Sky Bins Information</vt:lpstr>
      <vt:lpstr>3D Simulation: Offline Framework Intervention</vt:lpstr>
      <vt:lpstr>Validation of 3D Simulation </vt:lpstr>
      <vt:lpstr>Validation of 3D Simulation </vt:lpstr>
      <vt:lpstr>Reconstruction</vt:lpstr>
      <vt:lpstr>Slide 27</vt:lpstr>
      <vt:lpstr>Atmosphere</vt:lpstr>
      <vt:lpstr>Slide 29</vt:lpstr>
      <vt:lpstr>Challenging Effects</vt:lpstr>
      <vt:lpstr>CLF and Roving Laser</vt:lpstr>
      <vt:lpstr>Slide 32</vt:lpstr>
      <vt:lpstr>AUGER</vt:lpstr>
      <vt:lpstr>Cosmic Rays spectrum and propagation</vt:lpstr>
      <vt:lpstr>Cosmic Rays directions</vt:lpstr>
      <vt:lpstr>Xmax results</vt:lpstr>
      <vt:lpstr>3. Xmax results</vt:lpstr>
      <vt:lpstr>Muon Number</vt:lpstr>
      <vt:lpstr>Hadronic Models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João</dc:creator>
  <cp:lastModifiedBy>João</cp:lastModifiedBy>
  <cp:revision>278</cp:revision>
  <dcterms:created xsi:type="dcterms:W3CDTF">2011-10-16T13:10:24Z</dcterms:created>
  <dcterms:modified xsi:type="dcterms:W3CDTF">2012-04-23T00:12:50Z</dcterms:modified>
</cp:coreProperties>
</file>