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50" r:id="rId2"/>
    <p:sldId id="301" r:id="rId3"/>
    <p:sldId id="341" r:id="rId4"/>
    <p:sldId id="355" r:id="rId5"/>
    <p:sldId id="279" r:id="rId6"/>
    <p:sldId id="354" r:id="rId7"/>
    <p:sldId id="353" r:id="rId8"/>
    <p:sldId id="277" r:id="rId9"/>
    <p:sldId id="272" r:id="rId10"/>
    <p:sldId id="274" r:id="rId11"/>
    <p:sldId id="356" r:id="rId12"/>
  </p:sldIdLst>
  <p:sldSz cx="10080625" cy="7559675"/>
  <p:notesSz cx="7559675" cy="10691813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  <a:srgbClr val="996633"/>
    <a:srgbClr val="C00000"/>
    <a:srgbClr val="0F13B1"/>
    <a:srgbClr val="211AA6"/>
    <a:srgbClr val="896C41"/>
    <a:srgbClr val="C109A7"/>
    <a:srgbClr val="B51597"/>
    <a:srgbClr val="6353D7"/>
    <a:srgbClr val="9D2D8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com Tema 1 - Destaqu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Estilo Médio 4 - Destaqu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Estilo Médio 4 - Destaqu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70" autoAdjust="0"/>
    <p:restoredTop sz="92015" autoAdjust="0"/>
  </p:normalViewPr>
  <p:slideViewPr>
    <p:cSldViewPr>
      <p:cViewPr>
        <p:scale>
          <a:sx n="66" d="100"/>
          <a:sy n="66" d="100"/>
        </p:scale>
        <p:origin x="-1848" y="-7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922" y="-90"/>
      </p:cViewPr>
      <p:guideLst>
        <p:guide orient="horz" pos="3367"/>
        <p:guide pos="238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stogramas%20d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stogramas%20d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stogramas%20de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F:\Histogramas%20de.xls" TargetMode="External"/><Relationship Id="rId1" Type="http://schemas.openxmlformats.org/officeDocument/2006/relationships/image" Target="../media/image34.jpeg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Histogramas%20d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1" i="0" u="none" strike="noStrike" kern="1200" baseline="0">
                <a:solidFill>
                  <a:srgbClr val="000000"/>
                </a:solidFill>
                <a:latin typeface="Calibri"/>
              </a:defRPr>
            </a:pPr>
            <a:r>
              <a:rPr lang="pt-PT" sz="1400" b="1" i="0" u="none" strike="noStrike" kern="1200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</a:rPr>
              <a:t>Energia específica média em núcleos  de células radiosensíveis do G4 (resultados para um núcleo)</a:t>
            </a:r>
          </a:p>
        </c:rich>
      </c:tx>
      <c:layout/>
      <c:spPr>
        <a:noFill/>
        <a:ln>
          <a:noFill/>
        </a:ln>
      </c:spPr>
    </c:title>
    <c:view3D>
      <c:rotX val="14"/>
      <c:rotY val="19"/>
      <c:depthPercent val="100"/>
      <c:rAngAx val="1"/>
    </c:view3D>
    <c:floor>
      <c:spPr>
        <a:noFill/>
        <a:ln w="9528">
          <a:solidFill>
            <a:srgbClr val="868686"/>
          </a:solidFill>
          <a:prstDash val="solid"/>
          <a:round/>
        </a:ln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'G4'!$A$2</c:f>
              <c:strCache>
                <c:ptCount val="1"/>
                <c:pt idx="0">
                  <c:v>Po-218</c:v>
                </c:pt>
              </c:strCache>
            </c:strRef>
          </c:tx>
          <c:spPr>
            <a:solidFill>
              <a:srgbClr val="4F81BD"/>
            </a:solidFill>
            <a:ln>
              <a:noFill/>
            </a:ln>
          </c:spPr>
          <c:dLbls>
            <c:dLbl>
              <c:idx val="0"/>
              <c:layout>
                <c:manualLayout>
                  <c:x val="0"/>
                  <c:y val="-2.314814814814815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 sz="1000"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1.1111111111111125E-2"/>
                  <c:y val="-2.7777777777777846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/>
                </a:pPr>
                <a:endParaRPr lang="pt-PT"/>
              </a:p>
            </c:txPr>
            <c:showVal val="1"/>
          </c:dLbls>
          <c:cat>
            <c:strRef>
              <c:f>'G4'!$B$1:$C$1</c:f>
              <c:strCache>
                <c:ptCount val="2"/>
                <c:pt idx="0">
                  <c:v>célula secretora</c:v>
                </c:pt>
                <c:pt idx="1">
                  <c:v>célula basal</c:v>
                </c:pt>
              </c:strCache>
            </c:strRef>
          </c:cat>
          <c:val>
            <c:numRef>
              <c:f>'G4'!$B$2:$C$2</c:f>
              <c:numCache>
                <c:formatCode>General</c:formatCode>
                <c:ptCount val="2"/>
                <c:pt idx="0">
                  <c:v>0.14760000000000001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'G4'!$A$3</c:f>
              <c:strCache>
                <c:ptCount val="1"/>
                <c:pt idx="0">
                  <c:v>Po-214</c:v>
                </c:pt>
              </c:strCache>
            </c:strRef>
          </c:tx>
          <c:spPr>
            <a:solidFill>
              <a:srgbClr val="C0504D"/>
            </a:solidFill>
            <a:ln>
              <a:noFill/>
            </a:ln>
          </c:spPr>
          <c:dLbls>
            <c:dLbl>
              <c:idx val="0"/>
              <c:layout>
                <c:manualLayout>
                  <c:x val="2.5000000000000015E-2"/>
                  <c:y val="-1.3888888888888911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2.5000000000000015E-2"/>
                  <c:y val="-1.3888888888888911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numFmt formatCode="#,##0.000" sourceLinked="0"/>
            <c:showVal val="1"/>
          </c:dLbls>
          <c:cat>
            <c:strRef>
              <c:f>'G4'!$B$1:$C$1</c:f>
              <c:strCache>
                <c:ptCount val="2"/>
                <c:pt idx="0">
                  <c:v>célula secretora</c:v>
                </c:pt>
                <c:pt idx="1">
                  <c:v>célula basal</c:v>
                </c:pt>
              </c:strCache>
            </c:strRef>
          </c:cat>
          <c:val>
            <c:numRef>
              <c:f>'G4'!$B$3:$C$3</c:f>
              <c:numCache>
                <c:formatCode>General</c:formatCode>
                <c:ptCount val="2"/>
                <c:pt idx="0">
                  <c:v>0.42280000000000018</c:v>
                </c:pt>
                <c:pt idx="1">
                  <c:v>0.12360000000000004</c:v>
                </c:pt>
              </c:numCache>
            </c:numRef>
          </c:val>
        </c:ser>
        <c:shape val="box"/>
        <c:axId val="47168896"/>
        <c:axId val="47257472"/>
        <c:axId val="0"/>
      </c:bar3DChart>
      <c:catAx>
        <c:axId val="47168896"/>
        <c:scaling>
          <c:orientation val="minMax"/>
        </c:scaling>
        <c:axPos val="b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r>
                  <a:rPr lang="pt-PT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+mn-lt"/>
                    <a:ea typeface="+mn-ea"/>
                    <a:cs typeface="+mn-cs"/>
                  </a:rPr>
                  <a:t>Tipo de célula radiosensível</a:t>
                </a:r>
              </a:p>
            </c:rich>
          </c:tx>
          <c:layout>
            <c:manualLayout>
              <c:xMode val="edge"/>
              <c:yMode val="edge"/>
              <c:x val="0.34429718757065497"/>
              <c:y val="0.88631197142023888"/>
            </c:manualLayout>
          </c:layout>
          <c:spPr>
            <a:noFill/>
            <a:ln>
              <a:noFill/>
            </a:ln>
          </c:spPr>
        </c:title>
        <c:numFmt formatCode="General" sourceLinked="1"/>
        <c:maj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1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pt-PT"/>
          </a:p>
        </c:txPr>
        <c:crossAx val="47257472"/>
        <c:crosses val="autoZero"/>
        <c:auto val="1"/>
        <c:lblAlgn val="ctr"/>
        <c:lblOffset val="100"/>
      </c:catAx>
      <c:valAx>
        <c:axId val="47257472"/>
        <c:scaling>
          <c:orientation val="minMax"/>
        </c:scaling>
        <c:axPos val="l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r>
                  <a:rPr lang="pt-PT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+mn-lt"/>
                    <a:ea typeface="+mn-ea"/>
                    <a:cs typeface="+mn-cs"/>
                  </a:rPr>
                  <a:t>Z média (Gy)</a:t>
                </a:r>
              </a:p>
            </c:rich>
          </c:tx>
          <c:layout>
            <c:manualLayout>
              <c:xMode val="edge"/>
              <c:yMode val="edge"/>
              <c:x val="4.3681815054017095E-2"/>
              <c:y val="0.41888232720909946"/>
            </c:manualLayout>
          </c:layout>
          <c:spPr>
            <a:noFill/>
            <a:ln>
              <a:noFill/>
            </a:ln>
          </c:spPr>
        </c:title>
        <c:numFmt formatCode="#,##0.000" sourceLinked="0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1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pt-PT"/>
          </a:p>
        </c:txPr>
        <c:crossAx val="471688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695960757714334"/>
          <c:y val="0.34494021580635792"/>
        </c:manualLayout>
      </c:layout>
      <c:spPr>
        <a:noFill/>
        <a:ln>
          <a:noFill/>
        </a:ln>
      </c:spPr>
      <c:txPr>
        <a:bodyPr lIns="0" tIns="0" rIns="0" bIns="0"/>
        <a:lstStyle/>
        <a:p>
          <a:pPr marL="0" marR="0" indent="0" defTabSz="914400" fontAlgn="auto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tabLst/>
            <a:defRPr sz="1200" b="0" i="0" u="none" strike="noStrike" kern="1200" baseline="0">
              <a:solidFill>
                <a:srgbClr val="000000"/>
              </a:solidFill>
              <a:latin typeface="Calibri"/>
            </a:defRPr>
          </a:pPr>
          <a:endParaRPr lang="pt-PT"/>
        </a:p>
      </c:txPr>
    </c:legend>
    <c:plotVisOnly val="1"/>
    <c:dispBlanksAs val="gap"/>
  </c:chart>
  <c:spPr>
    <a:solidFill>
      <a:schemeClr val="bg1"/>
    </a:solidFill>
    <a:ln>
      <a:noFill/>
    </a:ln>
  </c:spPr>
  <c:txPr>
    <a:bodyPr lIns="0" tIns="0" rIns="0" bIns="0"/>
    <a:lstStyle/>
    <a:p>
      <a:pPr marL="0" marR="0" indent="0" algn="ctr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pt-PT" sz="1000" b="0" i="0" u="none" strike="noStrike" kern="1200" baseline="0">
          <a:solidFill>
            <a:srgbClr val="000000"/>
          </a:solidFill>
          <a:latin typeface="Calibri"/>
        </a:defRPr>
      </a:pPr>
      <a:endParaRPr lang="pt-P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style val="26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Energia específica média nos epitélios radiosensíveis do G4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'G4'!$A$21</c:f>
              <c:strCache>
                <c:ptCount val="1"/>
                <c:pt idx="0">
                  <c:v>Po-218</c:v>
                </c:pt>
              </c:strCache>
            </c:strRef>
          </c:tx>
          <c:dLbls>
            <c:dLbl>
              <c:idx val="0"/>
              <c:layout>
                <c:manualLayout>
                  <c:x val="-1.6666666666666684E-2"/>
                  <c:y val="-2.77777777777778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0"/>
                  <c:y val="-2.7777777777777832E-2"/>
                </c:manualLayout>
              </c:layout>
              <c:numFmt formatCode="General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showVal val="1"/>
          </c:dLbls>
          <c:cat>
            <c:strRef>
              <c:f>'G4'!$B$20:$C$20</c:f>
              <c:strCache>
                <c:ptCount val="2"/>
                <c:pt idx="0">
                  <c:v>Epitélio secretor</c:v>
                </c:pt>
                <c:pt idx="1">
                  <c:v>Epitélio basal</c:v>
                </c:pt>
              </c:strCache>
            </c:strRef>
          </c:cat>
          <c:val>
            <c:numRef>
              <c:f>'G4'!$B$21:$C$21</c:f>
              <c:numCache>
                <c:formatCode>0.00E+00</c:formatCode>
                <c:ptCount val="2"/>
                <c:pt idx="0">
                  <c:v>9.6073000000000027E-5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'G4'!$A$22</c:f>
              <c:strCache>
                <c:ptCount val="1"/>
                <c:pt idx="0">
                  <c:v>Po-214</c:v>
                </c:pt>
              </c:strCache>
            </c:strRef>
          </c:tx>
          <c:dLbls>
            <c:dLbl>
              <c:idx val="0"/>
              <c:layout>
                <c:manualLayout>
                  <c:x val="1.9444444444444403E-2"/>
                  <c:y val="-2.777777777777783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1.9444444444444445E-2"/>
                  <c:y val="-2.314814814814818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showVal val="1"/>
          </c:dLbls>
          <c:cat>
            <c:strRef>
              <c:f>'G4'!$B$20:$C$20</c:f>
              <c:strCache>
                <c:ptCount val="2"/>
                <c:pt idx="0">
                  <c:v>Epitélio secretor</c:v>
                </c:pt>
                <c:pt idx="1">
                  <c:v>Epitélio basal</c:v>
                </c:pt>
              </c:strCache>
            </c:strRef>
          </c:cat>
          <c:val>
            <c:numRef>
              <c:f>'G4'!$B$22:$C$22</c:f>
              <c:numCache>
                <c:formatCode>0.00E+00</c:formatCode>
                <c:ptCount val="2"/>
                <c:pt idx="0">
                  <c:v>1.2707400000000008E-4</c:v>
                </c:pt>
                <c:pt idx="1">
                  <c:v>9.9926000000000114E-5</c:v>
                </c:pt>
              </c:numCache>
            </c:numRef>
          </c:val>
        </c:ser>
        <c:shape val="box"/>
        <c:axId val="47346816"/>
        <c:axId val="47348736"/>
        <c:axId val="0"/>
      </c:bar3DChart>
      <c:catAx>
        <c:axId val="47346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Epitélio radiosensível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100"/>
            </a:pPr>
            <a:endParaRPr lang="pt-PT"/>
          </a:p>
        </c:txPr>
        <c:crossAx val="47348736"/>
        <c:crosses val="autoZero"/>
        <c:auto val="1"/>
        <c:lblAlgn val="ctr"/>
        <c:lblOffset val="100"/>
      </c:catAx>
      <c:valAx>
        <c:axId val="4734873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Z média (mGy)</a:t>
                </a:r>
              </a:p>
            </c:rich>
          </c:tx>
          <c:layout>
            <c:manualLayout>
              <c:xMode val="edge"/>
              <c:yMode val="edge"/>
              <c:x val="3.9011154855643035E-2"/>
              <c:y val="0.35649861475648881"/>
            </c:manualLayout>
          </c:layout>
        </c:title>
        <c:numFmt formatCode="0.00E+00" sourceLinked="1"/>
        <c:tickLblPos val="nextTo"/>
        <c:txPr>
          <a:bodyPr/>
          <a:lstStyle/>
          <a:p>
            <a:pPr>
              <a:defRPr sz="1100"/>
            </a:pPr>
            <a:endParaRPr lang="pt-PT"/>
          </a:p>
        </c:txPr>
        <c:crossAx val="473468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200"/>
          </a:pPr>
          <a:endParaRPr lang="pt-PT"/>
        </a:p>
      </c:txPr>
    </c:legend>
    <c:plotVisOnly val="1"/>
    <c:dispBlanksAs val="gap"/>
  </c:chart>
  <c:spPr>
    <a:solidFill>
      <a:schemeClr val="bg1"/>
    </a:solidFill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400" b="1" i="0" u="none" strike="noStrike" kern="1200" baseline="0">
                <a:solidFill>
                  <a:srgbClr val="000000"/>
                </a:solidFill>
                <a:latin typeface="Calibri"/>
              </a:defRPr>
            </a:pPr>
            <a:r>
              <a:rPr lang="pt-PT" sz="1400" b="1" i="0" u="none" strike="noStrike" kern="1200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</a:rPr>
              <a:t>Energia específica média no núcleo de uma célula secretora do G19</a:t>
            </a:r>
          </a:p>
        </c:rich>
      </c:tx>
      <c:layout/>
      <c:spPr>
        <a:noFill/>
        <a:ln>
          <a:noFill/>
        </a:ln>
      </c:spPr>
    </c:title>
    <c:view3D>
      <c:rotX val="14"/>
      <c:rotY val="19"/>
      <c:depthPercent val="100"/>
      <c:rAngAx val="1"/>
    </c:view3D>
    <c:floor>
      <c:spPr>
        <a:noFill/>
        <a:ln w="9528">
          <a:solidFill>
            <a:srgbClr val="868686"/>
          </a:solidFill>
          <a:prstDash val="solid"/>
          <a:round/>
        </a:ln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spPr>
            <a:solidFill>
              <a:srgbClr val="A50021"/>
            </a:solidFill>
            <a:ln>
              <a:noFill/>
            </a:ln>
          </c:spPr>
          <c:dLbls>
            <c:dLbl>
              <c:idx val="0"/>
              <c:layout>
                <c:manualLayout>
                  <c:x val="3.3333333333333388E-2"/>
                  <c:y val="-4.629629629629637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3.3333333333333354E-2"/>
                  <c:y val="-6.4814814814814908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showVal val="1"/>
          </c:dLbls>
          <c:cat>
            <c:strRef>
              <c:f>'G19'!$F$23:$G$23</c:f>
              <c:strCache>
                <c:ptCount val="2"/>
                <c:pt idx="0">
                  <c:v>Po-218</c:v>
                </c:pt>
                <c:pt idx="1">
                  <c:v>Po-214</c:v>
                </c:pt>
              </c:strCache>
            </c:strRef>
          </c:cat>
          <c:val>
            <c:numRef>
              <c:f>'G19'!$F$24:$G$24</c:f>
              <c:numCache>
                <c:formatCode>General</c:formatCode>
                <c:ptCount val="2"/>
                <c:pt idx="0">
                  <c:v>0.68270000000000053</c:v>
                </c:pt>
                <c:pt idx="1">
                  <c:v>0.64800000000000046</c:v>
                </c:pt>
              </c:numCache>
            </c:numRef>
          </c:val>
        </c:ser>
        <c:shape val="box"/>
        <c:axId val="47332736"/>
        <c:axId val="48199552"/>
        <c:axId val="0"/>
      </c:bar3DChart>
      <c:catAx>
        <c:axId val="47332736"/>
        <c:scaling>
          <c:orientation val="minMax"/>
        </c:scaling>
        <c:axPos val="b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r>
                  <a:rPr lang="pt-PT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+mn-lt"/>
                    <a:ea typeface="+mn-ea"/>
                    <a:cs typeface="+mn-cs"/>
                  </a:rPr>
                  <a:t>Isótopo descendente de radão</a:t>
                </a:r>
              </a:p>
            </c:rich>
          </c:tx>
          <c:layout>
            <c:manualLayout>
              <c:xMode val="edge"/>
              <c:yMode val="edge"/>
              <c:x val="0.30051727909011405"/>
              <c:y val="0.88004009915427273"/>
            </c:manualLayout>
          </c:layout>
          <c:spPr>
            <a:noFill/>
            <a:ln>
              <a:noFill/>
            </a:ln>
          </c:spPr>
        </c:title>
        <c:numFmt formatCode="General" sourceLinked="1"/>
        <c:majorTickMark val="none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1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pt-PT"/>
          </a:p>
        </c:txPr>
        <c:crossAx val="48199552"/>
        <c:crosses val="autoZero"/>
        <c:auto val="1"/>
        <c:lblAlgn val="ctr"/>
        <c:lblOffset val="100"/>
      </c:catAx>
      <c:valAx>
        <c:axId val="48199552"/>
        <c:scaling>
          <c:orientation val="minMax"/>
        </c:scaling>
        <c:axPos val="l"/>
        <c:title>
          <c:tx>
            <c:rich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sz="1200" b="1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r>
                  <a:rPr lang="pt-PT" sz="1200" b="1" i="0" u="none" strike="noStrike" kern="1200" cap="none" spc="0" baseline="0">
                    <a:solidFill>
                      <a:srgbClr val="000000"/>
                    </a:solidFill>
                    <a:uFillTx/>
                    <a:latin typeface="+mn-lt"/>
                    <a:ea typeface="+mn-ea"/>
                    <a:cs typeface="+mn-cs"/>
                  </a:rPr>
                  <a:t> Z média (Gy)</a:t>
                </a:r>
              </a:p>
            </c:rich>
          </c:tx>
          <c:layout>
            <c:manualLayout>
              <c:xMode val="edge"/>
              <c:yMode val="edge"/>
              <c:x val="6.9880139982502268E-2"/>
              <c:y val="0.40551290463692041"/>
            </c:manualLayout>
          </c:layout>
          <c:spPr>
            <a:noFill/>
            <a:ln>
              <a:noFill/>
            </a:ln>
          </c:spPr>
        </c:title>
        <c:numFmt formatCode="General" sourceLinked="1"/>
        <c:tickLblPos val="nextTo"/>
        <c:spPr>
          <a:noFill/>
          <a:ln w="9528">
            <a:solidFill>
              <a:srgbClr val="868686"/>
            </a:solidFill>
            <a:prstDash val="solid"/>
            <a:round/>
          </a:ln>
        </c:spPr>
        <c:txPr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100" b="0" i="0" u="none" strike="noStrike" kern="1200" baseline="0">
                <a:solidFill>
                  <a:srgbClr val="000000"/>
                </a:solidFill>
                <a:latin typeface="Calibri"/>
              </a:defRPr>
            </a:pPr>
            <a:endParaRPr lang="pt-PT"/>
          </a:p>
        </c:txPr>
        <c:crossAx val="473327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>
      <a:noFill/>
    </a:ln>
  </c:spPr>
  <c:txPr>
    <a:bodyPr lIns="0" tIns="0" rIns="0" bIns="0"/>
    <a:lstStyle/>
    <a:p>
      <a:pPr marL="0" marR="0" indent="0" algn="ctr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pt-PT" sz="1000" b="0" i="0" u="none" strike="noStrike" kern="1200" baseline="0">
          <a:solidFill>
            <a:srgbClr val="000000"/>
          </a:solidFill>
          <a:latin typeface="Calibri"/>
        </a:defRPr>
      </a:pPr>
      <a:endParaRPr lang="pt-P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style val="6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Energia específica média no epitélio radiosensível e surfactante do álveolo</a:t>
            </a:r>
          </a:p>
        </c:rich>
      </c:tx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16488300636579351"/>
          <c:y val="0.23431121613268041"/>
          <c:w val="0.79666426071741037"/>
          <c:h val="0.49089895013123358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</c:spPr>
          </c:dPt>
          <c:dPt>
            <c:idx val="1"/>
            <c:spPr>
              <a:solidFill>
                <a:srgbClr val="B4DC96"/>
              </a:solidFill>
            </c:spPr>
          </c:dPt>
          <c:dLbls>
            <c:dLbl>
              <c:idx val="0"/>
              <c:layout>
                <c:manualLayout>
                  <c:x val="3.6111111111111205E-2"/>
                  <c:y val="-3.2407407407407454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 sz="1100"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3.6111111111111149E-2"/>
                  <c:y val="-2.7777777777777811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numFmt formatCode="#,##0.000" sourceLinked="0"/>
            <c:showVal val="1"/>
          </c:dLbls>
          <c:cat>
            <c:strRef>
              <c:f>AI!$A$36:$A$37</c:f>
              <c:strCache>
                <c:ptCount val="2"/>
                <c:pt idx="0">
                  <c:v>Epitélio alveolar</c:v>
                </c:pt>
                <c:pt idx="1">
                  <c:v>Surfactante</c:v>
                </c:pt>
              </c:strCache>
            </c:strRef>
          </c:cat>
          <c:val>
            <c:numRef>
              <c:f>AI!$B$36:$B$37</c:f>
              <c:numCache>
                <c:formatCode>0.00E+00</c:formatCode>
                <c:ptCount val="2"/>
                <c:pt idx="0">
                  <c:v>0.12776399999999999</c:v>
                </c:pt>
                <c:pt idx="1">
                  <c:v>0.13284000000000001</c:v>
                </c:pt>
              </c:numCache>
            </c:numRef>
          </c:val>
        </c:ser>
        <c:shape val="box"/>
        <c:axId val="49739264"/>
        <c:axId val="49741184"/>
        <c:axId val="0"/>
      </c:bar3DChart>
      <c:catAx>
        <c:axId val="497392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Epitélio/meio estudado</a:t>
                </a:r>
              </a:p>
            </c:rich>
          </c:tx>
          <c:layout>
            <c:manualLayout>
              <c:xMode val="edge"/>
              <c:yMode val="edge"/>
              <c:x val="0.34843153980752406"/>
              <c:y val="0.88009587343248863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100"/>
            </a:pPr>
            <a:endParaRPr lang="pt-PT"/>
          </a:p>
        </c:txPr>
        <c:crossAx val="49741184"/>
        <c:crosses val="autoZero"/>
        <c:auto val="1"/>
        <c:lblAlgn val="ctr"/>
        <c:lblOffset val="100"/>
      </c:catAx>
      <c:valAx>
        <c:axId val="49741184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Z média (mGy)</a:t>
                </a:r>
              </a:p>
            </c:rich>
          </c:tx>
          <c:layout>
            <c:manualLayout>
              <c:xMode val="edge"/>
              <c:yMode val="edge"/>
              <c:x val="6.1839020122484691E-2"/>
              <c:y val="0.37089275298921026"/>
            </c:manualLayout>
          </c:layout>
        </c:title>
        <c:numFmt formatCode="#,##0.000" sourceLinked="0"/>
        <c:tickLblPos val="nextTo"/>
        <c:crossAx val="497392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prstClr val="white"/>
    </a:solidFill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PT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Energia específica média em epitélios da região linfática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C0504D">
                  <a:lumMod val="60000"/>
                  <a:lumOff val="40000"/>
                </a:srgb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3.333333333333334E-2"/>
                  <c:y val="-2.7777777777777842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dLbl>
              <c:idx val="1"/>
              <c:layout>
                <c:manualLayout>
                  <c:x val="2.5000000000000001E-2"/>
                  <c:y val="-4.1666666666666713E-2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/>
                  </a:pPr>
                  <a:endParaRPr lang="pt-PT"/>
                </a:p>
              </c:txPr>
              <c:showVal val="1"/>
            </c:dLbl>
            <c:numFmt formatCode="#,##0.000" sourceLinked="0"/>
            <c:showVal val="1"/>
          </c:dLbls>
          <c:cat>
            <c:strRef>
              <c:f>L!$A$1:$A$2</c:f>
              <c:strCache>
                <c:ptCount val="2"/>
                <c:pt idx="0">
                  <c:v>Endotélio do capilar</c:v>
                </c:pt>
                <c:pt idx="1">
                  <c:v>Sangue</c:v>
                </c:pt>
              </c:strCache>
            </c:strRef>
          </c:cat>
          <c:val>
            <c:numRef>
              <c:f>L!$B$1:$B$2</c:f>
              <c:numCache>
                <c:formatCode>0.00E+00</c:formatCode>
                <c:ptCount val="2"/>
                <c:pt idx="0">
                  <c:v>0.10652000000000007</c:v>
                </c:pt>
                <c:pt idx="1">
                  <c:v>7.3825000000000002E-2</c:v>
                </c:pt>
              </c:numCache>
            </c:numRef>
          </c:val>
        </c:ser>
        <c:shape val="box"/>
        <c:axId val="49819648"/>
        <c:axId val="49821568"/>
        <c:axId val="0"/>
      </c:bar3DChart>
      <c:catAx>
        <c:axId val="498196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Epitélio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100"/>
            </a:pPr>
            <a:endParaRPr lang="pt-PT"/>
          </a:p>
        </c:txPr>
        <c:crossAx val="49821568"/>
        <c:crosses val="autoZero"/>
        <c:auto val="1"/>
        <c:lblAlgn val="ctr"/>
        <c:lblOffset val="100"/>
      </c:catAx>
      <c:valAx>
        <c:axId val="4982156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Z média (mGy)</a:t>
                </a:r>
              </a:p>
            </c:rich>
          </c:tx>
          <c:layout>
            <c:manualLayout>
              <c:xMode val="edge"/>
              <c:yMode val="edge"/>
              <c:x val="5.9512467191601179E-2"/>
              <c:y val="0.39207276173811673"/>
            </c:manualLayout>
          </c:layout>
        </c:title>
        <c:numFmt formatCode="#,##0.000" sourceLinked="0"/>
        <c:tickLblPos val="nextTo"/>
        <c:txPr>
          <a:bodyPr/>
          <a:lstStyle/>
          <a:p>
            <a:pPr>
              <a:defRPr sz="1100"/>
            </a:pPr>
            <a:endParaRPr lang="pt-PT"/>
          </a:p>
        </c:txPr>
        <c:crossAx val="498196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1"/>
    </a:solidFill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kern="0"/>
          </a:p>
        </p:txBody>
      </p:sp>
      <p:sp>
        <p:nvSpPr>
          <p:cNvPr id="3" name="Marcador de Posição da Data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3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kern="0"/>
          </a:p>
        </p:txBody>
      </p:sp>
      <p:sp>
        <p:nvSpPr>
          <p:cNvPr id="4" name="Marcador de Posição do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8413"/>
            <a:ext cx="3279775" cy="533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kern="0"/>
          </a:p>
        </p:txBody>
      </p:sp>
      <p:sp>
        <p:nvSpPr>
          <p:cNvPr id="5" name="Marcador de Posição do Número do Diapositivo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8413"/>
            <a:ext cx="3281362" cy="533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897584-04FB-462B-9C25-A136102C9E0E}" type="slidenum">
              <a:rPr lang="fi-FI" kern="0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‹nº›</a:t>
            </a:fld>
            <a:endParaRPr lang="fi-FI" kern="0"/>
          </a:p>
        </p:txBody>
      </p:sp>
    </p:spTree>
    <p:extLst>
      <p:ext uri="{BB962C8B-B14F-4D97-AF65-F5344CB8AC3E}">
        <p14:creationId xmlns="" xmlns:p14="http://schemas.microsoft.com/office/powerpoint/2010/main" val="2852901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arcador de Posição da Imagem do Diapositivo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4579" name="Marcador de Posição de Notas 2"/>
          <p:cNvSpPr txBox="1">
            <a:spLocks noGrp="1"/>
          </p:cNvSpPr>
          <p:nvPr>
            <p:ph type="body" sz="quarter" idx="3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 smtClean="0"/>
          </a:p>
        </p:txBody>
      </p:sp>
      <p:sp>
        <p:nvSpPr>
          <p:cNvPr id="4" name="Marcador de Posição do Cabeçalh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79775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a Data 4"/>
          <p:cNvSpPr txBox="1">
            <a:spLocks noGrp="1"/>
          </p:cNvSpPr>
          <p:nvPr>
            <p:ph type="dt" idx="1"/>
          </p:nvPr>
        </p:nvSpPr>
        <p:spPr>
          <a:xfrm>
            <a:off x="4279900" y="0"/>
            <a:ext cx="3279775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Marcador de Posição do Rodapé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79775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Marcador de Posição do Número do Diapositivo 6"/>
          <p:cNvSpPr txBox="1"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9775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fld id="{604C4848-5FEF-4D6A-A3F2-617A8A9DB397}" type="slidenum">
              <a:rPr/>
              <a:pPr>
                <a:defRPr/>
              </a:pPr>
              <a:t>‹nº›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983034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buSzPct val="45000"/>
      <a:buFont typeface="StarSymbol"/>
      <a:buChar char="●"/>
      <a:defRPr lang="fi-FI" sz="2000">
        <a:solidFill>
          <a:srgbClr val="000000"/>
        </a:solidFill>
        <a:latin typeface="Arial" pitchFamily="18"/>
        <a:ea typeface="DejaVu Sans" pitchFamily="2"/>
        <a:cs typeface="DejaVu Sans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jaVu Sans" pitchFamily="34" charset="2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jaVu Sans" pitchFamily="34" charset="2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jaVu Sans" pitchFamily="34" charset="2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DejaVu Sans" pitchFamily="34" charset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25603" name="Marcador de Posição de Nota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>
            <a:spAutoFit/>
          </a:bodyPr>
          <a:lstStyle/>
          <a:p>
            <a:pPr eaLnBrk="1"/>
            <a:endParaRPr lang="pt-PT" dirty="0" smtClean="0">
              <a:latin typeface="Arial" pitchFamily="34" charset="0"/>
              <a:cs typeface="DejaVu Sans" pitchFamily="34" charset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/>
          <p:nvPr/>
        </p:nvSpPr>
        <p:spPr>
          <a:xfrm>
            <a:off x="992084" y="801885"/>
            <a:ext cx="5575508" cy="400943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102645" tIns="53375" rIns="102645" bIns="53375" anchor="ctr" anchorCtr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42873" algn="l"/>
                <a:tab pos="2085746" algn="l"/>
                <a:tab pos="3128618" algn="l"/>
                <a:tab pos="4171493" algn="l"/>
                <a:tab pos="5214366" algn="l"/>
                <a:tab pos="6257238" algn="l"/>
                <a:tab pos="7300111" algn="l"/>
                <a:tab pos="8342986" algn="l"/>
                <a:tab pos="9385859" algn="l"/>
                <a:tab pos="10428732" algn="l"/>
                <a:tab pos="11471605" algn="l"/>
              </a:tabLst>
            </a:pPr>
            <a:endParaRPr lang="pt-PT" sz="2700" dirty="0">
              <a:solidFill>
                <a:srgbClr val="000000"/>
              </a:solidFill>
              <a:latin typeface="Times New Roman" pitchFamily="18"/>
              <a:ea typeface="DejaVu Sans" pitchFamily="2"/>
              <a:cs typeface="Tahoma" pitchFamily="2"/>
            </a:endParaRPr>
          </a:p>
        </p:txBody>
      </p:sp>
      <p:sp>
        <p:nvSpPr>
          <p:cNvPr id="3" name="Marcador de Posição de Notas 2"/>
          <p:cNvSpPr txBox="1">
            <a:spLocks noGrp="1"/>
          </p:cNvSpPr>
          <p:nvPr>
            <p:ph type="body" sz="quarter" idx="1"/>
          </p:nvPr>
        </p:nvSpPr>
        <p:spPr>
          <a:xfrm>
            <a:off x="755967" y="5078612"/>
            <a:ext cx="6030279" cy="307777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pt-PT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C4848-5FEF-4D6A-A3F2-617A8A9DB397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4C4848-5FEF-4D6A-A3F2-617A8A9DB397}" type="slidenum">
              <a:rPr lang="pt-PT" smtClean="0"/>
              <a:pPr>
                <a:defRPr/>
              </a:pPr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Subtítulo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 lang="pt-PT"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052EC-E0CA-4124-AF48-D77877B6214F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pt-PT"/>
            </a:lvl1pPr>
            <a:lvl2pPr>
              <a:defRPr lang="pt-PT"/>
            </a:lvl2pPr>
            <a:lvl3pPr>
              <a:defRPr lang="pt-PT"/>
            </a:lvl3pPr>
            <a:lvl4pPr>
              <a:defRPr lang="pt-PT"/>
            </a:lvl4pPr>
            <a:lvl5pPr>
              <a:defRPr lang="pt-PT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21730-D228-4894-B3C3-4354655115B7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 txBox="1">
            <a:spLocks noGrp="1"/>
          </p:cNvSpPr>
          <p:nvPr>
            <p:ph type="title" orient="vert"/>
          </p:nvPr>
        </p:nvSpPr>
        <p:spPr>
          <a:xfrm>
            <a:off x="7299326" y="0"/>
            <a:ext cx="2276471" cy="6757992"/>
          </a:xfrm>
        </p:spPr>
        <p:txBody>
          <a:bodyPr vert="eaVert"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 txBox="1">
            <a:spLocks noGrp="1"/>
          </p:cNvSpPr>
          <p:nvPr>
            <p:ph type="body" orient="vert" idx="1"/>
          </p:nvPr>
        </p:nvSpPr>
        <p:spPr>
          <a:xfrm>
            <a:off x="468309" y="0"/>
            <a:ext cx="6678613" cy="6757992"/>
          </a:xfrm>
        </p:spPr>
        <p:txBody>
          <a:bodyPr vert="eaVert"/>
          <a:lstStyle>
            <a:lvl1pPr>
              <a:defRPr lang="pt-PT"/>
            </a:lvl1pPr>
            <a:lvl2pPr>
              <a:defRPr lang="pt-PT"/>
            </a:lvl2pPr>
            <a:lvl3pPr>
              <a:defRPr lang="pt-PT"/>
            </a:lvl3pPr>
            <a:lvl4pPr>
              <a:defRPr lang="pt-PT"/>
            </a:lvl4pPr>
            <a:lvl5pPr>
              <a:defRPr lang="pt-PT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CA106-18CF-44F9-895F-49238C428942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pt-PT"/>
            </a:lvl1pPr>
            <a:lvl2pPr>
              <a:defRPr lang="pt-PT"/>
            </a:lvl2pPr>
            <a:lvl3pPr>
              <a:defRPr lang="pt-PT"/>
            </a:lvl3pPr>
            <a:lvl4pPr>
              <a:defRPr lang="pt-PT"/>
            </a:lvl4pPr>
            <a:lvl5pPr>
              <a:defRPr lang="pt-PT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BF18E-5D98-46CB-A304-79184236C6F6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lang="pt-PT" sz="4000" cap="all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lang="pt-PT"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00E4F-3BF3-43F0-9AD7-77AE9384952E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lang="pt-PT" sz="2800"/>
            </a:lvl1pPr>
            <a:lvl2pPr>
              <a:defRPr lang="pt-PT" sz="2400"/>
            </a:lvl2pPr>
            <a:lvl3pPr>
              <a:defRPr lang="pt-PT" sz="2000"/>
            </a:lvl3pPr>
            <a:lvl4pPr>
              <a:defRPr lang="pt-PT" sz="1800"/>
            </a:lvl4pPr>
            <a:lvl5pPr>
              <a:defRPr lang="pt-PT"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lang="pt-PT" sz="2800"/>
            </a:lvl1pPr>
            <a:lvl2pPr>
              <a:defRPr lang="pt-PT" sz="2400"/>
            </a:lvl2pPr>
            <a:lvl3pPr>
              <a:defRPr lang="pt-PT" sz="2000"/>
            </a:lvl3pPr>
            <a:lvl4pPr>
              <a:defRPr lang="pt-PT" sz="1800"/>
            </a:lvl4pPr>
            <a:lvl5pPr>
              <a:defRPr lang="pt-PT" sz="18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7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D1698-7F99-4132-B332-D552387A7328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lang="pt-PT"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lang="pt-PT" sz="2400"/>
            </a:lvl1pPr>
            <a:lvl2pPr>
              <a:defRPr lang="pt-PT" sz="2000"/>
            </a:lvl2pPr>
            <a:lvl3pPr>
              <a:defRPr lang="pt-PT" sz="1800"/>
            </a:lvl3pPr>
            <a:lvl4pPr>
              <a:defRPr lang="pt-PT" sz="1600"/>
            </a:lvl4pPr>
            <a:lvl5pPr>
              <a:defRPr lang="pt-PT"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lang="pt-PT" sz="2400" b="1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lang="pt-PT" sz="2400"/>
            </a:lvl1pPr>
            <a:lvl2pPr>
              <a:defRPr lang="pt-PT" sz="2000"/>
            </a:lvl2pPr>
            <a:lvl3pPr>
              <a:defRPr lang="pt-PT" sz="1800"/>
            </a:lvl3pPr>
            <a:lvl4pPr>
              <a:defRPr lang="pt-PT" sz="1600"/>
            </a:lvl4pPr>
            <a:lvl5pPr>
              <a:defRPr lang="pt-PT" sz="1600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9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C7A00-AA8A-410B-9EE8-78B55B60044C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pt-PT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5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8FA0B-0525-4193-966D-0689A57A007D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4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35D97-CBC8-437A-96C2-70395613C48C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lang="pt-PT" sz="2000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 lang="pt-PT"/>
            </a:lvl1pPr>
            <a:lvl2pPr>
              <a:defRPr lang="pt-PT"/>
            </a:lvl2pPr>
            <a:lvl3pPr>
              <a:defRPr lang="pt-PT"/>
            </a:lvl3pPr>
            <a:lvl4pPr>
              <a:defRPr lang="pt-PT"/>
            </a:lvl4pPr>
            <a:lvl5pPr>
              <a:defRPr lang="pt-PT"/>
            </a:lvl5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lang="pt-PT"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7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113E5-7390-490E-AE20-04E9A1AF076E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lang="pt-PT" sz="2000"/>
            </a:lvl1pPr>
          </a:lstStyle>
          <a:p>
            <a:pPr lvl="0"/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 lang="pt-PT"/>
            </a:lvl1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lang="pt-PT" sz="1400"/>
            </a:lvl1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Marcador de Posição do Rodapé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7" name="Marcador de Posição do Número do Diapositivo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21C6E-5B05-4C8E-8141-E43C078D5941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33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r:link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Posição do Título 1"/>
          <p:cNvSpPr txBox="1">
            <a:spLocks noGrp="1"/>
          </p:cNvSpPr>
          <p:nvPr>
            <p:ph type="title"/>
          </p:nvPr>
        </p:nvSpPr>
        <p:spPr bwMode="auto">
          <a:xfrm>
            <a:off x="468313" y="0"/>
            <a:ext cx="907097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otsikon tekstimuotoa napsauttamalla</a:t>
            </a:r>
          </a:p>
        </p:txBody>
      </p:sp>
      <p:sp>
        <p:nvSpPr>
          <p:cNvPr id="3" name="Marcador de Posição do Texto 2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9072562" cy="498951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fi-FI"/>
              <a:t>Muokkaa jäsennyksen tekstimuotoa napsauttamalla</a:t>
            </a:r>
          </a:p>
          <a:p>
            <a:pPr lvl="1"/>
            <a:r>
              <a:rPr lang="fi-FI"/>
              <a:t>Toinen jäsennystaso</a:t>
            </a:r>
          </a:p>
          <a:p>
            <a:pPr lvl="2"/>
            <a:r>
              <a:rPr lang="fi-FI"/>
              <a:t>Kolmas jäsennystaso</a:t>
            </a:r>
          </a:p>
          <a:p>
            <a:pPr lvl="3"/>
            <a:r>
              <a:rPr lang="fi-FI"/>
              <a:t>Neljäs jäsennystaso</a:t>
            </a:r>
          </a:p>
          <a:p>
            <a:pPr lvl="4"/>
            <a:r>
              <a:rPr lang="fi-FI"/>
              <a:t>Viides jäsennystaso</a:t>
            </a:r>
          </a:p>
          <a:p>
            <a:pPr lvl="5"/>
            <a:r>
              <a:rPr lang="fi-FI"/>
              <a:t>Kuudes jäsennystaso</a:t>
            </a:r>
          </a:p>
          <a:p>
            <a:pPr lvl="6"/>
            <a:r>
              <a:rPr lang="fi-FI"/>
              <a:t>Seitsemäs jäsennystaso</a:t>
            </a:r>
          </a:p>
          <a:p>
            <a:pPr lvl="7"/>
            <a:r>
              <a:rPr lang="fi-FI"/>
              <a:t>Kahdeksas jäsennystaso</a:t>
            </a:r>
          </a:p>
          <a:p>
            <a:pPr lvl="8"/>
            <a:r>
              <a:rPr lang="fi-FI"/>
              <a:t>Yhdeksäs jäsennystaso</a:t>
            </a:r>
          </a:p>
        </p:txBody>
      </p:sp>
      <p:sp>
        <p:nvSpPr>
          <p:cNvPr id="4" name="Marcador de Posição da Data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Marcador de Posição do Rodapé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r>
              <a:rPr lang="pt-PT" smtClean="0"/>
              <a:t>Jornadas do LIP, 22 de Abril de 2012</a:t>
            </a:r>
            <a:endParaRPr/>
          </a:p>
        </p:txBody>
      </p:sp>
      <p:sp>
        <p:nvSpPr>
          <p:cNvPr id="6" name="Marcador de Posição do Número do Diapositivo 5"/>
          <p:cNvSpPr txBox="1">
            <a:spLocks noGrp="1"/>
          </p:cNvSpPr>
          <p:nvPr>
            <p:ph type="sldNum" sz="quarter" idx="4"/>
          </p:nvPr>
        </p:nvSpPr>
        <p:spPr>
          <a:xfrm>
            <a:off x="7226300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 smtClean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>
              <a:defRPr/>
            </a:pPr>
            <a:fld id="{0E170BFC-8DF2-4A2D-A1F4-24A9B62F2382}" type="slidenum">
              <a:rPr/>
              <a:pPr>
                <a:defRPr/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fi-FI" sz="4400" b="1">
          <a:solidFill>
            <a:srgbClr val="FFFFFF"/>
          </a:solidFill>
          <a:latin typeface="Arial" pitchFamily="18"/>
          <a:ea typeface="DejaVu Sans" pitchFamily="2"/>
          <a:cs typeface="DejaVu Sans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 b="1">
          <a:solidFill>
            <a:srgbClr val="FFFFFF"/>
          </a:solidFill>
          <a:latin typeface="Arial" pitchFamily="34" charset="0"/>
          <a:cs typeface="DejaVu Sans" pitchFamily="34" charset="2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Clr>
          <a:srgbClr val="0066CC"/>
        </a:buClr>
        <a:buSzPct val="45000"/>
        <a:buFont typeface="StarSymbol"/>
        <a:buChar char=""/>
        <a:defRPr lang="fi-FI" sz="3200">
          <a:solidFill>
            <a:srgbClr val="000000"/>
          </a:solidFill>
          <a:latin typeface="Arial" pitchFamily="18"/>
          <a:ea typeface="DejaVu Sans" pitchFamily="2"/>
          <a:cs typeface="DejaVu Sans" pitchFamily="2"/>
        </a:defRPr>
      </a:lvl1pPr>
      <a:lvl2pPr marL="863600" lvl="1" indent="-287338" algn="l" rtl="0" eaLnBrk="0" fontAlgn="base" hangingPunct="0">
        <a:spcBef>
          <a:spcPct val="0"/>
        </a:spcBef>
        <a:spcAft>
          <a:spcPts val="1138"/>
        </a:spcAft>
        <a:buClr>
          <a:srgbClr val="0066CC"/>
        </a:buClr>
        <a:buSzPct val="45000"/>
        <a:buFont typeface="StarSymbol"/>
        <a:buChar char=""/>
        <a:defRPr lang="fi-FI" sz="2800">
          <a:solidFill>
            <a:srgbClr val="000000"/>
          </a:solidFill>
          <a:latin typeface="Arial" pitchFamily="18"/>
          <a:ea typeface="DejaVu Sans" pitchFamily="2"/>
          <a:cs typeface="DejaVu Sans" pitchFamily="2"/>
        </a:defRPr>
      </a:lvl2pPr>
      <a:lvl3pPr marL="1295400" lvl="2" indent="-215900" algn="l" rtl="0" eaLnBrk="0" fontAlgn="base" hangingPunct="0">
        <a:spcBef>
          <a:spcPct val="0"/>
        </a:spcBef>
        <a:spcAft>
          <a:spcPts val="850"/>
        </a:spcAft>
        <a:buClr>
          <a:srgbClr val="0066CC"/>
        </a:buClr>
        <a:buSzPct val="45000"/>
        <a:buFont typeface="StarSymbol"/>
        <a:buChar char=""/>
        <a:defRPr lang="fi-FI" sz="2400">
          <a:solidFill>
            <a:srgbClr val="000000"/>
          </a:solidFill>
          <a:latin typeface="Arial" pitchFamily="18"/>
          <a:ea typeface="DejaVu Sans" pitchFamily="2"/>
          <a:cs typeface="DejaVu Sans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Clr>
          <a:srgbClr val="0066CC"/>
        </a:buClr>
        <a:buSzPct val="45000"/>
        <a:buFont typeface="StarSymbol"/>
        <a:buChar char=""/>
        <a:defRPr lang="fi-FI" sz="2000">
          <a:solidFill>
            <a:srgbClr val="000000"/>
          </a:solidFill>
          <a:latin typeface="Arial" pitchFamily="18"/>
          <a:ea typeface="DejaVu Sans" pitchFamily="2"/>
          <a:cs typeface="DejaVu Sans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Clr>
          <a:srgbClr val="0066CC"/>
        </a:buClr>
        <a:buSzPct val="45000"/>
        <a:buFont typeface="StarSymbol"/>
        <a:buChar char=""/>
        <a:defRPr lang="fi-FI" sz="2000">
          <a:solidFill>
            <a:srgbClr val="000000"/>
          </a:solidFill>
          <a:latin typeface="Arial" pitchFamily="18"/>
          <a:ea typeface="DejaVu Sans" pitchFamily="2"/>
          <a:cs typeface="DejaVu Sans" pitchFamily="2"/>
        </a:defRPr>
      </a:lvl5pPr>
      <a:lvl6pPr marL="2592003" marR="0" lvl="5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0066CC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6pPr>
      <a:lvl7pPr marL="3024003" marR="0" lvl="6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0066CC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7pPr>
      <a:lvl8pPr marL="3456002" marR="0" lvl="7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0066CC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8pPr>
      <a:lvl9pPr marL="3888001" marR="0" lvl="8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0066CC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hyperlink" Target="http://pt.wikipedia.org/wiki/Ficheiro:ADN_animation.gif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ítulo 1"/>
          <p:cNvSpPr txBox="1">
            <a:spLocks noGrp="1"/>
          </p:cNvSpPr>
          <p:nvPr>
            <p:ph type="title" idx="4294967295"/>
          </p:nvPr>
        </p:nvSpPr>
        <p:spPr>
          <a:xfrm>
            <a:off x="359792" y="207937"/>
            <a:ext cx="9505056" cy="861774"/>
          </a:xfrm>
        </p:spPr>
        <p:txBody>
          <a:bodyPr wrap="square">
            <a:spAutoFit/>
          </a:bodyPr>
          <a:lstStyle/>
          <a:p>
            <a:pPr eaLnBrk="1">
              <a:buFont typeface="StarSymbol"/>
              <a:buNone/>
            </a:pPr>
            <a:r>
              <a:rPr lang="pt-PT" sz="2800" dirty="0" smtClean="0">
                <a:latin typeface="Arial" pitchFamily="34" charset="0"/>
                <a:cs typeface="DejaVu Sans" pitchFamily="34" charset="2"/>
              </a:rPr>
              <a:t>Loboratório de Instrumentação e Física Experimental de Partículas - Lisboa</a:t>
            </a:r>
          </a:p>
        </p:txBody>
      </p:sp>
      <p:sp>
        <p:nvSpPr>
          <p:cNvPr id="3075" name="Marcador de Posição do Texto 2"/>
          <p:cNvSpPr txBox="1">
            <a:spLocks noGrp="1"/>
          </p:cNvSpPr>
          <p:nvPr>
            <p:ph type="body" idx="4294967295"/>
          </p:nvPr>
        </p:nvSpPr>
        <p:spPr bwMode="auto">
          <a:xfrm>
            <a:off x="4608264" y="4211885"/>
            <a:ext cx="5040312" cy="984885"/>
          </a:xfrm>
          <a:noFill/>
        </p:spPr>
        <p:txBody>
          <a:bodyPr wrap="square" numCol="1" anchorCtr="1">
            <a:prstTxWarp prst="textNoShape">
              <a:avLst/>
            </a:prstTxWarp>
            <a:spAutoFit/>
          </a:bodyPr>
          <a:lstStyle/>
          <a:p>
            <a:pPr algn="ctr" eaLnBrk="1">
              <a:buFont typeface="StarSymbol"/>
              <a:buNone/>
            </a:pPr>
            <a:r>
              <a:rPr lang="pt-PT" dirty="0" smtClean="0">
                <a:solidFill>
                  <a:srgbClr val="0000FF"/>
                </a:solidFill>
                <a:latin typeface="Arial" pitchFamily="34" charset="0"/>
                <a:cs typeface="DejaVu Sans" pitchFamily="34" charset="2"/>
              </a:rPr>
              <a:t>Modelo</a:t>
            </a:r>
            <a:r>
              <a:rPr dirty="0" smtClean="0">
                <a:solidFill>
                  <a:srgbClr val="0000FF"/>
                </a:solidFill>
                <a:latin typeface="Arial" pitchFamily="34" charset="0"/>
                <a:cs typeface="DejaVu Sans" pitchFamily="34" charset="2"/>
              </a:rPr>
              <a:t> microdosimétrico </a:t>
            </a:r>
            <a:r>
              <a:rPr lang="pt-PT" dirty="0" smtClean="0">
                <a:solidFill>
                  <a:srgbClr val="0000FF"/>
                </a:solidFill>
                <a:latin typeface="Arial" pitchFamily="34" charset="0"/>
                <a:cs typeface="DejaVu Sans" pitchFamily="34" charset="2"/>
              </a:rPr>
              <a:t>das vias respiratórias</a:t>
            </a:r>
            <a:endParaRPr dirty="0" smtClean="0">
              <a:solidFill>
                <a:srgbClr val="0000FF"/>
              </a:solidFill>
              <a:latin typeface="Arial" pitchFamily="34" charset="0"/>
              <a:cs typeface="DejaVu Sans" pitchFamily="34" charset="2"/>
            </a:endParaRPr>
          </a:p>
        </p:txBody>
      </p:sp>
      <p:pic>
        <p:nvPicPr>
          <p:cNvPr id="3077" name="Imagem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800" y="1403573"/>
            <a:ext cx="4248472" cy="37556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m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6376" y="1403573"/>
            <a:ext cx="3458324" cy="27021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Marcador de Posição do Texto 2"/>
          <p:cNvSpPr txBox="1">
            <a:spLocks/>
          </p:cNvSpPr>
          <p:nvPr/>
        </p:nvSpPr>
        <p:spPr bwMode="auto">
          <a:xfrm>
            <a:off x="3168104" y="5940077"/>
            <a:ext cx="6552728" cy="400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1" compatLnSpc="1">
            <a:prstTxWarp prst="textNoShape">
              <a:avLst/>
            </a:prstTxWarp>
            <a:spAutoFit/>
          </a:bodyPr>
          <a:lstStyle/>
          <a:p>
            <a:pPr marL="431800" marR="0" lvl="0" indent="-323850" algn="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13"/>
              </a:spcAft>
              <a:buClr>
                <a:srgbClr val="0066CC"/>
              </a:buClr>
              <a:buSzPct val="45000"/>
              <a:buFont typeface="StarSymbol"/>
              <a:buNone/>
              <a:tabLst/>
              <a:defRPr/>
            </a:pPr>
            <a:r>
              <a:rPr kumimoji="0" lang="fi-FI" sz="26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DejaVu Sans" pitchFamily="2"/>
                <a:cs typeface="DejaVu Sans" pitchFamily="34" charset="2"/>
              </a:rPr>
              <a:t>Alina Louro</a:t>
            </a:r>
            <a:r>
              <a:rPr kumimoji="0" lang="fi-FI" sz="2600" b="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DejaVu Sans" pitchFamily="2"/>
                <a:cs typeface="DejaVu Sans" pitchFamily="34" charset="2"/>
              </a:rPr>
              <a:t>,</a:t>
            </a:r>
            <a:r>
              <a:rPr kumimoji="0" lang="fi-FI" sz="2600" b="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DejaVu Sans" pitchFamily="2"/>
                <a:cs typeface="DejaVu Sans" pitchFamily="34" charset="2"/>
              </a:rPr>
              <a:t> Luís Peralta e Sandra Soares</a:t>
            </a:r>
            <a:endParaRPr kumimoji="0" lang="fi-FI" sz="2600" b="0" i="0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DejaVu Sans" pitchFamily="2"/>
              <a:cs typeface="DejaVu Sans" pitchFamily="34" charset="2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87784" y="6876181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2000" dirty="0" smtClean="0">
                <a:solidFill>
                  <a:srgbClr val="0F13B1"/>
                </a:solidFill>
                <a:cs typeface="DejaVu Sans" pitchFamily="34" charset="2"/>
              </a:rPr>
              <a:t>MC em Física Médica</a:t>
            </a:r>
            <a:endParaRPr lang="pt-PT" sz="2000" dirty="0">
              <a:solidFill>
                <a:srgbClr val="0F13B1"/>
              </a:solidFill>
            </a:endParaRPr>
          </a:p>
        </p:txBody>
      </p:sp>
      <p:pic>
        <p:nvPicPr>
          <p:cNvPr id="4" name="Picture 5" descr="http://t2.gstatic.com/images?q=tbn:ANd9GcT0IfR7fELA_ZZOxoKiEn5D5k_JEuOvlhjcGkz30kIuEAr3iSyJS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800" y="5796061"/>
            <a:ext cx="2270508" cy="1023423"/>
          </a:xfrm>
          <a:prstGeom prst="rect">
            <a:avLst/>
          </a:prstGeom>
          <a:noFill/>
        </p:spPr>
      </p:pic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6886575" y="7037387"/>
            <a:ext cx="3194050" cy="52228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Imagem 4" descr="capila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0432" y="1115541"/>
            <a:ext cx="3096344" cy="20421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aixaDeTexto 3"/>
          <p:cNvSpPr txBox="1"/>
          <p:nvPr/>
        </p:nvSpPr>
        <p:spPr>
          <a:xfrm>
            <a:off x="0" y="251445"/>
            <a:ext cx="10080625" cy="654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pt-PT" sz="3600" dirty="0" smtClean="0">
                <a:solidFill>
                  <a:schemeClr val="bg1"/>
                </a:solidFill>
                <a:latin typeface="+mj-lt"/>
                <a:ea typeface="DejaVu Sans" pitchFamily="2"/>
                <a:cs typeface="Tahoma" pitchFamily="2"/>
              </a:rPr>
              <a:t>Região linfática: modelo de um capilar alveolar</a:t>
            </a:r>
            <a:endParaRPr lang="pt-PT" sz="3600" dirty="0">
              <a:solidFill>
                <a:schemeClr val="bg1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760392" y="5796061"/>
            <a:ext cx="2088232" cy="13388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Epitélio do capilar 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 Sangue </a:t>
            </a:r>
            <a:endParaRPr lang="pt-PT" dirty="0" smtClean="0"/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Glóbulo vermelho </a:t>
            </a:r>
            <a:r>
              <a:rPr lang="pt-PT" dirty="0" smtClean="0"/>
              <a:t> </a:t>
            </a:r>
          </a:p>
        </p:txBody>
      </p:sp>
      <p:pic>
        <p:nvPicPr>
          <p:cNvPr id="7" name="Imagem 6" descr="C:\Users\Alina\Desktop\Auxiliares\Região capil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76" y="1187549"/>
            <a:ext cx="49685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8280672" y="5796061"/>
            <a:ext cx="936104" cy="13388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E dep.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D/ Z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LET</a:t>
            </a:r>
          </a:p>
        </p:txBody>
      </p:sp>
      <p:sp>
        <p:nvSpPr>
          <p:cNvPr id="9" name="Chaveta à direita 8"/>
          <p:cNvSpPr/>
          <p:nvPr/>
        </p:nvSpPr>
        <p:spPr>
          <a:xfrm>
            <a:off x="7920632" y="5796061"/>
            <a:ext cx="216024" cy="1296144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9288784" y="6228109"/>
            <a:ext cx="578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rgbClr val="C00000"/>
                </a:solidFill>
                <a:latin typeface="Agency FB"/>
              </a:rPr>
              <a:t>√</a:t>
            </a:r>
            <a:endParaRPr lang="pt-PT" sz="2800" dirty="0"/>
          </a:p>
        </p:txBody>
      </p:sp>
      <p:graphicFrame>
        <p:nvGraphicFramePr>
          <p:cNvPr id="13" name="Gráfico 12"/>
          <p:cNvGraphicFramePr>
            <a:graphicFrameLocks/>
          </p:cNvGraphicFramePr>
          <p:nvPr/>
        </p:nvGraphicFramePr>
        <p:xfrm>
          <a:off x="503808" y="464393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4408" y="3203773"/>
            <a:ext cx="3493194" cy="247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04408" y="3203773"/>
            <a:ext cx="3442891" cy="24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6696496" y="6876181"/>
            <a:ext cx="3194050" cy="52228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  <p:pic>
        <p:nvPicPr>
          <p:cNvPr id="3" name="Picture 5" descr="http://t2.gstatic.com/images?q=tbn:ANd9GcT0IfR7fELA_ZZOxoKiEn5D5k_JEuOvlhjcGkz30kIuEAr3iSyJS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552" y="5796061"/>
            <a:ext cx="2270508" cy="1023423"/>
          </a:xfrm>
          <a:prstGeom prst="rect">
            <a:avLst/>
          </a:prstGeom>
          <a:noFill/>
        </p:spPr>
      </p:pic>
      <p:sp>
        <p:nvSpPr>
          <p:cNvPr id="4" name="CaixaDeTexto 3"/>
          <p:cNvSpPr txBox="1"/>
          <p:nvPr/>
        </p:nvSpPr>
        <p:spPr>
          <a:xfrm>
            <a:off x="5472360" y="1619597"/>
            <a:ext cx="4392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b="1" dirty="0" smtClean="0">
                <a:solidFill>
                  <a:srgbClr val="663300"/>
                </a:solidFill>
              </a:rPr>
              <a:t>Muito Obrigada pela Vossa Atenção!</a:t>
            </a:r>
            <a:endParaRPr lang="pt-PT" sz="48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/>
          <p:nvPr/>
        </p:nvSpPr>
        <p:spPr>
          <a:xfrm>
            <a:off x="1511920" y="323453"/>
            <a:ext cx="6806406" cy="65818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9207" tIns="51588" rIns="99207" bIns="51588" anchor="t" anchorCtr="0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GB" sz="3600" dirty="0">
                <a:solidFill>
                  <a:schemeClr val="bg1"/>
                </a:solidFill>
                <a:latin typeface="FreeSans" pitchFamily="34"/>
                <a:ea typeface="DejaVu Sans" pitchFamily="2"/>
                <a:cs typeface="Tahoma" pitchFamily="2"/>
              </a:rPr>
              <a:t>Exposição e risco radiológico</a:t>
            </a:r>
          </a:p>
        </p:txBody>
      </p:sp>
      <p:sp>
        <p:nvSpPr>
          <p:cNvPr id="3" name="Text Box 3"/>
          <p:cNvSpPr/>
          <p:nvPr/>
        </p:nvSpPr>
        <p:spPr>
          <a:xfrm>
            <a:off x="4661693" y="1248438"/>
            <a:ext cx="5059361" cy="5042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9207" tIns="51588" rIns="99207" bIns="51588" anchor="t" anchorCtr="0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endParaRPr lang="pt-PT" sz="2600" dirty="0">
              <a:solidFill>
                <a:srgbClr val="000000"/>
              </a:solidFill>
              <a:latin typeface="Times New Roman" pitchFamily="18"/>
              <a:ea typeface="DejaVu Sans" pitchFamily="2"/>
              <a:cs typeface="Tahoma" pitchFamily="2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31800" y="1187549"/>
            <a:ext cx="9145016" cy="906367"/>
          </a:xfrm>
          <a:prstGeom prst="rect">
            <a:avLst/>
          </a:prstGeom>
          <a:noFill/>
          <a:ln>
            <a:noFill/>
          </a:ln>
        </p:spPr>
        <p:txBody>
          <a:bodyPr vert="horz" lIns="99207" tIns="49604" rIns="99207" bIns="49604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GB" sz="2400" dirty="0">
                <a:solidFill>
                  <a:srgbClr val="0F13B1"/>
                </a:solidFill>
                <a:latin typeface="FreeSans" pitchFamily="34"/>
                <a:ea typeface="DejaVu Sans" pitchFamily="2"/>
                <a:cs typeface="Tahoma" pitchFamily="2"/>
              </a:rPr>
              <a:t>O</a:t>
            </a:r>
            <a:r>
              <a:rPr lang="en-GB" sz="2400" dirty="0" smtClean="0">
                <a:solidFill>
                  <a:srgbClr val="0F13B1"/>
                </a:solidFill>
                <a:latin typeface="FreeSans" pitchFamily="34"/>
                <a:ea typeface="DejaVu Sans" pitchFamily="2"/>
                <a:cs typeface="Tahoma" pitchFamily="2"/>
              </a:rPr>
              <a:t> </a:t>
            </a:r>
            <a:r>
              <a:rPr lang="pt-PT" sz="2400" dirty="0">
                <a:solidFill>
                  <a:srgbClr val="0F13B1"/>
                </a:solidFill>
                <a:latin typeface="FreeSans" pitchFamily="34"/>
                <a:ea typeface="DejaVu Sans" pitchFamily="2"/>
                <a:cs typeface="Tahoma" pitchFamily="2"/>
              </a:rPr>
              <a:t>risco radiológico associado ao radão, deve-se </a:t>
            </a:r>
            <a:r>
              <a:rPr lang="pt-PT" sz="2400" dirty="0" smtClean="0">
                <a:solidFill>
                  <a:srgbClr val="0F13B1"/>
                </a:solidFill>
                <a:latin typeface="FreeSans" pitchFamily="34"/>
                <a:ea typeface="DejaVu Sans" pitchFamily="2"/>
                <a:cs typeface="Tahoma" pitchFamily="2"/>
              </a:rPr>
              <a:t>aos produtos descendentes de curto período de semi-vida, que são inalados.</a:t>
            </a:r>
            <a:endParaRPr lang="pt-PT" sz="2400" dirty="0">
              <a:solidFill>
                <a:srgbClr val="0F13B1"/>
              </a:solidFill>
              <a:latin typeface="FreeSans" pitchFamily="34"/>
              <a:ea typeface="DejaVu Sans" pitchFamily="2"/>
              <a:cs typeface="Tahoma" pitchFamily="2"/>
            </a:endParaRPr>
          </a:p>
        </p:txBody>
      </p:sp>
      <p:pic>
        <p:nvPicPr>
          <p:cNvPr id="14" name="Picture 5" descr="C:\Users\Alina\Pictures\Rn e pulmã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92" y="2699717"/>
            <a:ext cx="505866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ixaDeTexto 14"/>
          <p:cNvSpPr txBox="1"/>
          <p:nvPr/>
        </p:nvSpPr>
        <p:spPr>
          <a:xfrm>
            <a:off x="5688384" y="2627709"/>
            <a:ext cx="40324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u="sng" dirty="0" smtClean="0">
                <a:solidFill>
                  <a:schemeClr val="accent2">
                    <a:lumMod val="75000"/>
                  </a:schemeClr>
                </a:solidFill>
                <a:latin typeface="FreeSans"/>
              </a:rPr>
              <a:t>Radão</a:t>
            </a:r>
            <a:r>
              <a:rPr lang="pt-PT" sz="2200" dirty="0" smtClean="0">
                <a:solidFill>
                  <a:srgbClr val="0F13B1"/>
                </a:solidFill>
                <a:latin typeface="FreeSans"/>
              </a:rPr>
              <a:t> – facilmente eliminado via expiração;</a:t>
            </a:r>
          </a:p>
          <a:p>
            <a:endParaRPr lang="pt-PT" sz="2200" dirty="0" smtClean="0">
              <a:solidFill>
                <a:srgbClr val="0F13B1"/>
              </a:solidFill>
              <a:latin typeface="FreeSans"/>
            </a:endParaRPr>
          </a:p>
          <a:p>
            <a:r>
              <a:rPr lang="pt-PT" sz="2200" b="1" u="sng" dirty="0" smtClean="0">
                <a:solidFill>
                  <a:srgbClr val="0F13B1"/>
                </a:solidFill>
                <a:latin typeface="FreeSans"/>
              </a:rPr>
              <a:t>Descendentes directos </a:t>
            </a:r>
            <a:r>
              <a:rPr lang="pt-PT" sz="2200" dirty="0" smtClean="0">
                <a:solidFill>
                  <a:srgbClr val="0F13B1"/>
                </a:solidFill>
                <a:latin typeface="FreeSans"/>
              </a:rPr>
              <a:t>– podem ficar retidos nas paredes da árvore respiratória contribuindo para a dose interna.</a:t>
            </a:r>
            <a:endParaRPr lang="pt-PT" sz="2200" dirty="0">
              <a:solidFill>
                <a:srgbClr val="0F13B1"/>
              </a:solidFill>
              <a:latin typeface="FreeSans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2232000" y="269971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chemeClr val="accent2">
                    <a:lumMod val="75000"/>
                  </a:schemeClr>
                </a:solidFill>
              </a:rPr>
              <a:t>Rn</a:t>
            </a:r>
            <a:endParaRPr lang="pt-PT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2448024" y="3131765"/>
            <a:ext cx="144016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F13B1"/>
                </a:solidFill>
              </a:rPr>
              <a:t>Po-218</a:t>
            </a:r>
          </a:p>
          <a:p>
            <a:r>
              <a:rPr lang="pt-PT" sz="2400" b="1" dirty="0" smtClean="0">
                <a:solidFill>
                  <a:srgbClr val="0F13B1"/>
                </a:solidFill>
              </a:rPr>
              <a:t>Po-214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448024" y="377983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B51597"/>
                </a:solidFill>
                <a:latin typeface="Times New Roman"/>
                <a:cs typeface="Times New Roman"/>
              </a:rPr>
              <a:t>α</a:t>
            </a:r>
            <a:endParaRPr lang="pt-PT" sz="3200" b="1" dirty="0">
              <a:solidFill>
                <a:srgbClr val="B51597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808064" y="262770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B51597"/>
                </a:solidFill>
                <a:latin typeface="Times New Roman"/>
                <a:cs typeface="Times New Roman"/>
              </a:rPr>
              <a:t>α</a:t>
            </a:r>
            <a:endParaRPr lang="pt-PT" sz="3200" b="1" dirty="0">
              <a:solidFill>
                <a:srgbClr val="B51597"/>
              </a:solidFill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3600152" y="327578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B51597"/>
                </a:solidFill>
                <a:latin typeface="Times New Roman"/>
                <a:cs typeface="Times New Roman"/>
              </a:rPr>
              <a:t>α</a:t>
            </a:r>
            <a:endParaRPr lang="pt-PT" sz="3200" b="1" dirty="0">
              <a:solidFill>
                <a:srgbClr val="B51597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8504" y="5147989"/>
            <a:ext cx="2709301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0" descr="http://upload.wikimedia.org/wikipedia/commons/8/81/ADN_animation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64248" y="2915741"/>
            <a:ext cx="94692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>
          <a:xfrm>
            <a:off x="6886575" y="7236221"/>
            <a:ext cx="3194050" cy="323454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Alina\Desktop\Imagens a incorporar\Imagens Nov\Tipos de cancr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8024" y="1331565"/>
            <a:ext cx="5112568" cy="382126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503808" y="323453"/>
            <a:ext cx="9202514" cy="654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pt-PT" sz="3600" dirty="0" smtClean="0">
                <a:solidFill>
                  <a:schemeClr val="bg1"/>
                </a:solidFill>
                <a:latin typeface="+mj-lt"/>
                <a:ea typeface="DejaVu Sans" pitchFamily="2"/>
                <a:cs typeface="Tahoma" pitchFamily="2"/>
              </a:rPr>
              <a:t>Tumores radioinduzidos</a:t>
            </a:r>
            <a:endParaRPr lang="pt-PT" sz="3600" i="1" dirty="0">
              <a:solidFill>
                <a:schemeClr val="bg1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359792" y="5580037"/>
            <a:ext cx="4320480" cy="1338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solidFill>
                  <a:srgbClr val="0F13B1"/>
                </a:solidFill>
              </a:rPr>
              <a:t> </a:t>
            </a:r>
            <a:r>
              <a:rPr lang="pt-PT" b="1" dirty="0" smtClean="0">
                <a:solidFill>
                  <a:srgbClr val="C00000"/>
                </a:solidFill>
              </a:rPr>
              <a:t>25% </a:t>
            </a:r>
            <a:r>
              <a:rPr lang="pt-PT" dirty="0" smtClean="0">
                <a:solidFill>
                  <a:srgbClr val="0F13B1"/>
                </a:solidFill>
              </a:rPr>
              <a:t>dos tumores pulmonares;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PT" dirty="0" smtClean="0">
                <a:solidFill>
                  <a:srgbClr val="0F13B1"/>
                </a:solidFill>
              </a:rPr>
              <a:t> </a:t>
            </a:r>
            <a:r>
              <a:rPr lang="pt-PT" b="1" dirty="0" smtClean="0">
                <a:solidFill>
                  <a:srgbClr val="C00000"/>
                </a:solidFill>
              </a:rPr>
              <a:t>45% </a:t>
            </a:r>
            <a:r>
              <a:rPr lang="pt-PT" dirty="0" smtClean="0">
                <a:solidFill>
                  <a:srgbClr val="0F13B1"/>
                </a:solidFill>
              </a:rPr>
              <a:t>dos tumores pulmonares em </a:t>
            </a:r>
            <a:r>
              <a:rPr lang="pt-PT" i="1" dirty="0" smtClean="0">
                <a:solidFill>
                  <a:srgbClr val="0F13B1"/>
                </a:solidFill>
              </a:rPr>
              <a:t>não fumadores</a:t>
            </a:r>
            <a:r>
              <a:rPr lang="pt-PT" dirty="0" smtClean="0">
                <a:solidFill>
                  <a:srgbClr val="0F13B1"/>
                </a:solidFill>
              </a:rPr>
              <a:t>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4968304" y="5580037"/>
            <a:ext cx="4608512" cy="1338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PT" dirty="0" smtClean="0">
                <a:solidFill>
                  <a:srgbClr val="0F13B1"/>
                </a:solidFill>
              </a:rPr>
              <a:t> Abundantes em mineiros e ex-mineiros;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pt-PT" dirty="0" smtClean="0">
                <a:solidFill>
                  <a:srgbClr val="0F13B1"/>
                </a:solidFill>
              </a:rPr>
              <a:t> Abundantes em sobreviventes da bomba atómica e outros acidentes nucleares.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0" y="3995861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C00000"/>
                </a:solidFill>
              </a:rPr>
              <a:t>Tumores </a:t>
            </a:r>
            <a:r>
              <a:rPr lang="pt-PT" b="1" i="1" dirty="0" smtClean="0">
                <a:solidFill>
                  <a:srgbClr val="C00000"/>
                </a:solidFill>
              </a:rPr>
              <a:t>bronquioalveolares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448024" y="5003973"/>
            <a:ext cx="1728192" cy="1538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pt-PT" sz="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2015976" y="493196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rgbClr val="C00000"/>
                </a:solidFill>
              </a:rPr>
              <a:t>Adenocarcionomas</a:t>
            </a:r>
            <a:endParaRPr lang="pt-PT" b="1" dirty="0">
              <a:solidFill>
                <a:srgbClr val="C00000"/>
              </a:solidFill>
            </a:endParaRPr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>
          <a:xfrm>
            <a:off x="6886575" y="7164213"/>
            <a:ext cx="3194050" cy="395462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240" y="1691605"/>
            <a:ext cx="4500043" cy="472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87784" y="0"/>
            <a:ext cx="9361040" cy="1208172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pt-PT" sz="3600" dirty="0" smtClean="0">
                <a:solidFill>
                  <a:schemeClr val="bg1"/>
                </a:solidFill>
                <a:latin typeface="+mj-lt"/>
                <a:ea typeface="DejaVu Sans" pitchFamily="2"/>
                <a:cs typeface="Tahoma" pitchFamily="2"/>
              </a:rPr>
              <a:t>Regiões estudadas na arvore respiratória humana</a:t>
            </a:r>
            <a:endParaRPr lang="pt-PT" sz="3600" i="1" dirty="0">
              <a:solidFill>
                <a:schemeClr val="bg1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0" y="4139877"/>
            <a:ext cx="4199429" cy="838841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US" sz="2400" b="1" i="1" dirty="0" smtClean="0">
                <a:solidFill>
                  <a:srgbClr val="C00000"/>
                </a:solidFill>
                <a:latin typeface="+mj-lt"/>
                <a:ea typeface="DejaVu Sans" pitchFamily="2"/>
                <a:cs typeface="Tahoma" pitchFamily="2"/>
              </a:rPr>
              <a:t>HRTM </a:t>
            </a:r>
            <a:r>
              <a:rPr lang="en-US" sz="2400" i="1" dirty="0" smtClean="0">
                <a:solidFill>
                  <a:srgbClr val="211AA6"/>
                </a:solidFill>
                <a:latin typeface="+mj-lt"/>
                <a:ea typeface="DejaVu Sans" pitchFamily="2"/>
                <a:cs typeface="Tahoma" pitchFamily="2"/>
              </a:rPr>
              <a:t>(ICRP 65, 1994) – Human </a:t>
            </a:r>
            <a:r>
              <a:rPr lang="en-US" sz="2400" i="1" smtClean="0">
                <a:solidFill>
                  <a:srgbClr val="211AA6"/>
                </a:solidFill>
                <a:latin typeface="+mj-lt"/>
                <a:ea typeface="DejaVu Sans" pitchFamily="2"/>
                <a:cs typeface="Tahoma" pitchFamily="2"/>
              </a:rPr>
              <a:t>Respiratory Tract </a:t>
            </a:r>
            <a:endParaRPr lang="en-US" sz="2400" i="1" dirty="0">
              <a:solidFill>
                <a:srgbClr val="211AA6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2067" y="5508029"/>
            <a:ext cx="4464496" cy="1208172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US" sz="2400" i="1" dirty="0" smtClean="0">
                <a:solidFill>
                  <a:srgbClr val="211AA6"/>
                </a:solidFill>
                <a:latin typeface="+mj-lt"/>
                <a:ea typeface="DejaVu Sans" pitchFamily="2"/>
                <a:cs typeface="Tahoma" pitchFamily="2"/>
              </a:rPr>
              <a:t>BB : bronchial region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US" sz="2400" i="1" dirty="0" smtClean="0">
                <a:solidFill>
                  <a:srgbClr val="211AA6"/>
                </a:solidFill>
                <a:latin typeface="+mj-lt"/>
                <a:ea typeface="DejaVu Sans" pitchFamily="2"/>
                <a:cs typeface="Tahoma" pitchFamily="2"/>
              </a:rPr>
              <a:t>bb: bronchiolar region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en-US" sz="2400" i="1" dirty="0" smtClean="0">
                <a:solidFill>
                  <a:srgbClr val="211AA6"/>
                </a:solidFill>
                <a:latin typeface="+mj-lt"/>
                <a:ea typeface="DejaVu Sans" pitchFamily="2"/>
                <a:cs typeface="Tahoma" pitchFamily="2"/>
              </a:rPr>
              <a:t>AI: Alveolar interstitial region</a:t>
            </a:r>
            <a:endParaRPr lang="en-US" sz="2400" i="1" dirty="0">
              <a:solidFill>
                <a:srgbClr val="211AA6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9144768" y="336053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0F13B1"/>
                </a:solidFill>
              </a:rPr>
              <a:t>BB</a:t>
            </a:r>
            <a:endParaRPr lang="pt-PT" sz="3200" b="1" dirty="0">
              <a:solidFill>
                <a:srgbClr val="0F13B1"/>
              </a:solidFill>
            </a:endParaRPr>
          </a:p>
        </p:txBody>
      </p:sp>
      <p:sp>
        <p:nvSpPr>
          <p:cNvPr id="4" name="Chaveta à direita 3"/>
          <p:cNvSpPr/>
          <p:nvPr/>
        </p:nvSpPr>
        <p:spPr>
          <a:xfrm>
            <a:off x="8712720" y="2895149"/>
            <a:ext cx="432048" cy="1674762"/>
          </a:xfrm>
          <a:prstGeom prst="rightBrace">
            <a:avLst/>
          </a:prstGeom>
          <a:ln w="38100">
            <a:solidFill>
              <a:srgbClr val="211A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9178723" y="4659421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0F13B1"/>
                </a:solidFill>
              </a:rPr>
              <a:t>bb</a:t>
            </a:r>
            <a:endParaRPr lang="pt-PT" sz="3200" b="1" dirty="0">
              <a:solidFill>
                <a:srgbClr val="0F13B1"/>
              </a:solidFill>
            </a:endParaRPr>
          </a:p>
        </p:txBody>
      </p:sp>
      <p:sp>
        <p:nvSpPr>
          <p:cNvPr id="11" name="Chaveta à direita 10"/>
          <p:cNvSpPr/>
          <p:nvPr/>
        </p:nvSpPr>
        <p:spPr>
          <a:xfrm>
            <a:off x="8676259" y="4644514"/>
            <a:ext cx="432048" cy="657797"/>
          </a:xfrm>
          <a:prstGeom prst="rightBrace">
            <a:avLst/>
          </a:prstGeom>
          <a:ln w="38100">
            <a:solidFill>
              <a:srgbClr val="211A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Chaveta à direita 11"/>
          <p:cNvSpPr/>
          <p:nvPr/>
        </p:nvSpPr>
        <p:spPr>
          <a:xfrm>
            <a:off x="8676259" y="5302311"/>
            <a:ext cx="432048" cy="565758"/>
          </a:xfrm>
          <a:prstGeom prst="rightBrace">
            <a:avLst/>
          </a:prstGeom>
          <a:ln w="38100">
            <a:solidFill>
              <a:srgbClr val="211A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Chaveta à direita 12"/>
          <p:cNvSpPr/>
          <p:nvPr/>
        </p:nvSpPr>
        <p:spPr>
          <a:xfrm>
            <a:off x="8664378" y="5868069"/>
            <a:ext cx="432048" cy="312986"/>
          </a:xfrm>
          <a:prstGeom prst="rightBrace">
            <a:avLst/>
          </a:prstGeom>
          <a:ln w="38100">
            <a:solidFill>
              <a:srgbClr val="211A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9288537" y="521263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0F13B1"/>
                </a:solidFill>
              </a:rPr>
              <a:t>AL</a:t>
            </a:r>
            <a:endParaRPr lang="pt-PT" sz="3200" b="1" dirty="0">
              <a:solidFill>
                <a:srgbClr val="0F13B1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9355679" y="579281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0F13B1"/>
                </a:solidFill>
              </a:rPr>
              <a:t>L</a:t>
            </a:r>
            <a:endParaRPr lang="pt-PT" sz="3200" b="1" dirty="0">
              <a:solidFill>
                <a:srgbClr val="0F13B1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08" y="1187549"/>
            <a:ext cx="3168352" cy="2891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Marcador de Posição do Rodapé 15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4752280" y="3995861"/>
            <a:ext cx="18002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t-PT" dirty="0" smtClean="0"/>
              <a:t>Nikezic e Yu</a:t>
            </a: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3960192" y="4499917"/>
            <a:ext cx="259228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pt-PT" dirty="0" smtClean="0"/>
              <a:t>Hofmann, Fakir </a:t>
            </a:r>
            <a:r>
              <a:rPr lang="pt-PT" i="1" dirty="0" smtClean="0"/>
              <a:t>et. al.</a:t>
            </a:r>
          </a:p>
          <a:p>
            <a:pPr algn="r"/>
            <a:r>
              <a:rPr lang="pt-PT" i="1" dirty="0" smtClean="0"/>
              <a:t>Caswell</a:t>
            </a:r>
            <a:endParaRPr lang="pt-PT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 animBg="1"/>
      <p:bldP spid="10" grpId="0"/>
      <p:bldP spid="11" grpId="0" animBg="1"/>
      <p:bldP spid="12" grpId="0" animBg="1"/>
      <p:bldP spid="13" grpId="0" animBg="1"/>
      <p:bldP spid="14" grpId="0"/>
      <p:bldP spid="15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151880" y="0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>
                <a:solidFill>
                  <a:schemeClr val="bg1"/>
                </a:solidFill>
                <a:latin typeface="+mj-lt"/>
              </a:rPr>
              <a:t>Aplicação de códigos MC </a:t>
            </a:r>
            <a:endParaRPr lang="pt-PT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080" y="4787949"/>
            <a:ext cx="267822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6496" y="1187549"/>
            <a:ext cx="280831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ixaDeTexto 10"/>
          <p:cNvSpPr txBox="1"/>
          <p:nvPr/>
        </p:nvSpPr>
        <p:spPr>
          <a:xfrm>
            <a:off x="6696496" y="755501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C00000"/>
                </a:solidFill>
              </a:rPr>
              <a:t>MCNPX</a:t>
            </a:r>
            <a:endParaRPr lang="pt-PT" sz="2800" b="1" dirty="0">
              <a:solidFill>
                <a:srgbClr val="C0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583928" y="755501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C00000"/>
                </a:solidFill>
              </a:rPr>
              <a:t>AlphaMC</a:t>
            </a:r>
            <a:endParaRPr lang="pt-PT" sz="2800" b="1" dirty="0">
              <a:solidFill>
                <a:srgbClr val="C00000"/>
              </a:solidFill>
            </a:endParaRPr>
          </a:p>
        </p:txBody>
      </p:sp>
      <p:pic>
        <p:nvPicPr>
          <p:cNvPr id="14" name="Imagem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" y="5580037"/>
            <a:ext cx="2088232" cy="183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5776" y="1331565"/>
            <a:ext cx="2533452" cy="20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7784" y="3491805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80072" y="1331565"/>
            <a:ext cx="2809454" cy="326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6624488" y="4427909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smtClean="0">
                <a:solidFill>
                  <a:srgbClr val="C00000"/>
                </a:solidFill>
              </a:rPr>
              <a:t>SRIM</a:t>
            </a:r>
            <a:endParaRPr lang="pt-PT" sz="28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64448" y="4931965"/>
            <a:ext cx="3532328" cy="21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Marcador de Posição do Rodapé 12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776" y="5003973"/>
            <a:ext cx="1687083" cy="140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800" y="1115541"/>
            <a:ext cx="3209461" cy="28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/>
          <p:cNvSpPr txBox="1"/>
          <p:nvPr/>
        </p:nvSpPr>
        <p:spPr>
          <a:xfrm>
            <a:off x="575816" y="251445"/>
            <a:ext cx="3235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000" dirty="0" smtClean="0">
                <a:solidFill>
                  <a:schemeClr val="bg1"/>
                </a:solidFill>
              </a:rPr>
              <a:t>Brônquio G4 </a:t>
            </a:r>
            <a:endParaRPr lang="pt-PT" sz="4000" dirty="0">
              <a:solidFill>
                <a:schemeClr val="bg1"/>
              </a:solidFill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3816176" y="611485"/>
          <a:ext cx="5962650" cy="3457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Gráfico 15"/>
          <p:cNvGraphicFramePr>
            <a:graphicFrameLocks/>
          </p:cNvGraphicFramePr>
          <p:nvPr/>
        </p:nvGraphicFramePr>
        <p:xfrm>
          <a:off x="2232000" y="4355901"/>
          <a:ext cx="4502249" cy="2732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7" name="Imagem 1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2520" y="4931965"/>
            <a:ext cx="2899143" cy="187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5760392" y="4067869"/>
            <a:ext cx="345638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Nikezic e Yu, 1996 até 2011</a:t>
            </a:r>
            <a:endParaRPr lang="pt-PT" dirty="0"/>
          </a:p>
        </p:txBody>
      </p:sp>
      <p:sp>
        <p:nvSpPr>
          <p:cNvPr id="19" name="Rectângulo 18"/>
          <p:cNvSpPr/>
          <p:nvPr/>
        </p:nvSpPr>
        <p:spPr>
          <a:xfrm>
            <a:off x="9216776" y="3851845"/>
            <a:ext cx="578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600" b="1" dirty="0" smtClean="0">
                <a:solidFill>
                  <a:srgbClr val="C00000"/>
                </a:solidFill>
                <a:latin typeface="Agency FB"/>
              </a:rPr>
              <a:t>√</a:t>
            </a:r>
            <a:endParaRPr lang="pt-PT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13" y="1308688"/>
            <a:ext cx="4288375" cy="399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193" y="5652045"/>
            <a:ext cx="2271149" cy="163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0100" y="5386468"/>
            <a:ext cx="2144188" cy="190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755589" y="0"/>
            <a:ext cx="9325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dirty="0" smtClean="0">
                <a:solidFill>
                  <a:schemeClr val="bg1"/>
                </a:solidFill>
              </a:rPr>
              <a:t>Bronquíolo respiratório</a:t>
            </a:r>
            <a:r>
              <a:rPr lang="pt-PT" sz="3600" i="1" dirty="0" smtClean="0">
                <a:solidFill>
                  <a:schemeClr val="bg1"/>
                </a:solidFill>
              </a:rPr>
              <a:t> G19</a:t>
            </a:r>
            <a:r>
              <a:rPr lang="pt-PT" sz="3600" dirty="0" smtClean="0">
                <a:solidFill>
                  <a:schemeClr val="bg1"/>
                </a:solidFill>
              </a:rPr>
              <a:t>: </a:t>
            </a:r>
            <a:r>
              <a:rPr lang="pt-PT" sz="3600" dirty="0" smtClean="0">
                <a:solidFill>
                  <a:schemeClr val="bg1"/>
                </a:solidFill>
                <a:ea typeface="DejaVu Sans" pitchFamily="2"/>
                <a:cs typeface="Tahoma" pitchFamily="2"/>
              </a:rPr>
              <a:t> modelo da parte inicial do Acino</a:t>
            </a:r>
            <a:r>
              <a:rPr lang="pt-PT" sz="3600" dirty="0" smtClean="0">
                <a:solidFill>
                  <a:schemeClr val="bg1"/>
                </a:solidFill>
              </a:rPr>
              <a:t> </a:t>
            </a:r>
            <a:endParaRPr lang="pt-PT" sz="3600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6376" y="1835621"/>
            <a:ext cx="3456384" cy="247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28344" y="4643933"/>
            <a:ext cx="435304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7"/>
          <p:cNvSpPr txBox="1"/>
          <p:nvPr/>
        </p:nvSpPr>
        <p:spPr>
          <a:xfrm>
            <a:off x="6480472" y="4643933"/>
            <a:ext cx="2232248" cy="9694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Histogramas de energia específica </a:t>
            </a:r>
            <a:r>
              <a:rPr lang="pt-PT" sz="2000" b="1" dirty="0" smtClean="0">
                <a:solidFill>
                  <a:srgbClr val="C00000"/>
                </a:solidFill>
                <a:latin typeface="Agency FB"/>
              </a:rPr>
              <a:t>√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endParaRPr lang="pt-PT" sz="2000" dirty="0" smtClean="0"/>
          </a:p>
        </p:txBody>
      </p:sp>
      <p:pic>
        <p:nvPicPr>
          <p:cNvPr id="15" name="Imagem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76" y="971525"/>
            <a:ext cx="4324470" cy="337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CaixaDeTexto 18"/>
          <p:cNvSpPr txBox="1"/>
          <p:nvPr/>
        </p:nvSpPr>
        <p:spPr>
          <a:xfrm>
            <a:off x="396842" y="279375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>
                <a:solidFill>
                  <a:schemeClr val="bg1"/>
                </a:solidFill>
              </a:rPr>
              <a:t>Bronquíolo respiratório</a:t>
            </a:r>
            <a:r>
              <a:rPr lang="pt-PT" sz="3600" i="1" dirty="0" smtClean="0">
                <a:solidFill>
                  <a:schemeClr val="bg1"/>
                </a:solidFill>
              </a:rPr>
              <a:t> G19</a:t>
            </a:r>
            <a:endParaRPr lang="pt-PT" sz="3600" dirty="0">
              <a:solidFill>
                <a:schemeClr val="bg1"/>
              </a:solidFill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/>
        </p:nvGraphicFramePr>
        <p:xfrm>
          <a:off x="287784" y="449991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8264" y="1043533"/>
            <a:ext cx="5266820" cy="299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6480472" y="5796061"/>
            <a:ext cx="2232248" cy="9694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Histogramas de LET </a:t>
            </a:r>
            <a:r>
              <a:rPr lang="pt-PT" sz="2000" b="1" dirty="0" smtClean="0">
                <a:solidFill>
                  <a:srgbClr val="C00000"/>
                </a:solidFill>
                <a:latin typeface="Agency FB"/>
              </a:rPr>
              <a:t>√</a:t>
            </a:r>
            <a:r>
              <a:rPr lang="pt-PT" sz="2000" b="1" dirty="0" smtClean="0">
                <a:solidFill>
                  <a:srgbClr val="C00000"/>
                </a:solidFill>
              </a:rPr>
              <a:t> </a:t>
            </a:r>
            <a:endParaRPr lang="pt-PT" sz="2000" dirty="0" smtClean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706" y="4139877"/>
            <a:ext cx="4218102" cy="301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Imagem 6" descr="02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808" y="971525"/>
            <a:ext cx="3853129" cy="2436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aixaDeTexto 5"/>
          <p:cNvSpPr txBox="1"/>
          <p:nvPr/>
        </p:nvSpPr>
        <p:spPr>
          <a:xfrm>
            <a:off x="0" y="179437"/>
            <a:ext cx="10080625" cy="6541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207" tIns="49604" rIns="99207" bIns="49604" compatLnSpc="1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1007943" algn="l"/>
                <a:tab pos="2015886" algn="l"/>
                <a:tab pos="3023828" algn="l"/>
                <a:tab pos="4031772" algn="l"/>
                <a:tab pos="5039716" algn="l"/>
                <a:tab pos="6047658" algn="l"/>
                <a:tab pos="7055601" algn="l"/>
                <a:tab pos="8063545" algn="l"/>
                <a:tab pos="9071488" algn="l"/>
                <a:tab pos="10079431" algn="l"/>
                <a:tab pos="11087374" algn="l"/>
              </a:tabLst>
            </a:pPr>
            <a:r>
              <a:rPr lang="pt-PT" sz="3600" dirty="0" smtClean="0">
                <a:solidFill>
                  <a:schemeClr val="bg1"/>
                </a:solidFill>
                <a:latin typeface="+mj-lt"/>
                <a:ea typeface="DejaVu Sans" pitchFamily="2"/>
                <a:cs typeface="Tahoma" pitchFamily="2"/>
              </a:rPr>
              <a:t>Região alveolar: modelo de um alvéolo respiratório</a:t>
            </a:r>
            <a:endParaRPr lang="pt-PT" sz="3600" dirty="0">
              <a:solidFill>
                <a:schemeClr val="bg1"/>
              </a:solidFill>
              <a:latin typeface="+mj-lt"/>
              <a:ea typeface="DejaVu Sans" pitchFamily="2"/>
              <a:cs typeface="Tahoma" pitchFamily="2"/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3968" y="4499917"/>
            <a:ext cx="2076997" cy="2004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CaixaDeTexto 35"/>
          <p:cNvSpPr txBox="1"/>
          <p:nvPr/>
        </p:nvSpPr>
        <p:spPr>
          <a:xfrm>
            <a:off x="5400352" y="5868069"/>
            <a:ext cx="1872208" cy="13388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Epitélio alveolar)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PnI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PnII</a:t>
            </a:r>
          </a:p>
        </p:txBody>
      </p:sp>
      <p:sp>
        <p:nvSpPr>
          <p:cNvPr id="9" name="Chaveta à direita 8"/>
          <p:cNvSpPr/>
          <p:nvPr/>
        </p:nvSpPr>
        <p:spPr>
          <a:xfrm>
            <a:off x="7416576" y="5868069"/>
            <a:ext cx="216024" cy="1296144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rgbClr val="C00000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8856736" y="6300117"/>
            <a:ext cx="578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 smtClean="0">
                <a:solidFill>
                  <a:srgbClr val="C00000"/>
                </a:solidFill>
                <a:latin typeface="Agency FB"/>
              </a:rPr>
              <a:t>√</a:t>
            </a:r>
            <a:endParaRPr lang="pt-PT" sz="28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7848624" y="5868069"/>
            <a:ext cx="936104" cy="13388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E dep.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D/ Z</a:t>
            </a:r>
          </a:p>
          <a:p>
            <a:pPr>
              <a:lnSpc>
                <a:spcPct val="150000"/>
              </a:lnSpc>
            </a:pPr>
            <a:r>
              <a:rPr lang="pt-PT" dirty="0" smtClean="0">
                <a:solidFill>
                  <a:srgbClr val="0F13B1"/>
                </a:solidFill>
              </a:rPr>
              <a:t>LET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04408" y="3707829"/>
            <a:ext cx="2905256" cy="206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83893"/>
            <a:ext cx="4334497" cy="282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m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923853"/>
            <a:ext cx="4464248" cy="3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Gráfico 16"/>
          <p:cNvGraphicFramePr>
            <a:graphicFrameLocks/>
          </p:cNvGraphicFramePr>
          <p:nvPr/>
        </p:nvGraphicFramePr>
        <p:xfrm>
          <a:off x="4464248" y="827509"/>
          <a:ext cx="482453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5" name="Marcador de Posição do Rodapé 14"/>
          <p:cNvSpPr>
            <a:spLocks noGrp="1"/>
          </p:cNvSpPr>
          <p:nvPr>
            <p:ph type="ftr" sz="quarter" idx="11"/>
          </p:nvPr>
        </p:nvSpPr>
        <p:spPr>
          <a:xfrm>
            <a:off x="6886575" y="7243017"/>
            <a:ext cx="3194050" cy="316658"/>
          </a:xfrm>
        </p:spPr>
        <p:txBody>
          <a:bodyPr/>
          <a:lstStyle/>
          <a:p>
            <a:pPr algn="r">
              <a:defRPr/>
            </a:pPr>
            <a:r>
              <a:rPr lang="pt-PT" dirty="0" smtClean="0"/>
              <a:t>Jornadas do LIP, 22 de Abril de 2012</a:t>
            </a:r>
            <a:endParaRPr lang="pt-P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</TotalTime>
  <Words>464</Words>
  <Application>Microsoft Office PowerPoint</Application>
  <PresentationFormat>Personalizados</PresentationFormat>
  <Paragraphs>104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Blue</vt:lpstr>
      <vt:lpstr>Loboratório de Instrumentação e Física Experimental de Partículas - Lisboa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Universidade da Beira Interior Departamento de Física</dc:title>
  <dc:creator>alina</dc:creator>
  <cp:lastModifiedBy>Alina</cp:lastModifiedBy>
  <cp:revision>404</cp:revision>
  <dcterms:created xsi:type="dcterms:W3CDTF">2011-10-22T17:54:04Z</dcterms:created>
  <dcterms:modified xsi:type="dcterms:W3CDTF">2012-04-22T10:12:36Z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