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642" r:id="rId2"/>
    <p:sldId id="645" r:id="rId3"/>
    <p:sldId id="654" r:id="rId4"/>
    <p:sldId id="652" r:id="rId5"/>
    <p:sldId id="650" r:id="rId6"/>
    <p:sldId id="651" r:id="rId7"/>
    <p:sldId id="598" r:id="rId8"/>
    <p:sldId id="638" r:id="rId9"/>
    <p:sldId id="655" r:id="rId10"/>
  </p:sldIdLst>
  <p:sldSz cx="9144000" cy="6858000" type="screen4x3"/>
  <p:notesSz cx="6400800" cy="86868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72C76B"/>
    <a:srgbClr val="6B5DD5"/>
    <a:srgbClr val="D1616C"/>
    <a:srgbClr val="CC00CC"/>
    <a:srgbClr val="0000FF"/>
    <a:srgbClr val="558ED5"/>
    <a:srgbClr val="FFFF66"/>
    <a:srgbClr val="00FA00"/>
    <a:srgbClr val="00E200"/>
  </p:clrMru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50" autoAdjust="0"/>
    <p:restoredTop sz="94660"/>
  </p:normalViewPr>
  <p:slideViewPr>
    <p:cSldViewPr snapToGrid="0">
      <p:cViewPr varScale="1">
        <p:scale>
          <a:sx n="83" d="100"/>
          <a:sy n="83" d="100"/>
        </p:scale>
        <p:origin x="-56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6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3540"/>
    </p:cViewPr>
  </p:sorterViewPr>
  <p:notesViewPr>
    <p:cSldViewPr snapToGrid="0">
      <p:cViewPr varScale="1">
        <p:scale>
          <a:sx n="63" d="100"/>
          <a:sy n="63" d="100"/>
        </p:scale>
        <p:origin x="-2568" y="-108"/>
      </p:cViewPr>
      <p:guideLst>
        <p:guide orient="horz" pos="2736"/>
        <p:guide pos="201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773363" cy="434975"/>
          </a:xfrm>
          <a:prstGeom prst="rect">
            <a:avLst/>
          </a:prstGeom>
        </p:spPr>
        <p:txBody>
          <a:bodyPr vert="horz" lIns="91420" tIns="45710" rIns="91420" bIns="45710" rtlCol="0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625851" y="1"/>
            <a:ext cx="2773363" cy="434975"/>
          </a:xfrm>
          <a:prstGeom prst="rect">
            <a:avLst/>
          </a:prstGeom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33B3F90-9260-4C41-A7D8-9201F1648F09}" type="datetime1">
              <a:rPr lang="pt-PT"/>
              <a:pPr>
                <a:defRPr/>
              </a:pPr>
              <a:t>22-04-2012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250239"/>
            <a:ext cx="2773363" cy="434975"/>
          </a:xfrm>
          <a:prstGeom prst="rect">
            <a:avLst/>
          </a:prstGeom>
        </p:spPr>
        <p:txBody>
          <a:bodyPr vert="horz" lIns="91420" tIns="45710" rIns="91420" bIns="45710" rtlCol="0" anchor="b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625851" y="8250239"/>
            <a:ext cx="2773363" cy="434975"/>
          </a:xfrm>
          <a:prstGeom prst="rect">
            <a:avLst/>
          </a:prstGeom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C24B5D6-B9B2-4A01-B85E-A417F94A70F3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773363" cy="434975"/>
          </a:xfrm>
          <a:prstGeom prst="rect">
            <a:avLst/>
          </a:prstGeom>
        </p:spPr>
        <p:txBody>
          <a:bodyPr vert="horz" lIns="91420" tIns="45710" rIns="91420" bIns="45710" rtlCol="0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625851" y="1"/>
            <a:ext cx="2773363" cy="434975"/>
          </a:xfrm>
          <a:prstGeom prst="rect">
            <a:avLst/>
          </a:prstGeom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414C139-70A8-4843-B4A6-9499265B948A}" type="datetime1">
              <a:rPr lang="pt-PT"/>
              <a:pPr>
                <a:defRPr/>
              </a:pPr>
              <a:t>22-04-2012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28700" y="650875"/>
            <a:ext cx="4343400" cy="3257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0" tIns="45710" rIns="91420" bIns="45710" rtlCol="0" anchor="ctr"/>
          <a:lstStyle/>
          <a:p>
            <a:pPr lvl="0"/>
            <a:endParaRPr lang="pt-PT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39763" y="4125913"/>
            <a:ext cx="5121275" cy="3910012"/>
          </a:xfrm>
          <a:prstGeom prst="rect">
            <a:avLst/>
          </a:prstGeom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pt-PT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250239"/>
            <a:ext cx="2773363" cy="434975"/>
          </a:xfrm>
          <a:prstGeom prst="rect">
            <a:avLst/>
          </a:prstGeom>
        </p:spPr>
        <p:txBody>
          <a:bodyPr vert="horz" lIns="91420" tIns="45710" rIns="91420" bIns="45710" rtlCol="0" anchor="b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625851" y="8250239"/>
            <a:ext cx="2773363" cy="434975"/>
          </a:xfrm>
          <a:prstGeom prst="rect">
            <a:avLst/>
          </a:prstGeom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B4071EB-AFCF-43B7-A0D9-5D52B242F5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431B513-120D-43F6-B0E2-DE045C7F4C54}" type="slidenum">
              <a:rPr lang="pt-PT" smtClean="0"/>
              <a:pPr/>
              <a:t>1</a:t>
            </a:fld>
            <a:endParaRPr lang="pt-P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D5BCA-7140-427D-86AA-64BB3ACF894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F9D5D-8461-4142-9347-F0B8F81F539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36FB-6543-41DB-9F61-81567F3F939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61938"/>
            <a:ext cx="822960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6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27100"/>
            <a:ext cx="8229600" cy="568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9523DEC8-888A-453B-AC01-5CDD61820C6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558ED5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58ED5"/>
          </a:solidFill>
          <a:latin typeface="Calibri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58ED5"/>
          </a:solidFill>
          <a:latin typeface="Calibri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58ED5"/>
          </a:solidFill>
          <a:latin typeface="Calibri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58ED5"/>
          </a:solidFill>
          <a:latin typeface="Calibri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8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14.png"/><Relationship Id="rId12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png"/><Relationship Id="rId11" Type="http://schemas.openxmlformats.org/officeDocument/2006/relationships/oleObject" Target="../embeddings/oleObject4.bin"/><Relationship Id="rId5" Type="http://schemas.openxmlformats.org/officeDocument/2006/relationships/image" Target="../media/image12.png"/><Relationship Id="rId15" Type="http://schemas.openxmlformats.org/officeDocument/2006/relationships/oleObject" Target="../embeddings/oleObject6.bin"/><Relationship Id="rId10" Type="http://schemas.openxmlformats.org/officeDocument/2006/relationships/oleObject" Target="../embeddings/oleObject3.bin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534353"/>
            <a:ext cx="8229600" cy="1086057"/>
          </a:xfrm>
        </p:spPr>
        <p:txBody>
          <a:bodyPr/>
          <a:lstStyle/>
          <a:p>
            <a:pPr eaLnBrk="1" hangingPunct="1"/>
            <a:r>
              <a:rPr lang="en-GB" sz="3600" dirty="0" smtClean="0">
                <a:ea typeface="ＭＳ Ｐゴシック" charset="-128"/>
              </a:rPr>
              <a:t>J/ψ and </a:t>
            </a:r>
            <a:r>
              <a:rPr lang="en-GB" sz="3600" dirty="0" smtClean="0">
                <a:latin typeface="Calibri" charset="0"/>
                <a:sym typeface="Symbol" charset="2"/>
              </a:rPr>
              <a:t> </a:t>
            </a:r>
            <a:r>
              <a:rPr lang="en-GB" sz="3600" dirty="0" smtClean="0">
                <a:ea typeface="ＭＳ Ｐゴシック" charset="-128"/>
              </a:rPr>
              <a:t>polarizations</a:t>
            </a:r>
            <a:endParaRPr lang="en-GB" dirty="0" smtClean="0">
              <a:ea typeface="ＭＳ Ｐゴシック" charset="-128"/>
            </a:endParaRPr>
          </a:p>
        </p:txBody>
      </p:sp>
      <p:sp>
        <p:nvSpPr>
          <p:cNvPr id="12291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26F0555-8601-49E5-99E2-593E89768F98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12292" name="Content Placeholder 6"/>
          <p:cNvSpPr>
            <a:spLocks noGrp="1"/>
          </p:cNvSpPr>
          <p:nvPr>
            <p:ph idx="4294967295"/>
          </p:nvPr>
        </p:nvSpPr>
        <p:spPr>
          <a:xfrm>
            <a:off x="1112933" y="2701541"/>
            <a:ext cx="7012527" cy="1455169"/>
          </a:xfrm>
        </p:spPr>
        <p:txBody>
          <a:bodyPr/>
          <a:lstStyle/>
          <a:p>
            <a:pPr marL="352425" indent="-352425" eaLnBrk="1" hangingPunct="1">
              <a:spcBef>
                <a:spcPts val="1200"/>
              </a:spcBef>
            </a:pPr>
            <a:r>
              <a:rPr lang="en-GB" dirty="0" smtClean="0">
                <a:ea typeface="ＭＳ Ｐゴシック" charset="-128"/>
              </a:rPr>
              <a:t>New methods and concepts developed at LIP to study polarizations of quarkonia and vector states</a:t>
            </a:r>
          </a:p>
          <a:p>
            <a:pPr marL="352425" indent="-352425" eaLnBrk="1" hangingPunct="1">
              <a:spcBef>
                <a:spcPts val="1200"/>
              </a:spcBef>
            </a:pPr>
            <a:r>
              <a:rPr lang="en-GB" dirty="0" smtClean="0">
                <a:ea typeface="ＭＳ Ｐゴシック" charset="-128"/>
              </a:rPr>
              <a:t>Ongoing J/ψ and </a:t>
            </a:r>
            <a:r>
              <a:rPr lang="en-GB" dirty="0" smtClean="0">
                <a:latin typeface="Calibri" charset="0"/>
                <a:sym typeface="Symbol" charset="2"/>
              </a:rPr>
              <a:t> </a:t>
            </a:r>
            <a:r>
              <a:rPr lang="en-GB" dirty="0" smtClean="0">
                <a:ea typeface="ＭＳ Ｐゴシック" charset="-128"/>
              </a:rPr>
              <a:t>polarization analyses in CMS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189434" y="1396484"/>
            <a:ext cx="2921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 smtClean="0">
                <a:latin typeface="+mn-lt"/>
                <a:ea typeface="ＭＳ Ｐゴシック" charset="-128"/>
              </a:rPr>
              <a:t>Pietro</a:t>
            </a:r>
            <a:r>
              <a:rPr lang="en-GB" dirty="0" smtClean="0">
                <a:latin typeface="+mn-lt"/>
                <a:ea typeface="ＭＳ Ｐゴシック" charset="-128"/>
              </a:rPr>
              <a:t> </a:t>
            </a:r>
            <a:r>
              <a:rPr lang="en-GB" dirty="0" err="1" smtClean="0">
                <a:latin typeface="+mn-lt"/>
                <a:ea typeface="ＭＳ Ｐゴシック" charset="-128"/>
              </a:rPr>
              <a:t>Faccioli</a:t>
            </a:r>
            <a:r>
              <a:rPr lang="en-GB" dirty="0" smtClean="0">
                <a:latin typeface="+mn-lt"/>
                <a:ea typeface="ＭＳ Ｐゴシック" charset="-128"/>
              </a:rPr>
              <a:t>, LIP 22/4/2012</a:t>
            </a:r>
            <a:endParaRPr lang="en-GB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6248" y="51118"/>
            <a:ext cx="8229600" cy="481012"/>
          </a:xfrm>
        </p:spPr>
        <p:txBody>
          <a:bodyPr/>
          <a:lstStyle/>
          <a:p>
            <a:pPr algn="l"/>
            <a:r>
              <a:rPr lang="en-GB" dirty="0" smtClean="0"/>
              <a:t>Towards better polarization measurements</a:t>
            </a:r>
            <a:endParaRPr lang="en-GB" dirty="0"/>
          </a:p>
        </p:txBody>
      </p:sp>
      <p:sp>
        <p:nvSpPr>
          <p:cNvPr id="3" name="Marcador de Posição do Número do Diapositivo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6F9D5D-8461-4142-9347-F0B8F81F5398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sp>
        <p:nvSpPr>
          <p:cNvPr id="4" name="Rectangle 93"/>
          <p:cNvSpPr/>
          <p:nvPr/>
        </p:nvSpPr>
        <p:spPr>
          <a:xfrm>
            <a:off x="158282" y="595761"/>
            <a:ext cx="369742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  <a:latin typeface="+mn-lt"/>
              </a:rPr>
              <a:t>P. </a:t>
            </a:r>
            <a:r>
              <a:rPr lang="en-GB" sz="1600" dirty="0" err="1" smtClean="0">
                <a:solidFill>
                  <a:srgbClr val="FF0000"/>
                </a:solidFill>
                <a:latin typeface="+mn-lt"/>
              </a:rPr>
              <a:t>Faccioli</a:t>
            </a:r>
            <a:r>
              <a:rPr lang="en-GB" sz="1600" dirty="0" smtClean="0">
                <a:solidFill>
                  <a:srgbClr val="FF0000"/>
                </a:solidFill>
                <a:latin typeface="+mn-lt"/>
              </a:rPr>
              <a:t>, C. </a:t>
            </a:r>
            <a:r>
              <a:rPr lang="en-GB" sz="1600" dirty="0" err="1" smtClean="0">
                <a:solidFill>
                  <a:srgbClr val="FF0000"/>
                </a:solidFill>
                <a:latin typeface="+mn-lt"/>
              </a:rPr>
              <a:t>Lourenço</a:t>
            </a:r>
            <a:r>
              <a:rPr lang="en-GB" sz="1600" dirty="0" smtClean="0">
                <a:solidFill>
                  <a:srgbClr val="FF0000"/>
                </a:solidFill>
                <a:latin typeface="+mn-lt"/>
              </a:rPr>
              <a:t>, J. Seixas, H. Wöhri,</a:t>
            </a:r>
          </a:p>
          <a:p>
            <a:r>
              <a:rPr lang="en-GB" sz="1600" dirty="0" smtClean="0">
                <a:solidFill>
                  <a:srgbClr val="FF0000"/>
                </a:solidFill>
                <a:latin typeface="+mn-lt"/>
              </a:rPr>
              <a:t>Phys. Rev. </a:t>
            </a:r>
            <a:r>
              <a:rPr lang="en-GB" sz="1600" dirty="0" err="1" smtClean="0">
                <a:solidFill>
                  <a:srgbClr val="FF0000"/>
                </a:solidFill>
                <a:latin typeface="+mn-lt"/>
              </a:rPr>
              <a:t>Lett</a:t>
            </a:r>
            <a:r>
              <a:rPr lang="en-GB" sz="1600" dirty="0" smtClean="0">
                <a:solidFill>
                  <a:srgbClr val="FF0000"/>
                </a:solidFill>
                <a:latin typeface="+mn-lt"/>
              </a:rPr>
              <a:t>. 102, 151802 (2009),</a:t>
            </a:r>
          </a:p>
          <a:p>
            <a:r>
              <a:rPr lang="en-GB" sz="1600" dirty="0" smtClean="0">
                <a:solidFill>
                  <a:srgbClr val="FF0000"/>
                </a:solidFill>
                <a:latin typeface="+mn-lt"/>
              </a:rPr>
              <a:t>Eur. Phys. J. C 69, 657 (2010)</a:t>
            </a:r>
            <a:endParaRPr lang="en-GB" sz="1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3" name="Rectângulo 42"/>
          <p:cNvSpPr/>
          <p:nvPr/>
        </p:nvSpPr>
        <p:spPr>
          <a:xfrm>
            <a:off x="425916" y="1717111"/>
            <a:ext cx="847805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Proposed solutions to</a:t>
            </a:r>
          </a:p>
          <a:p>
            <a:pPr marL="180975" indent="-180975">
              <a:buFontTx/>
              <a:buChar char="-"/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eliminate physical ambiguities of current measurements</a:t>
            </a:r>
          </a:p>
          <a:p>
            <a:pPr marL="180975" indent="-180975">
              <a:buFontTx/>
              <a:buChar char="-"/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remove artificial kinematic dependencies</a:t>
            </a:r>
          </a:p>
          <a:p>
            <a:pPr marL="180975" indent="-180975">
              <a:buFontTx/>
              <a:buChar char="-"/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improve the comparison between experiments and with theory</a:t>
            </a:r>
          </a:p>
          <a:p>
            <a:pPr marL="180975" indent="-180975">
              <a:buFontTx/>
              <a:buChar char="-"/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avoid analysis mistakes (one-dimensional efficiency corrections and template methods)</a:t>
            </a:r>
            <a:endParaRPr lang="en-GB" dirty="0"/>
          </a:p>
        </p:txBody>
      </p:sp>
      <p:pic>
        <p:nvPicPr>
          <p:cNvPr id="6" name="Picture 3" descr="C:\Users\Pietro\Desktop\QQbarPol\toymc\exp_kindep_lambda_th_11.eps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686906" y="3961154"/>
            <a:ext cx="3960494" cy="2861968"/>
          </a:xfrm>
          <a:prstGeom prst="rect">
            <a:avLst/>
          </a:prstGeom>
          <a:noFill/>
        </p:spPr>
      </p:pic>
      <p:cxnSp>
        <p:nvCxnSpPr>
          <p:cNvPr id="7" name="Straight Connector 9"/>
          <p:cNvCxnSpPr/>
          <p:nvPr/>
        </p:nvCxnSpPr>
        <p:spPr>
          <a:xfrm rot="5400000" flipH="1" flipV="1">
            <a:off x="6234646" y="5917537"/>
            <a:ext cx="247678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6174394" y="4213411"/>
            <a:ext cx="1154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i="1" dirty="0" smtClean="0">
                <a:latin typeface="Calibri" pitchFamily="34" charset="0"/>
              </a:rPr>
              <a:t>λ</a:t>
            </a:r>
            <a:r>
              <a:rPr lang="el-GR" i="1" baseline="-25000" dirty="0" smtClean="0">
                <a:latin typeface="Calibri" pitchFamily="34" charset="0"/>
              </a:rPr>
              <a:t>θ </a:t>
            </a:r>
            <a:r>
              <a:rPr lang="pt-PT" dirty="0" smtClean="0">
                <a:latin typeface="Calibri" pitchFamily="34" charset="0"/>
              </a:rPr>
              <a:t> = +0.65</a:t>
            </a:r>
            <a:endParaRPr lang="pt-PT" dirty="0"/>
          </a:p>
        </p:txBody>
      </p:sp>
      <p:cxnSp>
        <p:nvCxnSpPr>
          <p:cNvPr id="9" name="Straight Connector 20"/>
          <p:cNvCxnSpPr/>
          <p:nvPr/>
        </p:nvCxnSpPr>
        <p:spPr>
          <a:xfrm rot="5400000" flipH="1" flipV="1">
            <a:off x="6238527" y="4655089"/>
            <a:ext cx="231882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2"/>
          <p:cNvSpPr/>
          <p:nvPr/>
        </p:nvSpPr>
        <p:spPr>
          <a:xfrm>
            <a:off x="6226952" y="6070421"/>
            <a:ext cx="962518" cy="1443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9"/>
          <p:cNvSpPr/>
          <p:nvPr/>
        </p:nvSpPr>
        <p:spPr>
          <a:xfrm>
            <a:off x="6134300" y="5953984"/>
            <a:ext cx="11557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i="1" dirty="0" smtClean="0">
                <a:latin typeface="Calibri" pitchFamily="34" charset="0"/>
              </a:rPr>
              <a:t>λ</a:t>
            </a:r>
            <a:r>
              <a:rPr lang="el-GR" i="1" baseline="-25000" dirty="0" smtClean="0">
                <a:latin typeface="Calibri" pitchFamily="34" charset="0"/>
              </a:rPr>
              <a:t>θ </a:t>
            </a:r>
            <a:r>
              <a:rPr lang="pt-PT" dirty="0" smtClean="0">
                <a:latin typeface="Calibri" pitchFamily="34" charset="0"/>
              </a:rPr>
              <a:t> = </a:t>
            </a:r>
            <a:r>
              <a:rPr lang="pt-PT" dirty="0" smtClean="0">
                <a:latin typeface="Calibri" pitchFamily="34" charset="0"/>
                <a:sym typeface="Symbol"/>
              </a:rPr>
              <a:t></a:t>
            </a:r>
            <a:r>
              <a:rPr lang="pt-PT" dirty="0" smtClean="0">
                <a:latin typeface="Calibri" pitchFamily="34" charset="0"/>
              </a:rPr>
              <a:t>0.10</a:t>
            </a:r>
            <a:endParaRPr lang="pt-PT" dirty="0"/>
          </a:p>
        </p:txBody>
      </p:sp>
      <p:pic>
        <p:nvPicPr>
          <p:cNvPr id="15" name="Picture 3" descr="C:\Users\Pietro\Desktop\QQbarPol\toymc\exp_kindep_lambda_th_11.eps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69236" y="3961154"/>
            <a:ext cx="3960495" cy="2861968"/>
          </a:xfrm>
          <a:prstGeom prst="rect">
            <a:avLst/>
          </a:prstGeom>
          <a:noFill/>
        </p:spPr>
      </p:pic>
      <p:grpSp>
        <p:nvGrpSpPr>
          <p:cNvPr id="16" name="Group 64"/>
          <p:cNvGrpSpPr/>
          <p:nvPr/>
        </p:nvGrpSpPr>
        <p:grpSpPr>
          <a:xfrm>
            <a:off x="1063128" y="4244795"/>
            <a:ext cx="3221015" cy="0"/>
            <a:chOff x="1057842" y="1326629"/>
            <a:chExt cx="3221015" cy="0"/>
          </a:xfrm>
        </p:grpSpPr>
        <p:grpSp>
          <p:nvGrpSpPr>
            <p:cNvPr id="17" name="Group 33"/>
            <p:cNvGrpSpPr/>
            <p:nvPr/>
          </p:nvGrpSpPr>
          <p:grpSpPr>
            <a:xfrm>
              <a:off x="1057842" y="1326629"/>
              <a:ext cx="806400" cy="0"/>
              <a:chOff x="1057842" y="1324427"/>
              <a:chExt cx="3224436" cy="0"/>
            </a:xfrm>
          </p:grpSpPr>
          <p:cxnSp>
            <p:nvCxnSpPr>
              <p:cNvPr id="36" name="Straight Connector 19"/>
              <p:cNvCxnSpPr/>
              <p:nvPr/>
            </p:nvCxnSpPr>
            <p:spPr>
              <a:xfrm>
                <a:off x="1057842" y="1324427"/>
                <a:ext cx="6444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15"/>
              <p:cNvCxnSpPr/>
              <p:nvPr/>
            </p:nvCxnSpPr>
            <p:spPr>
              <a:xfrm>
                <a:off x="2992869" y="1324427"/>
                <a:ext cx="64440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16"/>
              <p:cNvCxnSpPr/>
              <p:nvPr/>
            </p:nvCxnSpPr>
            <p:spPr>
              <a:xfrm>
                <a:off x="2347860" y="1324427"/>
                <a:ext cx="644400" cy="0"/>
              </a:xfrm>
              <a:prstGeom prst="line">
                <a:avLst/>
              </a:prstGeom>
              <a:ln w="3810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17"/>
              <p:cNvCxnSpPr/>
              <p:nvPr/>
            </p:nvCxnSpPr>
            <p:spPr>
              <a:xfrm>
                <a:off x="3637878" y="1324427"/>
                <a:ext cx="644400" cy="0"/>
              </a:xfrm>
              <a:prstGeom prst="line">
                <a:avLst/>
              </a:prstGeom>
              <a:ln w="381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18"/>
              <p:cNvCxnSpPr/>
              <p:nvPr/>
            </p:nvCxnSpPr>
            <p:spPr>
              <a:xfrm>
                <a:off x="1702851" y="1324427"/>
                <a:ext cx="644400" cy="0"/>
              </a:xfrm>
              <a:prstGeom prst="line">
                <a:avLst/>
              </a:prstGeom>
              <a:ln w="38100">
                <a:solidFill>
                  <a:srgbClr val="FF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46"/>
            <p:cNvGrpSpPr/>
            <p:nvPr/>
          </p:nvGrpSpPr>
          <p:grpSpPr>
            <a:xfrm>
              <a:off x="1862714" y="1326629"/>
              <a:ext cx="806400" cy="0"/>
              <a:chOff x="1057842" y="1324427"/>
              <a:chExt cx="3224436" cy="0"/>
            </a:xfrm>
          </p:grpSpPr>
          <p:cxnSp>
            <p:nvCxnSpPr>
              <p:cNvPr id="31" name="Straight Connector 47"/>
              <p:cNvCxnSpPr/>
              <p:nvPr/>
            </p:nvCxnSpPr>
            <p:spPr>
              <a:xfrm>
                <a:off x="1057842" y="1324427"/>
                <a:ext cx="6444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48"/>
              <p:cNvCxnSpPr/>
              <p:nvPr/>
            </p:nvCxnSpPr>
            <p:spPr>
              <a:xfrm>
                <a:off x="2992869" y="1324427"/>
                <a:ext cx="64440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49"/>
              <p:cNvCxnSpPr/>
              <p:nvPr/>
            </p:nvCxnSpPr>
            <p:spPr>
              <a:xfrm>
                <a:off x="2347860" y="1324427"/>
                <a:ext cx="644400" cy="0"/>
              </a:xfrm>
              <a:prstGeom prst="line">
                <a:avLst/>
              </a:prstGeom>
              <a:ln w="3810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50"/>
              <p:cNvCxnSpPr/>
              <p:nvPr/>
            </p:nvCxnSpPr>
            <p:spPr>
              <a:xfrm>
                <a:off x="3637878" y="1324427"/>
                <a:ext cx="644400" cy="0"/>
              </a:xfrm>
              <a:prstGeom prst="line">
                <a:avLst/>
              </a:prstGeom>
              <a:ln w="381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51"/>
              <p:cNvCxnSpPr/>
              <p:nvPr/>
            </p:nvCxnSpPr>
            <p:spPr>
              <a:xfrm>
                <a:off x="1702851" y="1324427"/>
                <a:ext cx="644400" cy="0"/>
              </a:xfrm>
              <a:prstGeom prst="line">
                <a:avLst/>
              </a:prstGeom>
              <a:ln w="38100">
                <a:solidFill>
                  <a:srgbClr val="FF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52"/>
            <p:cNvGrpSpPr/>
            <p:nvPr/>
          </p:nvGrpSpPr>
          <p:grpSpPr>
            <a:xfrm>
              <a:off x="2667586" y="1326629"/>
              <a:ext cx="806400" cy="0"/>
              <a:chOff x="1057842" y="1324427"/>
              <a:chExt cx="3224436" cy="0"/>
            </a:xfrm>
          </p:grpSpPr>
          <p:cxnSp>
            <p:nvCxnSpPr>
              <p:cNvPr id="26" name="Straight Connector 53"/>
              <p:cNvCxnSpPr/>
              <p:nvPr/>
            </p:nvCxnSpPr>
            <p:spPr>
              <a:xfrm>
                <a:off x="1057842" y="1324427"/>
                <a:ext cx="6444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4"/>
              <p:cNvCxnSpPr/>
              <p:nvPr/>
            </p:nvCxnSpPr>
            <p:spPr>
              <a:xfrm>
                <a:off x="2992869" y="1324427"/>
                <a:ext cx="64440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5"/>
              <p:cNvCxnSpPr/>
              <p:nvPr/>
            </p:nvCxnSpPr>
            <p:spPr>
              <a:xfrm>
                <a:off x="2347860" y="1324427"/>
                <a:ext cx="644400" cy="0"/>
              </a:xfrm>
              <a:prstGeom prst="line">
                <a:avLst/>
              </a:prstGeom>
              <a:ln w="3810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6"/>
              <p:cNvCxnSpPr/>
              <p:nvPr/>
            </p:nvCxnSpPr>
            <p:spPr>
              <a:xfrm>
                <a:off x="3637878" y="1324427"/>
                <a:ext cx="644400" cy="0"/>
              </a:xfrm>
              <a:prstGeom prst="line">
                <a:avLst/>
              </a:prstGeom>
              <a:ln w="381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57"/>
              <p:cNvCxnSpPr/>
              <p:nvPr/>
            </p:nvCxnSpPr>
            <p:spPr>
              <a:xfrm>
                <a:off x="1702851" y="1324427"/>
                <a:ext cx="644400" cy="0"/>
              </a:xfrm>
              <a:prstGeom prst="line">
                <a:avLst/>
              </a:prstGeom>
              <a:ln w="38100">
                <a:solidFill>
                  <a:srgbClr val="FF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58"/>
            <p:cNvGrpSpPr/>
            <p:nvPr/>
          </p:nvGrpSpPr>
          <p:grpSpPr>
            <a:xfrm>
              <a:off x="3472457" y="1326629"/>
              <a:ext cx="806400" cy="0"/>
              <a:chOff x="1057842" y="1324427"/>
              <a:chExt cx="3224436" cy="0"/>
            </a:xfrm>
          </p:grpSpPr>
          <p:cxnSp>
            <p:nvCxnSpPr>
              <p:cNvPr id="21" name="Straight Connector 59"/>
              <p:cNvCxnSpPr/>
              <p:nvPr/>
            </p:nvCxnSpPr>
            <p:spPr>
              <a:xfrm>
                <a:off x="1057842" y="1324427"/>
                <a:ext cx="6444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60"/>
              <p:cNvCxnSpPr/>
              <p:nvPr/>
            </p:nvCxnSpPr>
            <p:spPr>
              <a:xfrm>
                <a:off x="2992869" y="1324427"/>
                <a:ext cx="64440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61"/>
              <p:cNvCxnSpPr/>
              <p:nvPr/>
            </p:nvCxnSpPr>
            <p:spPr>
              <a:xfrm>
                <a:off x="2347860" y="1324427"/>
                <a:ext cx="644400" cy="0"/>
              </a:xfrm>
              <a:prstGeom prst="line">
                <a:avLst/>
              </a:prstGeom>
              <a:ln w="3810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62"/>
              <p:cNvCxnSpPr/>
              <p:nvPr/>
            </p:nvCxnSpPr>
            <p:spPr>
              <a:xfrm>
                <a:off x="3637878" y="1324427"/>
                <a:ext cx="644400" cy="0"/>
              </a:xfrm>
              <a:prstGeom prst="line">
                <a:avLst/>
              </a:prstGeom>
              <a:ln w="381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63"/>
              <p:cNvCxnSpPr/>
              <p:nvPr/>
            </p:nvCxnSpPr>
            <p:spPr>
              <a:xfrm>
                <a:off x="1702851" y="1324427"/>
                <a:ext cx="644400" cy="0"/>
              </a:xfrm>
              <a:prstGeom prst="line">
                <a:avLst/>
              </a:prstGeom>
              <a:ln w="38100">
                <a:solidFill>
                  <a:srgbClr val="FF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14" name="Table 22"/>
          <p:cNvGraphicFramePr>
            <a:graphicFrameLocks noGrp="1"/>
          </p:cNvGraphicFramePr>
          <p:nvPr/>
        </p:nvGraphicFramePr>
        <p:xfrm>
          <a:off x="2455848" y="4808461"/>
          <a:ext cx="1876930" cy="1371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76930"/>
              </a:tblGrid>
              <a:tr h="1978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b="1" dirty="0" smtClean="0">
                          <a:solidFill>
                            <a:srgbClr val="D60093"/>
                          </a:solidFill>
                          <a:latin typeface="+mn-lt"/>
                        </a:rPr>
                        <a:t>ALICE </a:t>
                      </a:r>
                      <a:r>
                        <a:rPr lang="el-GR" b="1" dirty="0" smtClean="0">
                          <a:solidFill>
                            <a:srgbClr val="D60093"/>
                          </a:solidFill>
                          <a:latin typeface="+mn-lt"/>
                        </a:rPr>
                        <a:t>μ</a:t>
                      </a:r>
                      <a:r>
                        <a:rPr lang="pt-PT" b="1" baseline="30000" dirty="0" smtClean="0">
                          <a:solidFill>
                            <a:srgbClr val="D60093"/>
                          </a:solidFill>
                          <a:latin typeface="+mn-lt"/>
                        </a:rPr>
                        <a:t>+</a:t>
                      </a:r>
                      <a:r>
                        <a:rPr lang="el-GR" b="1" dirty="0" smtClean="0">
                          <a:solidFill>
                            <a:srgbClr val="D60093"/>
                          </a:solidFill>
                          <a:latin typeface="+mn-lt"/>
                        </a:rPr>
                        <a:t>μ</a:t>
                      </a:r>
                      <a:r>
                        <a:rPr lang="pt-PT" b="1" baseline="30000" dirty="0" smtClean="0">
                          <a:solidFill>
                            <a:srgbClr val="D60093"/>
                          </a:solidFill>
                          <a:latin typeface="+mn-lt"/>
                          <a:sym typeface="Symbol"/>
                        </a:rPr>
                        <a:t></a:t>
                      </a:r>
                      <a:r>
                        <a:rPr lang="pt-PT" b="1" baseline="0" dirty="0" smtClean="0">
                          <a:solidFill>
                            <a:srgbClr val="D60093"/>
                          </a:solidFill>
                          <a:latin typeface="+mn-lt"/>
                          <a:sym typeface="Symbol"/>
                        </a:rPr>
                        <a:t> / </a:t>
                      </a:r>
                      <a:r>
                        <a:rPr lang="pt-PT" b="1" dirty="0" smtClean="0">
                          <a:solidFill>
                            <a:srgbClr val="D60093"/>
                          </a:solidFill>
                          <a:latin typeface="+mn-lt"/>
                        </a:rPr>
                        <a:t>LHCb</a:t>
                      </a:r>
                    </a:p>
                  </a:txBody>
                  <a:tcPr marL="0" marR="0" marT="0" marB="0">
                    <a:noFill/>
                  </a:tcPr>
                </a:tc>
              </a:tr>
              <a:tr h="197853">
                <a:tc>
                  <a:txBody>
                    <a:bodyPr/>
                    <a:lstStyle/>
                    <a:p>
                      <a:r>
                        <a:rPr lang="pt-PT" b="1" dirty="0" smtClean="0">
                          <a:solidFill>
                            <a:srgbClr val="009900"/>
                          </a:solidFill>
                          <a:latin typeface="+mn-lt"/>
                        </a:rPr>
                        <a:t>ATLAS / CMS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D0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b="1" dirty="0" smtClean="0">
                          <a:solidFill>
                            <a:srgbClr val="0000FF"/>
                          </a:solidFill>
                          <a:latin typeface="+mn-lt"/>
                        </a:rPr>
                        <a:t>ALICE e</a:t>
                      </a:r>
                      <a:r>
                        <a:rPr lang="pt-PT" b="1" baseline="30000" dirty="0" smtClean="0">
                          <a:solidFill>
                            <a:srgbClr val="0000FF"/>
                          </a:solidFill>
                          <a:latin typeface="+mn-lt"/>
                        </a:rPr>
                        <a:t>+</a:t>
                      </a:r>
                      <a:r>
                        <a:rPr lang="pt-PT" b="1" dirty="0" smtClean="0">
                          <a:solidFill>
                            <a:srgbClr val="0000FF"/>
                          </a:solidFill>
                          <a:latin typeface="+mn-lt"/>
                        </a:rPr>
                        <a:t>e</a:t>
                      </a:r>
                      <a:r>
                        <a:rPr lang="pt-PT" b="1" baseline="30000" dirty="0" smtClean="0">
                          <a:solidFill>
                            <a:srgbClr val="0000FF"/>
                          </a:solidFill>
                          <a:latin typeface="+mn-lt"/>
                          <a:sym typeface="Symbol"/>
                        </a:rPr>
                        <a:t></a:t>
                      </a:r>
                      <a:endParaRPr lang="pt-PT" b="1" dirty="0" smtClean="0"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b="1" dirty="0" smtClean="0">
                          <a:latin typeface="+mn-lt"/>
                        </a:rPr>
                        <a:t>CDF</a:t>
                      </a:r>
                    </a:p>
                  </a:txBody>
                  <a:tcPr marL="0" marR="0" marT="0" marB="0">
                    <a:noFill/>
                  </a:tcPr>
                </a:tc>
              </a:tr>
            </a:tbl>
          </a:graphicData>
        </a:graphic>
      </p:graphicFrame>
      <p:sp>
        <p:nvSpPr>
          <p:cNvPr id="41" name="Rectângulo 40"/>
          <p:cNvSpPr/>
          <p:nvPr/>
        </p:nvSpPr>
        <p:spPr>
          <a:xfrm>
            <a:off x="397008" y="3357462"/>
            <a:ext cx="7306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Example: effect of choosing a non-optimal frame: Drell-Yan-like polarization</a:t>
            </a:r>
            <a:endParaRPr lang="en-GB" dirty="0"/>
          </a:p>
        </p:txBody>
      </p:sp>
      <p:sp>
        <p:nvSpPr>
          <p:cNvPr id="42" name="Rectângulo 41"/>
          <p:cNvSpPr/>
          <p:nvPr/>
        </p:nvSpPr>
        <p:spPr>
          <a:xfrm>
            <a:off x="1886615" y="3724980"/>
            <a:ext cx="15253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“lucky” choice</a:t>
            </a:r>
            <a:endParaRPr lang="en-GB" dirty="0"/>
          </a:p>
        </p:txBody>
      </p:sp>
      <p:sp>
        <p:nvSpPr>
          <p:cNvPr id="44" name="Rectângulo 43"/>
          <p:cNvSpPr/>
          <p:nvPr/>
        </p:nvSpPr>
        <p:spPr>
          <a:xfrm>
            <a:off x="6024862" y="3724979"/>
            <a:ext cx="17690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“unlucky” choice</a:t>
            </a:r>
            <a:endParaRPr lang="en-GB" dirty="0"/>
          </a:p>
        </p:txBody>
      </p:sp>
      <p:graphicFrame>
        <p:nvGraphicFramePr>
          <p:cNvPr id="410625" name="Object 6"/>
          <p:cNvGraphicFramePr>
            <a:graphicFrameLocks noChangeAspect="1"/>
          </p:cNvGraphicFramePr>
          <p:nvPr/>
        </p:nvGraphicFramePr>
        <p:xfrm>
          <a:off x="4115118" y="557127"/>
          <a:ext cx="4800282" cy="448077"/>
        </p:xfrm>
        <a:graphic>
          <a:graphicData uri="http://schemas.openxmlformats.org/presentationml/2006/ole">
            <p:oleObj spid="_x0000_s410625" name="Equation" r:id="rId5" imgW="4089240" imgH="380880" progId="Equation.DSMT4">
              <p:embed/>
            </p:oleObj>
          </a:graphicData>
        </a:graphic>
      </p:graphicFrame>
      <p:sp>
        <p:nvSpPr>
          <p:cNvPr id="45" name="Rectangle 30"/>
          <p:cNvSpPr>
            <a:spLocks noChangeArrowheads="1"/>
          </p:cNvSpPr>
          <p:nvPr/>
        </p:nvSpPr>
        <p:spPr bwMode="auto">
          <a:xfrm>
            <a:off x="5752113" y="1225900"/>
            <a:ext cx="661235" cy="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GB" sz="1400" b="1" i="1" dirty="0" err="1" smtClean="0">
                <a:latin typeface="+mn-lt"/>
              </a:rPr>
              <a:t>J</a:t>
            </a:r>
            <a:r>
              <a:rPr lang="en-GB" sz="1400" b="1" i="1" baseline="-25000" dirty="0" err="1" smtClean="0">
                <a:latin typeface="+mn-lt"/>
              </a:rPr>
              <a:t>z</a:t>
            </a:r>
            <a:r>
              <a:rPr lang="en-GB" sz="1400" b="1" baseline="-25000" dirty="0" smtClean="0">
                <a:latin typeface="+mn-lt"/>
              </a:rPr>
              <a:t> </a:t>
            </a:r>
            <a:r>
              <a:rPr lang="en-GB" sz="1400" b="1" dirty="0" smtClean="0">
                <a:latin typeface="+mn-lt"/>
              </a:rPr>
              <a:t>= ± 1</a:t>
            </a:r>
            <a:endParaRPr lang="en-GB" sz="1400" b="1" dirty="0">
              <a:latin typeface="+mn-lt"/>
            </a:endParaRPr>
          </a:p>
        </p:txBody>
      </p:sp>
      <p:sp>
        <p:nvSpPr>
          <p:cNvPr id="46" name="Rectangle 31"/>
          <p:cNvSpPr>
            <a:spLocks noChangeArrowheads="1"/>
          </p:cNvSpPr>
          <p:nvPr/>
        </p:nvSpPr>
        <p:spPr bwMode="auto">
          <a:xfrm>
            <a:off x="8063010" y="1256683"/>
            <a:ext cx="523377" cy="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GB" sz="1400" b="1" i="1" dirty="0" err="1" smtClean="0">
                <a:latin typeface="+mn-lt"/>
              </a:rPr>
              <a:t>J</a:t>
            </a:r>
            <a:r>
              <a:rPr lang="en-GB" sz="1400" b="1" i="1" baseline="-25000" dirty="0" err="1" smtClean="0">
                <a:latin typeface="+mn-lt"/>
              </a:rPr>
              <a:t>z</a:t>
            </a:r>
            <a:r>
              <a:rPr lang="en-GB" sz="1400" b="1" baseline="-25000" dirty="0" smtClean="0">
                <a:latin typeface="+mn-lt"/>
              </a:rPr>
              <a:t> </a:t>
            </a:r>
            <a:r>
              <a:rPr lang="en-GB" sz="1400" b="1" dirty="0" smtClean="0">
                <a:latin typeface="+mn-lt"/>
              </a:rPr>
              <a:t>= 0</a:t>
            </a:r>
            <a:endParaRPr lang="en-GB" sz="1400" b="1" dirty="0">
              <a:latin typeface="+mn-lt"/>
            </a:endParaRPr>
          </a:p>
        </p:txBody>
      </p:sp>
      <p:grpSp>
        <p:nvGrpSpPr>
          <p:cNvPr id="47" name="Group 9"/>
          <p:cNvGrpSpPr>
            <a:grpSpLocks/>
          </p:cNvGrpSpPr>
          <p:nvPr/>
        </p:nvGrpSpPr>
        <p:grpSpPr bwMode="auto">
          <a:xfrm>
            <a:off x="5294890" y="877338"/>
            <a:ext cx="483840" cy="1123318"/>
            <a:chOff x="1989510" y="1904305"/>
            <a:chExt cx="533518" cy="1239320"/>
          </a:xfrm>
        </p:grpSpPr>
        <p:pic>
          <p:nvPicPr>
            <p:cNvPr id="48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8214" t="13263" r="37923" b="14638"/>
            <a:stretch>
              <a:fillRect/>
            </a:stretch>
          </p:blipFill>
          <p:spPr bwMode="auto">
            <a:xfrm>
              <a:off x="1989510" y="2138727"/>
              <a:ext cx="533518" cy="896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9" name="Line 62"/>
            <p:cNvSpPr>
              <a:spLocks noChangeShapeType="1"/>
            </p:cNvSpPr>
            <p:nvPr/>
          </p:nvSpPr>
          <p:spPr bwMode="auto">
            <a:xfrm flipH="1" flipV="1">
              <a:off x="2252788" y="1904305"/>
              <a:ext cx="1750" cy="27736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>
                <a:latin typeface="+mn-lt"/>
              </a:endParaRPr>
            </a:p>
          </p:txBody>
        </p:sp>
        <p:sp>
          <p:nvSpPr>
            <p:cNvPr id="50" name="Line 62"/>
            <p:cNvSpPr>
              <a:spLocks noChangeShapeType="1"/>
            </p:cNvSpPr>
            <p:nvPr/>
          </p:nvSpPr>
          <p:spPr bwMode="auto">
            <a:xfrm flipH="1" flipV="1">
              <a:off x="2250741" y="3009915"/>
              <a:ext cx="0" cy="13371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+mn-lt"/>
              </a:endParaRPr>
            </a:p>
          </p:txBody>
        </p:sp>
      </p:grpSp>
      <p:grpSp>
        <p:nvGrpSpPr>
          <p:cNvPr id="51" name="Group 25"/>
          <p:cNvGrpSpPr>
            <a:grpSpLocks/>
          </p:cNvGrpSpPr>
          <p:nvPr/>
        </p:nvGrpSpPr>
        <p:grpSpPr bwMode="auto">
          <a:xfrm>
            <a:off x="7264800" y="997678"/>
            <a:ext cx="855360" cy="806485"/>
            <a:chOff x="4353719" y="1298516"/>
            <a:chExt cx="944516" cy="887879"/>
          </a:xfrm>
        </p:grpSpPr>
        <p:pic>
          <p:nvPicPr>
            <p:cNvPr id="52" name="Picture 9"/>
            <p:cNvPicPr>
              <a:picLocks noChangeAspect="1" noChangeArrowheads="1"/>
            </p:cNvPicPr>
            <p:nvPr/>
          </p:nvPicPr>
          <p:blipFill>
            <a:blip r:embed="rId7" cstate="print"/>
            <a:srcRect l="28989" t="25929" r="28764" b="23439"/>
            <a:stretch>
              <a:fillRect/>
            </a:stretch>
          </p:blipFill>
          <p:spPr bwMode="auto">
            <a:xfrm>
              <a:off x="4353719" y="1441167"/>
              <a:ext cx="944516" cy="6296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3" name="Line 62"/>
            <p:cNvSpPr>
              <a:spLocks noChangeShapeType="1"/>
            </p:cNvSpPr>
            <p:nvPr/>
          </p:nvSpPr>
          <p:spPr bwMode="auto">
            <a:xfrm flipH="1" flipV="1">
              <a:off x="4834530" y="1298516"/>
              <a:ext cx="0" cy="36274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>
                <a:latin typeface="+mn-lt"/>
              </a:endParaRPr>
            </a:p>
          </p:txBody>
        </p:sp>
        <p:sp>
          <p:nvSpPr>
            <p:cNvPr id="54" name="Line 62"/>
            <p:cNvSpPr>
              <a:spLocks noChangeShapeType="1"/>
            </p:cNvSpPr>
            <p:nvPr/>
          </p:nvSpPr>
          <p:spPr bwMode="auto">
            <a:xfrm flipH="1" flipV="1">
              <a:off x="4830733" y="2052685"/>
              <a:ext cx="0" cy="13371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+mn-lt"/>
              </a:endParaRPr>
            </a:p>
          </p:txBody>
        </p:sp>
      </p:grpSp>
      <p:sp>
        <p:nvSpPr>
          <p:cNvPr id="55" name="Rectangle 26"/>
          <p:cNvSpPr>
            <a:spLocks noChangeArrowheads="1"/>
          </p:cNvSpPr>
          <p:nvPr/>
        </p:nvSpPr>
        <p:spPr bwMode="auto">
          <a:xfrm>
            <a:off x="5734264" y="931014"/>
            <a:ext cx="761840" cy="329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pPr eaLnBrk="0" hangingPunct="0"/>
            <a:r>
              <a:rPr lang="en-GB" sz="1600" b="1" i="1" dirty="0" err="1" smtClean="0">
                <a:solidFill>
                  <a:srgbClr val="FF0000"/>
                </a:solidFill>
                <a:latin typeface="+mn-lt"/>
              </a:rPr>
              <a:t>λ</a:t>
            </a:r>
            <a:r>
              <a:rPr lang="en-GB" sz="1600" b="1" i="1" baseline="-25000" dirty="0" err="1" smtClean="0">
                <a:solidFill>
                  <a:srgbClr val="FF0000"/>
                </a:solidFill>
                <a:latin typeface="+mn-lt"/>
              </a:rPr>
              <a:t>θ</a:t>
            </a:r>
            <a:r>
              <a:rPr lang="en-GB" sz="1600" b="1" baseline="-25000" dirty="0" smtClean="0">
                <a:solidFill>
                  <a:srgbClr val="FF0000"/>
                </a:solidFill>
                <a:latin typeface="+mn-lt"/>
                <a:sym typeface="Symbol" charset="2"/>
              </a:rPr>
              <a:t> </a:t>
            </a:r>
            <a:r>
              <a:rPr lang="en-GB" sz="1600" b="1" dirty="0" smtClean="0">
                <a:solidFill>
                  <a:srgbClr val="FF0000"/>
                </a:solidFill>
                <a:latin typeface="+mn-lt"/>
              </a:rPr>
              <a:t>= +1</a:t>
            </a:r>
          </a:p>
        </p:txBody>
      </p:sp>
      <p:sp>
        <p:nvSpPr>
          <p:cNvPr id="56" name="Rectangle 26"/>
          <p:cNvSpPr>
            <a:spLocks noChangeArrowheads="1"/>
          </p:cNvSpPr>
          <p:nvPr/>
        </p:nvSpPr>
        <p:spPr bwMode="auto">
          <a:xfrm>
            <a:off x="7993968" y="956162"/>
            <a:ext cx="761840" cy="329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pPr eaLnBrk="0" hangingPunct="0"/>
            <a:r>
              <a:rPr lang="en-GB" sz="1600" b="1" i="1" dirty="0" err="1" smtClean="0">
                <a:solidFill>
                  <a:srgbClr val="FF0000"/>
                </a:solidFill>
                <a:latin typeface="+mn-lt"/>
              </a:rPr>
              <a:t>λ</a:t>
            </a:r>
            <a:r>
              <a:rPr lang="en-GB" sz="1600" b="1" i="1" baseline="-25000" dirty="0" err="1" smtClean="0">
                <a:solidFill>
                  <a:srgbClr val="FF0000"/>
                </a:solidFill>
                <a:latin typeface="+mn-lt"/>
              </a:rPr>
              <a:t>θ</a:t>
            </a:r>
            <a:r>
              <a:rPr lang="en-GB" sz="1600" b="1" baseline="-25000" dirty="0" smtClean="0">
                <a:solidFill>
                  <a:srgbClr val="FF0000"/>
                </a:solidFill>
                <a:latin typeface="+mn-lt"/>
                <a:sym typeface="Symbol" charset="2"/>
              </a:rPr>
              <a:t> </a:t>
            </a:r>
            <a:r>
              <a:rPr lang="en-GB" sz="1600" b="1" dirty="0" smtClean="0">
                <a:solidFill>
                  <a:srgbClr val="FF0000"/>
                </a:solidFill>
                <a:latin typeface="+mn-lt"/>
              </a:rPr>
              <a:t>= –1</a:t>
            </a:r>
          </a:p>
        </p:txBody>
      </p:sp>
      <p:sp>
        <p:nvSpPr>
          <p:cNvPr id="57" name="Rectângulo 56"/>
          <p:cNvSpPr/>
          <p:nvPr/>
        </p:nvSpPr>
        <p:spPr>
          <a:xfrm>
            <a:off x="5674830" y="1538724"/>
            <a:ext cx="10936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latin typeface="+mn-lt"/>
              </a:rPr>
              <a:t>“transverse”</a:t>
            </a:r>
            <a:endParaRPr lang="en-GB" sz="1400" dirty="0">
              <a:latin typeface="+mn-lt"/>
            </a:endParaRPr>
          </a:p>
        </p:txBody>
      </p:sp>
      <p:sp>
        <p:nvSpPr>
          <p:cNvPr id="58" name="Rectângulo 57"/>
          <p:cNvSpPr/>
          <p:nvPr/>
        </p:nvSpPr>
        <p:spPr>
          <a:xfrm>
            <a:off x="7649680" y="1628894"/>
            <a:ext cx="12073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latin typeface="+mn-lt"/>
              </a:rPr>
              <a:t>“longitudinal”</a:t>
            </a:r>
            <a:endParaRPr lang="en-GB" sz="1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1" grpId="0"/>
      <p:bldP spid="41" grpId="0"/>
      <p:bldP spid="42" grpId="0"/>
      <p:bldP spid="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7A01EFC-4889-47AD-B9AA-F4F4A94A0DFA}" type="slidenum">
              <a:rPr lang="en-US" smtClean="0"/>
              <a:pPr/>
              <a:t>3</a:t>
            </a:fld>
            <a:endParaRPr lang="en-US" smtClean="0"/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1782900" y="1413414"/>
          <a:ext cx="1375046" cy="707649"/>
        </p:xfrm>
        <a:graphic>
          <a:graphicData uri="http://schemas.openxmlformats.org/presentationml/2006/ole">
            <p:oleObj spid="_x0000_s418818" name="Equation" r:id="rId3" imgW="888840" imgH="457200" progId="Equation.DSMT4">
              <p:embed/>
            </p:oleObj>
          </a:graphicData>
        </a:graphic>
      </p:graphicFrame>
      <p:sp>
        <p:nvSpPr>
          <p:cNvPr id="4103" name="Rectangle 4"/>
          <p:cNvSpPr>
            <a:spLocks noChangeArrowheads="1"/>
          </p:cNvSpPr>
          <p:nvPr/>
        </p:nvSpPr>
        <p:spPr bwMode="auto">
          <a:xfrm>
            <a:off x="466724" y="1072048"/>
            <a:ext cx="77171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dirty="0" smtClean="0">
                <a:latin typeface="Calibri" charset="0"/>
              </a:rPr>
              <a:t>→ </a:t>
            </a:r>
            <a:r>
              <a:rPr lang="en-GB" dirty="0">
                <a:latin typeface="Calibri" charset="0"/>
              </a:rPr>
              <a:t>it can be characterized by </a:t>
            </a:r>
            <a:r>
              <a:rPr lang="en-GB" dirty="0" smtClean="0">
                <a:latin typeface="Calibri" charset="0"/>
              </a:rPr>
              <a:t>two different frame-independent parameters:</a:t>
            </a:r>
            <a:endParaRPr lang="en-GB" dirty="0">
              <a:latin typeface="Calibri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495300" y="2469443"/>
            <a:ext cx="533400" cy="1239838"/>
            <a:chOff x="1989510" y="1904305"/>
            <a:chExt cx="533518" cy="1239320"/>
          </a:xfrm>
        </p:grpSpPr>
        <p:pic>
          <p:nvPicPr>
            <p:cNvPr id="4139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89510" y="2138727"/>
              <a:ext cx="533518" cy="896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0" name="Line 62"/>
            <p:cNvSpPr>
              <a:spLocks noChangeShapeType="1"/>
            </p:cNvSpPr>
            <p:nvPr/>
          </p:nvSpPr>
          <p:spPr bwMode="auto">
            <a:xfrm flipH="1" flipV="1">
              <a:off x="2253093" y="1904305"/>
              <a:ext cx="1588" cy="27769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51" name="Line 62"/>
            <p:cNvSpPr>
              <a:spLocks noChangeShapeType="1"/>
            </p:cNvSpPr>
            <p:nvPr/>
          </p:nvSpPr>
          <p:spPr bwMode="auto">
            <a:xfrm flipH="1" flipV="1">
              <a:off x="2251506" y="3010331"/>
              <a:ext cx="0" cy="13329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latin typeface="+mn-lt"/>
              </a:endParaRPr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311150" y="4928481"/>
            <a:ext cx="904875" cy="862012"/>
            <a:chOff x="529956" y="2805307"/>
            <a:chExt cx="905637" cy="862520"/>
          </a:xfrm>
        </p:grpSpPr>
        <p:pic>
          <p:nvPicPr>
            <p:cNvPr id="4136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29956" y="2988358"/>
              <a:ext cx="905637" cy="614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4" name="Line 62"/>
            <p:cNvSpPr>
              <a:spLocks noChangeShapeType="1"/>
            </p:cNvSpPr>
            <p:nvPr/>
          </p:nvSpPr>
          <p:spPr bwMode="auto">
            <a:xfrm flipH="1" flipV="1">
              <a:off x="982775" y="2805307"/>
              <a:ext cx="1588" cy="27797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55" name="Line 62"/>
            <p:cNvSpPr>
              <a:spLocks noChangeShapeType="1"/>
            </p:cNvSpPr>
            <p:nvPr/>
          </p:nvSpPr>
          <p:spPr bwMode="auto">
            <a:xfrm flipH="1" flipV="1">
              <a:off x="981186" y="3534398"/>
              <a:ext cx="0" cy="133429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latin typeface="+mn-lt"/>
              </a:endParaRPr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352425" y="3810881"/>
            <a:ext cx="779463" cy="1014412"/>
            <a:chOff x="1022541" y="4225473"/>
            <a:chExt cx="778812" cy="1013240"/>
          </a:xfrm>
        </p:grpSpPr>
        <p:pic>
          <p:nvPicPr>
            <p:cNvPr id="4133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22541" y="4441222"/>
              <a:ext cx="778812" cy="718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8" name="Line 62"/>
            <p:cNvSpPr>
              <a:spLocks noChangeShapeType="1"/>
            </p:cNvSpPr>
            <p:nvPr/>
          </p:nvSpPr>
          <p:spPr bwMode="auto">
            <a:xfrm flipH="1" flipV="1">
              <a:off x="1428602" y="4225473"/>
              <a:ext cx="1587" cy="27749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59" name="Line 62"/>
            <p:cNvSpPr>
              <a:spLocks noChangeShapeType="1"/>
            </p:cNvSpPr>
            <p:nvPr/>
          </p:nvSpPr>
          <p:spPr bwMode="auto">
            <a:xfrm flipH="1" flipV="1">
              <a:off x="1427016" y="5105517"/>
              <a:ext cx="0" cy="13319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latin typeface="+mn-lt"/>
              </a:endParaRPr>
            </a:p>
          </p:txBody>
        </p:sp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4992688" y="4536368"/>
            <a:ext cx="646112" cy="1249363"/>
            <a:chOff x="4024672" y="2527301"/>
            <a:chExt cx="646248" cy="1249368"/>
          </a:xfrm>
        </p:grpSpPr>
        <p:pic>
          <p:nvPicPr>
            <p:cNvPr id="4130" name="Picture 6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024672" y="2744776"/>
              <a:ext cx="646248" cy="938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" name="Line 62"/>
            <p:cNvSpPr>
              <a:spLocks noChangeShapeType="1"/>
            </p:cNvSpPr>
            <p:nvPr/>
          </p:nvSpPr>
          <p:spPr bwMode="auto">
            <a:xfrm flipH="1" flipV="1">
              <a:off x="4337475" y="2527301"/>
              <a:ext cx="1588" cy="27781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63" name="Line 62"/>
            <p:cNvSpPr>
              <a:spLocks noChangeShapeType="1"/>
            </p:cNvSpPr>
            <p:nvPr/>
          </p:nvSpPr>
          <p:spPr bwMode="auto">
            <a:xfrm flipH="1" flipV="1">
              <a:off x="4335887" y="3643318"/>
              <a:ext cx="0" cy="13335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latin typeface="+mn-lt"/>
              </a:endParaRPr>
            </a:p>
          </p:txBody>
        </p:sp>
      </p:grpSp>
      <p:grpSp>
        <p:nvGrpSpPr>
          <p:cNvPr id="6" name="Group 25"/>
          <p:cNvGrpSpPr>
            <a:grpSpLocks/>
          </p:cNvGrpSpPr>
          <p:nvPr/>
        </p:nvGrpSpPr>
        <p:grpSpPr bwMode="auto">
          <a:xfrm>
            <a:off x="4845050" y="2393243"/>
            <a:ext cx="944563" cy="889000"/>
            <a:chOff x="4353719" y="1298516"/>
            <a:chExt cx="944516" cy="887879"/>
          </a:xfrm>
        </p:grpSpPr>
        <p:pic>
          <p:nvPicPr>
            <p:cNvPr id="4127" name="Picture 9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353719" y="1441167"/>
              <a:ext cx="944516" cy="6296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6" name="Line 62"/>
            <p:cNvSpPr>
              <a:spLocks noChangeShapeType="1"/>
            </p:cNvSpPr>
            <p:nvPr/>
          </p:nvSpPr>
          <p:spPr bwMode="auto">
            <a:xfrm flipH="1" flipV="1">
              <a:off x="4834708" y="1298516"/>
              <a:ext cx="0" cy="36308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67" name="Line 62"/>
            <p:cNvSpPr>
              <a:spLocks noChangeShapeType="1"/>
            </p:cNvSpPr>
            <p:nvPr/>
          </p:nvSpPr>
          <p:spPr bwMode="auto">
            <a:xfrm flipH="1" flipV="1">
              <a:off x="4829945" y="2053213"/>
              <a:ext cx="0" cy="13318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latin typeface="+mn-lt"/>
              </a:endParaRPr>
            </a:p>
          </p:txBody>
        </p:sp>
      </p:grpSp>
      <p:grpSp>
        <p:nvGrpSpPr>
          <p:cNvPr id="7" name="Group 29"/>
          <p:cNvGrpSpPr>
            <a:grpSpLocks/>
          </p:cNvGrpSpPr>
          <p:nvPr/>
        </p:nvGrpSpPr>
        <p:grpSpPr bwMode="auto">
          <a:xfrm>
            <a:off x="4957763" y="3360031"/>
            <a:ext cx="817562" cy="1127125"/>
            <a:chOff x="5162508" y="3539490"/>
            <a:chExt cx="817476" cy="1128282"/>
          </a:xfrm>
        </p:grpSpPr>
        <p:pic>
          <p:nvPicPr>
            <p:cNvPr id="4124" name="Picture 8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162508" y="3672361"/>
              <a:ext cx="817476" cy="878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0" name="Line 62"/>
            <p:cNvSpPr>
              <a:spLocks noChangeShapeType="1"/>
            </p:cNvSpPr>
            <p:nvPr/>
          </p:nvSpPr>
          <p:spPr bwMode="auto">
            <a:xfrm flipH="1" flipV="1">
              <a:off x="5521245" y="3539490"/>
              <a:ext cx="0" cy="530769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71" name="Line 62"/>
            <p:cNvSpPr>
              <a:spLocks noChangeShapeType="1"/>
            </p:cNvSpPr>
            <p:nvPr/>
          </p:nvSpPr>
          <p:spPr bwMode="auto">
            <a:xfrm flipH="1" flipV="1">
              <a:off x="5516483" y="4534285"/>
              <a:ext cx="0" cy="13348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latin typeface="+mn-lt"/>
              </a:endParaRPr>
            </a:p>
          </p:txBody>
        </p:sp>
      </p:grpSp>
      <p:sp>
        <p:nvSpPr>
          <p:cNvPr id="4110" name="Rectangle 26"/>
          <p:cNvSpPr>
            <a:spLocks noChangeArrowheads="1"/>
          </p:cNvSpPr>
          <p:nvPr/>
        </p:nvSpPr>
        <p:spPr bwMode="auto">
          <a:xfrm>
            <a:off x="1084263" y="2837743"/>
            <a:ext cx="7747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/>
            <a:r>
              <a:rPr lang="el-GR" sz="1600" i="1" dirty="0">
                <a:solidFill>
                  <a:srgbClr val="FF0000"/>
                </a:solidFill>
                <a:latin typeface="Calibri" charset="0"/>
              </a:rPr>
              <a:t>λ</a:t>
            </a:r>
            <a:r>
              <a:rPr lang="el-GR" sz="1600" i="1" baseline="-25000" dirty="0">
                <a:solidFill>
                  <a:srgbClr val="FF0000"/>
                </a:solidFill>
                <a:latin typeface="Calibri" charset="0"/>
              </a:rPr>
              <a:t>θ</a:t>
            </a:r>
            <a:r>
              <a:rPr lang="en-US" sz="1600" baseline="-25000" dirty="0">
                <a:solidFill>
                  <a:srgbClr val="FF0000"/>
                </a:solidFill>
                <a:latin typeface="Calibri" charset="0"/>
                <a:sym typeface="Symbol" charset="2"/>
              </a:rPr>
              <a:t> </a:t>
            </a:r>
            <a:r>
              <a:rPr lang="en-US" sz="1600" dirty="0">
                <a:solidFill>
                  <a:srgbClr val="FF0000"/>
                </a:solidFill>
                <a:latin typeface="Calibri" charset="0"/>
              </a:rPr>
              <a:t>= +1</a:t>
            </a:r>
          </a:p>
          <a:p>
            <a:pPr eaLnBrk="0"/>
            <a:r>
              <a:rPr lang="el-GR" sz="1600" i="1" dirty="0">
                <a:solidFill>
                  <a:srgbClr val="0000FF"/>
                </a:solidFill>
                <a:latin typeface="Calibri" charset="0"/>
              </a:rPr>
              <a:t>λ</a:t>
            </a:r>
            <a:r>
              <a:rPr lang="el-GR" sz="1600" i="1" baseline="-25000" dirty="0">
                <a:solidFill>
                  <a:srgbClr val="0000FF"/>
                </a:solidFill>
                <a:latin typeface="Calibri" charset="0"/>
              </a:rPr>
              <a:t>φ </a:t>
            </a:r>
            <a:r>
              <a:rPr lang="en-US" sz="1600" baseline="-25000" dirty="0">
                <a:solidFill>
                  <a:srgbClr val="0000FF"/>
                </a:solidFill>
                <a:latin typeface="Calibri" charset="0"/>
                <a:sym typeface="Symbol" charset="2"/>
              </a:rPr>
              <a:t></a:t>
            </a:r>
            <a:r>
              <a:rPr lang="en-US" sz="1600" dirty="0">
                <a:solidFill>
                  <a:srgbClr val="0000FF"/>
                </a:solidFill>
                <a:latin typeface="Calibri" charset="0"/>
              </a:rPr>
              <a:t>= 0</a:t>
            </a:r>
          </a:p>
        </p:txBody>
      </p:sp>
      <p:sp>
        <p:nvSpPr>
          <p:cNvPr id="4111" name="Rectangle 26"/>
          <p:cNvSpPr>
            <a:spLocks noChangeArrowheads="1"/>
          </p:cNvSpPr>
          <p:nvPr/>
        </p:nvSpPr>
        <p:spPr bwMode="auto">
          <a:xfrm>
            <a:off x="1236663" y="5038018"/>
            <a:ext cx="968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/>
            <a:r>
              <a:rPr lang="el-GR" sz="1600" i="1">
                <a:solidFill>
                  <a:srgbClr val="FF0000"/>
                </a:solidFill>
                <a:latin typeface="Calibri" charset="0"/>
              </a:rPr>
              <a:t>λ</a:t>
            </a:r>
            <a:r>
              <a:rPr lang="el-GR" sz="1600" i="1" baseline="-25000">
                <a:solidFill>
                  <a:srgbClr val="FF0000"/>
                </a:solidFill>
                <a:latin typeface="Calibri" charset="0"/>
              </a:rPr>
              <a:t>θ</a:t>
            </a:r>
            <a:r>
              <a:rPr lang="en-US" sz="1600" baseline="-25000">
                <a:solidFill>
                  <a:srgbClr val="FF0000"/>
                </a:solidFill>
                <a:latin typeface="Calibri" charset="0"/>
                <a:sym typeface="Symbol" charset="2"/>
              </a:rPr>
              <a:t> </a:t>
            </a:r>
            <a:r>
              <a:rPr lang="en-US" sz="1600">
                <a:solidFill>
                  <a:srgbClr val="FF0000"/>
                </a:solidFill>
                <a:latin typeface="Calibri" charset="0"/>
              </a:rPr>
              <a:t>= –1/3</a:t>
            </a:r>
          </a:p>
          <a:p>
            <a:pPr eaLnBrk="0"/>
            <a:r>
              <a:rPr lang="el-GR" sz="1600" i="1">
                <a:solidFill>
                  <a:srgbClr val="0000FF"/>
                </a:solidFill>
                <a:latin typeface="Calibri" charset="0"/>
              </a:rPr>
              <a:t>λ</a:t>
            </a:r>
            <a:r>
              <a:rPr lang="el-GR" sz="1600" i="1" baseline="-25000">
                <a:solidFill>
                  <a:srgbClr val="0000FF"/>
                </a:solidFill>
                <a:latin typeface="Calibri" charset="0"/>
              </a:rPr>
              <a:t>φ </a:t>
            </a:r>
            <a:r>
              <a:rPr lang="en-US" sz="1600" baseline="-25000">
                <a:solidFill>
                  <a:srgbClr val="0000FF"/>
                </a:solidFill>
                <a:latin typeface="Calibri" charset="0"/>
                <a:sym typeface="Symbol" charset="2"/>
              </a:rPr>
              <a:t></a:t>
            </a:r>
            <a:r>
              <a:rPr lang="en-US" sz="1600">
                <a:solidFill>
                  <a:srgbClr val="0000FF"/>
                </a:solidFill>
                <a:latin typeface="Calibri" charset="0"/>
              </a:rPr>
              <a:t>= +1/3</a:t>
            </a:r>
          </a:p>
        </p:txBody>
      </p:sp>
      <p:sp>
        <p:nvSpPr>
          <p:cNvPr id="4112" name="Rectangle 26"/>
          <p:cNvSpPr>
            <a:spLocks noChangeArrowheads="1"/>
          </p:cNvSpPr>
          <p:nvPr/>
        </p:nvSpPr>
        <p:spPr bwMode="auto">
          <a:xfrm>
            <a:off x="1171575" y="4020431"/>
            <a:ext cx="968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/>
            <a:r>
              <a:rPr lang="el-GR" sz="1600" i="1">
                <a:solidFill>
                  <a:srgbClr val="FF0000"/>
                </a:solidFill>
                <a:latin typeface="Calibri" charset="0"/>
              </a:rPr>
              <a:t>λ</a:t>
            </a:r>
            <a:r>
              <a:rPr lang="el-GR" sz="1600" i="1" baseline="-25000">
                <a:solidFill>
                  <a:srgbClr val="FF0000"/>
                </a:solidFill>
                <a:latin typeface="Calibri" charset="0"/>
              </a:rPr>
              <a:t>θ</a:t>
            </a:r>
            <a:r>
              <a:rPr lang="en-US" sz="1600" baseline="-25000">
                <a:solidFill>
                  <a:srgbClr val="FF0000"/>
                </a:solidFill>
                <a:latin typeface="Calibri" charset="0"/>
                <a:sym typeface="Symbol" charset="2"/>
              </a:rPr>
              <a:t> </a:t>
            </a:r>
            <a:r>
              <a:rPr lang="en-US" sz="1600">
                <a:solidFill>
                  <a:srgbClr val="FF0000"/>
                </a:solidFill>
                <a:latin typeface="Calibri" charset="0"/>
              </a:rPr>
              <a:t>= +1/5</a:t>
            </a:r>
          </a:p>
          <a:p>
            <a:pPr eaLnBrk="0"/>
            <a:r>
              <a:rPr lang="el-GR" sz="1600" i="1">
                <a:solidFill>
                  <a:srgbClr val="0000FF"/>
                </a:solidFill>
                <a:latin typeface="Calibri" charset="0"/>
              </a:rPr>
              <a:t>λ</a:t>
            </a:r>
            <a:r>
              <a:rPr lang="el-GR" sz="1600" i="1" baseline="-25000">
                <a:solidFill>
                  <a:srgbClr val="0000FF"/>
                </a:solidFill>
                <a:latin typeface="Calibri" charset="0"/>
              </a:rPr>
              <a:t>φ </a:t>
            </a:r>
            <a:r>
              <a:rPr lang="en-US" sz="1600" baseline="-25000">
                <a:solidFill>
                  <a:srgbClr val="0000FF"/>
                </a:solidFill>
                <a:latin typeface="Calibri" charset="0"/>
                <a:sym typeface="Symbol" charset="2"/>
              </a:rPr>
              <a:t></a:t>
            </a:r>
            <a:r>
              <a:rPr lang="en-US" sz="1600">
                <a:solidFill>
                  <a:srgbClr val="0000FF"/>
                </a:solidFill>
                <a:latin typeface="Calibri" charset="0"/>
              </a:rPr>
              <a:t>= +1/5</a:t>
            </a:r>
          </a:p>
        </p:txBody>
      </p:sp>
      <p:sp>
        <p:nvSpPr>
          <p:cNvPr id="4113" name="Rectangle 26"/>
          <p:cNvSpPr>
            <a:spLocks noChangeArrowheads="1"/>
          </p:cNvSpPr>
          <p:nvPr/>
        </p:nvSpPr>
        <p:spPr bwMode="auto">
          <a:xfrm>
            <a:off x="5775325" y="2540881"/>
            <a:ext cx="7747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/>
            <a:r>
              <a:rPr lang="el-GR" sz="1600" i="1">
                <a:solidFill>
                  <a:srgbClr val="FF0000"/>
                </a:solidFill>
                <a:latin typeface="Calibri" charset="0"/>
              </a:rPr>
              <a:t>λ</a:t>
            </a:r>
            <a:r>
              <a:rPr lang="el-GR" sz="1600" i="1" baseline="-25000">
                <a:solidFill>
                  <a:srgbClr val="FF0000"/>
                </a:solidFill>
                <a:latin typeface="Calibri" charset="0"/>
              </a:rPr>
              <a:t>θ</a:t>
            </a:r>
            <a:r>
              <a:rPr lang="en-US" sz="1600" baseline="-25000">
                <a:solidFill>
                  <a:srgbClr val="FF0000"/>
                </a:solidFill>
                <a:latin typeface="Calibri" charset="0"/>
                <a:sym typeface="Symbol" charset="2"/>
              </a:rPr>
              <a:t> </a:t>
            </a:r>
            <a:r>
              <a:rPr lang="en-US" sz="1600">
                <a:solidFill>
                  <a:srgbClr val="FF0000"/>
                </a:solidFill>
                <a:latin typeface="Calibri" charset="0"/>
              </a:rPr>
              <a:t>= –1</a:t>
            </a:r>
          </a:p>
          <a:p>
            <a:pPr eaLnBrk="0"/>
            <a:r>
              <a:rPr lang="el-GR" sz="1600" i="1">
                <a:solidFill>
                  <a:srgbClr val="0000FF"/>
                </a:solidFill>
                <a:latin typeface="Calibri" charset="0"/>
              </a:rPr>
              <a:t>λ</a:t>
            </a:r>
            <a:r>
              <a:rPr lang="el-GR" sz="1600" i="1" baseline="-25000">
                <a:solidFill>
                  <a:srgbClr val="0000FF"/>
                </a:solidFill>
                <a:latin typeface="Calibri" charset="0"/>
              </a:rPr>
              <a:t>φ </a:t>
            </a:r>
            <a:r>
              <a:rPr lang="en-US" sz="1600" baseline="-25000">
                <a:solidFill>
                  <a:srgbClr val="0000FF"/>
                </a:solidFill>
                <a:latin typeface="Calibri" charset="0"/>
                <a:sym typeface="Symbol" charset="2"/>
              </a:rPr>
              <a:t></a:t>
            </a:r>
            <a:r>
              <a:rPr lang="en-US" sz="1600">
                <a:solidFill>
                  <a:srgbClr val="0000FF"/>
                </a:solidFill>
                <a:latin typeface="Calibri" charset="0"/>
              </a:rPr>
              <a:t>= 0</a:t>
            </a:r>
          </a:p>
        </p:txBody>
      </p:sp>
      <p:sp>
        <p:nvSpPr>
          <p:cNvPr id="4114" name="Rectangle 26"/>
          <p:cNvSpPr>
            <a:spLocks noChangeArrowheads="1"/>
          </p:cNvSpPr>
          <p:nvPr/>
        </p:nvSpPr>
        <p:spPr bwMode="auto">
          <a:xfrm>
            <a:off x="5773738" y="4857043"/>
            <a:ext cx="7842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/>
            <a:r>
              <a:rPr lang="el-GR" sz="1600" i="1">
                <a:solidFill>
                  <a:srgbClr val="FF0000"/>
                </a:solidFill>
                <a:latin typeface="Calibri" charset="0"/>
              </a:rPr>
              <a:t>λ</a:t>
            </a:r>
            <a:r>
              <a:rPr lang="el-GR" sz="1600" i="1" baseline="-25000">
                <a:solidFill>
                  <a:srgbClr val="FF0000"/>
                </a:solidFill>
                <a:latin typeface="Calibri" charset="0"/>
              </a:rPr>
              <a:t>θ</a:t>
            </a:r>
            <a:r>
              <a:rPr lang="en-US" sz="1600" baseline="-25000">
                <a:solidFill>
                  <a:srgbClr val="FF0000"/>
                </a:solidFill>
                <a:latin typeface="Calibri" charset="0"/>
                <a:sym typeface="Symbol" charset="2"/>
              </a:rPr>
              <a:t> </a:t>
            </a:r>
            <a:r>
              <a:rPr lang="en-US" sz="1600">
                <a:solidFill>
                  <a:srgbClr val="FF0000"/>
                </a:solidFill>
                <a:latin typeface="Calibri" charset="0"/>
              </a:rPr>
              <a:t>= +1</a:t>
            </a:r>
          </a:p>
          <a:p>
            <a:pPr eaLnBrk="0"/>
            <a:r>
              <a:rPr lang="el-GR" sz="1600" i="1">
                <a:solidFill>
                  <a:srgbClr val="0000FF"/>
                </a:solidFill>
                <a:latin typeface="Calibri" charset="0"/>
              </a:rPr>
              <a:t>λ</a:t>
            </a:r>
            <a:r>
              <a:rPr lang="el-GR" sz="1600" i="1" baseline="-25000">
                <a:solidFill>
                  <a:srgbClr val="0000FF"/>
                </a:solidFill>
                <a:latin typeface="Calibri" charset="0"/>
              </a:rPr>
              <a:t>φ </a:t>
            </a:r>
            <a:r>
              <a:rPr lang="en-US" sz="1600" baseline="-25000">
                <a:solidFill>
                  <a:srgbClr val="0000FF"/>
                </a:solidFill>
                <a:latin typeface="Calibri" charset="0"/>
                <a:sym typeface="Symbol" charset="2"/>
              </a:rPr>
              <a:t></a:t>
            </a:r>
            <a:r>
              <a:rPr lang="en-US" sz="1600">
                <a:solidFill>
                  <a:srgbClr val="0000FF"/>
                </a:solidFill>
                <a:latin typeface="Calibri" charset="0"/>
              </a:rPr>
              <a:t>= –1</a:t>
            </a:r>
          </a:p>
        </p:txBody>
      </p:sp>
      <p:sp>
        <p:nvSpPr>
          <p:cNvPr id="4115" name="Rectangle 26"/>
          <p:cNvSpPr>
            <a:spLocks noChangeArrowheads="1"/>
          </p:cNvSpPr>
          <p:nvPr/>
        </p:nvSpPr>
        <p:spPr bwMode="auto">
          <a:xfrm>
            <a:off x="5786438" y="3723568"/>
            <a:ext cx="968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/>
            <a:r>
              <a:rPr lang="el-GR" sz="1600" i="1">
                <a:solidFill>
                  <a:srgbClr val="FF0000"/>
                </a:solidFill>
                <a:latin typeface="Calibri" charset="0"/>
              </a:rPr>
              <a:t>λ</a:t>
            </a:r>
            <a:r>
              <a:rPr lang="el-GR" sz="1600" i="1" baseline="-25000">
                <a:solidFill>
                  <a:srgbClr val="FF0000"/>
                </a:solidFill>
                <a:latin typeface="Calibri" charset="0"/>
              </a:rPr>
              <a:t>θ</a:t>
            </a:r>
            <a:r>
              <a:rPr lang="en-US" sz="1600" baseline="-25000">
                <a:solidFill>
                  <a:srgbClr val="FF0000"/>
                </a:solidFill>
                <a:latin typeface="Calibri" charset="0"/>
                <a:sym typeface="Symbol" charset="2"/>
              </a:rPr>
              <a:t> </a:t>
            </a:r>
            <a:r>
              <a:rPr lang="en-US" sz="1600">
                <a:solidFill>
                  <a:srgbClr val="FF0000"/>
                </a:solidFill>
                <a:latin typeface="Calibri" charset="0"/>
              </a:rPr>
              <a:t>= –1/3</a:t>
            </a:r>
          </a:p>
          <a:p>
            <a:pPr eaLnBrk="0"/>
            <a:r>
              <a:rPr lang="el-GR" sz="1600" i="1">
                <a:solidFill>
                  <a:srgbClr val="0000FF"/>
                </a:solidFill>
                <a:latin typeface="Calibri" charset="0"/>
              </a:rPr>
              <a:t>λ</a:t>
            </a:r>
            <a:r>
              <a:rPr lang="el-GR" sz="1600" i="1" baseline="-25000">
                <a:solidFill>
                  <a:srgbClr val="0000FF"/>
                </a:solidFill>
                <a:latin typeface="Calibri" charset="0"/>
              </a:rPr>
              <a:t>φ </a:t>
            </a:r>
            <a:r>
              <a:rPr lang="en-US" sz="1600" baseline="-25000">
                <a:solidFill>
                  <a:srgbClr val="0000FF"/>
                </a:solidFill>
                <a:latin typeface="Calibri" charset="0"/>
                <a:sym typeface="Symbol" charset="2"/>
              </a:rPr>
              <a:t></a:t>
            </a:r>
            <a:r>
              <a:rPr lang="en-US" sz="1600">
                <a:solidFill>
                  <a:srgbClr val="0000FF"/>
                </a:solidFill>
                <a:latin typeface="Calibri" charset="0"/>
              </a:rPr>
              <a:t>= –1/3</a:t>
            </a:r>
          </a:p>
        </p:txBody>
      </p:sp>
      <p:sp>
        <p:nvSpPr>
          <p:cNvPr id="78" name="Right Brace 77"/>
          <p:cNvSpPr/>
          <p:nvPr/>
        </p:nvSpPr>
        <p:spPr>
          <a:xfrm>
            <a:off x="1974850" y="2420231"/>
            <a:ext cx="488950" cy="3322637"/>
          </a:xfrm>
          <a:prstGeom prst="rightBrace">
            <a:avLst>
              <a:gd name="adj1" fmla="val 58333"/>
              <a:gd name="adj2" fmla="val 50000"/>
            </a:avLst>
          </a:prstGeom>
          <a:ln>
            <a:solidFill>
              <a:srgbClr val="00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 typeface="Times New Roman" charset="0"/>
              <a:buNone/>
              <a:defRPr/>
            </a:pPr>
            <a:endParaRPr lang="en-GB"/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2670175" y="4627322"/>
          <a:ext cx="1414937" cy="650842"/>
        </p:xfrm>
        <a:graphic>
          <a:graphicData uri="http://schemas.openxmlformats.org/presentationml/2006/ole">
            <p:oleObj spid="_x0000_s418819" name="Equation" r:id="rId10" imgW="469800" imgH="215640" progId="Equation.DSMT4">
              <p:embed/>
            </p:oleObj>
          </a:graphicData>
        </a:graphic>
      </p:graphicFrame>
      <p:sp>
        <p:nvSpPr>
          <p:cNvPr id="80" name="Right Brace 79"/>
          <p:cNvSpPr/>
          <p:nvPr/>
        </p:nvSpPr>
        <p:spPr>
          <a:xfrm>
            <a:off x="6545263" y="2420231"/>
            <a:ext cx="488950" cy="3322637"/>
          </a:xfrm>
          <a:prstGeom prst="rightBrace">
            <a:avLst>
              <a:gd name="adj1" fmla="val 58333"/>
              <a:gd name="adj2" fmla="val 50000"/>
            </a:avLst>
          </a:prstGeom>
          <a:ln>
            <a:solidFill>
              <a:srgbClr val="00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 typeface="Times New Roman" charset="0"/>
              <a:buNone/>
              <a:defRPr/>
            </a:pPr>
            <a:endParaRPr lang="en-GB"/>
          </a:p>
        </p:txBody>
      </p:sp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7236401" y="4643869"/>
          <a:ext cx="1444460" cy="664336"/>
        </p:xfrm>
        <a:graphic>
          <a:graphicData uri="http://schemas.openxmlformats.org/presentationml/2006/ole">
            <p:oleObj spid="_x0000_s418820" name="Equation" r:id="rId11" imgW="469800" imgH="215640" progId="Equation.DSMT4">
              <p:embed/>
            </p:oleObj>
          </a:graphicData>
        </a:graphic>
      </p:graphicFrame>
      <p:sp>
        <p:nvSpPr>
          <p:cNvPr id="4118" name="Rectangle 44"/>
          <p:cNvSpPr>
            <a:spLocks noChangeArrowheads="1"/>
          </p:cNvSpPr>
          <p:nvPr/>
        </p:nvSpPr>
        <p:spPr bwMode="auto">
          <a:xfrm>
            <a:off x="788988" y="2239256"/>
            <a:ext cx="287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Times New Roman" charset="0"/>
              <a:buNone/>
            </a:pPr>
            <a:r>
              <a:rPr lang="en-US" sz="2000" b="1" i="1">
                <a:solidFill>
                  <a:srgbClr val="FF0000"/>
                </a:solidFill>
                <a:latin typeface="Calibri" charset="0"/>
                <a:cs typeface="Times New Roman" charset="0"/>
              </a:rPr>
              <a:t>z</a:t>
            </a:r>
            <a:endParaRPr lang="pt-PT" sz="2000" b="1" i="1">
              <a:solidFill>
                <a:srgbClr val="FF0000"/>
              </a:solidFill>
              <a:latin typeface="Calibri" charset="0"/>
              <a:cs typeface="Times New Roman" charset="0"/>
            </a:endParaRPr>
          </a:p>
        </p:txBody>
      </p:sp>
      <p:pic>
        <p:nvPicPr>
          <p:cNvPr id="4119" name="Picture 5" descr="C:\Users\Pietro\Desktop\QQbarPol\Donuts and Peanuts\donut.gif"/>
          <p:cNvPicPr>
            <a:picLocks noChangeAspect="1" noChangeArrowheads="1"/>
          </p:cNvPicPr>
          <p:nvPr/>
        </p:nvPicPr>
        <p:blipFill>
          <a:blip r:embed="rId12" cstate="print"/>
          <a:srcRect l="17493" t="12201" r="17493" b="10941"/>
          <a:stretch>
            <a:fillRect/>
          </a:stretch>
        </p:blipFill>
        <p:spPr bwMode="auto">
          <a:xfrm>
            <a:off x="7178552" y="3517012"/>
            <a:ext cx="1573563" cy="1115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0" name="Picture 6" descr="C:\Users\Pietro\Desktop\QQbarPol\Donuts and Peanuts\peanut2.gif"/>
          <p:cNvPicPr>
            <a:picLocks noChangeAspect="1" noChangeArrowheads="1"/>
          </p:cNvPicPr>
          <p:nvPr/>
        </p:nvPicPr>
        <p:blipFill>
          <a:blip r:embed="rId13" cstate="print"/>
          <a:srcRect l="24196" t="24654" r="28380" b="22449"/>
          <a:stretch>
            <a:fillRect/>
          </a:stretch>
        </p:blipFill>
        <p:spPr bwMode="auto">
          <a:xfrm>
            <a:off x="2620713" y="3525108"/>
            <a:ext cx="1547523" cy="996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5" name="Rounded Rectangle 43"/>
          <p:cNvSpPr>
            <a:spLocks noChangeArrowheads="1"/>
          </p:cNvSpPr>
          <p:nvPr/>
        </p:nvSpPr>
        <p:spPr bwMode="auto">
          <a:xfrm>
            <a:off x="147638" y="2202743"/>
            <a:ext cx="4316412" cy="3816350"/>
          </a:xfrm>
          <a:prstGeom prst="roundRect">
            <a:avLst>
              <a:gd name="adj" fmla="val 7394"/>
            </a:avLst>
          </a:prstGeom>
          <a:noFill/>
          <a:ln w="6350" algn="ctr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latin typeface="+mn-lt"/>
            </a:endParaRPr>
          </a:p>
        </p:txBody>
      </p:sp>
      <p:sp>
        <p:nvSpPr>
          <p:cNvPr id="86" name="Rounded Rectangle 44"/>
          <p:cNvSpPr>
            <a:spLocks noChangeArrowheads="1"/>
          </p:cNvSpPr>
          <p:nvPr/>
        </p:nvSpPr>
        <p:spPr bwMode="auto">
          <a:xfrm>
            <a:off x="4679950" y="2202743"/>
            <a:ext cx="4316413" cy="3816350"/>
          </a:xfrm>
          <a:prstGeom prst="roundRect">
            <a:avLst>
              <a:gd name="adj" fmla="val 7394"/>
            </a:avLst>
          </a:prstGeom>
          <a:noFill/>
          <a:ln w="6350" algn="ctr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latin typeface="+mn-lt"/>
            </a:endParaRPr>
          </a:p>
        </p:txBody>
      </p:sp>
      <p:sp>
        <p:nvSpPr>
          <p:cNvPr id="47" name="Rectangle 4"/>
          <p:cNvSpPr>
            <a:spLocks noChangeArrowheads="1"/>
          </p:cNvSpPr>
          <p:nvPr/>
        </p:nvSpPr>
        <p:spPr bwMode="auto">
          <a:xfrm>
            <a:off x="475433" y="827073"/>
            <a:ext cx="79239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dirty="0">
                <a:latin typeface="Calibri" charset="0"/>
              </a:rPr>
              <a:t>The </a:t>
            </a:r>
            <a:r>
              <a:rPr lang="en-GB" i="1" dirty="0">
                <a:latin typeface="Calibri" charset="0"/>
              </a:rPr>
              <a:t>shape</a:t>
            </a:r>
            <a:r>
              <a:rPr lang="en-GB" dirty="0">
                <a:latin typeface="Calibri" charset="0"/>
              </a:rPr>
              <a:t> of the distribution is obviously </a:t>
            </a:r>
            <a:r>
              <a:rPr lang="en-GB" dirty="0" smtClean="0">
                <a:latin typeface="Calibri" charset="0"/>
              </a:rPr>
              <a:t>frame-invariant (= invariant by rotation)</a:t>
            </a:r>
            <a:endParaRPr lang="en-GB" dirty="0">
              <a:latin typeface="Calibri" charset="0"/>
            </a:endParaRPr>
          </a:p>
        </p:txBody>
      </p:sp>
      <p:graphicFrame>
        <p:nvGraphicFramePr>
          <p:cNvPr id="161797" name="Object 2"/>
          <p:cNvGraphicFramePr>
            <a:graphicFrameLocks noChangeAspect="1"/>
          </p:cNvGraphicFramePr>
          <p:nvPr/>
        </p:nvGraphicFramePr>
        <p:xfrm>
          <a:off x="3726180" y="1419860"/>
          <a:ext cx="1473200" cy="609600"/>
        </p:xfrm>
        <a:graphic>
          <a:graphicData uri="http://schemas.openxmlformats.org/presentationml/2006/ole">
            <p:oleObj spid="_x0000_s418821" name="Equation" r:id="rId14" imgW="952200" imgH="393480" progId="Equation.DSMT4">
              <p:embed/>
            </p:oleObj>
          </a:graphicData>
        </a:graphic>
      </p:graphicFrame>
      <p:graphicFrame>
        <p:nvGraphicFramePr>
          <p:cNvPr id="161798" name="Object 2"/>
          <p:cNvGraphicFramePr>
            <a:graphicFrameLocks noChangeAspect="1"/>
          </p:cNvGraphicFramePr>
          <p:nvPr/>
        </p:nvGraphicFramePr>
        <p:xfrm>
          <a:off x="5394325" y="1647825"/>
          <a:ext cx="2881313" cy="417513"/>
        </p:xfrm>
        <a:graphic>
          <a:graphicData uri="http://schemas.openxmlformats.org/presentationml/2006/ole">
            <p:oleObj spid="_x0000_s418822" name="Equation" r:id="rId15" imgW="2806560" imgH="406080" progId="Equation.DSMT4">
              <p:embed/>
            </p:oleObj>
          </a:graphicData>
        </a:graphic>
      </p:graphicFrame>
      <p:sp>
        <p:nvSpPr>
          <p:cNvPr id="53" name="Título 52"/>
          <p:cNvSpPr>
            <a:spLocks noGrp="1"/>
          </p:cNvSpPr>
          <p:nvPr>
            <p:ph type="title"/>
          </p:nvPr>
        </p:nvSpPr>
        <p:spPr>
          <a:xfrm>
            <a:off x="171450" y="56198"/>
            <a:ext cx="8229600" cy="481012"/>
          </a:xfrm>
        </p:spPr>
        <p:txBody>
          <a:bodyPr/>
          <a:lstStyle/>
          <a:p>
            <a:r>
              <a:rPr lang="en-GB" dirty="0" smtClean="0">
                <a:ea typeface="ＭＳ Ｐゴシック" charset="-128"/>
              </a:rPr>
              <a:t>New, frame-independent definition of polarization</a:t>
            </a:r>
            <a:endParaRPr lang="en-GB" dirty="0"/>
          </a:p>
        </p:txBody>
      </p:sp>
      <p:sp>
        <p:nvSpPr>
          <p:cNvPr id="56" name="Rectângulo 55"/>
          <p:cNvSpPr/>
          <p:nvPr/>
        </p:nvSpPr>
        <p:spPr>
          <a:xfrm>
            <a:off x="486080" y="465499"/>
            <a:ext cx="47488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  <a:latin typeface="+mn-lt"/>
              </a:rPr>
              <a:t>P. F., C.L., J.S., H.W., </a:t>
            </a:r>
            <a:r>
              <a:rPr lang="en-GB" sz="1600" dirty="0" smtClean="0">
                <a:solidFill>
                  <a:srgbClr val="FF0000"/>
                </a:solidFill>
                <a:latin typeface="Calibri"/>
              </a:rPr>
              <a:t>Phys. Rev. D 81, 111502(R) (2010)</a:t>
            </a:r>
          </a:p>
        </p:txBody>
      </p:sp>
      <p:sp>
        <p:nvSpPr>
          <p:cNvPr id="57" name="Rectângulo 56"/>
          <p:cNvSpPr/>
          <p:nvPr/>
        </p:nvSpPr>
        <p:spPr>
          <a:xfrm>
            <a:off x="2400300" y="6134785"/>
            <a:ext cx="4572000" cy="64633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r>
              <a:rPr lang="en-GB" smtClean="0">
                <a:solidFill>
                  <a:prstClr val="black"/>
                </a:solidFill>
                <a:latin typeface="Calibri"/>
              </a:rPr>
              <a:t>- enable systematic checks</a:t>
            </a:r>
          </a:p>
          <a:p>
            <a:r>
              <a:rPr lang="en-GB" smtClean="0">
                <a:solidFill>
                  <a:prstClr val="black"/>
                </a:solidFill>
                <a:latin typeface="Calibri"/>
              </a:rPr>
              <a:t>- facilitate experiment-theory comparisons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61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61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3" grpId="0"/>
      <p:bldP spid="4110" grpId="0"/>
      <p:bldP spid="4111" grpId="0"/>
      <p:bldP spid="4112" grpId="0"/>
      <p:bldP spid="4113" grpId="0"/>
      <p:bldP spid="4114" grpId="0"/>
      <p:bldP spid="4115" grpId="0"/>
      <p:bldP spid="78" grpId="0" animBg="1"/>
      <p:bldP spid="80" grpId="0" animBg="1"/>
      <p:bldP spid="4118" grpId="0"/>
      <p:bldP spid="85" grpId="0" animBg="1"/>
      <p:bldP spid="86" grpId="0" animBg="1"/>
      <p:bldP spid="47" grpId="0"/>
      <p:bldP spid="5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716" y="57394"/>
            <a:ext cx="8734568" cy="481012"/>
          </a:xfrm>
        </p:spPr>
        <p:txBody>
          <a:bodyPr/>
          <a:lstStyle/>
          <a:p>
            <a:pPr algn="l"/>
            <a:r>
              <a:rPr lang="en-GB" dirty="0" smtClean="0"/>
              <a:t>Physical meaning: Drell-Yan, </a:t>
            </a:r>
            <a:r>
              <a:rPr lang="en-GB" i="1" dirty="0" smtClean="0"/>
              <a:t>Z</a:t>
            </a:r>
            <a:r>
              <a:rPr lang="en-GB" dirty="0" smtClean="0"/>
              <a:t> and </a:t>
            </a:r>
            <a:r>
              <a:rPr lang="en-GB" i="1" dirty="0" smtClean="0"/>
              <a:t>W</a:t>
            </a:r>
            <a:r>
              <a:rPr lang="en-GB" dirty="0" smtClean="0"/>
              <a:t> polarizations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6F9D5D-8461-4142-9347-F0B8F81F539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Rounded Rectangle 98"/>
          <p:cNvSpPr>
            <a:spLocks noChangeArrowheads="1"/>
          </p:cNvSpPr>
          <p:nvPr/>
        </p:nvSpPr>
        <p:spPr bwMode="auto">
          <a:xfrm>
            <a:off x="1466287" y="2248499"/>
            <a:ext cx="1692000" cy="1116000"/>
          </a:xfrm>
          <a:prstGeom prst="roundRect">
            <a:avLst>
              <a:gd name="adj" fmla="val 16667"/>
            </a:avLst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en-GB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9" name="Rounded Rectangle 102"/>
          <p:cNvSpPr>
            <a:spLocks noChangeArrowheads="1"/>
          </p:cNvSpPr>
          <p:nvPr/>
        </p:nvSpPr>
        <p:spPr bwMode="auto">
          <a:xfrm>
            <a:off x="1316054" y="3448479"/>
            <a:ext cx="3024000" cy="1224000"/>
          </a:xfrm>
          <a:prstGeom prst="roundRect">
            <a:avLst>
              <a:gd name="adj" fmla="val 16667"/>
            </a:avLst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en-GB">
              <a:solidFill>
                <a:srgbClr val="000000"/>
              </a:solidFill>
              <a:latin typeface="Calibri" charset="0"/>
            </a:endParaRPr>
          </a:p>
        </p:txBody>
      </p:sp>
      <p:grpSp>
        <p:nvGrpSpPr>
          <p:cNvPr id="4" name="Group 167"/>
          <p:cNvGrpSpPr>
            <a:grpSpLocks/>
          </p:cNvGrpSpPr>
          <p:nvPr/>
        </p:nvGrpSpPr>
        <p:grpSpPr bwMode="auto">
          <a:xfrm rot="-1453740">
            <a:off x="1955046" y="3673575"/>
            <a:ext cx="80962" cy="481012"/>
            <a:chOff x="4316219" y="940926"/>
            <a:chExt cx="114300" cy="679869"/>
          </a:xfrm>
        </p:grpSpPr>
        <p:cxnSp>
          <p:nvCxnSpPr>
            <p:cNvPr id="14" name="Straight Connector 13"/>
            <p:cNvCxnSpPr/>
            <p:nvPr/>
          </p:nvCxnSpPr>
          <p:spPr>
            <a:xfrm rot="2700000">
              <a:off x="4034814" y="1277792"/>
              <a:ext cx="679869" cy="0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Freeform 24"/>
            <p:cNvSpPr>
              <a:spLocks/>
            </p:cNvSpPr>
            <p:nvPr/>
          </p:nvSpPr>
          <p:spPr bwMode="auto">
            <a:xfrm rot="15164108" flipV="1">
              <a:off x="4328919" y="1216599"/>
              <a:ext cx="88900" cy="114300"/>
            </a:xfrm>
            <a:custGeom>
              <a:avLst/>
              <a:gdLst>
                <a:gd name="T0" fmla="*/ 2147483647 w 56"/>
                <a:gd name="T1" fmla="*/ 2147483647 h 72"/>
                <a:gd name="T2" fmla="*/ 0 w 56"/>
                <a:gd name="T3" fmla="*/ 2147483647 h 72"/>
                <a:gd name="T4" fmla="*/ 2147483647 w 56"/>
                <a:gd name="T5" fmla="*/ 0 h 72"/>
                <a:gd name="T6" fmla="*/ 0 60000 65536"/>
                <a:gd name="T7" fmla="*/ 0 60000 65536"/>
                <a:gd name="T8" fmla="*/ 0 60000 65536"/>
                <a:gd name="T9" fmla="*/ 0 w 56"/>
                <a:gd name="T10" fmla="*/ 0 h 72"/>
                <a:gd name="T11" fmla="*/ 56 w 56"/>
                <a:gd name="T12" fmla="*/ 72 h 7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72">
                  <a:moveTo>
                    <a:pt x="18" y="72"/>
                  </a:moveTo>
                  <a:lnTo>
                    <a:pt x="0" y="17"/>
                  </a:lnTo>
                  <a:lnTo>
                    <a:pt x="56" y="0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" name="Group 162"/>
          <p:cNvGrpSpPr>
            <a:grpSpLocks/>
          </p:cNvGrpSpPr>
          <p:nvPr/>
        </p:nvGrpSpPr>
        <p:grpSpPr bwMode="auto">
          <a:xfrm rot="900000" flipH="1" flipV="1">
            <a:off x="2226508" y="4276825"/>
            <a:ext cx="484188" cy="77787"/>
            <a:chOff x="1857052" y="5397364"/>
            <a:chExt cx="904329" cy="145094"/>
          </a:xfrm>
        </p:grpSpPr>
        <p:sp>
          <p:nvSpPr>
            <p:cNvPr id="17" name="Freeform 82"/>
            <p:cNvSpPr>
              <a:spLocks/>
            </p:cNvSpPr>
            <p:nvPr/>
          </p:nvSpPr>
          <p:spPr bwMode="auto">
            <a:xfrm rot="1607666">
              <a:off x="2494958" y="5400795"/>
              <a:ext cx="149225" cy="138113"/>
            </a:xfrm>
            <a:custGeom>
              <a:avLst/>
              <a:gdLst>
                <a:gd name="T0" fmla="*/ 0 w 94"/>
                <a:gd name="T1" fmla="*/ 2147483647 h 87"/>
                <a:gd name="T2" fmla="*/ 2147483647 w 94"/>
                <a:gd name="T3" fmla="*/ 2147483647 h 87"/>
                <a:gd name="T4" fmla="*/ 2147483647 w 94"/>
                <a:gd name="T5" fmla="*/ 2147483647 h 87"/>
                <a:gd name="T6" fmla="*/ 2147483647 w 94"/>
                <a:gd name="T7" fmla="*/ 2147483647 h 87"/>
                <a:gd name="T8" fmla="*/ 2147483647 w 94"/>
                <a:gd name="T9" fmla="*/ 2147483647 h 87"/>
                <a:gd name="T10" fmla="*/ 2147483647 w 94"/>
                <a:gd name="T11" fmla="*/ 2147483647 h 87"/>
                <a:gd name="T12" fmla="*/ 2147483647 w 94"/>
                <a:gd name="T13" fmla="*/ 2147483647 h 87"/>
                <a:gd name="T14" fmla="*/ 2147483647 w 94"/>
                <a:gd name="T15" fmla="*/ 2147483647 h 87"/>
                <a:gd name="T16" fmla="*/ 2147483647 w 94"/>
                <a:gd name="T17" fmla="*/ 2147483647 h 87"/>
                <a:gd name="T18" fmla="*/ 2147483647 w 94"/>
                <a:gd name="T19" fmla="*/ 2147483647 h 87"/>
                <a:gd name="T20" fmla="*/ 2147483647 w 94"/>
                <a:gd name="T21" fmla="*/ 2147483647 h 87"/>
                <a:gd name="T22" fmla="*/ 2147483647 w 94"/>
                <a:gd name="T23" fmla="*/ 2147483647 h 87"/>
                <a:gd name="T24" fmla="*/ 2147483647 w 94"/>
                <a:gd name="T25" fmla="*/ 2147483647 h 87"/>
                <a:gd name="T26" fmla="*/ 2147483647 w 94"/>
                <a:gd name="T27" fmla="*/ 2147483647 h 87"/>
                <a:gd name="T28" fmla="*/ 2147483647 w 94"/>
                <a:gd name="T29" fmla="*/ 2147483647 h 87"/>
                <a:gd name="T30" fmla="*/ 2147483647 w 94"/>
                <a:gd name="T31" fmla="*/ 0 h 8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4"/>
                <a:gd name="T49" fmla="*/ 0 h 87"/>
                <a:gd name="T50" fmla="*/ 94 w 94"/>
                <a:gd name="T51" fmla="*/ 87 h 8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4" h="87">
                  <a:moveTo>
                    <a:pt x="0" y="37"/>
                  </a:moveTo>
                  <a:lnTo>
                    <a:pt x="1" y="50"/>
                  </a:lnTo>
                  <a:lnTo>
                    <a:pt x="7" y="63"/>
                  </a:lnTo>
                  <a:lnTo>
                    <a:pt x="16" y="74"/>
                  </a:lnTo>
                  <a:lnTo>
                    <a:pt x="27" y="83"/>
                  </a:lnTo>
                  <a:lnTo>
                    <a:pt x="41" y="87"/>
                  </a:lnTo>
                  <a:lnTo>
                    <a:pt x="57" y="86"/>
                  </a:lnTo>
                  <a:lnTo>
                    <a:pt x="71" y="81"/>
                  </a:lnTo>
                  <a:lnTo>
                    <a:pt x="83" y="72"/>
                  </a:lnTo>
                  <a:lnTo>
                    <a:pt x="90" y="59"/>
                  </a:lnTo>
                  <a:lnTo>
                    <a:pt x="94" y="45"/>
                  </a:lnTo>
                  <a:lnTo>
                    <a:pt x="94" y="31"/>
                  </a:lnTo>
                  <a:lnTo>
                    <a:pt x="89" y="16"/>
                  </a:lnTo>
                  <a:lnTo>
                    <a:pt x="86" y="11"/>
                  </a:lnTo>
                  <a:lnTo>
                    <a:pt x="79" y="4"/>
                  </a:lnTo>
                  <a:lnTo>
                    <a:pt x="74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Freeform 83"/>
            <p:cNvSpPr>
              <a:spLocks/>
            </p:cNvSpPr>
            <p:nvPr/>
          </p:nvSpPr>
          <p:spPr bwMode="auto">
            <a:xfrm rot="1607666">
              <a:off x="2368242" y="5397364"/>
              <a:ext cx="149225" cy="139700"/>
            </a:xfrm>
            <a:custGeom>
              <a:avLst/>
              <a:gdLst>
                <a:gd name="T0" fmla="*/ 0 w 94"/>
                <a:gd name="T1" fmla="*/ 2147483647 h 88"/>
                <a:gd name="T2" fmla="*/ 2147483647 w 94"/>
                <a:gd name="T3" fmla="*/ 2147483647 h 88"/>
                <a:gd name="T4" fmla="*/ 2147483647 w 94"/>
                <a:gd name="T5" fmla="*/ 2147483647 h 88"/>
                <a:gd name="T6" fmla="*/ 2147483647 w 94"/>
                <a:gd name="T7" fmla="*/ 2147483647 h 88"/>
                <a:gd name="T8" fmla="*/ 2147483647 w 94"/>
                <a:gd name="T9" fmla="*/ 2147483647 h 88"/>
                <a:gd name="T10" fmla="*/ 2147483647 w 94"/>
                <a:gd name="T11" fmla="*/ 2147483647 h 88"/>
                <a:gd name="T12" fmla="*/ 2147483647 w 94"/>
                <a:gd name="T13" fmla="*/ 2147483647 h 88"/>
                <a:gd name="T14" fmla="*/ 2147483647 w 94"/>
                <a:gd name="T15" fmla="*/ 2147483647 h 88"/>
                <a:gd name="T16" fmla="*/ 2147483647 w 94"/>
                <a:gd name="T17" fmla="*/ 2147483647 h 88"/>
                <a:gd name="T18" fmla="*/ 2147483647 w 94"/>
                <a:gd name="T19" fmla="*/ 2147483647 h 88"/>
                <a:gd name="T20" fmla="*/ 2147483647 w 94"/>
                <a:gd name="T21" fmla="*/ 2147483647 h 88"/>
                <a:gd name="T22" fmla="*/ 2147483647 w 94"/>
                <a:gd name="T23" fmla="*/ 2147483647 h 88"/>
                <a:gd name="T24" fmla="*/ 2147483647 w 94"/>
                <a:gd name="T25" fmla="*/ 2147483647 h 88"/>
                <a:gd name="T26" fmla="*/ 2147483647 w 94"/>
                <a:gd name="T27" fmla="*/ 2147483647 h 88"/>
                <a:gd name="T28" fmla="*/ 2147483647 w 94"/>
                <a:gd name="T29" fmla="*/ 2147483647 h 88"/>
                <a:gd name="T30" fmla="*/ 2147483647 w 94"/>
                <a:gd name="T31" fmla="*/ 0 h 8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4"/>
                <a:gd name="T49" fmla="*/ 0 h 88"/>
                <a:gd name="T50" fmla="*/ 94 w 94"/>
                <a:gd name="T51" fmla="*/ 88 h 8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4" h="88">
                  <a:moveTo>
                    <a:pt x="0" y="38"/>
                  </a:moveTo>
                  <a:lnTo>
                    <a:pt x="1" y="51"/>
                  </a:lnTo>
                  <a:lnTo>
                    <a:pt x="5" y="64"/>
                  </a:lnTo>
                  <a:lnTo>
                    <a:pt x="14" y="75"/>
                  </a:lnTo>
                  <a:lnTo>
                    <a:pt x="27" y="84"/>
                  </a:lnTo>
                  <a:lnTo>
                    <a:pt x="41" y="88"/>
                  </a:lnTo>
                  <a:lnTo>
                    <a:pt x="55" y="87"/>
                  </a:lnTo>
                  <a:lnTo>
                    <a:pt x="70" y="82"/>
                  </a:lnTo>
                  <a:lnTo>
                    <a:pt x="81" y="73"/>
                  </a:lnTo>
                  <a:lnTo>
                    <a:pt x="90" y="60"/>
                  </a:lnTo>
                  <a:lnTo>
                    <a:pt x="94" y="46"/>
                  </a:lnTo>
                  <a:lnTo>
                    <a:pt x="94" y="31"/>
                  </a:lnTo>
                  <a:lnTo>
                    <a:pt x="89" y="17"/>
                  </a:lnTo>
                  <a:lnTo>
                    <a:pt x="86" y="12"/>
                  </a:lnTo>
                  <a:lnTo>
                    <a:pt x="79" y="4"/>
                  </a:lnTo>
                  <a:lnTo>
                    <a:pt x="73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Freeform 84"/>
            <p:cNvSpPr>
              <a:spLocks/>
            </p:cNvSpPr>
            <p:nvPr/>
          </p:nvSpPr>
          <p:spPr bwMode="auto">
            <a:xfrm rot="1607666">
              <a:off x="2238935" y="5401632"/>
              <a:ext cx="150813" cy="136525"/>
            </a:xfrm>
            <a:custGeom>
              <a:avLst/>
              <a:gdLst>
                <a:gd name="T0" fmla="*/ 0 w 95"/>
                <a:gd name="T1" fmla="*/ 2147483647 h 86"/>
                <a:gd name="T2" fmla="*/ 2147483647 w 95"/>
                <a:gd name="T3" fmla="*/ 2147483647 h 86"/>
                <a:gd name="T4" fmla="*/ 2147483647 w 95"/>
                <a:gd name="T5" fmla="*/ 2147483647 h 86"/>
                <a:gd name="T6" fmla="*/ 2147483647 w 95"/>
                <a:gd name="T7" fmla="*/ 2147483647 h 86"/>
                <a:gd name="T8" fmla="*/ 2147483647 w 95"/>
                <a:gd name="T9" fmla="*/ 2147483647 h 86"/>
                <a:gd name="T10" fmla="*/ 2147483647 w 95"/>
                <a:gd name="T11" fmla="*/ 2147483647 h 86"/>
                <a:gd name="T12" fmla="*/ 2147483647 w 95"/>
                <a:gd name="T13" fmla="*/ 2147483647 h 86"/>
                <a:gd name="T14" fmla="*/ 2147483647 w 95"/>
                <a:gd name="T15" fmla="*/ 2147483647 h 86"/>
                <a:gd name="T16" fmla="*/ 2147483647 w 95"/>
                <a:gd name="T17" fmla="*/ 2147483647 h 86"/>
                <a:gd name="T18" fmla="*/ 2147483647 w 95"/>
                <a:gd name="T19" fmla="*/ 2147483647 h 86"/>
                <a:gd name="T20" fmla="*/ 2147483647 w 95"/>
                <a:gd name="T21" fmla="*/ 2147483647 h 86"/>
                <a:gd name="T22" fmla="*/ 2147483647 w 95"/>
                <a:gd name="T23" fmla="*/ 2147483647 h 86"/>
                <a:gd name="T24" fmla="*/ 2147483647 w 95"/>
                <a:gd name="T25" fmla="*/ 2147483647 h 86"/>
                <a:gd name="T26" fmla="*/ 2147483647 w 95"/>
                <a:gd name="T27" fmla="*/ 2147483647 h 86"/>
                <a:gd name="T28" fmla="*/ 2147483647 w 95"/>
                <a:gd name="T29" fmla="*/ 2147483647 h 86"/>
                <a:gd name="T30" fmla="*/ 2147483647 w 95"/>
                <a:gd name="T31" fmla="*/ 2147483647 h 86"/>
                <a:gd name="T32" fmla="*/ 2147483647 w 95"/>
                <a:gd name="T33" fmla="*/ 0 h 8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5"/>
                <a:gd name="T52" fmla="*/ 0 h 86"/>
                <a:gd name="T53" fmla="*/ 95 w 95"/>
                <a:gd name="T54" fmla="*/ 86 h 8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5" h="86">
                  <a:moveTo>
                    <a:pt x="0" y="37"/>
                  </a:moveTo>
                  <a:lnTo>
                    <a:pt x="1" y="50"/>
                  </a:lnTo>
                  <a:lnTo>
                    <a:pt x="6" y="63"/>
                  </a:lnTo>
                  <a:lnTo>
                    <a:pt x="15" y="75"/>
                  </a:lnTo>
                  <a:lnTo>
                    <a:pt x="28" y="82"/>
                  </a:lnTo>
                  <a:lnTo>
                    <a:pt x="42" y="86"/>
                  </a:lnTo>
                  <a:lnTo>
                    <a:pt x="57" y="85"/>
                  </a:lnTo>
                  <a:lnTo>
                    <a:pt x="71" y="80"/>
                  </a:lnTo>
                  <a:lnTo>
                    <a:pt x="82" y="71"/>
                  </a:lnTo>
                  <a:lnTo>
                    <a:pt x="91" y="58"/>
                  </a:lnTo>
                  <a:lnTo>
                    <a:pt x="95" y="45"/>
                  </a:lnTo>
                  <a:lnTo>
                    <a:pt x="94" y="31"/>
                  </a:lnTo>
                  <a:lnTo>
                    <a:pt x="89" y="17"/>
                  </a:lnTo>
                  <a:lnTo>
                    <a:pt x="86" y="12"/>
                  </a:lnTo>
                  <a:lnTo>
                    <a:pt x="82" y="7"/>
                  </a:lnTo>
                  <a:lnTo>
                    <a:pt x="78" y="3"/>
                  </a:lnTo>
                  <a:lnTo>
                    <a:pt x="73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Freeform 85"/>
            <p:cNvSpPr>
              <a:spLocks/>
            </p:cNvSpPr>
            <p:nvPr/>
          </p:nvSpPr>
          <p:spPr bwMode="auto">
            <a:xfrm rot="1607666">
              <a:off x="2113348" y="5402023"/>
              <a:ext cx="149225" cy="139700"/>
            </a:xfrm>
            <a:custGeom>
              <a:avLst/>
              <a:gdLst>
                <a:gd name="T0" fmla="*/ 0 w 94"/>
                <a:gd name="T1" fmla="*/ 2147483647 h 88"/>
                <a:gd name="T2" fmla="*/ 2147483647 w 94"/>
                <a:gd name="T3" fmla="*/ 2147483647 h 88"/>
                <a:gd name="T4" fmla="*/ 2147483647 w 94"/>
                <a:gd name="T5" fmla="*/ 2147483647 h 88"/>
                <a:gd name="T6" fmla="*/ 2147483647 w 94"/>
                <a:gd name="T7" fmla="*/ 2147483647 h 88"/>
                <a:gd name="T8" fmla="*/ 2147483647 w 94"/>
                <a:gd name="T9" fmla="*/ 2147483647 h 88"/>
                <a:gd name="T10" fmla="*/ 2147483647 w 94"/>
                <a:gd name="T11" fmla="*/ 2147483647 h 88"/>
                <a:gd name="T12" fmla="*/ 2147483647 w 94"/>
                <a:gd name="T13" fmla="*/ 2147483647 h 88"/>
                <a:gd name="T14" fmla="*/ 2147483647 w 94"/>
                <a:gd name="T15" fmla="*/ 2147483647 h 88"/>
                <a:gd name="T16" fmla="*/ 2147483647 w 94"/>
                <a:gd name="T17" fmla="*/ 2147483647 h 88"/>
                <a:gd name="T18" fmla="*/ 2147483647 w 94"/>
                <a:gd name="T19" fmla="*/ 2147483647 h 88"/>
                <a:gd name="T20" fmla="*/ 2147483647 w 94"/>
                <a:gd name="T21" fmla="*/ 2147483647 h 88"/>
                <a:gd name="T22" fmla="*/ 2147483647 w 94"/>
                <a:gd name="T23" fmla="*/ 2147483647 h 88"/>
                <a:gd name="T24" fmla="*/ 2147483647 w 94"/>
                <a:gd name="T25" fmla="*/ 2147483647 h 88"/>
                <a:gd name="T26" fmla="*/ 2147483647 w 94"/>
                <a:gd name="T27" fmla="*/ 2147483647 h 88"/>
                <a:gd name="T28" fmla="*/ 2147483647 w 94"/>
                <a:gd name="T29" fmla="*/ 2147483647 h 88"/>
                <a:gd name="T30" fmla="*/ 2147483647 w 94"/>
                <a:gd name="T31" fmla="*/ 0 h 8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4"/>
                <a:gd name="T49" fmla="*/ 0 h 88"/>
                <a:gd name="T50" fmla="*/ 94 w 94"/>
                <a:gd name="T51" fmla="*/ 88 h 8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4" h="88">
                  <a:moveTo>
                    <a:pt x="0" y="37"/>
                  </a:moveTo>
                  <a:lnTo>
                    <a:pt x="2" y="50"/>
                  </a:lnTo>
                  <a:lnTo>
                    <a:pt x="6" y="63"/>
                  </a:lnTo>
                  <a:lnTo>
                    <a:pt x="15" y="75"/>
                  </a:lnTo>
                  <a:lnTo>
                    <a:pt x="27" y="84"/>
                  </a:lnTo>
                  <a:lnTo>
                    <a:pt x="42" y="88"/>
                  </a:lnTo>
                  <a:lnTo>
                    <a:pt x="56" y="86"/>
                  </a:lnTo>
                  <a:lnTo>
                    <a:pt x="70" y="81"/>
                  </a:lnTo>
                  <a:lnTo>
                    <a:pt x="81" y="72"/>
                  </a:lnTo>
                  <a:lnTo>
                    <a:pt x="90" y="59"/>
                  </a:lnTo>
                  <a:lnTo>
                    <a:pt x="94" y="45"/>
                  </a:lnTo>
                  <a:lnTo>
                    <a:pt x="94" y="31"/>
                  </a:lnTo>
                  <a:lnTo>
                    <a:pt x="89" y="17"/>
                  </a:lnTo>
                  <a:lnTo>
                    <a:pt x="87" y="12"/>
                  </a:lnTo>
                  <a:lnTo>
                    <a:pt x="79" y="4"/>
                  </a:lnTo>
                  <a:lnTo>
                    <a:pt x="74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1" name="Freeform 86"/>
            <p:cNvSpPr>
              <a:spLocks/>
            </p:cNvSpPr>
            <p:nvPr/>
          </p:nvSpPr>
          <p:spPr bwMode="auto">
            <a:xfrm rot="1607666">
              <a:off x="1984127" y="5405933"/>
              <a:ext cx="149225" cy="136525"/>
            </a:xfrm>
            <a:custGeom>
              <a:avLst/>
              <a:gdLst>
                <a:gd name="T0" fmla="*/ 0 w 94"/>
                <a:gd name="T1" fmla="*/ 2147483647 h 86"/>
                <a:gd name="T2" fmla="*/ 2147483647 w 94"/>
                <a:gd name="T3" fmla="*/ 2147483647 h 86"/>
                <a:gd name="T4" fmla="*/ 2147483647 w 94"/>
                <a:gd name="T5" fmla="*/ 2147483647 h 86"/>
                <a:gd name="T6" fmla="*/ 2147483647 w 94"/>
                <a:gd name="T7" fmla="*/ 2147483647 h 86"/>
                <a:gd name="T8" fmla="*/ 2147483647 w 94"/>
                <a:gd name="T9" fmla="*/ 2147483647 h 86"/>
                <a:gd name="T10" fmla="*/ 2147483647 w 94"/>
                <a:gd name="T11" fmla="*/ 2147483647 h 86"/>
                <a:gd name="T12" fmla="*/ 2147483647 w 94"/>
                <a:gd name="T13" fmla="*/ 2147483647 h 86"/>
                <a:gd name="T14" fmla="*/ 2147483647 w 94"/>
                <a:gd name="T15" fmla="*/ 2147483647 h 86"/>
                <a:gd name="T16" fmla="*/ 2147483647 w 94"/>
                <a:gd name="T17" fmla="*/ 2147483647 h 86"/>
                <a:gd name="T18" fmla="*/ 2147483647 w 94"/>
                <a:gd name="T19" fmla="*/ 2147483647 h 86"/>
                <a:gd name="T20" fmla="*/ 2147483647 w 94"/>
                <a:gd name="T21" fmla="*/ 2147483647 h 86"/>
                <a:gd name="T22" fmla="*/ 2147483647 w 94"/>
                <a:gd name="T23" fmla="*/ 2147483647 h 86"/>
                <a:gd name="T24" fmla="*/ 2147483647 w 94"/>
                <a:gd name="T25" fmla="*/ 2147483647 h 86"/>
                <a:gd name="T26" fmla="*/ 2147483647 w 94"/>
                <a:gd name="T27" fmla="*/ 2147483647 h 86"/>
                <a:gd name="T28" fmla="*/ 2147483647 w 94"/>
                <a:gd name="T29" fmla="*/ 2147483647 h 86"/>
                <a:gd name="T30" fmla="*/ 2147483647 w 94"/>
                <a:gd name="T31" fmla="*/ 2147483647 h 86"/>
                <a:gd name="T32" fmla="*/ 2147483647 w 94"/>
                <a:gd name="T33" fmla="*/ 0 h 8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4"/>
                <a:gd name="T52" fmla="*/ 0 h 86"/>
                <a:gd name="T53" fmla="*/ 94 w 94"/>
                <a:gd name="T54" fmla="*/ 86 h 8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4" h="86">
                  <a:moveTo>
                    <a:pt x="0" y="37"/>
                  </a:moveTo>
                  <a:lnTo>
                    <a:pt x="2" y="50"/>
                  </a:lnTo>
                  <a:lnTo>
                    <a:pt x="7" y="63"/>
                  </a:lnTo>
                  <a:lnTo>
                    <a:pt x="16" y="74"/>
                  </a:lnTo>
                  <a:lnTo>
                    <a:pt x="27" y="82"/>
                  </a:lnTo>
                  <a:lnTo>
                    <a:pt x="41" y="86"/>
                  </a:lnTo>
                  <a:lnTo>
                    <a:pt x="57" y="85"/>
                  </a:lnTo>
                  <a:lnTo>
                    <a:pt x="71" y="80"/>
                  </a:lnTo>
                  <a:lnTo>
                    <a:pt x="83" y="71"/>
                  </a:lnTo>
                  <a:lnTo>
                    <a:pt x="90" y="58"/>
                  </a:lnTo>
                  <a:lnTo>
                    <a:pt x="94" y="45"/>
                  </a:lnTo>
                  <a:lnTo>
                    <a:pt x="94" y="31"/>
                  </a:lnTo>
                  <a:lnTo>
                    <a:pt x="89" y="17"/>
                  </a:lnTo>
                  <a:lnTo>
                    <a:pt x="87" y="11"/>
                  </a:lnTo>
                  <a:lnTo>
                    <a:pt x="83" y="6"/>
                  </a:lnTo>
                  <a:lnTo>
                    <a:pt x="79" y="2"/>
                  </a:lnTo>
                  <a:lnTo>
                    <a:pt x="74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2" name="Freeform 87"/>
            <p:cNvSpPr>
              <a:spLocks/>
            </p:cNvSpPr>
            <p:nvPr/>
          </p:nvSpPr>
          <p:spPr bwMode="auto">
            <a:xfrm rot="1607666">
              <a:off x="1857052" y="5404005"/>
              <a:ext cx="149225" cy="136525"/>
            </a:xfrm>
            <a:custGeom>
              <a:avLst/>
              <a:gdLst>
                <a:gd name="T0" fmla="*/ 0 w 94"/>
                <a:gd name="T1" fmla="*/ 2147483647 h 86"/>
                <a:gd name="T2" fmla="*/ 2147483647 w 94"/>
                <a:gd name="T3" fmla="*/ 2147483647 h 86"/>
                <a:gd name="T4" fmla="*/ 2147483647 w 94"/>
                <a:gd name="T5" fmla="*/ 2147483647 h 86"/>
                <a:gd name="T6" fmla="*/ 2147483647 w 94"/>
                <a:gd name="T7" fmla="*/ 2147483647 h 86"/>
                <a:gd name="T8" fmla="*/ 2147483647 w 94"/>
                <a:gd name="T9" fmla="*/ 2147483647 h 86"/>
                <a:gd name="T10" fmla="*/ 2147483647 w 94"/>
                <a:gd name="T11" fmla="*/ 2147483647 h 86"/>
                <a:gd name="T12" fmla="*/ 2147483647 w 94"/>
                <a:gd name="T13" fmla="*/ 2147483647 h 86"/>
                <a:gd name="T14" fmla="*/ 2147483647 w 94"/>
                <a:gd name="T15" fmla="*/ 2147483647 h 86"/>
                <a:gd name="T16" fmla="*/ 2147483647 w 94"/>
                <a:gd name="T17" fmla="*/ 2147483647 h 86"/>
                <a:gd name="T18" fmla="*/ 2147483647 w 94"/>
                <a:gd name="T19" fmla="*/ 2147483647 h 86"/>
                <a:gd name="T20" fmla="*/ 2147483647 w 94"/>
                <a:gd name="T21" fmla="*/ 2147483647 h 86"/>
                <a:gd name="T22" fmla="*/ 2147483647 w 94"/>
                <a:gd name="T23" fmla="*/ 2147483647 h 86"/>
                <a:gd name="T24" fmla="*/ 2147483647 w 94"/>
                <a:gd name="T25" fmla="*/ 2147483647 h 86"/>
                <a:gd name="T26" fmla="*/ 2147483647 w 94"/>
                <a:gd name="T27" fmla="*/ 2147483647 h 86"/>
                <a:gd name="T28" fmla="*/ 2147483647 w 94"/>
                <a:gd name="T29" fmla="*/ 2147483647 h 86"/>
                <a:gd name="T30" fmla="*/ 2147483647 w 94"/>
                <a:gd name="T31" fmla="*/ 0 h 8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4"/>
                <a:gd name="T49" fmla="*/ 0 h 86"/>
                <a:gd name="T50" fmla="*/ 94 w 94"/>
                <a:gd name="T51" fmla="*/ 86 h 8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4" h="86">
                  <a:moveTo>
                    <a:pt x="0" y="37"/>
                  </a:moveTo>
                  <a:lnTo>
                    <a:pt x="1" y="50"/>
                  </a:lnTo>
                  <a:lnTo>
                    <a:pt x="5" y="61"/>
                  </a:lnTo>
                  <a:lnTo>
                    <a:pt x="14" y="73"/>
                  </a:lnTo>
                  <a:lnTo>
                    <a:pt x="27" y="82"/>
                  </a:lnTo>
                  <a:lnTo>
                    <a:pt x="41" y="86"/>
                  </a:lnTo>
                  <a:lnTo>
                    <a:pt x="56" y="85"/>
                  </a:lnTo>
                  <a:lnTo>
                    <a:pt x="70" y="79"/>
                  </a:lnTo>
                  <a:lnTo>
                    <a:pt x="81" y="70"/>
                  </a:lnTo>
                  <a:lnTo>
                    <a:pt x="90" y="57"/>
                  </a:lnTo>
                  <a:lnTo>
                    <a:pt x="94" y="43"/>
                  </a:lnTo>
                  <a:lnTo>
                    <a:pt x="94" y="29"/>
                  </a:lnTo>
                  <a:lnTo>
                    <a:pt x="89" y="15"/>
                  </a:lnTo>
                  <a:lnTo>
                    <a:pt x="85" y="9"/>
                  </a:lnTo>
                  <a:lnTo>
                    <a:pt x="80" y="3"/>
                  </a:lnTo>
                  <a:lnTo>
                    <a:pt x="74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" name="Freeform 89"/>
            <p:cNvSpPr>
              <a:spLocks/>
            </p:cNvSpPr>
            <p:nvPr/>
          </p:nvSpPr>
          <p:spPr bwMode="auto">
            <a:xfrm rot="1607666">
              <a:off x="2608981" y="5459108"/>
              <a:ext cx="152400" cy="77788"/>
            </a:xfrm>
            <a:custGeom>
              <a:avLst/>
              <a:gdLst>
                <a:gd name="T0" fmla="*/ 0 w 96"/>
                <a:gd name="T1" fmla="*/ 0 h 49"/>
                <a:gd name="T2" fmla="*/ 2147483647 w 96"/>
                <a:gd name="T3" fmla="*/ 2147483647 h 49"/>
                <a:gd name="T4" fmla="*/ 2147483647 w 96"/>
                <a:gd name="T5" fmla="*/ 2147483647 h 49"/>
                <a:gd name="T6" fmla="*/ 2147483647 w 96"/>
                <a:gd name="T7" fmla="*/ 2147483647 h 49"/>
                <a:gd name="T8" fmla="*/ 2147483647 w 96"/>
                <a:gd name="T9" fmla="*/ 2147483647 h 49"/>
                <a:gd name="T10" fmla="*/ 2147483647 w 96"/>
                <a:gd name="T11" fmla="*/ 2147483647 h 49"/>
                <a:gd name="T12" fmla="*/ 2147483647 w 96"/>
                <a:gd name="T13" fmla="*/ 2147483647 h 49"/>
                <a:gd name="T14" fmla="*/ 2147483647 w 96"/>
                <a:gd name="T15" fmla="*/ 2147483647 h 49"/>
                <a:gd name="T16" fmla="*/ 2147483647 w 96"/>
                <a:gd name="T17" fmla="*/ 2147483647 h 49"/>
                <a:gd name="T18" fmla="*/ 2147483647 w 96"/>
                <a:gd name="T19" fmla="*/ 2147483647 h 49"/>
                <a:gd name="T20" fmla="*/ 2147483647 w 96"/>
                <a:gd name="T21" fmla="*/ 0 h 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6"/>
                <a:gd name="T34" fmla="*/ 0 h 49"/>
                <a:gd name="T35" fmla="*/ 96 w 96"/>
                <a:gd name="T36" fmla="*/ 49 h 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6" h="49">
                  <a:moveTo>
                    <a:pt x="0" y="0"/>
                  </a:moveTo>
                  <a:lnTo>
                    <a:pt x="2" y="13"/>
                  </a:lnTo>
                  <a:lnTo>
                    <a:pt x="7" y="25"/>
                  </a:lnTo>
                  <a:lnTo>
                    <a:pt x="16" y="36"/>
                  </a:lnTo>
                  <a:lnTo>
                    <a:pt x="27" y="45"/>
                  </a:lnTo>
                  <a:lnTo>
                    <a:pt x="41" y="49"/>
                  </a:lnTo>
                  <a:lnTo>
                    <a:pt x="57" y="48"/>
                  </a:lnTo>
                  <a:lnTo>
                    <a:pt x="71" y="43"/>
                  </a:lnTo>
                  <a:lnTo>
                    <a:pt x="84" y="31"/>
                  </a:lnTo>
                  <a:lnTo>
                    <a:pt x="93" y="17"/>
                  </a:lnTo>
                  <a:lnTo>
                    <a:pt x="96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7" name="Group 155"/>
          <p:cNvGrpSpPr>
            <a:grpSpLocks/>
          </p:cNvGrpSpPr>
          <p:nvPr/>
        </p:nvGrpSpPr>
        <p:grpSpPr bwMode="auto">
          <a:xfrm rot="-1113289">
            <a:off x="2226508" y="3889475"/>
            <a:ext cx="487363" cy="57150"/>
            <a:chOff x="2982986" y="1572917"/>
            <a:chExt cx="1016346" cy="120201"/>
          </a:xfrm>
        </p:grpSpPr>
        <p:sp>
          <p:nvSpPr>
            <p:cNvPr id="25" name="Freeform 28"/>
            <p:cNvSpPr>
              <a:spLocks/>
            </p:cNvSpPr>
            <p:nvPr/>
          </p:nvSpPr>
          <p:spPr bwMode="auto">
            <a:xfrm rot="1525323">
              <a:off x="2982986" y="1573897"/>
              <a:ext cx="96838" cy="82550"/>
            </a:xfrm>
            <a:custGeom>
              <a:avLst/>
              <a:gdLst>
                <a:gd name="T0" fmla="*/ 2147483647 w 61"/>
                <a:gd name="T1" fmla="*/ 2147483647 h 52"/>
                <a:gd name="T2" fmla="*/ 2147483647 w 61"/>
                <a:gd name="T3" fmla="*/ 2147483647 h 52"/>
                <a:gd name="T4" fmla="*/ 2147483647 w 61"/>
                <a:gd name="T5" fmla="*/ 2147483647 h 52"/>
                <a:gd name="T6" fmla="*/ 2147483647 w 61"/>
                <a:gd name="T7" fmla="*/ 0 h 52"/>
                <a:gd name="T8" fmla="*/ 2147483647 w 61"/>
                <a:gd name="T9" fmla="*/ 2147483647 h 52"/>
                <a:gd name="T10" fmla="*/ 2147483647 w 61"/>
                <a:gd name="T11" fmla="*/ 2147483647 h 52"/>
                <a:gd name="T12" fmla="*/ 2147483647 w 61"/>
                <a:gd name="T13" fmla="*/ 2147483647 h 52"/>
                <a:gd name="T14" fmla="*/ 0 w 61"/>
                <a:gd name="T15" fmla="*/ 2147483647 h 52"/>
                <a:gd name="T16" fmla="*/ 2147483647 w 61"/>
                <a:gd name="T17" fmla="*/ 2147483647 h 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52"/>
                <a:gd name="T29" fmla="*/ 61 w 61"/>
                <a:gd name="T30" fmla="*/ 52 h 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52">
                  <a:moveTo>
                    <a:pt x="61" y="23"/>
                  </a:moveTo>
                  <a:lnTo>
                    <a:pt x="51" y="12"/>
                  </a:lnTo>
                  <a:lnTo>
                    <a:pt x="40" y="4"/>
                  </a:lnTo>
                  <a:lnTo>
                    <a:pt x="29" y="0"/>
                  </a:lnTo>
                  <a:lnTo>
                    <a:pt x="17" y="1"/>
                  </a:lnTo>
                  <a:lnTo>
                    <a:pt x="8" y="9"/>
                  </a:lnTo>
                  <a:lnTo>
                    <a:pt x="2" y="21"/>
                  </a:lnTo>
                  <a:lnTo>
                    <a:pt x="0" y="35"/>
                  </a:lnTo>
                  <a:lnTo>
                    <a:pt x="3" y="52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 rot="1525323">
              <a:off x="3073707" y="1606678"/>
              <a:ext cx="98425" cy="79375"/>
            </a:xfrm>
            <a:custGeom>
              <a:avLst/>
              <a:gdLst>
                <a:gd name="T0" fmla="*/ 2147483647 w 62"/>
                <a:gd name="T1" fmla="*/ 0 h 50"/>
                <a:gd name="T2" fmla="*/ 2147483647 w 62"/>
                <a:gd name="T3" fmla="*/ 2147483647 h 50"/>
                <a:gd name="T4" fmla="*/ 2147483647 w 62"/>
                <a:gd name="T5" fmla="*/ 2147483647 h 50"/>
                <a:gd name="T6" fmla="*/ 2147483647 w 62"/>
                <a:gd name="T7" fmla="*/ 2147483647 h 50"/>
                <a:gd name="T8" fmla="*/ 2147483647 w 62"/>
                <a:gd name="T9" fmla="*/ 2147483647 h 50"/>
                <a:gd name="T10" fmla="*/ 2147483647 w 62"/>
                <a:gd name="T11" fmla="*/ 2147483647 h 50"/>
                <a:gd name="T12" fmla="*/ 2147483647 w 62"/>
                <a:gd name="T13" fmla="*/ 2147483647 h 50"/>
                <a:gd name="T14" fmla="*/ 2147483647 w 62"/>
                <a:gd name="T15" fmla="*/ 2147483647 h 50"/>
                <a:gd name="T16" fmla="*/ 0 w 62"/>
                <a:gd name="T17" fmla="*/ 2147483647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2"/>
                <a:gd name="T28" fmla="*/ 0 h 50"/>
                <a:gd name="T29" fmla="*/ 62 w 62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2" h="50">
                  <a:moveTo>
                    <a:pt x="60" y="0"/>
                  </a:moveTo>
                  <a:lnTo>
                    <a:pt x="62" y="15"/>
                  </a:lnTo>
                  <a:lnTo>
                    <a:pt x="59" y="29"/>
                  </a:lnTo>
                  <a:lnTo>
                    <a:pt x="54" y="39"/>
                  </a:lnTo>
                  <a:lnTo>
                    <a:pt x="46" y="47"/>
                  </a:lnTo>
                  <a:lnTo>
                    <a:pt x="34" y="50"/>
                  </a:lnTo>
                  <a:lnTo>
                    <a:pt x="23" y="46"/>
                  </a:lnTo>
                  <a:lnTo>
                    <a:pt x="10" y="38"/>
                  </a:lnTo>
                  <a:lnTo>
                    <a:pt x="0" y="25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auto">
            <a:xfrm rot="1525323">
              <a:off x="3192868" y="1573004"/>
              <a:ext cx="95250" cy="80963"/>
            </a:xfrm>
            <a:custGeom>
              <a:avLst/>
              <a:gdLst>
                <a:gd name="T0" fmla="*/ 2147483647 w 60"/>
                <a:gd name="T1" fmla="*/ 2147483647 h 51"/>
                <a:gd name="T2" fmla="*/ 2147483647 w 60"/>
                <a:gd name="T3" fmla="*/ 2147483647 h 51"/>
                <a:gd name="T4" fmla="*/ 2147483647 w 60"/>
                <a:gd name="T5" fmla="*/ 2147483647 h 51"/>
                <a:gd name="T6" fmla="*/ 2147483647 w 60"/>
                <a:gd name="T7" fmla="*/ 0 h 51"/>
                <a:gd name="T8" fmla="*/ 2147483647 w 60"/>
                <a:gd name="T9" fmla="*/ 2147483647 h 51"/>
                <a:gd name="T10" fmla="*/ 2147483647 w 60"/>
                <a:gd name="T11" fmla="*/ 2147483647 h 51"/>
                <a:gd name="T12" fmla="*/ 2147483647 w 60"/>
                <a:gd name="T13" fmla="*/ 2147483647 h 51"/>
                <a:gd name="T14" fmla="*/ 0 w 60"/>
                <a:gd name="T15" fmla="*/ 2147483647 h 51"/>
                <a:gd name="T16" fmla="*/ 2147483647 w 60"/>
                <a:gd name="T17" fmla="*/ 2147483647 h 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0"/>
                <a:gd name="T28" fmla="*/ 0 h 51"/>
                <a:gd name="T29" fmla="*/ 60 w 60"/>
                <a:gd name="T30" fmla="*/ 51 h 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0" h="51">
                  <a:moveTo>
                    <a:pt x="60" y="22"/>
                  </a:moveTo>
                  <a:lnTo>
                    <a:pt x="50" y="11"/>
                  </a:lnTo>
                  <a:lnTo>
                    <a:pt x="40" y="3"/>
                  </a:lnTo>
                  <a:lnTo>
                    <a:pt x="28" y="0"/>
                  </a:lnTo>
                  <a:lnTo>
                    <a:pt x="17" y="2"/>
                  </a:lnTo>
                  <a:lnTo>
                    <a:pt x="8" y="9"/>
                  </a:lnTo>
                  <a:lnTo>
                    <a:pt x="1" y="20"/>
                  </a:lnTo>
                  <a:lnTo>
                    <a:pt x="0" y="35"/>
                  </a:lnTo>
                  <a:lnTo>
                    <a:pt x="1" y="51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auto">
            <a:xfrm rot="1525323">
              <a:off x="3281738" y="1605367"/>
              <a:ext cx="98425" cy="79375"/>
            </a:xfrm>
            <a:custGeom>
              <a:avLst/>
              <a:gdLst>
                <a:gd name="T0" fmla="*/ 2147483647 w 62"/>
                <a:gd name="T1" fmla="*/ 0 h 50"/>
                <a:gd name="T2" fmla="*/ 2147483647 w 62"/>
                <a:gd name="T3" fmla="*/ 2147483647 h 50"/>
                <a:gd name="T4" fmla="*/ 2147483647 w 62"/>
                <a:gd name="T5" fmla="*/ 2147483647 h 50"/>
                <a:gd name="T6" fmla="*/ 2147483647 w 62"/>
                <a:gd name="T7" fmla="*/ 2147483647 h 50"/>
                <a:gd name="T8" fmla="*/ 2147483647 w 62"/>
                <a:gd name="T9" fmla="*/ 2147483647 h 50"/>
                <a:gd name="T10" fmla="*/ 2147483647 w 62"/>
                <a:gd name="T11" fmla="*/ 2147483647 h 50"/>
                <a:gd name="T12" fmla="*/ 2147483647 w 62"/>
                <a:gd name="T13" fmla="*/ 2147483647 h 50"/>
                <a:gd name="T14" fmla="*/ 2147483647 w 62"/>
                <a:gd name="T15" fmla="*/ 2147483647 h 50"/>
                <a:gd name="T16" fmla="*/ 0 w 62"/>
                <a:gd name="T17" fmla="*/ 2147483647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2"/>
                <a:gd name="T28" fmla="*/ 0 h 50"/>
                <a:gd name="T29" fmla="*/ 62 w 62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2" h="50">
                  <a:moveTo>
                    <a:pt x="61" y="0"/>
                  </a:moveTo>
                  <a:lnTo>
                    <a:pt x="62" y="15"/>
                  </a:lnTo>
                  <a:lnTo>
                    <a:pt x="59" y="30"/>
                  </a:lnTo>
                  <a:lnTo>
                    <a:pt x="54" y="40"/>
                  </a:lnTo>
                  <a:lnTo>
                    <a:pt x="47" y="48"/>
                  </a:lnTo>
                  <a:lnTo>
                    <a:pt x="35" y="50"/>
                  </a:lnTo>
                  <a:lnTo>
                    <a:pt x="23" y="46"/>
                  </a:lnTo>
                  <a:lnTo>
                    <a:pt x="10" y="39"/>
                  </a:lnTo>
                  <a:lnTo>
                    <a:pt x="0" y="2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auto">
            <a:xfrm rot="1525323">
              <a:off x="3699310" y="1601501"/>
              <a:ext cx="96838" cy="82550"/>
            </a:xfrm>
            <a:custGeom>
              <a:avLst/>
              <a:gdLst>
                <a:gd name="T0" fmla="*/ 0 w 61"/>
                <a:gd name="T1" fmla="*/ 2147483647 h 52"/>
                <a:gd name="T2" fmla="*/ 2147483647 w 61"/>
                <a:gd name="T3" fmla="*/ 2147483647 h 52"/>
                <a:gd name="T4" fmla="*/ 2147483647 w 61"/>
                <a:gd name="T5" fmla="*/ 2147483647 h 52"/>
                <a:gd name="T6" fmla="*/ 2147483647 w 61"/>
                <a:gd name="T7" fmla="*/ 2147483647 h 52"/>
                <a:gd name="T8" fmla="*/ 2147483647 w 61"/>
                <a:gd name="T9" fmla="*/ 2147483647 h 52"/>
                <a:gd name="T10" fmla="*/ 2147483647 w 61"/>
                <a:gd name="T11" fmla="*/ 2147483647 h 52"/>
                <a:gd name="T12" fmla="*/ 2147483647 w 61"/>
                <a:gd name="T13" fmla="*/ 2147483647 h 52"/>
                <a:gd name="T14" fmla="*/ 2147483647 w 61"/>
                <a:gd name="T15" fmla="*/ 2147483647 h 52"/>
                <a:gd name="T16" fmla="*/ 2147483647 w 61"/>
                <a:gd name="T17" fmla="*/ 0 h 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52"/>
                <a:gd name="T29" fmla="*/ 61 w 61"/>
                <a:gd name="T30" fmla="*/ 52 h 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52">
                  <a:moveTo>
                    <a:pt x="0" y="29"/>
                  </a:moveTo>
                  <a:lnTo>
                    <a:pt x="10" y="40"/>
                  </a:lnTo>
                  <a:lnTo>
                    <a:pt x="21" y="49"/>
                  </a:lnTo>
                  <a:lnTo>
                    <a:pt x="32" y="52"/>
                  </a:lnTo>
                  <a:lnTo>
                    <a:pt x="44" y="50"/>
                  </a:lnTo>
                  <a:lnTo>
                    <a:pt x="53" y="43"/>
                  </a:lnTo>
                  <a:lnTo>
                    <a:pt x="59" y="31"/>
                  </a:lnTo>
                  <a:lnTo>
                    <a:pt x="61" y="17"/>
                  </a:lnTo>
                  <a:lnTo>
                    <a:pt x="59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auto">
            <a:xfrm rot="1525323">
              <a:off x="3608359" y="1572917"/>
              <a:ext cx="100013" cy="79375"/>
            </a:xfrm>
            <a:custGeom>
              <a:avLst/>
              <a:gdLst>
                <a:gd name="T0" fmla="*/ 2147483647 w 63"/>
                <a:gd name="T1" fmla="*/ 2147483647 h 50"/>
                <a:gd name="T2" fmla="*/ 0 w 63"/>
                <a:gd name="T3" fmla="*/ 2147483647 h 50"/>
                <a:gd name="T4" fmla="*/ 2147483647 w 63"/>
                <a:gd name="T5" fmla="*/ 2147483647 h 50"/>
                <a:gd name="T6" fmla="*/ 2147483647 w 63"/>
                <a:gd name="T7" fmla="*/ 2147483647 h 50"/>
                <a:gd name="T8" fmla="*/ 2147483647 w 63"/>
                <a:gd name="T9" fmla="*/ 2147483647 h 50"/>
                <a:gd name="T10" fmla="*/ 2147483647 w 63"/>
                <a:gd name="T11" fmla="*/ 0 h 50"/>
                <a:gd name="T12" fmla="*/ 2147483647 w 63"/>
                <a:gd name="T13" fmla="*/ 2147483647 h 50"/>
                <a:gd name="T14" fmla="*/ 2147483647 w 63"/>
                <a:gd name="T15" fmla="*/ 2147483647 h 50"/>
                <a:gd name="T16" fmla="*/ 2147483647 w 63"/>
                <a:gd name="T17" fmla="*/ 2147483647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3"/>
                <a:gd name="T28" fmla="*/ 0 h 50"/>
                <a:gd name="T29" fmla="*/ 63 w 63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3" h="50">
                  <a:moveTo>
                    <a:pt x="2" y="50"/>
                  </a:moveTo>
                  <a:lnTo>
                    <a:pt x="0" y="35"/>
                  </a:lnTo>
                  <a:lnTo>
                    <a:pt x="2" y="21"/>
                  </a:lnTo>
                  <a:lnTo>
                    <a:pt x="7" y="10"/>
                  </a:lnTo>
                  <a:lnTo>
                    <a:pt x="16" y="3"/>
                  </a:lnTo>
                  <a:lnTo>
                    <a:pt x="28" y="0"/>
                  </a:lnTo>
                  <a:lnTo>
                    <a:pt x="39" y="4"/>
                  </a:lnTo>
                  <a:lnTo>
                    <a:pt x="52" y="12"/>
                  </a:lnTo>
                  <a:lnTo>
                    <a:pt x="63" y="24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auto">
            <a:xfrm rot="1525323">
              <a:off x="3489993" y="1606925"/>
              <a:ext cx="95250" cy="79375"/>
            </a:xfrm>
            <a:custGeom>
              <a:avLst/>
              <a:gdLst>
                <a:gd name="T0" fmla="*/ 0 w 60"/>
                <a:gd name="T1" fmla="*/ 2147483647 h 50"/>
                <a:gd name="T2" fmla="*/ 2147483647 w 60"/>
                <a:gd name="T3" fmla="*/ 2147483647 h 50"/>
                <a:gd name="T4" fmla="*/ 2147483647 w 60"/>
                <a:gd name="T5" fmla="*/ 2147483647 h 50"/>
                <a:gd name="T6" fmla="*/ 2147483647 w 60"/>
                <a:gd name="T7" fmla="*/ 2147483647 h 50"/>
                <a:gd name="T8" fmla="*/ 2147483647 w 60"/>
                <a:gd name="T9" fmla="*/ 2147483647 h 50"/>
                <a:gd name="T10" fmla="*/ 2147483647 w 60"/>
                <a:gd name="T11" fmla="*/ 2147483647 h 50"/>
                <a:gd name="T12" fmla="*/ 2147483647 w 60"/>
                <a:gd name="T13" fmla="*/ 2147483647 h 50"/>
                <a:gd name="T14" fmla="*/ 2147483647 w 60"/>
                <a:gd name="T15" fmla="*/ 2147483647 h 50"/>
                <a:gd name="T16" fmla="*/ 2147483647 w 60"/>
                <a:gd name="T17" fmla="*/ 0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0"/>
                <a:gd name="T28" fmla="*/ 0 h 50"/>
                <a:gd name="T29" fmla="*/ 60 w 60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0" h="50">
                  <a:moveTo>
                    <a:pt x="0" y="27"/>
                  </a:moveTo>
                  <a:lnTo>
                    <a:pt x="10" y="38"/>
                  </a:lnTo>
                  <a:lnTo>
                    <a:pt x="22" y="46"/>
                  </a:lnTo>
                  <a:lnTo>
                    <a:pt x="32" y="50"/>
                  </a:lnTo>
                  <a:lnTo>
                    <a:pt x="43" y="47"/>
                  </a:lnTo>
                  <a:lnTo>
                    <a:pt x="52" y="39"/>
                  </a:lnTo>
                  <a:lnTo>
                    <a:pt x="59" y="29"/>
                  </a:lnTo>
                  <a:lnTo>
                    <a:pt x="60" y="15"/>
                  </a:lnTo>
                  <a:lnTo>
                    <a:pt x="59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auto">
            <a:xfrm rot="1525323">
              <a:off x="3398554" y="1573468"/>
              <a:ext cx="100013" cy="80963"/>
            </a:xfrm>
            <a:custGeom>
              <a:avLst/>
              <a:gdLst>
                <a:gd name="T0" fmla="*/ 2147483647 w 63"/>
                <a:gd name="T1" fmla="*/ 2147483647 h 51"/>
                <a:gd name="T2" fmla="*/ 0 w 63"/>
                <a:gd name="T3" fmla="*/ 2147483647 h 51"/>
                <a:gd name="T4" fmla="*/ 2147483647 w 63"/>
                <a:gd name="T5" fmla="*/ 2147483647 h 51"/>
                <a:gd name="T6" fmla="*/ 2147483647 w 63"/>
                <a:gd name="T7" fmla="*/ 2147483647 h 51"/>
                <a:gd name="T8" fmla="*/ 2147483647 w 63"/>
                <a:gd name="T9" fmla="*/ 2147483647 h 51"/>
                <a:gd name="T10" fmla="*/ 2147483647 w 63"/>
                <a:gd name="T11" fmla="*/ 0 h 51"/>
                <a:gd name="T12" fmla="*/ 2147483647 w 63"/>
                <a:gd name="T13" fmla="*/ 2147483647 h 51"/>
                <a:gd name="T14" fmla="*/ 2147483647 w 63"/>
                <a:gd name="T15" fmla="*/ 2147483647 h 51"/>
                <a:gd name="T16" fmla="*/ 2147483647 w 63"/>
                <a:gd name="T17" fmla="*/ 2147483647 h 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3"/>
                <a:gd name="T28" fmla="*/ 0 h 51"/>
                <a:gd name="T29" fmla="*/ 63 w 63"/>
                <a:gd name="T30" fmla="*/ 51 h 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3" h="51">
                  <a:moveTo>
                    <a:pt x="3" y="51"/>
                  </a:moveTo>
                  <a:lnTo>
                    <a:pt x="0" y="36"/>
                  </a:lnTo>
                  <a:lnTo>
                    <a:pt x="3" y="20"/>
                  </a:lnTo>
                  <a:lnTo>
                    <a:pt x="8" y="10"/>
                  </a:lnTo>
                  <a:lnTo>
                    <a:pt x="17" y="2"/>
                  </a:lnTo>
                  <a:lnTo>
                    <a:pt x="28" y="0"/>
                  </a:lnTo>
                  <a:lnTo>
                    <a:pt x="40" y="4"/>
                  </a:lnTo>
                  <a:lnTo>
                    <a:pt x="53" y="13"/>
                  </a:lnTo>
                  <a:lnTo>
                    <a:pt x="63" y="25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auto">
            <a:xfrm rot="1525323">
              <a:off x="3904082" y="1610568"/>
              <a:ext cx="95250" cy="82550"/>
            </a:xfrm>
            <a:custGeom>
              <a:avLst/>
              <a:gdLst>
                <a:gd name="T0" fmla="*/ 0 w 60"/>
                <a:gd name="T1" fmla="*/ 2147483647 h 52"/>
                <a:gd name="T2" fmla="*/ 2147483647 w 60"/>
                <a:gd name="T3" fmla="*/ 2147483647 h 52"/>
                <a:gd name="T4" fmla="*/ 2147483647 w 60"/>
                <a:gd name="T5" fmla="*/ 2147483647 h 52"/>
                <a:gd name="T6" fmla="*/ 2147483647 w 60"/>
                <a:gd name="T7" fmla="*/ 2147483647 h 52"/>
                <a:gd name="T8" fmla="*/ 2147483647 w 60"/>
                <a:gd name="T9" fmla="*/ 2147483647 h 52"/>
                <a:gd name="T10" fmla="*/ 2147483647 w 60"/>
                <a:gd name="T11" fmla="*/ 2147483647 h 52"/>
                <a:gd name="T12" fmla="*/ 2147483647 w 60"/>
                <a:gd name="T13" fmla="*/ 2147483647 h 52"/>
                <a:gd name="T14" fmla="*/ 2147483647 w 60"/>
                <a:gd name="T15" fmla="*/ 2147483647 h 52"/>
                <a:gd name="T16" fmla="*/ 2147483647 w 60"/>
                <a:gd name="T17" fmla="*/ 0 h 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0"/>
                <a:gd name="T28" fmla="*/ 0 h 52"/>
                <a:gd name="T29" fmla="*/ 60 w 60"/>
                <a:gd name="T30" fmla="*/ 52 h 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0" h="52">
                  <a:moveTo>
                    <a:pt x="0" y="28"/>
                  </a:moveTo>
                  <a:lnTo>
                    <a:pt x="10" y="40"/>
                  </a:lnTo>
                  <a:lnTo>
                    <a:pt x="20" y="48"/>
                  </a:lnTo>
                  <a:lnTo>
                    <a:pt x="32" y="52"/>
                  </a:lnTo>
                  <a:lnTo>
                    <a:pt x="43" y="50"/>
                  </a:lnTo>
                  <a:lnTo>
                    <a:pt x="52" y="43"/>
                  </a:lnTo>
                  <a:lnTo>
                    <a:pt x="59" y="31"/>
                  </a:lnTo>
                  <a:lnTo>
                    <a:pt x="60" y="17"/>
                  </a:lnTo>
                  <a:lnTo>
                    <a:pt x="59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auto">
            <a:xfrm rot="1525323">
              <a:off x="3812642" y="1578699"/>
              <a:ext cx="100013" cy="80963"/>
            </a:xfrm>
            <a:custGeom>
              <a:avLst/>
              <a:gdLst>
                <a:gd name="T0" fmla="*/ 2147483647 w 63"/>
                <a:gd name="T1" fmla="*/ 2147483647 h 51"/>
                <a:gd name="T2" fmla="*/ 0 w 63"/>
                <a:gd name="T3" fmla="*/ 2147483647 h 51"/>
                <a:gd name="T4" fmla="*/ 2147483647 w 63"/>
                <a:gd name="T5" fmla="*/ 2147483647 h 51"/>
                <a:gd name="T6" fmla="*/ 2147483647 w 63"/>
                <a:gd name="T7" fmla="*/ 2147483647 h 51"/>
                <a:gd name="T8" fmla="*/ 2147483647 w 63"/>
                <a:gd name="T9" fmla="*/ 2147483647 h 51"/>
                <a:gd name="T10" fmla="*/ 2147483647 w 63"/>
                <a:gd name="T11" fmla="*/ 0 h 51"/>
                <a:gd name="T12" fmla="*/ 2147483647 w 63"/>
                <a:gd name="T13" fmla="*/ 2147483647 h 51"/>
                <a:gd name="T14" fmla="*/ 2147483647 w 63"/>
                <a:gd name="T15" fmla="*/ 2147483647 h 51"/>
                <a:gd name="T16" fmla="*/ 2147483647 w 63"/>
                <a:gd name="T17" fmla="*/ 2147483647 h 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3"/>
                <a:gd name="T28" fmla="*/ 0 h 51"/>
                <a:gd name="T29" fmla="*/ 63 w 63"/>
                <a:gd name="T30" fmla="*/ 51 h 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3" h="51">
                  <a:moveTo>
                    <a:pt x="3" y="51"/>
                  </a:moveTo>
                  <a:lnTo>
                    <a:pt x="0" y="35"/>
                  </a:lnTo>
                  <a:lnTo>
                    <a:pt x="3" y="21"/>
                  </a:lnTo>
                  <a:lnTo>
                    <a:pt x="8" y="9"/>
                  </a:lnTo>
                  <a:lnTo>
                    <a:pt x="17" y="3"/>
                  </a:lnTo>
                  <a:lnTo>
                    <a:pt x="28" y="0"/>
                  </a:lnTo>
                  <a:lnTo>
                    <a:pt x="40" y="4"/>
                  </a:lnTo>
                  <a:lnTo>
                    <a:pt x="53" y="12"/>
                  </a:lnTo>
                  <a:lnTo>
                    <a:pt x="63" y="25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cxnSp>
        <p:nvCxnSpPr>
          <p:cNvPr id="35" name="Straight Connector 34"/>
          <p:cNvCxnSpPr/>
          <p:nvPr/>
        </p:nvCxnSpPr>
        <p:spPr>
          <a:xfrm rot="5400000">
            <a:off x="2114590" y="4114106"/>
            <a:ext cx="233362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 24"/>
          <p:cNvSpPr>
            <a:spLocks/>
          </p:cNvSpPr>
          <p:nvPr/>
        </p:nvSpPr>
        <p:spPr bwMode="auto">
          <a:xfrm rot="17864108" flipV="1">
            <a:off x="2197139" y="4064894"/>
            <a:ext cx="60325" cy="80962"/>
          </a:xfrm>
          <a:custGeom>
            <a:avLst/>
            <a:gdLst>
              <a:gd name="T0" fmla="*/ 172017788 w 9638"/>
              <a:gd name="T1" fmla="*/ 2147483647 h 10000"/>
              <a:gd name="T2" fmla="*/ 0 w 9638"/>
              <a:gd name="T3" fmla="*/ 638568678 h 10000"/>
              <a:gd name="T4" fmla="*/ 581300728 w 9638"/>
              <a:gd name="T5" fmla="*/ 0 h 10000"/>
              <a:gd name="T6" fmla="*/ 0 60000 65536"/>
              <a:gd name="T7" fmla="*/ 0 60000 65536"/>
              <a:gd name="T8" fmla="*/ 0 60000 65536"/>
              <a:gd name="T9" fmla="*/ 0 w 9638"/>
              <a:gd name="T10" fmla="*/ 0 h 10000"/>
              <a:gd name="T11" fmla="*/ 9638 w 9638"/>
              <a:gd name="T12" fmla="*/ 10000 h 100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638" h="10000">
                <a:moveTo>
                  <a:pt x="2852" y="10000"/>
                </a:moveTo>
                <a:lnTo>
                  <a:pt x="0" y="2274"/>
                </a:lnTo>
                <a:lnTo>
                  <a:pt x="9638" y="0"/>
                </a:ln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grpSp>
        <p:nvGrpSpPr>
          <p:cNvPr id="8" name="Group 173"/>
          <p:cNvGrpSpPr>
            <a:grpSpLocks/>
          </p:cNvGrpSpPr>
          <p:nvPr/>
        </p:nvGrpSpPr>
        <p:grpSpPr bwMode="auto">
          <a:xfrm rot="12450212" flipV="1">
            <a:off x="1967746" y="4076800"/>
            <a:ext cx="80962" cy="479425"/>
            <a:chOff x="4316219" y="940926"/>
            <a:chExt cx="114300" cy="679869"/>
          </a:xfrm>
        </p:grpSpPr>
        <p:cxnSp>
          <p:nvCxnSpPr>
            <p:cNvPr id="38" name="Straight Connector 37"/>
            <p:cNvCxnSpPr/>
            <p:nvPr/>
          </p:nvCxnSpPr>
          <p:spPr>
            <a:xfrm rot="2700000">
              <a:off x="4047473" y="1280588"/>
              <a:ext cx="67986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Freeform 24"/>
            <p:cNvSpPr>
              <a:spLocks/>
            </p:cNvSpPr>
            <p:nvPr/>
          </p:nvSpPr>
          <p:spPr bwMode="auto">
            <a:xfrm rot="15164108" flipV="1">
              <a:off x="4328919" y="1216599"/>
              <a:ext cx="88900" cy="114300"/>
            </a:xfrm>
            <a:custGeom>
              <a:avLst/>
              <a:gdLst>
                <a:gd name="T0" fmla="*/ 2147483647 w 56"/>
                <a:gd name="T1" fmla="*/ 2147483647 h 72"/>
                <a:gd name="T2" fmla="*/ 0 w 56"/>
                <a:gd name="T3" fmla="*/ 2147483647 h 72"/>
                <a:gd name="T4" fmla="*/ 2147483647 w 56"/>
                <a:gd name="T5" fmla="*/ 0 h 72"/>
                <a:gd name="T6" fmla="*/ 0 60000 65536"/>
                <a:gd name="T7" fmla="*/ 0 60000 65536"/>
                <a:gd name="T8" fmla="*/ 0 60000 65536"/>
                <a:gd name="T9" fmla="*/ 0 w 56"/>
                <a:gd name="T10" fmla="*/ 0 h 72"/>
                <a:gd name="T11" fmla="*/ 56 w 56"/>
                <a:gd name="T12" fmla="*/ 72 h 7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72">
                  <a:moveTo>
                    <a:pt x="18" y="72"/>
                  </a:moveTo>
                  <a:lnTo>
                    <a:pt x="0" y="17"/>
                  </a:lnTo>
                  <a:lnTo>
                    <a:pt x="56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0" name="Freeform 29"/>
          <p:cNvSpPr>
            <a:spLocks/>
          </p:cNvSpPr>
          <p:nvPr/>
        </p:nvSpPr>
        <p:spPr bwMode="auto">
          <a:xfrm>
            <a:off x="2191583" y="3951387"/>
            <a:ext cx="73025" cy="74613"/>
          </a:xfrm>
          <a:custGeom>
            <a:avLst/>
            <a:gdLst>
              <a:gd name="T0" fmla="*/ 2147483647 w 72"/>
              <a:gd name="T1" fmla="*/ 2147483647 h 73"/>
              <a:gd name="T2" fmla="*/ 2147483647 w 72"/>
              <a:gd name="T3" fmla="*/ 2147483647 h 73"/>
              <a:gd name="T4" fmla="*/ 2147483647 w 72"/>
              <a:gd name="T5" fmla="*/ 2147483647 h 73"/>
              <a:gd name="T6" fmla="*/ 2147483647 w 72"/>
              <a:gd name="T7" fmla="*/ 2147483647 h 73"/>
              <a:gd name="T8" fmla="*/ 2147483647 w 72"/>
              <a:gd name="T9" fmla="*/ 2147483647 h 73"/>
              <a:gd name="T10" fmla="*/ 2147483647 w 72"/>
              <a:gd name="T11" fmla="*/ 2147483647 h 73"/>
              <a:gd name="T12" fmla="*/ 2147483647 w 72"/>
              <a:gd name="T13" fmla="*/ 2147483647 h 73"/>
              <a:gd name="T14" fmla="*/ 2147483647 w 72"/>
              <a:gd name="T15" fmla="*/ 2147483647 h 73"/>
              <a:gd name="T16" fmla="*/ 0 w 72"/>
              <a:gd name="T17" fmla="*/ 2147483647 h 73"/>
              <a:gd name="T18" fmla="*/ 0 w 72"/>
              <a:gd name="T19" fmla="*/ 2147483647 h 73"/>
              <a:gd name="T20" fmla="*/ 2147483647 w 72"/>
              <a:gd name="T21" fmla="*/ 2147483647 h 73"/>
              <a:gd name="T22" fmla="*/ 2147483647 w 72"/>
              <a:gd name="T23" fmla="*/ 2147483647 h 73"/>
              <a:gd name="T24" fmla="*/ 2147483647 w 72"/>
              <a:gd name="T25" fmla="*/ 2147483647 h 73"/>
              <a:gd name="T26" fmla="*/ 2147483647 w 72"/>
              <a:gd name="T27" fmla="*/ 0 h 73"/>
              <a:gd name="T28" fmla="*/ 2147483647 w 72"/>
              <a:gd name="T29" fmla="*/ 2147483647 h 73"/>
              <a:gd name="T30" fmla="*/ 2147483647 w 72"/>
              <a:gd name="T31" fmla="*/ 2147483647 h 73"/>
              <a:gd name="T32" fmla="*/ 2147483647 w 72"/>
              <a:gd name="T33" fmla="*/ 2147483647 h 7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72"/>
              <a:gd name="T52" fmla="*/ 0 h 73"/>
              <a:gd name="T53" fmla="*/ 72 w 72"/>
              <a:gd name="T54" fmla="*/ 73 h 73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72" h="73">
                <a:moveTo>
                  <a:pt x="71" y="29"/>
                </a:moveTo>
                <a:lnTo>
                  <a:pt x="72" y="43"/>
                </a:lnTo>
                <a:lnTo>
                  <a:pt x="67" y="56"/>
                </a:lnTo>
                <a:lnTo>
                  <a:pt x="57" y="66"/>
                </a:lnTo>
                <a:lnTo>
                  <a:pt x="44" y="73"/>
                </a:lnTo>
                <a:lnTo>
                  <a:pt x="30" y="73"/>
                </a:lnTo>
                <a:lnTo>
                  <a:pt x="17" y="67"/>
                </a:lnTo>
                <a:lnTo>
                  <a:pt x="6" y="58"/>
                </a:lnTo>
                <a:lnTo>
                  <a:pt x="0" y="46"/>
                </a:lnTo>
                <a:lnTo>
                  <a:pt x="0" y="31"/>
                </a:lnTo>
                <a:lnTo>
                  <a:pt x="5" y="18"/>
                </a:lnTo>
                <a:lnTo>
                  <a:pt x="14" y="8"/>
                </a:lnTo>
                <a:lnTo>
                  <a:pt x="27" y="2"/>
                </a:lnTo>
                <a:lnTo>
                  <a:pt x="41" y="0"/>
                </a:lnTo>
                <a:lnTo>
                  <a:pt x="54" y="6"/>
                </a:lnTo>
                <a:lnTo>
                  <a:pt x="64" y="16"/>
                </a:lnTo>
                <a:lnTo>
                  <a:pt x="71" y="29"/>
                </a:lnTo>
                <a:close/>
              </a:path>
            </a:pathLst>
          </a:custGeom>
          <a:solidFill>
            <a:srgbClr val="FF0000"/>
          </a:solidFill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cxnSp>
        <p:nvCxnSpPr>
          <p:cNvPr id="41" name="Straight Connector 40"/>
          <p:cNvCxnSpPr/>
          <p:nvPr/>
        </p:nvCxnSpPr>
        <p:spPr>
          <a:xfrm rot="1246260">
            <a:off x="3093873" y="3895825"/>
            <a:ext cx="481012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Freeform 24"/>
          <p:cNvSpPr>
            <a:spLocks/>
          </p:cNvSpPr>
          <p:nvPr/>
        </p:nvSpPr>
        <p:spPr bwMode="auto">
          <a:xfrm rot="13710368" flipV="1">
            <a:off x="3289929" y="3855344"/>
            <a:ext cx="63500" cy="80962"/>
          </a:xfrm>
          <a:custGeom>
            <a:avLst/>
            <a:gdLst>
              <a:gd name="T0" fmla="*/ 2147483647 w 56"/>
              <a:gd name="T1" fmla="*/ 2147483647 h 72"/>
              <a:gd name="T2" fmla="*/ 0 w 56"/>
              <a:gd name="T3" fmla="*/ 2147483647 h 72"/>
              <a:gd name="T4" fmla="*/ 2147483647 w 56"/>
              <a:gd name="T5" fmla="*/ 0 h 72"/>
              <a:gd name="T6" fmla="*/ 0 60000 65536"/>
              <a:gd name="T7" fmla="*/ 0 60000 65536"/>
              <a:gd name="T8" fmla="*/ 0 60000 65536"/>
              <a:gd name="T9" fmla="*/ 0 w 56"/>
              <a:gd name="T10" fmla="*/ 0 h 72"/>
              <a:gd name="T11" fmla="*/ 56 w 56"/>
              <a:gd name="T12" fmla="*/ 72 h 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" h="72">
                <a:moveTo>
                  <a:pt x="18" y="72"/>
                </a:moveTo>
                <a:lnTo>
                  <a:pt x="0" y="17"/>
                </a:lnTo>
                <a:lnTo>
                  <a:pt x="56" y="0"/>
                </a:ln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grpSp>
        <p:nvGrpSpPr>
          <p:cNvPr id="10" name="Group 187"/>
          <p:cNvGrpSpPr>
            <a:grpSpLocks/>
          </p:cNvGrpSpPr>
          <p:nvPr/>
        </p:nvGrpSpPr>
        <p:grpSpPr bwMode="auto">
          <a:xfrm rot="-1113289">
            <a:off x="3555835" y="3875187"/>
            <a:ext cx="487363" cy="58738"/>
            <a:chOff x="2982986" y="1572917"/>
            <a:chExt cx="1016346" cy="120201"/>
          </a:xfrm>
        </p:grpSpPr>
        <p:sp>
          <p:nvSpPr>
            <p:cNvPr id="44" name="Freeform 28"/>
            <p:cNvSpPr>
              <a:spLocks/>
            </p:cNvSpPr>
            <p:nvPr/>
          </p:nvSpPr>
          <p:spPr bwMode="auto">
            <a:xfrm rot="1525323">
              <a:off x="2982986" y="1573897"/>
              <a:ext cx="96838" cy="82550"/>
            </a:xfrm>
            <a:custGeom>
              <a:avLst/>
              <a:gdLst>
                <a:gd name="T0" fmla="*/ 2147483647 w 61"/>
                <a:gd name="T1" fmla="*/ 2147483647 h 52"/>
                <a:gd name="T2" fmla="*/ 2147483647 w 61"/>
                <a:gd name="T3" fmla="*/ 2147483647 h 52"/>
                <a:gd name="T4" fmla="*/ 2147483647 w 61"/>
                <a:gd name="T5" fmla="*/ 2147483647 h 52"/>
                <a:gd name="T6" fmla="*/ 2147483647 w 61"/>
                <a:gd name="T7" fmla="*/ 0 h 52"/>
                <a:gd name="T8" fmla="*/ 2147483647 w 61"/>
                <a:gd name="T9" fmla="*/ 2147483647 h 52"/>
                <a:gd name="T10" fmla="*/ 2147483647 w 61"/>
                <a:gd name="T11" fmla="*/ 2147483647 h 52"/>
                <a:gd name="T12" fmla="*/ 2147483647 w 61"/>
                <a:gd name="T13" fmla="*/ 2147483647 h 52"/>
                <a:gd name="T14" fmla="*/ 0 w 61"/>
                <a:gd name="T15" fmla="*/ 2147483647 h 52"/>
                <a:gd name="T16" fmla="*/ 2147483647 w 61"/>
                <a:gd name="T17" fmla="*/ 2147483647 h 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52"/>
                <a:gd name="T29" fmla="*/ 61 w 61"/>
                <a:gd name="T30" fmla="*/ 52 h 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52">
                  <a:moveTo>
                    <a:pt x="61" y="23"/>
                  </a:moveTo>
                  <a:lnTo>
                    <a:pt x="51" y="12"/>
                  </a:lnTo>
                  <a:lnTo>
                    <a:pt x="40" y="4"/>
                  </a:lnTo>
                  <a:lnTo>
                    <a:pt x="29" y="0"/>
                  </a:lnTo>
                  <a:lnTo>
                    <a:pt x="17" y="1"/>
                  </a:lnTo>
                  <a:lnTo>
                    <a:pt x="8" y="9"/>
                  </a:lnTo>
                  <a:lnTo>
                    <a:pt x="2" y="21"/>
                  </a:lnTo>
                  <a:lnTo>
                    <a:pt x="0" y="35"/>
                  </a:lnTo>
                  <a:lnTo>
                    <a:pt x="3" y="52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5" name="Freeform 30"/>
            <p:cNvSpPr>
              <a:spLocks/>
            </p:cNvSpPr>
            <p:nvPr/>
          </p:nvSpPr>
          <p:spPr bwMode="auto">
            <a:xfrm rot="1525323">
              <a:off x="3073707" y="1606678"/>
              <a:ext cx="98425" cy="79375"/>
            </a:xfrm>
            <a:custGeom>
              <a:avLst/>
              <a:gdLst>
                <a:gd name="T0" fmla="*/ 2147483647 w 62"/>
                <a:gd name="T1" fmla="*/ 0 h 50"/>
                <a:gd name="T2" fmla="*/ 2147483647 w 62"/>
                <a:gd name="T3" fmla="*/ 2147483647 h 50"/>
                <a:gd name="T4" fmla="*/ 2147483647 w 62"/>
                <a:gd name="T5" fmla="*/ 2147483647 h 50"/>
                <a:gd name="T6" fmla="*/ 2147483647 w 62"/>
                <a:gd name="T7" fmla="*/ 2147483647 h 50"/>
                <a:gd name="T8" fmla="*/ 2147483647 w 62"/>
                <a:gd name="T9" fmla="*/ 2147483647 h 50"/>
                <a:gd name="T10" fmla="*/ 2147483647 w 62"/>
                <a:gd name="T11" fmla="*/ 2147483647 h 50"/>
                <a:gd name="T12" fmla="*/ 2147483647 w 62"/>
                <a:gd name="T13" fmla="*/ 2147483647 h 50"/>
                <a:gd name="T14" fmla="*/ 2147483647 w 62"/>
                <a:gd name="T15" fmla="*/ 2147483647 h 50"/>
                <a:gd name="T16" fmla="*/ 0 w 62"/>
                <a:gd name="T17" fmla="*/ 2147483647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2"/>
                <a:gd name="T28" fmla="*/ 0 h 50"/>
                <a:gd name="T29" fmla="*/ 62 w 62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2" h="50">
                  <a:moveTo>
                    <a:pt x="60" y="0"/>
                  </a:moveTo>
                  <a:lnTo>
                    <a:pt x="62" y="15"/>
                  </a:lnTo>
                  <a:lnTo>
                    <a:pt x="59" y="29"/>
                  </a:lnTo>
                  <a:lnTo>
                    <a:pt x="54" y="39"/>
                  </a:lnTo>
                  <a:lnTo>
                    <a:pt x="46" y="47"/>
                  </a:lnTo>
                  <a:lnTo>
                    <a:pt x="34" y="50"/>
                  </a:lnTo>
                  <a:lnTo>
                    <a:pt x="23" y="46"/>
                  </a:lnTo>
                  <a:lnTo>
                    <a:pt x="10" y="38"/>
                  </a:lnTo>
                  <a:lnTo>
                    <a:pt x="0" y="25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6" name="Freeform 31"/>
            <p:cNvSpPr>
              <a:spLocks/>
            </p:cNvSpPr>
            <p:nvPr/>
          </p:nvSpPr>
          <p:spPr bwMode="auto">
            <a:xfrm rot="1525323">
              <a:off x="3192868" y="1573004"/>
              <a:ext cx="95250" cy="80963"/>
            </a:xfrm>
            <a:custGeom>
              <a:avLst/>
              <a:gdLst>
                <a:gd name="T0" fmla="*/ 2147483647 w 60"/>
                <a:gd name="T1" fmla="*/ 2147483647 h 51"/>
                <a:gd name="T2" fmla="*/ 2147483647 w 60"/>
                <a:gd name="T3" fmla="*/ 2147483647 h 51"/>
                <a:gd name="T4" fmla="*/ 2147483647 w 60"/>
                <a:gd name="T5" fmla="*/ 2147483647 h 51"/>
                <a:gd name="T6" fmla="*/ 2147483647 w 60"/>
                <a:gd name="T7" fmla="*/ 0 h 51"/>
                <a:gd name="T8" fmla="*/ 2147483647 w 60"/>
                <a:gd name="T9" fmla="*/ 2147483647 h 51"/>
                <a:gd name="T10" fmla="*/ 2147483647 w 60"/>
                <a:gd name="T11" fmla="*/ 2147483647 h 51"/>
                <a:gd name="T12" fmla="*/ 2147483647 w 60"/>
                <a:gd name="T13" fmla="*/ 2147483647 h 51"/>
                <a:gd name="T14" fmla="*/ 0 w 60"/>
                <a:gd name="T15" fmla="*/ 2147483647 h 51"/>
                <a:gd name="T16" fmla="*/ 2147483647 w 60"/>
                <a:gd name="T17" fmla="*/ 2147483647 h 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0"/>
                <a:gd name="T28" fmla="*/ 0 h 51"/>
                <a:gd name="T29" fmla="*/ 60 w 60"/>
                <a:gd name="T30" fmla="*/ 51 h 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0" h="51">
                  <a:moveTo>
                    <a:pt x="60" y="22"/>
                  </a:moveTo>
                  <a:lnTo>
                    <a:pt x="50" y="11"/>
                  </a:lnTo>
                  <a:lnTo>
                    <a:pt x="40" y="3"/>
                  </a:lnTo>
                  <a:lnTo>
                    <a:pt x="28" y="0"/>
                  </a:lnTo>
                  <a:lnTo>
                    <a:pt x="17" y="2"/>
                  </a:lnTo>
                  <a:lnTo>
                    <a:pt x="8" y="9"/>
                  </a:lnTo>
                  <a:lnTo>
                    <a:pt x="1" y="20"/>
                  </a:lnTo>
                  <a:lnTo>
                    <a:pt x="0" y="35"/>
                  </a:lnTo>
                  <a:lnTo>
                    <a:pt x="1" y="51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7" name="Freeform 32"/>
            <p:cNvSpPr>
              <a:spLocks/>
            </p:cNvSpPr>
            <p:nvPr/>
          </p:nvSpPr>
          <p:spPr bwMode="auto">
            <a:xfrm rot="1525323">
              <a:off x="3281738" y="1605367"/>
              <a:ext cx="98425" cy="79375"/>
            </a:xfrm>
            <a:custGeom>
              <a:avLst/>
              <a:gdLst>
                <a:gd name="T0" fmla="*/ 2147483647 w 62"/>
                <a:gd name="T1" fmla="*/ 0 h 50"/>
                <a:gd name="T2" fmla="*/ 2147483647 w 62"/>
                <a:gd name="T3" fmla="*/ 2147483647 h 50"/>
                <a:gd name="T4" fmla="*/ 2147483647 w 62"/>
                <a:gd name="T5" fmla="*/ 2147483647 h 50"/>
                <a:gd name="T6" fmla="*/ 2147483647 w 62"/>
                <a:gd name="T7" fmla="*/ 2147483647 h 50"/>
                <a:gd name="T8" fmla="*/ 2147483647 w 62"/>
                <a:gd name="T9" fmla="*/ 2147483647 h 50"/>
                <a:gd name="T10" fmla="*/ 2147483647 w 62"/>
                <a:gd name="T11" fmla="*/ 2147483647 h 50"/>
                <a:gd name="T12" fmla="*/ 2147483647 w 62"/>
                <a:gd name="T13" fmla="*/ 2147483647 h 50"/>
                <a:gd name="T14" fmla="*/ 2147483647 w 62"/>
                <a:gd name="T15" fmla="*/ 2147483647 h 50"/>
                <a:gd name="T16" fmla="*/ 0 w 62"/>
                <a:gd name="T17" fmla="*/ 2147483647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2"/>
                <a:gd name="T28" fmla="*/ 0 h 50"/>
                <a:gd name="T29" fmla="*/ 62 w 62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2" h="50">
                  <a:moveTo>
                    <a:pt x="61" y="0"/>
                  </a:moveTo>
                  <a:lnTo>
                    <a:pt x="62" y="15"/>
                  </a:lnTo>
                  <a:lnTo>
                    <a:pt x="59" y="30"/>
                  </a:lnTo>
                  <a:lnTo>
                    <a:pt x="54" y="40"/>
                  </a:lnTo>
                  <a:lnTo>
                    <a:pt x="47" y="48"/>
                  </a:lnTo>
                  <a:lnTo>
                    <a:pt x="35" y="50"/>
                  </a:lnTo>
                  <a:lnTo>
                    <a:pt x="23" y="46"/>
                  </a:lnTo>
                  <a:lnTo>
                    <a:pt x="10" y="39"/>
                  </a:lnTo>
                  <a:lnTo>
                    <a:pt x="0" y="2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8" name="Freeform 33"/>
            <p:cNvSpPr>
              <a:spLocks/>
            </p:cNvSpPr>
            <p:nvPr/>
          </p:nvSpPr>
          <p:spPr bwMode="auto">
            <a:xfrm rot="1525323">
              <a:off x="3699310" y="1601501"/>
              <a:ext cx="96838" cy="82550"/>
            </a:xfrm>
            <a:custGeom>
              <a:avLst/>
              <a:gdLst>
                <a:gd name="T0" fmla="*/ 0 w 61"/>
                <a:gd name="T1" fmla="*/ 2147483647 h 52"/>
                <a:gd name="T2" fmla="*/ 2147483647 w 61"/>
                <a:gd name="T3" fmla="*/ 2147483647 h 52"/>
                <a:gd name="T4" fmla="*/ 2147483647 w 61"/>
                <a:gd name="T5" fmla="*/ 2147483647 h 52"/>
                <a:gd name="T6" fmla="*/ 2147483647 w 61"/>
                <a:gd name="T7" fmla="*/ 2147483647 h 52"/>
                <a:gd name="T8" fmla="*/ 2147483647 w 61"/>
                <a:gd name="T9" fmla="*/ 2147483647 h 52"/>
                <a:gd name="T10" fmla="*/ 2147483647 w 61"/>
                <a:gd name="T11" fmla="*/ 2147483647 h 52"/>
                <a:gd name="T12" fmla="*/ 2147483647 w 61"/>
                <a:gd name="T13" fmla="*/ 2147483647 h 52"/>
                <a:gd name="T14" fmla="*/ 2147483647 w 61"/>
                <a:gd name="T15" fmla="*/ 2147483647 h 52"/>
                <a:gd name="T16" fmla="*/ 2147483647 w 61"/>
                <a:gd name="T17" fmla="*/ 0 h 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52"/>
                <a:gd name="T29" fmla="*/ 61 w 61"/>
                <a:gd name="T30" fmla="*/ 52 h 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52">
                  <a:moveTo>
                    <a:pt x="0" y="29"/>
                  </a:moveTo>
                  <a:lnTo>
                    <a:pt x="10" y="40"/>
                  </a:lnTo>
                  <a:lnTo>
                    <a:pt x="21" y="49"/>
                  </a:lnTo>
                  <a:lnTo>
                    <a:pt x="32" y="52"/>
                  </a:lnTo>
                  <a:lnTo>
                    <a:pt x="44" y="50"/>
                  </a:lnTo>
                  <a:lnTo>
                    <a:pt x="53" y="43"/>
                  </a:lnTo>
                  <a:lnTo>
                    <a:pt x="59" y="31"/>
                  </a:lnTo>
                  <a:lnTo>
                    <a:pt x="61" y="17"/>
                  </a:lnTo>
                  <a:lnTo>
                    <a:pt x="59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9" name="Freeform 34"/>
            <p:cNvSpPr>
              <a:spLocks/>
            </p:cNvSpPr>
            <p:nvPr/>
          </p:nvSpPr>
          <p:spPr bwMode="auto">
            <a:xfrm rot="1525323">
              <a:off x="3608359" y="1572917"/>
              <a:ext cx="100013" cy="79375"/>
            </a:xfrm>
            <a:custGeom>
              <a:avLst/>
              <a:gdLst>
                <a:gd name="T0" fmla="*/ 2147483647 w 63"/>
                <a:gd name="T1" fmla="*/ 2147483647 h 50"/>
                <a:gd name="T2" fmla="*/ 0 w 63"/>
                <a:gd name="T3" fmla="*/ 2147483647 h 50"/>
                <a:gd name="T4" fmla="*/ 2147483647 w 63"/>
                <a:gd name="T5" fmla="*/ 2147483647 h 50"/>
                <a:gd name="T6" fmla="*/ 2147483647 w 63"/>
                <a:gd name="T7" fmla="*/ 2147483647 h 50"/>
                <a:gd name="T8" fmla="*/ 2147483647 w 63"/>
                <a:gd name="T9" fmla="*/ 2147483647 h 50"/>
                <a:gd name="T10" fmla="*/ 2147483647 w 63"/>
                <a:gd name="T11" fmla="*/ 0 h 50"/>
                <a:gd name="T12" fmla="*/ 2147483647 w 63"/>
                <a:gd name="T13" fmla="*/ 2147483647 h 50"/>
                <a:gd name="T14" fmla="*/ 2147483647 w 63"/>
                <a:gd name="T15" fmla="*/ 2147483647 h 50"/>
                <a:gd name="T16" fmla="*/ 2147483647 w 63"/>
                <a:gd name="T17" fmla="*/ 2147483647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3"/>
                <a:gd name="T28" fmla="*/ 0 h 50"/>
                <a:gd name="T29" fmla="*/ 63 w 63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3" h="50">
                  <a:moveTo>
                    <a:pt x="2" y="50"/>
                  </a:moveTo>
                  <a:lnTo>
                    <a:pt x="0" y="35"/>
                  </a:lnTo>
                  <a:lnTo>
                    <a:pt x="2" y="21"/>
                  </a:lnTo>
                  <a:lnTo>
                    <a:pt x="7" y="10"/>
                  </a:lnTo>
                  <a:lnTo>
                    <a:pt x="16" y="3"/>
                  </a:lnTo>
                  <a:lnTo>
                    <a:pt x="28" y="0"/>
                  </a:lnTo>
                  <a:lnTo>
                    <a:pt x="39" y="4"/>
                  </a:lnTo>
                  <a:lnTo>
                    <a:pt x="52" y="12"/>
                  </a:lnTo>
                  <a:lnTo>
                    <a:pt x="63" y="24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" name="Freeform 35"/>
            <p:cNvSpPr>
              <a:spLocks/>
            </p:cNvSpPr>
            <p:nvPr/>
          </p:nvSpPr>
          <p:spPr bwMode="auto">
            <a:xfrm rot="1525323">
              <a:off x="3489993" y="1606925"/>
              <a:ext cx="95250" cy="79375"/>
            </a:xfrm>
            <a:custGeom>
              <a:avLst/>
              <a:gdLst>
                <a:gd name="T0" fmla="*/ 0 w 60"/>
                <a:gd name="T1" fmla="*/ 2147483647 h 50"/>
                <a:gd name="T2" fmla="*/ 2147483647 w 60"/>
                <a:gd name="T3" fmla="*/ 2147483647 h 50"/>
                <a:gd name="T4" fmla="*/ 2147483647 w 60"/>
                <a:gd name="T5" fmla="*/ 2147483647 h 50"/>
                <a:gd name="T6" fmla="*/ 2147483647 w 60"/>
                <a:gd name="T7" fmla="*/ 2147483647 h 50"/>
                <a:gd name="T8" fmla="*/ 2147483647 w 60"/>
                <a:gd name="T9" fmla="*/ 2147483647 h 50"/>
                <a:gd name="T10" fmla="*/ 2147483647 w 60"/>
                <a:gd name="T11" fmla="*/ 2147483647 h 50"/>
                <a:gd name="T12" fmla="*/ 2147483647 w 60"/>
                <a:gd name="T13" fmla="*/ 2147483647 h 50"/>
                <a:gd name="T14" fmla="*/ 2147483647 w 60"/>
                <a:gd name="T15" fmla="*/ 2147483647 h 50"/>
                <a:gd name="T16" fmla="*/ 2147483647 w 60"/>
                <a:gd name="T17" fmla="*/ 0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0"/>
                <a:gd name="T28" fmla="*/ 0 h 50"/>
                <a:gd name="T29" fmla="*/ 60 w 60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0" h="50">
                  <a:moveTo>
                    <a:pt x="0" y="27"/>
                  </a:moveTo>
                  <a:lnTo>
                    <a:pt x="10" y="38"/>
                  </a:lnTo>
                  <a:lnTo>
                    <a:pt x="22" y="46"/>
                  </a:lnTo>
                  <a:lnTo>
                    <a:pt x="32" y="50"/>
                  </a:lnTo>
                  <a:lnTo>
                    <a:pt x="43" y="47"/>
                  </a:lnTo>
                  <a:lnTo>
                    <a:pt x="52" y="39"/>
                  </a:lnTo>
                  <a:lnTo>
                    <a:pt x="59" y="29"/>
                  </a:lnTo>
                  <a:lnTo>
                    <a:pt x="60" y="15"/>
                  </a:lnTo>
                  <a:lnTo>
                    <a:pt x="59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" name="Freeform 36"/>
            <p:cNvSpPr>
              <a:spLocks/>
            </p:cNvSpPr>
            <p:nvPr/>
          </p:nvSpPr>
          <p:spPr bwMode="auto">
            <a:xfrm rot="1525323">
              <a:off x="3398554" y="1573468"/>
              <a:ext cx="100013" cy="80963"/>
            </a:xfrm>
            <a:custGeom>
              <a:avLst/>
              <a:gdLst>
                <a:gd name="T0" fmla="*/ 2147483647 w 63"/>
                <a:gd name="T1" fmla="*/ 2147483647 h 51"/>
                <a:gd name="T2" fmla="*/ 0 w 63"/>
                <a:gd name="T3" fmla="*/ 2147483647 h 51"/>
                <a:gd name="T4" fmla="*/ 2147483647 w 63"/>
                <a:gd name="T5" fmla="*/ 2147483647 h 51"/>
                <a:gd name="T6" fmla="*/ 2147483647 w 63"/>
                <a:gd name="T7" fmla="*/ 2147483647 h 51"/>
                <a:gd name="T8" fmla="*/ 2147483647 w 63"/>
                <a:gd name="T9" fmla="*/ 2147483647 h 51"/>
                <a:gd name="T10" fmla="*/ 2147483647 w 63"/>
                <a:gd name="T11" fmla="*/ 0 h 51"/>
                <a:gd name="T12" fmla="*/ 2147483647 w 63"/>
                <a:gd name="T13" fmla="*/ 2147483647 h 51"/>
                <a:gd name="T14" fmla="*/ 2147483647 w 63"/>
                <a:gd name="T15" fmla="*/ 2147483647 h 51"/>
                <a:gd name="T16" fmla="*/ 2147483647 w 63"/>
                <a:gd name="T17" fmla="*/ 2147483647 h 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3"/>
                <a:gd name="T28" fmla="*/ 0 h 51"/>
                <a:gd name="T29" fmla="*/ 63 w 63"/>
                <a:gd name="T30" fmla="*/ 51 h 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3" h="51">
                  <a:moveTo>
                    <a:pt x="3" y="51"/>
                  </a:moveTo>
                  <a:lnTo>
                    <a:pt x="0" y="36"/>
                  </a:lnTo>
                  <a:lnTo>
                    <a:pt x="3" y="20"/>
                  </a:lnTo>
                  <a:lnTo>
                    <a:pt x="8" y="10"/>
                  </a:lnTo>
                  <a:lnTo>
                    <a:pt x="17" y="2"/>
                  </a:lnTo>
                  <a:lnTo>
                    <a:pt x="28" y="0"/>
                  </a:lnTo>
                  <a:lnTo>
                    <a:pt x="40" y="4"/>
                  </a:lnTo>
                  <a:lnTo>
                    <a:pt x="53" y="13"/>
                  </a:lnTo>
                  <a:lnTo>
                    <a:pt x="63" y="25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" name="Freeform 37"/>
            <p:cNvSpPr>
              <a:spLocks/>
            </p:cNvSpPr>
            <p:nvPr/>
          </p:nvSpPr>
          <p:spPr bwMode="auto">
            <a:xfrm rot="1525323">
              <a:off x="3904082" y="1610568"/>
              <a:ext cx="95250" cy="82550"/>
            </a:xfrm>
            <a:custGeom>
              <a:avLst/>
              <a:gdLst>
                <a:gd name="T0" fmla="*/ 0 w 60"/>
                <a:gd name="T1" fmla="*/ 2147483647 h 52"/>
                <a:gd name="T2" fmla="*/ 2147483647 w 60"/>
                <a:gd name="T3" fmla="*/ 2147483647 h 52"/>
                <a:gd name="T4" fmla="*/ 2147483647 w 60"/>
                <a:gd name="T5" fmla="*/ 2147483647 h 52"/>
                <a:gd name="T6" fmla="*/ 2147483647 w 60"/>
                <a:gd name="T7" fmla="*/ 2147483647 h 52"/>
                <a:gd name="T8" fmla="*/ 2147483647 w 60"/>
                <a:gd name="T9" fmla="*/ 2147483647 h 52"/>
                <a:gd name="T10" fmla="*/ 2147483647 w 60"/>
                <a:gd name="T11" fmla="*/ 2147483647 h 52"/>
                <a:gd name="T12" fmla="*/ 2147483647 w 60"/>
                <a:gd name="T13" fmla="*/ 2147483647 h 52"/>
                <a:gd name="T14" fmla="*/ 2147483647 w 60"/>
                <a:gd name="T15" fmla="*/ 2147483647 h 52"/>
                <a:gd name="T16" fmla="*/ 2147483647 w 60"/>
                <a:gd name="T17" fmla="*/ 0 h 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0"/>
                <a:gd name="T28" fmla="*/ 0 h 52"/>
                <a:gd name="T29" fmla="*/ 60 w 60"/>
                <a:gd name="T30" fmla="*/ 52 h 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0" h="52">
                  <a:moveTo>
                    <a:pt x="0" y="28"/>
                  </a:moveTo>
                  <a:lnTo>
                    <a:pt x="10" y="40"/>
                  </a:lnTo>
                  <a:lnTo>
                    <a:pt x="20" y="48"/>
                  </a:lnTo>
                  <a:lnTo>
                    <a:pt x="32" y="52"/>
                  </a:lnTo>
                  <a:lnTo>
                    <a:pt x="43" y="50"/>
                  </a:lnTo>
                  <a:lnTo>
                    <a:pt x="52" y="43"/>
                  </a:lnTo>
                  <a:lnTo>
                    <a:pt x="59" y="31"/>
                  </a:lnTo>
                  <a:lnTo>
                    <a:pt x="60" y="17"/>
                  </a:lnTo>
                  <a:lnTo>
                    <a:pt x="59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3" name="Freeform 38"/>
            <p:cNvSpPr>
              <a:spLocks/>
            </p:cNvSpPr>
            <p:nvPr/>
          </p:nvSpPr>
          <p:spPr bwMode="auto">
            <a:xfrm rot="1525323">
              <a:off x="3812642" y="1578699"/>
              <a:ext cx="100013" cy="80963"/>
            </a:xfrm>
            <a:custGeom>
              <a:avLst/>
              <a:gdLst>
                <a:gd name="T0" fmla="*/ 2147483647 w 63"/>
                <a:gd name="T1" fmla="*/ 2147483647 h 51"/>
                <a:gd name="T2" fmla="*/ 0 w 63"/>
                <a:gd name="T3" fmla="*/ 2147483647 h 51"/>
                <a:gd name="T4" fmla="*/ 2147483647 w 63"/>
                <a:gd name="T5" fmla="*/ 2147483647 h 51"/>
                <a:gd name="T6" fmla="*/ 2147483647 w 63"/>
                <a:gd name="T7" fmla="*/ 2147483647 h 51"/>
                <a:gd name="T8" fmla="*/ 2147483647 w 63"/>
                <a:gd name="T9" fmla="*/ 2147483647 h 51"/>
                <a:gd name="T10" fmla="*/ 2147483647 w 63"/>
                <a:gd name="T11" fmla="*/ 0 h 51"/>
                <a:gd name="T12" fmla="*/ 2147483647 w 63"/>
                <a:gd name="T13" fmla="*/ 2147483647 h 51"/>
                <a:gd name="T14" fmla="*/ 2147483647 w 63"/>
                <a:gd name="T15" fmla="*/ 2147483647 h 51"/>
                <a:gd name="T16" fmla="*/ 2147483647 w 63"/>
                <a:gd name="T17" fmla="*/ 2147483647 h 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3"/>
                <a:gd name="T28" fmla="*/ 0 h 51"/>
                <a:gd name="T29" fmla="*/ 63 w 63"/>
                <a:gd name="T30" fmla="*/ 51 h 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3" h="51">
                  <a:moveTo>
                    <a:pt x="3" y="51"/>
                  </a:moveTo>
                  <a:lnTo>
                    <a:pt x="0" y="35"/>
                  </a:lnTo>
                  <a:lnTo>
                    <a:pt x="3" y="21"/>
                  </a:lnTo>
                  <a:lnTo>
                    <a:pt x="8" y="9"/>
                  </a:lnTo>
                  <a:lnTo>
                    <a:pt x="17" y="3"/>
                  </a:lnTo>
                  <a:lnTo>
                    <a:pt x="28" y="0"/>
                  </a:lnTo>
                  <a:lnTo>
                    <a:pt x="40" y="4"/>
                  </a:lnTo>
                  <a:lnTo>
                    <a:pt x="53" y="12"/>
                  </a:lnTo>
                  <a:lnTo>
                    <a:pt x="63" y="25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cxnSp>
        <p:nvCxnSpPr>
          <p:cNvPr id="54" name="Straight Connector 53"/>
          <p:cNvCxnSpPr/>
          <p:nvPr/>
        </p:nvCxnSpPr>
        <p:spPr>
          <a:xfrm rot="5400000">
            <a:off x="3443917" y="4101406"/>
            <a:ext cx="233362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Freeform 24"/>
          <p:cNvSpPr>
            <a:spLocks/>
          </p:cNvSpPr>
          <p:nvPr/>
        </p:nvSpPr>
        <p:spPr bwMode="auto">
          <a:xfrm rot="17864108" flipV="1">
            <a:off x="3525673" y="4051400"/>
            <a:ext cx="60325" cy="79375"/>
          </a:xfrm>
          <a:custGeom>
            <a:avLst/>
            <a:gdLst>
              <a:gd name="T0" fmla="*/ 172017788 w 9638"/>
              <a:gd name="T1" fmla="*/ 2147483647 h 10000"/>
              <a:gd name="T2" fmla="*/ 0 w 9638"/>
              <a:gd name="T3" fmla="*/ 578390032 h 10000"/>
              <a:gd name="T4" fmla="*/ 581300728 w 9638"/>
              <a:gd name="T5" fmla="*/ 0 h 10000"/>
              <a:gd name="T6" fmla="*/ 0 60000 65536"/>
              <a:gd name="T7" fmla="*/ 0 60000 65536"/>
              <a:gd name="T8" fmla="*/ 0 60000 65536"/>
              <a:gd name="T9" fmla="*/ 0 w 9638"/>
              <a:gd name="T10" fmla="*/ 0 h 10000"/>
              <a:gd name="T11" fmla="*/ 9638 w 9638"/>
              <a:gd name="T12" fmla="*/ 10000 h 100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638" h="10000">
                <a:moveTo>
                  <a:pt x="2852" y="10000"/>
                </a:moveTo>
                <a:lnTo>
                  <a:pt x="0" y="2274"/>
                </a:lnTo>
                <a:lnTo>
                  <a:pt x="9638" y="0"/>
                </a:ln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grpSp>
        <p:nvGrpSpPr>
          <p:cNvPr id="11" name="Group 204"/>
          <p:cNvGrpSpPr>
            <a:grpSpLocks/>
          </p:cNvGrpSpPr>
          <p:nvPr/>
        </p:nvGrpSpPr>
        <p:grpSpPr bwMode="auto">
          <a:xfrm flipH="1">
            <a:off x="3116098" y="4276825"/>
            <a:ext cx="941387" cy="77787"/>
            <a:chOff x="6415029" y="1805178"/>
            <a:chExt cx="1333598" cy="110297"/>
          </a:xfrm>
        </p:grpSpPr>
        <p:grpSp>
          <p:nvGrpSpPr>
            <p:cNvPr id="12" name="Group 162"/>
            <p:cNvGrpSpPr>
              <a:grpSpLocks/>
            </p:cNvGrpSpPr>
            <p:nvPr/>
          </p:nvGrpSpPr>
          <p:grpSpPr bwMode="auto">
            <a:xfrm rot="900000" flipH="1" flipV="1">
              <a:off x="7061173" y="1805176"/>
              <a:ext cx="687454" cy="110297"/>
              <a:chOff x="1857052" y="5397364"/>
              <a:chExt cx="904329" cy="145094"/>
            </a:xfrm>
          </p:grpSpPr>
          <p:sp>
            <p:nvSpPr>
              <p:cNvPr id="59" name="Freeform 82"/>
              <p:cNvSpPr>
                <a:spLocks/>
              </p:cNvSpPr>
              <p:nvPr/>
            </p:nvSpPr>
            <p:spPr bwMode="auto">
              <a:xfrm rot="1607666">
                <a:off x="2494958" y="5400795"/>
                <a:ext cx="149225" cy="138113"/>
              </a:xfrm>
              <a:custGeom>
                <a:avLst/>
                <a:gdLst>
                  <a:gd name="T0" fmla="*/ 0 w 94"/>
                  <a:gd name="T1" fmla="*/ 2147483647 h 87"/>
                  <a:gd name="T2" fmla="*/ 2147483647 w 94"/>
                  <a:gd name="T3" fmla="*/ 2147483647 h 87"/>
                  <a:gd name="T4" fmla="*/ 2147483647 w 94"/>
                  <a:gd name="T5" fmla="*/ 2147483647 h 87"/>
                  <a:gd name="T6" fmla="*/ 2147483647 w 94"/>
                  <a:gd name="T7" fmla="*/ 2147483647 h 87"/>
                  <a:gd name="T8" fmla="*/ 2147483647 w 94"/>
                  <a:gd name="T9" fmla="*/ 2147483647 h 87"/>
                  <a:gd name="T10" fmla="*/ 2147483647 w 94"/>
                  <a:gd name="T11" fmla="*/ 2147483647 h 87"/>
                  <a:gd name="T12" fmla="*/ 2147483647 w 94"/>
                  <a:gd name="T13" fmla="*/ 2147483647 h 87"/>
                  <a:gd name="T14" fmla="*/ 2147483647 w 94"/>
                  <a:gd name="T15" fmla="*/ 2147483647 h 87"/>
                  <a:gd name="T16" fmla="*/ 2147483647 w 94"/>
                  <a:gd name="T17" fmla="*/ 2147483647 h 87"/>
                  <a:gd name="T18" fmla="*/ 2147483647 w 94"/>
                  <a:gd name="T19" fmla="*/ 2147483647 h 87"/>
                  <a:gd name="T20" fmla="*/ 2147483647 w 94"/>
                  <a:gd name="T21" fmla="*/ 2147483647 h 87"/>
                  <a:gd name="T22" fmla="*/ 2147483647 w 94"/>
                  <a:gd name="T23" fmla="*/ 2147483647 h 87"/>
                  <a:gd name="T24" fmla="*/ 2147483647 w 94"/>
                  <a:gd name="T25" fmla="*/ 2147483647 h 87"/>
                  <a:gd name="T26" fmla="*/ 2147483647 w 94"/>
                  <a:gd name="T27" fmla="*/ 2147483647 h 87"/>
                  <a:gd name="T28" fmla="*/ 2147483647 w 94"/>
                  <a:gd name="T29" fmla="*/ 2147483647 h 87"/>
                  <a:gd name="T30" fmla="*/ 2147483647 w 94"/>
                  <a:gd name="T31" fmla="*/ 0 h 8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94"/>
                  <a:gd name="T49" fmla="*/ 0 h 87"/>
                  <a:gd name="T50" fmla="*/ 94 w 94"/>
                  <a:gd name="T51" fmla="*/ 87 h 8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94" h="87">
                    <a:moveTo>
                      <a:pt x="0" y="37"/>
                    </a:moveTo>
                    <a:lnTo>
                      <a:pt x="1" y="50"/>
                    </a:lnTo>
                    <a:lnTo>
                      <a:pt x="7" y="63"/>
                    </a:lnTo>
                    <a:lnTo>
                      <a:pt x="16" y="74"/>
                    </a:lnTo>
                    <a:lnTo>
                      <a:pt x="27" y="83"/>
                    </a:lnTo>
                    <a:lnTo>
                      <a:pt x="41" y="87"/>
                    </a:lnTo>
                    <a:lnTo>
                      <a:pt x="57" y="86"/>
                    </a:lnTo>
                    <a:lnTo>
                      <a:pt x="71" y="81"/>
                    </a:lnTo>
                    <a:lnTo>
                      <a:pt x="83" y="72"/>
                    </a:lnTo>
                    <a:lnTo>
                      <a:pt x="90" y="59"/>
                    </a:lnTo>
                    <a:lnTo>
                      <a:pt x="94" y="45"/>
                    </a:lnTo>
                    <a:lnTo>
                      <a:pt x="94" y="31"/>
                    </a:lnTo>
                    <a:lnTo>
                      <a:pt x="89" y="16"/>
                    </a:lnTo>
                    <a:lnTo>
                      <a:pt x="86" y="11"/>
                    </a:lnTo>
                    <a:lnTo>
                      <a:pt x="79" y="4"/>
                    </a:lnTo>
                    <a:lnTo>
                      <a:pt x="74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0" name="Freeform 83"/>
              <p:cNvSpPr>
                <a:spLocks/>
              </p:cNvSpPr>
              <p:nvPr/>
            </p:nvSpPr>
            <p:spPr bwMode="auto">
              <a:xfrm rot="1607666">
                <a:off x="2368242" y="5397364"/>
                <a:ext cx="149225" cy="139700"/>
              </a:xfrm>
              <a:custGeom>
                <a:avLst/>
                <a:gdLst>
                  <a:gd name="T0" fmla="*/ 0 w 94"/>
                  <a:gd name="T1" fmla="*/ 2147483647 h 88"/>
                  <a:gd name="T2" fmla="*/ 2147483647 w 94"/>
                  <a:gd name="T3" fmla="*/ 2147483647 h 88"/>
                  <a:gd name="T4" fmla="*/ 2147483647 w 94"/>
                  <a:gd name="T5" fmla="*/ 2147483647 h 88"/>
                  <a:gd name="T6" fmla="*/ 2147483647 w 94"/>
                  <a:gd name="T7" fmla="*/ 2147483647 h 88"/>
                  <a:gd name="T8" fmla="*/ 2147483647 w 94"/>
                  <a:gd name="T9" fmla="*/ 2147483647 h 88"/>
                  <a:gd name="T10" fmla="*/ 2147483647 w 94"/>
                  <a:gd name="T11" fmla="*/ 2147483647 h 88"/>
                  <a:gd name="T12" fmla="*/ 2147483647 w 94"/>
                  <a:gd name="T13" fmla="*/ 2147483647 h 88"/>
                  <a:gd name="T14" fmla="*/ 2147483647 w 94"/>
                  <a:gd name="T15" fmla="*/ 2147483647 h 88"/>
                  <a:gd name="T16" fmla="*/ 2147483647 w 94"/>
                  <a:gd name="T17" fmla="*/ 2147483647 h 88"/>
                  <a:gd name="T18" fmla="*/ 2147483647 w 94"/>
                  <a:gd name="T19" fmla="*/ 2147483647 h 88"/>
                  <a:gd name="T20" fmla="*/ 2147483647 w 94"/>
                  <a:gd name="T21" fmla="*/ 2147483647 h 88"/>
                  <a:gd name="T22" fmla="*/ 2147483647 w 94"/>
                  <a:gd name="T23" fmla="*/ 2147483647 h 88"/>
                  <a:gd name="T24" fmla="*/ 2147483647 w 94"/>
                  <a:gd name="T25" fmla="*/ 2147483647 h 88"/>
                  <a:gd name="T26" fmla="*/ 2147483647 w 94"/>
                  <a:gd name="T27" fmla="*/ 2147483647 h 88"/>
                  <a:gd name="T28" fmla="*/ 2147483647 w 94"/>
                  <a:gd name="T29" fmla="*/ 2147483647 h 88"/>
                  <a:gd name="T30" fmla="*/ 2147483647 w 94"/>
                  <a:gd name="T31" fmla="*/ 0 h 8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94"/>
                  <a:gd name="T49" fmla="*/ 0 h 88"/>
                  <a:gd name="T50" fmla="*/ 94 w 94"/>
                  <a:gd name="T51" fmla="*/ 88 h 8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94" h="88">
                    <a:moveTo>
                      <a:pt x="0" y="38"/>
                    </a:moveTo>
                    <a:lnTo>
                      <a:pt x="1" y="51"/>
                    </a:lnTo>
                    <a:lnTo>
                      <a:pt x="5" y="64"/>
                    </a:lnTo>
                    <a:lnTo>
                      <a:pt x="14" y="75"/>
                    </a:lnTo>
                    <a:lnTo>
                      <a:pt x="27" y="84"/>
                    </a:lnTo>
                    <a:lnTo>
                      <a:pt x="41" y="88"/>
                    </a:lnTo>
                    <a:lnTo>
                      <a:pt x="55" y="87"/>
                    </a:lnTo>
                    <a:lnTo>
                      <a:pt x="70" y="82"/>
                    </a:lnTo>
                    <a:lnTo>
                      <a:pt x="81" y="73"/>
                    </a:lnTo>
                    <a:lnTo>
                      <a:pt x="90" y="60"/>
                    </a:lnTo>
                    <a:lnTo>
                      <a:pt x="94" y="46"/>
                    </a:lnTo>
                    <a:lnTo>
                      <a:pt x="94" y="31"/>
                    </a:lnTo>
                    <a:lnTo>
                      <a:pt x="89" y="17"/>
                    </a:lnTo>
                    <a:lnTo>
                      <a:pt x="86" y="12"/>
                    </a:lnTo>
                    <a:lnTo>
                      <a:pt x="79" y="4"/>
                    </a:lnTo>
                    <a:lnTo>
                      <a:pt x="73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1" name="Freeform 84"/>
              <p:cNvSpPr>
                <a:spLocks/>
              </p:cNvSpPr>
              <p:nvPr/>
            </p:nvSpPr>
            <p:spPr bwMode="auto">
              <a:xfrm rot="1607666">
                <a:off x="2238935" y="5401632"/>
                <a:ext cx="150813" cy="136525"/>
              </a:xfrm>
              <a:custGeom>
                <a:avLst/>
                <a:gdLst>
                  <a:gd name="T0" fmla="*/ 0 w 95"/>
                  <a:gd name="T1" fmla="*/ 2147483647 h 86"/>
                  <a:gd name="T2" fmla="*/ 2147483647 w 95"/>
                  <a:gd name="T3" fmla="*/ 2147483647 h 86"/>
                  <a:gd name="T4" fmla="*/ 2147483647 w 95"/>
                  <a:gd name="T5" fmla="*/ 2147483647 h 86"/>
                  <a:gd name="T6" fmla="*/ 2147483647 w 95"/>
                  <a:gd name="T7" fmla="*/ 2147483647 h 86"/>
                  <a:gd name="T8" fmla="*/ 2147483647 w 95"/>
                  <a:gd name="T9" fmla="*/ 2147483647 h 86"/>
                  <a:gd name="T10" fmla="*/ 2147483647 w 95"/>
                  <a:gd name="T11" fmla="*/ 2147483647 h 86"/>
                  <a:gd name="T12" fmla="*/ 2147483647 w 95"/>
                  <a:gd name="T13" fmla="*/ 2147483647 h 86"/>
                  <a:gd name="T14" fmla="*/ 2147483647 w 95"/>
                  <a:gd name="T15" fmla="*/ 2147483647 h 86"/>
                  <a:gd name="T16" fmla="*/ 2147483647 w 95"/>
                  <a:gd name="T17" fmla="*/ 2147483647 h 86"/>
                  <a:gd name="T18" fmla="*/ 2147483647 w 95"/>
                  <a:gd name="T19" fmla="*/ 2147483647 h 86"/>
                  <a:gd name="T20" fmla="*/ 2147483647 w 95"/>
                  <a:gd name="T21" fmla="*/ 2147483647 h 86"/>
                  <a:gd name="T22" fmla="*/ 2147483647 w 95"/>
                  <a:gd name="T23" fmla="*/ 2147483647 h 86"/>
                  <a:gd name="T24" fmla="*/ 2147483647 w 95"/>
                  <a:gd name="T25" fmla="*/ 2147483647 h 86"/>
                  <a:gd name="T26" fmla="*/ 2147483647 w 95"/>
                  <a:gd name="T27" fmla="*/ 2147483647 h 86"/>
                  <a:gd name="T28" fmla="*/ 2147483647 w 95"/>
                  <a:gd name="T29" fmla="*/ 2147483647 h 86"/>
                  <a:gd name="T30" fmla="*/ 2147483647 w 95"/>
                  <a:gd name="T31" fmla="*/ 2147483647 h 86"/>
                  <a:gd name="T32" fmla="*/ 2147483647 w 95"/>
                  <a:gd name="T33" fmla="*/ 0 h 8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95"/>
                  <a:gd name="T52" fmla="*/ 0 h 86"/>
                  <a:gd name="T53" fmla="*/ 95 w 95"/>
                  <a:gd name="T54" fmla="*/ 86 h 8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95" h="86">
                    <a:moveTo>
                      <a:pt x="0" y="37"/>
                    </a:moveTo>
                    <a:lnTo>
                      <a:pt x="1" y="50"/>
                    </a:lnTo>
                    <a:lnTo>
                      <a:pt x="6" y="63"/>
                    </a:lnTo>
                    <a:lnTo>
                      <a:pt x="15" y="75"/>
                    </a:lnTo>
                    <a:lnTo>
                      <a:pt x="28" y="82"/>
                    </a:lnTo>
                    <a:lnTo>
                      <a:pt x="42" y="86"/>
                    </a:lnTo>
                    <a:lnTo>
                      <a:pt x="57" y="85"/>
                    </a:lnTo>
                    <a:lnTo>
                      <a:pt x="71" y="80"/>
                    </a:lnTo>
                    <a:lnTo>
                      <a:pt x="82" y="71"/>
                    </a:lnTo>
                    <a:lnTo>
                      <a:pt x="91" y="58"/>
                    </a:lnTo>
                    <a:lnTo>
                      <a:pt x="95" y="45"/>
                    </a:lnTo>
                    <a:lnTo>
                      <a:pt x="94" y="31"/>
                    </a:lnTo>
                    <a:lnTo>
                      <a:pt x="89" y="17"/>
                    </a:lnTo>
                    <a:lnTo>
                      <a:pt x="86" y="12"/>
                    </a:lnTo>
                    <a:lnTo>
                      <a:pt x="82" y="7"/>
                    </a:lnTo>
                    <a:lnTo>
                      <a:pt x="78" y="3"/>
                    </a:lnTo>
                    <a:lnTo>
                      <a:pt x="73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2" name="Freeform 85"/>
              <p:cNvSpPr>
                <a:spLocks/>
              </p:cNvSpPr>
              <p:nvPr/>
            </p:nvSpPr>
            <p:spPr bwMode="auto">
              <a:xfrm rot="1607666">
                <a:off x="2113348" y="5402023"/>
                <a:ext cx="149225" cy="139700"/>
              </a:xfrm>
              <a:custGeom>
                <a:avLst/>
                <a:gdLst>
                  <a:gd name="T0" fmla="*/ 0 w 94"/>
                  <a:gd name="T1" fmla="*/ 2147483647 h 88"/>
                  <a:gd name="T2" fmla="*/ 2147483647 w 94"/>
                  <a:gd name="T3" fmla="*/ 2147483647 h 88"/>
                  <a:gd name="T4" fmla="*/ 2147483647 w 94"/>
                  <a:gd name="T5" fmla="*/ 2147483647 h 88"/>
                  <a:gd name="T6" fmla="*/ 2147483647 w 94"/>
                  <a:gd name="T7" fmla="*/ 2147483647 h 88"/>
                  <a:gd name="T8" fmla="*/ 2147483647 w 94"/>
                  <a:gd name="T9" fmla="*/ 2147483647 h 88"/>
                  <a:gd name="T10" fmla="*/ 2147483647 w 94"/>
                  <a:gd name="T11" fmla="*/ 2147483647 h 88"/>
                  <a:gd name="T12" fmla="*/ 2147483647 w 94"/>
                  <a:gd name="T13" fmla="*/ 2147483647 h 88"/>
                  <a:gd name="T14" fmla="*/ 2147483647 w 94"/>
                  <a:gd name="T15" fmla="*/ 2147483647 h 88"/>
                  <a:gd name="T16" fmla="*/ 2147483647 w 94"/>
                  <a:gd name="T17" fmla="*/ 2147483647 h 88"/>
                  <a:gd name="T18" fmla="*/ 2147483647 w 94"/>
                  <a:gd name="T19" fmla="*/ 2147483647 h 88"/>
                  <a:gd name="T20" fmla="*/ 2147483647 w 94"/>
                  <a:gd name="T21" fmla="*/ 2147483647 h 88"/>
                  <a:gd name="T22" fmla="*/ 2147483647 w 94"/>
                  <a:gd name="T23" fmla="*/ 2147483647 h 88"/>
                  <a:gd name="T24" fmla="*/ 2147483647 w 94"/>
                  <a:gd name="T25" fmla="*/ 2147483647 h 88"/>
                  <a:gd name="T26" fmla="*/ 2147483647 w 94"/>
                  <a:gd name="T27" fmla="*/ 2147483647 h 88"/>
                  <a:gd name="T28" fmla="*/ 2147483647 w 94"/>
                  <a:gd name="T29" fmla="*/ 2147483647 h 88"/>
                  <a:gd name="T30" fmla="*/ 2147483647 w 94"/>
                  <a:gd name="T31" fmla="*/ 0 h 8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94"/>
                  <a:gd name="T49" fmla="*/ 0 h 88"/>
                  <a:gd name="T50" fmla="*/ 94 w 94"/>
                  <a:gd name="T51" fmla="*/ 88 h 8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94" h="88">
                    <a:moveTo>
                      <a:pt x="0" y="37"/>
                    </a:moveTo>
                    <a:lnTo>
                      <a:pt x="2" y="50"/>
                    </a:lnTo>
                    <a:lnTo>
                      <a:pt x="6" y="63"/>
                    </a:lnTo>
                    <a:lnTo>
                      <a:pt x="15" y="75"/>
                    </a:lnTo>
                    <a:lnTo>
                      <a:pt x="27" y="84"/>
                    </a:lnTo>
                    <a:lnTo>
                      <a:pt x="42" y="88"/>
                    </a:lnTo>
                    <a:lnTo>
                      <a:pt x="56" y="86"/>
                    </a:lnTo>
                    <a:lnTo>
                      <a:pt x="70" y="81"/>
                    </a:lnTo>
                    <a:lnTo>
                      <a:pt x="81" y="72"/>
                    </a:lnTo>
                    <a:lnTo>
                      <a:pt x="90" y="59"/>
                    </a:lnTo>
                    <a:lnTo>
                      <a:pt x="94" y="45"/>
                    </a:lnTo>
                    <a:lnTo>
                      <a:pt x="94" y="31"/>
                    </a:lnTo>
                    <a:lnTo>
                      <a:pt x="89" y="17"/>
                    </a:lnTo>
                    <a:lnTo>
                      <a:pt x="87" y="12"/>
                    </a:lnTo>
                    <a:lnTo>
                      <a:pt x="79" y="4"/>
                    </a:lnTo>
                    <a:lnTo>
                      <a:pt x="74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3" name="Freeform 86"/>
              <p:cNvSpPr>
                <a:spLocks/>
              </p:cNvSpPr>
              <p:nvPr/>
            </p:nvSpPr>
            <p:spPr bwMode="auto">
              <a:xfrm rot="1607666">
                <a:off x="1984127" y="5405933"/>
                <a:ext cx="149225" cy="136525"/>
              </a:xfrm>
              <a:custGeom>
                <a:avLst/>
                <a:gdLst>
                  <a:gd name="T0" fmla="*/ 0 w 94"/>
                  <a:gd name="T1" fmla="*/ 2147483647 h 86"/>
                  <a:gd name="T2" fmla="*/ 2147483647 w 94"/>
                  <a:gd name="T3" fmla="*/ 2147483647 h 86"/>
                  <a:gd name="T4" fmla="*/ 2147483647 w 94"/>
                  <a:gd name="T5" fmla="*/ 2147483647 h 86"/>
                  <a:gd name="T6" fmla="*/ 2147483647 w 94"/>
                  <a:gd name="T7" fmla="*/ 2147483647 h 86"/>
                  <a:gd name="T8" fmla="*/ 2147483647 w 94"/>
                  <a:gd name="T9" fmla="*/ 2147483647 h 86"/>
                  <a:gd name="T10" fmla="*/ 2147483647 w 94"/>
                  <a:gd name="T11" fmla="*/ 2147483647 h 86"/>
                  <a:gd name="T12" fmla="*/ 2147483647 w 94"/>
                  <a:gd name="T13" fmla="*/ 2147483647 h 86"/>
                  <a:gd name="T14" fmla="*/ 2147483647 w 94"/>
                  <a:gd name="T15" fmla="*/ 2147483647 h 86"/>
                  <a:gd name="T16" fmla="*/ 2147483647 w 94"/>
                  <a:gd name="T17" fmla="*/ 2147483647 h 86"/>
                  <a:gd name="T18" fmla="*/ 2147483647 w 94"/>
                  <a:gd name="T19" fmla="*/ 2147483647 h 86"/>
                  <a:gd name="T20" fmla="*/ 2147483647 w 94"/>
                  <a:gd name="T21" fmla="*/ 2147483647 h 86"/>
                  <a:gd name="T22" fmla="*/ 2147483647 w 94"/>
                  <a:gd name="T23" fmla="*/ 2147483647 h 86"/>
                  <a:gd name="T24" fmla="*/ 2147483647 w 94"/>
                  <a:gd name="T25" fmla="*/ 2147483647 h 86"/>
                  <a:gd name="T26" fmla="*/ 2147483647 w 94"/>
                  <a:gd name="T27" fmla="*/ 2147483647 h 86"/>
                  <a:gd name="T28" fmla="*/ 2147483647 w 94"/>
                  <a:gd name="T29" fmla="*/ 2147483647 h 86"/>
                  <a:gd name="T30" fmla="*/ 2147483647 w 94"/>
                  <a:gd name="T31" fmla="*/ 2147483647 h 86"/>
                  <a:gd name="T32" fmla="*/ 2147483647 w 94"/>
                  <a:gd name="T33" fmla="*/ 0 h 8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94"/>
                  <a:gd name="T52" fmla="*/ 0 h 86"/>
                  <a:gd name="T53" fmla="*/ 94 w 94"/>
                  <a:gd name="T54" fmla="*/ 86 h 8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94" h="86">
                    <a:moveTo>
                      <a:pt x="0" y="37"/>
                    </a:moveTo>
                    <a:lnTo>
                      <a:pt x="2" y="50"/>
                    </a:lnTo>
                    <a:lnTo>
                      <a:pt x="7" y="63"/>
                    </a:lnTo>
                    <a:lnTo>
                      <a:pt x="16" y="74"/>
                    </a:lnTo>
                    <a:lnTo>
                      <a:pt x="27" y="82"/>
                    </a:lnTo>
                    <a:lnTo>
                      <a:pt x="41" y="86"/>
                    </a:lnTo>
                    <a:lnTo>
                      <a:pt x="57" y="85"/>
                    </a:lnTo>
                    <a:lnTo>
                      <a:pt x="71" y="80"/>
                    </a:lnTo>
                    <a:lnTo>
                      <a:pt x="83" y="71"/>
                    </a:lnTo>
                    <a:lnTo>
                      <a:pt x="90" y="58"/>
                    </a:lnTo>
                    <a:lnTo>
                      <a:pt x="94" y="45"/>
                    </a:lnTo>
                    <a:lnTo>
                      <a:pt x="94" y="31"/>
                    </a:lnTo>
                    <a:lnTo>
                      <a:pt x="89" y="17"/>
                    </a:lnTo>
                    <a:lnTo>
                      <a:pt x="87" y="11"/>
                    </a:lnTo>
                    <a:lnTo>
                      <a:pt x="83" y="6"/>
                    </a:lnTo>
                    <a:lnTo>
                      <a:pt x="79" y="2"/>
                    </a:lnTo>
                    <a:lnTo>
                      <a:pt x="74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4" name="Freeform 87"/>
              <p:cNvSpPr>
                <a:spLocks/>
              </p:cNvSpPr>
              <p:nvPr/>
            </p:nvSpPr>
            <p:spPr bwMode="auto">
              <a:xfrm rot="1607666">
                <a:off x="1857052" y="5404005"/>
                <a:ext cx="149225" cy="136525"/>
              </a:xfrm>
              <a:custGeom>
                <a:avLst/>
                <a:gdLst>
                  <a:gd name="T0" fmla="*/ 0 w 94"/>
                  <a:gd name="T1" fmla="*/ 2147483647 h 86"/>
                  <a:gd name="T2" fmla="*/ 2147483647 w 94"/>
                  <a:gd name="T3" fmla="*/ 2147483647 h 86"/>
                  <a:gd name="T4" fmla="*/ 2147483647 w 94"/>
                  <a:gd name="T5" fmla="*/ 2147483647 h 86"/>
                  <a:gd name="T6" fmla="*/ 2147483647 w 94"/>
                  <a:gd name="T7" fmla="*/ 2147483647 h 86"/>
                  <a:gd name="T8" fmla="*/ 2147483647 w 94"/>
                  <a:gd name="T9" fmla="*/ 2147483647 h 86"/>
                  <a:gd name="T10" fmla="*/ 2147483647 w 94"/>
                  <a:gd name="T11" fmla="*/ 2147483647 h 86"/>
                  <a:gd name="T12" fmla="*/ 2147483647 w 94"/>
                  <a:gd name="T13" fmla="*/ 2147483647 h 86"/>
                  <a:gd name="T14" fmla="*/ 2147483647 w 94"/>
                  <a:gd name="T15" fmla="*/ 2147483647 h 86"/>
                  <a:gd name="T16" fmla="*/ 2147483647 w 94"/>
                  <a:gd name="T17" fmla="*/ 2147483647 h 86"/>
                  <a:gd name="T18" fmla="*/ 2147483647 w 94"/>
                  <a:gd name="T19" fmla="*/ 2147483647 h 86"/>
                  <a:gd name="T20" fmla="*/ 2147483647 w 94"/>
                  <a:gd name="T21" fmla="*/ 2147483647 h 86"/>
                  <a:gd name="T22" fmla="*/ 2147483647 w 94"/>
                  <a:gd name="T23" fmla="*/ 2147483647 h 86"/>
                  <a:gd name="T24" fmla="*/ 2147483647 w 94"/>
                  <a:gd name="T25" fmla="*/ 2147483647 h 86"/>
                  <a:gd name="T26" fmla="*/ 2147483647 w 94"/>
                  <a:gd name="T27" fmla="*/ 2147483647 h 86"/>
                  <a:gd name="T28" fmla="*/ 2147483647 w 94"/>
                  <a:gd name="T29" fmla="*/ 2147483647 h 86"/>
                  <a:gd name="T30" fmla="*/ 2147483647 w 94"/>
                  <a:gd name="T31" fmla="*/ 0 h 8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94"/>
                  <a:gd name="T49" fmla="*/ 0 h 86"/>
                  <a:gd name="T50" fmla="*/ 94 w 94"/>
                  <a:gd name="T51" fmla="*/ 86 h 8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94" h="86">
                    <a:moveTo>
                      <a:pt x="0" y="37"/>
                    </a:moveTo>
                    <a:lnTo>
                      <a:pt x="1" y="50"/>
                    </a:lnTo>
                    <a:lnTo>
                      <a:pt x="5" y="61"/>
                    </a:lnTo>
                    <a:lnTo>
                      <a:pt x="14" y="73"/>
                    </a:lnTo>
                    <a:lnTo>
                      <a:pt x="27" y="82"/>
                    </a:lnTo>
                    <a:lnTo>
                      <a:pt x="41" y="86"/>
                    </a:lnTo>
                    <a:lnTo>
                      <a:pt x="56" y="85"/>
                    </a:lnTo>
                    <a:lnTo>
                      <a:pt x="70" y="79"/>
                    </a:lnTo>
                    <a:lnTo>
                      <a:pt x="81" y="70"/>
                    </a:lnTo>
                    <a:lnTo>
                      <a:pt x="90" y="57"/>
                    </a:lnTo>
                    <a:lnTo>
                      <a:pt x="94" y="43"/>
                    </a:lnTo>
                    <a:lnTo>
                      <a:pt x="94" y="29"/>
                    </a:lnTo>
                    <a:lnTo>
                      <a:pt x="89" y="15"/>
                    </a:lnTo>
                    <a:lnTo>
                      <a:pt x="85" y="9"/>
                    </a:lnTo>
                    <a:lnTo>
                      <a:pt x="80" y="3"/>
                    </a:lnTo>
                    <a:lnTo>
                      <a:pt x="74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5" name="Freeform 89"/>
              <p:cNvSpPr>
                <a:spLocks/>
              </p:cNvSpPr>
              <p:nvPr/>
            </p:nvSpPr>
            <p:spPr bwMode="auto">
              <a:xfrm rot="1607666">
                <a:off x="2608981" y="5459108"/>
                <a:ext cx="152400" cy="77788"/>
              </a:xfrm>
              <a:custGeom>
                <a:avLst/>
                <a:gdLst>
                  <a:gd name="T0" fmla="*/ 0 w 96"/>
                  <a:gd name="T1" fmla="*/ 0 h 49"/>
                  <a:gd name="T2" fmla="*/ 2147483647 w 96"/>
                  <a:gd name="T3" fmla="*/ 2147483647 h 49"/>
                  <a:gd name="T4" fmla="*/ 2147483647 w 96"/>
                  <a:gd name="T5" fmla="*/ 2147483647 h 49"/>
                  <a:gd name="T6" fmla="*/ 2147483647 w 96"/>
                  <a:gd name="T7" fmla="*/ 2147483647 h 49"/>
                  <a:gd name="T8" fmla="*/ 2147483647 w 96"/>
                  <a:gd name="T9" fmla="*/ 2147483647 h 49"/>
                  <a:gd name="T10" fmla="*/ 2147483647 w 96"/>
                  <a:gd name="T11" fmla="*/ 2147483647 h 49"/>
                  <a:gd name="T12" fmla="*/ 2147483647 w 96"/>
                  <a:gd name="T13" fmla="*/ 2147483647 h 49"/>
                  <a:gd name="T14" fmla="*/ 2147483647 w 96"/>
                  <a:gd name="T15" fmla="*/ 2147483647 h 49"/>
                  <a:gd name="T16" fmla="*/ 2147483647 w 96"/>
                  <a:gd name="T17" fmla="*/ 2147483647 h 49"/>
                  <a:gd name="T18" fmla="*/ 2147483647 w 96"/>
                  <a:gd name="T19" fmla="*/ 2147483647 h 49"/>
                  <a:gd name="T20" fmla="*/ 2147483647 w 96"/>
                  <a:gd name="T21" fmla="*/ 0 h 4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6"/>
                  <a:gd name="T34" fmla="*/ 0 h 49"/>
                  <a:gd name="T35" fmla="*/ 96 w 96"/>
                  <a:gd name="T36" fmla="*/ 49 h 4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6" h="49">
                    <a:moveTo>
                      <a:pt x="0" y="0"/>
                    </a:moveTo>
                    <a:lnTo>
                      <a:pt x="2" y="13"/>
                    </a:lnTo>
                    <a:lnTo>
                      <a:pt x="7" y="25"/>
                    </a:lnTo>
                    <a:lnTo>
                      <a:pt x="16" y="36"/>
                    </a:lnTo>
                    <a:lnTo>
                      <a:pt x="27" y="45"/>
                    </a:lnTo>
                    <a:lnTo>
                      <a:pt x="41" y="49"/>
                    </a:lnTo>
                    <a:lnTo>
                      <a:pt x="57" y="48"/>
                    </a:lnTo>
                    <a:lnTo>
                      <a:pt x="71" y="43"/>
                    </a:lnTo>
                    <a:lnTo>
                      <a:pt x="84" y="31"/>
                    </a:lnTo>
                    <a:lnTo>
                      <a:pt x="93" y="17"/>
                    </a:lnTo>
                    <a:lnTo>
                      <a:pt x="96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cxnSp>
          <p:nvCxnSpPr>
            <p:cNvPr id="58" name="Straight Connector 57"/>
            <p:cNvCxnSpPr/>
            <p:nvPr/>
          </p:nvCxnSpPr>
          <p:spPr>
            <a:xfrm rot="20353740" flipV="1">
              <a:off x="6415029" y="1865954"/>
              <a:ext cx="67916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Freeform 24"/>
          <p:cNvSpPr>
            <a:spLocks/>
          </p:cNvSpPr>
          <p:nvPr/>
        </p:nvSpPr>
        <p:spPr bwMode="auto">
          <a:xfrm rot="13710368" flipV="1">
            <a:off x="3759036" y="4272062"/>
            <a:ext cx="63500" cy="79375"/>
          </a:xfrm>
          <a:custGeom>
            <a:avLst/>
            <a:gdLst>
              <a:gd name="T0" fmla="*/ 2147483647 w 56"/>
              <a:gd name="T1" fmla="*/ 2147483647 h 72"/>
              <a:gd name="T2" fmla="*/ 0 w 56"/>
              <a:gd name="T3" fmla="*/ 2147483647 h 72"/>
              <a:gd name="T4" fmla="*/ 2147483647 w 56"/>
              <a:gd name="T5" fmla="*/ 0 h 72"/>
              <a:gd name="T6" fmla="*/ 0 60000 65536"/>
              <a:gd name="T7" fmla="*/ 0 60000 65536"/>
              <a:gd name="T8" fmla="*/ 0 60000 65536"/>
              <a:gd name="T9" fmla="*/ 0 w 56"/>
              <a:gd name="T10" fmla="*/ 0 h 72"/>
              <a:gd name="T11" fmla="*/ 56 w 56"/>
              <a:gd name="T12" fmla="*/ 72 h 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" h="72">
                <a:moveTo>
                  <a:pt x="18" y="72"/>
                </a:moveTo>
                <a:lnTo>
                  <a:pt x="0" y="17"/>
                </a:lnTo>
                <a:lnTo>
                  <a:pt x="56" y="0"/>
                </a:ln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7" name="Freeform 29"/>
          <p:cNvSpPr>
            <a:spLocks/>
          </p:cNvSpPr>
          <p:nvPr/>
        </p:nvSpPr>
        <p:spPr bwMode="auto">
          <a:xfrm>
            <a:off x="3522498" y="3945037"/>
            <a:ext cx="74612" cy="76200"/>
          </a:xfrm>
          <a:custGeom>
            <a:avLst/>
            <a:gdLst>
              <a:gd name="T0" fmla="*/ 2147483647 w 72"/>
              <a:gd name="T1" fmla="*/ 2147483647 h 73"/>
              <a:gd name="T2" fmla="*/ 2147483647 w 72"/>
              <a:gd name="T3" fmla="*/ 2147483647 h 73"/>
              <a:gd name="T4" fmla="*/ 2147483647 w 72"/>
              <a:gd name="T5" fmla="*/ 2147483647 h 73"/>
              <a:gd name="T6" fmla="*/ 2147483647 w 72"/>
              <a:gd name="T7" fmla="*/ 2147483647 h 73"/>
              <a:gd name="T8" fmla="*/ 2147483647 w 72"/>
              <a:gd name="T9" fmla="*/ 2147483647 h 73"/>
              <a:gd name="T10" fmla="*/ 2147483647 w 72"/>
              <a:gd name="T11" fmla="*/ 2147483647 h 73"/>
              <a:gd name="T12" fmla="*/ 2147483647 w 72"/>
              <a:gd name="T13" fmla="*/ 2147483647 h 73"/>
              <a:gd name="T14" fmla="*/ 2147483647 w 72"/>
              <a:gd name="T15" fmla="*/ 2147483647 h 73"/>
              <a:gd name="T16" fmla="*/ 0 w 72"/>
              <a:gd name="T17" fmla="*/ 2147483647 h 73"/>
              <a:gd name="T18" fmla="*/ 0 w 72"/>
              <a:gd name="T19" fmla="*/ 2147483647 h 73"/>
              <a:gd name="T20" fmla="*/ 2147483647 w 72"/>
              <a:gd name="T21" fmla="*/ 2147483647 h 73"/>
              <a:gd name="T22" fmla="*/ 2147483647 w 72"/>
              <a:gd name="T23" fmla="*/ 2147483647 h 73"/>
              <a:gd name="T24" fmla="*/ 2147483647 w 72"/>
              <a:gd name="T25" fmla="*/ 2147483647 h 73"/>
              <a:gd name="T26" fmla="*/ 2147483647 w 72"/>
              <a:gd name="T27" fmla="*/ 0 h 73"/>
              <a:gd name="T28" fmla="*/ 2147483647 w 72"/>
              <a:gd name="T29" fmla="*/ 2147483647 h 73"/>
              <a:gd name="T30" fmla="*/ 2147483647 w 72"/>
              <a:gd name="T31" fmla="*/ 2147483647 h 73"/>
              <a:gd name="T32" fmla="*/ 2147483647 w 72"/>
              <a:gd name="T33" fmla="*/ 2147483647 h 7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72"/>
              <a:gd name="T52" fmla="*/ 0 h 73"/>
              <a:gd name="T53" fmla="*/ 72 w 72"/>
              <a:gd name="T54" fmla="*/ 73 h 73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72" h="73">
                <a:moveTo>
                  <a:pt x="71" y="29"/>
                </a:moveTo>
                <a:lnTo>
                  <a:pt x="72" y="43"/>
                </a:lnTo>
                <a:lnTo>
                  <a:pt x="67" y="56"/>
                </a:lnTo>
                <a:lnTo>
                  <a:pt x="57" y="66"/>
                </a:lnTo>
                <a:lnTo>
                  <a:pt x="44" y="73"/>
                </a:lnTo>
                <a:lnTo>
                  <a:pt x="30" y="73"/>
                </a:lnTo>
                <a:lnTo>
                  <a:pt x="17" y="67"/>
                </a:lnTo>
                <a:lnTo>
                  <a:pt x="6" y="58"/>
                </a:lnTo>
                <a:lnTo>
                  <a:pt x="0" y="46"/>
                </a:lnTo>
                <a:lnTo>
                  <a:pt x="0" y="31"/>
                </a:lnTo>
                <a:lnTo>
                  <a:pt x="5" y="18"/>
                </a:lnTo>
                <a:lnTo>
                  <a:pt x="14" y="8"/>
                </a:lnTo>
                <a:lnTo>
                  <a:pt x="27" y="2"/>
                </a:lnTo>
                <a:lnTo>
                  <a:pt x="41" y="0"/>
                </a:lnTo>
                <a:lnTo>
                  <a:pt x="54" y="6"/>
                </a:lnTo>
                <a:lnTo>
                  <a:pt x="64" y="16"/>
                </a:lnTo>
                <a:lnTo>
                  <a:pt x="71" y="29"/>
                </a:lnTo>
                <a:close/>
              </a:path>
            </a:pathLst>
          </a:custGeom>
          <a:solidFill>
            <a:srgbClr val="FF0000"/>
          </a:solidFill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grpSp>
        <p:nvGrpSpPr>
          <p:cNvPr id="13" name="Group 426"/>
          <p:cNvGrpSpPr>
            <a:grpSpLocks/>
          </p:cNvGrpSpPr>
          <p:nvPr/>
        </p:nvGrpSpPr>
        <p:grpSpPr bwMode="auto">
          <a:xfrm>
            <a:off x="2307219" y="2819834"/>
            <a:ext cx="501650" cy="60325"/>
            <a:chOff x="2982986" y="1572917"/>
            <a:chExt cx="1016346" cy="120201"/>
          </a:xfrm>
        </p:grpSpPr>
        <p:sp>
          <p:nvSpPr>
            <p:cNvPr id="69" name="Freeform 28"/>
            <p:cNvSpPr>
              <a:spLocks/>
            </p:cNvSpPr>
            <p:nvPr/>
          </p:nvSpPr>
          <p:spPr bwMode="auto">
            <a:xfrm rot="1525323">
              <a:off x="2982986" y="1573897"/>
              <a:ext cx="96838" cy="82550"/>
            </a:xfrm>
            <a:custGeom>
              <a:avLst/>
              <a:gdLst>
                <a:gd name="T0" fmla="*/ 2147483647 w 61"/>
                <a:gd name="T1" fmla="*/ 2147483647 h 52"/>
                <a:gd name="T2" fmla="*/ 2147483647 w 61"/>
                <a:gd name="T3" fmla="*/ 2147483647 h 52"/>
                <a:gd name="T4" fmla="*/ 2147483647 w 61"/>
                <a:gd name="T5" fmla="*/ 2147483647 h 52"/>
                <a:gd name="T6" fmla="*/ 2147483647 w 61"/>
                <a:gd name="T7" fmla="*/ 0 h 52"/>
                <a:gd name="T8" fmla="*/ 2147483647 w 61"/>
                <a:gd name="T9" fmla="*/ 2147483647 h 52"/>
                <a:gd name="T10" fmla="*/ 2147483647 w 61"/>
                <a:gd name="T11" fmla="*/ 2147483647 h 52"/>
                <a:gd name="T12" fmla="*/ 2147483647 w 61"/>
                <a:gd name="T13" fmla="*/ 2147483647 h 52"/>
                <a:gd name="T14" fmla="*/ 0 w 61"/>
                <a:gd name="T15" fmla="*/ 2147483647 h 52"/>
                <a:gd name="T16" fmla="*/ 2147483647 w 61"/>
                <a:gd name="T17" fmla="*/ 2147483647 h 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52"/>
                <a:gd name="T29" fmla="*/ 61 w 61"/>
                <a:gd name="T30" fmla="*/ 52 h 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52">
                  <a:moveTo>
                    <a:pt x="61" y="23"/>
                  </a:moveTo>
                  <a:lnTo>
                    <a:pt x="51" y="12"/>
                  </a:lnTo>
                  <a:lnTo>
                    <a:pt x="40" y="4"/>
                  </a:lnTo>
                  <a:lnTo>
                    <a:pt x="29" y="0"/>
                  </a:lnTo>
                  <a:lnTo>
                    <a:pt x="17" y="1"/>
                  </a:lnTo>
                  <a:lnTo>
                    <a:pt x="8" y="9"/>
                  </a:lnTo>
                  <a:lnTo>
                    <a:pt x="2" y="21"/>
                  </a:lnTo>
                  <a:lnTo>
                    <a:pt x="0" y="35"/>
                  </a:lnTo>
                  <a:lnTo>
                    <a:pt x="3" y="52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0" name="Freeform 30"/>
            <p:cNvSpPr>
              <a:spLocks/>
            </p:cNvSpPr>
            <p:nvPr/>
          </p:nvSpPr>
          <p:spPr bwMode="auto">
            <a:xfrm rot="1525323">
              <a:off x="3073707" y="1606678"/>
              <a:ext cx="98425" cy="79375"/>
            </a:xfrm>
            <a:custGeom>
              <a:avLst/>
              <a:gdLst>
                <a:gd name="T0" fmla="*/ 2147483647 w 62"/>
                <a:gd name="T1" fmla="*/ 0 h 50"/>
                <a:gd name="T2" fmla="*/ 2147483647 w 62"/>
                <a:gd name="T3" fmla="*/ 2147483647 h 50"/>
                <a:gd name="T4" fmla="*/ 2147483647 w 62"/>
                <a:gd name="T5" fmla="*/ 2147483647 h 50"/>
                <a:gd name="T6" fmla="*/ 2147483647 w 62"/>
                <a:gd name="T7" fmla="*/ 2147483647 h 50"/>
                <a:gd name="T8" fmla="*/ 2147483647 w 62"/>
                <a:gd name="T9" fmla="*/ 2147483647 h 50"/>
                <a:gd name="T10" fmla="*/ 2147483647 w 62"/>
                <a:gd name="T11" fmla="*/ 2147483647 h 50"/>
                <a:gd name="T12" fmla="*/ 2147483647 w 62"/>
                <a:gd name="T13" fmla="*/ 2147483647 h 50"/>
                <a:gd name="T14" fmla="*/ 2147483647 w 62"/>
                <a:gd name="T15" fmla="*/ 2147483647 h 50"/>
                <a:gd name="T16" fmla="*/ 0 w 62"/>
                <a:gd name="T17" fmla="*/ 2147483647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2"/>
                <a:gd name="T28" fmla="*/ 0 h 50"/>
                <a:gd name="T29" fmla="*/ 62 w 62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2" h="50">
                  <a:moveTo>
                    <a:pt x="60" y="0"/>
                  </a:moveTo>
                  <a:lnTo>
                    <a:pt x="62" y="15"/>
                  </a:lnTo>
                  <a:lnTo>
                    <a:pt x="59" y="29"/>
                  </a:lnTo>
                  <a:lnTo>
                    <a:pt x="54" y="39"/>
                  </a:lnTo>
                  <a:lnTo>
                    <a:pt x="46" y="47"/>
                  </a:lnTo>
                  <a:lnTo>
                    <a:pt x="34" y="50"/>
                  </a:lnTo>
                  <a:lnTo>
                    <a:pt x="23" y="46"/>
                  </a:lnTo>
                  <a:lnTo>
                    <a:pt x="10" y="38"/>
                  </a:lnTo>
                  <a:lnTo>
                    <a:pt x="0" y="25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1" name="Freeform 31"/>
            <p:cNvSpPr>
              <a:spLocks/>
            </p:cNvSpPr>
            <p:nvPr/>
          </p:nvSpPr>
          <p:spPr bwMode="auto">
            <a:xfrm rot="1525323">
              <a:off x="3192868" y="1573004"/>
              <a:ext cx="95250" cy="80963"/>
            </a:xfrm>
            <a:custGeom>
              <a:avLst/>
              <a:gdLst>
                <a:gd name="T0" fmla="*/ 2147483647 w 60"/>
                <a:gd name="T1" fmla="*/ 2147483647 h 51"/>
                <a:gd name="T2" fmla="*/ 2147483647 w 60"/>
                <a:gd name="T3" fmla="*/ 2147483647 h 51"/>
                <a:gd name="T4" fmla="*/ 2147483647 w 60"/>
                <a:gd name="T5" fmla="*/ 2147483647 h 51"/>
                <a:gd name="T6" fmla="*/ 2147483647 w 60"/>
                <a:gd name="T7" fmla="*/ 0 h 51"/>
                <a:gd name="T8" fmla="*/ 2147483647 w 60"/>
                <a:gd name="T9" fmla="*/ 2147483647 h 51"/>
                <a:gd name="T10" fmla="*/ 2147483647 w 60"/>
                <a:gd name="T11" fmla="*/ 2147483647 h 51"/>
                <a:gd name="T12" fmla="*/ 2147483647 w 60"/>
                <a:gd name="T13" fmla="*/ 2147483647 h 51"/>
                <a:gd name="T14" fmla="*/ 0 w 60"/>
                <a:gd name="T15" fmla="*/ 2147483647 h 51"/>
                <a:gd name="T16" fmla="*/ 2147483647 w 60"/>
                <a:gd name="T17" fmla="*/ 2147483647 h 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0"/>
                <a:gd name="T28" fmla="*/ 0 h 51"/>
                <a:gd name="T29" fmla="*/ 60 w 60"/>
                <a:gd name="T30" fmla="*/ 51 h 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0" h="51">
                  <a:moveTo>
                    <a:pt x="60" y="22"/>
                  </a:moveTo>
                  <a:lnTo>
                    <a:pt x="50" y="11"/>
                  </a:lnTo>
                  <a:lnTo>
                    <a:pt x="40" y="3"/>
                  </a:lnTo>
                  <a:lnTo>
                    <a:pt x="28" y="0"/>
                  </a:lnTo>
                  <a:lnTo>
                    <a:pt x="17" y="2"/>
                  </a:lnTo>
                  <a:lnTo>
                    <a:pt x="8" y="9"/>
                  </a:lnTo>
                  <a:lnTo>
                    <a:pt x="1" y="20"/>
                  </a:lnTo>
                  <a:lnTo>
                    <a:pt x="0" y="35"/>
                  </a:lnTo>
                  <a:lnTo>
                    <a:pt x="1" y="51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2" name="Freeform 32"/>
            <p:cNvSpPr>
              <a:spLocks/>
            </p:cNvSpPr>
            <p:nvPr/>
          </p:nvSpPr>
          <p:spPr bwMode="auto">
            <a:xfrm rot="1525323">
              <a:off x="3281738" y="1605367"/>
              <a:ext cx="98425" cy="79375"/>
            </a:xfrm>
            <a:custGeom>
              <a:avLst/>
              <a:gdLst>
                <a:gd name="T0" fmla="*/ 2147483647 w 62"/>
                <a:gd name="T1" fmla="*/ 0 h 50"/>
                <a:gd name="T2" fmla="*/ 2147483647 w 62"/>
                <a:gd name="T3" fmla="*/ 2147483647 h 50"/>
                <a:gd name="T4" fmla="*/ 2147483647 w 62"/>
                <a:gd name="T5" fmla="*/ 2147483647 h 50"/>
                <a:gd name="T6" fmla="*/ 2147483647 w 62"/>
                <a:gd name="T7" fmla="*/ 2147483647 h 50"/>
                <a:gd name="T8" fmla="*/ 2147483647 w 62"/>
                <a:gd name="T9" fmla="*/ 2147483647 h 50"/>
                <a:gd name="T10" fmla="*/ 2147483647 w 62"/>
                <a:gd name="T11" fmla="*/ 2147483647 h 50"/>
                <a:gd name="T12" fmla="*/ 2147483647 w 62"/>
                <a:gd name="T13" fmla="*/ 2147483647 h 50"/>
                <a:gd name="T14" fmla="*/ 2147483647 w 62"/>
                <a:gd name="T15" fmla="*/ 2147483647 h 50"/>
                <a:gd name="T16" fmla="*/ 0 w 62"/>
                <a:gd name="T17" fmla="*/ 2147483647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2"/>
                <a:gd name="T28" fmla="*/ 0 h 50"/>
                <a:gd name="T29" fmla="*/ 62 w 62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2" h="50">
                  <a:moveTo>
                    <a:pt x="61" y="0"/>
                  </a:moveTo>
                  <a:lnTo>
                    <a:pt x="62" y="15"/>
                  </a:lnTo>
                  <a:lnTo>
                    <a:pt x="59" y="30"/>
                  </a:lnTo>
                  <a:lnTo>
                    <a:pt x="54" y="40"/>
                  </a:lnTo>
                  <a:lnTo>
                    <a:pt x="47" y="48"/>
                  </a:lnTo>
                  <a:lnTo>
                    <a:pt x="35" y="50"/>
                  </a:lnTo>
                  <a:lnTo>
                    <a:pt x="23" y="46"/>
                  </a:lnTo>
                  <a:lnTo>
                    <a:pt x="10" y="39"/>
                  </a:lnTo>
                  <a:lnTo>
                    <a:pt x="0" y="2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3" name="Freeform 33"/>
            <p:cNvSpPr>
              <a:spLocks/>
            </p:cNvSpPr>
            <p:nvPr/>
          </p:nvSpPr>
          <p:spPr bwMode="auto">
            <a:xfrm rot="1525323">
              <a:off x="3699310" y="1601501"/>
              <a:ext cx="96838" cy="82550"/>
            </a:xfrm>
            <a:custGeom>
              <a:avLst/>
              <a:gdLst>
                <a:gd name="T0" fmla="*/ 0 w 61"/>
                <a:gd name="T1" fmla="*/ 2147483647 h 52"/>
                <a:gd name="T2" fmla="*/ 2147483647 w 61"/>
                <a:gd name="T3" fmla="*/ 2147483647 h 52"/>
                <a:gd name="T4" fmla="*/ 2147483647 w 61"/>
                <a:gd name="T5" fmla="*/ 2147483647 h 52"/>
                <a:gd name="T6" fmla="*/ 2147483647 w 61"/>
                <a:gd name="T7" fmla="*/ 2147483647 h 52"/>
                <a:gd name="T8" fmla="*/ 2147483647 w 61"/>
                <a:gd name="T9" fmla="*/ 2147483647 h 52"/>
                <a:gd name="T10" fmla="*/ 2147483647 w 61"/>
                <a:gd name="T11" fmla="*/ 2147483647 h 52"/>
                <a:gd name="T12" fmla="*/ 2147483647 w 61"/>
                <a:gd name="T13" fmla="*/ 2147483647 h 52"/>
                <a:gd name="T14" fmla="*/ 2147483647 w 61"/>
                <a:gd name="T15" fmla="*/ 2147483647 h 52"/>
                <a:gd name="T16" fmla="*/ 2147483647 w 61"/>
                <a:gd name="T17" fmla="*/ 0 h 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52"/>
                <a:gd name="T29" fmla="*/ 61 w 61"/>
                <a:gd name="T30" fmla="*/ 52 h 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52">
                  <a:moveTo>
                    <a:pt x="0" y="29"/>
                  </a:moveTo>
                  <a:lnTo>
                    <a:pt x="10" y="40"/>
                  </a:lnTo>
                  <a:lnTo>
                    <a:pt x="21" y="49"/>
                  </a:lnTo>
                  <a:lnTo>
                    <a:pt x="32" y="52"/>
                  </a:lnTo>
                  <a:lnTo>
                    <a:pt x="44" y="50"/>
                  </a:lnTo>
                  <a:lnTo>
                    <a:pt x="53" y="43"/>
                  </a:lnTo>
                  <a:lnTo>
                    <a:pt x="59" y="31"/>
                  </a:lnTo>
                  <a:lnTo>
                    <a:pt x="61" y="17"/>
                  </a:lnTo>
                  <a:lnTo>
                    <a:pt x="59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4" name="Freeform 34"/>
            <p:cNvSpPr>
              <a:spLocks/>
            </p:cNvSpPr>
            <p:nvPr/>
          </p:nvSpPr>
          <p:spPr bwMode="auto">
            <a:xfrm rot="1525323">
              <a:off x="3608359" y="1572917"/>
              <a:ext cx="100013" cy="79375"/>
            </a:xfrm>
            <a:custGeom>
              <a:avLst/>
              <a:gdLst>
                <a:gd name="T0" fmla="*/ 2147483647 w 63"/>
                <a:gd name="T1" fmla="*/ 2147483647 h 50"/>
                <a:gd name="T2" fmla="*/ 0 w 63"/>
                <a:gd name="T3" fmla="*/ 2147483647 h 50"/>
                <a:gd name="T4" fmla="*/ 2147483647 w 63"/>
                <a:gd name="T5" fmla="*/ 2147483647 h 50"/>
                <a:gd name="T6" fmla="*/ 2147483647 w 63"/>
                <a:gd name="T7" fmla="*/ 2147483647 h 50"/>
                <a:gd name="T8" fmla="*/ 2147483647 w 63"/>
                <a:gd name="T9" fmla="*/ 2147483647 h 50"/>
                <a:gd name="T10" fmla="*/ 2147483647 w 63"/>
                <a:gd name="T11" fmla="*/ 0 h 50"/>
                <a:gd name="T12" fmla="*/ 2147483647 w 63"/>
                <a:gd name="T13" fmla="*/ 2147483647 h 50"/>
                <a:gd name="T14" fmla="*/ 2147483647 w 63"/>
                <a:gd name="T15" fmla="*/ 2147483647 h 50"/>
                <a:gd name="T16" fmla="*/ 2147483647 w 63"/>
                <a:gd name="T17" fmla="*/ 2147483647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3"/>
                <a:gd name="T28" fmla="*/ 0 h 50"/>
                <a:gd name="T29" fmla="*/ 63 w 63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3" h="50">
                  <a:moveTo>
                    <a:pt x="2" y="50"/>
                  </a:moveTo>
                  <a:lnTo>
                    <a:pt x="0" y="35"/>
                  </a:lnTo>
                  <a:lnTo>
                    <a:pt x="2" y="21"/>
                  </a:lnTo>
                  <a:lnTo>
                    <a:pt x="7" y="10"/>
                  </a:lnTo>
                  <a:lnTo>
                    <a:pt x="16" y="3"/>
                  </a:lnTo>
                  <a:lnTo>
                    <a:pt x="28" y="0"/>
                  </a:lnTo>
                  <a:lnTo>
                    <a:pt x="39" y="4"/>
                  </a:lnTo>
                  <a:lnTo>
                    <a:pt x="52" y="12"/>
                  </a:lnTo>
                  <a:lnTo>
                    <a:pt x="63" y="24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5" name="Freeform 35"/>
            <p:cNvSpPr>
              <a:spLocks/>
            </p:cNvSpPr>
            <p:nvPr/>
          </p:nvSpPr>
          <p:spPr bwMode="auto">
            <a:xfrm rot="1525323">
              <a:off x="3489993" y="1606925"/>
              <a:ext cx="95250" cy="79375"/>
            </a:xfrm>
            <a:custGeom>
              <a:avLst/>
              <a:gdLst>
                <a:gd name="T0" fmla="*/ 0 w 60"/>
                <a:gd name="T1" fmla="*/ 2147483647 h 50"/>
                <a:gd name="T2" fmla="*/ 2147483647 w 60"/>
                <a:gd name="T3" fmla="*/ 2147483647 h 50"/>
                <a:gd name="T4" fmla="*/ 2147483647 w 60"/>
                <a:gd name="T5" fmla="*/ 2147483647 h 50"/>
                <a:gd name="T6" fmla="*/ 2147483647 w 60"/>
                <a:gd name="T7" fmla="*/ 2147483647 h 50"/>
                <a:gd name="T8" fmla="*/ 2147483647 w 60"/>
                <a:gd name="T9" fmla="*/ 2147483647 h 50"/>
                <a:gd name="T10" fmla="*/ 2147483647 w 60"/>
                <a:gd name="T11" fmla="*/ 2147483647 h 50"/>
                <a:gd name="T12" fmla="*/ 2147483647 w 60"/>
                <a:gd name="T13" fmla="*/ 2147483647 h 50"/>
                <a:gd name="T14" fmla="*/ 2147483647 w 60"/>
                <a:gd name="T15" fmla="*/ 2147483647 h 50"/>
                <a:gd name="T16" fmla="*/ 2147483647 w 60"/>
                <a:gd name="T17" fmla="*/ 0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0"/>
                <a:gd name="T28" fmla="*/ 0 h 50"/>
                <a:gd name="T29" fmla="*/ 60 w 60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0" h="50">
                  <a:moveTo>
                    <a:pt x="0" y="27"/>
                  </a:moveTo>
                  <a:lnTo>
                    <a:pt x="10" y="38"/>
                  </a:lnTo>
                  <a:lnTo>
                    <a:pt x="22" y="46"/>
                  </a:lnTo>
                  <a:lnTo>
                    <a:pt x="32" y="50"/>
                  </a:lnTo>
                  <a:lnTo>
                    <a:pt x="43" y="47"/>
                  </a:lnTo>
                  <a:lnTo>
                    <a:pt x="52" y="39"/>
                  </a:lnTo>
                  <a:lnTo>
                    <a:pt x="59" y="29"/>
                  </a:lnTo>
                  <a:lnTo>
                    <a:pt x="60" y="15"/>
                  </a:lnTo>
                  <a:lnTo>
                    <a:pt x="59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6" name="Freeform 36"/>
            <p:cNvSpPr>
              <a:spLocks/>
            </p:cNvSpPr>
            <p:nvPr/>
          </p:nvSpPr>
          <p:spPr bwMode="auto">
            <a:xfrm rot="1525323">
              <a:off x="3398554" y="1573468"/>
              <a:ext cx="100013" cy="80963"/>
            </a:xfrm>
            <a:custGeom>
              <a:avLst/>
              <a:gdLst>
                <a:gd name="T0" fmla="*/ 2147483647 w 63"/>
                <a:gd name="T1" fmla="*/ 2147483647 h 51"/>
                <a:gd name="T2" fmla="*/ 0 w 63"/>
                <a:gd name="T3" fmla="*/ 2147483647 h 51"/>
                <a:gd name="T4" fmla="*/ 2147483647 w 63"/>
                <a:gd name="T5" fmla="*/ 2147483647 h 51"/>
                <a:gd name="T6" fmla="*/ 2147483647 w 63"/>
                <a:gd name="T7" fmla="*/ 2147483647 h 51"/>
                <a:gd name="T8" fmla="*/ 2147483647 w 63"/>
                <a:gd name="T9" fmla="*/ 2147483647 h 51"/>
                <a:gd name="T10" fmla="*/ 2147483647 w 63"/>
                <a:gd name="T11" fmla="*/ 0 h 51"/>
                <a:gd name="T12" fmla="*/ 2147483647 w 63"/>
                <a:gd name="T13" fmla="*/ 2147483647 h 51"/>
                <a:gd name="T14" fmla="*/ 2147483647 w 63"/>
                <a:gd name="T15" fmla="*/ 2147483647 h 51"/>
                <a:gd name="T16" fmla="*/ 2147483647 w 63"/>
                <a:gd name="T17" fmla="*/ 2147483647 h 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3"/>
                <a:gd name="T28" fmla="*/ 0 h 51"/>
                <a:gd name="T29" fmla="*/ 63 w 63"/>
                <a:gd name="T30" fmla="*/ 51 h 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3" h="51">
                  <a:moveTo>
                    <a:pt x="3" y="51"/>
                  </a:moveTo>
                  <a:lnTo>
                    <a:pt x="0" y="36"/>
                  </a:lnTo>
                  <a:lnTo>
                    <a:pt x="3" y="20"/>
                  </a:lnTo>
                  <a:lnTo>
                    <a:pt x="8" y="10"/>
                  </a:lnTo>
                  <a:lnTo>
                    <a:pt x="17" y="2"/>
                  </a:lnTo>
                  <a:lnTo>
                    <a:pt x="28" y="0"/>
                  </a:lnTo>
                  <a:lnTo>
                    <a:pt x="40" y="4"/>
                  </a:lnTo>
                  <a:lnTo>
                    <a:pt x="53" y="13"/>
                  </a:lnTo>
                  <a:lnTo>
                    <a:pt x="63" y="25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7" name="Freeform 37"/>
            <p:cNvSpPr>
              <a:spLocks/>
            </p:cNvSpPr>
            <p:nvPr/>
          </p:nvSpPr>
          <p:spPr bwMode="auto">
            <a:xfrm rot="1525323">
              <a:off x="3904082" y="1610568"/>
              <a:ext cx="95250" cy="82550"/>
            </a:xfrm>
            <a:custGeom>
              <a:avLst/>
              <a:gdLst>
                <a:gd name="T0" fmla="*/ 0 w 60"/>
                <a:gd name="T1" fmla="*/ 2147483647 h 52"/>
                <a:gd name="T2" fmla="*/ 2147483647 w 60"/>
                <a:gd name="T3" fmla="*/ 2147483647 h 52"/>
                <a:gd name="T4" fmla="*/ 2147483647 w 60"/>
                <a:gd name="T5" fmla="*/ 2147483647 h 52"/>
                <a:gd name="T6" fmla="*/ 2147483647 w 60"/>
                <a:gd name="T7" fmla="*/ 2147483647 h 52"/>
                <a:gd name="T8" fmla="*/ 2147483647 w 60"/>
                <a:gd name="T9" fmla="*/ 2147483647 h 52"/>
                <a:gd name="T10" fmla="*/ 2147483647 w 60"/>
                <a:gd name="T11" fmla="*/ 2147483647 h 52"/>
                <a:gd name="T12" fmla="*/ 2147483647 w 60"/>
                <a:gd name="T13" fmla="*/ 2147483647 h 52"/>
                <a:gd name="T14" fmla="*/ 2147483647 w 60"/>
                <a:gd name="T15" fmla="*/ 2147483647 h 52"/>
                <a:gd name="T16" fmla="*/ 2147483647 w 60"/>
                <a:gd name="T17" fmla="*/ 0 h 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0"/>
                <a:gd name="T28" fmla="*/ 0 h 52"/>
                <a:gd name="T29" fmla="*/ 60 w 60"/>
                <a:gd name="T30" fmla="*/ 52 h 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0" h="52">
                  <a:moveTo>
                    <a:pt x="0" y="28"/>
                  </a:moveTo>
                  <a:lnTo>
                    <a:pt x="10" y="40"/>
                  </a:lnTo>
                  <a:lnTo>
                    <a:pt x="20" y="48"/>
                  </a:lnTo>
                  <a:lnTo>
                    <a:pt x="32" y="52"/>
                  </a:lnTo>
                  <a:lnTo>
                    <a:pt x="43" y="50"/>
                  </a:lnTo>
                  <a:lnTo>
                    <a:pt x="52" y="43"/>
                  </a:lnTo>
                  <a:lnTo>
                    <a:pt x="59" y="31"/>
                  </a:lnTo>
                  <a:lnTo>
                    <a:pt x="60" y="17"/>
                  </a:lnTo>
                  <a:lnTo>
                    <a:pt x="59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8" name="Freeform 38"/>
            <p:cNvSpPr>
              <a:spLocks/>
            </p:cNvSpPr>
            <p:nvPr/>
          </p:nvSpPr>
          <p:spPr bwMode="auto">
            <a:xfrm rot="1525323">
              <a:off x="3812642" y="1578699"/>
              <a:ext cx="100013" cy="80963"/>
            </a:xfrm>
            <a:custGeom>
              <a:avLst/>
              <a:gdLst>
                <a:gd name="T0" fmla="*/ 2147483647 w 63"/>
                <a:gd name="T1" fmla="*/ 2147483647 h 51"/>
                <a:gd name="T2" fmla="*/ 0 w 63"/>
                <a:gd name="T3" fmla="*/ 2147483647 h 51"/>
                <a:gd name="T4" fmla="*/ 2147483647 w 63"/>
                <a:gd name="T5" fmla="*/ 2147483647 h 51"/>
                <a:gd name="T6" fmla="*/ 2147483647 w 63"/>
                <a:gd name="T7" fmla="*/ 2147483647 h 51"/>
                <a:gd name="T8" fmla="*/ 2147483647 w 63"/>
                <a:gd name="T9" fmla="*/ 2147483647 h 51"/>
                <a:gd name="T10" fmla="*/ 2147483647 w 63"/>
                <a:gd name="T11" fmla="*/ 0 h 51"/>
                <a:gd name="T12" fmla="*/ 2147483647 w 63"/>
                <a:gd name="T13" fmla="*/ 2147483647 h 51"/>
                <a:gd name="T14" fmla="*/ 2147483647 w 63"/>
                <a:gd name="T15" fmla="*/ 2147483647 h 51"/>
                <a:gd name="T16" fmla="*/ 2147483647 w 63"/>
                <a:gd name="T17" fmla="*/ 2147483647 h 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3"/>
                <a:gd name="T28" fmla="*/ 0 h 51"/>
                <a:gd name="T29" fmla="*/ 63 w 63"/>
                <a:gd name="T30" fmla="*/ 51 h 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3" h="51">
                  <a:moveTo>
                    <a:pt x="3" y="51"/>
                  </a:moveTo>
                  <a:lnTo>
                    <a:pt x="0" y="35"/>
                  </a:lnTo>
                  <a:lnTo>
                    <a:pt x="3" y="21"/>
                  </a:lnTo>
                  <a:lnTo>
                    <a:pt x="8" y="9"/>
                  </a:lnTo>
                  <a:lnTo>
                    <a:pt x="17" y="3"/>
                  </a:lnTo>
                  <a:lnTo>
                    <a:pt x="28" y="0"/>
                  </a:lnTo>
                  <a:lnTo>
                    <a:pt x="40" y="4"/>
                  </a:lnTo>
                  <a:lnTo>
                    <a:pt x="53" y="12"/>
                  </a:lnTo>
                  <a:lnTo>
                    <a:pt x="63" y="25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cxnSp>
        <p:nvCxnSpPr>
          <p:cNvPr id="79" name="Straight Connector 78"/>
          <p:cNvCxnSpPr/>
          <p:nvPr/>
        </p:nvCxnSpPr>
        <p:spPr>
          <a:xfrm rot="2700000">
            <a:off x="1899231" y="2670609"/>
            <a:ext cx="479425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rot="8100000">
            <a:off x="1892881" y="3018271"/>
            <a:ext cx="479425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Freeform 24"/>
          <p:cNvSpPr>
            <a:spLocks/>
          </p:cNvSpPr>
          <p:nvPr/>
        </p:nvSpPr>
        <p:spPr bwMode="auto">
          <a:xfrm rot="15164108" flipV="1">
            <a:off x="2096875" y="2625365"/>
            <a:ext cx="61913" cy="79375"/>
          </a:xfrm>
          <a:custGeom>
            <a:avLst/>
            <a:gdLst>
              <a:gd name="T0" fmla="*/ 2147483647 w 56"/>
              <a:gd name="T1" fmla="*/ 2147483647 h 72"/>
              <a:gd name="T2" fmla="*/ 0 w 56"/>
              <a:gd name="T3" fmla="*/ 2147483647 h 72"/>
              <a:gd name="T4" fmla="*/ 2147483647 w 56"/>
              <a:gd name="T5" fmla="*/ 0 h 72"/>
              <a:gd name="T6" fmla="*/ 0 60000 65536"/>
              <a:gd name="T7" fmla="*/ 0 60000 65536"/>
              <a:gd name="T8" fmla="*/ 0 60000 65536"/>
              <a:gd name="T9" fmla="*/ 0 w 56"/>
              <a:gd name="T10" fmla="*/ 0 h 72"/>
              <a:gd name="T11" fmla="*/ 56 w 56"/>
              <a:gd name="T12" fmla="*/ 72 h 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" h="72">
                <a:moveTo>
                  <a:pt x="18" y="72"/>
                </a:moveTo>
                <a:lnTo>
                  <a:pt x="0" y="17"/>
                </a:lnTo>
                <a:lnTo>
                  <a:pt x="56" y="0"/>
                </a:ln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2" name="Freeform 24"/>
          <p:cNvSpPr>
            <a:spLocks/>
          </p:cNvSpPr>
          <p:nvPr/>
        </p:nvSpPr>
        <p:spPr bwMode="auto">
          <a:xfrm rot="20564108" flipV="1">
            <a:off x="2118306" y="2953184"/>
            <a:ext cx="63500" cy="80962"/>
          </a:xfrm>
          <a:custGeom>
            <a:avLst/>
            <a:gdLst>
              <a:gd name="T0" fmla="*/ 2147483647 w 56"/>
              <a:gd name="T1" fmla="*/ 2147483647 h 72"/>
              <a:gd name="T2" fmla="*/ 0 w 56"/>
              <a:gd name="T3" fmla="*/ 2147483647 h 72"/>
              <a:gd name="T4" fmla="*/ 2147483647 w 56"/>
              <a:gd name="T5" fmla="*/ 0 h 72"/>
              <a:gd name="T6" fmla="*/ 0 60000 65536"/>
              <a:gd name="T7" fmla="*/ 0 60000 65536"/>
              <a:gd name="T8" fmla="*/ 0 60000 65536"/>
              <a:gd name="T9" fmla="*/ 0 w 56"/>
              <a:gd name="T10" fmla="*/ 0 h 72"/>
              <a:gd name="T11" fmla="*/ 56 w 56"/>
              <a:gd name="T12" fmla="*/ 72 h 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" h="72">
                <a:moveTo>
                  <a:pt x="18" y="72"/>
                </a:moveTo>
                <a:lnTo>
                  <a:pt x="0" y="17"/>
                </a:lnTo>
                <a:lnTo>
                  <a:pt x="56" y="0"/>
                </a:ln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3" name="Freeform 29"/>
          <p:cNvSpPr>
            <a:spLocks/>
          </p:cNvSpPr>
          <p:nvPr/>
        </p:nvSpPr>
        <p:spPr bwMode="auto">
          <a:xfrm>
            <a:off x="2246894" y="2791259"/>
            <a:ext cx="74612" cy="76200"/>
          </a:xfrm>
          <a:custGeom>
            <a:avLst/>
            <a:gdLst>
              <a:gd name="T0" fmla="*/ 2147483647 w 72"/>
              <a:gd name="T1" fmla="*/ 2147483647 h 73"/>
              <a:gd name="T2" fmla="*/ 2147483647 w 72"/>
              <a:gd name="T3" fmla="*/ 2147483647 h 73"/>
              <a:gd name="T4" fmla="*/ 2147483647 w 72"/>
              <a:gd name="T5" fmla="*/ 2147483647 h 73"/>
              <a:gd name="T6" fmla="*/ 2147483647 w 72"/>
              <a:gd name="T7" fmla="*/ 2147483647 h 73"/>
              <a:gd name="T8" fmla="*/ 2147483647 w 72"/>
              <a:gd name="T9" fmla="*/ 2147483647 h 73"/>
              <a:gd name="T10" fmla="*/ 2147483647 w 72"/>
              <a:gd name="T11" fmla="*/ 2147483647 h 73"/>
              <a:gd name="T12" fmla="*/ 2147483647 w 72"/>
              <a:gd name="T13" fmla="*/ 2147483647 h 73"/>
              <a:gd name="T14" fmla="*/ 2147483647 w 72"/>
              <a:gd name="T15" fmla="*/ 2147483647 h 73"/>
              <a:gd name="T16" fmla="*/ 0 w 72"/>
              <a:gd name="T17" fmla="*/ 2147483647 h 73"/>
              <a:gd name="T18" fmla="*/ 0 w 72"/>
              <a:gd name="T19" fmla="*/ 2147483647 h 73"/>
              <a:gd name="T20" fmla="*/ 2147483647 w 72"/>
              <a:gd name="T21" fmla="*/ 2147483647 h 73"/>
              <a:gd name="T22" fmla="*/ 2147483647 w 72"/>
              <a:gd name="T23" fmla="*/ 2147483647 h 73"/>
              <a:gd name="T24" fmla="*/ 2147483647 w 72"/>
              <a:gd name="T25" fmla="*/ 2147483647 h 73"/>
              <a:gd name="T26" fmla="*/ 2147483647 w 72"/>
              <a:gd name="T27" fmla="*/ 0 h 73"/>
              <a:gd name="T28" fmla="*/ 2147483647 w 72"/>
              <a:gd name="T29" fmla="*/ 2147483647 h 73"/>
              <a:gd name="T30" fmla="*/ 2147483647 w 72"/>
              <a:gd name="T31" fmla="*/ 2147483647 h 73"/>
              <a:gd name="T32" fmla="*/ 2147483647 w 72"/>
              <a:gd name="T33" fmla="*/ 2147483647 h 7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72"/>
              <a:gd name="T52" fmla="*/ 0 h 73"/>
              <a:gd name="T53" fmla="*/ 72 w 72"/>
              <a:gd name="T54" fmla="*/ 73 h 73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72" h="73">
                <a:moveTo>
                  <a:pt x="71" y="29"/>
                </a:moveTo>
                <a:lnTo>
                  <a:pt x="72" y="43"/>
                </a:lnTo>
                <a:lnTo>
                  <a:pt x="67" y="56"/>
                </a:lnTo>
                <a:lnTo>
                  <a:pt x="57" y="66"/>
                </a:lnTo>
                <a:lnTo>
                  <a:pt x="44" y="73"/>
                </a:lnTo>
                <a:lnTo>
                  <a:pt x="30" y="73"/>
                </a:lnTo>
                <a:lnTo>
                  <a:pt x="17" y="67"/>
                </a:lnTo>
                <a:lnTo>
                  <a:pt x="6" y="58"/>
                </a:lnTo>
                <a:lnTo>
                  <a:pt x="0" y="46"/>
                </a:lnTo>
                <a:lnTo>
                  <a:pt x="0" y="31"/>
                </a:lnTo>
                <a:lnTo>
                  <a:pt x="5" y="18"/>
                </a:lnTo>
                <a:lnTo>
                  <a:pt x="14" y="8"/>
                </a:lnTo>
                <a:lnTo>
                  <a:pt x="27" y="2"/>
                </a:lnTo>
                <a:lnTo>
                  <a:pt x="41" y="0"/>
                </a:lnTo>
                <a:lnTo>
                  <a:pt x="54" y="6"/>
                </a:lnTo>
                <a:lnTo>
                  <a:pt x="64" y="16"/>
                </a:lnTo>
                <a:lnTo>
                  <a:pt x="71" y="29"/>
                </a:lnTo>
                <a:close/>
              </a:path>
            </a:pathLst>
          </a:custGeom>
          <a:solidFill>
            <a:srgbClr val="FF0000"/>
          </a:solidFill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5" name="Rectangle 123"/>
          <p:cNvSpPr>
            <a:spLocks noChangeArrowheads="1"/>
          </p:cNvSpPr>
          <p:nvPr/>
        </p:nvSpPr>
        <p:spPr bwMode="auto">
          <a:xfrm>
            <a:off x="2576141" y="2528686"/>
            <a:ext cx="3016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1600" i="1" dirty="0" smtClean="0">
                <a:latin typeface="Calibri" charset="0"/>
                <a:sym typeface="Symbol" charset="2"/>
              </a:rPr>
              <a:t>V</a:t>
            </a:r>
            <a:endParaRPr lang="en-GB" sz="1600" i="1" dirty="0"/>
          </a:p>
        </p:txBody>
      </p:sp>
      <p:sp>
        <p:nvSpPr>
          <p:cNvPr id="96" name="Rectangle 125"/>
          <p:cNvSpPr>
            <a:spLocks noChangeArrowheads="1"/>
          </p:cNvSpPr>
          <p:nvPr/>
        </p:nvSpPr>
        <p:spPr bwMode="auto">
          <a:xfrm>
            <a:off x="2277308" y="3587850"/>
            <a:ext cx="3016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1600" i="1" dirty="0" smtClean="0">
                <a:latin typeface="Calibri" charset="0"/>
                <a:sym typeface="Symbol" charset="2"/>
              </a:rPr>
              <a:t>V</a:t>
            </a:r>
            <a:endParaRPr lang="en-GB" sz="1600" i="1" dirty="0"/>
          </a:p>
        </p:txBody>
      </p:sp>
      <p:sp>
        <p:nvSpPr>
          <p:cNvPr id="97" name="Rectangle 127"/>
          <p:cNvSpPr>
            <a:spLocks noChangeArrowheads="1"/>
          </p:cNvSpPr>
          <p:nvPr/>
        </p:nvSpPr>
        <p:spPr bwMode="auto">
          <a:xfrm>
            <a:off x="3662952" y="3527690"/>
            <a:ext cx="3016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1600" i="1" dirty="0" smtClean="0">
                <a:latin typeface="Calibri" charset="0"/>
                <a:sym typeface="Symbol" charset="2"/>
              </a:rPr>
              <a:t>V</a:t>
            </a:r>
            <a:endParaRPr lang="en-GB" sz="1600" i="1" dirty="0"/>
          </a:p>
        </p:txBody>
      </p:sp>
      <p:sp>
        <p:nvSpPr>
          <p:cNvPr id="98" name="Rectangle 128"/>
          <p:cNvSpPr>
            <a:spLocks noChangeArrowheads="1"/>
          </p:cNvSpPr>
          <p:nvPr/>
        </p:nvSpPr>
        <p:spPr bwMode="auto">
          <a:xfrm>
            <a:off x="1741745" y="2248320"/>
            <a:ext cx="29367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b="1" i="1" dirty="0">
                <a:solidFill>
                  <a:srgbClr val="0000FF"/>
                </a:solidFill>
                <a:latin typeface="Calibri" charset="0"/>
              </a:rPr>
              <a:t>q</a:t>
            </a:r>
            <a:endParaRPr lang="en-GB" sz="1600" b="1" dirty="0">
              <a:solidFill>
                <a:srgbClr val="0000FF"/>
              </a:solidFill>
            </a:endParaRPr>
          </a:p>
        </p:txBody>
      </p:sp>
      <p:sp>
        <p:nvSpPr>
          <p:cNvPr id="99" name="Rectangle 129"/>
          <p:cNvSpPr>
            <a:spLocks noChangeArrowheads="1"/>
          </p:cNvSpPr>
          <p:nvPr/>
        </p:nvSpPr>
        <p:spPr bwMode="auto">
          <a:xfrm>
            <a:off x="1537169" y="3585846"/>
            <a:ext cx="29367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b="1" i="1" dirty="0">
                <a:solidFill>
                  <a:srgbClr val="0000FF"/>
                </a:solidFill>
                <a:latin typeface="Calibri" charset="0"/>
              </a:rPr>
              <a:t>q</a:t>
            </a:r>
            <a:endParaRPr lang="en-GB" sz="1600" b="1" dirty="0">
              <a:solidFill>
                <a:srgbClr val="0000FF"/>
              </a:solidFill>
            </a:endParaRPr>
          </a:p>
        </p:txBody>
      </p:sp>
      <p:sp>
        <p:nvSpPr>
          <p:cNvPr id="100" name="Rectangle 130"/>
          <p:cNvSpPr>
            <a:spLocks noChangeArrowheads="1"/>
          </p:cNvSpPr>
          <p:nvPr/>
        </p:nvSpPr>
        <p:spPr bwMode="auto">
          <a:xfrm>
            <a:off x="2882311" y="3564289"/>
            <a:ext cx="29367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b="1" i="1" dirty="0">
                <a:solidFill>
                  <a:srgbClr val="0000FF"/>
                </a:solidFill>
                <a:latin typeface="Calibri" charset="0"/>
              </a:rPr>
              <a:t>q</a:t>
            </a:r>
            <a:endParaRPr lang="en-GB" sz="1600" b="1" dirty="0">
              <a:solidFill>
                <a:srgbClr val="0000FF"/>
              </a:solidFill>
            </a:endParaRPr>
          </a:p>
        </p:txBody>
      </p:sp>
      <p:sp>
        <p:nvSpPr>
          <p:cNvPr id="101" name="Rectangle 131"/>
          <p:cNvSpPr>
            <a:spLocks noChangeArrowheads="1"/>
          </p:cNvSpPr>
          <p:nvPr/>
        </p:nvSpPr>
        <p:spPr bwMode="auto">
          <a:xfrm>
            <a:off x="2218571" y="3921225"/>
            <a:ext cx="3937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b="1" i="1">
                <a:solidFill>
                  <a:srgbClr val="0000FF"/>
                </a:solidFill>
                <a:latin typeface="Calibri" charset="0"/>
              </a:rPr>
              <a:t>q*</a:t>
            </a:r>
            <a:endParaRPr lang="en-GB" sz="1600" b="1">
              <a:solidFill>
                <a:srgbClr val="0000FF"/>
              </a:solidFill>
            </a:endParaRPr>
          </a:p>
        </p:txBody>
      </p:sp>
      <p:sp>
        <p:nvSpPr>
          <p:cNvPr id="102" name="Rectangle 132"/>
          <p:cNvSpPr>
            <a:spLocks noChangeArrowheads="1"/>
          </p:cNvSpPr>
          <p:nvPr/>
        </p:nvSpPr>
        <p:spPr bwMode="auto">
          <a:xfrm>
            <a:off x="3541548" y="3921225"/>
            <a:ext cx="3937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b="1" i="1">
                <a:solidFill>
                  <a:srgbClr val="0000FF"/>
                </a:solidFill>
                <a:latin typeface="Calibri" charset="0"/>
              </a:rPr>
              <a:t>q*</a:t>
            </a:r>
            <a:endParaRPr lang="en-GB" sz="1600" b="1">
              <a:solidFill>
                <a:srgbClr val="0000FF"/>
              </a:solidFill>
            </a:endParaRPr>
          </a:p>
        </p:txBody>
      </p:sp>
      <p:grpSp>
        <p:nvGrpSpPr>
          <p:cNvPr id="16" name="Group 156"/>
          <p:cNvGrpSpPr/>
          <p:nvPr/>
        </p:nvGrpSpPr>
        <p:grpSpPr>
          <a:xfrm>
            <a:off x="1712750" y="2815180"/>
            <a:ext cx="309562" cy="500479"/>
            <a:chOff x="1671729" y="2394060"/>
            <a:chExt cx="309562" cy="500479"/>
          </a:xfrm>
        </p:grpSpPr>
        <p:sp>
          <p:nvSpPr>
            <p:cNvPr id="103" name="Rectangle 133"/>
            <p:cNvSpPr>
              <a:spLocks noChangeArrowheads="1"/>
            </p:cNvSpPr>
            <p:nvPr/>
          </p:nvSpPr>
          <p:spPr bwMode="auto">
            <a:xfrm>
              <a:off x="1671729" y="2555985"/>
              <a:ext cx="29367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600" b="1" i="1">
                  <a:solidFill>
                    <a:srgbClr val="0000FF"/>
                  </a:solidFill>
                  <a:latin typeface="Calibri" charset="0"/>
                </a:rPr>
                <a:t>q</a:t>
              </a:r>
              <a:endParaRPr lang="en-GB" sz="1600" b="1">
                <a:solidFill>
                  <a:srgbClr val="0000FF"/>
                </a:solidFill>
              </a:endParaRPr>
            </a:p>
          </p:txBody>
        </p:sp>
        <p:sp>
          <p:nvSpPr>
            <p:cNvPr id="104" name="Rectangle 134"/>
            <p:cNvSpPr>
              <a:spLocks noChangeArrowheads="1"/>
            </p:cNvSpPr>
            <p:nvPr/>
          </p:nvSpPr>
          <p:spPr bwMode="auto">
            <a:xfrm>
              <a:off x="1690779" y="2394060"/>
              <a:ext cx="290512" cy="339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600" b="1" i="1" dirty="0">
                  <a:solidFill>
                    <a:srgbClr val="0000FF"/>
                  </a:solidFill>
                  <a:latin typeface="Calibri" charset="0"/>
                </a:rPr>
                <a:t>_</a:t>
              </a:r>
              <a:endParaRPr lang="en-GB" sz="1600" b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4" name="Group 200"/>
          <p:cNvGrpSpPr>
            <a:grpSpLocks/>
          </p:cNvGrpSpPr>
          <p:nvPr/>
        </p:nvGrpSpPr>
        <p:grpSpPr bwMode="auto">
          <a:xfrm rot="882503">
            <a:off x="1863144" y="5156637"/>
            <a:ext cx="479425" cy="63500"/>
            <a:chOff x="7668155" y="3364201"/>
            <a:chExt cx="480162" cy="62786"/>
          </a:xfrm>
        </p:grpSpPr>
        <p:cxnSp>
          <p:nvCxnSpPr>
            <p:cNvPr id="115" name="Straight Connector 114"/>
            <p:cNvCxnSpPr/>
            <p:nvPr/>
          </p:nvCxnSpPr>
          <p:spPr>
            <a:xfrm rot="1246260">
              <a:off x="7668155" y="3395594"/>
              <a:ext cx="48016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Freeform 24"/>
            <p:cNvSpPr>
              <a:spLocks/>
            </p:cNvSpPr>
            <p:nvPr/>
          </p:nvSpPr>
          <p:spPr bwMode="auto">
            <a:xfrm rot="13710368" flipV="1">
              <a:off x="7864948" y="3355231"/>
              <a:ext cx="62786" cy="80725"/>
            </a:xfrm>
            <a:custGeom>
              <a:avLst/>
              <a:gdLst>
                <a:gd name="T0" fmla="*/ 2147483647 w 56"/>
                <a:gd name="T1" fmla="*/ 2147483647 h 72"/>
                <a:gd name="T2" fmla="*/ 0 w 56"/>
                <a:gd name="T3" fmla="*/ 2147483647 h 72"/>
                <a:gd name="T4" fmla="*/ 2147483647 w 56"/>
                <a:gd name="T5" fmla="*/ 0 h 72"/>
                <a:gd name="T6" fmla="*/ 0 60000 65536"/>
                <a:gd name="T7" fmla="*/ 0 60000 65536"/>
                <a:gd name="T8" fmla="*/ 0 60000 65536"/>
                <a:gd name="T9" fmla="*/ 0 w 56"/>
                <a:gd name="T10" fmla="*/ 0 h 72"/>
                <a:gd name="T11" fmla="*/ 56 w 56"/>
                <a:gd name="T12" fmla="*/ 72 h 7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72">
                  <a:moveTo>
                    <a:pt x="18" y="72"/>
                  </a:moveTo>
                  <a:lnTo>
                    <a:pt x="0" y="17"/>
                  </a:lnTo>
                  <a:lnTo>
                    <a:pt x="56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37" name="Group 187"/>
          <p:cNvGrpSpPr>
            <a:grpSpLocks/>
          </p:cNvGrpSpPr>
          <p:nvPr/>
        </p:nvGrpSpPr>
        <p:grpSpPr bwMode="auto">
          <a:xfrm rot="-2130519">
            <a:off x="2488619" y="5161399"/>
            <a:ext cx="487362" cy="57150"/>
            <a:chOff x="2982986" y="1572917"/>
            <a:chExt cx="1016346" cy="120201"/>
          </a:xfrm>
        </p:grpSpPr>
        <p:sp>
          <p:nvSpPr>
            <p:cNvPr id="118" name="Freeform 28"/>
            <p:cNvSpPr>
              <a:spLocks/>
            </p:cNvSpPr>
            <p:nvPr/>
          </p:nvSpPr>
          <p:spPr bwMode="auto">
            <a:xfrm rot="1525323">
              <a:off x="2982986" y="1573897"/>
              <a:ext cx="96838" cy="82550"/>
            </a:xfrm>
            <a:custGeom>
              <a:avLst/>
              <a:gdLst>
                <a:gd name="T0" fmla="*/ 2147483647 w 61"/>
                <a:gd name="T1" fmla="*/ 2147483647 h 52"/>
                <a:gd name="T2" fmla="*/ 2147483647 w 61"/>
                <a:gd name="T3" fmla="*/ 2147483647 h 52"/>
                <a:gd name="T4" fmla="*/ 2147483647 w 61"/>
                <a:gd name="T5" fmla="*/ 2147483647 h 52"/>
                <a:gd name="T6" fmla="*/ 2147483647 w 61"/>
                <a:gd name="T7" fmla="*/ 0 h 52"/>
                <a:gd name="T8" fmla="*/ 2147483647 w 61"/>
                <a:gd name="T9" fmla="*/ 2147483647 h 52"/>
                <a:gd name="T10" fmla="*/ 2147483647 w 61"/>
                <a:gd name="T11" fmla="*/ 2147483647 h 52"/>
                <a:gd name="T12" fmla="*/ 2147483647 w 61"/>
                <a:gd name="T13" fmla="*/ 2147483647 h 52"/>
                <a:gd name="T14" fmla="*/ 0 w 61"/>
                <a:gd name="T15" fmla="*/ 2147483647 h 52"/>
                <a:gd name="T16" fmla="*/ 2147483647 w 61"/>
                <a:gd name="T17" fmla="*/ 2147483647 h 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52"/>
                <a:gd name="T29" fmla="*/ 61 w 61"/>
                <a:gd name="T30" fmla="*/ 52 h 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52">
                  <a:moveTo>
                    <a:pt x="61" y="23"/>
                  </a:moveTo>
                  <a:lnTo>
                    <a:pt x="51" y="12"/>
                  </a:lnTo>
                  <a:lnTo>
                    <a:pt x="40" y="4"/>
                  </a:lnTo>
                  <a:lnTo>
                    <a:pt x="29" y="0"/>
                  </a:lnTo>
                  <a:lnTo>
                    <a:pt x="17" y="1"/>
                  </a:lnTo>
                  <a:lnTo>
                    <a:pt x="8" y="9"/>
                  </a:lnTo>
                  <a:lnTo>
                    <a:pt x="2" y="21"/>
                  </a:lnTo>
                  <a:lnTo>
                    <a:pt x="0" y="35"/>
                  </a:lnTo>
                  <a:lnTo>
                    <a:pt x="3" y="52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9" name="Freeform 30"/>
            <p:cNvSpPr>
              <a:spLocks/>
            </p:cNvSpPr>
            <p:nvPr/>
          </p:nvSpPr>
          <p:spPr bwMode="auto">
            <a:xfrm rot="1525323">
              <a:off x="3073707" y="1606678"/>
              <a:ext cx="98425" cy="79375"/>
            </a:xfrm>
            <a:custGeom>
              <a:avLst/>
              <a:gdLst>
                <a:gd name="T0" fmla="*/ 2147483647 w 62"/>
                <a:gd name="T1" fmla="*/ 0 h 50"/>
                <a:gd name="T2" fmla="*/ 2147483647 w 62"/>
                <a:gd name="T3" fmla="*/ 2147483647 h 50"/>
                <a:gd name="T4" fmla="*/ 2147483647 w 62"/>
                <a:gd name="T5" fmla="*/ 2147483647 h 50"/>
                <a:gd name="T6" fmla="*/ 2147483647 w 62"/>
                <a:gd name="T7" fmla="*/ 2147483647 h 50"/>
                <a:gd name="T8" fmla="*/ 2147483647 w 62"/>
                <a:gd name="T9" fmla="*/ 2147483647 h 50"/>
                <a:gd name="T10" fmla="*/ 2147483647 w 62"/>
                <a:gd name="T11" fmla="*/ 2147483647 h 50"/>
                <a:gd name="T12" fmla="*/ 2147483647 w 62"/>
                <a:gd name="T13" fmla="*/ 2147483647 h 50"/>
                <a:gd name="T14" fmla="*/ 2147483647 w 62"/>
                <a:gd name="T15" fmla="*/ 2147483647 h 50"/>
                <a:gd name="T16" fmla="*/ 0 w 62"/>
                <a:gd name="T17" fmla="*/ 2147483647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2"/>
                <a:gd name="T28" fmla="*/ 0 h 50"/>
                <a:gd name="T29" fmla="*/ 62 w 62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2" h="50">
                  <a:moveTo>
                    <a:pt x="60" y="0"/>
                  </a:moveTo>
                  <a:lnTo>
                    <a:pt x="62" y="15"/>
                  </a:lnTo>
                  <a:lnTo>
                    <a:pt x="59" y="29"/>
                  </a:lnTo>
                  <a:lnTo>
                    <a:pt x="54" y="39"/>
                  </a:lnTo>
                  <a:lnTo>
                    <a:pt x="46" y="47"/>
                  </a:lnTo>
                  <a:lnTo>
                    <a:pt x="34" y="50"/>
                  </a:lnTo>
                  <a:lnTo>
                    <a:pt x="23" y="46"/>
                  </a:lnTo>
                  <a:lnTo>
                    <a:pt x="10" y="38"/>
                  </a:lnTo>
                  <a:lnTo>
                    <a:pt x="0" y="25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0" name="Freeform 31"/>
            <p:cNvSpPr>
              <a:spLocks/>
            </p:cNvSpPr>
            <p:nvPr/>
          </p:nvSpPr>
          <p:spPr bwMode="auto">
            <a:xfrm rot="1525323">
              <a:off x="3192868" y="1573004"/>
              <a:ext cx="95250" cy="80963"/>
            </a:xfrm>
            <a:custGeom>
              <a:avLst/>
              <a:gdLst>
                <a:gd name="T0" fmla="*/ 2147483647 w 60"/>
                <a:gd name="T1" fmla="*/ 2147483647 h 51"/>
                <a:gd name="T2" fmla="*/ 2147483647 w 60"/>
                <a:gd name="T3" fmla="*/ 2147483647 h 51"/>
                <a:gd name="T4" fmla="*/ 2147483647 w 60"/>
                <a:gd name="T5" fmla="*/ 2147483647 h 51"/>
                <a:gd name="T6" fmla="*/ 2147483647 w 60"/>
                <a:gd name="T7" fmla="*/ 0 h 51"/>
                <a:gd name="T8" fmla="*/ 2147483647 w 60"/>
                <a:gd name="T9" fmla="*/ 2147483647 h 51"/>
                <a:gd name="T10" fmla="*/ 2147483647 w 60"/>
                <a:gd name="T11" fmla="*/ 2147483647 h 51"/>
                <a:gd name="T12" fmla="*/ 2147483647 w 60"/>
                <a:gd name="T13" fmla="*/ 2147483647 h 51"/>
                <a:gd name="T14" fmla="*/ 0 w 60"/>
                <a:gd name="T15" fmla="*/ 2147483647 h 51"/>
                <a:gd name="T16" fmla="*/ 2147483647 w 60"/>
                <a:gd name="T17" fmla="*/ 2147483647 h 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0"/>
                <a:gd name="T28" fmla="*/ 0 h 51"/>
                <a:gd name="T29" fmla="*/ 60 w 60"/>
                <a:gd name="T30" fmla="*/ 51 h 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0" h="51">
                  <a:moveTo>
                    <a:pt x="60" y="22"/>
                  </a:moveTo>
                  <a:lnTo>
                    <a:pt x="50" y="11"/>
                  </a:lnTo>
                  <a:lnTo>
                    <a:pt x="40" y="3"/>
                  </a:lnTo>
                  <a:lnTo>
                    <a:pt x="28" y="0"/>
                  </a:lnTo>
                  <a:lnTo>
                    <a:pt x="17" y="2"/>
                  </a:lnTo>
                  <a:lnTo>
                    <a:pt x="8" y="9"/>
                  </a:lnTo>
                  <a:lnTo>
                    <a:pt x="1" y="20"/>
                  </a:lnTo>
                  <a:lnTo>
                    <a:pt x="0" y="35"/>
                  </a:lnTo>
                  <a:lnTo>
                    <a:pt x="1" y="51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1" name="Freeform 32"/>
            <p:cNvSpPr>
              <a:spLocks/>
            </p:cNvSpPr>
            <p:nvPr/>
          </p:nvSpPr>
          <p:spPr bwMode="auto">
            <a:xfrm rot="1525323">
              <a:off x="3281738" y="1605367"/>
              <a:ext cx="98425" cy="79375"/>
            </a:xfrm>
            <a:custGeom>
              <a:avLst/>
              <a:gdLst>
                <a:gd name="T0" fmla="*/ 2147483647 w 62"/>
                <a:gd name="T1" fmla="*/ 0 h 50"/>
                <a:gd name="T2" fmla="*/ 2147483647 w 62"/>
                <a:gd name="T3" fmla="*/ 2147483647 h 50"/>
                <a:gd name="T4" fmla="*/ 2147483647 w 62"/>
                <a:gd name="T5" fmla="*/ 2147483647 h 50"/>
                <a:gd name="T6" fmla="*/ 2147483647 w 62"/>
                <a:gd name="T7" fmla="*/ 2147483647 h 50"/>
                <a:gd name="T8" fmla="*/ 2147483647 w 62"/>
                <a:gd name="T9" fmla="*/ 2147483647 h 50"/>
                <a:gd name="T10" fmla="*/ 2147483647 w 62"/>
                <a:gd name="T11" fmla="*/ 2147483647 h 50"/>
                <a:gd name="T12" fmla="*/ 2147483647 w 62"/>
                <a:gd name="T13" fmla="*/ 2147483647 h 50"/>
                <a:gd name="T14" fmla="*/ 2147483647 w 62"/>
                <a:gd name="T15" fmla="*/ 2147483647 h 50"/>
                <a:gd name="T16" fmla="*/ 0 w 62"/>
                <a:gd name="T17" fmla="*/ 2147483647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2"/>
                <a:gd name="T28" fmla="*/ 0 h 50"/>
                <a:gd name="T29" fmla="*/ 62 w 62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2" h="50">
                  <a:moveTo>
                    <a:pt x="61" y="0"/>
                  </a:moveTo>
                  <a:lnTo>
                    <a:pt x="62" y="15"/>
                  </a:lnTo>
                  <a:lnTo>
                    <a:pt x="59" y="30"/>
                  </a:lnTo>
                  <a:lnTo>
                    <a:pt x="54" y="40"/>
                  </a:lnTo>
                  <a:lnTo>
                    <a:pt x="47" y="48"/>
                  </a:lnTo>
                  <a:lnTo>
                    <a:pt x="35" y="50"/>
                  </a:lnTo>
                  <a:lnTo>
                    <a:pt x="23" y="46"/>
                  </a:lnTo>
                  <a:lnTo>
                    <a:pt x="10" y="39"/>
                  </a:lnTo>
                  <a:lnTo>
                    <a:pt x="0" y="2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2" name="Freeform 33"/>
            <p:cNvSpPr>
              <a:spLocks/>
            </p:cNvSpPr>
            <p:nvPr/>
          </p:nvSpPr>
          <p:spPr bwMode="auto">
            <a:xfrm rot="1525323">
              <a:off x="3699310" y="1601501"/>
              <a:ext cx="96838" cy="82550"/>
            </a:xfrm>
            <a:custGeom>
              <a:avLst/>
              <a:gdLst>
                <a:gd name="T0" fmla="*/ 0 w 61"/>
                <a:gd name="T1" fmla="*/ 2147483647 h 52"/>
                <a:gd name="T2" fmla="*/ 2147483647 w 61"/>
                <a:gd name="T3" fmla="*/ 2147483647 h 52"/>
                <a:gd name="T4" fmla="*/ 2147483647 w 61"/>
                <a:gd name="T5" fmla="*/ 2147483647 h 52"/>
                <a:gd name="T6" fmla="*/ 2147483647 w 61"/>
                <a:gd name="T7" fmla="*/ 2147483647 h 52"/>
                <a:gd name="T8" fmla="*/ 2147483647 w 61"/>
                <a:gd name="T9" fmla="*/ 2147483647 h 52"/>
                <a:gd name="T10" fmla="*/ 2147483647 w 61"/>
                <a:gd name="T11" fmla="*/ 2147483647 h 52"/>
                <a:gd name="T12" fmla="*/ 2147483647 w 61"/>
                <a:gd name="T13" fmla="*/ 2147483647 h 52"/>
                <a:gd name="T14" fmla="*/ 2147483647 w 61"/>
                <a:gd name="T15" fmla="*/ 2147483647 h 52"/>
                <a:gd name="T16" fmla="*/ 2147483647 w 61"/>
                <a:gd name="T17" fmla="*/ 0 h 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52"/>
                <a:gd name="T29" fmla="*/ 61 w 61"/>
                <a:gd name="T30" fmla="*/ 52 h 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52">
                  <a:moveTo>
                    <a:pt x="0" y="29"/>
                  </a:moveTo>
                  <a:lnTo>
                    <a:pt x="10" y="40"/>
                  </a:lnTo>
                  <a:lnTo>
                    <a:pt x="21" y="49"/>
                  </a:lnTo>
                  <a:lnTo>
                    <a:pt x="32" y="52"/>
                  </a:lnTo>
                  <a:lnTo>
                    <a:pt x="44" y="50"/>
                  </a:lnTo>
                  <a:lnTo>
                    <a:pt x="53" y="43"/>
                  </a:lnTo>
                  <a:lnTo>
                    <a:pt x="59" y="31"/>
                  </a:lnTo>
                  <a:lnTo>
                    <a:pt x="61" y="17"/>
                  </a:lnTo>
                  <a:lnTo>
                    <a:pt x="59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3" name="Freeform 34"/>
            <p:cNvSpPr>
              <a:spLocks/>
            </p:cNvSpPr>
            <p:nvPr/>
          </p:nvSpPr>
          <p:spPr bwMode="auto">
            <a:xfrm rot="1525323">
              <a:off x="3608359" y="1572917"/>
              <a:ext cx="100013" cy="79375"/>
            </a:xfrm>
            <a:custGeom>
              <a:avLst/>
              <a:gdLst>
                <a:gd name="T0" fmla="*/ 2147483647 w 63"/>
                <a:gd name="T1" fmla="*/ 2147483647 h 50"/>
                <a:gd name="T2" fmla="*/ 0 w 63"/>
                <a:gd name="T3" fmla="*/ 2147483647 h 50"/>
                <a:gd name="T4" fmla="*/ 2147483647 w 63"/>
                <a:gd name="T5" fmla="*/ 2147483647 h 50"/>
                <a:gd name="T6" fmla="*/ 2147483647 w 63"/>
                <a:gd name="T7" fmla="*/ 2147483647 h 50"/>
                <a:gd name="T8" fmla="*/ 2147483647 w 63"/>
                <a:gd name="T9" fmla="*/ 2147483647 h 50"/>
                <a:gd name="T10" fmla="*/ 2147483647 w 63"/>
                <a:gd name="T11" fmla="*/ 0 h 50"/>
                <a:gd name="T12" fmla="*/ 2147483647 w 63"/>
                <a:gd name="T13" fmla="*/ 2147483647 h 50"/>
                <a:gd name="T14" fmla="*/ 2147483647 w 63"/>
                <a:gd name="T15" fmla="*/ 2147483647 h 50"/>
                <a:gd name="T16" fmla="*/ 2147483647 w 63"/>
                <a:gd name="T17" fmla="*/ 2147483647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3"/>
                <a:gd name="T28" fmla="*/ 0 h 50"/>
                <a:gd name="T29" fmla="*/ 63 w 63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3" h="50">
                  <a:moveTo>
                    <a:pt x="2" y="50"/>
                  </a:moveTo>
                  <a:lnTo>
                    <a:pt x="0" y="35"/>
                  </a:lnTo>
                  <a:lnTo>
                    <a:pt x="2" y="21"/>
                  </a:lnTo>
                  <a:lnTo>
                    <a:pt x="7" y="10"/>
                  </a:lnTo>
                  <a:lnTo>
                    <a:pt x="16" y="3"/>
                  </a:lnTo>
                  <a:lnTo>
                    <a:pt x="28" y="0"/>
                  </a:lnTo>
                  <a:lnTo>
                    <a:pt x="39" y="4"/>
                  </a:lnTo>
                  <a:lnTo>
                    <a:pt x="52" y="12"/>
                  </a:lnTo>
                  <a:lnTo>
                    <a:pt x="63" y="24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4" name="Freeform 35"/>
            <p:cNvSpPr>
              <a:spLocks/>
            </p:cNvSpPr>
            <p:nvPr/>
          </p:nvSpPr>
          <p:spPr bwMode="auto">
            <a:xfrm rot="1525323">
              <a:off x="3489993" y="1606925"/>
              <a:ext cx="95250" cy="79375"/>
            </a:xfrm>
            <a:custGeom>
              <a:avLst/>
              <a:gdLst>
                <a:gd name="T0" fmla="*/ 0 w 60"/>
                <a:gd name="T1" fmla="*/ 2147483647 h 50"/>
                <a:gd name="T2" fmla="*/ 2147483647 w 60"/>
                <a:gd name="T3" fmla="*/ 2147483647 h 50"/>
                <a:gd name="T4" fmla="*/ 2147483647 w 60"/>
                <a:gd name="T5" fmla="*/ 2147483647 h 50"/>
                <a:gd name="T6" fmla="*/ 2147483647 w 60"/>
                <a:gd name="T7" fmla="*/ 2147483647 h 50"/>
                <a:gd name="T8" fmla="*/ 2147483647 w 60"/>
                <a:gd name="T9" fmla="*/ 2147483647 h 50"/>
                <a:gd name="T10" fmla="*/ 2147483647 w 60"/>
                <a:gd name="T11" fmla="*/ 2147483647 h 50"/>
                <a:gd name="T12" fmla="*/ 2147483647 w 60"/>
                <a:gd name="T13" fmla="*/ 2147483647 h 50"/>
                <a:gd name="T14" fmla="*/ 2147483647 w 60"/>
                <a:gd name="T15" fmla="*/ 2147483647 h 50"/>
                <a:gd name="T16" fmla="*/ 2147483647 w 60"/>
                <a:gd name="T17" fmla="*/ 0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0"/>
                <a:gd name="T28" fmla="*/ 0 h 50"/>
                <a:gd name="T29" fmla="*/ 60 w 60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0" h="50">
                  <a:moveTo>
                    <a:pt x="0" y="27"/>
                  </a:moveTo>
                  <a:lnTo>
                    <a:pt x="10" y="38"/>
                  </a:lnTo>
                  <a:lnTo>
                    <a:pt x="22" y="46"/>
                  </a:lnTo>
                  <a:lnTo>
                    <a:pt x="32" y="50"/>
                  </a:lnTo>
                  <a:lnTo>
                    <a:pt x="43" y="47"/>
                  </a:lnTo>
                  <a:lnTo>
                    <a:pt x="52" y="39"/>
                  </a:lnTo>
                  <a:lnTo>
                    <a:pt x="59" y="29"/>
                  </a:lnTo>
                  <a:lnTo>
                    <a:pt x="60" y="15"/>
                  </a:lnTo>
                  <a:lnTo>
                    <a:pt x="59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5" name="Freeform 36"/>
            <p:cNvSpPr>
              <a:spLocks/>
            </p:cNvSpPr>
            <p:nvPr/>
          </p:nvSpPr>
          <p:spPr bwMode="auto">
            <a:xfrm rot="1525323">
              <a:off x="3398554" y="1573468"/>
              <a:ext cx="100013" cy="80963"/>
            </a:xfrm>
            <a:custGeom>
              <a:avLst/>
              <a:gdLst>
                <a:gd name="T0" fmla="*/ 2147483647 w 63"/>
                <a:gd name="T1" fmla="*/ 2147483647 h 51"/>
                <a:gd name="T2" fmla="*/ 0 w 63"/>
                <a:gd name="T3" fmla="*/ 2147483647 h 51"/>
                <a:gd name="T4" fmla="*/ 2147483647 w 63"/>
                <a:gd name="T5" fmla="*/ 2147483647 h 51"/>
                <a:gd name="T6" fmla="*/ 2147483647 w 63"/>
                <a:gd name="T7" fmla="*/ 2147483647 h 51"/>
                <a:gd name="T8" fmla="*/ 2147483647 w 63"/>
                <a:gd name="T9" fmla="*/ 2147483647 h 51"/>
                <a:gd name="T10" fmla="*/ 2147483647 w 63"/>
                <a:gd name="T11" fmla="*/ 0 h 51"/>
                <a:gd name="T12" fmla="*/ 2147483647 w 63"/>
                <a:gd name="T13" fmla="*/ 2147483647 h 51"/>
                <a:gd name="T14" fmla="*/ 2147483647 w 63"/>
                <a:gd name="T15" fmla="*/ 2147483647 h 51"/>
                <a:gd name="T16" fmla="*/ 2147483647 w 63"/>
                <a:gd name="T17" fmla="*/ 2147483647 h 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3"/>
                <a:gd name="T28" fmla="*/ 0 h 51"/>
                <a:gd name="T29" fmla="*/ 63 w 63"/>
                <a:gd name="T30" fmla="*/ 51 h 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3" h="51">
                  <a:moveTo>
                    <a:pt x="3" y="51"/>
                  </a:moveTo>
                  <a:lnTo>
                    <a:pt x="0" y="36"/>
                  </a:lnTo>
                  <a:lnTo>
                    <a:pt x="3" y="20"/>
                  </a:lnTo>
                  <a:lnTo>
                    <a:pt x="8" y="10"/>
                  </a:lnTo>
                  <a:lnTo>
                    <a:pt x="17" y="2"/>
                  </a:lnTo>
                  <a:lnTo>
                    <a:pt x="28" y="0"/>
                  </a:lnTo>
                  <a:lnTo>
                    <a:pt x="40" y="4"/>
                  </a:lnTo>
                  <a:lnTo>
                    <a:pt x="53" y="13"/>
                  </a:lnTo>
                  <a:lnTo>
                    <a:pt x="63" y="25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6" name="Freeform 37"/>
            <p:cNvSpPr>
              <a:spLocks/>
            </p:cNvSpPr>
            <p:nvPr/>
          </p:nvSpPr>
          <p:spPr bwMode="auto">
            <a:xfrm rot="1525323">
              <a:off x="3904082" y="1610568"/>
              <a:ext cx="95250" cy="82550"/>
            </a:xfrm>
            <a:custGeom>
              <a:avLst/>
              <a:gdLst>
                <a:gd name="T0" fmla="*/ 0 w 60"/>
                <a:gd name="T1" fmla="*/ 2147483647 h 52"/>
                <a:gd name="T2" fmla="*/ 2147483647 w 60"/>
                <a:gd name="T3" fmla="*/ 2147483647 h 52"/>
                <a:gd name="T4" fmla="*/ 2147483647 w 60"/>
                <a:gd name="T5" fmla="*/ 2147483647 h 52"/>
                <a:gd name="T6" fmla="*/ 2147483647 w 60"/>
                <a:gd name="T7" fmla="*/ 2147483647 h 52"/>
                <a:gd name="T8" fmla="*/ 2147483647 w 60"/>
                <a:gd name="T9" fmla="*/ 2147483647 h 52"/>
                <a:gd name="T10" fmla="*/ 2147483647 w 60"/>
                <a:gd name="T11" fmla="*/ 2147483647 h 52"/>
                <a:gd name="T12" fmla="*/ 2147483647 w 60"/>
                <a:gd name="T13" fmla="*/ 2147483647 h 52"/>
                <a:gd name="T14" fmla="*/ 2147483647 w 60"/>
                <a:gd name="T15" fmla="*/ 2147483647 h 52"/>
                <a:gd name="T16" fmla="*/ 2147483647 w 60"/>
                <a:gd name="T17" fmla="*/ 0 h 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0"/>
                <a:gd name="T28" fmla="*/ 0 h 52"/>
                <a:gd name="T29" fmla="*/ 60 w 60"/>
                <a:gd name="T30" fmla="*/ 52 h 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0" h="52">
                  <a:moveTo>
                    <a:pt x="0" y="28"/>
                  </a:moveTo>
                  <a:lnTo>
                    <a:pt x="10" y="40"/>
                  </a:lnTo>
                  <a:lnTo>
                    <a:pt x="20" y="48"/>
                  </a:lnTo>
                  <a:lnTo>
                    <a:pt x="32" y="52"/>
                  </a:lnTo>
                  <a:lnTo>
                    <a:pt x="43" y="50"/>
                  </a:lnTo>
                  <a:lnTo>
                    <a:pt x="52" y="43"/>
                  </a:lnTo>
                  <a:lnTo>
                    <a:pt x="59" y="31"/>
                  </a:lnTo>
                  <a:lnTo>
                    <a:pt x="60" y="17"/>
                  </a:lnTo>
                  <a:lnTo>
                    <a:pt x="59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7" name="Freeform 38"/>
            <p:cNvSpPr>
              <a:spLocks/>
            </p:cNvSpPr>
            <p:nvPr/>
          </p:nvSpPr>
          <p:spPr bwMode="auto">
            <a:xfrm rot="1525323">
              <a:off x="3812642" y="1578699"/>
              <a:ext cx="100013" cy="80963"/>
            </a:xfrm>
            <a:custGeom>
              <a:avLst/>
              <a:gdLst>
                <a:gd name="T0" fmla="*/ 2147483647 w 63"/>
                <a:gd name="T1" fmla="*/ 2147483647 h 51"/>
                <a:gd name="T2" fmla="*/ 0 w 63"/>
                <a:gd name="T3" fmla="*/ 2147483647 h 51"/>
                <a:gd name="T4" fmla="*/ 2147483647 w 63"/>
                <a:gd name="T5" fmla="*/ 2147483647 h 51"/>
                <a:gd name="T6" fmla="*/ 2147483647 w 63"/>
                <a:gd name="T7" fmla="*/ 2147483647 h 51"/>
                <a:gd name="T8" fmla="*/ 2147483647 w 63"/>
                <a:gd name="T9" fmla="*/ 2147483647 h 51"/>
                <a:gd name="T10" fmla="*/ 2147483647 w 63"/>
                <a:gd name="T11" fmla="*/ 0 h 51"/>
                <a:gd name="T12" fmla="*/ 2147483647 w 63"/>
                <a:gd name="T13" fmla="*/ 2147483647 h 51"/>
                <a:gd name="T14" fmla="*/ 2147483647 w 63"/>
                <a:gd name="T15" fmla="*/ 2147483647 h 51"/>
                <a:gd name="T16" fmla="*/ 2147483647 w 63"/>
                <a:gd name="T17" fmla="*/ 2147483647 h 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3"/>
                <a:gd name="T28" fmla="*/ 0 h 51"/>
                <a:gd name="T29" fmla="*/ 63 w 63"/>
                <a:gd name="T30" fmla="*/ 51 h 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3" h="51">
                  <a:moveTo>
                    <a:pt x="3" y="51"/>
                  </a:moveTo>
                  <a:lnTo>
                    <a:pt x="0" y="35"/>
                  </a:lnTo>
                  <a:lnTo>
                    <a:pt x="3" y="21"/>
                  </a:lnTo>
                  <a:lnTo>
                    <a:pt x="8" y="9"/>
                  </a:lnTo>
                  <a:lnTo>
                    <a:pt x="17" y="3"/>
                  </a:lnTo>
                  <a:lnTo>
                    <a:pt x="28" y="0"/>
                  </a:lnTo>
                  <a:lnTo>
                    <a:pt x="40" y="4"/>
                  </a:lnTo>
                  <a:lnTo>
                    <a:pt x="53" y="12"/>
                  </a:lnTo>
                  <a:lnTo>
                    <a:pt x="63" y="25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43" name="Group 201"/>
          <p:cNvGrpSpPr>
            <a:grpSpLocks/>
          </p:cNvGrpSpPr>
          <p:nvPr/>
        </p:nvGrpSpPr>
        <p:grpSpPr bwMode="auto">
          <a:xfrm rot="-5400000">
            <a:off x="2374318" y="5212200"/>
            <a:ext cx="80963" cy="233362"/>
            <a:chOff x="8089573" y="3483945"/>
            <a:chExt cx="80725" cy="233467"/>
          </a:xfrm>
        </p:grpSpPr>
        <p:cxnSp>
          <p:nvCxnSpPr>
            <p:cNvPr id="129" name="Straight Connector 128"/>
            <p:cNvCxnSpPr/>
            <p:nvPr/>
          </p:nvCxnSpPr>
          <p:spPr>
            <a:xfrm rot="5400000">
              <a:off x="8010828" y="3600679"/>
              <a:ext cx="233467" cy="0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Freeform 24"/>
            <p:cNvSpPr>
              <a:spLocks/>
            </p:cNvSpPr>
            <p:nvPr/>
          </p:nvSpPr>
          <p:spPr bwMode="auto">
            <a:xfrm rot="17864108" flipV="1">
              <a:off x="8099679" y="3550332"/>
              <a:ext cx="60513" cy="80725"/>
            </a:xfrm>
            <a:custGeom>
              <a:avLst/>
              <a:gdLst>
                <a:gd name="T0" fmla="*/ 174716117 w 9638"/>
                <a:gd name="T1" fmla="*/ 2147483647 h 10000"/>
                <a:gd name="T2" fmla="*/ 0 w 9638"/>
                <a:gd name="T3" fmla="*/ 629277865 h 10000"/>
                <a:gd name="T4" fmla="*/ 590414767 w 9638"/>
                <a:gd name="T5" fmla="*/ 0 h 10000"/>
                <a:gd name="T6" fmla="*/ 0 60000 65536"/>
                <a:gd name="T7" fmla="*/ 0 60000 65536"/>
                <a:gd name="T8" fmla="*/ 0 60000 65536"/>
                <a:gd name="T9" fmla="*/ 0 w 9638"/>
                <a:gd name="T10" fmla="*/ 0 h 10000"/>
                <a:gd name="T11" fmla="*/ 9638 w 9638"/>
                <a:gd name="T12" fmla="*/ 10000 h 100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638" h="10000">
                  <a:moveTo>
                    <a:pt x="2852" y="10000"/>
                  </a:moveTo>
                  <a:lnTo>
                    <a:pt x="0" y="2274"/>
                  </a:lnTo>
                  <a:lnTo>
                    <a:pt x="9638" y="0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56" name="Group 162"/>
          <p:cNvGrpSpPr>
            <a:grpSpLocks/>
          </p:cNvGrpSpPr>
          <p:nvPr/>
        </p:nvGrpSpPr>
        <p:grpSpPr bwMode="auto">
          <a:xfrm rot="19656782" flipV="1">
            <a:off x="1855206" y="5432862"/>
            <a:ext cx="484188" cy="77787"/>
            <a:chOff x="1857052" y="5397364"/>
            <a:chExt cx="904329" cy="145094"/>
          </a:xfrm>
        </p:grpSpPr>
        <p:sp>
          <p:nvSpPr>
            <p:cNvPr id="132" name="Freeform 82"/>
            <p:cNvSpPr>
              <a:spLocks/>
            </p:cNvSpPr>
            <p:nvPr/>
          </p:nvSpPr>
          <p:spPr bwMode="auto">
            <a:xfrm rot="1607666">
              <a:off x="2494958" y="5400795"/>
              <a:ext cx="149225" cy="138113"/>
            </a:xfrm>
            <a:custGeom>
              <a:avLst/>
              <a:gdLst>
                <a:gd name="T0" fmla="*/ 0 w 94"/>
                <a:gd name="T1" fmla="*/ 2147483647 h 87"/>
                <a:gd name="T2" fmla="*/ 2147483647 w 94"/>
                <a:gd name="T3" fmla="*/ 2147483647 h 87"/>
                <a:gd name="T4" fmla="*/ 2147483647 w 94"/>
                <a:gd name="T5" fmla="*/ 2147483647 h 87"/>
                <a:gd name="T6" fmla="*/ 2147483647 w 94"/>
                <a:gd name="T7" fmla="*/ 2147483647 h 87"/>
                <a:gd name="T8" fmla="*/ 2147483647 w 94"/>
                <a:gd name="T9" fmla="*/ 2147483647 h 87"/>
                <a:gd name="T10" fmla="*/ 2147483647 w 94"/>
                <a:gd name="T11" fmla="*/ 2147483647 h 87"/>
                <a:gd name="T12" fmla="*/ 2147483647 w 94"/>
                <a:gd name="T13" fmla="*/ 2147483647 h 87"/>
                <a:gd name="T14" fmla="*/ 2147483647 w 94"/>
                <a:gd name="T15" fmla="*/ 2147483647 h 87"/>
                <a:gd name="T16" fmla="*/ 2147483647 w 94"/>
                <a:gd name="T17" fmla="*/ 2147483647 h 87"/>
                <a:gd name="T18" fmla="*/ 2147483647 w 94"/>
                <a:gd name="T19" fmla="*/ 2147483647 h 87"/>
                <a:gd name="T20" fmla="*/ 2147483647 w 94"/>
                <a:gd name="T21" fmla="*/ 2147483647 h 87"/>
                <a:gd name="T22" fmla="*/ 2147483647 w 94"/>
                <a:gd name="T23" fmla="*/ 2147483647 h 87"/>
                <a:gd name="T24" fmla="*/ 2147483647 w 94"/>
                <a:gd name="T25" fmla="*/ 2147483647 h 87"/>
                <a:gd name="T26" fmla="*/ 2147483647 w 94"/>
                <a:gd name="T27" fmla="*/ 2147483647 h 87"/>
                <a:gd name="T28" fmla="*/ 2147483647 w 94"/>
                <a:gd name="T29" fmla="*/ 2147483647 h 87"/>
                <a:gd name="T30" fmla="*/ 2147483647 w 94"/>
                <a:gd name="T31" fmla="*/ 0 h 8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4"/>
                <a:gd name="T49" fmla="*/ 0 h 87"/>
                <a:gd name="T50" fmla="*/ 94 w 94"/>
                <a:gd name="T51" fmla="*/ 87 h 8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4" h="87">
                  <a:moveTo>
                    <a:pt x="0" y="37"/>
                  </a:moveTo>
                  <a:lnTo>
                    <a:pt x="1" y="50"/>
                  </a:lnTo>
                  <a:lnTo>
                    <a:pt x="7" y="63"/>
                  </a:lnTo>
                  <a:lnTo>
                    <a:pt x="16" y="74"/>
                  </a:lnTo>
                  <a:lnTo>
                    <a:pt x="27" y="83"/>
                  </a:lnTo>
                  <a:lnTo>
                    <a:pt x="41" y="87"/>
                  </a:lnTo>
                  <a:lnTo>
                    <a:pt x="57" y="86"/>
                  </a:lnTo>
                  <a:lnTo>
                    <a:pt x="71" y="81"/>
                  </a:lnTo>
                  <a:lnTo>
                    <a:pt x="83" y="72"/>
                  </a:lnTo>
                  <a:lnTo>
                    <a:pt x="90" y="59"/>
                  </a:lnTo>
                  <a:lnTo>
                    <a:pt x="94" y="45"/>
                  </a:lnTo>
                  <a:lnTo>
                    <a:pt x="94" y="31"/>
                  </a:lnTo>
                  <a:lnTo>
                    <a:pt x="89" y="16"/>
                  </a:lnTo>
                  <a:lnTo>
                    <a:pt x="86" y="11"/>
                  </a:lnTo>
                  <a:lnTo>
                    <a:pt x="79" y="4"/>
                  </a:lnTo>
                  <a:lnTo>
                    <a:pt x="74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3" name="Freeform 83"/>
            <p:cNvSpPr>
              <a:spLocks/>
            </p:cNvSpPr>
            <p:nvPr/>
          </p:nvSpPr>
          <p:spPr bwMode="auto">
            <a:xfrm rot="1607666">
              <a:off x="2368242" y="5397364"/>
              <a:ext cx="149225" cy="139700"/>
            </a:xfrm>
            <a:custGeom>
              <a:avLst/>
              <a:gdLst>
                <a:gd name="T0" fmla="*/ 0 w 94"/>
                <a:gd name="T1" fmla="*/ 2147483647 h 88"/>
                <a:gd name="T2" fmla="*/ 2147483647 w 94"/>
                <a:gd name="T3" fmla="*/ 2147483647 h 88"/>
                <a:gd name="T4" fmla="*/ 2147483647 w 94"/>
                <a:gd name="T5" fmla="*/ 2147483647 h 88"/>
                <a:gd name="T6" fmla="*/ 2147483647 w 94"/>
                <a:gd name="T7" fmla="*/ 2147483647 h 88"/>
                <a:gd name="T8" fmla="*/ 2147483647 w 94"/>
                <a:gd name="T9" fmla="*/ 2147483647 h 88"/>
                <a:gd name="T10" fmla="*/ 2147483647 w 94"/>
                <a:gd name="T11" fmla="*/ 2147483647 h 88"/>
                <a:gd name="T12" fmla="*/ 2147483647 w 94"/>
                <a:gd name="T13" fmla="*/ 2147483647 h 88"/>
                <a:gd name="T14" fmla="*/ 2147483647 w 94"/>
                <a:gd name="T15" fmla="*/ 2147483647 h 88"/>
                <a:gd name="T16" fmla="*/ 2147483647 w 94"/>
                <a:gd name="T17" fmla="*/ 2147483647 h 88"/>
                <a:gd name="T18" fmla="*/ 2147483647 w 94"/>
                <a:gd name="T19" fmla="*/ 2147483647 h 88"/>
                <a:gd name="T20" fmla="*/ 2147483647 w 94"/>
                <a:gd name="T21" fmla="*/ 2147483647 h 88"/>
                <a:gd name="T22" fmla="*/ 2147483647 w 94"/>
                <a:gd name="T23" fmla="*/ 2147483647 h 88"/>
                <a:gd name="T24" fmla="*/ 2147483647 w 94"/>
                <a:gd name="T25" fmla="*/ 2147483647 h 88"/>
                <a:gd name="T26" fmla="*/ 2147483647 w 94"/>
                <a:gd name="T27" fmla="*/ 2147483647 h 88"/>
                <a:gd name="T28" fmla="*/ 2147483647 w 94"/>
                <a:gd name="T29" fmla="*/ 2147483647 h 88"/>
                <a:gd name="T30" fmla="*/ 2147483647 w 94"/>
                <a:gd name="T31" fmla="*/ 0 h 8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4"/>
                <a:gd name="T49" fmla="*/ 0 h 88"/>
                <a:gd name="T50" fmla="*/ 94 w 94"/>
                <a:gd name="T51" fmla="*/ 88 h 8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4" h="88">
                  <a:moveTo>
                    <a:pt x="0" y="38"/>
                  </a:moveTo>
                  <a:lnTo>
                    <a:pt x="1" y="51"/>
                  </a:lnTo>
                  <a:lnTo>
                    <a:pt x="5" y="64"/>
                  </a:lnTo>
                  <a:lnTo>
                    <a:pt x="14" y="75"/>
                  </a:lnTo>
                  <a:lnTo>
                    <a:pt x="27" y="84"/>
                  </a:lnTo>
                  <a:lnTo>
                    <a:pt x="41" y="88"/>
                  </a:lnTo>
                  <a:lnTo>
                    <a:pt x="55" y="87"/>
                  </a:lnTo>
                  <a:lnTo>
                    <a:pt x="70" y="82"/>
                  </a:lnTo>
                  <a:lnTo>
                    <a:pt x="81" y="73"/>
                  </a:lnTo>
                  <a:lnTo>
                    <a:pt x="90" y="60"/>
                  </a:lnTo>
                  <a:lnTo>
                    <a:pt x="94" y="46"/>
                  </a:lnTo>
                  <a:lnTo>
                    <a:pt x="94" y="31"/>
                  </a:lnTo>
                  <a:lnTo>
                    <a:pt x="89" y="17"/>
                  </a:lnTo>
                  <a:lnTo>
                    <a:pt x="86" y="12"/>
                  </a:lnTo>
                  <a:lnTo>
                    <a:pt x="79" y="4"/>
                  </a:lnTo>
                  <a:lnTo>
                    <a:pt x="7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4" name="Freeform 84"/>
            <p:cNvSpPr>
              <a:spLocks/>
            </p:cNvSpPr>
            <p:nvPr/>
          </p:nvSpPr>
          <p:spPr bwMode="auto">
            <a:xfrm rot="1607666">
              <a:off x="2238935" y="5401632"/>
              <a:ext cx="150813" cy="136525"/>
            </a:xfrm>
            <a:custGeom>
              <a:avLst/>
              <a:gdLst>
                <a:gd name="T0" fmla="*/ 0 w 95"/>
                <a:gd name="T1" fmla="*/ 2147483647 h 86"/>
                <a:gd name="T2" fmla="*/ 2147483647 w 95"/>
                <a:gd name="T3" fmla="*/ 2147483647 h 86"/>
                <a:gd name="T4" fmla="*/ 2147483647 w 95"/>
                <a:gd name="T5" fmla="*/ 2147483647 h 86"/>
                <a:gd name="T6" fmla="*/ 2147483647 w 95"/>
                <a:gd name="T7" fmla="*/ 2147483647 h 86"/>
                <a:gd name="T8" fmla="*/ 2147483647 w 95"/>
                <a:gd name="T9" fmla="*/ 2147483647 h 86"/>
                <a:gd name="T10" fmla="*/ 2147483647 w 95"/>
                <a:gd name="T11" fmla="*/ 2147483647 h 86"/>
                <a:gd name="T12" fmla="*/ 2147483647 w 95"/>
                <a:gd name="T13" fmla="*/ 2147483647 h 86"/>
                <a:gd name="T14" fmla="*/ 2147483647 w 95"/>
                <a:gd name="T15" fmla="*/ 2147483647 h 86"/>
                <a:gd name="T16" fmla="*/ 2147483647 w 95"/>
                <a:gd name="T17" fmla="*/ 2147483647 h 86"/>
                <a:gd name="T18" fmla="*/ 2147483647 w 95"/>
                <a:gd name="T19" fmla="*/ 2147483647 h 86"/>
                <a:gd name="T20" fmla="*/ 2147483647 w 95"/>
                <a:gd name="T21" fmla="*/ 2147483647 h 86"/>
                <a:gd name="T22" fmla="*/ 2147483647 w 95"/>
                <a:gd name="T23" fmla="*/ 2147483647 h 86"/>
                <a:gd name="T24" fmla="*/ 2147483647 w 95"/>
                <a:gd name="T25" fmla="*/ 2147483647 h 86"/>
                <a:gd name="T26" fmla="*/ 2147483647 w 95"/>
                <a:gd name="T27" fmla="*/ 2147483647 h 86"/>
                <a:gd name="T28" fmla="*/ 2147483647 w 95"/>
                <a:gd name="T29" fmla="*/ 2147483647 h 86"/>
                <a:gd name="T30" fmla="*/ 2147483647 w 95"/>
                <a:gd name="T31" fmla="*/ 2147483647 h 86"/>
                <a:gd name="T32" fmla="*/ 2147483647 w 95"/>
                <a:gd name="T33" fmla="*/ 0 h 8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5"/>
                <a:gd name="T52" fmla="*/ 0 h 86"/>
                <a:gd name="T53" fmla="*/ 95 w 95"/>
                <a:gd name="T54" fmla="*/ 86 h 8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5" h="86">
                  <a:moveTo>
                    <a:pt x="0" y="37"/>
                  </a:moveTo>
                  <a:lnTo>
                    <a:pt x="1" y="50"/>
                  </a:lnTo>
                  <a:lnTo>
                    <a:pt x="6" y="63"/>
                  </a:lnTo>
                  <a:lnTo>
                    <a:pt x="15" y="75"/>
                  </a:lnTo>
                  <a:lnTo>
                    <a:pt x="28" y="82"/>
                  </a:lnTo>
                  <a:lnTo>
                    <a:pt x="42" y="86"/>
                  </a:lnTo>
                  <a:lnTo>
                    <a:pt x="57" y="85"/>
                  </a:lnTo>
                  <a:lnTo>
                    <a:pt x="71" y="80"/>
                  </a:lnTo>
                  <a:lnTo>
                    <a:pt x="82" y="71"/>
                  </a:lnTo>
                  <a:lnTo>
                    <a:pt x="91" y="58"/>
                  </a:lnTo>
                  <a:lnTo>
                    <a:pt x="95" y="45"/>
                  </a:lnTo>
                  <a:lnTo>
                    <a:pt x="94" y="31"/>
                  </a:lnTo>
                  <a:lnTo>
                    <a:pt x="89" y="17"/>
                  </a:lnTo>
                  <a:lnTo>
                    <a:pt x="86" y="12"/>
                  </a:lnTo>
                  <a:lnTo>
                    <a:pt x="82" y="7"/>
                  </a:lnTo>
                  <a:lnTo>
                    <a:pt x="78" y="3"/>
                  </a:lnTo>
                  <a:lnTo>
                    <a:pt x="7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" name="Freeform 85"/>
            <p:cNvSpPr>
              <a:spLocks/>
            </p:cNvSpPr>
            <p:nvPr/>
          </p:nvSpPr>
          <p:spPr bwMode="auto">
            <a:xfrm rot="1607666">
              <a:off x="2113348" y="5402023"/>
              <a:ext cx="149225" cy="139700"/>
            </a:xfrm>
            <a:custGeom>
              <a:avLst/>
              <a:gdLst>
                <a:gd name="T0" fmla="*/ 0 w 94"/>
                <a:gd name="T1" fmla="*/ 2147483647 h 88"/>
                <a:gd name="T2" fmla="*/ 2147483647 w 94"/>
                <a:gd name="T3" fmla="*/ 2147483647 h 88"/>
                <a:gd name="T4" fmla="*/ 2147483647 w 94"/>
                <a:gd name="T5" fmla="*/ 2147483647 h 88"/>
                <a:gd name="T6" fmla="*/ 2147483647 w 94"/>
                <a:gd name="T7" fmla="*/ 2147483647 h 88"/>
                <a:gd name="T8" fmla="*/ 2147483647 w 94"/>
                <a:gd name="T9" fmla="*/ 2147483647 h 88"/>
                <a:gd name="T10" fmla="*/ 2147483647 w 94"/>
                <a:gd name="T11" fmla="*/ 2147483647 h 88"/>
                <a:gd name="T12" fmla="*/ 2147483647 w 94"/>
                <a:gd name="T13" fmla="*/ 2147483647 h 88"/>
                <a:gd name="T14" fmla="*/ 2147483647 w 94"/>
                <a:gd name="T15" fmla="*/ 2147483647 h 88"/>
                <a:gd name="T16" fmla="*/ 2147483647 w 94"/>
                <a:gd name="T17" fmla="*/ 2147483647 h 88"/>
                <a:gd name="T18" fmla="*/ 2147483647 w 94"/>
                <a:gd name="T19" fmla="*/ 2147483647 h 88"/>
                <a:gd name="T20" fmla="*/ 2147483647 w 94"/>
                <a:gd name="T21" fmla="*/ 2147483647 h 88"/>
                <a:gd name="T22" fmla="*/ 2147483647 w 94"/>
                <a:gd name="T23" fmla="*/ 2147483647 h 88"/>
                <a:gd name="T24" fmla="*/ 2147483647 w 94"/>
                <a:gd name="T25" fmla="*/ 2147483647 h 88"/>
                <a:gd name="T26" fmla="*/ 2147483647 w 94"/>
                <a:gd name="T27" fmla="*/ 2147483647 h 88"/>
                <a:gd name="T28" fmla="*/ 2147483647 w 94"/>
                <a:gd name="T29" fmla="*/ 2147483647 h 88"/>
                <a:gd name="T30" fmla="*/ 2147483647 w 94"/>
                <a:gd name="T31" fmla="*/ 0 h 8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4"/>
                <a:gd name="T49" fmla="*/ 0 h 88"/>
                <a:gd name="T50" fmla="*/ 94 w 94"/>
                <a:gd name="T51" fmla="*/ 88 h 8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4" h="88">
                  <a:moveTo>
                    <a:pt x="0" y="37"/>
                  </a:moveTo>
                  <a:lnTo>
                    <a:pt x="2" y="50"/>
                  </a:lnTo>
                  <a:lnTo>
                    <a:pt x="6" y="63"/>
                  </a:lnTo>
                  <a:lnTo>
                    <a:pt x="15" y="75"/>
                  </a:lnTo>
                  <a:lnTo>
                    <a:pt x="27" y="84"/>
                  </a:lnTo>
                  <a:lnTo>
                    <a:pt x="42" y="88"/>
                  </a:lnTo>
                  <a:lnTo>
                    <a:pt x="56" y="86"/>
                  </a:lnTo>
                  <a:lnTo>
                    <a:pt x="70" y="81"/>
                  </a:lnTo>
                  <a:lnTo>
                    <a:pt x="81" y="72"/>
                  </a:lnTo>
                  <a:lnTo>
                    <a:pt x="90" y="59"/>
                  </a:lnTo>
                  <a:lnTo>
                    <a:pt x="94" y="45"/>
                  </a:lnTo>
                  <a:lnTo>
                    <a:pt x="94" y="31"/>
                  </a:lnTo>
                  <a:lnTo>
                    <a:pt x="89" y="17"/>
                  </a:lnTo>
                  <a:lnTo>
                    <a:pt x="87" y="12"/>
                  </a:lnTo>
                  <a:lnTo>
                    <a:pt x="79" y="4"/>
                  </a:lnTo>
                  <a:lnTo>
                    <a:pt x="74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6" name="Freeform 86"/>
            <p:cNvSpPr>
              <a:spLocks/>
            </p:cNvSpPr>
            <p:nvPr/>
          </p:nvSpPr>
          <p:spPr bwMode="auto">
            <a:xfrm rot="1607666">
              <a:off x="1984127" y="5405933"/>
              <a:ext cx="149225" cy="136525"/>
            </a:xfrm>
            <a:custGeom>
              <a:avLst/>
              <a:gdLst>
                <a:gd name="T0" fmla="*/ 0 w 94"/>
                <a:gd name="T1" fmla="*/ 2147483647 h 86"/>
                <a:gd name="T2" fmla="*/ 2147483647 w 94"/>
                <a:gd name="T3" fmla="*/ 2147483647 h 86"/>
                <a:gd name="T4" fmla="*/ 2147483647 w 94"/>
                <a:gd name="T5" fmla="*/ 2147483647 h 86"/>
                <a:gd name="T6" fmla="*/ 2147483647 w 94"/>
                <a:gd name="T7" fmla="*/ 2147483647 h 86"/>
                <a:gd name="T8" fmla="*/ 2147483647 w 94"/>
                <a:gd name="T9" fmla="*/ 2147483647 h 86"/>
                <a:gd name="T10" fmla="*/ 2147483647 w 94"/>
                <a:gd name="T11" fmla="*/ 2147483647 h 86"/>
                <a:gd name="T12" fmla="*/ 2147483647 w 94"/>
                <a:gd name="T13" fmla="*/ 2147483647 h 86"/>
                <a:gd name="T14" fmla="*/ 2147483647 w 94"/>
                <a:gd name="T15" fmla="*/ 2147483647 h 86"/>
                <a:gd name="T16" fmla="*/ 2147483647 w 94"/>
                <a:gd name="T17" fmla="*/ 2147483647 h 86"/>
                <a:gd name="T18" fmla="*/ 2147483647 w 94"/>
                <a:gd name="T19" fmla="*/ 2147483647 h 86"/>
                <a:gd name="T20" fmla="*/ 2147483647 w 94"/>
                <a:gd name="T21" fmla="*/ 2147483647 h 86"/>
                <a:gd name="T22" fmla="*/ 2147483647 w 94"/>
                <a:gd name="T23" fmla="*/ 2147483647 h 86"/>
                <a:gd name="T24" fmla="*/ 2147483647 w 94"/>
                <a:gd name="T25" fmla="*/ 2147483647 h 86"/>
                <a:gd name="T26" fmla="*/ 2147483647 w 94"/>
                <a:gd name="T27" fmla="*/ 2147483647 h 86"/>
                <a:gd name="T28" fmla="*/ 2147483647 w 94"/>
                <a:gd name="T29" fmla="*/ 2147483647 h 86"/>
                <a:gd name="T30" fmla="*/ 2147483647 w 94"/>
                <a:gd name="T31" fmla="*/ 2147483647 h 86"/>
                <a:gd name="T32" fmla="*/ 2147483647 w 94"/>
                <a:gd name="T33" fmla="*/ 0 h 8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4"/>
                <a:gd name="T52" fmla="*/ 0 h 86"/>
                <a:gd name="T53" fmla="*/ 94 w 94"/>
                <a:gd name="T54" fmla="*/ 86 h 8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4" h="86">
                  <a:moveTo>
                    <a:pt x="0" y="37"/>
                  </a:moveTo>
                  <a:lnTo>
                    <a:pt x="2" y="50"/>
                  </a:lnTo>
                  <a:lnTo>
                    <a:pt x="7" y="63"/>
                  </a:lnTo>
                  <a:lnTo>
                    <a:pt x="16" y="74"/>
                  </a:lnTo>
                  <a:lnTo>
                    <a:pt x="27" y="82"/>
                  </a:lnTo>
                  <a:lnTo>
                    <a:pt x="41" y="86"/>
                  </a:lnTo>
                  <a:lnTo>
                    <a:pt x="57" y="85"/>
                  </a:lnTo>
                  <a:lnTo>
                    <a:pt x="71" y="80"/>
                  </a:lnTo>
                  <a:lnTo>
                    <a:pt x="83" y="71"/>
                  </a:lnTo>
                  <a:lnTo>
                    <a:pt x="90" y="58"/>
                  </a:lnTo>
                  <a:lnTo>
                    <a:pt x="94" y="45"/>
                  </a:lnTo>
                  <a:lnTo>
                    <a:pt x="94" y="31"/>
                  </a:lnTo>
                  <a:lnTo>
                    <a:pt x="89" y="17"/>
                  </a:lnTo>
                  <a:lnTo>
                    <a:pt x="87" y="11"/>
                  </a:lnTo>
                  <a:lnTo>
                    <a:pt x="83" y="6"/>
                  </a:lnTo>
                  <a:lnTo>
                    <a:pt x="79" y="2"/>
                  </a:lnTo>
                  <a:lnTo>
                    <a:pt x="74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7" name="Freeform 87"/>
            <p:cNvSpPr>
              <a:spLocks/>
            </p:cNvSpPr>
            <p:nvPr/>
          </p:nvSpPr>
          <p:spPr bwMode="auto">
            <a:xfrm rot="1607666">
              <a:off x="1857052" y="5404005"/>
              <a:ext cx="149225" cy="136525"/>
            </a:xfrm>
            <a:custGeom>
              <a:avLst/>
              <a:gdLst>
                <a:gd name="T0" fmla="*/ 0 w 94"/>
                <a:gd name="T1" fmla="*/ 2147483647 h 86"/>
                <a:gd name="T2" fmla="*/ 2147483647 w 94"/>
                <a:gd name="T3" fmla="*/ 2147483647 h 86"/>
                <a:gd name="T4" fmla="*/ 2147483647 w 94"/>
                <a:gd name="T5" fmla="*/ 2147483647 h 86"/>
                <a:gd name="T6" fmla="*/ 2147483647 w 94"/>
                <a:gd name="T7" fmla="*/ 2147483647 h 86"/>
                <a:gd name="T8" fmla="*/ 2147483647 w 94"/>
                <a:gd name="T9" fmla="*/ 2147483647 h 86"/>
                <a:gd name="T10" fmla="*/ 2147483647 w 94"/>
                <a:gd name="T11" fmla="*/ 2147483647 h 86"/>
                <a:gd name="T12" fmla="*/ 2147483647 w 94"/>
                <a:gd name="T13" fmla="*/ 2147483647 h 86"/>
                <a:gd name="T14" fmla="*/ 2147483647 w 94"/>
                <a:gd name="T15" fmla="*/ 2147483647 h 86"/>
                <a:gd name="T16" fmla="*/ 2147483647 w 94"/>
                <a:gd name="T17" fmla="*/ 2147483647 h 86"/>
                <a:gd name="T18" fmla="*/ 2147483647 w 94"/>
                <a:gd name="T19" fmla="*/ 2147483647 h 86"/>
                <a:gd name="T20" fmla="*/ 2147483647 w 94"/>
                <a:gd name="T21" fmla="*/ 2147483647 h 86"/>
                <a:gd name="T22" fmla="*/ 2147483647 w 94"/>
                <a:gd name="T23" fmla="*/ 2147483647 h 86"/>
                <a:gd name="T24" fmla="*/ 2147483647 w 94"/>
                <a:gd name="T25" fmla="*/ 2147483647 h 86"/>
                <a:gd name="T26" fmla="*/ 2147483647 w 94"/>
                <a:gd name="T27" fmla="*/ 2147483647 h 86"/>
                <a:gd name="T28" fmla="*/ 2147483647 w 94"/>
                <a:gd name="T29" fmla="*/ 2147483647 h 86"/>
                <a:gd name="T30" fmla="*/ 2147483647 w 94"/>
                <a:gd name="T31" fmla="*/ 0 h 8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4"/>
                <a:gd name="T49" fmla="*/ 0 h 86"/>
                <a:gd name="T50" fmla="*/ 94 w 94"/>
                <a:gd name="T51" fmla="*/ 86 h 8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4" h="86">
                  <a:moveTo>
                    <a:pt x="0" y="37"/>
                  </a:moveTo>
                  <a:lnTo>
                    <a:pt x="1" y="50"/>
                  </a:lnTo>
                  <a:lnTo>
                    <a:pt x="5" y="61"/>
                  </a:lnTo>
                  <a:lnTo>
                    <a:pt x="14" y="73"/>
                  </a:lnTo>
                  <a:lnTo>
                    <a:pt x="27" y="82"/>
                  </a:lnTo>
                  <a:lnTo>
                    <a:pt x="41" y="86"/>
                  </a:lnTo>
                  <a:lnTo>
                    <a:pt x="56" y="85"/>
                  </a:lnTo>
                  <a:lnTo>
                    <a:pt x="70" y="79"/>
                  </a:lnTo>
                  <a:lnTo>
                    <a:pt x="81" y="70"/>
                  </a:lnTo>
                  <a:lnTo>
                    <a:pt x="90" y="57"/>
                  </a:lnTo>
                  <a:lnTo>
                    <a:pt x="94" y="43"/>
                  </a:lnTo>
                  <a:lnTo>
                    <a:pt x="94" y="29"/>
                  </a:lnTo>
                  <a:lnTo>
                    <a:pt x="89" y="15"/>
                  </a:lnTo>
                  <a:lnTo>
                    <a:pt x="85" y="9"/>
                  </a:lnTo>
                  <a:lnTo>
                    <a:pt x="80" y="3"/>
                  </a:lnTo>
                  <a:lnTo>
                    <a:pt x="74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8" name="Freeform 89"/>
            <p:cNvSpPr>
              <a:spLocks/>
            </p:cNvSpPr>
            <p:nvPr/>
          </p:nvSpPr>
          <p:spPr bwMode="auto">
            <a:xfrm rot="1607666">
              <a:off x="2608981" y="5459108"/>
              <a:ext cx="152400" cy="77788"/>
            </a:xfrm>
            <a:custGeom>
              <a:avLst/>
              <a:gdLst>
                <a:gd name="T0" fmla="*/ 0 w 96"/>
                <a:gd name="T1" fmla="*/ 0 h 49"/>
                <a:gd name="T2" fmla="*/ 2147483647 w 96"/>
                <a:gd name="T3" fmla="*/ 2147483647 h 49"/>
                <a:gd name="T4" fmla="*/ 2147483647 w 96"/>
                <a:gd name="T5" fmla="*/ 2147483647 h 49"/>
                <a:gd name="T6" fmla="*/ 2147483647 w 96"/>
                <a:gd name="T7" fmla="*/ 2147483647 h 49"/>
                <a:gd name="T8" fmla="*/ 2147483647 w 96"/>
                <a:gd name="T9" fmla="*/ 2147483647 h 49"/>
                <a:gd name="T10" fmla="*/ 2147483647 w 96"/>
                <a:gd name="T11" fmla="*/ 2147483647 h 49"/>
                <a:gd name="T12" fmla="*/ 2147483647 w 96"/>
                <a:gd name="T13" fmla="*/ 2147483647 h 49"/>
                <a:gd name="T14" fmla="*/ 2147483647 w 96"/>
                <a:gd name="T15" fmla="*/ 2147483647 h 49"/>
                <a:gd name="T16" fmla="*/ 2147483647 w 96"/>
                <a:gd name="T17" fmla="*/ 2147483647 h 49"/>
                <a:gd name="T18" fmla="*/ 2147483647 w 96"/>
                <a:gd name="T19" fmla="*/ 2147483647 h 49"/>
                <a:gd name="T20" fmla="*/ 2147483647 w 96"/>
                <a:gd name="T21" fmla="*/ 0 h 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6"/>
                <a:gd name="T34" fmla="*/ 0 h 49"/>
                <a:gd name="T35" fmla="*/ 96 w 96"/>
                <a:gd name="T36" fmla="*/ 49 h 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6" h="49">
                  <a:moveTo>
                    <a:pt x="0" y="0"/>
                  </a:moveTo>
                  <a:lnTo>
                    <a:pt x="2" y="13"/>
                  </a:lnTo>
                  <a:lnTo>
                    <a:pt x="7" y="25"/>
                  </a:lnTo>
                  <a:lnTo>
                    <a:pt x="16" y="36"/>
                  </a:lnTo>
                  <a:lnTo>
                    <a:pt x="27" y="45"/>
                  </a:lnTo>
                  <a:lnTo>
                    <a:pt x="41" y="49"/>
                  </a:lnTo>
                  <a:lnTo>
                    <a:pt x="57" y="48"/>
                  </a:lnTo>
                  <a:lnTo>
                    <a:pt x="71" y="43"/>
                  </a:lnTo>
                  <a:lnTo>
                    <a:pt x="84" y="31"/>
                  </a:lnTo>
                  <a:lnTo>
                    <a:pt x="93" y="17"/>
                  </a:lnTo>
                  <a:lnTo>
                    <a:pt x="96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39" name="Rectangle 197"/>
          <p:cNvSpPr>
            <a:spLocks noChangeArrowheads="1"/>
          </p:cNvSpPr>
          <p:nvPr/>
        </p:nvSpPr>
        <p:spPr bwMode="auto">
          <a:xfrm>
            <a:off x="2544181" y="4859774"/>
            <a:ext cx="3016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1600" i="1" dirty="0" smtClean="0">
                <a:latin typeface="Calibri" charset="0"/>
                <a:sym typeface="Symbol" charset="2"/>
              </a:rPr>
              <a:t>V</a:t>
            </a:r>
            <a:endParaRPr lang="en-GB" sz="1600" i="1" dirty="0"/>
          </a:p>
        </p:txBody>
      </p:sp>
      <p:sp>
        <p:nvSpPr>
          <p:cNvPr id="140" name="Rectangle 198"/>
          <p:cNvSpPr>
            <a:spLocks noChangeArrowheads="1"/>
          </p:cNvSpPr>
          <p:nvPr/>
        </p:nvSpPr>
        <p:spPr bwMode="auto">
          <a:xfrm>
            <a:off x="2610856" y="5426512"/>
            <a:ext cx="29367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b="1" i="1">
                <a:solidFill>
                  <a:srgbClr val="0000FF"/>
                </a:solidFill>
                <a:latin typeface="Calibri" charset="0"/>
              </a:rPr>
              <a:t>q</a:t>
            </a:r>
            <a:endParaRPr lang="en-GB" sz="1600" b="1">
              <a:solidFill>
                <a:srgbClr val="0000FF"/>
              </a:solidFill>
            </a:endParaRPr>
          </a:p>
        </p:txBody>
      </p:sp>
      <p:sp>
        <p:nvSpPr>
          <p:cNvPr id="141" name="Rectangle 199"/>
          <p:cNvSpPr>
            <a:spLocks noChangeArrowheads="1"/>
          </p:cNvSpPr>
          <p:nvPr/>
        </p:nvSpPr>
        <p:spPr bwMode="auto">
          <a:xfrm>
            <a:off x="2206044" y="5018524"/>
            <a:ext cx="3962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b="1" i="1" dirty="0">
                <a:solidFill>
                  <a:srgbClr val="0000FF"/>
                </a:solidFill>
                <a:latin typeface="Calibri" charset="0"/>
              </a:rPr>
              <a:t>q*</a:t>
            </a:r>
            <a:endParaRPr lang="en-GB" sz="1600" b="1" dirty="0">
              <a:solidFill>
                <a:srgbClr val="0000FF"/>
              </a:solidFill>
            </a:endParaRPr>
          </a:p>
        </p:txBody>
      </p:sp>
      <p:grpSp>
        <p:nvGrpSpPr>
          <p:cNvPr id="57" name="Group 203"/>
          <p:cNvGrpSpPr>
            <a:grpSpLocks/>
          </p:cNvGrpSpPr>
          <p:nvPr/>
        </p:nvGrpSpPr>
        <p:grpSpPr bwMode="auto">
          <a:xfrm rot="882503">
            <a:off x="2483856" y="5432862"/>
            <a:ext cx="481013" cy="63500"/>
            <a:chOff x="7668155" y="3364201"/>
            <a:chExt cx="480162" cy="62786"/>
          </a:xfrm>
        </p:grpSpPr>
        <p:cxnSp>
          <p:nvCxnSpPr>
            <p:cNvPr id="143" name="Straight Connector 142"/>
            <p:cNvCxnSpPr/>
            <p:nvPr/>
          </p:nvCxnSpPr>
          <p:spPr>
            <a:xfrm rot="1246260">
              <a:off x="7668155" y="3395594"/>
              <a:ext cx="480162" cy="0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Freeform 24"/>
            <p:cNvSpPr>
              <a:spLocks/>
            </p:cNvSpPr>
            <p:nvPr/>
          </p:nvSpPr>
          <p:spPr bwMode="auto">
            <a:xfrm rot="13710368" flipV="1">
              <a:off x="7864948" y="3355231"/>
              <a:ext cx="62786" cy="80725"/>
            </a:xfrm>
            <a:custGeom>
              <a:avLst/>
              <a:gdLst>
                <a:gd name="T0" fmla="*/ 2147483647 w 56"/>
                <a:gd name="T1" fmla="*/ 2147483647 h 72"/>
                <a:gd name="T2" fmla="*/ 0 w 56"/>
                <a:gd name="T3" fmla="*/ 2147483647 h 72"/>
                <a:gd name="T4" fmla="*/ 2147483647 w 56"/>
                <a:gd name="T5" fmla="*/ 0 h 72"/>
                <a:gd name="T6" fmla="*/ 0 60000 65536"/>
                <a:gd name="T7" fmla="*/ 0 60000 65536"/>
                <a:gd name="T8" fmla="*/ 0 60000 65536"/>
                <a:gd name="T9" fmla="*/ 0 w 56"/>
                <a:gd name="T10" fmla="*/ 0 h 72"/>
                <a:gd name="T11" fmla="*/ 56 w 56"/>
                <a:gd name="T12" fmla="*/ 72 h 7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72">
                  <a:moveTo>
                    <a:pt x="18" y="72"/>
                  </a:moveTo>
                  <a:lnTo>
                    <a:pt x="0" y="17"/>
                  </a:lnTo>
                  <a:lnTo>
                    <a:pt x="56" y="0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45" name="Freeform 29"/>
          <p:cNvSpPr>
            <a:spLocks/>
          </p:cNvSpPr>
          <p:nvPr/>
        </p:nvSpPr>
        <p:spPr bwMode="auto">
          <a:xfrm>
            <a:off x="2487031" y="5286812"/>
            <a:ext cx="74613" cy="76200"/>
          </a:xfrm>
          <a:custGeom>
            <a:avLst/>
            <a:gdLst>
              <a:gd name="T0" fmla="*/ 2147483647 w 72"/>
              <a:gd name="T1" fmla="*/ 2147483647 h 73"/>
              <a:gd name="T2" fmla="*/ 2147483647 w 72"/>
              <a:gd name="T3" fmla="*/ 2147483647 h 73"/>
              <a:gd name="T4" fmla="*/ 2147483647 w 72"/>
              <a:gd name="T5" fmla="*/ 2147483647 h 73"/>
              <a:gd name="T6" fmla="*/ 2147483647 w 72"/>
              <a:gd name="T7" fmla="*/ 2147483647 h 73"/>
              <a:gd name="T8" fmla="*/ 2147483647 w 72"/>
              <a:gd name="T9" fmla="*/ 2147483647 h 73"/>
              <a:gd name="T10" fmla="*/ 2147483647 w 72"/>
              <a:gd name="T11" fmla="*/ 2147483647 h 73"/>
              <a:gd name="T12" fmla="*/ 2147483647 w 72"/>
              <a:gd name="T13" fmla="*/ 2147483647 h 73"/>
              <a:gd name="T14" fmla="*/ 2147483647 w 72"/>
              <a:gd name="T15" fmla="*/ 2147483647 h 73"/>
              <a:gd name="T16" fmla="*/ 0 w 72"/>
              <a:gd name="T17" fmla="*/ 2147483647 h 73"/>
              <a:gd name="T18" fmla="*/ 0 w 72"/>
              <a:gd name="T19" fmla="*/ 2147483647 h 73"/>
              <a:gd name="T20" fmla="*/ 2147483647 w 72"/>
              <a:gd name="T21" fmla="*/ 2147483647 h 73"/>
              <a:gd name="T22" fmla="*/ 2147483647 w 72"/>
              <a:gd name="T23" fmla="*/ 2147483647 h 73"/>
              <a:gd name="T24" fmla="*/ 2147483647 w 72"/>
              <a:gd name="T25" fmla="*/ 2147483647 h 73"/>
              <a:gd name="T26" fmla="*/ 2147483647 w 72"/>
              <a:gd name="T27" fmla="*/ 0 h 73"/>
              <a:gd name="T28" fmla="*/ 2147483647 w 72"/>
              <a:gd name="T29" fmla="*/ 2147483647 h 73"/>
              <a:gd name="T30" fmla="*/ 2147483647 w 72"/>
              <a:gd name="T31" fmla="*/ 2147483647 h 73"/>
              <a:gd name="T32" fmla="*/ 2147483647 w 72"/>
              <a:gd name="T33" fmla="*/ 2147483647 h 7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72"/>
              <a:gd name="T52" fmla="*/ 0 h 73"/>
              <a:gd name="T53" fmla="*/ 72 w 72"/>
              <a:gd name="T54" fmla="*/ 73 h 73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72" h="73">
                <a:moveTo>
                  <a:pt x="71" y="29"/>
                </a:moveTo>
                <a:lnTo>
                  <a:pt x="72" y="43"/>
                </a:lnTo>
                <a:lnTo>
                  <a:pt x="67" y="56"/>
                </a:lnTo>
                <a:lnTo>
                  <a:pt x="57" y="66"/>
                </a:lnTo>
                <a:lnTo>
                  <a:pt x="44" y="73"/>
                </a:lnTo>
                <a:lnTo>
                  <a:pt x="30" y="73"/>
                </a:lnTo>
                <a:lnTo>
                  <a:pt x="17" y="67"/>
                </a:lnTo>
                <a:lnTo>
                  <a:pt x="6" y="58"/>
                </a:lnTo>
                <a:lnTo>
                  <a:pt x="0" y="46"/>
                </a:lnTo>
                <a:lnTo>
                  <a:pt x="0" y="31"/>
                </a:lnTo>
                <a:lnTo>
                  <a:pt x="5" y="18"/>
                </a:lnTo>
                <a:lnTo>
                  <a:pt x="14" y="8"/>
                </a:lnTo>
                <a:lnTo>
                  <a:pt x="27" y="2"/>
                </a:lnTo>
                <a:lnTo>
                  <a:pt x="41" y="0"/>
                </a:lnTo>
                <a:lnTo>
                  <a:pt x="54" y="6"/>
                </a:lnTo>
                <a:lnTo>
                  <a:pt x="64" y="16"/>
                </a:lnTo>
                <a:lnTo>
                  <a:pt x="71" y="29"/>
                </a:lnTo>
                <a:close/>
              </a:path>
            </a:pathLst>
          </a:custGeom>
          <a:solidFill>
            <a:srgbClr val="FF0000"/>
          </a:solidFill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46" name="Rectangle 123"/>
          <p:cNvSpPr>
            <a:spLocks noChangeArrowheads="1"/>
          </p:cNvSpPr>
          <p:nvPr/>
        </p:nvSpPr>
        <p:spPr bwMode="auto">
          <a:xfrm>
            <a:off x="6743952" y="611656"/>
            <a:ext cx="115929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1600" i="1" dirty="0" smtClean="0">
                <a:latin typeface="Calibri" charset="0"/>
                <a:sym typeface="Symbol" charset="2"/>
              </a:rPr>
              <a:t>V </a:t>
            </a:r>
            <a:r>
              <a:rPr lang="pt-PT" sz="1600" dirty="0" smtClean="0">
                <a:latin typeface="Calibri" charset="0"/>
                <a:sym typeface="Symbol" charset="2"/>
              </a:rPr>
              <a:t>= </a:t>
            </a:r>
            <a:r>
              <a:rPr lang="el-GR" sz="1600" dirty="0" smtClean="0">
                <a:latin typeface="Calibri" charset="0"/>
                <a:sym typeface="Symbol" charset="2"/>
              </a:rPr>
              <a:t></a:t>
            </a:r>
            <a:r>
              <a:rPr lang="pt-PT" sz="1600" i="1" dirty="0" smtClean="0">
                <a:latin typeface="Calibri" charset="0"/>
              </a:rPr>
              <a:t>*</a:t>
            </a:r>
            <a:r>
              <a:rPr lang="pt-PT" sz="1600" dirty="0" smtClean="0">
                <a:latin typeface="Calibri" charset="0"/>
                <a:sym typeface="Symbol" charset="2"/>
              </a:rPr>
              <a:t>,</a:t>
            </a:r>
            <a:r>
              <a:rPr lang="pt-PT" sz="1600" i="1" dirty="0" smtClean="0">
                <a:latin typeface="Calibri" charset="0"/>
                <a:sym typeface="Symbol" charset="2"/>
              </a:rPr>
              <a:t> Z</a:t>
            </a:r>
            <a:r>
              <a:rPr lang="pt-PT" sz="1600" dirty="0" smtClean="0">
                <a:latin typeface="Calibri" charset="0"/>
                <a:sym typeface="Symbol" charset="2"/>
              </a:rPr>
              <a:t>,</a:t>
            </a:r>
            <a:r>
              <a:rPr lang="pt-PT" sz="1600" i="1" dirty="0" smtClean="0">
                <a:latin typeface="Calibri" charset="0"/>
                <a:sym typeface="Symbol" charset="2"/>
              </a:rPr>
              <a:t> W</a:t>
            </a:r>
            <a:endParaRPr lang="en-GB" sz="1600" i="1" dirty="0"/>
          </a:p>
        </p:txBody>
      </p:sp>
      <p:sp>
        <p:nvSpPr>
          <p:cNvPr id="148" name="Rectangle 147"/>
          <p:cNvSpPr/>
          <p:nvPr/>
        </p:nvSpPr>
        <p:spPr>
          <a:xfrm>
            <a:off x="221623" y="531194"/>
            <a:ext cx="61100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80975" indent="-180975">
              <a:buFont typeface="Arial" pitchFamily="34" charset="0"/>
              <a:buChar char="•"/>
            </a:pPr>
            <a:r>
              <a:rPr lang="en-GB" i="1" dirty="0" smtClean="0">
                <a:latin typeface="Calibri" charset="0"/>
              </a:rPr>
              <a:t>always fully </a:t>
            </a:r>
            <a:r>
              <a:rPr lang="en-GB" b="1" i="1" dirty="0" smtClean="0">
                <a:solidFill>
                  <a:srgbClr val="FF0000"/>
                </a:solidFill>
                <a:latin typeface="Calibri" charset="0"/>
              </a:rPr>
              <a:t>transverse</a:t>
            </a:r>
            <a:r>
              <a:rPr lang="en-GB" i="1" dirty="0" smtClean="0">
                <a:latin typeface="Calibri" charset="0"/>
              </a:rPr>
              <a:t> </a:t>
            </a:r>
            <a:r>
              <a:rPr lang="en-GB" dirty="0" smtClean="0">
                <a:latin typeface="Calibri" charset="0"/>
              </a:rPr>
              <a:t>polarization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GB" dirty="0" smtClean="0">
                <a:latin typeface="Calibri" charset="0"/>
              </a:rPr>
              <a:t>but with respect to a </a:t>
            </a:r>
            <a:r>
              <a:rPr lang="en-GB" i="1" dirty="0" smtClean="0">
                <a:latin typeface="Calibri" charset="0"/>
              </a:rPr>
              <a:t>subprocess-dependent quantization axis</a:t>
            </a:r>
            <a:endParaRPr lang="en-GB" i="1" dirty="0"/>
          </a:p>
        </p:txBody>
      </p:sp>
      <p:sp>
        <p:nvSpPr>
          <p:cNvPr id="150" name="Rectangle 149"/>
          <p:cNvSpPr/>
          <p:nvPr/>
        </p:nvSpPr>
        <p:spPr>
          <a:xfrm>
            <a:off x="3264047" y="2280801"/>
            <a:ext cx="4303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rgbClr val="0000FF"/>
                </a:solidFill>
                <a:latin typeface="Calibri" charset="0"/>
              </a:rPr>
              <a:t>z</a:t>
            </a:r>
            <a:r>
              <a:rPr lang="en-US" dirty="0" smtClean="0">
                <a:latin typeface="Calibri" charset="0"/>
              </a:rPr>
              <a:t> = relative dir. of incoming </a:t>
            </a:r>
            <a:r>
              <a:rPr lang="en-US" i="1" dirty="0" smtClean="0">
                <a:latin typeface="Calibri" charset="0"/>
              </a:rPr>
              <a:t>q</a:t>
            </a:r>
            <a:r>
              <a:rPr lang="en-US" dirty="0" smtClean="0">
                <a:latin typeface="Calibri" charset="0"/>
              </a:rPr>
              <a:t> and </a:t>
            </a:r>
            <a:r>
              <a:rPr lang="en-US" i="1" dirty="0" err="1" smtClean="0">
                <a:latin typeface="Calibri" charset="0"/>
              </a:rPr>
              <a:t>q</a:t>
            </a:r>
            <a:r>
              <a:rPr lang="en-US" dirty="0" err="1" smtClean="0">
                <a:latin typeface="Calibri" charset="0"/>
              </a:rPr>
              <a:t>bar</a:t>
            </a:r>
            <a:endParaRPr lang="en-US" dirty="0" smtClean="0">
              <a:latin typeface="Calibri" charset="0"/>
            </a:endParaRPr>
          </a:p>
          <a:p>
            <a:r>
              <a:rPr lang="en-US" dirty="0" smtClean="0">
                <a:latin typeface="Calibri" charset="0"/>
              </a:rPr>
              <a:t>      (</a:t>
            </a:r>
            <a:r>
              <a:rPr lang="en-US" b="1" dirty="0" smtClean="0">
                <a:latin typeface="Calibri" charset="0"/>
              </a:rPr>
              <a:t>Collins-Soper</a:t>
            </a:r>
            <a:r>
              <a:rPr lang="en-US" dirty="0" smtClean="0">
                <a:latin typeface="Calibri" charset="0"/>
              </a:rPr>
              <a:t>)</a:t>
            </a:r>
            <a:endParaRPr lang="en-GB" dirty="0"/>
          </a:p>
        </p:txBody>
      </p:sp>
      <p:sp>
        <p:nvSpPr>
          <p:cNvPr id="151" name="Rectangle 150"/>
          <p:cNvSpPr/>
          <p:nvPr/>
        </p:nvSpPr>
        <p:spPr>
          <a:xfrm>
            <a:off x="4535900" y="3582960"/>
            <a:ext cx="3019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rgbClr val="0000FF"/>
                </a:solidFill>
                <a:latin typeface="Calibri" charset="0"/>
              </a:rPr>
              <a:t>z</a:t>
            </a:r>
            <a:r>
              <a:rPr lang="en-US" dirty="0" smtClean="0">
                <a:latin typeface="Calibri" charset="0"/>
              </a:rPr>
              <a:t> = dir. of </a:t>
            </a:r>
            <a:r>
              <a:rPr lang="en-US" i="1" dirty="0" smtClean="0">
                <a:latin typeface="Calibri" charset="0"/>
              </a:rPr>
              <a:t>one</a:t>
            </a:r>
            <a:r>
              <a:rPr lang="en-US" dirty="0" smtClean="0">
                <a:latin typeface="Calibri" charset="0"/>
              </a:rPr>
              <a:t> incoming quark</a:t>
            </a:r>
          </a:p>
          <a:p>
            <a:r>
              <a:rPr lang="en-US" dirty="0" smtClean="0">
                <a:latin typeface="Calibri" charset="0"/>
              </a:rPr>
              <a:t>      (</a:t>
            </a:r>
            <a:r>
              <a:rPr lang="en-US" b="1" dirty="0" smtClean="0">
                <a:latin typeface="Calibri" charset="0"/>
              </a:rPr>
              <a:t>Gottfried-Jackson</a:t>
            </a:r>
            <a:r>
              <a:rPr lang="en-US" dirty="0" smtClean="0">
                <a:latin typeface="Calibri" charset="0"/>
              </a:rPr>
              <a:t>)</a:t>
            </a:r>
            <a:endParaRPr lang="en-GB" dirty="0"/>
          </a:p>
        </p:txBody>
      </p:sp>
      <p:sp>
        <p:nvSpPr>
          <p:cNvPr id="152" name="Rectangle 151"/>
          <p:cNvSpPr/>
          <p:nvPr/>
        </p:nvSpPr>
        <p:spPr>
          <a:xfrm>
            <a:off x="3492313" y="4809435"/>
            <a:ext cx="2089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rgbClr val="0000FF"/>
                </a:solidFill>
                <a:latin typeface="Calibri" charset="0"/>
              </a:rPr>
              <a:t>z</a:t>
            </a:r>
            <a:r>
              <a:rPr lang="en-US" dirty="0" smtClean="0">
                <a:latin typeface="Calibri" charset="0"/>
              </a:rPr>
              <a:t> = dir. of outgoing </a:t>
            </a:r>
            <a:r>
              <a:rPr lang="en-US" i="1" dirty="0" smtClean="0">
                <a:latin typeface="Calibri" charset="0"/>
              </a:rPr>
              <a:t>q</a:t>
            </a:r>
          </a:p>
          <a:p>
            <a:r>
              <a:rPr lang="en-US" dirty="0" smtClean="0">
                <a:latin typeface="Calibri" charset="0"/>
              </a:rPr>
              <a:t>      (</a:t>
            </a:r>
            <a:r>
              <a:rPr lang="en-US" b="1" dirty="0" err="1" smtClean="0">
                <a:latin typeface="Calibri" charset="0"/>
              </a:rPr>
              <a:t>cms</a:t>
            </a:r>
            <a:r>
              <a:rPr lang="en-US" b="1" dirty="0" smtClean="0">
                <a:latin typeface="Calibri" charset="0"/>
              </a:rPr>
              <a:t>-helicity</a:t>
            </a:r>
            <a:r>
              <a:rPr lang="en-US" dirty="0" smtClean="0">
                <a:latin typeface="Calibri" charset="0"/>
              </a:rPr>
              <a:t>)</a:t>
            </a:r>
            <a:endParaRPr lang="en-GB" dirty="0"/>
          </a:p>
        </p:txBody>
      </p:sp>
      <p:grpSp>
        <p:nvGrpSpPr>
          <p:cNvPr id="68" name="Group 157"/>
          <p:cNvGrpSpPr/>
          <p:nvPr/>
        </p:nvGrpSpPr>
        <p:grpSpPr>
          <a:xfrm>
            <a:off x="1525427" y="4053248"/>
            <a:ext cx="309562" cy="501650"/>
            <a:chOff x="1671729" y="2394060"/>
            <a:chExt cx="309562" cy="501650"/>
          </a:xfrm>
        </p:grpSpPr>
        <p:sp>
          <p:nvSpPr>
            <p:cNvPr id="159" name="Rectangle 133"/>
            <p:cNvSpPr>
              <a:spLocks noChangeArrowheads="1"/>
            </p:cNvSpPr>
            <p:nvPr/>
          </p:nvSpPr>
          <p:spPr bwMode="auto">
            <a:xfrm>
              <a:off x="1671729" y="2555985"/>
              <a:ext cx="290512" cy="339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600" i="1" dirty="0">
                  <a:latin typeface="Calibri" charset="0"/>
                </a:rPr>
                <a:t>q</a:t>
              </a:r>
              <a:endParaRPr lang="en-GB" sz="1600" dirty="0"/>
            </a:p>
          </p:txBody>
        </p:sp>
        <p:sp>
          <p:nvSpPr>
            <p:cNvPr id="160" name="Rectangle 134"/>
            <p:cNvSpPr>
              <a:spLocks noChangeArrowheads="1"/>
            </p:cNvSpPr>
            <p:nvPr/>
          </p:nvSpPr>
          <p:spPr bwMode="auto">
            <a:xfrm>
              <a:off x="1690779" y="2394060"/>
              <a:ext cx="290512" cy="339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600" i="1" dirty="0">
                  <a:latin typeface="Calibri" charset="0"/>
                </a:rPr>
                <a:t>_</a:t>
              </a:r>
              <a:endParaRPr lang="en-GB" sz="1600" dirty="0"/>
            </a:p>
          </p:txBody>
        </p:sp>
      </p:grpSp>
      <p:sp>
        <p:nvSpPr>
          <p:cNvPr id="162" name="Rounded Rectangle 98"/>
          <p:cNvSpPr>
            <a:spLocks noChangeArrowheads="1"/>
          </p:cNvSpPr>
          <p:nvPr/>
        </p:nvSpPr>
        <p:spPr bwMode="auto">
          <a:xfrm>
            <a:off x="1534464" y="4747045"/>
            <a:ext cx="1692000" cy="1116000"/>
          </a:xfrm>
          <a:prstGeom prst="roundRect">
            <a:avLst>
              <a:gd name="adj" fmla="val 16667"/>
            </a:avLst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en-GB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63" name="Rectangle 128"/>
          <p:cNvSpPr>
            <a:spLocks noChangeArrowheads="1"/>
          </p:cNvSpPr>
          <p:nvPr/>
        </p:nvSpPr>
        <p:spPr bwMode="auto">
          <a:xfrm>
            <a:off x="1653512" y="4819054"/>
            <a:ext cx="29367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i="1" dirty="0">
                <a:latin typeface="Calibri" charset="0"/>
              </a:rPr>
              <a:t>q</a:t>
            </a:r>
            <a:endParaRPr lang="en-GB" sz="1600" dirty="0"/>
          </a:p>
        </p:txBody>
      </p:sp>
      <p:sp>
        <p:nvSpPr>
          <p:cNvPr id="164" name="Rectangle 128"/>
          <p:cNvSpPr>
            <a:spLocks noChangeArrowheads="1"/>
          </p:cNvSpPr>
          <p:nvPr/>
        </p:nvSpPr>
        <p:spPr bwMode="auto">
          <a:xfrm>
            <a:off x="1625432" y="5416638"/>
            <a:ext cx="29367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i="1" dirty="0" smtClean="0">
                <a:latin typeface="Calibri" charset="0"/>
              </a:rPr>
              <a:t>g</a:t>
            </a:r>
            <a:endParaRPr lang="en-GB" sz="1600" dirty="0"/>
          </a:p>
        </p:txBody>
      </p:sp>
      <p:sp>
        <p:nvSpPr>
          <p:cNvPr id="165" name="Rectangle 128"/>
          <p:cNvSpPr>
            <a:spLocks noChangeArrowheads="1"/>
          </p:cNvSpPr>
          <p:nvPr/>
        </p:nvSpPr>
        <p:spPr bwMode="auto">
          <a:xfrm>
            <a:off x="2884750" y="4197450"/>
            <a:ext cx="29367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i="1" dirty="0" smtClean="0">
                <a:latin typeface="Calibri" charset="0"/>
              </a:rPr>
              <a:t>g</a:t>
            </a:r>
            <a:endParaRPr lang="en-GB" sz="1600" dirty="0"/>
          </a:p>
        </p:txBody>
      </p:sp>
      <p:graphicFrame>
        <p:nvGraphicFramePr>
          <p:cNvPr id="166" name="Object 9"/>
          <p:cNvGraphicFramePr>
            <a:graphicFrameLocks noChangeAspect="1"/>
          </p:cNvGraphicFramePr>
          <p:nvPr/>
        </p:nvGraphicFramePr>
        <p:xfrm>
          <a:off x="256037" y="2627293"/>
          <a:ext cx="685337" cy="352955"/>
        </p:xfrm>
        <a:graphic>
          <a:graphicData uri="http://schemas.openxmlformats.org/presentationml/2006/ole">
            <p:oleObj spid="_x0000_s400386" name="Equation" r:id="rId3" imgW="419040" imgH="215640" progId="Equation.DSMT4">
              <p:embed/>
            </p:oleObj>
          </a:graphicData>
        </a:graphic>
      </p:graphicFrame>
      <p:graphicFrame>
        <p:nvGraphicFramePr>
          <p:cNvPr id="167" name="Object 166"/>
          <p:cNvGraphicFramePr>
            <a:graphicFrameLocks noChangeAspect="1"/>
          </p:cNvGraphicFramePr>
          <p:nvPr/>
        </p:nvGraphicFramePr>
        <p:xfrm>
          <a:off x="267361" y="4155879"/>
          <a:ext cx="684212" cy="373063"/>
        </p:xfrm>
        <a:graphic>
          <a:graphicData uri="http://schemas.openxmlformats.org/presentationml/2006/ole">
            <p:oleObj spid="_x0000_s400387" name="Equation" r:id="rId4" imgW="419040" imgH="228600" progId="Equation.DSMT4">
              <p:embed/>
            </p:oleObj>
          </a:graphicData>
        </a:graphic>
      </p:graphicFrame>
      <p:sp>
        <p:nvSpPr>
          <p:cNvPr id="168" name="Rectangle 167"/>
          <p:cNvSpPr/>
          <p:nvPr/>
        </p:nvSpPr>
        <p:spPr>
          <a:xfrm>
            <a:off x="0" y="4507624"/>
            <a:ext cx="12361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Calibri" charset="0"/>
              </a:rPr>
              <a:t>QCD</a:t>
            </a:r>
          </a:p>
          <a:p>
            <a:pPr algn="ctr"/>
            <a:r>
              <a:rPr lang="en-US" dirty="0" smtClean="0">
                <a:latin typeface="Calibri" charset="0"/>
              </a:rPr>
              <a:t>corrections</a:t>
            </a:r>
            <a:endParaRPr lang="en-GB" dirty="0"/>
          </a:p>
        </p:txBody>
      </p:sp>
      <p:cxnSp>
        <p:nvCxnSpPr>
          <p:cNvPr id="170" name="Straight Arrow Connector 169"/>
          <p:cNvCxnSpPr/>
          <p:nvPr/>
        </p:nvCxnSpPr>
        <p:spPr>
          <a:xfrm flipV="1">
            <a:off x="721894" y="3814007"/>
            <a:ext cx="565484" cy="336884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Arrow Connector 170"/>
          <p:cNvCxnSpPr/>
          <p:nvPr/>
        </p:nvCxnSpPr>
        <p:spPr>
          <a:xfrm>
            <a:off x="838203" y="5097375"/>
            <a:ext cx="641684" cy="340895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Arrow Connector 172"/>
          <p:cNvCxnSpPr/>
          <p:nvPr/>
        </p:nvCxnSpPr>
        <p:spPr>
          <a:xfrm flipV="1">
            <a:off x="982569" y="2779291"/>
            <a:ext cx="364957" cy="8021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Rectangle 96"/>
          <p:cNvSpPr>
            <a:spLocks noChangeArrowheads="1"/>
          </p:cNvSpPr>
          <p:nvPr/>
        </p:nvSpPr>
        <p:spPr bwMode="auto">
          <a:xfrm>
            <a:off x="3000512" y="1285581"/>
            <a:ext cx="57229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>
                <a:latin typeface="Calibri" charset="0"/>
              </a:rPr>
              <a:t>Due to </a:t>
            </a:r>
            <a:r>
              <a:rPr lang="en-GB" dirty="0">
                <a:solidFill>
                  <a:srgbClr val="FF0000"/>
                </a:solidFill>
                <a:latin typeface="Calibri" charset="0"/>
              </a:rPr>
              <a:t>helicity conservation </a:t>
            </a:r>
            <a:r>
              <a:rPr lang="en-GB" dirty="0">
                <a:latin typeface="Calibri" charset="0"/>
              </a:rPr>
              <a:t>at the </a:t>
            </a:r>
            <a:r>
              <a:rPr lang="en-GB" i="1" dirty="0" smtClean="0">
                <a:latin typeface="Calibri" charset="0"/>
              </a:rPr>
              <a:t>q-q-</a:t>
            </a:r>
            <a:r>
              <a:rPr lang="pt-PT" i="1" dirty="0" smtClean="0">
                <a:latin typeface="Calibri" charset="0"/>
                <a:sym typeface="Symbol" charset="2"/>
              </a:rPr>
              <a:t>V</a:t>
            </a:r>
            <a:r>
              <a:rPr lang="en-GB" dirty="0" smtClean="0">
                <a:latin typeface="Calibri" charset="0"/>
              </a:rPr>
              <a:t>  </a:t>
            </a:r>
            <a:r>
              <a:rPr lang="en-GB" dirty="0">
                <a:latin typeface="Calibri" charset="0"/>
              </a:rPr>
              <a:t>(</a:t>
            </a:r>
            <a:r>
              <a:rPr lang="en-GB" i="1" dirty="0">
                <a:latin typeface="Calibri" charset="0"/>
              </a:rPr>
              <a:t>q-q</a:t>
            </a:r>
            <a:r>
              <a:rPr lang="en-GB" i="1" dirty="0" smtClean="0">
                <a:latin typeface="Calibri" charset="0"/>
              </a:rPr>
              <a:t>*-</a:t>
            </a:r>
            <a:r>
              <a:rPr lang="pt-PT" i="1" dirty="0" smtClean="0">
                <a:latin typeface="Calibri" charset="0"/>
                <a:sym typeface="Symbol" charset="2"/>
              </a:rPr>
              <a:t>V</a:t>
            </a:r>
            <a:r>
              <a:rPr lang="pt-PT" dirty="0" smtClean="0">
                <a:latin typeface="Calibri" charset="0"/>
              </a:rPr>
              <a:t>)</a:t>
            </a:r>
            <a:r>
              <a:rPr lang="pt-PT" i="1" dirty="0" smtClean="0">
                <a:latin typeface="Calibri" charset="0"/>
              </a:rPr>
              <a:t> </a:t>
            </a:r>
            <a:r>
              <a:rPr lang="en-GB" dirty="0">
                <a:latin typeface="Calibri" charset="0"/>
              </a:rPr>
              <a:t>vertex,</a:t>
            </a:r>
          </a:p>
          <a:p>
            <a:r>
              <a:rPr lang="en-GB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</a:t>
            </a:r>
            <a:r>
              <a:rPr lang="en-GB" b="1" i="1" baseline="-25000" dirty="0" err="1" smtClean="0">
                <a:solidFill>
                  <a:srgbClr val="FF0000"/>
                </a:solidFill>
                <a:latin typeface="Calibri" charset="0"/>
              </a:rPr>
              <a:t>z</a:t>
            </a:r>
            <a:r>
              <a:rPr lang="en-GB" b="1" dirty="0" smtClean="0">
                <a:solidFill>
                  <a:srgbClr val="FF0000"/>
                </a:solidFill>
                <a:latin typeface="Calibri" charset="0"/>
              </a:rPr>
              <a:t> = ± 1</a:t>
            </a:r>
            <a:r>
              <a:rPr lang="en-GB" dirty="0" smtClean="0">
                <a:solidFill>
                  <a:srgbClr val="0000FF"/>
                </a:solidFill>
                <a:latin typeface="Calibri" charset="0"/>
              </a:rPr>
              <a:t>  along </a:t>
            </a:r>
            <a:r>
              <a:rPr lang="en-GB" dirty="0">
                <a:solidFill>
                  <a:srgbClr val="0000FF"/>
                </a:solidFill>
                <a:latin typeface="Calibri" charset="0"/>
              </a:rPr>
              <a:t>the </a:t>
            </a:r>
            <a:r>
              <a:rPr lang="en-GB" i="1" dirty="0">
                <a:solidFill>
                  <a:srgbClr val="0000FF"/>
                </a:solidFill>
                <a:latin typeface="Calibri" charset="0"/>
              </a:rPr>
              <a:t>q</a:t>
            </a:r>
            <a:r>
              <a:rPr lang="en-GB" dirty="0">
                <a:solidFill>
                  <a:srgbClr val="0000FF"/>
                </a:solidFill>
                <a:latin typeface="Calibri" charset="0"/>
              </a:rPr>
              <a:t>-</a:t>
            </a:r>
            <a:r>
              <a:rPr lang="en-GB" i="1" dirty="0">
                <a:solidFill>
                  <a:srgbClr val="0000FF"/>
                </a:solidFill>
                <a:latin typeface="Calibri" charset="0"/>
              </a:rPr>
              <a:t>q (q-q*)</a:t>
            </a:r>
            <a:r>
              <a:rPr lang="en-GB" dirty="0">
                <a:solidFill>
                  <a:srgbClr val="0000FF"/>
                </a:solidFill>
                <a:latin typeface="Calibri" charset="0"/>
              </a:rPr>
              <a:t> scattering </a:t>
            </a:r>
            <a:r>
              <a:rPr lang="en-GB" dirty="0" smtClean="0">
                <a:solidFill>
                  <a:srgbClr val="0000FF"/>
                </a:solidFill>
                <a:latin typeface="Calibri" charset="0"/>
              </a:rPr>
              <a:t>direction </a:t>
            </a:r>
            <a:r>
              <a:rPr lang="en-GB" b="1" i="1" dirty="0" smtClean="0">
                <a:solidFill>
                  <a:srgbClr val="0000FF"/>
                </a:solidFill>
                <a:latin typeface="Calibri" charset="0"/>
              </a:rPr>
              <a:t>z</a:t>
            </a:r>
            <a:endParaRPr lang="en-GB" b="1" i="1" dirty="0">
              <a:solidFill>
                <a:srgbClr val="0000FF"/>
              </a:solidFill>
            </a:endParaRPr>
          </a:p>
        </p:txBody>
      </p:sp>
      <p:sp>
        <p:nvSpPr>
          <p:cNvPr id="190" name="Rectangle 136"/>
          <p:cNvSpPr>
            <a:spLocks noChangeArrowheads="1"/>
          </p:cNvSpPr>
          <p:nvPr/>
        </p:nvSpPr>
        <p:spPr bwMode="auto">
          <a:xfrm>
            <a:off x="4986718" y="1412581"/>
            <a:ext cx="2905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i="1" dirty="0">
                <a:solidFill>
                  <a:srgbClr val="0000FF"/>
                </a:solidFill>
                <a:latin typeface="Calibri" charset="0"/>
              </a:rPr>
              <a:t>_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191" name="Rectangle 136"/>
          <p:cNvSpPr>
            <a:spLocks noChangeArrowheads="1"/>
          </p:cNvSpPr>
          <p:nvPr/>
        </p:nvSpPr>
        <p:spPr bwMode="auto">
          <a:xfrm>
            <a:off x="6462591" y="1131845"/>
            <a:ext cx="2905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i="1" dirty="0">
                <a:latin typeface="Calibri" charset="0"/>
              </a:rPr>
              <a:t>_</a:t>
            </a:r>
            <a:endParaRPr lang="en-GB" sz="1600" dirty="0"/>
          </a:p>
        </p:txBody>
      </p:sp>
      <p:cxnSp>
        <p:nvCxnSpPr>
          <p:cNvPr id="192" name="Straight Connector 191"/>
          <p:cNvCxnSpPr/>
          <p:nvPr/>
        </p:nvCxnSpPr>
        <p:spPr>
          <a:xfrm rot="16200000" flipV="1">
            <a:off x="1416675" y="1758951"/>
            <a:ext cx="7938" cy="6350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/>
          <p:cNvCxnSpPr/>
          <p:nvPr/>
        </p:nvCxnSpPr>
        <p:spPr>
          <a:xfrm>
            <a:off x="522119" y="1766095"/>
            <a:ext cx="2209800" cy="1587"/>
          </a:xfrm>
          <a:prstGeom prst="straightConnector1">
            <a:avLst/>
          </a:prstGeom>
          <a:ln w="9525">
            <a:solidFill>
              <a:srgbClr val="0000FF"/>
            </a:solidFill>
            <a:prstDash val="dash"/>
            <a:headEnd w="sm" len="med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/>
          <p:cNvCxnSpPr/>
          <p:nvPr/>
        </p:nvCxnSpPr>
        <p:spPr>
          <a:xfrm>
            <a:off x="1515894" y="1762920"/>
            <a:ext cx="612775" cy="1587"/>
          </a:xfrm>
          <a:prstGeom prst="straightConnector1">
            <a:avLst/>
          </a:prstGeom>
          <a:ln w="38100">
            <a:solidFill>
              <a:srgbClr val="0000FF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Down Arrow 194"/>
          <p:cNvSpPr/>
          <p:nvPr/>
        </p:nvSpPr>
        <p:spPr>
          <a:xfrm rot="16140000">
            <a:off x="922168" y="1420020"/>
            <a:ext cx="125413" cy="300038"/>
          </a:xfrm>
          <a:prstGeom prst="downArrow">
            <a:avLst>
              <a:gd name="adj1" fmla="val 27641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96" name="Down Arrow 195"/>
          <p:cNvSpPr/>
          <p:nvPr/>
        </p:nvSpPr>
        <p:spPr>
          <a:xfrm rot="16140000">
            <a:off x="1796882" y="1415257"/>
            <a:ext cx="125412" cy="300037"/>
          </a:xfrm>
          <a:prstGeom prst="downArrow">
            <a:avLst>
              <a:gd name="adj1" fmla="val 27641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97" name="Straight Arrow Connector 196"/>
          <p:cNvCxnSpPr/>
          <p:nvPr/>
        </p:nvCxnSpPr>
        <p:spPr>
          <a:xfrm flipH="1">
            <a:off x="711031" y="1762920"/>
            <a:ext cx="612775" cy="1587"/>
          </a:xfrm>
          <a:prstGeom prst="straightConnector1">
            <a:avLst/>
          </a:prstGeom>
          <a:ln w="38100">
            <a:solidFill>
              <a:srgbClr val="0000FF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Down Arrow 197"/>
          <p:cNvSpPr/>
          <p:nvPr/>
        </p:nvSpPr>
        <p:spPr>
          <a:xfrm rot="5460000" flipH="1">
            <a:off x="906293" y="1283495"/>
            <a:ext cx="125413" cy="300038"/>
          </a:xfrm>
          <a:prstGeom prst="downArrow">
            <a:avLst>
              <a:gd name="adj1" fmla="val 27641"/>
              <a:gd name="adj2" fmla="val 50000"/>
            </a:avLst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99" name="Down Arrow 198"/>
          <p:cNvSpPr/>
          <p:nvPr/>
        </p:nvSpPr>
        <p:spPr>
          <a:xfrm rot="5460000" flipH="1">
            <a:off x="1780213" y="1277938"/>
            <a:ext cx="125412" cy="301625"/>
          </a:xfrm>
          <a:prstGeom prst="downArrow">
            <a:avLst>
              <a:gd name="adj1" fmla="val 27641"/>
              <a:gd name="adj2" fmla="val 50000"/>
            </a:avLst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00" name="Rectangle 199"/>
          <p:cNvSpPr/>
          <p:nvPr/>
        </p:nvSpPr>
        <p:spPr>
          <a:xfrm>
            <a:off x="2400637" y="1427576"/>
            <a:ext cx="2760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rgbClr val="0000FF"/>
                </a:solidFill>
                <a:latin typeface="Calibri" charset="0"/>
              </a:rPr>
              <a:t>z</a:t>
            </a:r>
            <a:endParaRPr lang="en-GB" dirty="0"/>
          </a:p>
        </p:txBody>
      </p:sp>
      <p:sp>
        <p:nvSpPr>
          <p:cNvPr id="201" name="Rectangle 200"/>
          <p:cNvSpPr/>
          <p:nvPr/>
        </p:nvSpPr>
        <p:spPr>
          <a:xfrm>
            <a:off x="312826" y="1265122"/>
            <a:ext cx="8316000" cy="756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 smtClean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84" name="Group 203"/>
          <p:cNvGrpSpPr/>
          <p:nvPr/>
        </p:nvGrpSpPr>
        <p:grpSpPr>
          <a:xfrm>
            <a:off x="3274361" y="2788332"/>
            <a:ext cx="766298" cy="500459"/>
            <a:chOff x="6498879" y="3137270"/>
            <a:chExt cx="766298" cy="500459"/>
          </a:xfrm>
        </p:grpSpPr>
        <p:sp>
          <p:nvSpPr>
            <p:cNvPr id="202" name="Rectangle 201"/>
            <p:cNvSpPr/>
            <p:nvPr/>
          </p:nvSpPr>
          <p:spPr>
            <a:xfrm>
              <a:off x="6519460" y="3268397"/>
              <a:ext cx="74571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b="1" i="1" dirty="0" smtClean="0">
                  <a:solidFill>
                    <a:srgbClr val="FF0000"/>
                  </a:solidFill>
                  <a:latin typeface="Calibri" charset="0"/>
                </a:rPr>
                <a:t>λ</a:t>
              </a:r>
              <a:r>
                <a:rPr lang="pt-PT" b="1" dirty="0" smtClean="0">
                  <a:solidFill>
                    <a:srgbClr val="FF0000"/>
                  </a:solidFill>
                  <a:latin typeface="Calibri" charset="0"/>
                </a:rPr>
                <a:t> = +1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203" name="Rectangle 51"/>
            <p:cNvSpPr>
              <a:spLocks noChangeArrowheads="1"/>
            </p:cNvSpPr>
            <p:nvPr/>
          </p:nvSpPr>
          <p:spPr bwMode="auto">
            <a:xfrm>
              <a:off x="6498879" y="3137270"/>
              <a:ext cx="312738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000" b="1" i="1">
                  <a:solidFill>
                    <a:srgbClr val="FF0000"/>
                  </a:solidFill>
                  <a:latin typeface="Calibri" charset="0"/>
                </a:rPr>
                <a:t>~</a:t>
              </a:r>
              <a:endParaRPr lang="en-GB" sz="2000" b="1">
                <a:solidFill>
                  <a:srgbClr val="FF0000"/>
                </a:solidFill>
                <a:latin typeface="Calibri" charset="0"/>
              </a:endParaRPr>
            </a:p>
          </p:txBody>
        </p:sp>
      </p:grpSp>
      <p:grpSp>
        <p:nvGrpSpPr>
          <p:cNvPr id="85" name="Group 204"/>
          <p:cNvGrpSpPr/>
          <p:nvPr/>
        </p:nvGrpSpPr>
        <p:grpSpPr>
          <a:xfrm>
            <a:off x="4509625" y="4083721"/>
            <a:ext cx="766298" cy="500459"/>
            <a:chOff x="6498879" y="3137270"/>
            <a:chExt cx="766298" cy="500459"/>
          </a:xfrm>
        </p:grpSpPr>
        <p:sp>
          <p:nvSpPr>
            <p:cNvPr id="206" name="Rectangle 205"/>
            <p:cNvSpPr/>
            <p:nvPr/>
          </p:nvSpPr>
          <p:spPr>
            <a:xfrm>
              <a:off x="6519460" y="3268397"/>
              <a:ext cx="74571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b="1" i="1" dirty="0" smtClean="0">
                  <a:solidFill>
                    <a:srgbClr val="FF0000"/>
                  </a:solidFill>
                  <a:latin typeface="Calibri" charset="0"/>
                </a:rPr>
                <a:t>λ</a:t>
              </a:r>
              <a:r>
                <a:rPr lang="pt-PT" b="1" dirty="0" smtClean="0">
                  <a:solidFill>
                    <a:srgbClr val="FF0000"/>
                  </a:solidFill>
                  <a:latin typeface="Calibri" charset="0"/>
                </a:rPr>
                <a:t> = +1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207" name="Rectangle 51"/>
            <p:cNvSpPr>
              <a:spLocks noChangeArrowheads="1"/>
            </p:cNvSpPr>
            <p:nvPr/>
          </p:nvSpPr>
          <p:spPr bwMode="auto">
            <a:xfrm>
              <a:off x="6498879" y="3137270"/>
              <a:ext cx="312738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000" b="1" i="1">
                  <a:solidFill>
                    <a:srgbClr val="FF0000"/>
                  </a:solidFill>
                  <a:latin typeface="Calibri" charset="0"/>
                </a:rPr>
                <a:t>~</a:t>
              </a:r>
              <a:endParaRPr lang="en-GB" sz="2000" b="1">
                <a:solidFill>
                  <a:srgbClr val="FF0000"/>
                </a:solidFill>
                <a:latin typeface="Calibri" charset="0"/>
              </a:endParaRPr>
            </a:p>
          </p:txBody>
        </p:sp>
      </p:grpSp>
      <p:grpSp>
        <p:nvGrpSpPr>
          <p:cNvPr id="86" name="Group 207"/>
          <p:cNvGrpSpPr/>
          <p:nvPr/>
        </p:nvGrpSpPr>
        <p:grpSpPr>
          <a:xfrm>
            <a:off x="3482931" y="5343022"/>
            <a:ext cx="766298" cy="488427"/>
            <a:chOff x="6498879" y="3149302"/>
            <a:chExt cx="766298" cy="488427"/>
          </a:xfrm>
        </p:grpSpPr>
        <p:sp>
          <p:nvSpPr>
            <p:cNvPr id="209" name="Rectangle 208"/>
            <p:cNvSpPr/>
            <p:nvPr/>
          </p:nvSpPr>
          <p:spPr>
            <a:xfrm>
              <a:off x="6519460" y="3268397"/>
              <a:ext cx="74571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b="1" i="1" dirty="0" smtClean="0">
                  <a:solidFill>
                    <a:srgbClr val="FF0000"/>
                  </a:solidFill>
                  <a:latin typeface="Calibri" charset="0"/>
                </a:rPr>
                <a:t>λ</a:t>
              </a:r>
              <a:r>
                <a:rPr lang="pt-PT" b="1" dirty="0" smtClean="0">
                  <a:solidFill>
                    <a:srgbClr val="FF0000"/>
                  </a:solidFill>
                  <a:latin typeface="Calibri" charset="0"/>
                </a:rPr>
                <a:t> = +1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210" name="Rectangle 51"/>
            <p:cNvSpPr>
              <a:spLocks noChangeArrowheads="1"/>
            </p:cNvSpPr>
            <p:nvPr/>
          </p:nvSpPr>
          <p:spPr bwMode="auto">
            <a:xfrm>
              <a:off x="6498879" y="3149302"/>
              <a:ext cx="312738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000" b="1" i="1" dirty="0">
                  <a:solidFill>
                    <a:srgbClr val="FF0000"/>
                  </a:solidFill>
                  <a:latin typeface="Calibri" charset="0"/>
                </a:rPr>
                <a:t>~</a:t>
              </a:r>
              <a:endParaRPr lang="en-GB" sz="2000" b="1" dirty="0">
                <a:solidFill>
                  <a:srgbClr val="FF0000"/>
                </a:solidFill>
                <a:latin typeface="Calibri" charset="0"/>
              </a:endParaRPr>
            </a:p>
          </p:txBody>
        </p:sp>
      </p:grpSp>
      <p:sp>
        <p:nvSpPr>
          <p:cNvPr id="211" name="Right Brace 210"/>
          <p:cNvSpPr/>
          <p:nvPr/>
        </p:nvSpPr>
        <p:spPr>
          <a:xfrm>
            <a:off x="7134726" y="2261924"/>
            <a:ext cx="613611" cy="3537284"/>
          </a:xfrm>
          <a:prstGeom prst="rightBrace">
            <a:avLst>
              <a:gd name="adj1" fmla="val 51470"/>
              <a:gd name="adj2" fmla="val 50000"/>
            </a:avLst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7" name="Group 173"/>
          <p:cNvGrpSpPr/>
          <p:nvPr/>
        </p:nvGrpSpPr>
        <p:grpSpPr>
          <a:xfrm>
            <a:off x="7848438" y="3640394"/>
            <a:ext cx="945373" cy="623032"/>
            <a:chOff x="7848438" y="3640394"/>
            <a:chExt cx="945373" cy="623032"/>
          </a:xfrm>
        </p:grpSpPr>
        <p:sp>
          <p:nvSpPr>
            <p:cNvPr id="213" name="Rectangle 212"/>
            <p:cNvSpPr/>
            <p:nvPr/>
          </p:nvSpPr>
          <p:spPr>
            <a:xfrm>
              <a:off x="7858940" y="3801761"/>
              <a:ext cx="93487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sz="2400" b="1" i="1" dirty="0" smtClean="0">
                  <a:solidFill>
                    <a:srgbClr val="FF0000"/>
                  </a:solidFill>
                  <a:latin typeface="Calibri" charset="0"/>
                </a:rPr>
                <a:t>λ</a:t>
              </a:r>
              <a:r>
                <a:rPr lang="pt-PT" sz="2400" b="1" dirty="0" smtClean="0">
                  <a:solidFill>
                    <a:srgbClr val="FF0000"/>
                  </a:solidFill>
                  <a:latin typeface="Calibri" charset="0"/>
                </a:rPr>
                <a:t> = +1</a:t>
              </a:r>
              <a:endParaRPr lang="en-GB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214" name="Rectangle 51"/>
            <p:cNvSpPr>
              <a:spLocks noChangeArrowheads="1"/>
            </p:cNvSpPr>
            <p:nvPr/>
          </p:nvSpPr>
          <p:spPr bwMode="auto">
            <a:xfrm>
              <a:off x="7848438" y="3640394"/>
              <a:ext cx="36420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800" b="1" i="1" dirty="0">
                  <a:solidFill>
                    <a:srgbClr val="FF0000"/>
                  </a:solidFill>
                  <a:latin typeface="Calibri" charset="0"/>
                </a:rPr>
                <a:t>~</a:t>
              </a:r>
              <a:endParaRPr lang="en-GB" sz="2800" b="1" dirty="0">
                <a:solidFill>
                  <a:srgbClr val="FF0000"/>
                </a:solidFill>
                <a:latin typeface="Calibri" charset="0"/>
              </a:endParaRPr>
            </a:p>
          </p:txBody>
        </p:sp>
      </p:grpSp>
      <p:sp>
        <p:nvSpPr>
          <p:cNvPr id="215" name="Freeform 214"/>
          <p:cNvSpPr/>
          <p:nvPr/>
        </p:nvSpPr>
        <p:spPr>
          <a:xfrm rot="10479603">
            <a:off x="2974056" y="1573582"/>
            <a:ext cx="928392" cy="422031"/>
          </a:xfrm>
          <a:custGeom>
            <a:avLst/>
            <a:gdLst>
              <a:gd name="connsiteX0" fmla="*/ 0 w 1000259"/>
              <a:gd name="connsiteY0" fmla="*/ 236113 h 446468"/>
              <a:gd name="connsiteX1" fmla="*/ 154547 w 1000259"/>
              <a:gd name="connsiteY1" fmla="*/ 42930 h 446468"/>
              <a:gd name="connsiteX2" fmla="*/ 592428 w 1000259"/>
              <a:gd name="connsiteY2" fmla="*/ 17172 h 446468"/>
              <a:gd name="connsiteX3" fmla="*/ 927279 w 1000259"/>
              <a:gd name="connsiteY3" fmla="*/ 145961 h 446468"/>
              <a:gd name="connsiteX4" fmla="*/ 927279 w 1000259"/>
              <a:gd name="connsiteY4" fmla="*/ 377781 h 446468"/>
              <a:gd name="connsiteX5" fmla="*/ 489397 w 1000259"/>
              <a:gd name="connsiteY5" fmla="*/ 442175 h 446468"/>
              <a:gd name="connsiteX6" fmla="*/ 167425 w 1000259"/>
              <a:gd name="connsiteY6" fmla="*/ 352023 h 446468"/>
              <a:gd name="connsiteX7" fmla="*/ 64394 w 1000259"/>
              <a:gd name="connsiteY7" fmla="*/ 197476 h 446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00259" h="446468">
                <a:moveTo>
                  <a:pt x="0" y="236113"/>
                </a:moveTo>
                <a:cubicBezTo>
                  <a:pt x="27904" y="157766"/>
                  <a:pt x="55809" y="79420"/>
                  <a:pt x="154547" y="42930"/>
                </a:cubicBezTo>
                <a:cubicBezTo>
                  <a:pt x="253285" y="6440"/>
                  <a:pt x="463639" y="0"/>
                  <a:pt x="592428" y="17172"/>
                </a:cubicBezTo>
                <a:cubicBezTo>
                  <a:pt x="721217" y="34344"/>
                  <a:pt x="871471" y="85860"/>
                  <a:pt x="927279" y="145961"/>
                </a:cubicBezTo>
                <a:cubicBezTo>
                  <a:pt x="983088" y="206063"/>
                  <a:pt x="1000259" y="328412"/>
                  <a:pt x="927279" y="377781"/>
                </a:cubicBezTo>
                <a:cubicBezTo>
                  <a:pt x="854299" y="427150"/>
                  <a:pt x="616039" y="446468"/>
                  <a:pt x="489397" y="442175"/>
                </a:cubicBezTo>
                <a:cubicBezTo>
                  <a:pt x="362755" y="437882"/>
                  <a:pt x="238259" y="392806"/>
                  <a:pt x="167425" y="352023"/>
                </a:cubicBezTo>
                <a:cubicBezTo>
                  <a:pt x="96591" y="311240"/>
                  <a:pt x="80492" y="254358"/>
                  <a:pt x="64394" y="197476"/>
                </a:cubicBezTo>
              </a:path>
            </a:pathLst>
          </a:custGeom>
          <a:ln w="1905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 typeface="Times New Roman" charset="0"/>
              <a:buNone/>
              <a:defRPr/>
            </a:pPr>
            <a:endParaRPr lang="en-GB"/>
          </a:p>
        </p:txBody>
      </p:sp>
      <p:sp>
        <p:nvSpPr>
          <p:cNvPr id="216" name="Freeform 215"/>
          <p:cNvSpPr/>
          <p:nvPr/>
        </p:nvSpPr>
        <p:spPr>
          <a:xfrm rot="10800000">
            <a:off x="3196691" y="2883314"/>
            <a:ext cx="928392" cy="422031"/>
          </a:xfrm>
          <a:custGeom>
            <a:avLst/>
            <a:gdLst>
              <a:gd name="connsiteX0" fmla="*/ 0 w 1000259"/>
              <a:gd name="connsiteY0" fmla="*/ 236113 h 446468"/>
              <a:gd name="connsiteX1" fmla="*/ 154547 w 1000259"/>
              <a:gd name="connsiteY1" fmla="*/ 42930 h 446468"/>
              <a:gd name="connsiteX2" fmla="*/ 592428 w 1000259"/>
              <a:gd name="connsiteY2" fmla="*/ 17172 h 446468"/>
              <a:gd name="connsiteX3" fmla="*/ 927279 w 1000259"/>
              <a:gd name="connsiteY3" fmla="*/ 145961 h 446468"/>
              <a:gd name="connsiteX4" fmla="*/ 927279 w 1000259"/>
              <a:gd name="connsiteY4" fmla="*/ 377781 h 446468"/>
              <a:gd name="connsiteX5" fmla="*/ 489397 w 1000259"/>
              <a:gd name="connsiteY5" fmla="*/ 442175 h 446468"/>
              <a:gd name="connsiteX6" fmla="*/ 167425 w 1000259"/>
              <a:gd name="connsiteY6" fmla="*/ 352023 h 446468"/>
              <a:gd name="connsiteX7" fmla="*/ 64394 w 1000259"/>
              <a:gd name="connsiteY7" fmla="*/ 197476 h 446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00259" h="446468">
                <a:moveTo>
                  <a:pt x="0" y="236113"/>
                </a:moveTo>
                <a:cubicBezTo>
                  <a:pt x="27904" y="157766"/>
                  <a:pt x="55809" y="79420"/>
                  <a:pt x="154547" y="42930"/>
                </a:cubicBezTo>
                <a:cubicBezTo>
                  <a:pt x="253285" y="6440"/>
                  <a:pt x="463639" y="0"/>
                  <a:pt x="592428" y="17172"/>
                </a:cubicBezTo>
                <a:cubicBezTo>
                  <a:pt x="721217" y="34344"/>
                  <a:pt x="871471" y="85860"/>
                  <a:pt x="927279" y="145961"/>
                </a:cubicBezTo>
                <a:cubicBezTo>
                  <a:pt x="983088" y="206063"/>
                  <a:pt x="1000259" y="328412"/>
                  <a:pt x="927279" y="377781"/>
                </a:cubicBezTo>
                <a:cubicBezTo>
                  <a:pt x="854299" y="427150"/>
                  <a:pt x="616039" y="446468"/>
                  <a:pt x="489397" y="442175"/>
                </a:cubicBezTo>
                <a:cubicBezTo>
                  <a:pt x="362755" y="437882"/>
                  <a:pt x="238259" y="392806"/>
                  <a:pt x="167425" y="352023"/>
                </a:cubicBezTo>
                <a:cubicBezTo>
                  <a:pt x="96591" y="311240"/>
                  <a:pt x="80492" y="254358"/>
                  <a:pt x="64394" y="197476"/>
                </a:cubicBezTo>
              </a:path>
            </a:pathLst>
          </a:custGeom>
          <a:ln w="1905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 typeface="Times New Roman" charset="0"/>
              <a:buNone/>
              <a:defRPr/>
            </a:pPr>
            <a:endParaRPr lang="en-GB"/>
          </a:p>
        </p:txBody>
      </p:sp>
      <p:sp>
        <p:nvSpPr>
          <p:cNvPr id="217" name="Freeform 216"/>
          <p:cNvSpPr/>
          <p:nvPr/>
        </p:nvSpPr>
        <p:spPr>
          <a:xfrm rot="10515808">
            <a:off x="4405767" y="4160838"/>
            <a:ext cx="928392" cy="418353"/>
          </a:xfrm>
          <a:custGeom>
            <a:avLst/>
            <a:gdLst>
              <a:gd name="connsiteX0" fmla="*/ 0 w 1000259"/>
              <a:gd name="connsiteY0" fmla="*/ 236113 h 446468"/>
              <a:gd name="connsiteX1" fmla="*/ 154547 w 1000259"/>
              <a:gd name="connsiteY1" fmla="*/ 42930 h 446468"/>
              <a:gd name="connsiteX2" fmla="*/ 592428 w 1000259"/>
              <a:gd name="connsiteY2" fmla="*/ 17172 h 446468"/>
              <a:gd name="connsiteX3" fmla="*/ 927279 w 1000259"/>
              <a:gd name="connsiteY3" fmla="*/ 145961 h 446468"/>
              <a:gd name="connsiteX4" fmla="*/ 927279 w 1000259"/>
              <a:gd name="connsiteY4" fmla="*/ 377781 h 446468"/>
              <a:gd name="connsiteX5" fmla="*/ 489397 w 1000259"/>
              <a:gd name="connsiteY5" fmla="*/ 442175 h 446468"/>
              <a:gd name="connsiteX6" fmla="*/ 167425 w 1000259"/>
              <a:gd name="connsiteY6" fmla="*/ 352023 h 446468"/>
              <a:gd name="connsiteX7" fmla="*/ 64394 w 1000259"/>
              <a:gd name="connsiteY7" fmla="*/ 197476 h 446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00259" h="446468">
                <a:moveTo>
                  <a:pt x="0" y="236113"/>
                </a:moveTo>
                <a:cubicBezTo>
                  <a:pt x="27904" y="157766"/>
                  <a:pt x="55809" y="79420"/>
                  <a:pt x="154547" y="42930"/>
                </a:cubicBezTo>
                <a:cubicBezTo>
                  <a:pt x="253285" y="6440"/>
                  <a:pt x="463639" y="0"/>
                  <a:pt x="592428" y="17172"/>
                </a:cubicBezTo>
                <a:cubicBezTo>
                  <a:pt x="721217" y="34344"/>
                  <a:pt x="871471" y="85860"/>
                  <a:pt x="927279" y="145961"/>
                </a:cubicBezTo>
                <a:cubicBezTo>
                  <a:pt x="983088" y="206063"/>
                  <a:pt x="1000259" y="328412"/>
                  <a:pt x="927279" y="377781"/>
                </a:cubicBezTo>
                <a:cubicBezTo>
                  <a:pt x="854299" y="427150"/>
                  <a:pt x="616039" y="446468"/>
                  <a:pt x="489397" y="442175"/>
                </a:cubicBezTo>
                <a:cubicBezTo>
                  <a:pt x="362755" y="437882"/>
                  <a:pt x="238259" y="392806"/>
                  <a:pt x="167425" y="352023"/>
                </a:cubicBezTo>
                <a:cubicBezTo>
                  <a:pt x="96591" y="311240"/>
                  <a:pt x="80492" y="254358"/>
                  <a:pt x="64394" y="197476"/>
                </a:cubicBezTo>
              </a:path>
            </a:pathLst>
          </a:custGeom>
          <a:ln w="1905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 typeface="Times New Roman" charset="0"/>
              <a:buNone/>
              <a:defRPr/>
            </a:pPr>
            <a:endParaRPr lang="en-GB"/>
          </a:p>
        </p:txBody>
      </p:sp>
      <p:sp>
        <p:nvSpPr>
          <p:cNvPr id="218" name="Freeform 217"/>
          <p:cNvSpPr/>
          <p:nvPr/>
        </p:nvSpPr>
        <p:spPr>
          <a:xfrm rot="10446042">
            <a:off x="3403289" y="5418186"/>
            <a:ext cx="928392" cy="422031"/>
          </a:xfrm>
          <a:custGeom>
            <a:avLst/>
            <a:gdLst>
              <a:gd name="connsiteX0" fmla="*/ 0 w 1000259"/>
              <a:gd name="connsiteY0" fmla="*/ 236113 h 446468"/>
              <a:gd name="connsiteX1" fmla="*/ 154547 w 1000259"/>
              <a:gd name="connsiteY1" fmla="*/ 42930 h 446468"/>
              <a:gd name="connsiteX2" fmla="*/ 592428 w 1000259"/>
              <a:gd name="connsiteY2" fmla="*/ 17172 h 446468"/>
              <a:gd name="connsiteX3" fmla="*/ 927279 w 1000259"/>
              <a:gd name="connsiteY3" fmla="*/ 145961 h 446468"/>
              <a:gd name="connsiteX4" fmla="*/ 927279 w 1000259"/>
              <a:gd name="connsiteY4" fmla="*/ 377781 h 446468"/>
              <a:gd name="connsiteX5" fmla="*/ 489397 w 1000259"/>
              <a:gd name="connsiteY5" fmla="*/ 442175 h 446468"/>
              <a:gd name="connsiteX6" fmla="*/ 167425 w 1000259"/>
              <a:gd name="connsiteY6" fmla="*/ 352023 h 446468"/>
              <a:gd name="connsiteX7" fmla="*/ 64394 w 1000259"/>
              <a:gd name="connsiteY7" fmla="*/ 197476 h 446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00259" h="446468">
                <a:moveTo>
                  <a:pt x="0" y="236113"/>
                </a:moveTo>
                <a:cubicBezTo>
                  <a:pt x="27904" y="157766"/>
                  <a:pt x="55809" y="79420"/>
                  <a:pt x="154547" y="42930"/>
                </a:cubicBezTo>
                <a:cubicBezTo>
                  <a:pt x="253285" y="6440"/>
                  <a:pt x="463639" y="0"/>
                  <a:pt x="592428" y="17172"/>
                </a:cubicBezTo>
                <a:cubicBezTo>
                  <a:pt x="721217" y="34344"/>
                  <a:pt x="871471" y="85860"/>
                  <a:pt x="927279" y="145961"/>
                </a:cubicBezTo>
                <a:cubicBezTo>
                  <a:pt x="983088" y="206063"/>
                  <a:pt x="1000259" y="328412"/>
                  <a:pt x="927279" y="377781"/>
                </a:cubicBezTo>
                <a:cubicBezTo>
                  <a:pt x="854299" y="427150"/>
                  <a:pt x="616039" y="446468"/>
                  <a:pt x="489397" y="442175"/>
                </a:cubicBezTo>
                <a:cubicBezTo>
                  <a:pt x="362755" y="437882"/>
                  <a:pt x="238259" y="392806"/>
                  <a:pt x="167425" y="352023"/>
                </a:cubicBezTo>
                <a:cubicBezTo>
                  <a:pt x="96591" y="311240"/>
                  <a:pt x="80492" y="254358"/>
                  <a:pt x="64394" y="197476"/>
                </a:cubicBezTo>
              </a:path>
            </a:pathLst>
          </a:custGeom>
          <a:ln w="1905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 typeface="Times New Roman" charset="0"/>
              <a:buNone/>
              <a:defRPr/>
            </a:pPr>
            <a:endParaRPr lang="en-GB"/>
          </a:p>
        </p:txBody>
      </p:sp>
      <p:graphicFrame>
        <p:nvGraphicFramePr>
          <p:cNvPr id="60431" name="Object 2"/>
          <p:cNvGraphicFramePr>
            <a:graphicFrameLocks noChangeAspect="1"/>
          </p:cNvGraphicFramePr>
          <p:nvPr/>
        </p:nvGraphicFramePr>
        <p:xfrm>
          <a:off x="853556" y="6095657"/>
          <a:ext cx="3768725" cy="722313"/>
        </p:xfrm>
        <a:graphic>
          <a:graphicData uri="http://schemas.openxmlformats.org/presentationml/2006/ole">
            <p:oleObj spid="_x0000_s400388" name="Equation" r:id="rId5" imgW="2387520" imgH="457200" progId="Equation.DSMT4">
              <p:embed/>
            </p:oleObj>
          </a:graphicData>
        </a:graphic>
      </p:graphicFrame>
      <p:sp>
        <p:nvSpPr>
          <p:cNvPr id="220" name="Rectangle 219"/>
          <p:cNvSpPr/>
          <p:nvPr/>
        </p:nvSpPr>
        <p:spPr>
          <a:xfrm>
            <a:off x="115939" y="6240846"/>
            <a:ext cx="7079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charset="0"/>
              </a:rPr>
              <a:t>Note:</a:t>
            </a:r>
            <a:endParaRPr lang="en-GB" dirty="0"/>
          </a:p>
        </p:txBody>
      </p:sp>
      <p:sp>
        <p:nvSpPr>
          <p:cNvPr id="221" name="Rectangle 220"/>
          <p:cNvSpPr/>
          <p:nvPr/>
        </p:nvSpPr>
        <p:spPr>
          <a:xfrm>
            <a:off x="4782061" y="6194060"/>
            <a:ext cx="1998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  <a:latin typeface="Calibri" charset="0"/>
              </a:rPr>
              <a:t>Lam-Tung relation </a:t>
            </a:r>
            <a:r>
              <a:rPr lang="en-US" dirty="0" smtClean="0">
                <a:solidFill>
                  <a:srgbClr val="FF0000"/>
                </a:solidFill>
                <a:latin typeface="Calibri" charset="0"/>
              </a:rPr>
              <a:t>(LO </a:t>
            </a:r>
            <a:r>
              <a:rPr lang="en-US" dirty="0" err="1" smtClean="0">
                <a:solidFill>
                  <a:srgbClr val="FF0000"/>
                </a:solidFill>
                <a:latin typeface="Calibri" charset="0"/>
              </a:rPr>
              <a:t>pQCD</a:t>
            </a:r>
            <a:r>
              <a:rPr lang="en-US" dirty="0" smtClean="0">
                <a:solidFill>
                  <a:srgbClr val="FF0000"/>
                </a:solidFill>
                <a:latin typeface="Calibri" charset="0"/>
              </a:rPr>
              <a:t>)</a:t>
            </a:r>
            <a:endParaRPr lang="en-GB" dirty="0"/>
          </a:p>
        </p:txBody>
      </p:sp>
      <p:sp>
        <p:nvSpPr>
          <p:cNvPr id="222" name="Rectangle 221"/>
          <p:cNvSpPr/>
          <p:nvPr/>
        </p:nvSpPr>
        <p:spPr>
          <a:xfrm>
            <a:off x="3257854" y="6203143"/>
            <a:ext cx="1404000" cy="432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2" name="Rectangle 171"/>
          <p:cNvSpPr/>
          <p:nvPr/>
        </p:nvSpPr>
        <p:spPr>
          <a:xfrm>
            <a:off x="7787448" y="4146862"/>
            <a:ext cx="11262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charset="0"/>
              </a:rPr>
              <a:t>any frame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4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7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0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500"/>
                            </p:stCondLst>
                            <p:childTnLst>
                              <p:par>
                                <p:cTn id="17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4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000"/>
                            </p:stCondLst>
                            <p:childTnLst>
                              <p:par>
                                <p:cTn id="17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000"/>
                            </p:stCondLst>
                            <p:childTnLst>
                              <p:par>
                                <p:cTn id="17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36" grpId="0" animBg="1"/>
      <p:bldP spid="40" grpId="0" animBg="1"/>
      <p:bldP spid="42" grpId="0" animBg="1"/>
      <p:bldP spid="55" grpId="0" animBg="1"/>
      <p:bldP spid="66" grpId="0" animBg="1"/>
      <p:bldP spid="67" grpId="0" animBg="1"/>
      <p:bldP spid="81" grpId="0" animBg="1"/>
      <p:bldP spid="82" grpId="0" animBg="1"/>
      <p:bldP spid="83" grpId="0" animBg="1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39" grpId="0"/>
      <p:bldP spid="140" grpId="0"/>
      <p:bldP spid="141" grpId="0"/>
      <p:bldP spid="145" grpId="0" animBg="1"/>
      <p:bldP spid="146" grpId="0"/>
      <p:bldP spid="148" grpId="0"/>
      <p:bldP spid="150" grpId="0"/>
      <p:bldP spid="151" grpId="0"/>
      <p:bldP spid="152" grpId="0"/>
      <p:bldP spid="162" grpId="0" animBg="1"/>
      <p:bldP spid="163" grpId="0"/>
      <p:bldP spid="164" grpId="0"/>
      <p:bldP spid="165" grpId="0"/>
      <p:bldP spid="168" grpId="0"/>
      <p:bldP spid="188" grpId="0"/>
      <p:bldP spid="190" grpId="0"/>
      <p:bldP spid="191" grpId="0"/>
      <p:bldP spid="195" grpId="0" animBg="1"/>
      <p:bldP spid="196" grpId="0" animBg="1"/>
      <p:bldP spid="198" grpId="0" animBg="1"/>
      <p:bldP spid="199" grpId="0" animBg="1"/>
      <p:bldP spid="200" grpId="0"/>
      <p:bldP spid="201" grpId="0" animBg="1"/>
      <p:bldP spid="211" grpId="0" animBg="1"/>
      <p:bldP spid="215" grpId="0" animBg="1"/>
      <p:bldP spid="216" grpId="0" animBg="1"/>
      <p:bldP spid="217" grpId="0" animBg="1"/>
      <p:bldP spid="218" grpId="0" animBg="1"/>
      <p:bldP spid="220" grpId="0"/>
      <p:bldP spid="221" grpId="0"/>
      <p:bldP spid="222" grpId="0" animBg="1"/>
      <p:bldP spid="17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612" y="148834"/>
            <a:ext cx="7254863" cy="481012"/>
          </a:xfrm>
        </p:spPr>
        <p:txBody>
          <a:bodyPr/>
          <a:lstStyle/>
          <a:p>
            <a:pPr algn="l"/>
            <a:r>
              <a:rPr lang="en-GB" dirty="0" smtClean="0"/>
              <a:t>A generalization of the Lam-Tung relation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6F9D5D-8461-4142-9347-F0B8F81F539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graphicFrame>
        <p:nvGraphicFramePr>
          <p:cNvPr id="162821" name="Object 3"/>
          <p:cNvGraphicFramePr>
            <a:graphicFrameLocks noChangeAspect="1"/>
          </p:cNvGraphicFramePr>
          <p:nvPr/>
        </p:nvGraphicFramePr>
        <p:xfrm>
          <a:off x="751370" y="2563423"/>
          <a:ext cx="821771" cy="378390"/>
        </p:xfrm>
        <a:graphic>
          <a:graphicData uri="http://schemas.openxmlformats.org/presentationml/2006/ole">
            <p:oleObj spid="_x0000_s396290" name="Equation" r:id="rId3" imgW="469800" imgH="215640" progId="Equation.DSMT4">
              <p:embed/>
            </p:oleObj>
          </a:graphicData>
        </a:graphic>
      </p:graphicFrame>
      <p:sp>
        <p:nvSpPr>
          <p:cNvPr id="176" name="Rectangle 175"/>
          <p:cNvSpPr/>
          <p:nvPr/>
        </p:nvSpPr>
        <p:spPr>
          <a:xfrm>
            <a:off x="1635783" y="2593595"/>
            <a:ext cx="69224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→ Lam-Tung. New interpretation: only </a:t>
            </a:r>
            <a:r>
              <a:rPr lang="en-US" b="1" i="1" dirty="0" smtClean="0">
                <a:solidFill>
                  <a:srgbClr val="00CC00"/>
                </a:solidFill>
                <a:latin typeface="Calibri"/>
              </a:rPr>
              <a:t>vector-boson-quark-quark</a:t>
            </a:r>
            <a:r>
              <a:rPr lang="en-US" b="1" dirty="0" smtClean="0">
                <a:solidFill>
                  <a:srgbClr val="00CC00"/>
                </a:solidFill>
                <a:latin typeface="Calibri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couplings in planar processes </a:t>
            </a:r>
            <a:r>
              <a:rPr lang="en-US" dirty="0" smtClean="0">
                <a:solidFill>
                  <a:prstClr val="black"/>
                </a:solidFill>
                <a:latin typeface="Calibri"/>
                <a:sym typeface="Symbol"/>
              </a:rPr>
              <a:t> automatically verified in DY at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QED &amp; LO QCD levels and in several higher-order QCD contributions</a:t>
            </a:r>
          </a:p>
        </p:txBody>
      </p:sp>
      <p:sp>
        <p:nvSpPr>
          <p:cNvPr id="178" name="Rectangle 177"/>
          <p:cNvSpPr/>
          <p:nvPr/>
        </p:nvSpPr>
        <p:spPr>
          <a:xfrm>
            <a:off x="538527" y="1074016"/>
            <a:ext cx="84490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solidFill>
                  <a:prstClr val="black"/>
                </a:solidFill>
                <a:latin typeface="Calibri"/>
              </a:rPr>
              <a:t>The Lam-Tung relation is not a miraculous </a:t>
            </a:r>
            <a:r>
              <a:rPr lang="en-US" i="1" dirty="0" err="1" smtClean="0">
                <a:solidFill>
                  <a:prstClr val="black"/>
                </a:solidFill>
                <a:latin typeface="Calibri"/>
              </a:rPr>
              <a:t>pQCD</a:t>
            </a:r>
            <a:r>
              <a:rPr lang="en-US" i="1" dirty="0" smtClean="0">
                <a:solidFill>
                  <a:prstClr val="black"/>
                </a:solidFill>
                <a:latin typeface="Calibri"/>
              </a:rPr>
              <a:t> result!</a:t>
            </a:r>
            <a:endParaRPr lang="en-US" dirty="0" smtClean="0">
              <a:solidFill>
                <a:prstClr val="black"/>
              </a:solidFill>
              <a:latin typeface="Calibri"/>
            </a:endParaRPr>
          </a:p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It simply a quantum-mechanical constraint stemming from</a:t>
            </a:r>
          </a:p>
          <a:p>
            <a:r>
              <a:rPr lang="en-US" dirty="0" smtClean="0">
                <a:latin typeface="Calibri" charset="0"/>
              </a:rPr>
              <a:t>1) rotational invariance</a:t>
            </a:r>
          </a:p>
          <a:p>
            <a:r>
              <a:rPr lang="en-US" dirty="0" smtClean="0">
                <a:solidFill>
                  <a:prstClr val="black"/>
                </a:solidFill>
                <a:latin typeface="Calibri" charset="0"/>
              </a:rPr>
              <a:t>2) specific properties of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fundamental couplings (vector boson – quark – quark vertices)</a:t>
            </a:r>
            <a:endParaRPr lang="en-GB" dirty="0"/>
          </a:p>
        </p:txBody>
      </p:sp>
      <p:graphicFrame>
        <p:nvGraphicFramePr>
          <p:cNvPr id="162822" name="Object 3"/>
          <p:cNvGraphicFramePr>
            <a:graphicFrameLocks noChangeAspect="1"/>
          </p:cNvGraphicFramePr>
          <p:nvPr/>
        </p:nvGraphicFramePr>
        <p:xfrm>
          <a:off x="721608" y="5399176"/>
          <a:ext cx="989330" cy="799390"/>
        </p:xfrm>
        <a:graphic>
          <a:graphicData uri="http://schemas.openxmlformats.org/presentationml/2006/ole">
            <p:oleObj spid="_x0000_s396291" name="Equation" r:id="rId4" imgW="596880" imgH="482400" progId="Equation.DSMT4">
              <p:embed/>
            </p:oleObj>
          </a:graphicData>
        </a:graphic>
      </p:graphicFrame>
      <p:graphicFrame>
        <p:nvGraphicFramePr>
          <p:cNvPr id="162823" name="Object 3"/>
          <p:cNvGraphicFramePr>
            <a:graphicFrameLocks noChangeAspect="1"/>
          </p:cNvGraphicFramePr>
          <p:nvPr/>
        </p:nvGraphicFramePr>
        <p:xfrm>
          <a:off x="723586" y="3966088"/>
          <a:ext cx="2290762" cy="974725"/>
        </p:xfrm>
        <a:graphic>
          <a:graphicData uri="http://schemas.openxmlformats.org/presentationml/2006/ole">
            <p:oleObj spid="_x0000_s396292" name="Equation" r:id="rId5" imgW="1257120" imgH="533160" progId="Equation.DSMT4">
              <p:embed/>
            </p:oleObj>
          </a:graphicData>
        </a:graphic>
      </p:graphicFrame>
      <p:sp>
        <p:nvSpPr>
          <p:cNvPr id="182" name="Rectangle 181"/>
          <p:cNvSpPr/>
          <p:nvPr/>
        </p:nvSpPr>
        <p:spPr>
          <a:xfrm>
            <a:off x="3266365" y="4097837"/>
            <a:ext cx="53650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→ vector-boson-quark-quark</a:t>
            </a:r>
            <a:r>
              <a:rPr lang="en-US" i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couplings in</a:t>
            </a:r>
          </a:p>
          <a:p>
            <a:r>
              <a:rPr lang="en-US" b="1" i="1" dirty="0" smtClean="0">
                <a:solidFill>
                  <a:srgbClr val="00CC00"/>
                </a:solidFill>
                <a:latin typeface="Calibri"/>
              </a:rPr>
              <a:t>     non-planar</a:t>
            </a:r>
            <a:r>
              <a:rPr lang="en-US" b="1" dirty="0" smtClean="0">
                <a:solidFill>
                  <a:srgbClr val="00CC00"/>
                </a:solidFill>
                <a:latin typeface="Calibri"/>
              </a:rPr>
              <a:t> processes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(higher-order contributions)</a:t>
            </a:r>
          </a:p>
        </p:txBody>
      </p:sp>
      <p:sp>
        <p:nvSpPr>
          <p:cNvPr id="183" name="Rectangle 182"/>
          <p:cNvSpPr/>
          <p:nvPr/>
        </p:nvSpPr>
        <p:spPr>
          <a:xfrm>
            <a:off x="1768088" y="5597784"/>
            <a:ext cx="66408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→ contribution of </a:t>
            </a:r>
            <a:r>
              <a:rPr lang="en-US" b="1" i="1" dirty="0" smtClean="0">
                <a:solidFill>
                  <a:srgbClr val="00CC00"/>
                </a:solidFill>
                <a:latin typeface="Calibri"/>
              </a:rPr>
              <a:t>different/new couplings or processes</a:t>
            </a:r>
          </a:p>
          <a:p>
            <a:r>
              <a:rPr lang="en-US" b="1" i="1" dirty="0" smtClean="0">
                <a:solidFill>
                  <a:srgbClr val="00CC00"/>
                </a:solidFill>
                <a:latin typeface="Calibri"/>
              </a:rPr>
              <a:t>	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(e.g.: </a:t>
            </a:r>
            <a:r>
              <a:rPr lang="en-US" i="1" dirty="0" smtClean="0">
                <a:solidFill>
                  <a:prstClr val="black"/>
                </a:solidFill>
                <a:latin typeface="Calibri"/>
              </a:rPr>
              <a:t>Z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from Higgs, </a:t>
            </a:r>
            <a:r>
              <a:rPr lang="en-US" i="1" dirty="0" smtClean="0">
                <a:solidFill>
                  <a:prstClr val="black"/>
                </a:solidFill>
                <a:latin typeface="Calibri"/>
              </a:rPr>
              <a:t>W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from top, triple </a:t>
            </a:r>
            <a:r>
              <a:rPr lang="en-US" i="1" dirty="0" smtClean="0">
                <a:solidFill>
                  <a:prstClr val="black"/>
                </a:solidFill>
                <a:latin typeface="Calibri"/>
              </a:rPr>
              <a:t>ZZ</a:t>
            </a:r>
            <a:r>
              <a:rPr lang="en-US" dirty="0" smtClean="0">
                <a:solidFill>
                  <a:prstClr val="black"/>
                </a:solidFill>
                <a:latin typeface="Calibri"/>
                <a:sym typeface="Symbol"/>
              </a:rPr>
              <a:t> coupling,</a:t>
            </a:r>
            <a:br>
              <a:rPr lang="en-US" dirty="0" smtClean="0">
                <a:solidFill>
                  <a:prstClr val="black"/>
                </a:solidFill>
                <a:latin typeface="Calibri"/>
                <a:sym typeface="Symbol"/>
              </a:rPr>
            </a:br>
            <a:r>
              <a:rPr lang="en-US" dirty="0" smtClean="0">
                <a:solidFill>
                  <a:prstClr val="black"/>
                </a:solidFill>
                <a:latin typeface="Calibri"/>
                <a:sym typeface="Symbol"/>
              </a:rPr>
              <a:t>		higher-twist effects in DY production, etc…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)</a:t>
            </a:r>
            <a:endParaRPr lang="en-GB" dirty="0"/>
          </a:p>
        </p:txBody>
      </p:sp>
      <p:sp>
        <p:nvSpPr>
          <p:cNvPr id="11" name="Rectângulo 10"/>
          <p:cNvSpPr/>
          <p:nvPr/>
        </p:nvSpPr>
        <p:spPr>
          <a:xfrm>
            <a:off x="529389" y="591229"/>
            <a:ext cx="47885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Calibri"/>
              </a:rPr>
              <a:t>P. F., C.L., J.S., Phys. Rev. </a:t>
            </a:r>
            <a:r>
              <a:rPr lang="en-GB" dirty="0" err="1" smtClean="0">
                <a:solidFill>
                  <a:srgbClr val="FF0000"/>
                </a:solidFill>
                <a:latin typeface="Calibri"/>
              </a:rPr>
              <a:t>Lett</a:t>
            </a:r>
            <a:r>
              <a:rPr lang="en-GB" dirty="0" smtClean="0">
                <a:solidFill>
                  <a:srgbClr val="FF0000"/>
                </a:solidFill>
                <a:latin typeface="Calibri"/>
              </a:rPr>
              <a:t>. 105, 061601 (2010)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" grpId="0"/>
      <p:bldP spid="182" grpId="0"/>
      <p:bldP spid="18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688"/>
            <a:ext cx="8229600" cy="481012"/>
          </a:xfrm>
        </p:spPr>
        <p:txBody>
          <a:bodyPr/>
          <a:lstStyle/>
          <a:p>
            <a:pPr algn="l"/>
            <a:r>
              <a:rPr lang="en-GB" dirty="0" smtClean="0"/>
              <a:t>Positivity constraints for dilepton distributions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6F9D5D-8461-4142-9347-F0B8F81F539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3800" y="2193569"/>
            <a:ext cx="3808288" cy="145571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478791" y="961708"/>
            <a:ext cx="768222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6213" indent="-176213">
              <a:buFont typeface="Arial" charset="0"/>
              <a:buChar char="•"/>
            </a:pPr>
            <a:r>
              <a:rPr lang="en-US" dirty="0" smtClean="0">
                <a:latin typeface="+mn-lt"/>
              </a:rPr>
              <a:t>General and frame-independent constraints on the anisotropy parameters of vector particle decays</a:t>
            </a:r>
          </a:p>
        </p:txBody>
      </p:sp>
      <p:pic>
        <p:nvPicPr>
          <p:cNvPr id="46" name="Picture 45" descr="C:\Users\Pietro\Desktop\QQbarPol\toymc\frame.ep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8639" y="1693271"/>
            <a:ext cx="2315746" cy="2311663"/>
          </a:xfrm>
          <a:prstGeom prst="rect">
            <a:avLst/>
          </a:prstGeom>
          <a:noFill/>
        </p:spPr>
      </p:pic>
      <p:sp>
        <p:nvSpPr>
          <p:cNvPr id="47" name="Rectangle 46"/>
          <p:cNvSpPr/>
          <p:nvPr/>
        </p:nvSpPr>
        <p:spPr>
          <a:xfrm rot="16200000">
            <a:off x="987282" y="1729809"/>
            <a:ext cx="4267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000" b="1" i="1" dirty="0" smtClean="0">
                <a:solidFill>
                  <a:srgbClr val="FF0000"/>
                </a:solidFill>
                <a:latin typeface="Calibri" pitchFamily="34" charset="0"/>
              </a:rPr>
              <a:t>λ</a:t>
            </a:r>
            <a:r>
              <a:rPr lang="el-GR" sz="2000" b="1" i="1" baseline="-25000" dirty="0" smtClean="0">
                <a:solidFill>
                  <a:srgbClr val="FF0000"/>
                </a:solidFill>
                <a:latin typeface="Calibri" pitchFamily="34" charset="0"/>
              </a:rPr>
              <a:t>φ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48" name="Isosceles Triangle 47"/>
          <p:cNvSpPr/>
          <p:nvPr/>
        </p:nvSpPr>
        <p:spPr>
          <a:xfrm rot="16200000">
            <a:off x="1597798" y="1775398"/>
            <a:ext cx="1935113" cy="1954663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9" name="Straight Connector 48"/>
          <p:cNvCxnSpPr/>
          <p:nvPr/>
        </p:nvCxnSpPr>
        <p:spPr>
          <a:xfrm rot="5400000">
            <a:off x="1598993" y="2756632"/>
            <a:ext cx="194256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endCxn id="48" idx="3"/>
          </p:cNvCxnSpPr>
          <p:nvPr/>
        </p:nvCxnSpPr>
        <p:spPr>
          <a:xfrm>
            <a:off x="2253165" y="2424842"/>
            <a:ext cx="1289521" cy="32788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48" idx="0"/>
            <a:endCxn id="48" idx="2"/>
          </p:cNvCxnSpPr>
          <p:nvPr/>
        </p:nvCxnSpPr>
        <p:spPr>
          <a:xfrm rot="10800000" flipH="1" flipV="1">
            <a:off x="1588023" y="2752728"/>
            <a:ext cx="1954663" cy="96755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1596006" y="2756176"/>
            <a:ext cx="1946076" cy="0"/>
          </a:xfrm>
          <a:prstGeom prst="line">
            <a:avLst/>
          </a:prstGeom>
          <a:ln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 flipV="1">
            <a:off x="2246716" y="2418072"/>
            <a:ext cx="1298831" cy="1298388"/>
          </a:xfrm>
          <a:prstGeom prst="line">
            <a:avLst/>
          </a:prstGeom>
          <a:ln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2245148" y="1783093"/>
            <a:ext cx="1298831" cy="1298388"/>
          </a:xfrm>
          <a:prstGeom prst="line">
            <a:avLst/>
          </a:prstGeom>
          <a:ln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3559001" y="1682650"/>
            <a:ext cx="666731" cy="2446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200" b="1" i="1" dirty="0" smtClean="0">
                <a:latin typeface="Arial" pitchFamily="34" charset="0"/>
                <a:cs typeface="Arial" pitchFamily="34" charset="0"/>
              </a:rPr>
              <a:t>J</a:t>
            </a:r>
            <a:r>
              <a:rPr lang="pt-PT" sz="2000" b="1" i="1" baseline="-25000" dirty="0" smtClean="0">
                <a:latin typeface="Calibri" pitchFamily="34" charset="0"/>
              </a:rPr>
              <a:t>y</a:t>
            </a:r>
            <a:r>
              <a:rPr lang="pt-PT" sz="1400" b="1" i="1" baseline="-25000" dirty="0" smtClean="0">
                <a:latin typeface="Calibri" pitchFamily="34" charset="0"/>
              </a:rPr>
              <a:t> </a:t>
            </a:r>
            <a:r>
              <a:rPr lang="pt-PT" sz="1400" b="1" dirty="0" smtClean="0">
                <a:latin typeface="Calibri" pitchFamily="34" charset="0"/>
                <a:sym typeface="Symbol"/>
              </a:rPr>
              <a:t>V </a:t>
            </a:r>
            <a:r>
              <a:rPr lang="pt-PT" sz="1400" b="1" dirty="0" smtClean="0">
                <a:latin typeface="Calibri" pitchFamily="34" charset="0"/>
              </a:rPr>
              <a:t>= 0</a:t>
            </a:r>
            <a:endParaRPr lang="en-GB" sz="1400" b="1" dirty="0"/>
          </a:p>
        </p:txBody>
      </p:sp>
      <p:sp>
        <p:nvSpPr>
          <p:cNvPr id="56" name="Rectangle 55"/>
          <p:cNvSpPr/>
          <p:nvPr/>
        </p:nvSpPr>
        <p:spPr>
          <a:xfrm>
            <a:off x="3545946" y="3555332"/>
            <a:ext cx="665457" cy="2446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200" b="1" i="1" dirty="0" smtClean="0">
                <a:latin typeface="Arial" pitchFamily="34" charset="0"/>
                <a:cs typeface="Arial" pitchFamily="34" charset="0"/>
              </a:rPr>
              <a:t>J</a:t>
            </a:r>
            <a:r>
              <a:rPr lang="pt-PT" sz="2000" b="1" i="1" baseline="-25000" dirty="0" smtClean="0">
                <a:latin typeface="Calibri" pitchFamily="34" charset="0"/>
              </a:rPr>
              <a:t>x</a:t>
            </a:r>
            <a:r>
              <a:rPr lang="pt-PT" sz="1400" b="1" i="1" baseline="-25000" dirty="0" smtClean="0">
                <a:latin typeface="Calibri" pitchFamily="34" charset="0"/>
              </a:rPr>
              <a:t> </a:t>
            </a:r>
            <a:r>
              <a:rPr lang="pt-PT" sz="1400" b="1" dirty="0" smtClean="0">
                <a:latin typeface="Calibri" pitchFamily="34" charset="0"/>
                <a:sym typeface="Symbol"/>
              </a:rPr>
              <a:t>V </a:t>
            </a:r>
            <a:r>
              <a:rPr lang="pt-PT" sz="1400" b="1" dirty="0" smtClean="0">
                <a:latin typeface="Calibri" pitchFamily="34" charset="0"/>
              </a:rPr>
              <a:t>= 0</a:t>
            </a:r>
            <a:endParaRPr lang="en-GB" sz="1400" b="1" dirty="0"/>
          </a:p>
        </p:txBody>
      </p:sp>
      <p:sp>
        <p:nvSpPr>
          <p:cNvPr id="57" name="Rectangle 56"/>
          <p:cNvSpPr/>
          <p:nvPr/>
        </p:nvSpPr>
        <p:spPr>
          <a:xfrm>
            <a:off x="3534282" y="2598845"/>
            <a:ext cx="810731" cy="2446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200" b="1" i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J</a:t>
            </a:r>
            <a:r>
              <a:rPr lang="pt-PT" sz="2000" b="1" i="1" baseline="-250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z</a:t>
            </a:r>
            <a:r>
              <a:rPr lang="pt-PT" sz="1400" b="1" i="1" baseline="-250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pt-PT" sz="1400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sym typeface="Symbol"/>
              </a:rPr>
              <a:t>V </a:t>
            </a:r>
            <a:r>
              <a:rPr lang="pt-PT" sz="1400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= ±</a:t>
            </a:r>
            <a:r>
              <a:rPr lang="pt-PT" sz="1400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sym typeface="Symbol"/>
              </a:rPr>
              <a:t>V</a:t>
            </a:r>
            <a:endParaRPr lang="en-GB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617968" y="2125275"/>
            <a:ext cx="823475" cy="2446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200" b="1" i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J</a:t>
            </a:r>
            <a:r>
              <a:rPr lang="pt-PT" sz="2000" b="1" i="1" baseline="-250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x</a:t>
            </a:r>
            <a:r>
              <a:rPr lang="pt-PT" sz="1400" b="1" i="1" baseline="-250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pt-PT" sz="1400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sym typeface="Symbol"/>
              </a:rPr>
              <a:t>V </a:t>
            </a:r>
            <a:r>
              <a:rPr lang="pt-PT" sz="1400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= ±</a:t>
            </a:r>
            <a:r>
              <a:rPr lang="pt-PT" sz="1400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sym typeface="Symbol"/>
              </a:rPr>
              <a:t>V</a:t>
            </a:r>
            <a:endParaRPr lang="en-GB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1571076" y="3129618"/>
            <a:ext cx="817101" cy="2446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200" b="1" i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J</a:t>
            </a:r>
            <a:r>
              <a:rPr lang="pt-PT" sz="2000" b="1" i="1" baseline="-250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y</a:t>
            </a:r>
            <a:r>
              <a:rPr lang="pt-PT" sz="1400" b="1" i="1" baseline="-250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pt-PT" sz="1400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sym typeface="Symbol"/>
              </a:rPr>
              <a:t>V </a:t>
            </a:r>
            <a:r>
              <a:rPr lang="pt-PT" sz="1400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= ±</a:t>
            </a:r>
            <a:r>
              <a:rPr lang="pt-PT" sz="1400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sym typeface="Symbol"/>
              </a:rPr>
              <a:t>V</a:t>
            </a:r>
            <a:endParaRPr lang="en-GB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1444712" y="2706881"/>
            <a:ext cx="89602" cy="1097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804725" y="2597586"/>
            <a:ext cx="665457" cy="2446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200" b="1" i="1" dirty="0" smtClean="0">
                <a:latin typeface="Arial" pitchFamily="34" charset="0"/>
                <a:cs typeface="Arial" pitchFamily="34" charset="0"/>
              </a:rPr>
              <a:t>J</a:t>
            </a:r>
            <a:r>
              <a:rPr lang="pt-PT" sz="2000" b="1" i="1" baseline="-25000" dirty="0" smtClean="0">
                <a:latin typeface="Calibri" pitchFamily="34" charset="0"/>
              </a:rPr>
              <a:t>z </a:t>
            </a:r>
            <a:r>
              <a:rPr lang="pt-PT" sz="1400" b="1" dirty="0" smtClean="0">
                <a:latin typeface="Calibri" pitchFamily="34" charset="0"/>
                <a:sym typeface="Symbol"/>
              </a:rPr>
              <a:t>V </a:t>
            </a:r>
            <a:r>
              <a:rPr lang="pt-PT" sz="1400" b="1" dirty="0" smtClean="0">
                <a:latin typeface="Calibri" pitchFamily="34" charset="0"/>
              </a:rPr>
              <a:t>= 0</a:t>
            </a:r>
            <a:endParaRPr lang="en-GB" sz="1400" b="1" dirty="0"/>
          </a:p>
        </p:txBody>
      </p:sp>
      <p:sp>
        <p:nvSpPr>
          <p:cNvPr id="63" name="Rectangle 62"/>
          <p:cNvSpPr/>
          <p:nvPr/>
        </p:nvSpPr>
        <p:spPr>
          <a:xfrm rot="1566592">
            <a:off x="2366382" y="3034197"/>
            <a:ext cx="6222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l-GR" sz="1400" b="1" dirty="0" smtClean="0">
                <a:solidFill>
                  <a:prstClr val="black"/>
                </a:solidFill>
                <a:latin typeface="Calibri"/>
              </a:rPr>
              <a:t>λ</a:t>
            </a:r>
            <a:r>
              <a:rPr lang="pt-PT" sz="1400" b="1" dirty="0" smtClean="0">
                <a:solidFill>
                  <a:prstClr val="black"/>
                </a:solidFill>
                <a:latin typeface="Calibri"/>
              </a:rPr>
              <a:t> = –1</a:t>
            </a:r>
            <a:endParaRPr lang="en-GB" sz="1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4" name="Rectangle 63"/>
          <p:cNvSpPr/>
          <p:nvPr/>
        </p:nvSpPr>
        <p:spPr>
          <a:xfrm rot="881999">
            <a:off x="2964421" y="2418568"/>
            <a:ext cx="6222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400" b="1" dirty="0" smtClean="0">
                <a:latin typeface="+mn-lt"/>
              </a:rPr>
              <a:t>λ</a:t>
            </a:r>
            <a:r>
              <a:rPr lang="pt-PT" sz="1400" b="1" dirty="0" smtClean="0">
                <a:latin typeface="+mn-lt"/>
              </a:rPr>
              <a:t> = +1</a:t>
            </a:r>
            <a:endParaRPr lang="en-GB" sz="1400" b="1" dirty="0">
              <a:latin typeface="+mn-lt"/>
            </a:endParaRPr>
          </a:p>
        </p:txBody>
      </p:sp>
      <p:pic>
        <p:nvPicPr>
          <p:cNvPr id="66" name="Picture 2" descr="C:\Users\Pietro\Desktop\QQbarPol\toymc\frame.ep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9947" y="4094711"/>
            <a:ext cx="2315746" cy="2311663"/>
          </a:xfrm>
          <a:prstGeom prst="rect">
            <a:avLst/>
          </a:prstGeom>
          <a:noFill/>
        </p:spPr>
      </p:pic>
      <p:sp>
        <p:nvSpPr>
          <p:cNvPr id="67" name="Rectangle 66"/>
          <p:cNvSpPr/>
          <p:nvPr/>
        </p:nvSpPr>
        <p:spPr>
          <a:xfrm rot="16200000">
            <a:off x="954681" y="4131249"/>
            <a:ext cx="5232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000" b="1" i="1" dirty="0" smtClean="0">
                <a:solidFill>
                  <a:srgbClr val="CC00CC"/>
                </a:solidFill>
                <a:latin typeface="Calibri" pitchFamily="34" charset="0"/>
              </a:rPr>
              <a:t>λ</a:t>
            </a:r>
            <a:r>
              <a:rPr lang="el-GR" sz="2000" b="1" i="1" baseline="-25000" dirty="0" smtClean="0">
                <a:solidFill>
                  <a:srgbClr val="CC00CC"/>
                </a:solidFill>
                <a:latin typeface="Calibri" pitchFamily="34" charset="0"/>
              </a:rPr>
              <a:t>θφ</a:t>
            </a:r>
            <a:endParaRPr lang="en-GB" sz="2000" b="1" dirty="0">
              <a:solidFill>
                <a:srgbClr val="CC00CC"/>
              </a:solidFill>
            </a:endParaRPr>
          </a:p>
        </p:txBody>
      </p:sp>
      <p:sp>
        <p:nvSpPr>
          <p:cNvPr id="68" name="Oval 67"/>
          <p:cNvSpPr/>
          <p:nvPr/>
        </p:nvSpPr>
        <p:spPr>
          <a:xfrm>
            <a:off x="1591460" y="4469288"/>
            <a:ext cx="1951800" cy="136675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9" name="Straight Connector 68"/>
          <p:cNvCxnSpPr/>
          <p:nvPr/>
        </p:nvCxnSpPr>
        <p:spPr>
          <a:xfrm>
            <a:off x="1578433" y="5153414"/>
            <a:ext cx="196862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1582207" y="4464272"/>
            <a:ext cx="196862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1585993" y="5842386"/>
            <a:ext cx="196862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rot="5400000">
            <a:off x="1600303" y="5158073"/>
            <a:ext cx="194256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2" descr="C:\Users\Pietro\Desktop\QQbarPol\toymc\frame.ep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165" y="4098040"/>
            <a:ext cx="2315745" cy="2311663"/>
          </a:xfrm>
          <a:prstGeom prst="rect">
            <a:avLst/>
          </a:prstGeom>
          <a:noFill/>
        </p:spPr>
      </p:pic>
      <p:sp>
        <p:nvSpPr>
          <p:cNvPr id="74" name="Rectangle 73"/>
          <p:cNvSpPr/>
          <p:nvPr/>
        </p:nvSpPr>
        <p:spPr>
          <a:xfrm rot="16200000">
            <a:off x="3587899" y="4134579"/>
            <a:ext cx="5232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000" b="1" i="1" dirty="0" smtClean="0">
                <a:solidFill>
                  <a:srgbClr val="CC00CC"/>
                </a:solidFill>
                <a:latin typeface="Calibri" pitchFamily="34" charset="0"/>
              </a:rPr>
              <a:t>λ</a:t>
            </a:r>
            <a:r>
              <a:rPr lang="el-GR" sz="2000" b="1" i="1" baseline="-25000" dirty="0" smtClean="0">
                <a:solidFill>
                  <a:srgbClr val="CC00CC"/>
                </a:solidFill>
                <a:latin typeface="Calibri" pitchFamily="34" charset="0"/>
              </a:rPr>
              <a:t>θφ</a:t>
            </a:r>
            <a:endParaRPr lang="en-GB" sz="2000" b="1" dirty="0">
              <a:solidFill>
                <a:srgbClr val="CC00CC"/>
              </a:solidFill>
            </a:endParaRPr>
          </a:p>
        </p:txBody>
      </p:sp>
      <p:sp>
        <p:nvSpPr>
          <p:cNvPr id="75" name="Isosceles Triangle 74"/>
          <p:cNvSpPr/>
          <p:nvPr/>
        </p:nvSpPr>
        <p:spPr>
          <a:xfrm rot="5400000" flipH="1">
            <a:off x="4911619" y="4519839"/>
            <a:ext cx="1263064" cy="1273089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76" name="Straight Connector 75"/>
          <p:cNvCxnSpPr/>
          <p:nvPr/>
        </p:nvCxnSpPr>
        <p:spPr>
          <a:xfrm rot="5400000">
            <a:off x="4233521" y="5161403"/>
            <a:ext cx="194256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Oval 76"/>
          <p:cNvSpPr/>
          <p:nvPr/>
        </p:nvSpPr>
        <p:spPr>
          <a:xfrm>
            <a:off x="4224678" y="4472617"/>
            <a:ext cx="977090" cy="136675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8" name="Straight Connector 77"/>
          <p:cNvCxnSpPr/>
          <p:nvPr/>
        </p:nvCxnSpPr>
        <p:spPr>
          <a:xfrm>
            <a:off x="4211651" y="5156744"/>
            <a:ext cx="196862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4215425" y="4467603"/>
            <a:ext cx="196862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4219211" y="5845716"/>
            <a:ext cx="196862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/>
          <p:cNvSpPr/>
          <p:nvPr/>
        </p:nvSpPr>
        <p:spPr>
          <a:xfrm>
            <a:off x="3286607" y="3795558"/>
            <a:ext cx="4029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000" b="1" i="1" dirty="0" smtClean="0">
                <a:solidFill>
                  <a:srgbClr val="FF0000"/>
                </a:solidFill>
                <a:latin typeface="Calibri" pitchFamily="34" charset="0"/>
              </a:rPr>
              <a:t>λ</a:t>
            </a:r>
            <a:r>
              <a:rPr lang="el-GR" sz="2000" b="1" i="1" baseline="-25000" dirty="0" smtClean="0">
                <a:solidFill>
                  <a:srgbClr val="FF0000"/>
                </a:solidFill>
                <a:latin typeface="Calibri" pitchFamily="34" charset="0"/>
              </a:rPr>
              <a:t>θ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3287914" y="6197004"/>
            <a:ext cx="4029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000" b="1" i="1" dirty="0" smtClean="0">
                <a:solidFill>
                  <a:srgbClr val="FF0000"/>
                </a:solidFill>
                <a:latin typeface="Calibri" pitchFamily="34" charset="0"/>
              </a:rPr>
              <a:t>λ</a:t>
            </a:r>
            <a:r>
              <a:rPr lang="el-GR" sz="2000" b="1" i="1" baseline="-25000" dirty="0" smtClean="0">
                <a:solidFill>
                  <a:srgbClr val="FF0000"/>
                </a:solidFill>
                <a:latin typeface="Calibri" pitchFamily="34" charset="0"/>
              </a:rPr>
              <a:t>θ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921137" y="6200333"/>
            <a:ext cx="4267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000" b="1" i="1" dirty="0" smtClean="0">
                <a:solidFill>
                  <a:srgbClr val="FF0000"/>
                </a:solidFill>
                <a:latin typeface="Calibri" pitchFamily="34" charset="0"/>
              </a:rPr>
              <a:t>λ</a:t>
            </a:r>
            <a:r>
              <a:rPr lang="el-GR" sz="2000" b="1" i="1" baseline="-25000" dirty="0" smtClean="0">
                <a:solidFill>
                  <a:srgbClr val="FF0000"/>
                </a:solidFill>
                <a:latin typeface="Calibri" pitchFamily="34" charset="0"/>
              </a:rPr>
              <a:t>φ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84" name="Rectangle 83"/>
          <p:cNvSpPr/>
          <p:nvPr/>
        </p:nvSpPr>
        <p:spPr>
          <a:xfrm rot="900000">
            <a:off x="2965984" y="2247466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~</a:t>
            </a:r>
            <a:endParaRPr lang="en-GB" dirty="0"/>
          </a:p>
        </p:txBody>
      </p:sp>
      <p:sp>
        <p:nvSpPr>
          <p:cNvPr id="85" name="Rectangle 84"/>
          <p:cNvSpPr/>
          <p:nvPr/>
        </p:nvSpPr>
        <p:spPr>
          <a:xfrm rot="1213079">
            <a:off x="2411546" y="2837429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~</a:t>
            </a:r>
            <a:endParaRPr lang="en-GB" dirty="0"/>
          </a:p>
        </p:txBody>
      </p:sp>
      <p:sp>
        <p:nvSpPr>
          <p:cNvPr id="44" name="Rectângulo 43"/>
          <p:cNvSpPr/>
          <p:nvPr/>
        </p:nvSpPr>
        <p:spPr>
          <a:xfrm>
            <a:off x="6720222" y="4449564"/>
            <a:ext cx="960519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+mn-lt"/>
              </a:rPr>
              <a:t>physical</a:t>
            </a:r>
          </a:p>
          <a:p>
            <a:pPr algn="ctr"/>
            <a:r>
              <a:rPr lang="en-US" dirty="0" smtClean="0">
                <a:latin typeface="+mn-lt"/>
              </a:rPr>
              <a:t>domain</a:t>
            </a:r>
            <a:endParaRPr lang="en-GB" dirty="0">
              <a:latin typeface="+mn-lt"/>
            </a:endParaRPr>
          </a:p>
        </p:txBody>
      </p:sp>
      <p:sp>
        <p:nvSpPr>
          <p:cNvPr id="45" name="Rectangle 93"/>
          <p:cNvSpPr/>
          <p:nvPr/>
        </p:nvSpPr>
        <p:spPr>
          <a:xfrm>
            <a:off x="486611" y="498309"/>
            <a:ext cx="39942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  <a:latin typeface="+mn-lt"/>
              </a:rPr>
              <a:t>P. F., C.L., J.S., </a:t>
            </a:r>
            <a:r>
              <a:rPr lang="pt-PT" sz="1600" dirty="0" err="1" smtClean="0">
                <a:solidFill>
                  <a:srgbClr val="FF0000"/>
                </a:solidFill>
                <a:latin typeface="+mn-lt"/>
              </a:rPr>
              <a:t>Phys</a:t>
            </a:r>
            <a:r>
              <a:rPr lang="pt-PT" sz="1600" dirty="0" smtClean="0">
                <a:solidFill>
                  <a:srgbClr val="FF0000"/>
                </a:solidFill>
                <a:latin typeface="+mn-lt"/>
              </a:rPr>
              <a:t>. </a:t>
            </a:r>
            <a:r>
              <a:rPr lang="pt-PT" sz="1600" dirty="0" err="1" smtClean="0">
                <a:solidFill>
                  <a:srgbClr val="FF0000"/>
                </a:solidFill>
                <a:latin typeface="+mn-lt"/>
              </a:rPr>
              <a:t>Rev</a:t>
            </a:r>
            <a:r>
              <a:rPr lang="pt-PT" sz="1600" dirty="0" smtClean="0">
                <a:solidFill>
                  <a:srgbClr val="FF0000"/>
                </a:solidFill>
                <a:latin typeface="+mn-lt"/>
              </a:rPr>
              <a:t>. D 83, 056008 (2011)</a:t>
            </a:r>
            <a:endParaRPr lang="pt-PT" sz="16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080" y="53856"/>
            <a:ext cx="6400800" cy="656004"/>
          </a:xfrm>
        </p:spPr>
        <p:txBody>
          <a:bodyPr/>
          <a:lstStyle/>
          <a:p>
            <a:pPr algn="l"/>
            <a:r>
              <a:rPr lang="pt-PT" dirty="0" smtClean="0"/>
              <a:t>Rotation-invariant parity asymmetry</a:t>
            </a:r>
            <a:endParaRPr lang="pt-PT" dirty="0"/>
          </a:p>
        </p:txBody>
      </p:sp>
      <p:sp>
        <p:nvSpPr>
          <p:cNvPr id="18" name="Rectangle 17"/>
          <p:cNvSpPr/>
          <p:nvPr/>
        </p:nvSpPr>
        <p:spPr>
          <a:xfrm>
            <a:off x="429660" y="900060"/>
            <a:ext cx="8554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n-lt"/>
              </a:rPr>
              <a:t>How to maximize of the observable parity asymmetry in </a:t>
            </a:r>
            <a:r>
              <a:rPr lang="pt-PT" dirty="0" err="1" smtClean="0">
                <a:latin typeface="Calibri" charset="0"/>
                <a:sym typeface="Symbol" charset="2"/>
              </a:rPr>
              <a:t>di-fermion</a:t>
            </a:r>
            <a:r>
              <a:rPr lang="pt-PT" dirty="0" smtClean="0">
                <a:latin typeface="Calibri" charset="0"/>
                <a:sym typeface="Symbol" charset="2"/>
              </a:rPr>
              <a:t> </a:t>
            </a:r>
            <a:r>
              <a:rPr lang="pt-PT" dirty="0" err="1" smtClean="0">
                <a:latin typeface="Calibri" charset="0"/>
                <a:sym typeface="Symbol" charset="2"/>
              </a:rPr>
              <a:t>decays</a:t>
            </a:r>
            <a:r>
              <a:rPr lang="pt-PT" dirty="0" smtClean="0">
                <a:latin typeface="Calibri" charset="0"/>
                <a:sym typeface="Symbol" charset="2"/>
              </a:rPr>
              <a:t> </a:t>
            </a:r>
            <a:r>
              <a:rPr lang="pt-PT" dirty="0" err="1" smtClean="0">
                <a:latin typeface="Calibri" charset="0"/>
                <a:sym typeface="Symbol" charset="2"/>
              </a:rPr>
              <a:t>of</a:t>
            </a:r>
            <a:r>
              <a:rPr lang="pt-PT" dirty="0" smtClean="0">
                <a:latin typeface="Calibri" charset="0"/>
                <a:sym typeface="Symbol" charset="2"/>
              </a:rPr>
              <a:t> </a:t>
            </a:r>
            <a:r>
              <a:rPr lang="el-GR" dirty="0" smtClean="0">
                <a:latin typeface="Calibri" charset="0"/>
                <a:sym typeface="Symbol" charset="2"/>
              </a:rPr>
              <a:t></a:t>
            </a:r>
            <a:r>
              <a:rPr lang="pt-PT" i="1" dirty="0" smtClean="0">
                <a:latin typeface="Calibri" charset="0"/>
              </a:rPr>
              <a:t>*</a:t>
            </a:r>
            <a:r>
              <a:rPr lang="pt-PT" i="1" dirty="0" smtClean="0">
                <a:latin typeface="Calibri" charset="0"/>
                <a:sym typeface="Symbol" charset="2"/>
              </a:rPr>
              <a:t>-Z</a:t>
            </a:r>
            <a:r>
              <a:rPr lang="pt-PT" dirty="0" smtClean="0">
                <a:latin typeface="Calibri" charset="0"/>
                <a:sym typeface="Symbol" charset="2"/>
              </a:rPr>
              <a:t> </a:t>
            </a:r>
            <a:r>
              <a:rPr lang="pt-PT" dirty="0" err="1" smtClean="0">
                <a:latin typeface="Calibri" charset="0"/>
                <a:sym typeface="Symbol" charset="2"/>
              </a:rPr>
              <a:t>and</a:t>
            </a:r>
            <a:r>
              <a:rPr lang="pt-PT" i="1" dirty="0" smtClean="0">
                <a:latin typeface="Calibri" charset="0"/>
                <a:sym typeface="Symbol" charset="2"/>
              </a:rPr>
              <a:t> W</a:t>
            </a:r>
          </a:p>
          <a:p>
            <a:r>
              <a:rPr lang="pt-PT" dirty="0" smtClean="0">
                <a:latin typeface="Calibri" charset="0"/>
                <a:sym typeface="Symbol"/>
              </a:rPr>
              <a:t> </a:t>
            </a:r>
            <a:r>
              <a:rPr lang="pt-PT" dirty="0" err="1" smtClean="0">
                <a:latin typeface="Calibri" charset="0"/>
                <a:sym typeface="Symbol" charset="2"/>
              </a:rPr>
              <a:t>new</a:t>
            </a:r>
            <a:r>
              <a:rPr lang="pt-PT" dirty="0" smtClean="0">
                <a:latin typeface="Calibri" charset="0"/>
                <a:sym typeface="Symbol" charset="2"/>
              </a:rPr>
              <a:t>, </a:t>
            </a:r>
            <a:r>
              <a:rPr lang="pt-PT" dirty="0" err="1" smtClean="0">
                <a:latin typeface="Calibri" charset="0"/>
                <a:sym typeface="Symbol" charset="2"/>
              </a:rPr>
              <a:t>frame-independent</a:t>
            </a:r>
            <a:r>
              <a:rPr lang="pt-PT" dirty="0" smtClean="0">
                <a:latin typeface="Calibri" charset="0"/>
                <a:sym typeface="Symbol" charset="2"/>
              </a:rPr>
              <a:t> </a:t>
            </a:r>
            <a:r>
              <a:rPr lang="pt-PT" dirty="0" err="1" smtClean="0">
                <a:latin typeface="Calibri" charset="0"/>
                <a:sym typeface="Symbol" charset="2"/>
              </a:rPr>
              <a:t>definition</a:t>
            </a:r>
            <a:r>
              <a:rPr lang="pt-PT" dirty="0" smtClean="0">
                <a:latin typeface="Calibri" charset="0"/>
                <a:sym typeface="Symbol" charset="2"/>
              </a:rPr>
              <a:t> </a:t>
            </a:r>
            <a:r>
              <a:rPr lang="pt-PT" dirty="0" err="1" smtClean="0">
                <a:latin typeface="Calibri" charset="0"/>
                <a:sym typeface="Symbol" charset="2"/>
              </a:rPr>
              <a:t>of</a:t>
            </a:r>
            <a:r>
              <a:rPr lang="pt-PT" dirty="0" smtClean="0">
                <a:latin typeface="Calibri" charset="0"/>
                <a:sym typeface="Symbol" charset="2"/>
              </a:rPr>
              <a:t> </a:t>
            </a:r>
            <a:r>
              <a:rPr lang="pt-PT" dirty="0" err="1" smtClean="0">
                <a:latin typeface="Calibri" charset="0"/>
                <a:sym typeface="Symbol" charset="2"/>
              </a:rPr>
              <a:t>the</a:t>
            </a:r>
            <a:r>
              <a:rPr lang="pt-PT" dirty="0" smtClean="0">
                <a:latin typeface="Calibri" charset="0"/>
                <a:sym typeface="Symbol" charset="2"/>
              </a:rPr>
              <a:t> “</a:t>
            </a:r>
            <a:r>
              <a:rPr lang="pt-PT" dirty="0" err="1" smtClean="0">
                <a:latin typeface="Calibri" charset="0"/>
                <a:sym typeface="Symbol" charset="2"/>
              </a:rPr>
              <a:t>forward-backward</a:t>
            </a:r>
            <a:r>
              <a:rPr lang="pt-PT" dirty="0" smtClean="0">
                <a:latin typeface="Calibri" charset="0"/>
                <a:sym typeface="Symbol" charset="2"/>
              </a:rPr>
              <a:t>” </a:t>
            </a:r>
            <a:r>
              <a:rPr lang="pt-PT" dirty="0" err="1" smtClean="0">
                <a:latin typeface="Calibri" charset="0"/>
                <a:sym typeface="Symbol" charset="2"/>
              </a:rPr>
              <a:t>asymmetry</a:t>
            </a:r>
            <a:r>
              <a:rPr lang="pt-PT" i="1" dirty="0" smtClean="0">
                <a:latin typeface="Calibri" charset="0"/>
                <a:sym typeface="Symbol" charset="2"/>
              </a:rPr>
              <a:t> </a:t>
            </a:r>
            <a:endParaRPr lang="en-US" dirty="0" smtClean="0">
              <a:latin typeface="+mn-lt"/>
            </a:endParaRPr>
          </a:p>
        </p:txBody>
      </p:sp>
      <p:sp>
        <p:nvSpPr>
          <p:cNvPr id="30" name="Slide Number Placeholder 2"/>
          <p:cNvSpPr>
            <a:spLocks noGrp="1"/>
          </p:cNvSpPr>
          <p:nvPr>
            <p:ph type="sldNum" sz="quarter" idx="10"/>
          </p:nvPr>
        </p:nvSpPr>
        <p:spPr bwMode="auto">
          <a:xfrm>
            <a:off x="7010400" y="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855B209-ACE5-4E63-958A-145ED9E9C0D6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32" name="Rectangle 31"/>
          <p:cNvSpPr/>
          <p:nvPr/>
        </p:nvSpPr>
        <p:spPr>
          <a:xfrm>
            <a:off x="437348" y="594360"/>
            <a:ext cx="43727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600" dirty="0" smtClean="0">
                <a:solidFill>
                  <a:srgbClr val="FF0000"/>
                </a:solidFill>
                <a:latin typeface="Calibri"/>
              </a:rPr>
              <a:t>P. F., C.L., J.S., H.W., </a:t>
            </a:r>
            <a:r>
              <a:rPr lang="en-GB" sz="1600" dirty="0" smtClean="0">
                <a:solidFill>
                  <a:srgbClr val="FF0000"/>
                </a:solidFill>
                <a:latin typeface="+mn-lt"/>
              </a:rPr>
              <a:t>Phys. Rev. D 82, 096002 (2010)</a:t>
            </a: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278836" y="1677035"/>
            <a:ext cx="78184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GB" sz="2800" b="1" dirty="0" smtClean="0">
                <a:solidFill>
                  <a:srgbClr val="558ED5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rPr>
              <a:t>Robust method to measure </a:t>
            </a:r>
            <a:r>
              <a:rPr lang="en-GB" sz="2800" b="1" dirty="0" err="1" smtClean="0">
                <a:solidFill>
                  <a:srgbClr val="558ED5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rPr>
              <a:t>χ</a:t>
            </a:r>
            <a:r>
              <a:rPr lang="en-GB" sz="2800" b="1" baseline="-25000" dirty="0" err="1" smtClean="0">
                <a:solidFill>
                  <a:srgbClr val="558ED5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rPr>
              <a:t>c</a:t>
            </a:r>
            <a:r>
              <a:rPr lang="en-GB" sz="2800" b="1" dirty="0" smtClean="0">
                <a:solidFill>
                  <a:srgbClr val="558ED5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rPr>
              <a:t> and </a:t>
            </a:r>
            <a:r>
              <a:rPr lang="en-GB" sz="2800" b="1" dirty="0" err="1" smtClean="0">
                <a:solidFill>
                  <a:srgbClr val="558ED5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rPr>
              <a:t>χ</a:t>
            </a:r>
            <a:r>
              <a:rPr lang="en-GB" sz="2800" b="1" baseline="-25000" dirty="0" err="1" smtClean="0">
                <a:solidFill>
                  <a:srgbClr val="558ED5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rPr>
              <a:t>b</a:t>
            </a:r>
            <a:r>
              <a:rPr lang="en-GB" sz="2800" b="1" dirty="0" smtClean="0">
                <a:solidFill>
                  <a:srgbClr val="558ED5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rPr>
              <a:t> polarizations</a:t>
            </a:r>
            <a:endParaRPr lang="en-GB" sz="2800" b="1" dirty="0">
              <a:solidFill>
                <a:srgbClr val="558ED5"/>
              </a:solidFill>
              <a:latin typeface="+mj-lt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5" name="Rectangle 93"/>
          <p:cNvSpPr/>
          <p:nvPr/>
        </p:nvSpPr>
        <p:spPr>
          <a:xfrm>
            <a:off x="428830" y="2113480"/>
            <a:ext cx="44544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600" dirty="0" smtClean="0">
                <a:solidFill>
                  <a:srgbClr val="FF0000"/>
                </a:solidFill>
                <a:latin typeface="Calibri"/>
              </a:rPr>
              <a:t>P. F., C.L., J.S., H.W., </a:t>
            </a:r>
            <a:r>
              <a:rPr lang="en-GB" sz="1600" dirty="0" smtClean="0">
                <a:solidFill>
                  <a:srgbClr val="FF0000"/>
                </a:solidFill>
                <a:latin typeface="+mn-lt"/>
              </a:rPr>
              <a:t>Phys. Rev. D 83, 096001 (2011)</a:t>
            </a:r>
            <a:endParaRPr lang="en-GB" sz="1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6" name="Rectângulo 15"/>
          <p:cNvSpPr/>
          <p:nvPr/>
        </p:nvSpPr>
        <p:spPr>
          <a:xfrm>
            <a:off x="422910" y="2442895"/>
            <a:ext cx="85382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Calibri" pitchFamily="-65" charset="0"/>
              </a:rPr>
              <a:t>In the electromagnetic decay chain  χ  </a:t>
            </a:r>
            <a:r>
              <a:rPr lang="en-GB" dirty="0" smtClean="0">
                <a:latin typeface="Calibri" pitchFamily="-65" charset="0"/>
                <a:sym typeface="Symbol" pitchFamily="-65" charset="2"/>
              </a:rPr>
              <a:t>  </a:t>
            </a:r>
            <a:r>
              <a:rPr lang="en-GB" dirty="0" smtClean="0">
                <a:latin typeface="Calibri" pitchFamily="-65" charset="0"/>
              </a:rPr>
              <a:t>ψ/</a:t>
            </a:r>
            <a:r>
              <a:rPr lang="en-GB" dirty="0" smtClean="0">
                <a:latin typeface="Calibri" pitchFamily="-65" charset="0"/>
                <a:sym typeface="Symbol"/>
              </a:rPr>
              <a:t></a:t>
            </a:r>
            <a:r>
              <a:rPr lang="en-GB" dirty="0" smtClean="0">
                <a:latin typeface="Calibri" pitchFamily="-65" charset="0"/>
              </a:rPr>
              <a:t>  </a:t>
            </a:r>
            <a:r>
              <a:rPr lang="en-GB" dirty="0" smtClean="0">
                <a:latin typeface="Calibri" pitchFamily="-65" charset="0"/>
                <a:sym typeface="Symbol"/>
              </a:rPr>
              <a:t>  </a:t>
            </a:r>
            <a:r>
              <a:rPr lang="en-GB" dirty="0" smtClean="0">
                <a:latin typeface="Calibri" pitchFamily="34" charset="0"/>
                <a:sym typeface="Symbol" pitchFamily="18" charset="2"/>
              </a:rPr>
              <a:t>  </a:t>
            </a:r>
            <a:r>
              <a:rPr lang="en-GB" dirty="0" err="1" smtClean="0">
                <a:latin typeface="Times New Roman"/>
                <a:cs typeface="Times New Roman"/>
                <a:sym typeface="Symbol" pitchFamily="18" charset="2"/>
              </a:rPr>
              <a:t>ℓ</a:t>
            </a:r>
            <a:r>
              <a:rPr lang="en-GB" baseline="30000" dirty="0" err="1" smtClean="0">
                <a:latin typeface="Calibri" pitchFamily="34" charset="0"/>
                <a:sym typeface="Symbol" pitchFamily="18" charset="2"/>
              </a:rPr>
              <a:t>+</a:t>
            </a:r>
            <a:r>
              <a:rPr lang="en-GB" dirty="0" err="1" smtClean="0">
                <a:latin typeface="Times New Roman"/>
                <a:cs typeface="Times New Roman"/>
                <a:sym typeface="Symbol" pitchFamily="18" charset="2"/>
              </a:rPr>
              <a:t>ℓ</a:t>
            </a:r>
            <a:r>
              <a:rPr lang="en-GB" baseline="30000" dirty="0" smtClean="0">
                <a:latin typeface="Times New Roman"/>
                <a:cs typeface="Times New Roman"/>
                <a:sym typeface="Symbol" pitchFamily="18" charset="2"/>
              </a:rPr>
              <a:t> </a:t>
            </a:r>
            <a:r>
              <a:rPr lang="en-GB" baseline="30000" dirty="0" smtClean="0">
                <a:latin typeface="Calibri" pitchFamily="34" charset="0"/>
                <a:sym typeface="Symbol" pitchFamily="18" charset="2"/>
              </a:rPr>
              <a:t></a:t>
            </a:r>
            <a:r>
              <a:rPr lang="en-GB" dirty="0" smtClean="0">
                <a:latin typeface="Calibri" pitchFamily="34" charset="0"/>
                <a:sym typeface="Symbol" pitchFamily="18" charset="2"/>
              </a:rPr>
              <a:t> </a:t>
            </a:r>
            <a:r>
              <a:rPr lang="en-GB" dirty="0" smtClean="0">
                <a:latin typeface="Calibri" pitchFamily="-65" charset="0"/>
                <a:sym typeface="Symbol"/>
              </a:rPr>
              <a:t>, the reconstruction of the photon angular distribution is experimentally very difficult at the LHC.</a:t>
            </a:r>
          </a:p>
          <a:p>
            <a:r>
              <a:rPr lang="en-GB" dirty="0" smtClean="0">
                <a:solidFill>
                  <a:srgbClr val="000000"/>
                </a:solidFill>
                <a:latin typeface="Calibri" pitchFamily="34" charset="0"/>
              </a:rPr>
              <a:t>We have shown that χ polarizations can be measured from the </a:t>
            </a:r>
            <a:r>
              <a:rPr lang="en-GB" i="1" dirty="0" smtClean="0">
                <a:solidFill>
                  <a:srgbClr val="000000"/>
                </a:solidFill>
                <a:latin typeface="Calibri" pitchFamily="34" charset="0"/>
              </a:rPr>
              <a:t>dilepton</a:t>
            </a:r>
            <a:r>
              <a:rPr lang="en-GB" dirty="0" smtClean="0">
                <a:solidFill>
                  <a:srgbClr val="000000"/>
                </a:solidFill>
                <a:latin typeface="Calibri" pitchFamily="34" charset="0"/>
              </a:rPr>
              <a:t> distributions alone without any loss of information</a:t>
            </a:r>
            <a:endParaRPr lang="en-GB" dirty="0"/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441556" y="3741587"/>
            <a:ext cx="8229600" cy="536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smtClean="0">
                <a:ln>
                  <a:noFill/>
                </a:ln>
                <a:solidFill>
                  <a:srgbClr val="558ED5"/>
                </a:solidFill>
                <a:effectLst/>
                <a:uLnTx/>
                <a:uFillTx/>
                <a:latin typeface="+mj-lt"/>
                <a:ea typeface="ＭＳ Ｐゴシック" pitchFamily="-65" charset="-128"/>
                <a:cs typeface="ＭＳ Ｐゴシック" pitchFamily="-65" charset="-128"/>
              </a:rPr>
              <a:t>J/ψ polar</a:t>
            </a:r>
            <a:r>
              <a:rPr kumimoji="0" lang="en-GB" sz="2800" b="1" i="0" u="none" strike="noStrike" kern="1200" cap="none" spc="0" normalizeH="0" baseline="0" noProof="0" smtClean="0">
                <a:ln>
                  <a:noFill/>
                </a:ln>
                <a:solidFill>
                  <a:srgbClr val="558ED5"/>
                </a:solidFill>
                <a:effectLst/>
                <a:uLnTx/>
                <a:uFillTx/>
                <a:latin typeface="Calibri" pitchFamily="34" charset="0"/>
                <a:ea typeface="ＭＳ Ｐゴシック" pitchFamily="-65" charset="-128"/>
                <a:cs typeface="ＭＳ Ｐゴシック" pitchFamily="-65" charset="-128"/>
              </a:rPr>
              <a:t>ization as a signal of sequential suppression?</a:t>
            </a:r>
            <a:endParaRPr kumimoji="0" lang="en-GB" sz="2800" b="1" i="0" u="none" strike="noStrike" kern="1200" cap="none" spc="0" normalizeH="0" baseline="0" noProof="0" dirty="0" smtClean="0">
              <a:ln>
                <a:noFill/>
              </a:ln>
              <a:solidFill>
                <a:srgbClr val="558ED5"/>
              </a:solidFill>
              <a:effectLst/>
              <a:uLnTx/>
              <a:uFillTx/>
              <a:latin typeface="+mj-lt"/>
              <a:ea typeface="ＭＳ Ｐゴシック" pitchFamily="34" charset="-128"/>
              <a:cs typeface="ＭＳ Ｐゴシック" pitchFamily="-65" charset="-128"/>
            </a:endParaRPr>
          </a:p>
        </p:txBody>
      </p:sp>
      <p:sp>
        <p:nvSpPr>
          <p:cNvPr id="20" name="Rectangle 93"/>
          <p:cNvSpPr/>
          <p:nvPr/>
        </p:nvSpPr>
        <p:spPr>
          <a:xfrm>
            <a:off x="442759" y="4218407"/>
            <a:ext cx="35005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600" dirty="0" smtClean="0">
                <a:solidFill>
                  <a:srgbClr val="FF0000"/>
                </a:solidFill>
                <a:latin typeface="Calibri"/>
              </a:rPr>
              <a:t>P. F., J.S., </a:t>
            </a:r>
            <a:r>
              <a:rPr lang="en-GB" sz="1600" dirty="0" smtClean="0">
                <a:solidFill>
                  <a:srgbClr val="FF0000"/>
                </a:solidFill>
                <a:latin typeface="+mn-lt"/>
              </a:rPr>
              <a:t>Phys. Rev. D 85, 074005 (2012)</a:t>
            </a:r>
            <a:endParaRPr lang="en-GB" sz="1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1" name="Rectangle 7"/>
          <p:cNvSpPr/>
          <p:nvPr/>
        </p:nvSpPr>
        <p:spPr>
          <a:xfrm>
            <a:off x="432903" y="4509746"/>
            <a:ext cx="73085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+mn-lt"/>
              </a:rPr>
              <a:t>It may be impossible to test quarkonium sequential suppression directly:</a:t>
            </a:r>
          </a:p>
          <a:p>
            <a:r>
              <a:rPr lang="en-GB" dirty="0" smtClean="0">
                <a:latin typeface="+mn-lt"/>
              </a:rPr>
              <a:t>measuring the varying </a:t>
            </a:r>
            <a:r>
              <a:rPr lang="en-GB" dirty="0" err="1" smtClean="0">
                <a:solidFill>
                  <a:prstClr val="black"/>
                </a:solidFill>
                <a:latin typeface="+mn-lt"/>
              </a:rPr>
              <a:t>χ</a:t>
            </a:r>
            <a:r>
              <a:rPr lang="en-GB" baseline="-25000" dirty="0" err="1" smtClean="0">
                <a:solidFill>
                  <a:prstClr val="black"/>
                </a:solidFill>
                <a:latin typeface="+mn-lt"/>
              </a:rPr>
              <a:t>c</a:t>
            </a:r>
            <a:r>
              <a:rPr lang="en-GB" dirty="0" smtClean="0">
                <a:latin typeface="+mn-lt"/>
              </a:rPr>
              <a:t> yield (reconstructing </a:t>
            </a:r>
            <a:r>
              <a:rPr lang="en-GB" dirty="0" err="1" smtClean="0">
                <a:solidFill>
                  <a:prstClr val="black"/>
                </a:solidFill>
                <a:latin typeface="+mn-lt"/>
              </a:rPr>
              <a:t>χ</a:t>
            </a:r>
            <a:r>
              <a:rPr lang="en-GB" baseline="-25000" dirty="0" err="1" smtClean="0">
                <a:solidFill>
                  <a:prstClr val="black"/>
                </a:solidFill>
                <a:latin typeface="+mn-lt"/>
              </a:rPr>
              <a:t>c</a:t>
            </a:r>
            <a:r>
              <a:rPr lang="en-GB" dirty="0" smtClean="0">
                <a:latin typeface="+mn-lt"/>
              </a:rPr>
              <a:t> radiative decays) in </a:t>
            </a:r>
            <a:r>
              <a:rPr lang="en-GB" dirty="0" err="1" smtClean="0">
                <a:latin typeface="+mn-lt"/>
              </a:rPr>
              <a:t>PbPb</a:t>
            </a:r>
            <a:r>
              <a:rPr lang="en-GB" dirty="0" smtClean="0">
                <a:latin typeface="+mn-lt"/>
              </a:rPr>
              <a:t> collisions is prohibitively difficult due to the huge number of photons.</a:t>
            </a:r>
            <a:endParaRPr lang="en-GB" dirty="0">
              <a:latin typeface="+mn-lt"/>
            </a:endParaRPr>
          </a:p>
        </p:txBody>
      </p:sp>
      <p:sp>
        <p:nvSpPr>
          <p:cNvPr id="22" name="Rectangle 8"/>
          <p:cNvSpPr/>
          <p:nvPr/>
        </p:nvSpPr>
        <p:spPr>
          <a:xfrm>
            <a:off x="434879" y="5403615"/>
            <a:ext cx="80118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+mn-lt"/>
              </a:rPr>
              <a:t>However, </a:t>
            </a:r>
            <a:r>
              <a:rPr lang="en-GB" dirty="0" err="1" smtClean="0">
                <a:solidFill>
                  <a:prstClr val="black"/>
                </a:solidFill>
                <a:latin typeface="+mn-lt"/>
              </a:rPr>
              <a:t>χ</a:t>
            </a:r>
            <a:r>
              <a:rPr lang="en-GB" baseline="-25000" dirty="0" err="1" smtClean="0">
                <a:solidFill>
                  <a:prstClr val="black"/>
                </a:solidFill>
                <a:latin typeface="+mn-lt"/>
              </a:rPr>
              <a:t>c</a:t>
            </a:r>
            <a:r>
              <a:rPr lang="en-GB" baseline="-25000" dirty="0" smtClean="0">
                <a:solidFill>
                  <a:prstClr val="black"/>
                </a:solidFill>
                <a:latin typeface="+mn-lt"/>
              </a:rPr>
              <a:t> </a:t>
            </a:r>
            <a:r>
              <a:rPr lang="en-GB" dirty="0" smtClean="0">
                <a:latin typeface="+mn-lt"/>
              </a:rPr>
              <a:t>suppression will be signalled by a </a:t>
            </a:r>
            <a:r>
              <a:rPr lang="en-GB" i="1" dirty="0" smtClean="0">
                <a:latin typeface="+mn-lt"/>
              </a:rPr>
              <a:t>change of </a:t>
            </a:r>
            <a:r>
              <a:rPr lang="en-GB" i="1" dirty="0" smtClean="0">
                <a:solidFill>
                  <a:prstClr val="black"/>
                </a:solidFill>
                <a:latin typeface="Calibri"/>
              </a:rPr>
              <a:t>prompt-J/ψ </a:t>
            </a:r>
            <a:r>
              <a:rPr lang="en-GB" i="1" dirty="0" smtClean="0">
                <a:latin typeface="+mn-lt"/>
              </a:rPr>
              <a:t>polarization </a:t>
            </a:r>
            <a:r>
              <a:rPr lang="en-GB" dirty="0" smtClean="0">
                <a:latin typeface="+mn-lt"/>
              </a:rPr>
              <a:t>from pp to central </a:t>
            </a:r>
            <a:r>
              <a:rPr lang="en-GB" dirty="0" err="1" smtClean="0">
                <a:latin typeface="+mn-lt"/>
              </a:rPr>
              <a:t>Pb-Pb</a:t>
            </a:r>
            <a:r>
              <a:rPr lang="en-GB" dirty="0" smtClean="0">
                <a:latin typeface="+mn-lt"/>
              </a:rPr>
              <a:t> collisions (a “simple” dilepton measurement).</a:t>
            </a:r>
          </a:p>
        </p:txBody>
      </p:sp>
      <p:sp>
        <p:nvSpPr>
          <p:cNvPr id="23" name="Rectângulo 22"/>
          <p:cNvSpPr/>
          <p:nvPr/>
        </p:nvSpPr>
        <p:spPr>
          <a:xfrm>
            <a:off x="426172" y="6010394"/>
            <a:ext cx="40396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Feasible with 20k</a:t>
            </a:r>
            <a:r>
              <a:rPr lang="en-GB" dirty="0" smtClean="0">
                <a:latin typeface="Calibri"/>
              </a:rPr>
              <a:t> J/</a:t>
            </a:r>
            <a:r>
              <a:rPr lang="en-GB" dirty="0" err="1" smtClean="0">
                <a:latin typeface="Calibri"/>
              </a:rPr>
              <a:t>ψ’s</a:t>
            </a:r>
            <a:r>
              <a:rPr lang="en-GB" dirty="0" smtClean="0">
                <a:latin typeface="Calibri"/>
              </a:rPr>
              <a:t> 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in </a:t>
            </a:r>
            <a:r>
              <a:rPr lang="en-GB" dirty="0" err="1" smtClean="0">
                <a:solidFill>
                  <a:prstClr val="black"/>
                </a:solidFill>
                <a:latin typeface="Calibri"/>
              </a:rPr>
              <a:t>PbPb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 collisions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17" grpId="0"/>
      <p:bldP spid="20" grpId="0"/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5"/>
          <p:cNvSpPr txBox="1">
            <a:spLocks/>
          </p:cNvSpPr>
          <p:nvPr/>
        </p:nvSpPr>
        <p:spPr>
          <a:xfrm>
            <a:off x="139750" y="1177290"/>
            <a:ext cx="8419514" cy="550926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GB" sz="2000" dirty="0" smtClean="0"/>
              <a:t>With CERN and HEPHY-Vienna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Using 2011 CMS data:</a:t>
            </a:r>
          </a:p>
          <a:p>
            <a:pPr marL="617220" lvl="1" indent="-342900">
              <a:buFont typeface="+mj-lt"/>
              <a:buAutoNum type="arabicParenR"/>
            </a:pPr>
            <a:r>
              <a:rPr lang="en-GB" sz="1800" dirty="0" smtClean="0">
                <a:solidFill>
                  <a:schemeClr val="tx1"/>
                </a:solidFill>
                <a:latin typeface="Calibri" pitchFamily="-65" charset="0"/>
                <a:sym typeface="Symbol"/>
              </a:rPr>
              <a:t>ongoing: </a:t>
            </a:r>
            <a:r>
              <a:rPr lang="en-GB" sz="1800" b="1" dirty="0" smtClean="0">
                <a:solidFill>
                  <a:schemeClr val="tx1"/>
                </a:solidFill>
                <a:latin typeface="Calibri" pitchFamily="-65" charset="0"/>
                <a:sym typeface="Symbol"/>
              </a:rPr>
              <a:t>(1S)</a:t>
            </a:r>
            <a:r>
              <a:rPr lang="en-GB" sz="1800" dirty="0" smtClean="0">
                <a:solidFill>
                  <a:schemeClr val="tx1"/>
                </a:solidFill>
                <a:latin typeface="Calibri" pitchFamily="-65" charset="0"/>
                <a:sym typeface="Symbol"/>
              </a:rPr>
              <a:t>, </a:t>
            </a:r>
            <a:r>
              <a:rPr lang="en-GB" sz="1800" b="1" dirty="0" smtClean="0">
                <a:solidFill>
                  <a:schemeClr val="tx1"/>
                </a:solidFill>
                <a:latin typeface="Calibri" pitchFamily="-65" charset="0"/>
                <a:sym typeface="Symbol"/>
              </a:rPr>
              <a:t>(2S)</a:t>
            </a:r>
            <a:r>
              <a:rPr lang="en-GB" sz="1800" dirty="0" smtClean="0">
                <a:solidFill>
                  <a:schemeClr val="tx1"/>
                </a:solidFill>
                <a:latin typeface="Calibri" pitchFamily="-65" charset="0"/>
                <a:sym typeface="Symbol"/>
              </a:rPr>
              <a:t> and </a:t>
            </a:r>
            <a:r>
              <a:rPr lang="en-GB" sz="1800" b="1" dirty="0" smtClean="0">
                <a:solidFill>
                  <a:schemeClr val="tx1"/>
                </a:solidFill>
                <a:latin typeface="Calibri" pitchFamily="-65" charset="0"/>
                <a:sym typeface="Symbol"/>
              </a:rPr>
              <a:t>(3S)</a:t>
            </a:r>
            <a:r>
              <a:rPr lang="en-GB" sz="1800" dirty="0" smtClean="0">
                <a:solidFill>
                  <a:schemeClr val="tx1"/>
                </a:solidFill>
                <a:latin typeface="Calibri" pitchFamily="-65" charset="0"/>
                <a:sym typeface="Symbol"/>
              </a:rPr>
              <a:t> polarizations</a:t>
            </a:r>
            <a:br>
              <a:rPr lang="en-GB" sz="1800" dirty="0" smtClean="0">
                <a:solidFill>
                  <a:schemeClr val="tx1"/>
                </a:solidFill>
                <a:latin typeface="Calibri" pitchFamily="-65" charset="0"/>
                <a:sym typeface="Symbol"/>
              </a:rPr>
            </a:br>
            <a:r>
              <a:rPr lang="en-GB" sz="1800" dirty="0" smtClean="0">
                <a:solidFill>
                  <a:schemeClr val="tx1"/>
                </a:solidFill>
              </a:rPr>
              <a:t>(no non-prompt contribution,</a:t>
            </a:r>
            <a:br>
              <a:rPr lang="en-GB" sz="1800" dirty="0" smtClean="0">
                <a:solidFill>
                  <a:schemeClr val="tx1"/>
                </a:solidFill>
              </a:rPr>
            </a:br>
            <a:r>
              <a:rPr lang="en-GB" sz="1800" dirty="0" smtClean="0">
                <a:solidFill>
                  <a:schemeClr val="tx1"/>
                </a:solidFill>
              </a:rPr>
              <a:t>easier efficiency description)</a:t>
            </a:r>
          </a:p>
          <a:p>
            <a:pPr marL="617220" lvl="1" indent="-342900">
              <a:buFont typeface="+mj-lt"/>
              <a:buAutoNum type="arabicParenR"/>
            </a:pPr>
            <a:r>
              <a:rPr lang="en-GB" sz="1800" dirty="0" smtClean="0">
                <a:solidFill>
                  <a:schemeClr val="tx1"/>
                </a:solidFill>
              </a:rPr>
              <a:t>next: </a:t>
            </a:r>
            <a:r>
              <a:rPr lang="en-GB" sz="1800" b="1" dirty="0" smtClean="0">
                <a:solidFill>
                  <a:schemeClr val="tx1"/>
                </a:solidFill>
              </a:rPr>
              <a:t>J/ψ</a:t>
            </a:r>
            <a:r>
              <a:rPr lang="en-GB" sz="1800" dirty="0" smtClean="0">
                <a:solidFill>
                  <a:schemeClr val="tx1"/>
                </a:solidFill>
              </a:rPr>
              <a:t> and </a:t>
            </a:r>
            <a:r>
              <a:rPr lang="en-GB" sz="1800" b="1" dirty="0" smtClean="0">
                <a:solidFill>
                  <a:schemeClr val="tx1"/>
                </a:solidFill>
              </a:rPr>
              <a:t>ψ(2S)</a:t>
            </a:r>
            <a:r>
              <a:rPr lang="en-GB" sz="1800" dirty="0" smtClean="0">
                <a:solidFill>
                  <a:schemeClr val="tx1"/>
                </a:solidFill>
              </a:rPr>
              <a:t> polarizations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Analysis method</a:t>
            </a:r>
          </a:p>
          <a:p>
            <a:pPr lvl="1">
              <a:buFont typeface="Arial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  <a:sym typeface="Wingdings" pitchFamily="2" charset="2"/>
              </a:rPr>
              <a:t>Background modelled from sidebands. Novel </a:t>
            </a:r>
            <a:r>
              <a:rPr lang="en-GB" sz="1800" b="1" dirty="0" smtClean="0">
                <a:solidFill>
                  <a:schemeClr val="tx1"/>
                </a:solidFill>
                <a:sym typeface="Wingdings" pitchFamily="2" charset="2"/>
              </a:rPr>
              <a:t>per-event background-subtraction </a:t>
            </a:r>
            <a:r>
              <a:rPr lang="en-GB" sz="1800" dirty="0" smtClean="0">
                <a:solidFill>
                  <a:schemeClr val="tx1"/>
                </a:solidFill>
                <a:sym typeface="Wingdings" pitchFamily="2" charset="2"/>
              </a:rPr>
              <a:t>method based on likelihood-ratio (</a:t>
            </a:r>
            <a:r>
              <a:rPr lang="en-GB" sz="1800" i="1" dirty="0" smtClean="0">
                <a:solidFill>
                  <a:schemeClr val="tx1"/>
                </a:solidFill>
                <a:sym typeface="Wingdings" pitchFamily="2" charset="2"/>
              </a:rPr>
              <a:t>made in LIP</a:t>
            </a:r>
            <a:r>
              <a:rPr lang="en-GB" sz="1800" dirty="0" smtClean="0">
                <a:solidFill>
                  <a:schemeClr val="tx1"/>
                </a:solidFill>
                <a:sym typeface="Wingdings" pitchFamily="2" charset="2"/>
              </a:rPr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  <a:sym typeface="Wingdings" pitchFamily="2" charset="2"/>
              </a:rPr>
              <a:t>Non-standard “fitting” technique:  using Metropolis-Hastings importance-sampling algorithm to build the </a:t>
            </a:r>
            <a:r>
              <a:rPr lang="en-GB" sz="1800" b="1" dirty="0" smtClean="0">
                <a:solidFill>
                  <a:schemeClr val="tx1"/>
                </a:solidFill>
                <a:sym typeface="Wingdings" pitchFamily="2" charset="2"/>
              </a:rPr>
              <a:t>posterior probabilities </a:t>
            </a:r>
            <a:r>
              <a:rPr lang="en-GB" sz="1800" dirty="0" smtClean="0">
                <a:solidFill>
                  <a:schemeClr val="tx1"/>
                </a:solidFill>
                <a:sym typeface="Wingdings" pitchFamily="2" charset="2"/>
              </a:rPr>
              <a:t>of the polarization parameters (</a:t>
            </a:r>
            <a:r>
              <a:rPr lang="en-GB" sz="1800" i="1" dirty="0" smtClean="0">
                <a:solidFill>
                  <a:schemeClr val="tx1"/>
                </a:solidFill>
                <a:sym typeface="Wingdings" pitchFamily="2" charset="2"/>
              </a:rPr>
              <a:t>made in LIP</a:t>
            </a:r>
            <a:r>
              <a:rPr lang="en-GB" sz="1800" dirty="0" smtClean="0">
                <a:solidFill>
                  <a:schemeClr val="tx1"/>
                </a:solidFill>
                <a:sym typeface="Wingdings" pitchFamily="2" charset="2"/>
              </a:rPr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</a:rPr>
              <a:t>No MC acceptance maps or templates needed. Using </a:t>
            </a:r>
            <a:r>
              <a:rPr lang="en-GB" sz="1800" b="1" dirty="0" smtClean="0">
                <a:solidFill>
                  <a:schemeClr val="tx1"/>
                </a:solidFill>
              </a:rPr>
              <a:t>single-lepton efficiencies</a:t>
            </a:r>
            <a:r>
              <a:rPr lang="en-GB" sz="1800" dirty="0" smtClean="0">
                <a:solidFill>
                  <a:schemeClr val="tx1"/>
                </a:solidFill>
              </a:rPr>
              <a:t>, provided by </a:t>
            </a:r>
            <a:r>
              <a:rPr lang="en-GB" sz="1800" b="1" dirty="0" smtClean="0">
                <a:solidFill>
                  <a:schemeClr val="tx1"/>
                </a:solidFill>
              </a:rPr>
              <a:t>data-driven T&amp;P </a:t>
            </a:r>
            <a:r>
              <a:rPr lang="en-GB" sz="1800" dirty="0" smtClean="0">
                <a:solidFill>
                  <a:schemeClr val="tx1"/>
                </a:solidFill>
              </a:rPr>
              <a:t>studies</a:t>
            </a:r>
          </a:p>
          <a:p>
            <a:pPr lvl="1">
              <a:buFont typeface="Arial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</a:rPr>
              <a:t>The </a:t>
            </a:r>
            <a:r>
              <a:rPr lang="en-GB" sz="1800" b="1" i="1" dirty="0" smtClean="0">
                <a:solidFill>
                  <a:schemeClr val="tx1"/>
                </a:solidFill>
              </a:rPr>
              <a:t>only</a:t>
            </a:r>
            <a:r>
              <a:rPr lang="en-GB" sz="1800" b="1" dirty="0" smtClean="0">
                <a:solidFill>
                  <a:schemeClr val="tx1"/>
                </a:solidFill>
              </a:rPr>
              <a:t> MC ingredient</a:t>
            </a:r>
            <a:r>
              <a:rPr lang="en-GB" sz="1800" dirty="0" smtClean="0">
                <a:solidFill>
                  <a:schemeClr val="tx1"/>
                </a:solidFill>
              </a:rPr>
              <a:t> is the lepton-lepton efficiency correlation, found to be </a:t>
            </a:r>
            <a:r>
              <a:rPr lang="en-GB" sz="1800" b="1" dirty="0" smtClean="0">
                <a:solidFill>
                  <a:schemeClr val="tx1"/>
                </a:solidFill>
              </a:rPr>
              <a:t>very small</a:t>
            </a:r>
            <a:r>
              <a:rPr lang="en-GB" sz="1800" dirty="0" smtClean="0">
                <a:solidFill>
                  <a:schemeClr val="tx1"/>
                </a:solidFill>
              </a:rPr>
              <a:t> for the </a:t>
            </a:r>
            <a:r>
              <a:rPr lang="en-GB" sz="1800" dirty="0" smtClean="0">
                <a:solidFill>
                  <a:schemeClr val="tx1"/>
                </a:solidFill>
                <a:latin typeface="Calibri" pitchFamily="-65" charset="0"/>
                <a:sym typeface="Symbol"/>
              </a:rPr>
              <a:t> analysis</a:t>
            </a:r>
            <a:endParaRPr lang="en-GB" sz="1800" dirty="0" smtClean="0">
              <a:solidFill>
                <a:schemeClr val="tx1"/>
              </a:solidFill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  <a:sym typeface="Wingdings" pitchFamily="2" charset="2"/>
              </a:rPr>
              <a:t>Simultaneous determination of lambda parameters in </a:t>
            </a:r>
            <a:r>
              <a:rPr lang="en-GB" sz="1800" b="1" dirty="0" smtClean="0">
                <a:solidFill>
                  <a:schemeClr val="tx1"/>
                </a:solidFill>
                <a:sym typeface="Wingdings" pitchFamily="2" charset="2"/>
              </a:rPr>
              <a:t>three polarization frames</a:t>
            </a:r>
            <a:r>
              <a:rPr lang="en-GB" sz="1800" dirty="0" smtClean="0">
                <a:solidFill>
                  <a:schemeClr val="tx1"/>
                </a:solidFill>
                <a:sym typeface="Wingdings" pitchFamily="2" charset="2"/>
              </a:rPr>
              <a:t> and </a:t>
            </a:r>
            <a:r>
              <a:rPr lang="en-GB" sz="1800" b="1" dirty="0" smtClean="0">
                <a:solidFill>
                  <a:schemeClr val="tx1"/>
                </a:solidFill>
                <a:sym typeface="Wingdings" pitchFamily="2" charset="2"/>
              </a:rPr>
              <a:t>frame-independent</a:t>
            </a:r>
            <a:r>
              <a:rPr lang="en-GB" sz="1800" dirty="0" smtClean="0">
                <a:solidFill>
                  <a:schemeClr val="tx1"/>
                </a:solidFill>
                <a:sym typeface="Wingdings" pitchFamily="2" charset="2"/>
              </a:rPr>
              <a:t> parameters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880" y="107563"/>
            <a:ext cx="5317958" cy="481012"/>
          </a:xfrm>
        </p:spPr>
        <p:txBody>
          <a:bodyPr/>
          <a:lstStyle/>
          <a:p>
            <a:pPr algn="l"/>
            <a:r>
              <a:rPr lang="en-GB" smtClean="0">
                <a:ea typeface="ＭＳ Ｐゴシック" charset="-128"/>
              </a:rPr>
              <a:t>Quarkonium polarization in CMS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6F9D5D-8461-4142-9347-F0B8F81F5398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sp>
        <p:nvSpPr>
          <p:cNvPr id="8" name="TextBox 68"/>
          <p:cNvSpPr txBox="1"/>
          <p:nvPr/>
        </p:nvSpPr>
        <p:spPr>
          <a:xfrm>
            <a:off x="6896328" y="2840148"/>
            <a:ext cx="1413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(not to scale)</a:t>
            </a:r>
            <a:endParaRPr lang="en-GB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grpSp>
        <p:nvGrpSpPr>
          <p:cNvPr id="9" name="Grupo 8"/>
          <p:cNvGrpSpPr/>
          <p:nvPr/>
        </p:nvGrpSpPr>
        <p:grpSpPr>
          <a:xfrm>
            <a:off x="4942967" y="553460"/>
            <a:ext cx="4182998" cy="2362297"/>
            <a:chOff x="4942967" y="553460"/>
            <a:chExt cx="4182998" cy="2362297"/>
          </a:xfrm>
        </p:grpSpPr>
        <p:pic>
          <p:nvPicPr>
            <p:cNvPr id="10" name="Picture 17"/>
            <p:cNvPicPr>
              <a:picLocks noChangeAspect="1"/>
            </p:cNvPicPr>
            <p:nvPr/>
          </p:nvPicPr>
          <p:blipFill>
            <a:blip r:embed="rId2" cstate="print"/>
            <a:srcRect t="4797" b="8791"/>
            <a:stretch>
              <a:fillRect/>
            </a:stretch>
          </p:blipFill>
          <p:spPr bwMode="auto">
            <a:xfrm>
              <a:off x="4942967" y="553460"/>
              <a:ext cx="4182998" cy="2358189"/>
            </a:xfrm>
            <a:prstGeom prst="rect">
              <a:avLst/>
            </a:prstGeom>
            <a:noFill/>
            <a:ln w="57150">
              <a:noFill/>
              <a:round/>
              <a:headEnd/>
              <a:tailEnd/>
            </a:ln>
          </p:spPr>
        </p:pic>
        <p:sp>
          <p:nvSpPr>
            <p:cNvPr id="11" name="Rectângulo 10"/>
            <p:cNvSpPr/>
            <p:nvPr/>
          </p:nvSpPr>
          <p:spPr>
            <a:xfrm>
              <a:off x="6844851" y="2546425"/>
              <a:ext cx="18473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>
              <a:spAutoFit/>
            </a:bodyPr>
            <a:lstStyle/>
            <a:p>
              <a:pPr algn="ctr"/>
              <a:endParaRPr lang="en-GB" smtClean="0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15" name="Picture 6" descr="C:\Users\Pietro\Desktop\QQbarPol\Donuts and Peanuts\peanut2.gif"/>
          <p:cNvPicPr>
            <a:picLocks noChangeAspect="1" noChangeArrowheads="1"/>
          </p:cNvPicPr>
          <p:nvPr/>
        </p:nvPicPr>
        <p:blipFill>
          <a:blip r:embed="rId3" cstate="print"/>
          <a:srcRect l="24196" t="24654" r="28380" b="22449"/>
          <a:stretch>
            <a:fillRect/>
          </a:stretch>
        </p:blipFill>
        <p:spPr bwMode="auto">
          <a:xfrm>
            <a:off x="5220275" y="2065973"/>
            <a:ext cx="763578" cy="491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5" descr="C:\Users\Pietro\Desktop\QQbarPol\Donuts and Peanuts\donut.gif"/>
          <p:cNvPicPr>
            <a:picLocks noChangeAspect="1" noChangeArrowheads="1"/>
          </p:cNvPicPr>
          <p:nvPr/>
        </p:nvPicPr>
        <p:blipFill>
          <a:blip r:embed="rId4" cstate="print"/>
          <a:srcRect l="17493" t="12201" r="17493" b="10941"/>
          <a:stretch>
            <a:fillRect/>
          </a:stretch>
        </p:blipFill>
        <p:spPr bwMode="auto">
          <a:xfrm>
            <a:off x="5804294" y="2178602"/>
            <a:ext cx="973257" cy="690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880" y="107563"/>
            <a:ext cx="8001004" cy="481012"/>
          </a:xfrm>
        </p:spPr>
        <p:txBody>
          <a:bodyPr/>
          <a:lstStyle/>
          <a:p>
            <a:pPr algn="l"/>
            <a:r>
              <a:rPr lang="en-GB" dirty="0" smtClean="0">
                <a:ea typeface="ＭＳ Ｐゴシック" charset="-128"/>
              </a:rPr>
              <a:t>Expected uncertainties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6F9D5D-8461-4142-9347-F0B8F81F539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11" name="Rectângulo 10"/>
          <p:cNvSpPr/>
          <p:nvPr/>
        </p:nvSpPr>
        <p:spPr>
          <a:xfrm>
            <a:off x="385033" y="6114797"/>
            <a:ext cx="75473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n-lt"/>
              </a:rPr>
              <a:t>Largest </a:t>
            </a:r>
            <a:r>
              <a:rPr lang="en-US" dirty="0" err="1" smtClean="0">
                <a:latin typeface="+mn-lt"/>
              </a:rPr>
              <a:t>systematics</a:t>
            </a:r>
            <a:r>
              <a:rPr lang="en-US" dirty="0" smtClean="0">
                <a:latin typeface="+mn-lt"/>
              </a:rPr>
              <a:t>: efficiency determination, background model</a:t>
            </a:r>
            <a:endParaRPr lang="en-US" dirty="0">
              <a:latin typeface="+mn-lt"/>
            </a:endParaRPr>
          </a:p>
        </p:txBody>
      </p:sp>
      <p:sp>
        <p:nvSpPr>
          <p:cNvPr id="23" name="Rectângulo 22"/>
          <p:cNvSpPr/>
          <p:nvPr/>
        </p:nvSpPr>
        <p:spPr>
          <a:xfrm>
            <a:off x="365170" y="613869"/>
            <a:ext cx="4121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itchFamily="-65" charset="0"/>
                <a:sym typeface="Symbol"/>
              </a:rPr>
              <a:t>Example: </a:t>
            </a:r>
            <a:r>
              <a:rPr lang="en-GB" dirty="0" smtClean="0">
                <a:latin typeface="Calibri" pitchFamily="-65" charset="0"/>
                <a:sym typeface="Symbol"/>
              </a:rPr>
              <a:t>polar </a:t>
            </a:r>
            <a:r>
              <a:rPr lang="en-GB" dirty="0" smtClean="0">
                <a:latin typeface="Calibri" pitchFamily="-65" charset="0"/>
                <a:sym typeface="Symbol"/>
              </a:rPr>
              <a:t>anisotropy in the PX frame</a:t>
            </a:r>
            <a:endParaRPr lang="en-GB" dirty="0"/>
          </a:p>
        </p:txBody>
      </p:sp>
      <p:sp>
        <p:nvSpPr>
          <p:cNvPr id="24" name="Rectângulo 23"/>
          <p:cNvSpPr/>
          <p:nvPr/>
        </p:nvSpPr>
        <p:spPr>
          <a:xfrm>
            <a:off x="6257618" y="5603726"/>
            <a:ext cx="26883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+mn-lt"/>
              </a:rPr>
              <a:t>(figures by </a:t>
            </a:r>
            <a:r>
              <a:rPr lang="en-US" dirty="0" err="1" smtClean="0">
                <a:latin typeface="+mn-lt"/>
              </a:rPr>
              <a:t>V</a:t>
            </a:r>
            <a:r>
              <a:rPr lang="en-US" dirty="0" err="1" smtClean="0">
                <a:latin typeface="+mn-lt"/>
              </a:rPr>
              <a:t>alentin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Knünz</a:t>
            </a:r>
            <a:r>
              <a:rPr lang="en-US" dirty="0" smtClean="0">
                <a:latin typeface="+mn-lt"/>
              </a:rPr>
              <a:t>)</a:t>
            </a:r>
            <a:endParaRPr lang="en-GB" dirty="0">
              <a:latin typeface="+mn-lt"/>
            </a:endParaRPr>
          </a:p>
        </p:txBody>
      </p:sp>
      <p:pic>
        <p:nvPicPr>
          <p:cNvPr id="419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1354" y="2399973"/>
            <a:ext cx="4394046" cy="3189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upo 25"/>
          <p:cNvGrpSpPr/>
          <p:nvPr/>
        </p:nvGrpSpPr>
        <p:grpSpPr>
          <a:xfrm>
            <a:off x="163966" y="2415312"/>
            <a:ext cx="4586889" cy="3209849"/>
            <a:chOff x="1067547" y="1590987"/>
            <a:chExt cx="6560473" cy="4590938"/>
          </a:xfrm>
        </p:grpSpPr>
        <p:pic>
          <p:nvPicPr>
            <p:cNvPr id="40243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23473" y="1590987"/>
              <a:ext cx="6304547" cy="4590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2435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1503" t="939" b="1712"/>
            <a:stretch>
              <a:fillRect/>
            </a:stretch>
          </p:blipFill>
          <p:spPr bwMode="auto">
            <a:xfrm>
              <a:off x="2155370" y="4057799"/>
              <a:ext cx="2190894" cy="149629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grpSp>
          <p:nvGrpSpPr>
            <p:cNvPr id="5" name="Grupo 21"/>
            <p:cNvGrpSpPr/>
            <p:nvPr/>
          </p:nvGrpSpPr>
          <p:grpSpPr>
            <a:xfrm>
              <a:off x="1067547" y="1618559"/>
              <a:ext cx="1096192" cy="572264"/>
              <a:chOff x="918957" y="1595699"/>
              <a:chExt cx="1096192" cy="572264"/>
            </a:xfrm>
          </p:grpSpPr>
          <p:sp>
            <p:nvSpPr>
              <p:cNvPr id="14" name="Rectangle 11"/>
              <p:cNvSpPr/>
              <p:nvPr/>
            </p:nvSpPr>
            <p:spPr>
              <a:xfrm>
                <a:off x="918957" y="1595699"/>
                <a:ext cx="844449" cy="57226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en-GB" sz="2000" b="1" dirty="0" smtClean="0">
                    <a:latin typeface="Calibri" pitchFamily="34" charset="0"/>
                  </a:rPr>
                  <a:t>∆</a:t>
                </a:r>
                <a:r>
                  <a:rPr lang="en-GB" sz="2000" b="1" i="1" dirty="0" err="1" smtClean="0">
                    <a:latin typeface="Calibri" pitchFamily="34" charset="0"/>
                  </a:rPr>
                  <a:t>λ</a:t>
                </a:r>
                <a:r>
                  <a:rPr lang="en-GB" sz="2000" b="1" i="1" baseline="-25000" dirty="0" err="1" smtClean="0">
                    <a:latin typeface="Calibri" pitchFamily="34" charset="0"/>
                  </a:rPr>
                  <a:t>θ</a:t>
                </a:r>
                <a:endParaRPr lang="en-GB" sz="2000" b="1" baseline="30000" dirty="0"/>
              </a:p>
            </p:txBody>
          </p:sp>
          <p:sp>
            <p:nvSpPr>
              <p:cNvPr id="20" name="Rectangle 11"/>
              <p:cNvSpPr/>
              <p:nvPr/>
            </p:nvSpPr>
            <p:spPr>
              <a:xfrm>
                <a:off x="1272968" y="1623962"/>
                <a:ext cx="742181" cy="4255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2000" b="1" baseline="30000" dirty="0" smtClean="0">
                    <a:latin typeface="Calibri" pitchFamily="34" charset="0"/>
                  </a:rPr>
                  <a:t>PX</a:t>
                </a:r>
                <a:endParaRPr lang="en-GB" sz="2000" b="1" baseline="30000" dirty="0"/>
              </a:p>
            </p:txBody>
          </p:sp>
        </p:grpSp>
      </p:grp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 cstate="print"/>
          <a:srcRect l="1503" t="939" b="1712"/>
          <a:stretch>
            <a:fillRect/>
          </a:stretch>
        </p:blipFill>
        <p:spPr bwMode="auto">
          <a:xfrm>
            <a:off x="5088870" y="4109554"/>
            <a:ext cx="1531808" cy="1046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22" name="Conexão recta unidireccional 21"/>
          <p:cNvCxnSpPr/>
          <p:nvPr/>
        </p:nvCxnSpPr>
        <p:spPr>
          <a:xfrm flipH="1">
            <a:off x="1337311" y="2514600"/>
            <a:ext cx="1600199" cy="994410"/>
          </a:xfrm>
          <a:prstGeom prst="straightConnector1">
            <a:avLst/>
          </a:prstGeom>
          <a:ln w="19050">
            <a:solidFill>
              <a:srgbClr val="D1616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xão recta unidireccional 24"/>
          <p:cNvCxnSpPr/>
          <p:nvPr/>
        </p:nvCxnSpPr>
        <p:spPr>
          <a:xfrm flipH="1">
            <a:off x="1737360" y="2537460"/>
            <a:ext cx="1440180" cy="1062990"/>
          </a:xfrm>
          <a:prstGeom prst="straightConnector1">
            <a:avLst/>
          </a:prstGeom>
          <a:ln w="19050">
            <a:solidFill>
              <a:srgbClr val="6B5DD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xão recta unidireccional 25"/>
          <p:cNvCxnSpPr/>
          <p:nvPr/>
        </p:nvCxnSpPr>
        <p:spPr>
          <a:xfrm flipH="1">
            <a:off x="2171701" y="2571750"/>
            <a:ext cx="1177289" cy="1097280"/>
          </a:xfrm>
          <a:prstGeom prst="straightConnector1">
            <a:avLst/>
          </a:prstGeom>
          <a:ln w="19050">
            <a:solidFill>
              <a:srgbClr val="72C76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ângulo 26"/>
          <p:cNvSpPr/>
          <p:nvPr/>
        </p:nvSpPr>
        <p:spPr>
          <a:xfrm>
            <a:off x="2914650" y="1083274"/>
            <a:ext cx="5764329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>
                <a:latin typeface="+mn-lt"/>
              </a:rPr>
              <a:t>Uncertainties due to </a:t>
            </a:r>
            <a:r>
              <a:rPr lang="en-US" b="1" dirty="0" smtClean="0">
                <a:latin typeface="+mn-lt"/>
              </a:rPr>
              <a:t>“fitting” </a:t>
            </a:r>
            <a:r>
              <a:rPr lang="en-US" dirty="0" smtClean="0">
                <a:latin typeface="+mn-lt"/>
              </a:rPr>
              <a:t>and </a:t>
            </a:r>
            <a:r>
              <a:rPr lang="en-US" b="1" dirty="0" smtClean="0">
                <a:latin typeface="+mn-lt"/>
              </a:rPr>
              <a:t>BKG-subtraction</a:t>
            </a:r>
            <a:r>
              <a:rPr lang="en-US" dirty="0" smtClean="0">
                <a:latin typeface="+mn-lt"/>
              </a:rPr>
              <a:t> framework determined with </a:t>
            </a:r>
            <a:r>
              <a:rPr lang="en-US" dirty="0" smtClean="0">
                <a:latin typeface="+mn-lt"/>
              </a:rPr>
              <a:t>many MC </a:t>
            </a:r>
            <a:r>
              <a:rPr lang="en-US" dirty="0" smtClean="0">
                <a:latin typeface="+mn-lt"/>
              </a:rPr>
              <a:t>pseudo-experiments,</a:t>
            </a:r>
          </a:p>
          <a:p>
            <a:r>
              <a:rPr lang="en-US" dirty="0" smtClean="0">
                <a:latin typeface="+mn-lt"/>
              </a:rPr>
              <a:t>injecting transverse or longitudinal signal polarization and several extreme background polarization hypotheses (suggested by data distributions in the mass sidebands)</a:t>
            </a:r>
            <a:endParaRPr lang="en-GB" dirty="0">
              <a:latin typeface="+mn-lt"/>
            </a:endParaRPr>
          </a:p>
        </p:txBody>
      </p:sp>
      <p:sp>
        <p:nvSpPr>
          <p:cNvPr id="35" name="Rectângulo 34"/>
          <p:cNvSpPr/>
          <p:nvPr/>
        </p:nvSpPr>
        <p:spPr>
          <a:xfrm>
            <a:off x="1135301" y="2638544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latin typeface="Calibri" pitchFamily="-65" charset="0"/>
                <a:sym typeface="Symbol"/>
              </a:rPr>
              <a:t>(</a:t>
            </a:r>
            <a:r>
              <a:rPr lang="en-GB" b="1" dirty="0" smtClean="0">
                <a:latin typeface="Calibri" pitchFamily="-65" charset="0"/>
                <a:sym typeface="Symbol"/>
              </a:rPr>
              <a:t>1S)</a:t>
            </a:r>
            <a:endParaRPr lang="en-GB" dirty="0"/>
          </a:p>
        </p:txBody>
      </p:sp>
      <p:sp>
        <p:nvSpPr>
          <p:cNvPr id="36" name="Rectângulo 35"/>
          <p:cNvSpPr/>
          <p:nvPr/>
        </p:nvSpPr>
        <p:spPr>
          <a:xfrm>
            <a:off x="5425361" y="2653784"/>
            <a:ext cx="750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latin typeface="Calibri" pitchFamily="-65" charset="0"/>
                <a:sym typeface="Symbol"/>
              </a:rPr>
              <a:t></a:t>
            </a:r>
            <a:r>
              <a:rPr lang="en-GB" b="1" dirty="0" smtClean="0">
                <a:latin typeface="Calibri" pitchFamily="-65" charset="0"/>
                <a:sym typeface="Symbol"/>
              </a:rPr>
              <a:t>(3S)</a:t>
            </a:r>
            <a:r>
              <a:rPr lang="en-GB" dirty="0" smtClean="0">
                <a:latin typeface="Calibri" pitchFamily="-65" charset="0"/>
                <a:sym typeface="Symbol"/>
              </a:rPr>
              <a:t>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none">
        <a:spAutoFit/>
      </a:bodyPr>
      <a:lstStyle>
        <a:defPPr>
          <a:defRPr dirty="0" smtClean="0">
            <a:solidFill>
              <a:prstClr val="black"/>
            </a:solidFill>
            <a:latin typeface="Calibri"/>
          </a:defRPr>
        </a:defPPr>
      </a:lstStyle>
    </a:spDef>
    <a:txDef>
      <a:spPr>
        <a:noFill/>
      </a:spPr>
      <a:bodyPr wrap="none" rtlCol="0">
        <a:spAutoFit/>
      </a:bodyPr>
      <a:lstStyle>
        <a:defPPr>
          <a:defRPr dirty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78055</TotalTime>
  <Words>994</Words>
  <Application>Microsoft Office PowerPoint</Application>
  <PresentationFormat>Apresentação no Ecrã (4:3)</PresentationFormat>
  <Paragraphs>172</Paragraphs>
  <Slides>9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dos diapositivos</vt:lpstr>
      </vt:variant>
      <vt:variant>
        <vt:i4>9</vt:i4>
      </vt:variant>
    </vt:vector>
  </HeadingPairs>
  <TitlesOfParts>
    <vt:vector size="11" baseType="lpstr">
      <vt:lpstr>Office Theme</vt:lpstr>
      <vt:lpstr>Equation</vt:lpstr>
      <vt:lpstr>J/ψ and  polarizations</vt:lpstr>
      <vt:lpstr>Towards better polarization measurements</vt:lpstr>
      <vt:lpstr>New, frame-independent definition of polarization</vt:lpstr>
      <vt:lpstr>Physical meaning: Drell-Yan, Z and W polarizations</vt:lpstr>
      <vt:lpstr>A generalization of the Lam-Tung relation</vt:lpstr>
      <vt:lpstr>Positivity constraints for dilepton distributions</vt:lpstr>
      <vt:lpstr>Rotation-invariant parity asymmetry</vt:lpstr>
      <vt:lpstr>Quarkonium polarization in CMS</vt:lpstr>
      <vt:lpstr>Expected uncertainties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Pietro</dc:creator>
  <cp:lastModifiedBy>Pietro</cp:lastModifiedBy>
  <cp:revision>2139</cp:revision>
  <dcterms:created xsi:type="dcterms:W3CDTF">2011-04-14T11:57:17Z</dcterms:created>
  <dcterms:modified xsi:type="dcterms:W3CDTF">2012-04-22T08:22:32Z</dcterms:modified>
</cp:coreProperties>
</file>