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70" r:id="rId2"/>
    <p:sldId id="284" r:id="rId3"/>
    <p:sldId id="290" r:id="rId4"/>
    <p:sldId id="293" r:id="rId5"/>
    <p:sldId id="283" r:id="rId6"/>
    <p:sldId id="285" r:id="rId7"/>
    <p:sldId id="261" r:id="rId8"/>
    <p:sldId id="262" r:id="rId9"/>
    <p:sldId id="263" r:id="rId10"/>
    <p:sldId id="267" r:id="rId11"/>
    <p:sldId id="264" r:id="rId12"/>
    <p:sldId id="265" r:id="rId13"/>
    <p:sldId id="271" r:id="rId14"/>
    <p:sldId id="277" r:id="rId15"/>
    <p:sldId id="272" r:id="rId16"/>
    <p:sldId id="273" r:id="rId17"/>
    <p:sldId id="274" r:id="rId18"/>
    <p:sldId id="275" r:id="rId19"/>
    <p:sldId id="286" r:id="rId20"/>
    <p:sldId id="276" r:id="rId21"/>
    <p:sldId id="269" r:id="rId22"/>
    <p:sldId id="266" r:id="rId23"/>
    <p:sldId id="257" r:id="rId24"/>
    <p:sldId id="259" r:id="rId25"/>
    <p:sldId id="260" r:id="rId26"/>
    <p:sldId id="268" r:id="rId27"/>
    <p:sldId id="278" r:id="rId28"/>
    <p:sldId id="279" r:id="rId29"/>
    <p:sldId id="280" r:id="rId30"/>
    <p:sldId id="281" r:id="rId31"/>
    <p:sldId id="292" r:id="rId32"/>
    <p:sldId id="282" r:id="rId33"/>
    <p:sldId id="288" r:id="rId34"/>
    <p:sldId id="29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660"/>
  </p:normalViewPr>
  <p:slideViewPr>
    <p:cSldViewPr>
      <p:cViewPr varScale="1">
        <p:scale>
          <a:sx n="89" d="100"/>
          <a:sy n="89" d="100"/>
        </p:scale>
        <p:origin x="-114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BE79D-4420-4B6A-8CDC-356264FFC87F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D3332-E665-4F7D-ADE1-D52715FB6C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FFC041-8B3D-4B46-B17A-8BC7CC96B3DB}" type="slidenum">
              <a:rPr lang="en-US"/>
              <a:pPr/>
              <a:t>7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F7E80-5D7B-4D87-8620-A57BC9CDC386}" type="slidenum">
              <a:rPr lang="en-US"/>
              <a:pPr/>
              <a:t>9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441A1-C141-40DF-80E7-8AB6267825D2}" type="slidenum">
              <a:rPr lang="en-US"/>
              <a:pPr/>
              <a:t>12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C3D525-61B8-41FB-9FDD-AD39C9C530E4}" type="slidenum">
              <a:rPr lang="en-US"/>
              <a:pPr/>
              <a:t>21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54D622-C69F-4F32-A5E8-B6EE50939E62}" type="slidenum">
              <a:rPr lang="en-US"/>
              <a:pPr/>
              <a:t>22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AAB26F-379B-4FC2-BF02-97EC948E1674}" type="slidenum">
              <a:rPr lang="en-US"/>
              <a:pPr/>
              <a:t>23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mention that a number of other exotic particles can also contribute to BB decay.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65B8DA-2DE8-4F1E-BAC8-2B5D4F6BB4A6}" type="slidenum">
              <a:rPr lang="en-US"/>
              <a:pPr/>
              <a:t>26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4BDEDE-6027-41A0-A8F1-5E8E2AD405E6}" type="slidenum">
              <a:rPr lang="en-US">
                <a:ea typeface="ＭＳ Ｐゴシック" pitchFamily="84" charset="-128"/>
              </a:rPr>
              <a:pPr/>
              <a:t>31</a:t>
            </a:fld>
            <a:endParaRPr lang="en-US">
              <a:ea typeface="ＭＳ Ｐゴシック" pitchFamily="84" charset="-128"/>
            </a:endParaRPr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PT" smtClean="0">
              <a:ea typeface="ＭＳ Ｐゴシック" pitchFamily="8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9B1357-DEB9-409F-9295-638D6C6DD864}" type="slidenum">
              <a:rPr lang="en-US"/>
              <a:pPr/>
              <a:t>34</a:t>
            </a:fld>
            <a:endParaRPr lang="en-US"/>
          </a:p>
        </p:txBody>
      </p:sp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6386F-18E2-4ABC-9F6D-4B5DC37ECDBB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59661-D781-4731-B098-D54E9C39F2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467544" y="620688"/>
            <a:ext cx="8351837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pt-PT" sz="2800" dirty="0">
              <a:solidFill>
                <a:srgbClr val="FF0000"/>
              </a:solidFill>
            </a:endParaRPr>
          </a:p>
          <a:p>
            <a:pPr algn="ctr"/>
            <a:r>
              <a:rPr lang="pt-PT" sz="3200" b="1" dirty="0" smtClean="0"/>
              <a:t>NEXT</a:t>
            </a:r>
            <a:r>
              <a:rPr lang="pt-PT" sz="3200" dirty="0" smtClean="0"/>
              <a:t> </a:t>
            </a:r>
            <a:r>
              <a:rPr lang="pt-PT" sz="3200" dirty="0" err="1" smtClean="0"/>
              <a:t>International</a:t>
            </a:r>
            <a:r>
              <a:rPr lang="pt-PT" sz="3200" dirty="0" smtClean="0"/>
              <a:t> </a:t>
            </a:r>
            <a:r>
              <a:rPr lang="pt-PT" sz="3200" dirty="0" err="1" smtClean="0"/>
              <a:t>Collaboration</a:t>
            </a:r>
            <a:endParaRPr lang="pt-PT" sz="3200" dirty="0" smtClean="0"/>
          </a:p>
          <a:p>
            <a:endParaRPr lang="pt-PT" sz="2000" dirty="0"/>
          </a:p>
          <a:p>
            <a:endParaRPr lang="pt-PT" sz="2000" dirty="0" smtClean="0"/>
          </a:p>
          <a:p>
            <a:endParaRPr lang="pt-PT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08920"/>
            <a:ext cx="271497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Coimbra-LIP research team</a:t>
            </a:r>
          </a:p>
          <a:p>
            <a:endParaRPr lang="pt-PT" dirty="0" smtClean="0"/>
          </a:p>
          <a:p>
            <a:r>
              <a:rPr lang="pt-PT" dirty="0" err="1" smtClean="0"/>
              <a:t>C.A.N.Conde</a:t>
            </a:r>
            <a:r>
              <a:rPr lang="pt-PT" dirty="0" smtClean="0"/>
              <a:t> </a:t>
            </a:r>
          </a:p>
          <a:p>
            <a:r>
              <a:rPr lang="pt-PT" dirty="0" smtClean="0"/>
              <a:t>Teresa T</a:t>
            </a:r>
            <a:r>
              <a:rPr lang="pt-PT" dirty="0" smtClean="0"/>
              <a:t>. Dias</a:t>
            </a:r>
            <a:endParaRPr lang="pt-PT" dirty="0" smtClean="0"/>
          </a:p>
          <a:p>
            <a:r>
              <a:rPr lang="pt-PT" dirty="0" smtClean="0"/>
              <a:t>Filomena P</a:t>
            </a:r>
            <a:r>
              <a:rPr lang="pt-PT" dirty="0" smtClean="0"/>
              <a:t>. Santos</a:t>
            </a:r>
            <a:endParaRPr lang="pt-PT" dirty="0" smtClean="0"/>
          </a:p>
          <a:p>
            <a:r>
              <a:rPr lang="pt-PT" dirty="0" smtClean="0"/>
              <a:t>Filipa Borges</a:t>
            </a:r>
          </a:p>
          <a:p>
            <a:r>
              <a:rPr lang="pt-PT" dirty="0" smtClean="0"/>
              <a:t>João Barata</a:t>
            </a:r>
          </a:p>
          <a:p>
            <a:r>
              <a:rPr lang="pt-PT" dirty="0" smtClean="0"/>
              <a:t>Alexandre Trindade</a:t>
            </a:r>
          </a:p>
          <a:p>
            <a:r>
              <a:rPr lang="pt-PT" dirty="0" smtClean="0"/>
              <a:t>Alexandre Garcia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Detector Concept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686800" cy="5256584"/>
          </a:xfrm>
        </p:spPr>
        <p:txBody>
          <a:bodyPr>
            <a:normAutofit/>
          </a:bodyPr>
          <a:lstStyle/>
          <a:p>
            <a:r>
              <a:rPr lang="en-US" dirty="0"/>
              <a:t>Use enriched High Pressure </a:t>
            </a:r>
            <a:r>
              <a:rPr lang="en-US" dirty="0" smtClean="0"/>
              <a:t>Xenon</a:t>
            </a:r>
          </a:p>
          <a:p>
            <a:pPr lvl="1">
              <a:buNone/>
            </a:pPr>
            <a:r>
              <a:rPr lang="pt-PT" dirty="0" smtClean="0"/>
              <a:t>	</a:t>
            </a:r>
            <a:r>
              <a:rPr lang="pt-PT" dirty="0" err="1" smtClean="0"/>
              <a:t>Guarantees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large</a:t>
            </a:r>
            <a:r>
              <a:rPr lang="pt-PT" dirty="0" smtClean="0"/>
              <a:t> </a:t>
            </a:r>
            <a:r>
              <a:rPr lang="pt-PT" dirty="0" err="1" smtClean="0"/>
              <a:t>source</a:t>
            </a:r>
            <a:r>
              <a:rPr lang="pt-PT" dirty="0" smtClean="0"/>
              <a:t> </a:t>
            </a:r>
            <a:r>
              <a:rPr lang="pt-PT" dirty="0" err="1" smtClean="0"/>
              <a:t>mass</a:t>
            </a:r>
            <a:endParaRPr lang="en-US" dirty="0"/>
          </a:p>
          <a:p>
            <a:r>
              <a:rPr lang="en-US" dirty="0"/>
              <a:t>TPC to provide image of the decay particles</a:t>
            </a:r>
          </a:p>
          <a:p>
            <a:r>
              <a:rPr lang="en-US" dirty="0"/>
              <a:t>Design to </a:t>
            </a:r>
            <a:r>
              <a:rPr lang="en-US" u="sng" dirty="0"/>
              <a:t>also</a:t>
            </a:r>
            <a:r>
              <a:rPr lang="en-US" dirty="0"/>
              <a:t> get an energy measurement as close to the intrinsic resolution as </a:t>
            </a:r>
            <a:r>
              <a:rPr lang="en-US" dirty="0" smtClean="0"/>
              <a:t>possible</a:t>
            </a:r>
          </a:p>
          <a:p>
            <a:endParaRPr lang="pt-PT" dirty="0" smtClean="0"/>
          </a:p>
          <a:p>
            <a:endParaRPr lang="pt-PT" dirty="0" smtClean="0"/>
          </a:p>
          <a:p>
            <a:pPr>
              <a:buNone/>
            </a:pPr>
            <a:r>
              <a:rPr lang="pt-PT" sz="3600" dirty="0" smtClean="0"/>
              <a:t>In </a:t>
            </a:r>
            <a:r>
              <a:rPr lang="pt-PT" sz="3600" dirty="0" err="1" smtClean="0"/>
              <a:t>fact</a:t>
            </a:r>
            <a:r>
              <a:rPr lang="pt-PT" sz="3600" dirty="0" smtClean="0"/>
              <a:t> </a:t>
            </a:r>
            <a:r>
              <a:rPr lang="pt-PT" sz="3600" dirty="0" err="1" smtClean="0"/>
              <a:t>it</a:t>
            </a:r>
            <a:r>
              <a:rPr lang="pt-PT" sz="3600" dirty="0" smtClean="0"/>
              <a:t> </a:t>
            </a:r>
            <a:r>
              <a:rPr lang="pt-PT" sz="3600" dirty="0" err="1" smtClean="0"/>
              <a:t>all</a:t>
            </a:r>
            <a:r>
              <a:rPr lang="pt-PT" sz="3600" dirty="0" smtClean="0"/>
              <a:t> comes </a:t>
            </a:r>
            <a:r>
              <a:rPr lang="pt-PT" sz="3600" dirty="0" err="1" smtClean="0"/>
              <a:t>down</a:t>
            </a:r>
            <a:r>
              <a:rPr lang="pt-PT" sz="3600" dirty="0" smtClean="0"/>
              <a:t> to </a:t>
            </a:r>
            <a:r>
              <a:rPr lang="pt-PT" sz="3600" b="1" dirty="0" err="1" smtClean="0">
                <a:solidFill>
                  <a:srgbClr val="FF0000"/>
                </a:solidFill>
              </a:rPr>
              <a:t>energy</a:t>
            </a:r>
            <a:r>
              <a:rPr lang="pt-PT" sz="3600" b="1" dirty="0" smtClean="0">
                <a:solidFill>
                  <a:srgbClr val="FF0000"/>
                </a:solidFill>
              </a:rPr>
              <a:t> </a:t>
            </a:r>
            <a:r>
              <a:rPr lang="pt-PT" sz="3600" b="1" dirty="0" err="1" smtClean="0">
                <a:solidFill>
                  <a:srgbClr val="FF0000"/>
                </a:solidFill>
              </a:rPr>
              <a:t>resolution</a:t>
            </a:r>
            <a:r>
              <a:rPr lang="pt-PT" sz="3600" b="1" dirty="0" smtClean="0">
                <a:solidFill>
                  <a:srgbClr val="FF0000"/>
                </a:solidFill>
              </a:rPr>
              <a:t> </a:t>
            </a:r>
            <a:r>
              <a:rPr lang="pt-PT" sz="3600" dirty="0" err="1" smtClean="0"/>
              <a:t>and</a:t>
            </a:r>
            <a:r>
              <a:rPr lang="pt-PT" sz="3600" dirty="0" smtClean="0"/>
              <a:t> </a:t>
            </a:r>
            <a:r>
              <a:rPr lang="pt-PT" sz="3600" b="1" dirty="0" smtClean="0">
                <a:solidFill>
                  <a:srgbClr val="FF0000"/>
                </a:solidFill>
              </a:rPr>
              <a:t>background </a:t>
            </a:r>
            <a:r>
              <a:rPr lang="pt-PT" sz="3600" b="1" dirty="0" err="1" smtClean="0">
                <a:solidFill>
                  <a:srgbClr val="FF0000"/>
                </a:solidFill>
              </a:rPr>
              <a:t>rejection</a:t>
            </a:r>
            <a:r>
              <a:rPr lang="pt-PT" sz="3600" dirty="0" smtClean="0"/>
              <a:t>!!</a:t>
            </a:r>
            <a:endParaRPr lang="en-US" sz="3600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5" name="Picture 7"/>
          <p:cNvPicPr>
            <a:picLocks noChangeAspect="1" noChangeArrowheads="1"/>
          </p:cNvPicPr>
          <p:nvPr/>
        </p:nvPicPr>
        <p:blipFill>
          <a:blip r:embed="rId2" cstate="print"/>
          <a:srcRect r="12683" b="10793"/>
          <a:stretch>
            <a:fillRect/>
          </a:stretch>
        </p:blipFill>
        <p:spPr bwMode="auto">
          <a:xfrm>
            <a:off x="284163" y="274638"/>
            <a:ext cx="8021637" cy="566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5181600" y="4876800"/>
            <a:ext cx="3048000" cy="1465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accent2"/>
              </a:solidFill>
            </a:endParaRPr>
          </a:p>
          <a:p>
            <a:r>
              <a:rPr lang="en-US">
                <a:solidFill>
                  <a:schemeClr val="accent2"/>
                </a:solidFill>
                <a:latin typeface="Symbol" pitchFamily="18" charset="2"/>
              </a:rPr>
              <a:t>D</a:t>
            </a:r>
            <a:r>
              <a:rPr lang="en-US">
                <a:solidFill>
                  <a:schemeClr val="accent2"/>
                </a:solidFill>
              </a:rPr>
              <a:t>E/E ~ 1-2 10</a:t>
            </a:r>
            <a:r>
              <a:rPr lang="en-US" baseline="30000">
                <a:solidFill>
                  <a:schemeClr val="accent2"/>
                </a:solidFill>
              </a:rPr>
              <a:t>-3</a:t>
            </a:r>
            <a:r>
              <a:rPr lang="en-US">
                <a:solidFill>
                  <a:schemeClr val="accent2"/>
                </a:solidFill>
              </a:rPr>
              <a:t> FWHM</a:t>
            </a:r>
          </a:p>
          <a:p>
            <a:endParaRPr lang="en-US">
              <a:solidFill>
                <a:schemeClr val="accent2"/>
              </a:solidFill>
            </a:endParaRPr>
          </a:p>
          <a:p>
            <a:r>
              <a:rPr lang="en-US">
                <a:solidFill>
                  <a:schemeClr val="accent2"/>
                </a:solidFill>
                <a:latin typeface="Symbol" pitchFamily="18" charset="2"/>
              </a:rPr>
              <a:t>D</a:t>
            </a:r>
            <a:r>
              <a:rPr lang="en-US">
                <a:solidFill>
                  <a:schemeClr val="accent2"/>
                </a:solidFill>
              </a:rPr>
              <a:t>E/E ~  35 10</a:t>
            </a:r>
            <a:r>
              <a:rPr lang="en-US" baseline="30000">
                <a:solidFill>
                  <a:schemeClr val="accent2"/>
                </a:solidFill>
              </a:rPr>
              <a:t>-3</a:t>
            </a:r>
            <a:r>
              <a:rPr lang="en-US">
                <a:solidFill>
                  <a:schemeClr val="accent2"/>
                </a:solidFill>
              </a:rPr>
              <a:t> FWHM</a:t>
            </a:r>
          </a:p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2420888"/>
            <a:ext cx="59766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800080"/>
                </a:solidFill>
              </a:rPr>
              <a:t>Electro-Luminescence</a:t>
            </a:r>
            <a:r>
              <a:rPr lang="en-US" sz="3600" dirty="0">
                <a:solidFill>
                  <a:srgbClr val="800080"/>
                </a:solidFill>
              </a:rPr>
              <a:t> (</a:t>
            </a:r>
            <a:r>
              <a:rPr lang="en-US" sz="3600" b="1" dirty="0">
                <a:solidFill>
                  <a:srgbClr val="800080"/>
                </a:solidFill>
              </a:rPr>
              <a:t>EL</a:t>
            </a:r>
            <a:r>
              <a:rPr lang="en-US" sz="3600" dirty="0">
                <a:solidFill>
                  <a:srgbClr val="800080"/>
                </a:solidFill>
              </a:rPr>
              <a:t>) </a:t>
            </a:r>
            <a:br>
              <a:rPr lang="en-US" sz="3600" dirty="0">
                <a:solidFill>
                  <a:srgbClr val="800080"/>
                </a:solidFill>
              </a:rPr>
            </a:br>
            <a:r>
              <a:rPr lang="en-US" sz="3600" dirty="0">
                <a:solidFill>
                  <a:srgbClr val="800080"/>
                </a:solidFill>
              </a:rPr>
              <a:t>(</a:t>
            </a:r>
            <a:r>
              <a:rPr lang="en-US" sz="3200" dirty="0">
                <a:solidFill>
                  <a:srgbClr val="800080"/>
                </a:solidFill>
              </a:rPr>
              <a:t>Gas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rgbClr val="800080"/>
                </a:solidFill>
              </a:rPr>
              <a:t>Proportional Scintillation)</a:t>
            </a:r>
            <a:r>
              <a:rPr lang="en-US" sz="3600" dirty="0">
                <a:solidFill>
                  <a:srgbClr val="800080"/>
                </a:solidFill>
              </a:rPr>
              <a:t> </a:t>
            </a:r>
            <a:endParaRPr lang="en-US" dirty="0">
              <a:solidFill>
                <a:srgbClr val="800080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Electrons drift in low electric field region</a:t>
            </a:r>
          </a:p>
          <a:p>
            <a:pPr lvl="1"/>
            <a:r>
              <a:rPr lang="en-US" sz="2400" dirty="0"/>
              <a:t>Electrons then enter a high electric field region</a:t>
            </a:r>
            <a:endParaRPr lang="en-US" sz="1800" dirty="0"/>
          </a:p>
          <a:p>
            <a:pPr lvl="1"/>
            <a:r>
              <a:rPr lang="en-US" sz="2400" dirty="0"/>
              <a:t>Electrons gain energy, excite xenon, lose energy</a:t>
            </a:r>
          </a:p>
          <a:p>
            <a:pPr lvl="1"/>
            <a:r>
              <a:rPr lang="en-US" sz="2400" dirty="0"/>
              <a:t>Xenon generates UV</a:t>
            </a:r>
          </a:p>
          <a:p>
            <a:pPr lvl="1"/>
            <a:r>
              <a:rPr lang="en-US" sz="2400" dirty="0"/>
              <a:t>Electron starts over, gaining energy again</a:t>
            </a:r>
          </a:p>
          <a:p>
            <a:pPr lvl="1"/>
            <a:r>
              <a:rPr lang="en-US" sz="2400" dirty="0">
                <a:sym typeface="Symbol" pitchFamily="18" charset="2"/>
              </a:rPr>
              <a:t>Linear growth of signal with voltage</a:t>
            </a:r>
          </a:p>
          <a:p>
            <a:pPr lvl="1"/>
            <a:r>
              <a:rPr lang="en-US" sz="2400" dirty="0"/>
              <a:t>Photon generation up to ~1000/e</a:t>
            </a:r>
            <a:r>
              <a:rPr lang="en-US" sz="2400" dirty="0">
                <a:sym typeface="Symbol" pitchFamily="18" charset="2"/>
              </a:rPr>
              <a:t>, but </a:t>
            </a:r>
            <a:r>
              <a:rPr lang="en-US" sz="2400" u="sng" dirty="0">
                <a:sym typeface="Symbol" pitchFamily="18" charset="2"/>
              </a:rPr>
              <a:t>no</a:t>
            </a:r>
            <a:r>
              <a:rPr lang="en-US" sz="2400" dirty="0">
                <a:sym typeface="Symbol" pitchFamily="18" charset="2"/>
              </a:rPr>
              <a:t> ionization</a:t>
            </a:r>
          </a:p>
          <a:p>
            <a:pPr lvl="1"/>
            <a:r>
              <a:rPr lang="en-US" sz="2400" dirty="0">
                <a:sym typeface="Symbol" pitchFamily="18" charset="2"/>
              </a:rPr>
              <a:t>Early history irrelevant,  </a:t>
            </a:r>
            <a:r>
              <a:rPr lang="en-US" sz="2400" b="1" dirty="0">
                <a:sym typeface="Symbol" pitchFamily="18" charset="2"/>
              </a:rPr>
              <a:t>fluctuations are small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800080"/>
                </a:solidFill>
              </a:rPr>
              <a:t>Maybe… G ~ F? </a:t>
            </a:r>
            <a:endParaRPr lang="en-US" sz="2400" dirty="0" smtClean="0">
              <a:solidFill>
                <a:srgbClr val="800080"/>
              </a:solidFill>
            </a:endParaRPr>
          </a:p>
          <a:p>
            <a:pPr lvl="1"/>
            <a:endParaRPr lang="pt-PT" sz="2400" dirty="0" smtClean="0">
              <a:solidFill>
                <a:srgbClr val="800080"/>
              </a:solidFill>
            </a:endParaRPr>
          </a:p>
          <a:p>
            <a:pPr lvl="1">
              <a:buNone/>
            </a:pPr>
            <a:r>
              <a:rPr lang="en-US" sz="2200" dirty="0" smtClean="0">
                <a:solidFill>
                  <a:schemeClr val="accent2"/>
                </a:solidFill>
              </a:rPr>
              <a:t>(G </a:t>
            </a:r>
            <a:r>
              <a:rPr lang="en-US" sz="2200" dirty="0" smtClean="0">
                <a:solidFill>
                  <a:schemeClr val="accent2"/>
                </a:solidFill>
              </a:rPr>
              <a:t>is a measure of the </a:t>
            </a:r>
            <a:r>
              <a:rPr lang="en-US" sz="2200" u="sng" dirty="0" smtClean="0">
                <a:solidFill>
                  <a:schemeClr val="accent2"/>
                </a:solidFill>
              </a:rPr>
              <a:t>precision</a:t>
            </a:r>
            <a:r>
              <a:rPr lang="en-US" sz="2200" dirty="0" smtClean="0">
                <a:solidFill>
                  <a:schemeClr val="accent2"/>
                </a:solidFill>
              </a:rPr>
              <a:t> with which a </a:t>
            </a:r>
            <a:r>
              <a:rPr lang="en-US" sz="2200" b="1" dirty="0" smtClean="0">
                <a:solidFill>
                  <a:schemeClr val="accent2"/>
                </a:solidFill>
              </a:rPr>
              <a:t>single</a:t>
            </a:r>
            <a:r>
              <a:rPr lang="en-US" sz="2200" dirty="0" smtClean="0">
                <a:solidFill>
                  <a:schemeClr val="accent2"/>
                </a:solidFill>
              </a:rPr>
              <a:t> electron </a:t>
            </a:r>
            <a:r>
              <a:rPr lang="en-US" sz="2200" dirty="0" smtClean="0">
                <a:solidFill>
                  <a:schemeClr val="accent2"/>
                </a:solidFill>
              </a:rPr>
              <a:t>from </a:t>
            </a:r>
            <a:r>
              <a:rPr lang="en-US" sz="2200" dirty="0" smtClean="0">
                <a:solidFill>
                  <a:schemeClr val="accent2"/>
                </a:solidFill>
              </a:rPr>
              <a:t>an ionizing </a:t>
            </a:r>
            <a:r>
              <a:rPr lang="en-US" sz="2200" dirty="0" smtClean="0">
                <a:solidFill>
                  <a:schemeClr val="accent2"/>
                </a:solidFill>
              </a:rPr>
              <a:t>track </a:t>
            </a:r>
            <a:r>
              <a:rPr lang="en-US" sz="2200" dirty="0" smtClean="0">
                <a:solidFill>
                  <a:schemeClr val="accent2"/>
                </a:solidFill>
              </a:rPr>
              <a:t>can be </a:t>
            </a:r>
            <a:r>
              <a:rPr lang="en-US" sz="2200" dirty="0" smtClean="0">
                <a:solidFill>
                  <a:schemeClr val="accent2"/>
                </a:solidFill>
              </a:rPr>
              <a:t>counted).</a:t>
            </a:r>
            <a:endParaRPr lang="en-US" sz="22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5928360" cy="317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0"/>
            <a:ext cx="50387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764704"/>
            <a:ext cx="3305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NEXT TPC </a:t>
            </a:r>
            <a:r>
              <a:rPr lang="pt-PT" sz="2800" dirty="0" err="1" smtClean="0"/>
              <a:t>scheme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243299" y="4509120"/>
            <a:ext cx="4900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 smtClean="0"/>
              <a:t>Neutrinoless</a:t>
            </a:r>
            <a:r>
              <a:rPr lang="pt-PT" sz="2000" dirty="0" smtClean="0"/>
              <a:t> </a:t>
            </a:r>
            <a:r>
              <a:rPr lang="pt-PT" sz="2000" dirty="0" err="1" smtClean="0"/>
              <a:t>double</a:t>
            </a:r>
            <a:r>
              <a:rPr lang="pt-PT" sz="2000" dirty="0" smtClean="0"/>
              <a:t> beta </a:t>
            </a:r>
            <a:r>
              <a:rPr lang="pt-PT" sz="2000" dirty="0" err="1" smtClean="0"/>
              <a:t>decay</a:t>
            </a:r>
            <a:r>
              <a:rPr lang="pt-PT" sz="2000" dirty="0" smtClean="0"/>
              <a:t> </a:t>
            </a:r>
            <a:r>
              <a:rPr lang="pt-PT" sz="2000" dirty="0" err="1" smtClean="0"/>
              <a:t>spectrum</a:t>
            </a:r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pPr algn="l"/>
            <a:r>
              <a:rPr lang="pt-PT" dirty="0" err="1" smtClean="0">
                <a:solidFill>
                  <a:srgbClr val="FF0000"/>
                </a:solidFill>
              </a:rPr>
              <a:t>However</a:t>
            </a:r>
            <a:r>
              <a:rPr lang="pt-PT" dirty="0" smtClean="0">
                <a:solidFill>
                  <a:srgbClr val="FF0000"/>
                </a:solidFill>
              </a:rPr>
              <a:t>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184576"/>
          </a:xfrm>
        </p:spPr>
        <p:txBody>
          <a:bodyPr>
            <a:normAutofit lnSpcReduction="10000"/>
          </a:bodyPr>
          <a:lstStyle/>
          <a:p>
            <a:pPr marL="0">
              <a:buNone/>
            </a:pPr>
            <a:r>
              <a:rPr lang="en-US" dirty="0" smtClean="0"/>
              <a:t>So, the </a:t>
            </a:r>
            <a:r>
              <a:rPr lang="en-US" dirty="0"/>
              <a:t>use </a:t>
            </a:r>
            <a:r>
              <a:rPr lang="en-US" dirty="0" smtClean="0"/>
              <a:t>of </a:t>
            </a:r>
            <a:r>
              <a:rPr lang="en-US" dirty="0" smtClean="0"/>
              <a:t>pure gaseous xenon </a:t>
            </a:r>
            <a:r>
              <a:rPr lang="en-US" dirty="0" smtClean="0"/>
              <a:t>with </a:t>
            </a:r>
            <a:r>
              <a:rPr lang="en-US" dirty="0" smtClean="0"/>
              <a:t>EL technique guarantees </a:t>
            </a:r>
            <a:r>
              <a:rPr lang="en-US" dirty="0"/>
              <a:t>a very good intrinsic energy resolution, </a:t>
            </a:r>
            <a:endParaRPr lang="en-US" dirty="0" smtClean="0"/>
          </a:p>
          <a:p>
            <a:pPr mar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BUT</a:t>
            </a:r>
            <a:r>
              <a:rPr lang="en-US" dirty="0" smtClean="0"/>
              <a:t> electron </a:t>
            </a:r>
            <a:r>
              <a:rPr lang="en-US" dirty="0"/>
              <a:t>drift velocity in </a:t>
            </a:r>
            <a:r>
              <a:rPr lang="en-US" dirty="0" err="1"/>
              <a:t>Xe</a:t>
            </a:r>
            <a:r>
              <a:rPr lang="en-US" dirty="0"/>
              <a:t> is low and diffusion coefficients are high, blurring the identification of the ionization track </a:t>
            </a:r>
            <a:r>
              <a:rPr lang="en-US" dirty="0" smtClean="0"/>
              <a:t>hindering </a:t>
            </a:r>
            <a:r>
              <a:rPr lang="en-US" dirty="0"/>
              <a:t>the necessary background rejection. </a:t>
            </a:r>
          </a:p>
          <a:p>
            <a:pPr marL="0">
              <a:buNone/>
            </a:pPr>
            <a:r>
              <a:rPr lang="en-US" dirty="0"/>
              <a:t>The use of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xenon doped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molecular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additive</a:t>
            </a:r>
            <a:r>
              <a:rPr lang="en-US" dirty="0"/>
              <a:t> has been a suggested solution to increase electron drift velocity and decrease diffusion coefficients.</a:t>
            </a:r>
          </a:p>
          <a:p>
            <a:pPr marL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323850" y="260350"/>
            <a:ext cx="8820150" cy="530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2800" dirty="0" smtClean="0">
                <a:solidFill>
                  <a:srgbClr val="0070C0"/>
                </a:solidFill>
                <a:latin typeface="Calibri" pitchFamily="34" charset="0"/>
              </a:rPr>
              <a:t>Coimbra-</a:t>
            </a:r>
            <a:r>
              <a:rPr lang="pt-PT" sz="2800" dirty="0" err="1" smtClean="0">
                <a:solidFill>
                  <a:srgbClr val="0070C0"/>
                </a:solidFill>
                <a:latin typeface="Calibri" pitchFamily="34" charset="0"/>
              </a:rPr>
              <a:t>Lip</a:t>
            </a:r>
            <a:r>
              <a:rPr lang="pt-PT" sz="2800" dirty="0" smtClean="0">
                <a:solidFill>
                  <a:srgbClr val="0070C0"/>
                </a:solidFill>
                <a:latin typeface="Calibri" pitchFamily="34" charset="0"/>
              </a:rPr>
              <a:t> Team GOALS</a:t>
            </a:r>
            <a:endParaRPr lang="pt-PT" sz="2800" dirty="0">
              <a:solidFill>
                <a:srgbClr val="0070C0"/>
              </a:solidFill>
              <a:latin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pt-PT" sz="2600" dirty="0" err="1">
                <a:latin typeface="Calibri" pitchFamily="34" charset="0"/>
              </a:rPr>
              <a:t>Find</a:t>
            </a:r>
            <a:r>
              <a:rPr lang="pt-PT" sz="2600" dirty="0">
                <a:latin typeface="Calibri" pitchFamily="34" charset="0"/>
              </a:rPr>
              <a:t>  molecular </a:t>
            </a:r>
            <a:r>
              <a:rPr lang="pt-PT" sz="2600" dirty="0" err="1">
                <a:latin typeface="Calibri" pitchFamily="34" charset="0"/>
              </a:rPr>
              <a:t>additives</a:t>
            </a:r>
            <a:r>
              <a:rPr lang="pt-PT" sz="2600" dirty="0">
                <a:latin typeface="Calibri" pitchFamily="34" charset="0"/>
              </a:rPr>
              <a:t> to </a:t>
            </a:r>
            <a:r>
              <a:rPr lang="pt-PT" sz="2600" dirty="0" err="1">
                <a:latin typeface="Calibri" pitchFamily="34" charset="0"/>
              </a:rPr>
              <a:t>be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mixed</a:t>
            </a:r>
            <a:r>
              <a:rPr lang="pt-PT" sz="2600" dirty="0">
                <a:latin typeface="Calibri" pitchFamily="34" charset="0"/>
              </a:rPr>
              <a:t> to </a:t>
            </a:r>
            <a:r>
              <a:rPr lang="pt-PT" sz="2600" dirty="0" err="1">
                <a:latin typeface="Calibri" pitchFamily="34" charset="0"/>
              </a:rPr>
              <a:t>xenon</a:t>
            </a:r>
            <a:r>
              <a:rPr lang="pt-PT" sz="2600" dirty="0">
                <a:latin typeface="Calibri" pitchFamily="34" charset="0"/>
              </a:rPr>
              <a:t> to </a:t>
            </a:r>
          </a:p>
          <a:p>
            <a:endParaRPr lang="pt-PT" sz="2600" dirty="0">
              <a:latin typeface="Calibri" pitchFamily="34" charset="0"/>
            </a:endParaRPr>
          </a:p>
          <a:p>
            <a:endParaRPr lang="pt-PT" sz="2600" dirty="0"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solidFill>
                  <a:srgbClr val="FF0000"/>
                </a:solidFill>
                <a:latin typeface="Calibri" pitchFamily="34" charset="0"/>
              </a:rPr>
              <a:t>without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 smtClean="0">
                <a:latin typeface="Calibri" pitchFamily="34" charset="0"/>
              </a:rPr>
              <a:t>compromising</a:t>
            </a:r>
            <a:r>
              <a:rPr lang="pt-PT" sz="2600" dirty="0" smtClean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detector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energy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resolution</a:t>
            </a:r>
            <a:r>
              <a:rPr lang="pt-PT" sz="2600" dirty="0">
                <a:latin typeface="Calibri" pitchFamily="34" charset="0"/>
              </a:rPr>
              <a:t> </a:t>
            </a:r>
            <a:endParaRPr lang="pt-PT" sz="1000" dirty="0">
              <a:latin typeface="Calibri" pitchFamily="34" charset="0"/>
            </a:endParaRPr>
          </a:p>
          <a:p>
            <a:r>
              <a:rPr lang="pt-PT" sz="1000" dirty="0">
                <a:latin typeface="Calibri" pitchFamily="34" charset="0"/>
              </a:rPr>
              <a:t>  </a:t>
            </a:r>
          </a:p>
          <a:p>
            <a:endParaRPr lang="pt-PT" sz="1000" dirty="0">
              <a:latin typeface="Calibri" pitchFamily="34" charset="0"/>
            </a:endParaRPr>
          </a:p>
          <a:p>
            <a:pPr algn="ctr"/>
            <a:r>
              <a:rPr lang="pt-PT" sz="2600" dirty="0">
                <a:solidFill>
                  <a:srgbClr val="0070C0"/>
                </a:solidFill>
                <a:latin typeface="Calibri" pitchFamily="34" charset="0"/>
              </a:rPr>
              <a:t>HOW</a:t>
            </a:r>
          </a:p>
          <a:p>
            <a:r>
              <a:rPr lang="pt-PT" sz="2600" dirty="0">
                <a:latin typeface="Calibri" pitchFamily="34" charset="0"/>
              </a:rPr>
              <a:t> </a:t>
            </a:r>
          </a:p>
          <a:p>
            <a:endParaRPr lang="pt-PT" sz="2600" dirty="0"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pt-PT" sz="2600" dirty="0" err="1">
                <a:latin typeface="Calibri" pitchFamily="34" charset="0"/>
              </a:rPr>
              <a:t>of</a:t>
            </a:r>
            <a:r>
              <a:rPr lang="pt-PT" sz="2600" dirty="0">
                <a:latin typeface="Calibri" pitchFamily="34" charset="0"/>
              </a:rPr>
              <a:t> GPSC </a:t>
            </a:r>
            <a:r>
              <a:rPr lang="pt-PT" sz="2600" dirty="0" err="1">
                <a:latin typeface="Calibri" pitchFamily="34" charset="0"/>
              </a:rPr>
              <a:t>elecroluminescence</a:t>
            </a:r>
            <a:r>
              <a:rPr lang="pt-PT" sz="2600" dirty="0">
                <a:latin typeface="Calibri" pitchFamily="34" charset="0"/>
              </a:rPr>
              <a:t> (EL) yield &amp; </a:t>
            </a:r>
            <a:r>
              <a:rPr lang="pt-PT" sz="2600" dirty="0" err="1">
                <a:latin typeface="Calibri" pitchFamily="34" charset="0"/>
              </a:rPr>
              <a:t>energy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resolution</a:t>
            </a:r>
            <a:endParaRPr lang="pt-PT" sz="800" dirty="0"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endParaRPr lang="pt-PT" sz="800" dirty="0">
              <a:latin typeface="Calibri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pt-PT" sz="2600" dirty="0">
                <a:solidFill>
                  <a:srgbClr val="0070C0"/>
                </a:solidFill>
                <a:latin typeface="Calibri" pitchFamily="34" charset="0"/>
              </a:rPr>
              <a:t>ADDITIVE  Candidates</a:t>
            </a:r>
          </a:p>
          <a:p>
            <a:r>
              <a:rPr lang="pt-PT" sz="2600" dirty="0">
                <a:latin typeface="Calibri" pitchFamily="34" charset="0"/>
              </a:rPr>
              <a:t>   N</a:t>
            </a:r>
            <a:r>
              <a:rPr lang="pt-PT" sz="2600" baseline="-25000" dirty="0">
                <a:latin typeface="Calibri" pitchFamily="34" charset="0"/>
              </a:rPr>
              <a:t>2</a:t>
            </a:r>
            <a:r>
              <a:rPr lang="pt-PT" sz="2600" dirty="0">
                <a:latin typeface="Calibri" pitchFamily="34" charset="0"/>
              </a:rPr>
              <a:t>, CH</a:t>
            </a:r>
            <a:r>
              <a:rPr lang="pt-PT" sz="2600" baseline="-25000" dirty="0">
                <a:latin typeface="Calibri" pitchFamily="34" charset="0"/>
              </a:rPr>
              <a:t>4</a:t>
            </a:r>
            <a:r>
              <a:rPr lang="pt-PT" sz="2600" dirty="0">
                <a:latin typeface="Calibri" pitchFamily="34" charset="0"/>
              </a:rPr>
              <a:t>, CF</a:t>
            </a:r>
            <a:r>
              <a:rPr lang="pt-PT" sz="2600" baseline="-25000" dirty="0">
                <a:latin typeface="Calibri" pitchFamily="34" charset="0"/>
              </a:rPr>
              <a:t>4</a:t>
            </a:r>
            <a:r>
              <a:rPr lang="pt-PT" sz="2600" dirty="0">
                <a:latin typeface="Calibri" pitchFamily="34" charset="0"/>
              </a:rPr>
              <a:t>, TMA.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331913" y="1125538"/>
            <a:ext cx="63357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pt-PT" sz="2600" dirty="0">
                <a:latin typeface="Calibri" pitchFamily="34" charset="0"/>
              </a:rPr>
              <a:t>  </a:t>
            </a:r>
            <a:r>
              <a:rPr lang="pt-PT" sz="2600" dirty="0" err="1">
                <a:latin typeface="Calibri" pitchFamily="34" charset="0"/>
              </a:rPr>
              <a:t>increase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electron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drift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velocity</a:t>
            </a:r>
            <a:endParaRPr lang="pt-PT" sz="2600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pt-PT" sz="2600" dirty="0">
                <a:latin typeface="Calibri" pitchFamily="34" charset="0"/>
              </a:rPr>
              <a:t>  </a:t>
            </a:r>
            <a:r>
              <a:rPr lang="pt-PT" sz="2600" dirty="0" err="1">
                <a:latin typeface="Calibri" pitchFamily="34" charset="0"/>
              </a:rPr>
              <a:t>decrease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electron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diffusion</a:t>
            </a:r>
            <a:r>
              <a:rPr lang="pt-PT" sz="2600" dirty="0">
                <a:latin typeface="Calibri" pitchFamily="34" charset="0"/>
              </a:rPr>
              <a:t> </a:t>
            </a:r>
            <a:r>
              <a:rPr lang="pt-PT" sz="2600" dirty="0" err="1">
                <a:latin typeface="Calibri" pitchFamily="34" charset="0"/>
              </a:rPr>
              <a:t>coefficients</a:t>
            </a:r>
            <a:endParaRPr lang="pt-PT" sz="2600" dirty="0">
              <a:latin typeface="Calibri" pitchFamily="34" charset="0"/>
            </a:endParaRP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1331640" y="3140968"/>
            <a:ext cx="63357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"/>
              </a:spcBef>
              <a:buFont typeface="Arial" charset="0"/>
              <a:buChar char="•"/>
            </a:pPr>
            <a:r>
              <a:rPr lang="pt-PT" sz="2600" dirty="0">
                <a:latin typeface="Calibri" pitchFamily="34" charset="0"/>
              </a:rPr>
              <a:t>  Monte Carlo </a:t>
            </a:r>
            <a:r>
              <a:rPr lang="pt-PT" sz="2600" dirty="0" err="1">
                <a:latin typeface="Calibri" pitchFamily="34" charset="0"/>
              </a:rPr>
              <a:t>simulation</a:t>
            </a:r>
            <a:endParaRPr lang="pt-PT" sz="2600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pt-PT" sz="2600" dirty="0">
                <a:latin typeface="Calibri" pitchFamily="34" charset="0"/>
              </a:rPr>
              <a:t>  experimental </a:t>
            </a:r>
            <a:r>
              <a:rPr lang="pt-PT" sz="2600" dirty="0" err="1">
                <a:latin typeface="Calibri" pitchFamily="34" charset="0"/>
              </a:rPr>
              <a:t>measurements</a:t>
            </a:r>
            <a:endParaRPr lang="pt-PT" sz="26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783" t="783" r="30615"/>
          <a:stretch>
            <a:fillRect/>
          </a:stretch>
        </p:blipFill>
        <p:spPr bwMode="auto">
          <a:xfrm>
            <a:off x="827088" y="333375"/>
            <a:ext cx="5183187" cy="549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5746030"/>
            <a:ext cx="88924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rgbClr val="FF0000"/>
                </a:solidFill>
                <a:latin typeface="+mn-lt"/>
                <a:cs typeface="+mn-cs"/>
              </a:rPr>
              <a:t>EL yield </a:t>
            </a:r>
            <a:r>
              <a:rPr lang="en-GB" b="1" dirty="0">
                <a:solidFill>
                  <a:srgbClr val="FF0000"/>
                </a:solidFill>
                <a:latin typeface="Monotype Corsiva" pitchFamily="66" charset="0"/>
                <a:cs typeface="+mn-cs"/>
              </a:rPr>
              <a:t>H  </a:t>
            </a:r>
            <a:r>
              <a:rPr lang="en-GB" dirty="0">
                <a:latin typeface="+mn-lt"/>
                <a:cs typeface="+mn-cs"/>
              </a:rPr>
              <a:t>(UV photons per electron), produced under applied reduced electric fields </a:t>
            </a:r>
            <a:r>
              <a:rPr lang="en-GB" i="1" dirty="0">
                <a:latin typeface="+mn-lt"/>
                <a:cs typeface="+mn-cs"/>
              </a:rPr>
              <a:t>E/N,</a:t>
            </a:r>
            <a:r>
              <a:rPr lang="en-GB" dirty="0"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when </a:t>
            </a:r>
            <a:r>
              <a:rPr lang="en-GB" b="1" u="sng" dirty="0">
                <a:solidFill>
                  <a:srgbClr val="FF0000"/>
                </a:solidFill>
                <a:latin typeface="+mn-lt"/>
                <a:cs typeface="+mn-cs"/>
              </a:rPr>
              <a:t>one electron</a:t>
            </a:r>
            <a:r>
              <a:rPr lang="en-GB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GB" dirty="0">
                <a:latin typeface="+mn-lt"/>
                <a:cs typeface="+mn-cs"/>
              </a:rPr>
              <a:t>drifts across a </a:t>
            </a:r>
            <a:r>
              <a:rPr lang="en-GB" b="1" i="1" dirty="0">
                <a:latin typeface="+mn-lt"/>
                <a:cs typeface="+mn-cs"/>
              </a:rPr>
              <a:t>D</a:t>
            </a:r>
            <a:r>
              <a:rPr lang="en-GB" b="1" dirty="0">
                <a:latin typeface="+mn-lt"/>
                <a:cs typeface="+mn-cs"/>
              </a:rPr>
              <a:t>=0.5 cm </a:t>
            </a:r>
            <a:r>
              <a:rPr lang="en-GB" dirty="0">
                <a:latin typeface="+mn-lt"/>
                <a:cs typeface="+mn-cs"/>
              </a:rPr>
              <a:t>long </a:t>
            </a:r>
            <a:r>
              <a:rPr lang="en-GB" b="1" u="sng" dirty="0">
                <a:solidFill>
                  <a:srgbClr val="FF0000"/>
                </a:solidFill>
                <a:latin typeface="+mn-lt"/>
                <a:cs typeface="+mn-cs"/>
              </a:rPr>
              <a:t>EL region</a:t>
            </a:r>
            <a:r>
              <a:rPr lang="en-GB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GB" dirty="0">
                <a:latin typeface="+mn-lt"/>
                <a:cs typeface="+mn-cs"/>
              </a:rPr>
              <a:t>in </a:t>
            </a:r>
            <a:r>
              <a:rPr lang="en-GB" b="1" dirty="0" err="1">
                <a:latin typeface="+mn-lt"/>
                <a:cs typeface="+mn-cs"/>
              </a:rPr>
              <a:t>Xe</a:t>
            </a:r>
            <a:r>
              <a:rPr lang="en-GB" dirty="0">
                <a:latin typeface="+mn-lt"/>
                <a:cs typeface="+mn-cs"/>
              </a:rPr>
              <a:t> or in the </a:t>
            </a:r>
            <a:r>
              <a:rPr lang="en-GB" b="1" dirty="0">
                <a:latin typeface="+mn-lt"/>
                <a:cs typeface="+mn-cs"/>
              </a:rPr>
              <a:t>Xe-CH</a:t>
            </a:r>
            <a:r>
              <a:rPr lang="en-GB" b="1" baseline="-25000" dirty="0">
                <a:latin typeface="+mn-lt"/>
                <a:cs typeface="+mn-cs"/>
              </a:rPr>
              <a:t>4</a:t>
            </a:r>
            <a:r>
              <a:rPr lang="en-GB" b="1" dirty="0">
                <a:latin typeface="+mn-lt"/>
                <a:cs typeface="+mn-cs"/>
              </a:rPr>
              <a:t> </a:t>
            </a:r>
            <a:r>
              <a:rPr lang="en-GB" dirty="0">
                <a:latin typeface="+mn-lt"/>
                <a:cs typeface="+mn-cs"/>
              </a:rPr>
              <a:t>and </a:t>
            </a:r>
            <a:r>
              <a:rPr lang="en-GB" b="1" dirty="0">
                <a:latin typeface="+mn-lt"/>
                <a:cs typeface="+mn-cs"/>
              </a:rPr>
              <a:t>Xe-CF</a:t>
            </a:r>
            <a:r>
              <a:rPr lang="en-GB" b="1" baseline="-25000" dirty="0">
                <a:latin typeface="+mn-lt"/>
                <a:cs typeface="+mn-cs"/>
              </a:rPr>
              <a:t>4</a:t>
            </a:r>
            <a:r>
              <a:rPr lang="en-GB" dirty="0">
                <a:latin typeface="+mn-lt"/>
                <a:cs typeface="+mn-cs"/>
              </a:rPr>
              <a:t> mixtures with the indicated </a:t>
            </a:r>
            <a:r>
              <a:rPr lang="en-GB" b="1" i="1" dirty="0">
                <a:latin typeface="+mn-lt"/>
                <a:cs typeface="+mn-cs"/>
              </a:rPr>
              <a:t>η</a:t>
            </a:r>
            <a:r>
              <a:rPr lang="en-GB" b="1" baseline="-25000" dirty="0">
                <a:latin typeface="+mn-lt"/>
                <a:cs typeface="+mn-cs"/>
              </a:rPr>
              <a:t>CH4</a:t>
            </a:r>
            <a:r>
              <a:rPr lang="en-GB" b="1" dirty="0">
                <a:latin typeface="+mn-lt"/>
                <a:cs typeface="+mn-cs"/>
              </a:rPr>
              <a:t> and </a:t>
            </a:r>
            <a:r>
              <a:rPr lang="en-GB" b="1" i="1" dirty="0">
                <a:latin typeface="+mn-lt"/>
                <a:cs typeface="+mn-cs"/>
              </a:rPr>
              <a:t>η</a:t>
            </a:r>
            <a:r>
              <a:rPr lang="en-GB" b="1" baseline="-25000" dirty="0">
                <a:latin typeface="+mn-lt"/>
                <a:cs typeface="+mn-cs"/>
              </a:rPr>
              <a:t>CF4</a:t>
            </a:r>
            <a:r>
              <a:rPr lang="en-GB" b="1" dirty="0">
                <a:latin typeface="+mn-lt"/>
                <a:cs typeface="+mn-cs"/>
              </a:rPr>
              <a:t> molecular concentrations  </a:t>
            </a:r>
            <a:r>
              <a:rPr lang="en-GB" dirty="0">
                <a:latin typeface="+mn-lt"/>
                <a:cs typeface="+mn-cs"/>
              </a:rPr>
              <a:t>[</a:t>
            </a:r>
            <a:r>
              <a:rPr lang="en-GB" i="1" dirty="0">
                <a:latin typeface="+mn-lt"/>
                <a:cs typeface="+mn-cs"/>
              </a:rPr>
              <a:t>p</a:t>
            </a:r>
            <a:r>
              <a:rPr lang="en-GB" baseline="30000" dirty="0">
                <a:latin typeface="+mn-lt"/>
                <a:cs typeface="+mn-cs"/>
              </a:rPr>
              <a:t> </a:t>
            </a:r>
            <a:r>
              <a:rPr lang="en-GB" dirty="0">
                <a:latin typeface="+mn-lt"/>
                <a:cs typeface="+mn-cs"/>
              </a:rPr>
              <a:t>=</a:t>
            </a:r>
            <a:r>
              <a:rPr lang="en-GB" baseline="30000" dirty="0">
                <a:latin typeface="+mn-lt"/>
                <a:cs typeface="+mn-cs"/>
              </a:rPr>
              <a:t> </a:t>
            </a:r>
            <a:r>
              <a:rPr lang="en-GB" b="1" dirty="0">
                <a:latin typeface="+mn-lt"/>
                <a:cs typeface="+mn-cs"/>
              </a:rPr>
              <a:t>7600 </a:t>
            </a:r>
            <a:r>
              <a:rPr lang="en-GB" b="1" dirty="0" err="1">
                <a:latin typeface="+mn-lt"/>
                <a:cs typeface="+mn-cs"/>
              </a:rPr>
              <a:t>Torr</a:t>
            </a:r>
            <a:r>
              <a:rPr lang="en-GB" dirty="0">
                <a:latin typeface="+mn-lt"/>
                <a:cs typeface="+mn-cs"/>
              </a:rPr>
              <a:t>, T=293 K]. </a:t>
            </a:r>
            <a:endParaRPr lang="pt-PT" strike="sngStrike" dirty="0">
              <a:latin typeface="+mn-lt"/>
              <a:cs typeface="+mn-cs"/>
            </a:endParaRPr>
          </a:p>
        </p:txBody>
      </p:sp>
      <p:sp>
        <p:nvSpPr>
          <p:cNvPr id="4100" name="TextBox 7"/>
          <p:cNvSpPr txBox="1">
            <a:spLocks noChangeArrowheads="1"/>
          </p:cNvSpPr>
          <p:nvPr/>
        </p:nvSpPr>
        <p:spPr bwMode="auto">
          <a:xfrm>
            <a:off x="0" y="115888"/>
            <a:ext cx="9036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2400">
                <a:latin typeface="Calibri" pitchFamily="34" charset="0"/>
              </a:rPr>
              <a:t>    Monte Carlo simulation results:  EL Yield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4101" name="TextBox 9"/>
          <p:cNvSpPr txBox="1">
            <a:spLocks noChangeArrowheads="1"/>
          </p:cNvSpPr>
          <p:nvPr/>
        </p:nvSpPr>
        <p:spPr bwMode="auto">
          <a:xfrm>
            <a:off x="6156325" y="2781300"/>
            <a:ext cx="23764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i="1" dirty="0">
                <a:latin typeface="Book Antiqua" pitchFamily="18" charset="0"/>
              </a:rPr>
              <a:t>R</a:t>
            </a:r>
            <a:r>
              <a:rPr lang="pt-PT" i="1" baseline="-25000" dirty="0">
                <a:latin typeface="Book Antiqua" pitchFamily="18" charset="0"/>
              </a:rPr>
              <a:t>int</a:t>
            </a:r>
            <a:r>
              <a:rPr lang="pt-PT" baseline="30000" dirty="0">
                <a:latin typeface="Book Antiqua" pitchFamily="18" charset="0"/>
              </a:rPr>
              <a:t>2</a:t>
            </a:r>
            <a:r>
              <a:rPr lang="pt-PT" dirty="0">
                <a:latin typeface="Book Antiqua" pitchFamily="18" charset="0"/>
              </a:rPr>
              <a:t>  </a:t>
            </a:r>
            <a:r>
              <a:rPr lang="pt-PT" dirty="0">
                <a:latin typeface="Book Antiqua" pitchFamily="18" charset="0"/>
                <a:sym typeface="Symbol" pitchFamily="18" charset="2"/>
              </a:rPr>
              <a:t>  (</a:t>
            </a:r>
            <a:r>
              <a:rPr lang="pt-PT" dirty="0">
                <a:latin typeface="Book Antiqua" pitchFamily="18" charset="0"/>
              </a:rPr>
              <a:t>1/</a:t>
            </a:r>
            <a:r>
              <a:rPr lang="pt-PT" i="1" dirty="0">
                <a:latin typeface="Book Antiqua" pitchFamily="18" charset="0"/>
              </a:rPr>
              <a:t>n</a:t>
            </a:r>
            <a:r>
              <a:rPr lang="pt-PT" dirty="0">
                <a:latin typeface="Book Antiqua" pitchFamily="18" charset="0"/>
              </a:rPr>
              <a:t> ) (</a:t>
            </a:r>
            <a:r>
              <a:rPr lang="pt-PT" b="1" i="1" dirty="0">
                <a:latin typeface="Book Antiqua" pitchFamily="18" charset="0"/>
              </a:rPr>
              <a:t>F</a:t>
            </a:r>
            <a:r>
              <a:rPr lang="pt-PT" i="1" dirty="0">
                <a:latin typeface="Book Antiqua" pitchFamily="18" charset="0"/>
              </a:rPr>
              <a:t> </a:t>
            </a:r>
            <a:r>
              <a:rPr lang="pt-PT" dirty="0">
                <a:latin typeface="Book Antiqua" pitchFamily="18" charset="0"/>
              </a:rPr>
              <a:t>+ </a:t>
            </a:r>
            <a:r>
              <a:rPr lang="pt-PT" b="1" i="1" dirty="0">
                <a:latin typeface="Book Antiqua" pitchFamily="18" charset="0"/>
              </a:rPr>
              <a:t>Q</a:t>
            </a:r>
            <a:r>
              <a:rPr lang="pt-PT" dirty="0">
                <a:latin typeface="Book Antiqua" pitchFamily="18" charset="0"/>
              </a:rPr>
              <a:t>)</a:t>
            </a:r>
          </a:p>
        </p:txBody>
      </p:sp>
      <p:sp>
        <p:nvSpPr>
          <p:cNvPr id="4102" name="TextBox 10"/>
          <p:cNvSpPr txBox="1">
            <a:spLocks noChangeArrowheads="1"/>
          </p:cNvSpPr>
          <p:nvPr/>
        </p:nvSpPr>
        <p:spPr bwMode="auto">
          <a:xfrm>
            <a:off x="6659563" y="3563938"/>
            <a:ext cx="2376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b="1" i="1">
                <a:latin typeface="Book Antiqua" pitchFamily="18" charset="0"/>
              </a:rPr>
              <a:t>F  </a:t>
            </a:r>
            <a:r>
              <a:rPr lang="pt-PT" i="1">
                <a:latin typeface="Book Antiqua" pitchFamily="18" charset="0"/>
              </a:rPr>
              <a:t>= </a:t>
            </a:r>
            <a:r>
              <a:rPr lang="en-GB" i="1">
                <a:latin typeface="Symbol" pitchFamily="18" charset="2"/>
                <a:cs typeface="Times New Roman" pitchFamily="18" charset="0"/>
              </a:rPr>
              <a:t>s</a:t>
            </a:r>
            <a:r>
              <a:rPr lang="en-GB" i="1" baseline="-30000">
                <a:latin typeface="Book Antiqua" pitchFamily="18" charset="0"/>
                <a:cs typeface="Times New Roman" pitchFamily="18" charset="0"/>
              </a:rPr>
              <a:t>n</a:t>
            </a:r>
            <a:r>
              <a:rPr lang="en-GB" baseline="-3000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en-GB" i="1">
                <a:latin typeface="Book Antiqua" pitchFamily="18" charset="0"/>
                <a:cs typeface="Times New Roman" pitchFamily="18" charset="0"/>
              </a:rPr>
              <a:t>/n</a:t>
            </a:r>
            <a:r>
              <a:rPr lang="en-GB">
                <a:latin typeface="Book Antiqua" pitchFamily="18" charset="0"/>
                <a:cs typeface="Times New Roman" pitchFamily="18" charset="0"/>
              </a:rPr>
              <a:t> </a:t>
            </a:r>
            <a:endParaRPr lang="pt-PT">
              <a:latin typeface="Book Antiqua" pitchFamily="18" charset="0"/>
            </a:endParaRPr>
          </a:p>
        </p:txBody>
      </p:sp>
      <p:sp>
        <p:nvSpPr>
          <p:cNvPr id="4103" name="TextBox 11"/>
          <p:cNvSpPr txBox="1">
            <a:spLocks noChangeArrowheads="1"/>
          </p:cNvSpPr>
          <p:nvPr/>
        </p:nvSpPr>
        <p:spPr bwMode="auto">
          <a:xfrm>
            <a:off x="6659563" y="4111625"/>
            <a:ext cx="23764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b="1" i="1">
                <a:latin typeface="Book Antiqua" pitchFamily="18" charset="0"/>
              </a:rPr>
              <a:t>Q</a:t>
            </a:r>
            <a:r>
              <a:rPr lang="pt-PT" i="1">
                <a:latin typeface="Book Antiqua" pitchFamily="18" charset="0"/>
              </a:rPr>
              <a:t>  = </a:t>
            </a:r>
            <a:r>
              <a:rPr lang="en-GB" i="1">
                <a:latin typeface="Book Antiqua" pitchFamily="18" charset="0"/>
                <a:cs typeface="Times New Roman" pitchFamily="18" charset="0"/>
              </a:rPr>
              <a:t>J / </a:t>
            </a:r>
            <a:r>
              <a:rPr lang="en-GB">
                <a:latin typeface="Monotype Corsiva" pitchFamily="66" charset="0"/>
                <a:cs typeface="Times New Roman" pitchFamily="18" charset="0"/>
              </a:rPr>
              <a:t>H</a:t>
            </a:r>
            <a:r>
              <a:rPr lang="en-GB" i="1">
                <a:latin typeface="Book Antiqua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300"/>
              </a:spcBef>
            </a:pPr>
            <a:r>
              <a:rPr lang="en-GB" i="1">
                <a:latin typeface="Book Antiqua" pitchFamily="18" charset="0"/>
                <a:cs typeface="Times New Roman" pitchFamily="18" charset="0"/>
              </a:rPr>
              <a:t>        J  = </a:t>
            </a:r>
            <a:r>
              <a:rPr lang="en-GB" i="1">
                <a:latin typeface="Symbol" pitchFamily="18" charset="2"/>
                <a:cs typeface="Times New Roman" pitchFamily="18" charset="0"/>
              </a:rPr>
              <a:t>s</a:t>
            </a:r>
            <a:r>
              <a:rPr lang="en-GB" baseline="-30000">
                <a:latin typeface="Monotype Corsiva" pitchFamily="66" charset="0"/>
                <a:cs typeface="Times New Roman" pitchFamily="18" charset="0"/>
              </a:rPr>
              <a:t>H </a:t>
            </a:r>
            <a:r>
              <a:rPr lang="en-GB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en-GB" i="1">
                <a:latin typeface="Calibri" pitchFamily="34" charset="0"/>
                <a:cs typeface="Times New Roman" pitchFamily="18" charset="0"/>
              </a:rPr>
              <a:t>/</a:t>
            </a:r>
            <a:r>
              <a:rPr lang="en-GB">
                <a:latin typeface="Monotype Corsiva" pitchFamily="66" charset="0"/>
                <a:cs typeface="Times New Roman" pitchFamily="18" charset="0"/>
              </a:rPr>
              <a:t>H </a:t>
            </a:r>
            <a:r>
              <a:rPr lang="en-GB">
                <a:latin typeface="Book Antiqua" pitchFamily="18" charset="0"/>
                <a:cs typeface="Times New Roman" pitchFamily="18" charset="0"/>
              </a:rPr>
              <a:t> </a:t>
            </a:r>
            <a:endParaRPr lang="pt-PT">
              <a:latin typeface="Book Antiqua" pitchFamily="18" charset="0"/>
            </a:endParaRPr>
          </a:p>
        </p:txBody>
      </p:sp>
      <p:sp>
        <p:nvSpPr>
          <p:cNvPr id="4104" name="TextBox 12"/>
          <p:cNvSpPr txBox="1">
            <a:spLocks noChangeArrowheads="1"/>
          </p:cNvSpPr>
          <p:nvPr/>
        </p:nvSpPr>
        <p:spPr bwMode="auto">
          <a:xfrm>
            <a:off x="6372225" y="3716338"/>
            <a:ext cx="3603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3200">
                <a:latin typeface="Book Antiqua" pitchFamily="18" charset="0"/>
              </a:rPr>
              <a:t>{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410" t="7793" r="31259" b="780"/>
          <a:stretch>
            <a:fillRect/>
          </a:stretch>
        </p:blipFill>
        <p:spPr bwMode="auto">
          <a:xfrm>
            <a:off x="36513" y="893763"/>
            <a:ext cx="45354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79388" y="5553075"/>
            <a:ext cx="48244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dirty="0">
                <a:latin typeface="Calibri" pitchFamily="34" charset="0"/>
                <a:cs typeface="Times New Roman" pitchFamily="18" charset="0"/>
              </a:rPr>
              <a:t>Fluctuations parameter </a:t>
            </a:r>
            <a:r>
              <a:rPr lang="en-GB" i="1" dirty="0">
                <a:latin typeface="Calibri" pitchFamily="34" charset="0"/>
                <a:cs typeface="Times New Roman" pitchFamily="18" charset="0"/>
              </a:rPr>
              <a:t>Q=J</a:t>
            </a:r>
            <a:r>
              <a:rPr lang="en-GB" baseline="300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i="1" dirty="0">
                <a:latin typeface="Calibri" pitchFamily="34" charset="0"/>
                <a:cs typeface="Times New Roman" pitchFamily="18" charset="0"/>
              </a:rPr>
              <a:t>/</a:t>
            </a:r>
            <a:r>
              <a:rPr lang="en-GB" dirty="0">
                <a:latin typeface="Monotype Corsiva" pitchFamily="66" charset="0"/>
                <a:cs typeface="Times New Roman" pitchFamily="18" charset="0"/>
              </a:rPr>
              <a:t>H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  of the EL yield </a:t>
            </a:r>
            <a:r>
              <a:rPr lang="en-GB" i="1" dirty="0">
                <a:latin typeface="Monotype Corsiva" pitchFamily="66" charset="0"/>
                <a:cs typeface="Times New Roman" pitchFamily="18" charset="0"/>
              </a:rPr>
              <a:t>H </a:t>
            </a:r>
            <a:r>
              <a:rPr lang="en-GB" dirty="0">
                <a:latin typeface="Monotype Corsiva" pitchFamily="66" charset="0"/>
                <a:cs typeface="Times New Roman" pitchFamily="18" charset="0"/>
              </a:rPr>
              <a:t>, 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where </a:t>
            </a:r>
            <a:r>
              <a:rPr lang="en-GB" i="1" dirty="0">
                <a:latin typeface="Calibri" pitchFamily="34" charset="0"/>
                <a:cs typeface="Times New Roman" pitchFamily="18" charset="0"/>
              </a:rPr>
              <a:t>J=</a:t>
            </a:r>
            <a:r>
              <a:rPr lang="en-GB" i="1" dirty="0" err="1">
                <a:latin typeface="Symbol" pitchFamily="18" charset="2"/>
                <a:cs typeface="Times New Roman" pitchFamily="18" charset="0"/>
              </a:rPr>
              <a:t>s</a:t>
            </a:r>
            <a:r>
              <a:rPr lang="en-GB" baseline="-30000" dirty="0" err="1">
                <a:latin typeface="Monotype Corsiva" pitchFamily="66" charset="0"/>
                <a:cs typeface="Times New Roman" pitchFamily="18" charset="0"/>
              </a:rPr>
              <a:t>H</a:t>
            </a:r>
            <a:r>
              <a:rPr lang="en-GB" baseline="-300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baseline="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en-GB" i="1" dirty="0">
                <a:latin typeface="Calibri" pitchFamily="34" charset="0"/>
                <a:cs typeface="Times New Roman" pitchFamily="18" charset="0"/>
              </a:rPr>
              <a:t>/</a:t>
            </a:r>
            <a:r>
              <a:rPr lang="en-GB" dirty="0">
                <a:latin typeface="Monotype Corsiva" pitchFamily="66" charset="0"/>
                <a:cs typeface="Times New Roman" pitchFamily="18" charset="0"/>
              </a:rPr>
              <a:t>H 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 is the relative variance of </a:t>
            </a:r>
            <a:r>
              <a:rPr lang="en-GB" dirty="0">
                <a:latin typeface="Monotype Corsiva" pitchFamily="66" charset="0"/>
                <a:cs typeface="Times New Roman" pitchFamily="18" charset="0"/>
              </a:rPr>
              <a:t>H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.</a:t>
            </a:r>
          </a:p>
          <a:p>
            <a:r>
              <a:rPr lang="en-GB" dirty="0">
                <a:latin typeface="Calibri" pitchFamily="34" charset="0"/>
                <a:cs typeface="Times New Roman" pitchFamily="18" charset="0"/>
              </a:rPr>
              <a:t>The bar </a:t>
            </a:r>
            <a:r>
              <a:rPr lang="en-GB" i="1" dirty="0" err="1">
                <a:latin typeface="Calibri" pitchFamily="34" charset="0"/>
                <a:cs typeface="Times New Roman" pitchFamily="18" charset="0"/>
              </a:rPr>
              <a:t>F</a:t>
            </a:r>
            <a:r>
              <a:rPr lang="en-GB" baseline="-30000" dirty="0" err="1">
                <a:latin typeface="Calibri" pitchFamily="34" charset="0"/>
                <a:cs typeface="Times New Roman" pitchFamily="18" charset="0"/>
              </a:rPr>
              <a:t>Xe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 marks the </a:t>
            </a:r>
            <a:r>
              <a:rPr lang="en-GB" dirty="0" err="1">
                <a:latin typeface="Calibri" pitchFamily="34" charset="0"/>
                <a:cs typeface="Times New Roman" pitchFamily="18" charset="0"/>
              </a:rPr>
              <a:t>Xe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GB" dirty="0" err="1">
                <a:latin typeface="Calibri" pitchFamily="34" charset="0"/>
                <a:cs typeface="Times New Roman" pitchFamily="18" charset="0"/>
              </a:rPr>
              <a:t>Fano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 factor.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 l="1704" r="31259" b="1169"/>
          <a:stretch>
            <a:fillRect/>
          </a:stretch>
        </p:blipFill>
        <p:spPr bwMode="auto">
          <a:xfrm>
            <a:off x="4427538" y="528638"/>
            <a:ext cx="464185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292725" y="5529263"/>
            <a:ext cx="3743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>
                <a:latin typeface="Calibri" pitchFamily="34" charset="0"/>
                <a:cs typeface="Times New Roman" pitchFamily="18" charset="0"/>
              </a:rPr>
              <a:t>Fraction </a:t>
            </a:r>
            <a:r>
              <a:rPr lang="en-GB" i="1">
                <a:latin typeface="Symbol" pitchFamily="18" charset="2"/>
                <a:cs typeface="Times New Roman" pitchFamily="18" charset="0"/>
              </a:rPr>
              <a:t>z</a:t>
            </a:r>
            <a:r>
              <a:rPr lang="en-GB">
                <a:latin typeface="Calibri" pitchFamily="34" charset="0"/>
                <a:cs typeface="Times New Roman" pitchFamily="18" charset="0"/>
              </a:rPr>
              <a:t>  of electrons that become attached to CH</a:t>
            </a:r>
            <a:r>
              <a:rPr lang="en-GB" baseline="-30000">
                <a:latin typeface="Calibri" pitchFamily="34" charset="0"/>
                <a:cs typeface="Times New Roman" pitchFamily="18" charset="0"/>
              </a:rPr>
              <a:t>4</a:t>
            </a:r>
            <a:r>
              <a:rPr lang="en-GB">
                <a:latin typeface="Calibri" pitchFamily="34" charset="0"/>
                <a:cs typeface="Times New Roman" pitchFamily="18" charset="0"/>
              </a:rPr>
              <a:t> or CF</a:t>
            </a:r>
            <a:r>
              <a:rPr lang="en-GB" baseline="-30000">
                <a:latin typeface="Calibri" pitchFamily="34" charset="0"/>
                <a:cs typeface="Times New Roman" pitchFamily="18" charset="0"/>
              </a:rPr>
              <a:t>4</a:t>
            </a:r>
            <a:r>
              <a:rPr lang="en-GB">
                <a:latin typeface="Calibri" pitchFamily="34" charset="0"/>
                <a:cs typeface="Times New Roman" pitchFamily="18" charset="0"/>
              </a:rPr>
              <a:t> molecules in the EL region.</a:t>
            </a:r>
            <a:endParaRPr lang="en-GB">
              <a:latin typeface="Calibri" pitchFamily="34" charset="0"/>
            </a:endParaRP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0" y="115888"/>
            <a:ext cx="9036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2400">
                <a:latin typeface="Calibri" pitchFamily="34" charset="0"/>
              </a:rPr>
              <a:t>Monte Carlo simulation results:  EL Fluctuations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2771800" y="6453336"/>
            <a:ext cx="23764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i="1" dirty="0">
                <a:latin typeface="Book Antiqua" pitchFamily="18" charset="0"/>
              </a:rPr>
              <a:t>R</a:t>
            </a:r>
            <a:r>
              <a:rPr lang="pt-PT" i="1" baseline="-25000" dirty="0">
                <a:latin typeface="Book Antiqua" pitchFamily="18" charset="0"/>
              </a:rPr>
              <a:t>int</a:t>
            </a:r>
            <a:r>
              <a:rPr lang="pt-PT" baseline="30000" dirty="0">
                <a:latin typeface="Book Antiqua" pitchFamily="18" charset="0"/>
              </a:rPr>
              <a:t>2</a:t>
            </a:r>
            <a:r>
              <a:rPr lang="pt-PT" dirty="0">
                <a:latin typeface="Book Antiqua" pitchFamily="18" charset="0"/>
              </a:rPr>
              <a:t>  </a:t>
            </a:r>
            <a:r>
              <a:rPr lang="pt-PT" dirty="0">
                <a:latin typeface="Book Antiqua" pitchFamily="18" charset="0"/>
                <a:sym typeface="Symbol" pitchFamily="18" charset="2"/>
              </a:rPr>
              <a:t>  (</a:t>
            </a:r>
            <a:r>
              <a:rPr lang="pt-PT" dirty="0">
                <a:latin typeface="Book Antiqua" pitchFamily="18" charset="0"/>
              </a:rPr>
              <a:t>1/</a:t>
            </a:r>
            <a:r>
              <a:rPr lang="pt-PT" i="1" dirty="0">
                <a:latin typeface="Book Antiqua" pitchFamily="18" charset="0"/>
              </a:rPr>
              <a:t>n</a:t>
            </a:r>
            <a:r>
              <a:rPr lang="pt-PT" dirty="0">
                <a:latin typeface="Book Antiqua" pitchFamily="18" charset="0"/>
              </a:rPr>
              <a:t> ) (</a:t>
            </a:r>
            <a:r>
              <a:rPr lang="pt-PT" b="1" i="1" dirty="0">
                <a:latin typeface="Book Antiqua" pitchFamily="18" charset="0"/>
              </a:rPr>
              <a:t>F</a:t>
            </a:r>
            <a:r>
              <a:rPr lang="pt-PT" i="1" dirty="0">
                <a:latin typeface="Book Antiqua" pitchFamily="18" charset="0"/>
              </a:rPr>
              <a:t> </a:t>
            </a:r>
            <a:r>
              <a:rPr lang="pt-PT" dirty="0">
                <a:latin typeface="Book Antiqua" pitchFamily="18" charset="0"/>
              </a:rPr>
              <a:t>+ </a:t>
            </a:r>
            <a:r>
              <a:rPr lang="pt-PT" b="1" i="1" dirty="0">
                <a:latin typeface="Book Antiqua" pitchFamily="18" charset="0"/>
              </a:rPr>
              <a:t>Q</a:t>
            </a:r>
            <a:r>
              <a:rPr lang="pt-PT" dirty="0">
                <a:latin typeface="Book Antiqua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179388" y="476672"/>
            <a:ext cx="8964612" cy="619268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charset="0"/>
              <a:buNone/>
            </a:pPr>
            <a:r>
              <a:rPr lang="pt-PT" sz="2800" dirty="0" smtClean="0"/>
              <a:t>         </a:t>
            </a:r>
            <a:r>
              <a:rPr lang="pt-PT" sz="2800" dirty="0" err="1" smtClean="0"/>
              <a:t>Conclusions</a:t>
            </a:r>
            <a:r>
              <a:rPr lang="pt-PT" sz="2800" dirty="0" smtClean="0"/>
              <a:t> </a:t>
            </a:r>
            <a:r>
              <a:rPr lang="pt-PT" sz="2800" dirty="0" err="1" smtClean="0"/>
              <a:t>from</a:t>
            </a:r>
            <a:r>
              <a:rPr lang="pt-PT" sz="2800" dirty="0" smtClean="0"/>
              <a:t> EL </a:t>
            </a:r>
            <a:r>
              <a:rPr lang="pt-PT" sz="2800" dirty="0" err="1" smtClean="0"/>
              <a:t>simulation</a:t>
            </a:r>
            <a:r>
              <a:rPr lang="pt-PT" sz="2800" dirty="0" smtClean="0"/>
              <a:t> </a:t>
            </a:r>
            <a:r>
              <a:rPr lang="pt-PT" sz="2800" dirty="0" err="1" smtClean="0"/>
              <a:t>results</a:t>
            </a:r>
            <a:r>
              <a:rPr lang="pt-PT" sz="2800" dirty="0" smtClean="0"/>
              <a:t>:</a:t>
            </a:r>
            <a:endParaRPr lang="pt-PT" sz="2800" dirty="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pt-PT" sz="2800" dirty="0" smtClean="0">
                <a:solidFill>
                  <a:srgbClr val="FF0000"/>
                </a:solidFill>
              </a:rPr>
              <a:t>                             </a:t>
            </a:r>
          </a:p>
          <a:p>
            <a:pPr marL="0" indent="0" eaLnBrk="1" hangingPunct="1"/>
            <a:r>
              <a:rPr lang="pt-PT" sz="2800" dirty="0" smtClean="0"/>
              <a:t> CH</a:t>
            </a:r>
            <a:r>
              <a:rPr lang="pt-PT" sz="2800" baseline="-25000" dirty="0" smtClean="0"/>
              <a:t>4</a:t>
            </a:r>
            <a:r>
              <a:rPr lang="pt-PT" sz="2800" dirty="0" smtClean="0"/>
              <a:t> </a:t>
            </a:r>
            <a:r>
              <a:rPr lang="pt-PT" sz="2800" dirty="0" err="1" smtClean="0"/>
              <a:t>may</a:t>
            </a:r>
            <a:r>
              <a:rPr lang="pt-PT" sz="2800" dirty="0" smtClean="0"/>
              <a:t> </a:t>
            </a:r>
            <a:r>
              <a:rPr lang="pt-PT" sz="2800" dirty="0" err="1" smtClean="0"/>
              <a:t>be</a:t>
            </a:r>
            <a:r>
              <a:rPr lang="pt-PT" sz="2800" dirty="0" smtClean="0"/>
              <a:t> a </a:t>
            </a:r>
            <a:r>
              <a:rPr lang="pt-PT" sz="2800" dirty="0" err="1" smtClean="0"/>
              <a:t>good</a:t>
            </a:r>
            <a:r>
              <a:rPr lang="pt-PT" sz="2800" dirty="0" smtClean="0"/>
              <a:t> candidate </a:t>
            </a:r>
            <a:r>
              <a:rPr lang="pt-PT" sz="2800" dirty="0" err="1" smtClean="0"/>
              <a:t>below</a:t>
            </a:r>
            <a:r>
              <a:rPr lang="pt-PT" sz="2800" dirty="0" smtClean="0"/>
              <a:t> ~ 1% </a:t>
            </a:r>
            <a:r>
              <a:rPr lang="pt-PT" sz="2800" dirty="0" err="1" smtClean="0"/>
              <a:t>concentrations</a:t>
            </a:r>
            <a:endParaRPr lang="pt-PT" sz="2800" dirty="0" smtClean="0"/>
          </a:p>
          <a:p>
            <a:pPr marL="0" indent="0" eaLnBrk="1" hangingPunct="1"/>
            <a:r>
              <a:rPr lang="pt-PT" sz="2800" dirty="0" smtClean="0"/>
              <a:t> CF</a:t>
            </a:r>
            <a:r>
              <a:rPr lang="pt-PT" sz="2800" baseline="-25000" dirty="0" smtClean="0"/>
              <a:t>4</a:t>
            </a:r>
            <a:r>
              <a:rPr lang="pt-PT" sz="2800" dirty="0" smtClean="0"/>
              <a:t> </a:t>
            </a:r>
            <a:r>
              <a:rPr lang="pt-PT" sz="2800" dirty="0" err="1" smtClean="0"/>
              <a:t>apparently</a:t>
            </a:r>
            <a:r>
              <a:rPr lang="pt-PT" sz="2800" dirty="0" smtClean="0"/>
              <a:t> </a:t>
            </a:r>
            <a:r>
              <a:rPr lang="pt-PT" sz="2800" dirty="0" err="1" smtClean="0"/>
              <a:t>is</a:t>
            </a:r>
            <a:r>
              <a:rPr lang="pt-PT" sz="2800" dirty="0" smtClean="0"/>
              <a:t> </a:t>
            </a:r>
            <a:r>
              <a:rPr lang="pt-PT" sz="2800" dirty="0" err="1" smtClean="0"/>
              <a:t>not</a:t>
            </a:r>
            <a:r>
              <a:rPr lang="pt-PT" sz="2800" dirty="0" smtClean="0"/>
              <a:t>, </a:t>
            </a:r>
            <a:r>
              <a:rPr lang="pt-PT" sz="2800" dirty="0" err="1" smtClean="0"/>
              <a:t>even</a:t>
            </a:r>
            <a:r>
              <a:rPr lang="pt-PT" sz="2800" dirty="0" smtClean="0"/>
              <a:t> </a:t>
            </a:r>
            <a:r>
              <a:rPr lang="pt-PT" sz="2800" dirty="0" err="1" smtClean="0"/>
              <a:t>at</a:t>
            </a:r>
            <a:r>
              <a:rPr lang="pt-PT" sz="2800" dirty="0" smtClean="0"/>
              <a:t> </a:t>
            </a:r>
            <a:r>
              <a:rPr lang="pt-PT" sz="2800" dirty="0" err="1" smtClean="0"/>
              <a:t>much</a:t>
            </a:r>
            <a:r>
              <a:rPr lang="pt-PT" sz="2800" dirty="0" smtClean="0"/>
              <a:t> </a:t>
            </a:r>
            <a:r>
              <a:rPr lang="pt-PT" sz="2800" dirty="0" err="1" smtClean="0"/>
              <a:t>lower</a:t>
            </a:r>
            <a:r>
              <a:rPr lang="pt-PT" sz="2800" dirty="0" smtClean="0"/>
              <a:t> </a:t>
            </a:r>
            <a:r>
              <a:rPr lang="pt-PT" sz="2800" dirty="0" err="1" smtClean="0"/>
              <a:t>concentrations</a:t>
            </a:r>
            <a:r>
              <a:rPr lang="pt-PT" sz="2800" dirty="0" smtClean="0"/>
              <a:t> (&lt;0.01%).</a:t>
            </a:r>
          </a:p>
          <a:p>
            <a:pPr marL="0" indent="0" eaLnBrk="1" hangingPunct="1">
              <a:buFont typeface="Arial" charset="0"/>
              <a:buNone/>
            </a:pPr>
            <a:endParaRPr lang="pt-PT" sz="2800" dirty="0" smtClean="0"/>
          </a:p>
          <a:p>
            <a:pPr marL="0" indent="0">
              <a:buNone/>
            </a:pPr>
            <a:r>
              <a:rPr lang="pt-PT" sz="2800" dirty="0" smtClean="0"/>
              <a:t>  </a:t>
            </a:r>
            <a:r>
              <a:rPr lang="pt-PT" sz="2800" dirty="0" err="1" smtClean="0">
                <a:solidFill>
                  <a:srgbClr val="0070C0"/>
                </a:solidFill>
              </a:rPr>
              <a:t>However</a:t>
            </a:r>
            <a:r>
              <a:rPr lang="pt-PT" sz="2800" dirty="0" smtClean="0">
                <a:latin typeface="Monotype Corsiva" pitchFamily="66" charset="0"/>
              </a:rPr>
              <a:t>, </a:t>
            </a:r>
            <a:r>
              <a:rPr lang="pt-PT" sz="2800" i="1" dirty="0" err="1" smtClean="0">
                <a:latin typeface="Monotype Corsiva" pitchFamily="66" charset="0"/>
              </a:rPr>
              <a:t>R</a:t>
            </a:r>
            <a:r>
              <a:rPr lang="pt-PT" sz="2800" i="1" baseline="-25000" dirty="0" err="1" smtClean="0">
                <a:latin typeface="Monotype Corsiva" pitchFamily="66" charset="0"/>
              </a:rPr>
              <a:t>int</a:t>
            </a:r>
            <a:r>
              <a:rPr lang="pt-PT" sz="2800" dirty="0" smtClean="0">
                <a:latin typeface="Monotype Corsiva" pitchFamily="66" charset="0"/>
              </a:rPr>
              <a:t> </a:t>
            </a:r>
            <a:r>
              <a:rPr lang="pt-PT" sz="2800" i="1" dirty="0" smtClean="0">
                <a:latin typeface="Book Antiqua" pitchFamily="18" charset="0"/>
              </a:rPr>
              <a:t>(</a:t>
            </a:r>
            <a:r>
              <a:rPr lang="pt-PT" sz="2800" i="1" dirty="0" err="1" smtClean="0">
                <a:latin typeface="Monotype Corsiva" pitchFamily="66" charset="0"/>
              </a:rPr>
              <a:t>R</a:t>
            </a:r>
            <a:r>
              <a:rPr lang="pt-PT" sz="2800" i="1" baseline="-25000" dirty="0" err="1" smtClean="0">
                <a:latin typeface="Monotype Corsiva" pitchFamily="66" charset="0"/>
              </a:rPr>
              <a:t>int</a:t>
            </a:r>
            <a:r>
              <a:rPr lang="pt-PT" sz="2800" i="1" baseline="-25000" dirty="0" smtClean="0">
                <a:latin typeface="Monotype Corsiva" pitchFamily="66" charset="0"/>
              </a:rPr>
              <a:t> </a:t>
            </a:r>
            <a:r>
              <a:rPr lang="pt-PT" sz="2800" baseline="30000" dirty="0" smtClean="0">
                <a:latin typeface="Book Antiqua" pitchFamily="18" charset="0"/>
              </a:rPr>
              <a:t>2</a:t>
            </a:r>
            <a:r>
              <a:rPr lang="pt-PT" sz="2800" dirty="0" smtClean="0">
                <a:latin typeface="Book Antiqua" pitchFamily="18" charset="0"/>
              </a:rPr>
              <a:t>  </a:t>
            </a:r>
            <a:r>
              <a:rPr lang="pt-PT" sz="2800" dirty="0" smtClean="0">
                <a:sym typeface="Symbol" pitchFamily="18" charset="2"/>
              </a:rPr>
              <a:t>  (</a:t>
            </a:r>
            <a:r>
              <a:rPr lang="pt-PT" sz="2800" dirty="0" smtClean="0"/>
              <a:t>1/</a:t>
            </a:r>
            <a:r>
              <a:rPr lang="pt-PT" sz="2800" i="1" dirty="0" smtClean="0"/>
              <a:t>n</a:t>
            </a:r>
            <a:r>
              <a:rPr lang="pt-PT" sz="2800" dirty="0" smtClean="0"/>
              <a:t> ) (</a:t>
            </a:r>
            <a:r>
              <a:rPr lang="pt-PT" sz="2800" b="1" i="1" dirty="0" smtClean="0"/>
              <a:t>F</a:t>
            </a:r>
            <a:r>
              <a:rPr lang="pt-PT" sz="2800" i="1" dirty="0" smtClean="0"/>
              <a:t> </a:t>
            </a:r>
            <a:r>
              <a:rPr lang="pt-PT" sz="2800" dirty="0" smtClean="0"/>
              <a:t>+ </a:t>
            </a:r>
            <a:r>
              <a:rPr lang="pt-PT" sz="2800" b="1" i="1" dirty="0" smtClean="0"/>
              <a:t>Q</a:t>
            </a:r>
            <a:r>
              <a:rPr lang="pt-PT" sz="2800" dirty="0" smtClean="0"/>
              <a:t>) </a:t>
            </a:r>
            <a:r>
              <a:rPr lang="pt-PT" sz="2800" dirty="0" smtClean="0">
                <a:latin typeface="Book Antiqua" pitchFamily="18" charset="0"/>
              </a:rPr>
              <a:t>) </a:t>
            </a:r>
            <a:r>
              <a:rPr lang="pt-PT" sz="2800" dirty="0" err="1" smtClean="0"/>
              <a:t>is</a:t>
            </a:r>
            <a:r>
              <a:rPr lang="pt-PT" sz="2800" dirty="0" smtClean="0"/>
              <a:t> </a:t>
            </a:r>
            <a:r>
              <a:rPr lang="pt-PT" sz="2800" dirty="0" err="1" smtClean="0"/>
              <a:t>also</a:t>
            </a:r>
            <a:r>
              <a:rPr lang="pt-PT" sz="2800" dirty="0" smtClean="0"/>
              <a:t> </a:t>
            </a:r>
            <a:r>
              <a:rPr lang="pt-PT" sz="2800" dirty="0" err="1" smtClean="0"/>
              <a:t>determined</a:t>
            </a:r>
            <a:r>
              <a:rPr lang="pt-PT" sz="2800" dirty="0" smtClean="0"/>
              <a:t> </a:t>
            </a:r>
            <a:r>
              <a:rPr lang="pt-PT" sz="2800" dirty="0" err="1" smtClean="0"/>
              <a:t>by</a:t>
            </a:r>
            <a:r>
              <a:rPr lang="pt-PT" sz="2800" dirty="0" smtClean="0"/>
              <a:t> </a:t>
            </a:r>
            <a:r>
              <a:rPr lang="pt-PT" sz="2800" dirty="0" err="1" smtClean="0"/>
              <a:t>other</a:t>
            </a:r>
            <a:r>
              <a:rPr lang="pt-PT" sz="2800" dirty="0" smtClean="0"/>
              <a:t> </a:t>
            </a:r>
            <a:r>
              <a:rPr lang="pt-PT" sz="2800" dirty="0" err="1" smtClean="0"/>
              <a:t>factors</a:t>
            </a:r>
            <a:r>
              <a:rPr lang="pt-PT" sz="2800" dirty="0" smtClean="0"/>
              <a:t>, </a:t>
            </a:r>
            <a:r>
              <a:rPr lang="pt-PT" sz="2800" dirty="0" err="1" smtClean="0"/>
              <a:t>namely</a:t>
            </a:r>
            <a:r>
              <a:rPr lang="pt-PT" sz="2800" dirty="0" smtClean="0"/>
              <a:t> </a:t>
            </a:r>
            <a:r>
              <a:rPr lang="pt-PT" sz="2800" i="1" dirty="0" smtClean="0">
                <a:latin typeface="Monotype Corsiva" pitchFamily="66" charset="0"/>
              </a:rPr>
              <a:t>  n</a:t>
            </a:r>
            <a:r>
              <a:rPr lang="pt-PT" sz="2800" dirty="0" smtClean="0"/>
              <a:t> (</a:t>
            </a:r>
            <a:r>
              <a:rPr lang="pt-PT" sz="2800" dirty="0" err="1" smtClean="0"/>
              <a:t>recombination</a:t>
            </a:r>
            <a:r>
              <a:rPr lang="pt-PT" sz="2800" dirty="0" smtClean="0"/>
              <a:t>), </a:t>
            </a:r>
            <a:r>
              <a:rPr lang="pt-PT" sz="2800" dirty="0" err="1" smtClean="0"/>
              <a:t>the</a:t>
            </a:r>
            <a:r>
              <a:rPr lang="pt-PT" sz="2800" dirty="0" smtClean="0"/>
              <a:t> Fano </a:t>
            </a:r>
            <a:r>
              <a:rPr lang="pt-PT" sz="2800" dirty="0" err="1" smtClean="0"/>
              <a:t>factor</a:t>
            </a:r>
            <a:r>
              <a:rPr lang="pt-PT" sz="2800" dirty="0" smtClean="0"/>
              <a:t>, </a:t>
            </a:r>
            <a:r>
              <a:rPr lang="pt-PT" sz="2800" dirty="0" err="1" smtClean="0"/>
              <a:t>etc</a:t>
            </a:r>
            <a:endParaRPr lang="pt-PT" sz="2800" dirty="0" smtClean="0"/>
          </a:p>
          <a:p>
            <a:pPr marL="0" indent="0">
              <a:buNone/>
            </a:pPr>
            <a:endParaRPr lang="pt-PT" sz="2800" dirty="0" smtClean="0"/>
          </a:p>
          <a:p>
            <a:pPr marL="0" indent="0">
              <a:buNone/>
            </a:pPr>
            <a:r>
              <a:rPr lang="pt-PT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And</a:t>
            </a:r>
            <a:r>
              <a:rPr lang="pt-PT" sz="2800" dirty="0" smtClean="0"/>
              <a:t> </a:t>
            </a:r>
            <a:r>
              <a:rPr lang="pt-PT" sz="2800" dirty="0" err="1" smtClean="0"/>
              <a:t>n</a:t>
            </a:r>
            <a:r>
              <a:rPr lang="pt-PT" sz="2800" dirty="0" err="1" smtClean="0"/>
              <a:t>ot</a:t>
            </a:r>
            <a:r>
              <a:rPr lang="pt-PT" sz="2800" dirty="0" smtClean="0"/>
              <a:t> </a:t>
            </a:r>
            <a:r>
              <a:rPr lang="pt-PT" sz="2800" dirty="0" err="1" smtClean="0"/>
              <a:t>all</a:t>
            </a:r>
            <a:r>
              <a:rPr lang="pt-PT" sz="2800" dirty="0" smtClean="0"/>
              <a:t> candidates </a:t>
            </a:r>
            <a:r>
              <a:rPr lang="pt-PT" sz="2800" dirty="0" err="1" smtClean="0"/>
              <a:t>have</a:t>
            </a:r>
            <a:r>
              <a:rPr lang="pt-PT" sz="2800" dirty="0" smtClean="0"/>
              <a:t> </a:t>
            </a:r>
            <a:r>
              <a:rPr lang="pt-PT" sz="2800" dirty="0" err="1" smtClean="0"/>
              <a:t>enough</a:t>
            </a:r>
            <a:r>
              <a:rPr lang="pt-PT" sz="2800" dirty="0" smtClean="0"/>
              <a:t> </a:t>
            </a:r>
            <a:r>
              <a:rPr lang="pt-PT" sz="2800" dirty="0" err="1" smtClean="0"/>
              <a:t>and</a:t>
            </a:r>
            <a:r>
              <a:rPr lang="pt-PT" sz="2800" dirty="0" smtClean="0"/>
              <a:t> </a:t>
            </a:r>
            <a:r>
              <a:rPr lang="pt-PT" sz="2800" dirty="0" err="1" smtClean="0"/>
              <a:t>credible</a:t>
            </a:r>
            <a:r>
              <a:rPr lang="pt-PT" sz="2800" dirty="0" smtClean="0"/>
              <a:t> data to </a:t>
            </a:r>
            <a:r>
              <a:rPr lang="pt-PT" sz="2800" dirty="0" err="1" smtClean="0"/>
              <a:t>implement</a:t>
            </a:r>
            <a:r>
              <a:rPr lang="pt-PT" sz="2800" dirty="0" smtClean="0"/>
              <a:t> a </a:t>
            </a:r>
            <a:r>
              <a:rPr lang="pt-PT" sz="2800" dirty="0" err="1" smtClean="0"/>
              <a:t>reliable</a:t>
            </a:r>
            <a:r>
              <a:rPr lang="pt-PT" sz="2800" dirty="0" smtClean="0"/>
              <a:t> </a:t>
            </a:r>
            <a:r>
              <a:rPr lang="pt-PT" sz="2800" dirty="0" err="1" smtClean="0"/>
              <a:t>simulation</a:t>
            </a:r>
            <a:r>
              <a:rPr lang="pt-PT" sz="2800" dirty="0" smtClean="0"/>
              <a:t> </a:t>
            </a:r>
            <a:r>
              <a:rPr lang="pt-PT" sz="2800" dirty="0" err="1" smtClean="0"/>
              <a:t>scheme</a:t>
            </a:r>
            <a:r>
              <a:rPr lang="pt-PT" sz="2800" dirty="0" smtClean="0"/>
              <a:t> </a:t>
            </a:r>
            <a:r>
              <a:rPr lang="pt-PT" sz="2800" dirty="0" err="1" smtClean="0"/>
              <a:t>so</a:t>
            </a:r>
            <a:r>
              <a:rPr lang="pt-PT" sz="2800" dirty="0" smtClean="0"/>
              <a:t>…</a:t>
            </a:r>
          </a:p>
          <a:p>
            <a:pPr marL="0" indent="0">
              <a:buNone/>
            </a:pPr>
            <a:endParaRPr lang="pt-PT" sz="2800" dirty="0" smtClean="0"/>
          </a:p>
          <a:p>
            <a:pPr marL="0" indent="0">
              <a:buNone/>
            </a:pPr>
            <a:endParaRPr lang="pt-PT" sz="28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6880860" cy="554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496944" cy="3672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Search for </a:t>
            </a:r>
            <a:r>
              <a:rPr lang="en-US" dirty="0" err="1" smtClean="0"/>
              <a:t>neutrinoless</a:t>
            </a:r>
            <a:r>
              <a:rPr lang="en-US" dirty="0" smtClean="0"/>
              <a:t> </a:t>
            </a:r>
            <a:r>
              <a:rPr lang="en-US" dirty="0" smtClean="0"/>
              <a:t>double beta decay (</a:t>
            </a:r>
            <a:r>
              <a:rPr lang="en-US" dirty="0" smtClean="0">
                <a:latin typeface="Symbol" pitchFamily="18" charset="2"/>
              </a:rPr>
              <a:t>bb0n</a:t>
            </a:r>
            <a:r>
              <a:rPr lang="en-US" dirty="0" smtClean="0"/>
              <a:t>):</a:t>
            </a:r>
          </a:p>
          <a:p>
            <a:pPr>
              <a:buNone/>
            </a:pPr>
            <a:endParaRPr lang="pt-PT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Tests </a:t>
            </a:r>
            <a:r>
              <a:rPr lang="en-US" sz="2400" dirty="0" err="1" smtClean="0"/>
              <a:t>Majorana</a:t>
            </a:r>
            <a:r>
              <a:rPr lang="en-US" sz="2400" dirty="0" smtClean="0"/>
              <a:t> nature of neutrino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Helps determine absolute neutrino mass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If observed, lepton number NOT conserved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 </a:t>
            </a:r>
            <a:r>
              <a:rPr lang="en-US" sz="4000">
                <a:solidFill>
                  <a:srgbClr val="800080"/>
                </a:solidFill>
              </a:rPr>
              <a:t>TPC: </a:t>
            </a:r>
            <a:r>
              <a:rPr lang="en-US" sz="4000">
                <a:solidFill>
                  <a:srgbClr val="800080"/>
                </a:solidFill>
                <a:sym typeface="Symbol" pitchFamily="18" charset="2"/>
              </a:rPr>
              <a:t> </a:t>
            </a:r>
            <a:r>
              <a:rPr lang="en-US" sz="4000">
                <a:solidFill>
                  <a:srgbClr val="800080"/>
                </a:solidFill>
              </a:rPr>
              <a:t>Signal &amp; Backgrounds</a:t>
            </a:r>
            <a:endParaRPr lang="en-US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752600" y="3048000"/>
            <a:ext cx="48006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4191000" y="3048000"/>
            <a:ext cx="0" cy="2286000"/>
          </a:xfrm>
          <a:prstGeom prst="line">
            <a:avLst/>
          </a:prstGeom>
          <a:noFill/>
          <a:ln w="19050" cap="rnd">
            <a:solidFill>
              <a:schemeClr val="tx1">
                <a:alpha val="59000"/>
              </a:scheme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870325" y="1952625"/>
            <a:ext cx="154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u="sng">
                <a:ea typeface="ＭＳ Ｐゴシック" pitchFamily="84" charset="-128"/>
              </a:rPr>
              <a:t>-HV plane</a:t>
            </a:r>
            <a:endParaRPr lang="en-US" sz="2400">
              <a:ea typeface="ＭＳ Ｐゴシック" pitchFamily="84" charset="-128"/>
            </a:endParaRP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3962400" y="2286000"/>
            <a:ext cx="228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6324600" y="22860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u="sng">
                <a:ea typeface="ＭＳ Ｐゴシック" pitchFamily="84" charset="-128"/>
              </a:rPr>
              <a:t>Readout plane B</a:t>
            </a:r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 flipH="1">
            <a:off x="6553200" y="26670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381000" y="2362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u="sng">
                <a:ea typeface="ＭＳ Ｐゴシック" pitchFamily="84" charset="-128"/>
              </a:rPr>
              <a:t>Readout plane A</a:t>
            </a:r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>
            <a:off x="838200" y="27432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2819400" y="3656013"/>
            <a:ext cx="355600" cy="763587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157" y="16"/>
              </a:cxn>
              <a:cxn ang="0">
                <a:pos x="133" y="32"/>
              </a:cxn>
              <a:cxn ang="0">
                <a:pos x="108" y="24"/>
              </a:cxn>
              <a:cxn ang="0">
                <a:pos x="76" y="32"/>
              </a:cxn>
              <a:cxn ang="0">
                <a:pos x="68" y="8"/>
              </a:cxn>
              <a:cxn ang="0">
                <a:pos x="92" y="16"/>
              </a:cxn>
              <a:cxn ang="0">
                <a:pos x="36" y="73"/>
              </a:cxn>
              <a:cxn ang="0">
                <a:pos x="27" y="153"/>
              </a:cxn>
              <a:cxn ang="0">
                <a:pos x="36" y="178"/>
              </a:cxn>
              <a:cxn ang="0">
                <a:pos x="84" y="186"/>
              </a:cxn>
              <a:cxn ang="0">
                <a:pos x="165" y="250"/>
              </a:cxn>
              <a:cxn ang="0">
                <a:pos x="124" y="355"/>
              </a:cxn>
              <a:cxn ang="0">
                <a:pos x="52" y="355"/>
              </a:cxn>
              <a:cxn ang="0">
                <a:pos x="44" y="380"/>
              </a:cxn>
              <a:cxn ang="0">
                <a:pos x="19" y="372"/>
              </a:cxn>
              <a:cxn ang="0">
                <a:pos x="44" y="420"/>
              </a:cxn>
              <a:cxn ang="0">
                <a:pos x="27" y="436"/>
              </a:cxn>
            </a:cxnLst>
            <a:rect l="0" t="0" r="r" b="b"/>
            <a:pathLst>
              <a:path w="193" h="436">
                <a:moveTo>
                  <a:pt x="19" y="0"/>
                </a:moveTo>
                <a:cubicBezTo>
                  <a:pt x="22" y="0"/>
                  <a:pt x="151" y="12"/>
                  <a:pt x="157" y="16"/>
                </a:cubicBezTo>
                <a:cubicBezTo>
                  <a:pt x="164" y="21"/>
                  <a:pt x="141" y="26"/>
                  <a:pt x="133" y="32"/>
                </a:cubicBezTo>
                <a:cubicBezTo>
                  <a:pt x="124" y="29"/>
                  <a:pt x="116" y="24"/>
                  <a:pt x="108" y="24"/>
                </a:cubicBezTo>
                <a:cubicBezTo>
                  <a:pt x="97" y="24"/>
                  <a:pt x="86" y="36"/>
                  <a:pt x="76" y="32"/>
                </a:cubicBezTo>
                <a:cubicBezTo>
                  <a:pt x="68" y="28"/>
                  <a:pt x="62" y="13"/>
                  <a:pt x="68" y="8"/>
                </a:cubicBezTo>
                <a:cubicBezTo>
                  <a:pt x="73" y="2"/>
                  <a:pt x="84" y="13"/>
                  <a:pt x="92" y="16"/>
                </a:cubicBezTo>
                <a:cubicBezTo>
                  <a:pt x="67" y="32"/>
                  <a:pt x="56" y="51"/>
                  <a:pt x="36" y="73"/>
                </a:cubicBezTo>
                <a:cubicBezTo>
                  <a:pt x="23" y="105"/>
                  <a:pt x="16" y="117"/>
                  <a:pt x="27" y="153"/>
                </a:cubicBezTo>
                <a:cubicBezTo>
                  <a:pt x="29" y="161"/>
                  <a:pt x="28" y="173"/>
                  <a:pt x="36" y="178"/>
                </a:cubicBezTo>
                <a:cubicBezTo>
                  <a:pt x="50" y="186"/>
                  <a:pt x="68" y="183"/>
                  <a:pt x="84" y="186"/>
                </a:cubicBezTo>
                <a:cubicBezTo>
                  <a:pt x="100" y="234"/>
                  <a:pt x="117" y="238"/>
                  <a:pt x="165" y="250"/>
                </a:cubicBezTo>
                <a:cubicBezTo>
                  <a:pt x="183" y="306"/>
                  <a:pt x="193" y="332"/>
                  <a:pt x="124" y="355"/>
                </a:cubicBezTo>
                <a:cubicBezTo>
                  <a:pt x="96" y="384"/>
                  <a:pt x="85" y="367"/>
                  <a:pt x="52" y="355"/>
                </a:cubicBezTo>
                <a:cubicBezTo>
                  <a:pt x="49" y="363"/>
                  <a:pt x="51" y="375"/>
                  <a:pt x="44" y="380"/>
                </a:cubicBezTo>
                <a:cubicBezTo>
                  <a:pt x="36" y="384"/>
                  <a:pt x="24" y="364"/>
                  <a:pt x="19" y="372"/>
                </a:cubicBezTo>
                <a:cubicBezTo>
                  <a:pt x="6" y="390"/>
                  <a:pt x="35" y="411"/>
                  <a:pt x="44" y="420"/>
                </a:cubicBezTo>
                <a:cubicBezTo>
                  <a:pt x="5" y="429"/>
                  <a:pt x="0" y="422"/>
                  <a:pt x="27" y="4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2819400" y="36576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800080"/>
                </a:solidFill>
                <a:ea typeface="ＭＳ Ｐゴシック" pitchFamily="84" charset="-128"/>
              </a:rPr>
              <a:t>.</a:t>
            </a:r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 flipH="1">
            <a:off x="1981200" y="5105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flipV="1">
            <a:off x="3200400" y="5105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3200400" y="46482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1600">
              <a:ea typeface="ＭＳ Ｐゴシック" pitchFamily="84" charset="-128"/>
            </a:endParaRP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3200400" y="4800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a typeface="ＭＳ Ｐゴシック" pitchFamily="84" charset="-128"/>
              </a:rPr>
              <a:t>ions</a:t>
            </a:r>
            <a:endParaRPr lang="en-US" sz="2400">
              <a:ea typeface="ＭＳ Ｐゴシック" pitchFamily="84" charset="-128"/>
            </a:endParaRP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1905000" y="48006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a typeface="ＭＳ Ｐゴシック" pitchFamily="84" charset="-128"/>
              </a:rPr>
              <a:t>electrons</a:t>
            </a:r>
          </a:p>
        </p:txBody>
      </p:sp>
      <p:sp>
        <p:nvSpPr>
          <p:cNvPr id="46098" name="Rectangle 18"/>
          <p:cNvSpPr>
            <a:spLocks noChangeArrowheads="1"/>
          </p:cNvSpPr>
          <p:nvPr/>
        </p:nvSpPr>
        <p:spPr bwMode="auto">
          <a:xfrm>
            <a:off x="4343400" y="3200400"/>
            <a:ext cx="2057400" cy="1981200"/>
          </a:xfrm>
          <a:prstGeom prst="rect">
            <a:avLst/>
          </a:prstGeom>
          <a:solidFill>
            <a:schemeClr val="accent1"/>
          </a:solidFill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 flipH="1">
            <a:off x="6400800" y="44196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7086600" y="3124200"/>
            <a:ext cx="152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ea typeface="ＭＳ Ｐゴシック" pitchFamily="84" charset="-128"/>
              </a:rPr>
              <a:t>Fiducial volume surface</a:t>
            </a:r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7010400" y="3124200"/>
            <a:ext cx="1371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1905000" y="3200400"/>
            <a:ext cx="2133600" cy="1981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3" name="Freeform 23"/>
          <p:cNvSpPr>
            <a:spLocks/>
          </p:cNvSpPr>
          <p:nvPr/>
        </p:nvSpPr>
        <p:spPr bwMode="auto">
          <a:xfrm>
            <a:off x="5549900" y="3086100"/>
            <a:ext cx="546100" cy="536575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72"/>
              </a:cxn>
              <a:cxn ang="0">
                <a:pos x="72" y="136"/>
              </a:cxn>
              <a:cxn ang="0">
                <a:pos x="64" y="248"/>
              </a:cxn>
              <a:cxn ang="0">
                <a:pos x="64" y="336"/>
              </a:cxn>
              <a:cxn ang="0">
                <a:pos x="224" y="288"/>
              </a:cxn>
              <a:cxn ang="0">
                <a:pos x="296" y="264"/>
              </a:cxn>
              <a:cxn ang="0">
                <a:pos x="344" y="256"/>
              </a:cxn>
            </a:cxnLst>
            <a:rect l="0" t="0" r="r" b="b"/>
            <a:pathLst>
              <a:path w="344" h="338">
                <a:moveTo>
                  <a:pt x="48" y="0"/>
                </a:moveTo>
                <a:cubicBezTo>
                  <a:pt x="18" y="19"/>
                  <a:pt x="11" y="38"/>
                  <a:pt x="0" y="72"/>
                </a:cubicBezTo>
                <a:cubicBezTo>
                  <a:pt x="29" y="94"/>
                  <a:pt x="60" y="100"/>
                  <a:pt x="72" y="136"/>
                </a:cubicBezTo>
                <a:cubicBezTo>
                  <a:pt x="65" y="180"/>
                  <a:pt x="53" y="206"/>
                  <a:pt x="64" y="248"/>
                </a:cubicBezTo>
                <a:cubicBezTo>
                  <a:pt x="60" y="260"/>
                  <a:pt x="38" y="334"/>
                  <a:pt x="64" y="336"/>
                </a:cubicBezTo>
                <a:cubicBezTo>
                  <a:pt x="119" y="338"/>
                  <a:pt x="170" y="304"/>
                  <a:pt x="224" y="288"/>
                </a:cubicBezTo>
                <a:cubicBezTo>
                  <a:pt x="248" y="280"/>
                  <a:pt x="271" y="268"/>
                  <a:pt x="296" y="264"/>
                </a:cubicBezTo>
                <a:cubicBezTo>
                  <a:pt x="312" y="261"/>
                  <a:pt x="344" y="256"/>
                  <a:pt x="344" y="256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4" name="Freeform 24"/>
          <p:cNvSpPr>
            <a:spLocks/>
          </p:cNvSpPr>
          <p:nvPr/>
        </p:nvSpPr>
        <p:spPr bwMode="auto">
          <a:xfrm>
            <a:off x="4203700" y="4419600"/>
            <a:ext cx="455613" cy="127000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96" y="16"/>
              </a:cxn>
              <a:cxn ang="0">
                <a:pos x="168" y="24"/>
              </a:cxn>
              <a:cxn ang="0">
                <a:pos x="208" y="72"/>
              </a:cxn>
              <a:cxn ang="0">
                <a:pos x="264" y="80"/>
              </a:cxn>
              <a:cxn ang="0">
                <a:pos x="280" y="0"/>
              </a:cxn>
            </a:cxnLst>
            <a:rect l="0" t="0" r="r" b="b"/>
            <a:pathLst>
              <a:path w="287" h="80">
                <a:moveTo>
                  <a:pt x="0" y="72"/>
                </a:moveTo>
                <a:cubicBezTo>
                  <a:pt x="38" y="56"/>
                  <a:pt x="59" y="34"/>
                  <a:pt x="96" y="16"/>
                </a:cubicBezTo>
                <a:cubicBezTo>
                  <a:pt x="120" y="18"/>
                  <a:pt x="145" y="16"/>
                  <a:pt x="168" y="24"/>
                </a:cubicBezTo>
                <a:cubicBezTo>
                  <a:pt x="263" y="55"/>
                  <a:pt x="131" y="37"/>
                  <a:pt x="208" y="72"/>
                </a:cubicBezTo>
                <a:cubicBezTo>
                  <a:pt x="225" y="79"/>
                  <a:pt x="245" y="77"/>
                  <a:pt x="264" y="80"/>
                </a:cubicBezTo>
                <a:cubicBezTo>
                  <a:pt x="287" y="33"/>
                  <a:pt x="280" y="59"/>
                  <a:pt x="280" y="0"/>
                </a:cubicBezTo>
              </a:path>
            </a:pathLst>
          </a:custGeom>
          <a:noFill/>
          <a:ln w="19050" cmpd="sng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390525" y="4505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400">
              <a:ea typeface="ＭＳ Ｐゴシック" pitchFamily="84" charset="-128"/>
            </a:endParaRPr>
          </a:p>
        </p:txBody>
      </p:sp>
      <p:sp>
        <p:nvSpPr>
          <p:cNvPr id="46106" name="Freeform 26"/>
          <p:cNvSpPr>
            <a:spLocks/>
          </p:cNvSpPr>
          <p:nvPr/>
        </p:nvSpPr>
        <p:spPr bwMode="auto">
          <a:xfrm>
            <a:off x="5486400" y="4800600"/>
            <a:ext cx="168275" cy="158750"/>
          </a:xfrm>
          <a:custGeom>
            <a:avLst/>
            <a:gdLst/>
            <a:ahLst/>
            <a:cxnLst>
              <a:cxn ang="0">
                <a:pos x="10" y="84"/>
              </a:cxn>
              <a:cxn ang="0">
                <a:pos x="18" y="12"/>
              </a:cxn>
              <a:cxn ang="0">
                <a:pos x="66" y="28"/>
              </a:cxn>
              <a:cxn ang="0">
                <a:pos x="106" y="100"/>
              </a:cxn>
            </a:cxnLst>
            <a:rect l="0" t="0" r="r" b="b"/>
            <a:pathLst>
              <a:path w="106" h="100">
                <a:moveTo>
                  <a:pt x="10" y="84"/>
                </a:moveTo>
                <a:cubicBezTo>
                  <a:pt x="12" y="60"/>
                  <a:pt x="0" y="29"/>
                  <a:pt x="18" y="12"/>
                </a:cubicBezTo>
                <a:cubicBezTo>
                  <a:pt x="29" y="0"/>
                  <a:pt x="66" y="28"/>
                  <a:pt x="66" y="28"/>
                </a:cubicBezTo>
                <a:cubicBezTo>
                  <a:pt x="70" y="58"/>
                  <a:pt x="63" y="100"/>
                  <a:pt x="106" y="100"/>
                </a:cubicBezTo>
              </a:path>
            </a:pathLst>
          </a:custGeom>
          <a:noFill/>
          <a:ln w="19050" cmpd="sng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7" name="Freeform 27"/>
          <p:cNvSpPr>
            <a:spLocks/>
          </p:cNvSpPr>
          <p:nvPr/>
        </p:nvSpPr>
        <p:spPr bwMode="auto">
          <a:xfrm>
            <a:off x="5792788" y="4343400"/>
            <a:ext cx="163512" cy="250825"/>
          </a:xfrm>
          <a:custGeom>
            <a:avLst/>
            <a:gdLst/>
            <a:ahLst/>
            <a:cxnLst>
              <a:cxn ang="0">
                <a:pos x="31" y="0"/>
              </a:cxn>
              <a:cxn ang="0">
                <a:pos x="23" y="80"/>
              </a:cxn>
              <a:cxn ang="0">
                <a:pos x="47" y="88"/>
              </a:cxn>
              <a:cxn ang="0">
                <a:pos x="95" y="120"/>
              </a:cxn>
              <a:cxn ang="0">
                <a:pos x="103" y="96"/>
              </a:cxn>
              <a:cxn ang="0">
                <a:pos x="79" y="48"/>
              </a:cxn>
            </a:cxnLst>
            <a:rect l="0" t="0" r="r" b="b"/>
            <a:pathLst>
              <a:path w="103" h="158">
                <a:moveTo>
                  <a:pt x="31" y="0"/>
                </a:moveTo>
                <a:cubicBezTo>
                  <a:pt x="11" y="29"/>
                  <a:pt x="0" y="34"/>
                  <a:pt x="23" y="80"/>
                </a:cubicBezTo>
                <a:cubicBezTo>
                  <a:pt x="26" y="87"/>
                  <a:pt x="39" y="83"/>
                  <a:pt x="47" y="88"/>
                </a:cubicBezTo>
                <a:cubicBezTo>
                  <a:pt x="63" y="97"/>
                  <a:pt x="95" y="120"/>
                  <a:pt x="95" y="120"/>
                </a:cubicBezTo>
                <a:cubicBezTo>
                  <a:pt x="37" y="158"/>
                  <a:pt x="90" y="104"/>
                  <a:pt x="103" y="96"/>
                </a:cubicBezTo>
                <a:cubicBezTo>
                  <a:pt x="86" y="45"/>
                  <a:pt x="103" y="48"/>
                  <a:pt x="79" y="48"/>
                </a:cubicBezTo>
              </a:path>
            </a:pathLst>
          </a:custGeom>
          <a:noFill/>
          <a:ln w="19050" cmpd="sng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8" name="Text Box 28"/>
          <p:cNvSpPr txBox="1">
            <a:spLocks noChangeArrowheads="1"/>
          </p:cNvSpPr>
          <p:nvPr/>
        </p:nvSpPr>
        <p:spPr bwMode="auto">
          <a:xfrm>
            <a:off x="685800" y="54102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ea typeface="ＭＳ Ｐゴシック" pitchFamily="84" charset="-128"/>
              </a:rPr>
              <a:t>           Signal: </a:t>
            </a:r>
            <a:r>
              <a:rPr lang="en-US" sz="2400" b="1">
                <a:solidFill>
                  <a:schemeClr val="accent2"/>
                </a:solidFill>
                <a:ea typeface="ＭＳ Ｐゴシック" pitchFamily="84" charset="-128"/>
                <a:sym typeface="Symbol" pitchFamily="18" charset="2"/>
              </a:rPr>
              <a:t> event </a:t>
            </a:r>
            <a:endParaRPr lang="en-US" sz="2400">
              <a:ea typeface="ＭＳ Ｐゴシック" pitchFamily="84" charset="-128"/>
            </a:endParaRPr>
          </a:p>
        </p:txBody>
      </p:sp>
      <p:sp>
        <p:nvSpPr>
          <p:cNvPr id="46109" name="Text Box 29"/>
          <p:cNvSpPr txBox="1">
            <a:spLocks noChangeArrowheads="1"/>
          </p:cNvSpPr>
          <p:nvPr/>
        </p:nvSpPr>
        <p:spPr bwMode="auto">
          <a:xfrm>
            <a:off x="4572000" y="5410200"/>
            <a:ext cx="2209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Chalkboard Bold" pitchFamily="84" charset="0"/>
                <a:ea typeface="ＭＳ Ｐゴシック" pitchFamily="84" charset="-128"/>
              </a:rPr>
              <a:t>Backgrounds</a:t>
            </a:r>
            <a:endParaRPr lang="en-US" sz="2400">
              <a:ea typeface="ＭＳ Ｐゴシック" pitchFamily="84" charset="-128"/>
            </a:endParaRPr>
          </a:p>
        </p:txBody>
      </p:sp>
      <p:sp>
        <p:nvSpPr>
          <p:cNvPr id="46110" name="Line 30"/>
          <p:cNvSpPr>
            <a:spLocks noChangeShapeType="1"/>
          </p:cNvSpPr>
          <p:nvPr/>
        </p:nvSpPr>
        <p:spPr bwMode="auto">
          <a:xfrm>
            <a:off x="1752600" y="3048000"/>
            <a:ext cx="0" cy="2286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1" name="Line 31"/>
          <p:cNvSpPr>
            <a:spLocks noChangeShapeType="1"/>
          </p:cNvSpPr>
          <p:nvPr/>
        </p:nvSpPr>
        <p:spPr bwMode="auto">
          <a:xfrm>
            <a:off x="6553200" y="3048000"/>
            <a:ext cx="0" cy="2286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2" name="Text Box 32"/>
          <p:cNvSpPr txBox="1">
            <a:spLocks noChangeArrowheads="1"/>
          </p:cNvSpPr>
          <p:nvPr/>
        </p:nvSpPr>
        <p:spPr bwMode="auto">
          <a:xfrm>
            <a:off x="2574925" y="4106863"/>
            <a:ext cx="244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  <a:ea typeface="ＭＳ Ｐゴシック" pitchFamily="84" charset="-128"/>
              </a:rPr>
              <a:t>*</a:t>
            </a:r>
          </a:p>
        </p:txBody>
      </p:sp>
      <p:sp>
        <p:nvSpPr>
          <p:cNvPr id="46113" name="Freeform 33"/>
          <p:cNvSpPr>
            <a:spLocks/>
          </p:cNvSpPr>
          <p:nvPr/>
        </p:nvSpPr>
        <p:spPr bwMode="auto">
          <a:xfrm>
            <a:off x="2514600" y="3886200"/>
            <a:ext cx="617538" cy="762000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29" y="56"/>
              </a:cxn>
              <a:cxn ang="0">
                <a:pos x="5" y="48"/>
              </a:cxn>
              <a:cxn ang="0">
                <a:pos x="13" y="16"/>
              </a:cxn>
              <a:cxn ang="0">
                <a:pos x="69" y="48"/>
              </a:cxn>
              <a:cxn ang="0">
                <a:pos x="61" y="72"/>
              </a:cxn>
              <a:cxn ang="0">
                <a:pos x="69" y="40"/>
              </a:cxn>
              <a:cxn ang="0">
                <a:pos x="77" y="64"/>
              </a:cxn>
              <a:cxn ang="0">
                <a:pos x="61" y="40"/>
              </a:cxn>
              <a:cxn ang="0">
                <a:pos x="37" y="32"/>
              </a:cxn>
              <a:cxn ang="0">
                <a:pos x="53" y="104"/>
              </a:cxn>
              <a:cxn ang="0">
                <a:pos x="29" y="120"/>
              </a:cxn>
              <a:cxn ang="0">
                <a:pos x="13" y="168"/>
              </a:cxn>
              <a:cxn ang="0">
                <a:pos x="125" y="240"/>
              </a:cxn>
              <a:cxn ang="0">
                <a:pos x="173" y="368"/>
              </a:cxn>
              <a:cxn ang="0">
                <a:pos x="245" y="448"/>
              </a:cxn>
              <a:cxn ang="0">
                <a:pos x="285" y="408"/>
              </a:cxn>
              <a:cxn ang="0">
                <a:pos x="293" y="432"/>
              </a:cxn>
              <a:cxn ang="0">
                <a:pos x="325" y="456"/>
              </a:cxn>
              <a:cxn ang="0">
                <a:pos x="293" y="464"/>
              </a:cxn>
              <a:cxn ang="0">
                <a:pos x="269" y="472"/>
              </a:cxn>
              <a:cxn ang="0">
                <a:pos x="261" y="448"/>
              </a:cxn>
              <a:cxn ang="0">
                <a:pos x="285" y="456"/>
              </a:cxn>
              <a:cxn ang="0">
                <a:pos x="309" y="456"/>
              </a:cxn>
              <a:cxn ang="0">
                <a:pos x="341" y="464"/>
              </a:cxn>
            </a:cxnLst>
            <a:rect l="0" t="0" r="r" b="b"/>
            <a:pathLst>
              <a:path w="341" h="475">
                <a:moveTo>
                  <a:pt x="37" y="0"/>
                </a:moveTo>
                <a:cubicBezTo>
                  <a:pt x="34" y="18"/>
                  <a:pt x="39" y="40"/>
                  <a:pt x="29" y="56"/>
                </a:cubicBezTo>
                <a:cubicBezTo>
                  <a:pt x="24" y="63"/>
                  <a:pt x="8" y="55"/>
                  <a:pt x="5" y="48"/>
                </a:cubicBezTo>
                <a:cubicBezTo>
                  <a:pt x="0" y="37"/>
                  <a:pt x="10" y="26"/>
                  <a:pt x="13" y="16"/>
                </a:cubicBezTo>
                <a:cubicBezTo>
                  <a:pt x="46" y="38"/>
                  <a:pt x="28" y="27"/>
                  <a:pt x="69" y="48"/>
                </a:cubicBezTo>
                <a:cubicBezTo>
                  <a:pt x="66" y="56"/>
                  <a:pt x="61" y="80"/>
                  <a:pt x="61" y="72"/>
                </a:cubicBezTo>
                <a:cubicBezTo>
                  <a:pt x="61" y="61"/>
                  <a:pt x="59" y="44"/>
                  <a:pt x="69" y="40"/>
                </a:cubicBezTo>
                <a:cubicBezTo>
                  <a:pt x="76" y="36"/>
                  <a:pt x="85" y="64"/>
                  <a:pt x="77" y="64"/>
                </a:cubicBezTo>
                <a:cubicBezTo>
                  <a:pt x="67" y="64"/>
                  <a:pt x="68" y="46"/>
                  <a:pt x="61" y="40"/>
                </a:cubicBezTo>
                <a:cubicBezTo>
                  <a:pt x="54" y="34"/>
                  <a:pt x="45" y="34"/>
                  <a:pt x="37" y="32"/>
                </a:cubicBezTo>
                <a:cubicBezTo>
                  <a:pt x="24" y="69"/>
                  <a:pt x="41" y="68"/>
                  <a:pt x="53" y="104"/>
                </a:cubicBezTo>
                <a:cubicBezTo>
                  <a:pt x="45" y="109"/>
                  <a:pt x="34" y="111"/>
                  <a:pt x="29" y="120"/>
                </a:cubicBezTo>
                <a:cubicBezTo>
                  <a:pt x="20" y="134"/>
                  <a:pt x="13" y="168"/>
                  <a:pt x="13" y="168"/>
                </a:cubicBezTo>
                <a:cubicBezTo>
                  <a:pt x="41" y="210"/>
                  <a:pt x="84" y="212"/>
                  <a:pt x="125" y="240"/>
                </a:cubicBezTo>
                <a:cubicBezTo>
                  <a:pt x="139" y="284"/>
                  <a:pt x="152" y="326"/>
                  <a:pt x="173" y="368"/>
                </a:cubicBezTo>
                <a:cubicBezTo>
                  <a:pt x="153" y="445"/>
                  <a:pt x="178" y="436"/>
                  <a:pt x="245" y="448"/>
                </a:cubicBezTo>
                <a:cubicBezTo>
                  <a:pt x="249" y="430"/>
                  <a:pt x="248" y="393"/>
                  <a:pt x="285" y="408"/>
                </a:cubicBezTo>
                <a:cubicBezTo>
                  <a:pt x="292" y="411"/>
                  <a:pt x="287" y="425"/>
                  <a:pt x="293" y="432"/>
                </a:cubicBezTo>
                <a:cubicBezTo>
                  <a:pt x="301" y="442"/>
                  <a:pt x="314" y="448"/>
                  <a:pt x="325" y="456"/>
                </a:cubicBezTo>
                <a:cubicBezTo>
                  <a:pt x="314" y="458"/>
                  <a:pt x="303" y="460"/>
                  <a:pt x="293" y="464"/>
                </a:cubicBezTo>
                <a:cubicBezTo>
                  <a:pt x="284" y="466"/>
                  <a:pt x="276" y="475"/>
                  <a:pt x="269" y="472"/>
                </a:cubicBezTo>
                <a:cubicBezTo>
                  <a:pt x="261" y="468"/>
                  <a:pt x="255" y="453"/>
                  <a:pt x="261" y="448"/>
                </a:cubicBezTo>
                <a:cubicBezTo>
                  <a:pt x="266" y="442"/>
                  <a:pt x="277" y="453"/>
                  <a:pt x="285" y="456"/>
                </a:cubicBezTo>
                <a:cubicBezTo>
                  <a:pt x="315" y="409"/>
                  <a:pt x="289" y="436"/>
                  <a:pt x="309" y="456"/>
                </a:cubicBezTo>
                <a:cubicBezTo>
                  <a:pt x="317" y="464"/>
                  <a:pt x="330" y="464"/>
                  <a:pt x="341" y="464"/>
                </a:cubicBezTo>
              </a:path>
            </a:pathLst>
          </a:custGeom>
          <a:noFill/>
          <a:ln w="19050" cmpd="sng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Freeform 34"/>
          <p:cNvSpPr>
            <a:spLocks/>
          </p:cNvSpPr>
          <p:nvPr/>
        </p:nvSpPr>
        <p:spPr bwMode="auto">
          <a:xfrm>
            <a:off x="6045200" y="4002088"/>
            <a:ext cx="495300" cy="168275"/>
          </a:xfrm>
          <a:custGeom>
            <a:avLst/>
            <a:gdLst/>
            <a:ahLst/>
            <a:cxnLst>
              <a:cxn ang="0">
                <a:pos x="312" y="31"/>
              </a:cxn>
              <a:cxn ang="0">
                <a:pos x="232" y="23"/>
              </a:cxn>
              <a:cxn ang="0">
                <a:pos x="216" y="47"/>
              </a:cxn>
              <a:cxn ang="0">
                <a:pos x="208" y="87"/>
              </a:cxn>
              <a:cxn ang="0">
                <a:pos x="152" y="103"/>
              </a:cxn>
              <a:cxn ang="0">
                <a:pos x="80" y="71"/>
              </a:cxn>
              <a:cxn ang="0">
                <a:pos x="96" y="23"/>
              </a:cxn>
              <a:cxn ang="0">
                <a:pos x="0" y="31"/>
              </a:cxn>
            </a:cxnLst>
            <a:rect l="0" t="0" r="r" b="b"/>
            <a:pathLst>
              <a:path w="312" h="106">
                <a:moveTo>
                  <a:pt x="312" y="31"/>
                </a:moveTo>
                <a:cubicBezTo>
                  <a:pt x="253" y="11"/>
                  <a:pt x="280" y="10"/>
                  <a:pt x="232" y="23"/>
                </a:cubicBezTo>
                <a:cubicBezTo>
                  <a:pt x="226" y="31"/>
                  <a:pt x="219" y="37"/>
                  <a:pt x="216" y="47"/>
                </a:cubicBezTo>
                <a:cubicBezTo>
                  <a:pt x="211" y="59"/>
                  <a:pt x="215" y="75"/>
                  <a:pt x="208" y="87"/>
                </a:cubicBezTo>
                <a:cubicBezTo>
                  <a:pt x="197" y="103"/>
                  <a:pt x="170" y="98"/>
                  <a:pt x="152" y="103"/>
                </a:cubicBezTo>
                <a:cubicBezTo>
                  <a:pt x="138" y="101"/>
                  <a:pt x="80" y="106"/>
                  <a:pt x="80" y="71"/>
                </a:cubicBezTo>
                <a:cubicBezTo>
                  <a:pt x="80" y="54"/>
                  <a:pt x="96" y="23"/>
                  <a:pt x="96" y="23"/>
                </a:cubicBezTo>
                <a:cubicBezTo>
                  <a:pt x="61" y="0"/>
                  <a:pt x="30" y="0"/>
                  <a:pt x="0" y="31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5" name="Freeform 35"/>
          <p:cNvSpPr>
            <a:spLocks/>
          </p:cNvSpPr>
          <p:nvPr/>
        </p:nvSpPr>
        <p:spPr bwMode="auto">
          <a:xfrm>
            <a:off x="4787900" y="3759200"/>
            <a:ext cx="381000" cy="330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4" y="104"/>
              </a:cxn>
              <a:cxn ang="0">
                <a:pos x="200" y="168"/>
              </a:cxn>
              <a:cxn ang="0">
                <a:pos x="192" y="192"/>
              </a:cxn>
              <a:cxn ang="0">
                <a:pos x="208" y="168"/>
              </a:cxn>
              <a:cxn ang="0">
                <a:pos x="232" y="144"/>
              </a:cxn>
              <a:cxn ang="0">
                <a:pos x="192" y="152"/>
              </a:cxn>
              <a:cxn ang="0">
                <a:pos x="184" y="208"/>
              </a:cxn>
              <a:cxn ang="0">
                <a:pos x="192" y="200"/>
              </a:cxn>
            </a:cxnLst>
            <a:rect l="0" t="0" r="r" b="b"/>
            <a:pathLst>
              <a:path w="240" h="208">
                <a:moveTo>
                  <a:pt x="0" y="0"/>
                </a:moveTo>
                <a:cubicBezTo>
                  <a:pt x="28" y="86"/>
                  <a:pt x="56" y="94"/>
                  <a:pt x="144" y="104"/>
                </a:cubicBezTo>
                <a:cubicBezTo>
                  <a:pt x="181" y="116"/>
                  <a:pt x="190" y="130"/>
                  <a:pt x="200" y="168"/>
                </a:cubicBezTo>
                <a:cubicBezTo>
                  <a:pt x="197" y="176"/>
                  <a:pt x="183" y="192"/>
                  <a:pt x="192" y="192"/>
                </a:cubicBezTo>
                <a:cubicBezTo>
                  <a:pt x="201" y="192"/>
                  <a:pt x="201" y="175"/>
                  <a:pt x="208" y="168"/>
                </a:cubicBezTo>
                <a:cubicBezTo>
                  <a:pt x="215" y="159"/>
                  <a:pt x="240" y="152"/>
                  <a:pt x="232" y="144"/>
                </a:cubicBezTo>
                <a:cubicBezTo>
                  <a:pt x="222" y="134"/>
                  <a:pt x="205" y="149"/>
                  <a:pt x="192" y="152"/>
                </a:cubicBezTo>
                <a:cubicBezTo>
                  <a:pt x="211" y="171"/>
                  <a:pt x="238" y="208"/>
                  <a:pt x="184" y="208"/>
                </a:cubicBezTo>
                <a:cubicBezTo>
                  <a:pt x="180" y="208"/>
                  <a:pt x="189" y="202"/>
                  <a:pt x="192" y="200"/>
                </a:cubicBezTo>
              </a:path>
            </a:pathLst>
          </a:custGeom>
          <a:noFill/>
          <a:ln w="19050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6" name="Freeform 36"/>
          <p:cNvSpPr>
            <a:spLocks/>
          </p:cNvSpPr>
          <p:nvPr/>
        </p:nvSpPr>
        <p:spPr bwMode="auto">
          <a:xfrm>
            <a:off x="4806950" y="3619500"/>
            <a:ext cx="58738" cy="58738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4" y="24"/>
              </a:cxn>
              <a:cxn ang="0">
                <a:pos x="28" y="32"/>
              </a:cxn>
              <a:cxn ang="0">
                <a:pos x="12" y="0"/>
              </a:cxn>
            </a:cxnLst>
            <a:rect l="0" t="0" r="r" b="b"/>
            <a:pathLst>
              <a:path w="37" h="37">
                <a:moveTo>
                  <a:pt x="12" y="0"/>
                </a:moveTo>
                <a:cubicBezTo>
                  <a:pt x="9" y="8"/>
                  <a:pt x="0" y="16"/>
                  <a:pt x="4" y="24"/>
                </a:cubicBezTo>
                <a:cubicBezTo>
                  <a:pt x="7" y="31"/>
                  <a:pt x="22" y="37"/>
                  <a:pt x="28" y="32"/>
                </a:cubicBezTo>
                <a:cubicBezTo>
                  <a:pt x="37" y="22"/>
                  <a:pt x="17" y="5"/>
                  <a:pt x="12" y="0"/>
                </a:cubicBezTo>
                <a:close/>
              </a:path>
            </a:pathLst>
          </a:custGeom>
          <a:solidFill>
            <a:schemeClr val="accent1"/>
          </a:solidFill>
          <a:ln w="19050" cmpd="sng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7" name="Freeform 37"/>
          <p:cNvSpPr>
            <a:spLocks/>
          </p:cNvSpPr>
          <p:nvPr/>
        </p:nvSpPr>
        <p:spPr bwMode="auto">
          <a:xfrm>
            <a:off x="4787900" y="4838700"/>
            <a:ext cx="12700" cy="381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0" y="24"/>
              </a:cxn>
              <a:cxn ang="0">
                <a:pos x="8" y="0"/>
              </a:cxn>
            </a:cxnLst>
            <a:rect l="0" t="0" r="r" b="b"/>
            <a:pathLst>
              <a:path w="8" h="24">
                <a:moveTo>
                  <a:pt x="8" y="0"/>
                </a:moveTo>
                <a:cubicBezTo>
                  <a:pt x="5" y="8"/>
                  <a:pt x="0" y="24"/>
                  <a:pt x="0" y="24"/>
                </a:cubicBezTo>
                <a:cubicBezTo>
                  <a:pt x="0" y="24"/>
                  <a:pt x="5" y="8"/>
                  <a:pt x="8" y="0"/>
                </a:cubicBezTo>
                <a:close/>
              </a:path>
            </a:pathLst>
          </a:custGeom>
          <a:solidFill>
            <a:schemeClr val="accent1"/>
          </a:solidFill>
          <a:ln w="12700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91600" cy="1371600"/>
          </a:xfrm>
        </p:spPr>
        <p:txBody>
          <a:bodyPr/>
          <a:lstStyle/>
          <a:p>
            <a:r>
              <a:rPr lang="en-US" sz="3600">
                <a:solidFill>
                  <a:srgbClr val="800080"/>
                </a:solidFill>
                <a:sym typeface="Symbol" pitchFamily="18" charset="2"/>
              </a:rPr>
              <a:t>Fluctuations in Electroluminescence (EL) 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29600" cy="4525963"/>
          </a:xfrm>
        </p:spPr>
        <p:txBody>
          <a:bodyPr/>
          <a:lstStyle/>
          <a:p>
            <a:pPr marL="533400" indent="-533400" algn="ctr">
              <a:lnSpc>
                <a:spcPct val="110000"/>
              </a:lnSpc>
              <a:buFontTx/>
              <a:buNone/>
            </a:pPr>
            <a:r>
              <a:rPr lang="en-US" sz="2400" b="1" dirty="0">
                <a:solidFill>
                  <a:srgbClr val="323FFF"/>
                </a:solidFill>
              </a:rPr>
              <a:t>EL is a linear gain process</a:t>
            </a:r>
          </a:p>
          <a:p>
            <a:pPr marL="533400" indent="-533400">
              <a:lnSpc>
                <a:spcPct val="110000"/>
              </a:lnSpc>
              <a:buFontTx/>
              <a:buNone/>
            </a:pPr>
            <a:r>
              <a:rPr lang="en-US" sz="2400" b="1" dirty="0"/>
              <a:t>G </a:t>
            </a:r>
            <a:r>
              <a:rPr lang="en-US" sz="2400" dirty="0"/>
              <a:t>for EL contains three terms:</a:t>
            </a:r>
            <a:endParaRPr lang="en-US" sz="1800" dirty="0"/>
          </a:p>
          <a:p>
            <a:pPr marL="1295400" lvl="2" indent="-381000">
              <a:lnSpc>
                <a:spcPct val="110000"/>
              </a:lnSpc>
              <a:buFont typeface="Arial" charset="0"/>
              <a:buAutoNum type="arabicPeriod"/>
            </a:pPr>
            <a:r>
              <a:rPr lang="en-US" sz="1800" dirty="0"/>
              <a:t>Fluctuations in </a:t>
            </a:r>
            <a:r>
              <a:rPr lang="en-US" sz="1800" b="1" dirty="0" err="1">
                <a:solidFill>
                  <a:srgbClr val="FF0000"/>
                </a:solidFill>
              </a:rPr>
              <a:t>n</a:t>
            </a:r>
            <a:r>
              <a:rPr lang="en-US" sz="1800" b="1" baseline="-25000" dirty="0" err="1">
                <a:solidFill>
                  <a:srgbClr val="FF0000"/>
                </a:solidFill>
              </a:rPr>
              <a:t>uv</a:t>
            </a:r>
            <a:r>
              <a:rPr lang="en-US" sz="1800" dirty="0"/>
              <a:t> (UV photons per e):      </a:t>
            </a:r>
          </a:p>
          <a:p>
            <a:pPr marL="1295400" lvl="2" indent="-381000">
              <a:lnSpc>
                <a:spcPct val="110000"/>
              </a:lnSpc>
              <a:buFont typeface="Arial" charset="0"/>
              <a:buAutoNum type="arabicPeriod"/>
            </a:pPr>
            <a:r>
              <a:rPr lang="en-US" sz="1800" dirty="0"/>
              <a:t>Fluctuations in </a:t>
            </a:r>
            <a:r>
              <a:rPr lang="en-US" sz="1800" b="1" dirty="0" err="1">
                <a:solidFill>
                  <a:schemeClr val="accent2"/>
                </a:solidFill>
              </a:rPr>
              <a:t>n</a:t>
            </a:r>
            <a:r>
              <a:rPr lang="en-US" sz="1800" b="1" baseline="-25000" dirty="0" err="1">
                <a:solidFill>
                  <a:schemeClr val="accent2"/>
                </a:solidFill>
              </a:rPr>
              <a:t>pe</a:t>
            </a:r>
            <a:r>
              <a:rPr lang="en-US" sz="1800" dirty="0"/>
              <a:t> (detected photons/e):</a:t>
            </a:r>
          </a:p>
          <a:p>
            <a:pPr marL="1295400" lvl="2" indent="-381000">
              <a:lnSpc>
                <a:spcPct val="110000"/>
              </a:lnSpc>
              <a:buFont typeface="Arial" charset="0"/>
              <a:buAutoNum type="arabicPeriod"/>
            </a:pPr>
            <a:r>
              <a:rPr lang="en-US" sz="1800" dirty="0"/>
              <a:t>Fluctuations in photo-detector single PE response:</a:t>
            </a:r>
            <a:endParaRPr lang="en-US" sz="1800" b="1" baseline="-25000" dirty="0">
              <a:sym typeface="Symbol" pitchFamily="18" charset="2"/>
            </a:endParaRPr>
          </a:p>
          <a:p>
            <a:pPr marL="1295400" lvl="2" indent="-381000">
              <a:lnSpc>
                <a:spcPct val="110000"/>
              </a:lnSpc>
              <a:buFontTx/>
              <a:buNone/>
            </a:pPr>
            <a:r>
              <a:rPr lang="en-US" sz="1400" b="1" dirty="0">
                <a:sym typeface="Symbol" pitchFamily="18" charset="2"/>
              </a:rPr>
              <a:t>	</a:t>
            </a:r>
            <a:r>
              <a:rPr lang="en-US" sz="2000" b="1" dirty="0" smtClean="0">
                <a:sym typeface="Symbol" pitchFamily="18" charset="2"/>
              </a:rPr>
              <a:t></a:t>
            </a:r>
            <a:r>
              <a:rPr lang="en-US" sz="2000" b="1" baseline="30000" dirty="0">
                <a:sym typeface="Symbol" pitchFamily="18" charset="2"/>
              </a:rPr>
              <a:t>2</a:t>
            </a:r>
            <a:r>
              <a:rPr lang="en-US" sz="2000" b="1" dirty="0">
                <a:sym typeface="Symbol" pitchFamily="18" charset="2"/>
              </a:rPr>
              <a:t> = </a:t>
            </a:r>
            <a:r>
              <a:rPr lang="en-US" sz="2000" dirty="0">
                <a:sym typeface="Symbol" pitchFamily="18" charset="2"/>
              </a:rPr>
              <a:t>1</a:t>
            </a:r>
            <a:r>
              <a:rPr lang="en-US" sz="2000" b="1" dirty="0">
                <a:sym typeface="Symbol" pitchFamily="18" charset="2"/>
              </a:rPr>
              <a:t>/(</a:t>
            </a:r>
            <a:r>
              <a:rPr lang="en-US" sz="2000" b="1" dirty="0" err="1">
                <a:solidFill>
                  <a:srgbClr val="FF0000"/>
                </a:solidFill>
              </a:rPr>
              <a:t>n</a:t>
            </a:r>
            <a:r>
              <a:rPr lang="en-US" sz="2000" b="1" baseline="-25000" dirty="0" err="1">
                <a:solidFill>
                  <a:srgbClr val="FF0000"/>
                </a:solidFill>
              </a:rPr>
              <a:t>uv</a:t>
            </a:r>
            <a:r>
              <a:rPr lang="en-US" sz="2000" b="1" dirty="0"/>
              <a:t>) + (1 + </a:t>
            </a:r>
            <a:r>
              <a:rPr lang="en-US" sz="2000" b="1" dirty="0">
                <a:solidFill>
                  <a:schemeClr val="hlink"/>
                </a:solidFill>
                <a:sym typeface="Symbol" pitchFamily="18" charset="2"/>
              </a:rPr>
              <a:t></a:t>
            </a:r>
            <a:r>
              <a:rPr lang="en-US" sz="2000" b="1" baseline="30000" dirty="0">
                <a:solidFill>
                  <a:schemeClr val="hlink"/>
                </a:solidFill>
                <a:sym typeface="Symbol" pitchFamily="18" charset="2"/>
              </a:rPr>
              <a:t>2</a:t>
            </a:r>
            <a:r>
              <a:rPr lang="en-US" sz="2000" b="1" baseline="-25000" dirty="0">
                <a:solidFill>
                  <a:schemeClr val="hlink"/>
                </a:solidFill>
                <a:sym typeface="Symbol" pitchFamily="18" charset="2"/>
              </a:rPr>
              <a:t>pmt</a:t>
            </a:r>
            <a:r>
              <a:rPr lang="en-US" sz="2000" b="1" dirty="0">
                <a:sym typeface="Symbol" pitchFamily="18" charset="2"/>
              </a:rPr>
              <a:t>)/ </a:t>
            </a:r>
            <a:r>
              <a:rPr lang="en-US" sz="2000" b="1" dirty="0" err="1">
                <a:solidFill>
                  <a:schemeClr val="accent2"/>
                </a:solidFill>
              </a:rPr>
              <a:t>n</a:t>
            </a:r>
            <a:r>
              <a:rPr lang="en-US" sz="2000" b="1" baseline="-25000" dirty="0" err="1">
                <a:solidFill>
                  <a:schemeClr val="accent2"/>
                </a:solidFill>
              </a:rPr>
              <a:t>pe</a:t>
            </a:r>
            <a:r>
              <a:rPr lang="en-US" sz="2000" b="1" dirty="0"/>
              <a:t>) </a:t>
            </a:r>
            <a:endParaRPr lang="en-US" sz="2000" dirty="0"/>
          </a:p>
          <a:p>
            <a:pPr marL="1295400" lvl="2" indent="-381000">
              <a:lnSpc>
                <a:spcPct val="110000"/>
              </a:lnSpc>
              <a:buFontTx/>
              <a:buNone/>
            </a:pPr>
            <a:r>
              <a:rPr lang="en-US" sz="2000" dirty="0"/>
              <a:t>     </a:t>
            </a:r>
            <a:r>
              <a:rPr lang="en-US" sz="2000" b="1" dirty="0">
                <a:solidFill>
                  <a:schemeClr val="accent2"/>
                </a:solidFill>
              </a:rPr>
              <a:t>For </a:t>
            </a:r>
            <a:r>
              <a:rPr lang="en-US" sz="2000" b="1" dirty="0" smtClean="0">
                <a:solidFill>
                  <a:schemeClr val="accent2"/>
                </a:solidFill>
              </a:rPr>
              <a:t>G = </a:t>
            </a:r>
            <a:r>
              <a:rPr lang="en-US" sz="2000" b="1" dirty="0">
                <a:solidFill>
                  <a:schemeClr val="accent2"/>
                </a:solidFill>
              </a:rPr>
              <a:t>F = 0.15 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FF0000"/>
                </a:solidFill>
                <a:sym typeface="Symbol" pitchFamily="18" charset="2"/>
              </a:rPr>
              <a:t></a:t>
            </a:r>
            <a:r>
              <a:rPr lang="en-US" sz="2000" dirty="0"/>
              <a:t> </a:t>
            </a:r>
            <a:r>
              <a:rPr lang="en-US" sz="2000" b="1" dirty="0" err="1">
                <a:solidFill>
                  <a:schemeClr val="accent2"/>
                </a:solidFill>
              </a:rPr>
              <a:t>n</a:t>
            </a:r>
            <a:r>
              <a:rPr lang="en-US" sz="2000" b="1" baseline="-25000" dirty="0" err="1">
                <a:solidFill>
                  <a:schemeClr val="accent2"/>
                </a:solidFill>
              </a:rPr>
              <a:t>pe</a:t>
            </a:r>
            <a:r>
              <a:rPr lang="en-US" sz="2000" b="1" baseline="-25000" dirty="0">
                <a:solidFill>
                  <a:schemeClr val="accent2"/>
                </a:solidFill>
              </a:rPr>
              <a:t> </a:t>
            </a:r>
            <a:r>
              <a:rPr lang="en-US" sz="2000" b="1" dirty="0">
                <a:solidFill>
                  <a:schemeClr val="accent2"/>
                </a:solidFill>
              </a:rPr>
              <a:t>≥ 10</a:t>
            </a:r>
          </a:p>
          <a:p>
            <a:pPr marL="1295400" lvl="2" indent="-381000">
              <a:lnSpc>
                <a:spcPct val="110000"/>
              </a:lnSpc>
              <a:buFontTx/>
              <a:buNone/>
            </a:pPr>
            <a:r>
              <a:rPr lang="en-US" sz="2000" b="1" dirty="0">
                <a:solidFill>
                  <a:srgbClr val="800080"/>
                </a:solidFill>
              </a:rPr>
              <a:t>The more photo-electrons, the better!</a:t>
            </a:r>
          </a:p>
          <a:p>
            <a:pPr marL="914400" lvl="1" indent="-457200">
              <a:lnSpc>
                <a:spcPct val="110000"/>
              </a:lnSpc>
              <a:buFontTx/>
              <a:buNone/>
            </a:pPr>
            <a:r>
              <a:rPr lang="en-US" sz="2400" b="1" dirty="0">
                <a:sym typeface="Symbol" pitchFamily="18" charset="2"/>
              </a:rPr>
              <a:t>Equivalent noise: </a:t>
            </a:r>
            <a:r>
              <a:rPr lang="en-US" sz="2400" b="1" u="sng" dirty="0">
                <a:sym typeface="Symbol" pitchFamily="18" charset="2"/>
              </a:rPr>
              <a:t>much</a:t>
            </a:r>
            <a:r>
              <a:rPr lang="en-US" sz="2400" b="1" dirty="0">
                <a:sym typeface="Symbol" pitchFamily="18" charset="2"/>
              </a:rPr>
              <a:t> </a:t>
            </a:r>
            <a:r>
              <a:rPr lang="en-US" sz="2400" b="1" u="sng" dirty="0">
                <a:sym typeface="Symbol" pitchFamily="18" charset="2"/>
              </a:rPr>
              <a:t>less</a:t>
            </a:r>
            <a:r>
              <a:rPr lang="en-US" sz="2400" b="1" dirty="0">
                <a:sym typeface="Symbol" pitchFamily="18" charset="2"/>
              </a:rPr>
              <a:t> than 1 electron </a:t>
            </a:r>
            <a:r>
              <a:rPr lang="en-US" sz="2400" b="1" dirty="0" err="1">
                <a:sym typeface="Symbol" pitchFamily="18" charset="2"/>
              </a:rPr>
              <a:t>rms</a:t>
            </a:r>
            <a:r>
              <a:rPr lang="en-US" sz="2400" b="1" dirty="0">
                <a:sym typeface="Symbol" pitchFamily="18" charset="2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Double Beta Decay Spectra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524000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05800" cy="1143000"/>
          </a:xfrm>
        </p:spPr>
        <p:txBody>
          <a:bodyPr/>
          <a:lstStyle/>
          <a:p>
            <a:r>
              <a:rPr lang="en-US" sz="4000"/>
              <a:t>How to look for neutrino-less decay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Measure the spectrum of the electrons</a:t>
            </a:r>
          </a:p>
          <a:p>
            <a:endParaRPr lang="en-US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667000"/>
            <a:ext cx="7451725" cy="396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needed…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Long lifetimes (&gt;10</a:t>
            </a:r>
            <a:r>
              <a:rPr lang="en-US" baseline="30000"/>
              <a:t>25 </a:t>
            </a:r>
            <a:r>
              <a:rPr lang="en-US"/>
              <a:t>years) require:</a:t>
            </a:r>
          </a:p>
          <a:p>
            <a:pPr lvl="1">
              <a:lnSpc>
                <a:spcPct val="90000"/>
              </a:lnSpc>
            </a:pPr>
            <a:r>
              <a:rPr lang="en-US"/>
              <a:t>Large Mass of relevant isotope (&gt;100 kg)</a:t>
            </a:r>
          </a:p>
          <a:p>
            <a:pPr lvl="1">
              <a:lnSpc>
                <a:spcPct val="90000"/>
              </a:lnSpc>
            </a:pPr>
            <a:r>
              <a:rPr lang="en-US"/>
              <a:t>Small or No background:</a:t>
            </a:r>
          </a:p>
          <a:p>
            <a:pPr lvl="2">
              <a:lnSpc>
                <a:spcPct val="90000"/>
              </a:lnSpc>
            </a:pPr>
            <a:r>
              <a:rPr lang="en-US"/>
              <a:t>Clean materials</a:t>
            </a:r>
          </a:p>
          <a:p>
            <a:pPr lvl="2">
              <a:lnSpc>
                <a:spcPct val="90000"/>
              </a:lnSpc>
            </a:pPr>
            <a:r>
              <a:rPr lang="en-US"/>
              <a:t>Underground, away from cosmic rays</a:t>
            </a:r>
          </a:p>
          <a:p>
            <a:pPr lvl="2">
              <a:lnSpc>
                <a:spcPct val="90000"/>
              </a:lnSpc>
            </a:pPr>
            <a:r>
              <a:rPr lang="en-US"/>
              <a:t>Background rejection methods:</a:t>
            </a:r>
          </a:p>
          <a:p>
            <a:pPr lvl="3">
              <a:lnSpc>
                <a:spcPct val="90000"/>
              </a:lnSpc>
            </a:pPr>
            <a:r>
              <a:rPr lang="en-US"/>
              <a:t>Energy resolution</a:t>
            </a:r>
          </a:p>
          <a:p>
            <a:pPr lvl="3">
              <a:lnSpc>
                <a:spcPct val="90000"/>
              </a:lnSpc>
            </a:pPr>
            <a:r>
              <a:rPr lang="en-US"/>
              <a:t>Event topology</a:t>
            </a:r>
          </a:p>
          <a:p>
            <a:pPr lvl="3">
              <a:lnSpc>
                <a:spcPct val="90000"/>
              </a:lnSpc>
            </a:pPr>
            <a:r>
              <a:rPr lang="en-US"/>
              <a:t>Particle identification</a:t>
            </a:r>
          </a:p>
          <a:p>
            <a:pPr lvl="3">
              <a:lnSpc>
                <a:spcPct val="90000"/>
              </a:lnSpc>
            </a:pPr>
            <a:r>
              <a:rPr lang="en-US"/>
              <a:t>Identification of daughter nucleus</a:t>
            </a:r>
          </a:p>
          <a:p>
            <a:pPr lvl="1">
              <a:lnSpc>
                <a:spcPct val="90000"/>
              </a:lnSpc>
            </a:pPr>
            <a:r>
              <a:rPr lang="en-US"/>
              <a:t>Years of data-taking</a:t>
            </a:r>
          </a:p>
          <a:p>
            <a:pPr lvl="3">
              <a:lnSpc>
                <a:spcPct val="90000"/>
              </a:lnSpc>
            </a:pPr>
            <a:endParaRPr lang="en-US"/>
          </a:p>
          <a:p>
            <a:pPr lvl="2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800080"/>
                </a:solidFill>
              </a:rPr>
              <a:t>Double beta decay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flipV="1">
            <a:off x="4419600" y="4191000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 flipH="1">
            <a:off x="1676400" y="47244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 flipV="1">
            <a:off x="1676400" y="2971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Freeform 6"/>
          <p:cNvSpPr>
            <a:spLocks/>
          </p:cNvSpPr>
          <p:nvPr/>
        </p:nvSpPr>
        <p:spPr bwMode="auto">
          <a:xfrm>
            <a:off x="1676400" y="3352800"/>
            <a:ext cx="2743200" cy="1371600"/>
          </a:xfrm>
          <a:custGeom>
            <a:avLst/>
            <a:gdLst/>
            <a:ahLst/>
            <a:cxnLst>
              <a:cxn ang="0">
                <a:pos x="0" y="864"/>
              </a:cxn>
              <a:cxn ang="0">
                <a:pos x="624" y="48"/>
              </a:cxn>
              <a:cxn ang="0">
                <a:pos x="1104" y="576"/>
              </a:cxn>
              <a:cxn ang="0">
                <a:pos x="1392" y="816"/>
              </a:cxn>
              <a:cxn ang="0">
                <a:pos x="1728" y="864"/>
              </a:cxn>
            </a:cxnLst>
            <a:rect l="0" t="0" r="r" b="b"/>
            <a:pathLst>
              <a:path w="1728" h="864">
                <a:moveTo>
                  <a:pt x="0" y="864"/>
                </a:moveTo>
                <a:cubicBezTo>
                  <a:pt x="220" y="480"/>
                  <a:pt x="440" y="96"/>
                  <a:pt x="624" y="48"/>
                </a:cubicBezTo>
                <a:cubicBezTo>
                  <a:pt x="808" y="0"/>
                  <a:pt x="976" y="448"/>
                  <a:pt x="1104" y="576"/>
                </a:cubicBezTo>
                <a:cubicBezTo>
                  <a:pt x="1232" y="704"/>
                  <a:pt x="1288" y="768"/>
                  <a:pt x="1392" y="816"/>
                </a:cubicBezTo>
                <a:cubicBezTo>
                  <a:pt x="1496" y="864"/>
                  <a:pt x="1672" y="856"/>
                  <a:pt x="1728" y="86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2667000" y="2590800"/>
            <a:ext cx="1295400" cy="685800"/>
          </a:xfrm>
          <a:prstGeom prst="wedgeRoundRectCallout">
            <a:avLst>
              <a:gd name="adj1" fmla="val -41176"/>
              <a:gd name="adj2" fmla="val 7338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>
                <a:ea typeface="ＭＳ Ｐゴシック" pitchFamily="84" charset="-128"/>
              </a:rPr>
              <a:t>Only </a:t>
            </a:r>
          </a:p>
          <a:p>
            <a:pPr algn="ctr" eaLnBrk="0" hangingPunct="0"/>
            <a:r>
              <a:rPr lang="en-US" sz="1600">
                <a:ea typeface="ＭＳ Ｐゴシック" pitchFamily="84" charset="-128"/>
              </a:rPr>
              <a:t>2-</a:t>
            </a:r>
            <a:r>
              <a:rPr lang="en-US" sz="1600">
                <a:latin typeface="Lucida Calligraphy" charset="0"/>
                <a:ea typeface="ＭＳ Ｐゴシック" pitchFamily="84" charset="-128"/>
              </a:rPr>
              <a:t>v</a:t>
            </a:r>
            <a:r>
              <a:rPr lang="en-US" sz="2400">
                <a:ea typeface="ＭＳ Ｐゴシック" pitchFamily="84" charset="-128"/>
              </a:rPr>
              <a:t> </a:t>
            </a:r>
            <a:r>
              <a:rPr lang="en-US" sz="1600">
                <a:ea typeface="ＭＳ Ｐゴシック" pitchFamily="84" charset="-128"/>
              </a:rPr>
              <a:t>decays</a:t>
            </a:r>
            <a:endParaRPr lang="en-US" sz="2400">
              <a:ea typeface="ＭＳ Ｐゴシック" pitchFamily="84" charset="-128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727325" y="2819400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US" sz="2400">
              <a:ea typeface="ＭＳ Ｐゴシック" pitchFamily="84" charset="-128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990600" y="32766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ea typeface="ＭＳ Ｐゴシック" pitchFamily="84" charset="-128"/>
              </a:rPr>
              <a:t>Rate</a:t>
            </a:r>
            <a:endParaRPr lang="en-US" sz="2400">
              <a:ea typeface="ＭＳ Ｐゴシック" pitchFamily="84" charset="-128"/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819400" y="46482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84" charset="-128"/>
            </a:endParaRP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2438400" y="4800600"/>
            <a:ext cx="1371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ea typeface="ＭＳ Ｐゴシック" pitchFamily="84" charset="-128"/>
              </a:rPr>
              <a:t>Energy </a:t>
            </a:r>
            <a:endParaRPr lang="en-US" sz="2400">
              <a:ea typeface="ＭＳ Ｐゴシック" pitchFamily="84" charset="-128"/>
            </a:endParaRPr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327660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4038600" y="4724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84" charset="-128"/>
            </a:endParaRP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4038600" y="48006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ea typeface="ＭＳ Ｐゴシック" pitchFamily="84" charset="-128"/>
              </a:rPr>
              <a:t>Q-value</a:t>
            </a:r>
            <a:endParaRPr lang="en-US" sz="2400">
              <a:ea typeface="ＭＳ Ｐゴシック" pitchFamily="84" charset="-128"/>
            </a:endParaRPr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4724400" y="2590800"/>
            <a:ext cx="1219200" cy="685800"/>
          </a:xfrm>
          <a:prstGeom prst="wedgeRoundRectCallout">
            <a:avLst>
              <a:gd name="adj1" fmla="val -74741"/>
              <a:gd name="adj2" fmla="val 215741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ea typeface="ＭＳ Ｐゴシック" pitchFamily="84" charset="-128"/>
            </a:endParaRP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4724400" y="2590800"/>
            <a:ext cx="1371600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>
                <a:ea typeface="ＭＳ Ｐゴシック" pitchFamily="84" charset="-128"/>
              </a:rPr>
              <a:t>Only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ea typeface="ＭＳ Ｐゴシック" pitchFamily="84" charset="-128"/>
              </a:rPr>
              <a:t>0-</a:t>
            </a:r>
            <a:r>
              <a:rPr lang="en-US" sz="1600">
                <a:latin typeface="Lucida Calligraphy" charset="0"/>
                <a:ea typeface="ＭＳ Ｐゴシック" pitchFamily="84" charset="-128"/>
              </a:rPr>
              <a:t>v</a:t>
            </a:r>
            <a:r>
              <a:rPr lang="en-US" sz="1600">
                <a:ea typeface="ＭＳ Ｐゴシック" pitchFamily="84" charset="-128"/>
              </a:rPr>
              <a:t> decays</a:t>
            </a:r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 flipV="1">
            <a:off x="5562600" y="3581400"/>
            <a:ext cx="1752600" cy="685800"/>
          </a:xfrm>
          <a:prstGeom prst="wedgeRoundRectCallout">
            <a:avLst>
              <a:gd name="adj1" fmla="val -61685"/>
              <a:gd name="adj2" fmla="val -11759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 eaLnBrk="0" hangingPunct="0"/>
            <a:endParaRPr lang="en-US" sz="2400">
              <a:ea typeface="ＭＳ Ｐゴシック" pitchFamily="84" charset="-128"/>
            </a:endParaRP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5638800" y="3581400"/>
            <a:ext cx="1676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ea typeface="ＭＳ Ｐゴシック" pitchFamily="84" charset="-128"/>
              </a:rPr>
              <a:t>No backgrounds above Q-value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533400" y="51816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ea typeface="ＭＳ Ｐゴシック" pitchFamily="84" charset="-128"/>
              </a:rPr>
              <a:t>The ideal result is a </a:t>
            </a:r>
            <a:r>
              <a:rPr lang="en-US" sz="2400">
                <a:solidFill>
                  <a:srgbClr val="EE2558"/>
                </a:solidFill>
                <a:ea typeface="ＭＳ Ｐゴシック" pitchFamily="84" charset="-128"/>
              </a:rPr>
              <a:t>spectrum of all </a:t>
            </a:r>
            <a:r>
              <a:rPr lang="en-US" sz="2400">
                <a:solidFill>
                  <a:srgbClr val="EE2558"/>
                </a:solidFill>
                <a:ea typeface="ＭＳ Ｐゴシック" pitchFamily="84" charset="-128"/>
                <a:sym typeface="Symbol" pitchFamily="18" charset="2"/>
              </a:rPr>
              <a:t> </a:t>
            </a:r>
            <a:r>
              <a:rPr lang="en-US" sz="2400">
                <a:solidFill>
                  <a:srgbClr val="EE2558"/>
                </a:solidFill>
                <a:ea typeface="ＭＳ Ｐゴシック" pitchFamily="84" charset="-128"/>
              </a:rPr>
              <a:t>events</a:t>
            </a:r>
            <a:r>
              <a:rPr lang="en-US" sz="2400">
                <a:ea typeface="ＭＳ Ｐゴシック" pitchFamily="84" charset="-128"/>
              </a:rPr>
              <a:t>, with a 0-</a:t>
            </a:r>
            <a:r>
              <a:rPr lang="en-US" sz="2400">
                <a:ea typeface="ＭＳ Ｐゴシック" pitchFamily="84" charset="-128"/>
                <a:sym typeface="Symbol" pitchFamily="18" charset="2"/>
              </a:rPr>
              <a:t> signal present as a narrow peak, well-separated from </a:t>
            </a:r>
            <a:r>
              <a:rPr lang="en-US" sz="2400">
                <a:ea typeface="ＭＳ Ｐゴシック" pitchFamily="84" charset="-128"/>
              </a:rPr>
              <a:t>2-</a:t>
            </a:r>
            <a:r>
              <a:rPr lang="en-US" sz="2400">
                <a:ea typeface="ＭＳ Ｐゴシック" pitchFamily="84" charset="-128"/>
                <a:sym typeface="Symbol" pitchFamily="18" charset="2"/>
              </a:rPr>
              <a:t> </a:t>
            </a:r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>
            <a:off x="4419600" y="4724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9" name="Text Box 21"/>
          <p:cNvSpPr txBox="1">
            <a:spLocks noChangeArrowheads="1"/>
          </p:cNvSpPr>
          <p:nvPr/>
        </p:nvSpPr>
        <p:spPr bwMode="auto">
          <a:xfrm>
            <a:off x="1600200" y="47244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ea typeface="ＭＳ Ｐゴシック" pitchFamily="84" charset="-128"/>
              </a:rPr>
              <a:t>0</a:t>
            </a:r>
          </a:p>
        </p:txBody>
      </p:sp>
      <p:sp>
        <p:nvSpPr>
          <p:cNvPr id="32790" name="Line 22"/>
          <p:cNvSpPr>
            <a:spLocks noChangeShapeType="1"/>
          </p:cNvSpPr>
          <p:nvPr/>
        </p:nvSpPr>
        <p:spPr bwMode="auto">
          <a:xfrm>
            <a:off x="2057400" y="3810000"/>
            <a:ext cx="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9152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315325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813" y="433388"/>
            <a:ext cx="8334375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05800" cy="1143000"/>
          </a:xfrm>
        </p:spPr>
        <p:txBody>
          <a:bodyPr/>
          <a:lstStyle/>
          <a:p>
            <a:r>
              <a:rPr lang="en-US" sz="4000" dirty="0"/>
              <a:t>How to look for neutrino-less decay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Measure the spectrum of the electrons</a:t>
            </a:r>
          </a:p>
          <a:p>
            <a:endParaRPr lang="en-US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667000"/>
            <a:ext cx="7451725" cy="396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8" y="428625"/>
            <a:ext cx="83153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365104"/>
            <a:ext cx="29051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IEEE  NSS 2007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9F4E60-2F14-4702-B426-7F52FF8276F5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10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1143000"/>
          </a:xfrm>
        </p:spPr>
        <p:txBody>
          <a:bodyPr/>
          <a:lstStyle/>
          <a:p>
            <a:pPr eaLnBrk="1" hangingPunct="1"/>
            <a:r>
              <a:rPr lang="en-US" smtClean="0"/>
              <a:t>Two Types of Double Beta Decay </a:t>
            </a:r>
          </a:p>
        </p:txBody>
      </p:sp>
      <p:pic>
        <p:nvPicPr>
          <p:cNvPr id="1031" name="Picture 1027"/>
          <p:cNvPicPr>
            <a:picLocks noChangeAspect="1" noChangeArrowheads="1"/>
          </p:cNvPicPr>
          <p:nvPr/>
        </p:nvPicPr>
        <p:blipFill>
          <a:blip r:embed="rId4" cstate="print"/>
          <a:srcRect l="2942" t="2484" r="8824" b="43713"/>
          <a:stretch>
            <a:fillRect/>
          </a:stretch>
        </p:blipFill>
        <p:spPr bwMode="auto">
          <a:xfrm>
            <a:off x="228600" y="914400"/>
            <a:ext cx="44196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1028"/>
          <p:cNvSpPr txBox="1">
            <a:spLocks noChangeArrowheads="1"/>
          </p:cNvSpPr>
          <p:nvPr/>
        </p:nvSpPr>
        <p:spPr bwMode="auto">
          <a:xfrm>
            <a:off x="4953000" y="3124200"/>
            <a:ext cx="3962400" cy="12001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Mathematica1" pitchFamily="2" charset="2"/>
              <a:buNone/>
            </a:pPr>
            <a:r>
              <a:rPr lang="en-US" sz="1800" dirty="0">
                <a:sym typeface="Mathematica1" pitchFamily="2" charset="2"/>
              </a:rPr>
              <a:t>If this process is observed:</a:t>
            </a:r>
          </a:p>
          <a:p>
            <a:pPr algn="ctr" eaLnBrk="1" hangingPunct="1">
              <a:buFont typeface="Mathematica1" pitchFamily="2" charset="2"/>
              <a:buNone/>
            </a:pPr>
            <a:r>
              <a:rPr lang="en-US" sz="1800" dirty="0">
                <a:sym typeface="Mathematica1" pitchFamily="2" charset="2"/>
              </a:rPr>
              <a:t>Neutrino mass ≠ 0</a:t>
            </a:r>
          </a:p>
          <a:p>
            <a:pPr algn="ctr" eaLnBrk="1" hangingPunct="1">
              <a:buFont typeface="Mathematica1" pitchFamily="2" charset="2"/>
              <a:buNone/>
            </a:pPr>
            <a:r>
              <a:rPr lang="en-US" sz="1800" dirty="0">
                <a:sym typeface="Mathematica1" pitchFamily="2" charset="2"/>
              </a:rPr>
              <a:t>Neutrino = Anti-neutrino!</a:t>
            </a:r>
          </a:p>
          <a:p>
            <a:pPr algn="ctr" eaLnBrk="1" hangingPunct="1">
              <a:buFont typeface="Mathematica1" pitchFamily="2" charset="2"/>
              <a:buNone/>
            </a:pPr>
            <a:r>
              <a:rPr lang="en-US" sz="1800" dirty="0">
                <a:sym typeface="Mathematica1" pitchFamily="2" charset="2"/>
              </a:rPr>
              <a:t>Lepton number is not conserved!</a:t>
            </a:r>
          </a:p>
        </p:txBody>
      </p:sp>
      <p:sp>
        <p:nvSpPr>
          <p:cNvPr id="1033" name="AutoShape 1029" descr="02"/>
          <p:cNvSpPr>
            <a:spLocks noChangeAspect="1" noChangeArrowheads="1"/>
          </p:cNvSpPr>
          <p:nvPr/>
        </p:nvSpPr>
        <p:spPr bwMode="auto">
          <a:xfrm>
            <a:off x="8923338" y="6103938"/>
            <a:ext cx="296862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034" name="Line 1030"/>
          <p:cNvSpPr>
            <a:spLocks noChangeShapeType="1"/>
          </p:cNvSpPr>
          <p:nvPr/>
        </p:nvSpPr>
        <p:spPr bwMode="auto">
          <a:xfrm flipH="1" flipV="1">
            <a:off x="5715000" y="5334000"/>
            <a:ext cx="152400" cy="231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Text Box 1031"/>
          <p:cNvSpPr txBox="1">
            <a:spLocks noChangeArrowheads="1"/>
          </p:cNvSpPr>
          <p:nvPr/>
        </p:nvSpPr>
        <p:spPr bwMode="auto">
          <a:xfrm>
            <a:off x="5105400" y="5562600"/>
            <a:ext cx="1831975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>
                <a:latin typeface="Times New Roman" pitchFamily="18" charset="0"/>
              </a:rPr>
              <a:t>Neutrinoless double beta decay lifetime</a:t>
            </a:r>
            <a:endParaRPr lang="en-US" sz="1800">
              <a:latin typeface="Times New Roman" pitchFamily="18" charset="0"/>
            </a:endParaRPr>
          </a:p>
        </p:txBody>
      </p:sp>
      <p:sp>
        <p:nvSpPr>
          <p:cNvPr id="1036" name="Text Box 1032"/>
          <p:cNvSpPr txBox="1">
            <a:spLocks noChangeArrowheads="1"/>
          </p:cNvSpPr>
          <p:nvPr/>
        </p:nvSpPr>
        <p:spPr bwMode="auto">
          <a:xfrm>
            <a:off x="7924800" y="5257800"/>
            <a:ext cx="944563" cy="83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600">
                <a:latin typeface="Times New Roman" pitchFamily="18" charset="0"/>
              </a:rPr>
              <a:t>Neutrino effective mass</a:t>
            </a:r>
          </a:p>
        </p:txBody>
      </p:sp>
      <p:sp>
        <p:nvSpPr>
          <p:cNvPr id="1037" name="Line 1033"/>
          <p:cNvSpPr>
            <a:spLocks noChangeShapeType="1"/>
          </p:cNvSpPr>
          <p:nvPr/>
        </p:nvSpPr>
        <p:spPr bwMode="auto">
          <a:xfrm flipH="1" flipV="1">
            <a:off x="7543800" y="49530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Rectangle 1034"/>
          <p:cNvSpPr>
            <a:spLocks noChangeArrowheads="1"/>
          </p:cNvSpPr>
          <p:nvPr/>
        </p:nvSpPr>
        <p:spPr bwMode="auto">
          <a:xfrm>
            <a:off x="4876800" y="3048000"/>
            <a:ext cx="4114800" cy="312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1039" name="Rectangle 1035"/>
          <p:cNvSpPr>
            <a:spLocks noChangeArrowheads="1"/>
          </p:cNvSpPr>
          <p:nvPr/>
        </p:nvSpPr>
        <p:spPr bwMode="auto">
          <a:xfrm>
            <a:off x="4876800" y="990600"/>
            <a:ext cx="3810000" cy="198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1040" name="Text Box 1036"/>
          <p:cNvSpPr txBox="1">
            <a:spLocks noChangeArrowheads="1"/>
          </p:cNvSpPr>
          <p:nvPr/>
        </p:nvSpPr>
        <p:spPr bwMode="auto">
          <a:xfrm>
            <a:off x="4953000" y="1085850"/>
            <a:ext cx="3657600" cy="6508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800"/>
              <a:t>A known standard model process and an important  calibration tool</a:t>
            </a:r>
          </a:p>
        </p:txBody>
      </p:sp>
      <p:sp>
        <p:nvSpPr>
          <p:cNvPr id="1041" name="Rectangle 1037"/>
          <p:cNvSpPr>
            <a:spLocks noChangeArrowheads="1"/>
          </p:cNvSpPr>
          <p:nvPr/>
        </p:nvSpPr>
        <p:spPr bwMode="auto">
          <a:xfrm>
            <a:off x="581025" y="2362200"/>
            <a:ext cx="1143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grpSp>
        <p:nvGrpSpPr>
          <p:cNvPr id="2" name="Group 1038"/>
          <p:cNvGrpSpPr>
            <a:grpSpLocks/>
          </p:cNvGrpSpPr>
          <p:nvPr/>
        </p:nvGrpSpPr>
        <p:grpSpPr bwMode="auto">
          <a:xfrm>
            <a:off x="0" y="3505200"/>
            <a:ext cx="4495800" cy="2514600"/>
            <a:chOff x="2880" y="528"/>
            <a:chExt cx="2640" cy="1440"/>
          </a:xfrm>
        </p:grpSpPr>
        <p:grpSp>
          <p:nvGrpSpPr>
            <p:cNvPr id="3" name="Group 1039"/>
            <p:cNvGrpSpPr>
              <a:grpSpLocks/>
            </p:cNvGrpSpPr>
            <p:nvPr/>
          </p:nvGrpSpPr>
          <p:grpSpPr bwMode="auto">
            <a:xfrm>
              <a:off x="2976" y="528"/>
              <a:ext cx="2544" cy="1440"/>
              <a:chOff x="3120" y="576"/>
              <a:chExt cx="2544" cy="1440"/>
            </a:xfrm>
          </p:grpSpPr>
          <p:pic>
            <p:nvPicPr>
              <p:cNvPr id="1047" name="Picture 104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0103" t="5713" b="27205"/>
              <a:stretch>
                <a:fillRect/>
              </a:stretch>
            </p:blipFill>
            <p:spPr bwMode="auto">
              <a:xfrm>
                <a:off x="3184" y="576"/>
                <a:ext cx="2480" cy="1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48" name="Rectangle 1041"/>
              <p:cNvSpPr>
                <a:spLocks noChangeArrowheads="1"/>
              </p:cNvSpPr>
              <p:nvPr/>
            </p:nvSpPr>
            <p:spPr bwMode="auto">
              <a:xfrm>
                <a:off x="3120" y="1824"/>
                <a:ext cx="240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PT"/>
              </a:p>
            </p:txBody>
          </p:sp>
        </p:grpSp>
        <p:sp>
          <p:nvSpPr>
            <p:cNvPr id="1046" name="Text Box 1042"/>
            <p:cNvSpPr txBox="1">
              <a:spLocks noChangeArrowheads="1"/>
            </p:cNvSpPr>
            <p:nvPr/>
          </p:nvSpPr>
          <p:spPr bwMode="auto">
            <a:xfrm>
              <a:off x="2880" y="1584"/>
              <a:ext cx="172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400" b="1"/>
                <a:t>Z</a:t>
              </a:r>
              <a:endParaRPr lang="en-US" sz="1800">
                <a:latin typeface="Times New Roman" pitchFamily="18" charset="0"/>
              </a:endParaRPr>
            </a:p>
          </p:txBody>
        </p:sp>
      </p:grpSp>
      <p:sp>
        <p:nvSpPr>
          <p:cNvPr id="1043" name="Rectangle 1043"/>
          <p:cNvSpPr>
            <a:spLocks noChangeArrowheads="1"/>
          </p:cNvSpPr>
          <p:nvPr/>
        </p:nvSpPr>
        <p:spPr bwMode="auto">
          <a:xfrm>
            <a:off x="304800" y="3429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dirty="0">
                <a:solidFill>
                  <a:srgbClr val="AE19FF"/>
                </a:solidFill>
                <a:latin typeface="Times New Roman" pitchFamily="18" charset="0"/>
              </a:rPr>
              <a:t>0</a:t>
            </a:r>
            <a:r>
              <a:rPr lang="en-US" dirty="0">
                <a:solidFill>
                  <a:srgbClr val="AE19FF"/>
                </a:solidFill>
                <a:latin typeface="Times New Roman" pitchFamily="18" charset="0"/>
                <a:sym typeface="Symbol" pitchFamily="18" charset="2"/>
              </a:rPr>
              <a:t> </a:t>
            </a:r>
            <a:r>
              <a:rPr lang="en-US" sz="2000" dirty="0">
                <a:solidFill>
                  <a:srgbClr val="AE19FF"/>
                </a:solidFill>
                <a:latin typeface="Times New Roman" pitchFamily="18" charset="0"/>
                <a:sym typeface="Symbol" pitchFamily="18" charset="2"/>
              </a:rPr>
              <a:t></a:t>
            </a:r>
            <a:endParaRPr lang="en-US" sz="20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44" name="Rectangle 1044"/>
          <p:cNvSpPr>
            <a:spLocks noChangeArrowheads="1"/>
          </p:cNvSpPr>
          <p:nvPr/>
        </p:nvSpPr>
        <p:spPr bwMode="auto">
          <a:xfrm>
            <a:off x="381000" y="1143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 </a:t>
            </a:r>
            <a:r>
              <a:rPr lang="en-US" sz="20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</a:t>
            </a:r>
          </a:p>
        </p:txBody>
      </p:sp>
      <p:graphicFrame>
        <p:nvGraphicFramePr>
          <p:cNvPr id="1026" name="Object 1024"/>
          <p:cNvGraphicFramePr>
            <a:graphicFrameLocks noChangeAspect="1"/>
          </p:cNvGraphicFramePr>
          <p:nvPr/>
        </p:nvGraphicFramePr>
        <p:xfrm>
          <a:off x="5334000" y="4495800"/>
          <a:ext cx="2362200" cy="838200"/>
        </p:xfrm>
        <a:graphic>
          <a:graphicData uri="http://schemas.openxmlformats.org/presentationml/2006/ole">
            <p:oleObj spid="_x0000_s1026" name="Equation" r:id="rId6" imgW="1269720" imgH="545760" progId="Equation.3">
              <p:embed/>
            </p:oleObj>
          </a:graphicData>
        </a:graphic>
      </p:graphicFrame>
      <p:graphicFrame>
        <p:nvGraphicFramePr>
          <p:cNvPr id="1027" name="Object 1025"/>
          <p:cNvGraphicFramePr>
            <a:graphicFrameLocks noChangeAspect="1"/>
          </p:cNvGraphicFramePr>
          <p:nvPr/>
        </p:nvGraphicFramePr>
        <p:xfrm>
          <a:off x="5715000" y="2133600"/>
          <a:ext cx="1752600" cy="685800"/>
        </p:xfrm>
        <a:graphic>
          <a:graphicData uri="http://schemas.openxmlformats.org/presentationml/2006/ole">
            <p:oleObj spid="_x0000_s1027" name="Equation" r:id="rId7" imgW="825480" imgH="35532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3" y="371475"/>
            <a:ext cx="8372475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1889125"/>
            <a:ext cx="7467600" cy="4968875"/>
          </a:xfrm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28600" y="228600"/>
            <a:ext cx="8077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/>
              <a:t>Rare nuclear transition between same mass nuclei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100" b="1" dirty="0"/>
              <a:t>Energetically allowed for even-even nuclei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endParaRPr lang="en-US" sz="2000" b="1" dirty="0">
              <a:solidFill>
                <a:schemeClr val="bg2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b="1" dirty="0">
                <a:solidFill>
                  <a:srgbClr val="0066FF"/>
                </a:solidFill>
              </a:rPr>
              <a:t>(</a:t>
            </a:r>
            <a:r>
              <a:rPr lang="en-US" b="1" i="1" dirty="0">
                <a:solidFill>
                  <a:srgbClr val="0066FF"/>
                </a:solidFill>
              </a:rPr>
              <a:t>Z</a:t>
            </a:r>
            <a:r>
              <a:rPr lang="en-US" b="1" dirty="0">
                <a:solidFill>
                  <a:srgbClr val="0066FF"/>
                </a:solidFill>
              </a:rPr>
              <a:t>,</a:t>
            </a:r>
            <a:r>
              <a:rPr lang="en-US" b="1" i="1" dirty="0">
                <a:solidFill>
                  <a:srgbClr val="0066FF"/>
                </a:solidFill>
              </a:rPr>
              <a:t>A</a:t>
            </a:r>
            <a:r>
              <a:rPr lang="en-US" b="1" dirty="0">
                <a:solidFill>
                  <a:srgbClr val="0066FF"/>
                </a:solidFill>
              </a:rPr>
              <a:t>) </a:t>
            </a:r>
            <a:r>
              <a:rPr lang="en-US" b="1" dirty="0">
                <a:solidFill>
                  <a:srgbClr val="0066FF"/>
                </a:solidFill>
                <a:cs typeface="Arial" charset="0"/>
              </a:rPr>
              <a:t>→</a:t>
            </a:r>
            <a:r>
              <a:rPr lang="en-US" b="1" dirty="0">
                <a:solidFill>
                  <a:srgbClr val="0066FF"/>
                </a:solidFill>
              </a:rPr>
              <a:t> (</a:t>
            </a:r>
            <a:r>
              <a:rPr lang="en-US" b="1" i="1" dirty="0">
                <a:solidFill>
                  <a:srgbClr val="0066FF"/>
                </a:solidFill>
              </a:rPr>
              <a:t>Z</a:t>
            </a:r>
            <a:r>
              <a:rPr lang="en-US" b="1" dirty="0">
                <a:solidFill>
                  <a:srgbClr val="0066FF"/>
                </a:solidFill>
              </a:rPr>
              <a:t>+2,</a:t>
            </a:r>
            <a:r>
              <a:rPr lang="en-US" b="1" i="1" dirty="0">
                <a:solidFill>
                  <a:srgbClr val="0066FF"/>
                </a:solidFill>
              </a:rPr>
              <a:t>A</a:t>
            </a:r>
            <a:r>
              <a:rPr lang="en-US" b="1" dirty="0">
                <a:solidFill>
                  <a:srgbClr val="0066FF"/>
                </a:solidFill>
              </a:rPr>
              <a:t>) + e</a:t>
            </a:r>
            <a:r>
              <a:rPr lang="en-US" b="1" baseline="30000" dirty="0">
                <a:solidFill>
                  <a:srgbClr val="0066FF"/>
                </a:solidFill>
              </a:rPr>
              <a:t>-</a:t>
            </a:r>
            <a:r>
              <a:rPr lang="en-US" b="1" baseline="-25000" dirty="0">
                <a:solidFill>
                  <a:srgbClr val="0066FF"/>
                </a:solidFill>
              </a:rPr>
              <a:t>1</a:t>
            </a:r>
            <a:r>
              <a:rPr lang="en-US" b="1" dirty="0">
                <a:solidFill>
                  <a:srgbClr val="0066FF"/>
                </a:solidFill>
              </a:rPr>
              <a:t> + </a:t>
            </a:r>
            <a:r>
              <a:rPr lang="en-US" b="1" u="sng" dirty="0">
                <a:solidFill>
                  <a:srgbClr val="0066FF"/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rgbClr val="0066FF"/>
                </a:solidFill>
              </a:rPr>
              <a:t>1</a:t>
            </a:r>
            <a:r>
              <a:rPr lang="en-US" b="1" dirty="0">
                <a:solidFill>
                  <a:srgbClr val="0066FF"/>
                </a:solidFill>
              </a:rPr>
              <a:t> + e</a:t>
            </a:r>
            <a:r>
              <a:rPr lang="en-US" b="1" baseline="30000" dirty="0">
                <a:solidFill>
                  <a:srgbClr val="0066FF"/>
                </a:solidFill>
              </a:rPr>
              <a:t>-</a:t>
            </a:r>
            <a:r>
              <a:rPr lang="en-US" b="1" baseline="-25000" dirty="0">
                <a:solidFill>
                  <a:srgbClr val="0066FF"/>
                </a:solidFill>
              </a:rPr>
              <a:t>2</a:t>
            </a:r>
            <a:r>
              <a:rPr lang="en-US" b="1" dirty="0">
                <a:solidFill>
                  <a:srgbClr val="0066FF"/>
                </a:solidFill>
              </a:rPr>
              <a:t> + </a:t>
            </a:r>
            <a:r>
              <a:rPr lang="en-US" b="1" u="sng" dirty="0">
                <a:solidFill>
                  <a:srgbClr val="0066FF"/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rgbClr val="0066FF"/>
                </a:solidFill>
              </a:rPr>
              <a:t>2</a:t>
            </a:r>
            <a:endParaRPr lang="en-US" b="1" dirty="0">
              <a:solidFill>
                <a:srgbClr val="FF505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b="1" dirty="0">
                <a:solidFill>
                  <a:srgbClr val="FF5050"/>
                </a:solidFill>
              </a:rPr>
              <a:t>(</a:t>
            </a:r>
            <a:r>
              <a:rPr lang="en-US" b="1" i="1" dirty="0">
                <a:solidFill>
                  <a:srgbClr val="FF5050"/>
                </a:solidFill>
              </a:rPr>
              <a:t>Z</a:t>
            </a:r>
            <a:r>
              <a:rPr lang="en-US" b="1" dirty="0">
                <a:solidFill>
                  <a:srgbClr val="FF5050"/>
                </a:solidFill>
              </a:rPr>
              <a:t>,</a:t>
            </a:r>
            <a:r>
              <a:rPr lang="en-US" b="1" i="1" dirty="0">
                <a:solidFill>
                  <a:srgbClr val="FF5050"/>
                </a:solidFill>
              </a:rPr>
              <a:t>A</a:t>
            </a:r>
            <a:r>
              <a:rPr lang="en-US" b="1" dirty="0">
                <a:solidFill>
                  <a:srgbClr val="FF5050"/>
                </a:solidFill>
              </a:rPr>
              <a:t>) </a:t>
            </a:r>
            <a:r>
              <a:rPr lang="en-US" b="1" dirty="0">
                <a:solidFill>
                  <a:srgbClr val="FF5050"/>
                </a:solidFill>
                <a:cs typeface="Arial" charset="0"/>
              </a:rPr>
              <a:t>→</a:t>
            </a:r>
            <a:r>
              <a:rPr lang="en-US" b="1" dirty="0">
                <a:solidFill>
                  <a:srgbClr val="FF5050"/>
                </a:solidFill>
              </a:rPr>
              <a:t> (</a:t>
            </a:r>
            <a:r>
              <a:rPr lang="en-US" b="1" i="1" dirty="0">
                <a:solidFill>
                  <a:srgbClr val="FF5050"/>
                </a:solidFill>
              </a:rPr>
              <a:t>Z</a:t>
            </a:r>
            <a:r>
              <a:rPr lang="en-US" b="1" dirty="0">
                <a:solidFill>
                  <a:srgbClr val="FF5050"/>
                </a:solidFill>
              </a:rPr>
              <a:t>+2,</a:t>
            </a:r>
            <a:r>
              <a:rPr lang="en-US" b="1" i="1" dirty="0">
                <a:solidFill>
                  <a:srgbClr val="FF5050"/>
                </a:solidFill>
              </a:rPr>
              <a:t>A</a:t>
            </a:r>
            <a:r>
              <a:rPr lang="en-US" b="1" dirty="0">
                <a:solidFill>
                  <a:srgbClr val="FF5050"/>
                </a:solidFill>
              </a:rPr>
              <a:t>) + e</a:t>
            </a:r>
            <a:r>
              <a:rPr lang="en-US" b="1" baseline="30000" dirty="0">
                <a:solidFill>
                  <a:srgbClr val="FF5050"/>
                </a:solidFill>
              </a:rPr>
              <a:t>-</a:t>
            </a:r>
            <a:r>
              <a:rPr lang="en-US" b="1" baseline="-25000" dirty="0">
                <a:solidFill>
                  <a:srgbClr val="FF5050"/>
                </a:solidFill>
              </a:rPr>
              <a:t>1</a:t>
            </a:r>
            <a:r>
              <a:rPr lang="en-US" b="1" dirty="0">
                <a:solidFill>
                  <a:srgbClr val="FF5050"/>
                </a:solidFill>
              </a:rPr>
              <a:t> + e</a:t>
            </a:r>
            <a:r>
              <a:rPr lang="en-US" b="1" baseline="30000" dirty="0">
                <a:solidFill>
                  <a:srgbClr val="FF5050"/>
                </a:solidFill>
              </a:rPr>
              <a:t>-</a:t>
            </a:r>
            <a:r>
              <a:rPr lang="en-US" b="1" baseline="-25000" dirty="0">
                <a:solidFill>
                  <a:srgbClr val="FF5050"/>
                </a:solidFill>
              </a:rPr>
              <a:t>2</a:t>
            </a:r>
            <a:endParaRPr lang="en-US" b="1" dirty="0">
              <a:solidFill>
                <a:srgbClr val="FF505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(</a:t>
            </a:r>
            <a:r>
              <a:rPr lang="en-US" b="1" i="1" dirty="0">
                <a:solidFill>
                  <a:schemeClr val="accent1"/>
                </a:solidFill>
              </a:rPr>
              <a:t>Z</a:t>
            </a:r>
            <a:r>
              <a:rPr lang="en-US" b="1" dirty="0">
                <a:solidFill>
                  <a:schemeClr val="accent1"/>
                </a:solidFill>
              </a:rPr>
              <a:t>,</a:t>
            </a:r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) </a:t>
            </a:r>
            <a:r>
              <a:rPr lang="en-US" b="1" dirty="0">
                <a:solidFill>
                  <a:schemeClr val="accent1"/>
                </a:solidFill>
                <a:cs typeface="Arial" charset="0"/>
              </a:rPr>
              <a:t>→</a:t>
            </a:r>
            <a:r>
              <a:rPr lang="en-US" b="1" dirty="0">
                <a:solidFill>
                  <a:schemeClr val="accent1"/>
                </a:solidFill>
              </a:rPr>
              <a:t> (</a:t>
            </a:r>
            <a:r>
              <a:rPr lang="en-US" b="1" i="1" dirty="0">
                <a:solidFill>
                  <a:schemeClr val="accent1"/>
                </a:solidFill>
              </a:rPr>
              <a:t>Z</a:t>
            </a:r>
            <a:r>
              <a:rPr lang="en-US" b="1" dirty="0">
                <a:solidFill>
                  <a:schemeClr val="accent1"/>
                </a:solidFill>
              </a:rPr>
              <a:t>+2,</a:t>
            </a:r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) + e</a:t>
            </a:r>
            <a:r>
              <a:rPr lang="en-US" b="1" baseline="30000" dirty="0">
                <a:solidFill>
                  <a:schemeClr val="accent1"/>
                </a:solidFill>
              </a:rPr>
              <a:t>-</a:t>
            </a:r>
            <a:r>
              <a:rPr lang="en-US" b="1" baseline="-25000" dirty="0">
                <a:solidFill>
                  <a:schemeClr val="accent1"/>
                </a:solidFill>
              </a:rPr>
              <a:t>1</a:t>
            </a:r>
            <a:r>
              <a:rPr lang="en-US" b="1" dirty="0">
                <a:solidFill>
                  <a:schemeClr val="accent1"/>
                </a:solidFill>
              </a:rPr>
              <a:t> + e</a:t>
            </a:r>
            <a:r>
              <a:rPr lang="en-US" b="1" baseline="30000" dirty="0">
                <a:solidFill>
                  <a:schemeClr val="accent1"/>
                </a:solidFill>
              </a:rPr>
              <a:t>-</a:t>
            </a:r>
            <a:r>
              <a:rPr lang="en-US" b="1" baseline="-25000" dirty="0">
                <a:solidFill>
                  <a:schemeClr val="accent1"/>
                </a:solidFill>
              </a:rPr>
              <a:t>2</a:t>
            </a:r>
            <a:r>
              <a:rPr lang="en-US" b="1" dirty="0">
                <a:solidFill>
                  <a:schemeClr val="accent1"/>
                </a:solidFill>
              </a:rPr>
              <a:t> + </a:t>
            </a:r>
            <a:r>
              <a:rPr lang="en-US" b="1" dirty="0">
                <a:solidFill>
                  <a:schemeClr val="accent1"/>
                </a:solidFill>
                <a:latin typeface="Symbol" pitchFamily="18" charset="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800080"/>
                </a:solidFill>
              </a:rPr>
              <a:t>What is this factor “G”?</a:t>
            </a: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smtClean="0"/>
              <a:t>in practice: 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accent2"/>
                </a:solidFill>
              </a:rPr>
              <a:t>G is a measure of the </a:t>
            </a:r>
            <a:r>
              <a:rPr lang="en-US" u="sng" dirty="0">
                <a:solidFill>
                  <a:schemeClr val="accent2"/>
                </a:solidFill>
              </a:rPr>
              <a:t>precision</a:t>
            </a:r>
            <a:r>
              <a:rPr lang="en-US" dirty="0">
                <a:solidFill>
                  <a:schemeClr val="accent2"/>
                </a:solidFill>
              </a:rPr>
              <a:t> with which a </a:t>
            </a:r>
            <a:r>
              <a:rPr lang="en-US" b="1" dirty="0">
                <a:solidFill>
                  <a:schemeClr val="accent2"/>
                </a:solidFill>
              </a:rPr>
              <a:t>single</a:t>
            </a:r>
            <a:r>
              <a:rPr lang="en-US" dirty="0">
                <a:solidFill>
                  <a:schemeClr val="accent2"/>
                </a:solidFill>
              </a:rPr>
              <a:t> electron (from an ionizing track) can be counted.</a:t>
            </a: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1416"/>
            <a:ext cx="8686800" cy="5256584"/>
          </a:xfrm>
        </p:spPr>
        <p:txBody>
          <a:bodyPr>
            <a:normAutofit/>
          </a:bodyPr>
          <a:lstStyle/>
          <a:p>
            <a:r>
              <a:rPr lang="pt-PT" dirty="0" smtClean="0"/>
              <a:t>In a </a:t>
            </a:r>
            <a:r>
              <a:rPr lang="pt-PT" dirty="0" err="1" smtClean="0"/>
              <a:t>number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even-even</a:t>
            </a:r>
            <a:r>
              <a:rPr lang="pt-PT" dirty="0" smtClean="0"/>
              <a:t> </a:t>
            </a:r>
            <a:r>
              <a:rPr lang="pt-PT" dirty="0" err="1" smtClean="0"/>
              <a:t>nuclei</a:t>
            </a:r>
            <a:r>
              <a:rPr lang="pt-PT" dirty="0" smtClean="0"/>
              <a:t>, </a:t>
            </a:r>
            <a:r>
              <a:rPr lang="el-GR" dirty="0" smtClean="0"/>
              <a:t>β</a:t>
            </a:r>
            <a:r>
              <a:rPr lang="pt-PT" dirty="0" smtClean="0"/>
              <a:t>-</a:t>
            </a:r>
            <a:r>
              <a:rPr lang="pt-PT" dirty="0" err="1" smtClean="0"/>
              <a:t>decay</a:t>
            </a:r>
            <a:r>
              <a:rPr lang="pt-PT" dirty="0" smtClean="0"/>
              <a:t> </a:t>
            </a:r>
            <a:r>
              <a:rPr lang="pt-PT" dirty="0" err="1" smtClean="0"/>
              <a:t>is</a:t>
            </a:r>
            <a:r>
              <a:rPr lang="pt-PT" dirty="0" smtClean="0"/>
              <a:t> </a:t>
            </a:r>
            <a:r>
              <a:rPr lang="pt-PT" dirty="0" err="1" smtClean="0"/>
              <a:t>energetically</a:t>
            </a:r>
            <a:r>
              <a:rPr lang="pt-PT" dirty="0" smtClean="0"/>
              <a:t> </a:t>
            </a:r>
            <a:r>
              <a:rPr lang="pt-PT" dirty="0" err="1" smtClean="0"/>
              <a:t>forbidden</a:t>
            </a:r>
            <a:r>
              <a:rPr lang="pt-PT" dirty="0" smtClean="0"/>
              <a:t>, </a:t>
            </a:r>
            <a:r>
              <a:rPr lang="pt-PT" dirty="0" err="1" smtClean="0"/>
              <a:t>while</a:t>
            </a:r>
            <a:r>
              <a:rPr lang="pt-PT" dirty="0" smtClean="0"/>
              <a:t> </a:t>
            </a:r>
            <a:r>
              <a:rPr lang="pt-PT" dirty="0" err="1" smtClean="0"/>
              <a:t>double</a:t>
            </a:r>
            <a:r>
              <a:rPr lang="pt-PT" dirty="0" smtClean="0"/>
              <a:t>-beta </a:t>
            </a:r>
            <a:r>
              <a:rPr lang="pt-PT" dirty="0" err="1" smtClean="0"/>
              <a:t>decay</a:t>
            </a:r>
            <a:r>
              <a:rPr lang="pt-PT" dirty="0" smtClean="0"/>
              <a:t> </a:t>
            </a:r>
            <a:r>
              <a:rPr lang="pt-PT" dirty="0" err="1" smtClean="0"/>
              <a:t>is</a:t>
            </a:r>
            <a:r>
              <a:rPr lang="pt-PT" dirty="0" smtClean="0"/>
              <a:t> </a:t>
            </a:r>
            <a:r>
              <a:rPr lang="pt-PT" dirty="0" err="1" smtClean="0"/>
              <a:t>energetically</a:t>
            </a:r>
            <a:r>
              <a:rPr lang="pt-PT" dirty="0" smtClean="0"/>
              <a:t> </a:t>
            </a:r>
            <a:r>
              <a:rPr lang="pt-PT" dirty="0" err="1" smtClean="0"/>
              <a:t>allowed</a:t>
            </a:r>
            <a:endParaRPr lang="pt-PT" dirty="0" smtClean="0"/>
          </a:p>
          <a:p>
            <a:pPr>
              <a:buNone/>
            </a:pPr>
            <a:r>
              <a:rPr lang="pt-PT" dirty="0" smtClean="0"/>
              <a:t>	</a:t>
            </a:r>
            <a:r>
              <a:rPr lang="pt-PT" dirty="0" smtClean="0"/>
              <a:t>			(A,Z) →(A,Z+2)</a:t>
            </a: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>
                <a:solidFill>
                  <a:srgbClr val="0066FF"/>
                </a:solidFill>
              </a:rPr>
              <a:t>	(</a:t>
            </a:r>
            <a:r>
              <a:rPr lang="en-US" sz="2600" b="1" i="1" dirty="0" smtClean="0">
                <a:solidFill>
                  <a:srgbClr val="0066FF"/>
                </a:solidFill>
              </a:rPr>
              <a:t>A</a:t>
            </a:r>
            <a:r>
              <a:rPr lang="en-US" sz="2600" b="1" dirty="0" smtClean="0">
                <a:solidFill>
                  <a:srgbClr val="0066FF"/>
                </a:solidFill>
              </a:rPr>
              <a:t>,</a:t>
            </a:r>
            <a:r>
              <a:rPr lang="en-US" sz="2600" b="1" i="1" dirty="0" smtClean="0">
                <a:solidFill>
                  <a:srgbClr val="0066FF"/>
                </a:solidFill>
              </a:rPr>
              <a:t>Z</a:t>
            </a:r>
            <a:r>
              <a:rPr lang="en-US" sz="2600" b="1" dirty="0" smtClean="0">
                <a:solidFill>
                  <a:srgbClr val="0066FF"/>
                </a:solidFill>
              </a:rPr>
              <a:t>) </a:t>
            </a:r>
            <a:r>
              <a:rPr lang="en-US" sz="2600" b="1" dirty="0" smtClean="0">
                <a:solidFill>
                  <a:srgbClr val="0066FF"/>
                </a:solidFill>
                <a:cs typeface="Arial" charset="0"/>
              </a:rPr>
              <a:t>→</a:t>
            </a:r>
            <a:r>
              <a:rPr lang="en-US" sz="2600" b="1" dirty="0" smtClean="0">
                <a:solidFill>
                  <a:srgbClr val="0066FF"/>
                </a:solidFill>
              </a:rPr>
              <a:t> </a:t>
            </a:r>
            <a:r>
              <a:rPr lang="en-US" sz="2600" b="1" dirty="0" smtClean="0">
                <a:solidFill>
                  <a:srgbClr val="0066FF"/>
                </a:solidFill>
              </a:rPr>
              <a:t>(</a:t>
            </a:r>
            <a:r>
              <a:rPr lang="en-US" sz="2600" b="1" i="1" dirty="0" smtClean="0">
                <a:solidFill>
                  <a:srgbClr val="0066FF"/>
                </a:solidFill>
              </a:rPr>
              <a:t>A</a:t>
            </a:r>
            <a:r>
              <a:rPr lang="en-US" sz="2600" b="1" dirty="0" smtClean="0">
                <a:solidFill>
                  <a:srgbClr val="0066FF"/>
                </a:solidFill>
              </a:rPr>
              <a:t>,</a:t>
            </a:r>
            <a:r>
              <a:rPr lang="en-US" sz="2600" b="1" i="1" dirty="0" smtClean="0">
                <a:solidFill>
                  <a:srgbClr val="0066FF"/>
                </a:solidFill>
              </a:rPr>
              <a:t>Z</a:t>
            </a:r>
            <a:r>
              <a:rPr lang="en-US" sz="2600" b="1" dirty="0" smtClean="0">
                <a:solidFill>
                  <a:srgbClr val="0066FF"/>
                </a:solidFill>
              </a:rPr>
              <a:t>+2) </a:t>
            </a:r>
            <a:r>
              <a:rPr lang="en-US" sz="2600" b="1" dirty="0" smtClean="0">
                <a:solidFill>
                  <a:srgbClr val="0066FF"/>
                </a:solidFill>
              </a:rPr>
              <a:t>+ e</a:t>
            </a:r>
            <a:r>
              <a:rPr lang="en-US" sz="2600" b="1" baseline="30000" dirty="0" smtClean="0">
                <a:solidFill>
                  <a:srgbClr val="0066FF"/>
                </a:solidFill>
              </a:rPr>
              <a:t>-</a:t>
            </a:r>
            <a:r>
              <a:rPr lang="en-US" sz="2600" b="1" baseline="-25000" dirty="0" smtClean="0">
                <a:solidFill>
                  <a:srgbClr val="0066FF"/>
                </a:solidFill>
              </a:rPr>
              <a:t>1</a:t>
            </a:r>
            <a:r>
              <a:rPr lang="en-US" sz="2600" b="1" dirty="0" smtClean="0">
                <a:solidFill>
                  <a:srgbClr val="0066FF"/>
                </a:solidFill>
              </a:rPr>
              <a:t> + </a:t>
            </a:r>
            <a:r>
              <a:rPr lang="en-US" sz="2600" b="1" u="sng" dirty="0" smtClean="0">
                <a:solidFill>
                  <a:srgbClr val="0066FF"/>
                </a:solidFill>
                <a:latin typeface="Symbol" pitchFamily="18" charset="2"/>
              </a:rPr>
              <a:t>n</a:t>
            </a:r>
            <a:r>
              <a:rPr lang="en-US" sz="2600" b="1" baseline="-25000" dirty="0" smtClean="0">
                <a:solidFill>
                  <a:srgbClr val="0066FF"/>
                </a:solidFill>
              </a:rPr>
              <a:t>1</a:t>
            </a:r>
            <a:r>
              <a:rPr lang="en-US" sz="2600" b="1" dirty="0" smtClean="0">
                <a:solidFill>
                  <a:srgbClr val="0066FF"/>
                </a:solidFill>
              </a:rPr>
              <a:t> + e</a:t>
            </a:r>
            <a:r>
              <a:rPr lang="en-US" sz="2600" b="1" baseline="30000" dirty="0" smtClean="0">
                <a:solidFill>
                  <a:srgbClr val="0066FF"/>
                </a:solidFill>
              </a:rPr>
              <a:t>-</a:t>
            </a:r>
            <a:r>
              <a:rPr lang="en-US" sz="2600" b="1" baseline="-25000" dirty="0" smtClean="0">
                <a:solidFill>
                  <a:srgbClr val="0066FF"/>
                </a:solidFill>
              </a:rPr>
              <a:t>2</a:t>
            </a:r>
            <a:r>
              <a:rPr lang="en-US" sz="2600" b="1" dirty="0" smtClean="0">
                <a:solidFill>
                  <a:srgbClr val="0066FF"/>
                </a:solidFill>
              </a:rPr>
              <a:t> + </a:t>
            </a:r>
            <a:r>
              <a:rPr lang="en-US" sz="2600" b="1" u="sng" dirty="0" smtClean="0">
                <a:solidFill>
                  <a:srgbClr val="0066FF"/>
                </a:solidFill>
                <a:latin typeface="Symbol" pitchFamily="18" charset="2"/>
              </a:rPr>
              <a:t>n</a:t>
            </a:r>
            <a:r>
              <a:rPr lang="en-US" sz="2600" b="1" baseline="-25000" dirty="0" smtClean="0">
                <a:solidFill>
                  <a:srgbClr val="0066FF"/>
                </a:solidFill>
              </a:rPr>
              <a:t>2      </a:t>
            </a:r>
            <a:r>
              <a:rPr lang="el-GR" sz="2600" dirty="0" smtClean="0">
                <a:solidFill>
                  <a:srgbClr val="0066FF"/>
                </a:solidFill>
              </a:rPr>
              <a:t>ββ</a:t>
            </a:r>
            <a:r>
              <a:rPr lang="pt-PT" sz="2600" dirty="0" smtClean="0">
                <a:solidFill>
                  <a:srgbClr val="0066FF"/>
                </a:solidFill>
              </a:rPr>
              <a:t>2</a:t>
            </a:r>
            <a:r>
              <a:rPr lang="el-GR" sz="2600" dirty="0" smtClean="0">
                <a:solidFill>
                  <a:srgbClr val="0066FF"/>
                </a:solidFill>
              </a:rPr>
              <a:t>γ</a:t>
            </a:r>
            <a:endParaRPr lang="en-US" sz="2600" b="1" dirty="0" smtClean="0">
              <a:solidFill>
                <a:srgbClr val="FF505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>
                <a:solidFill>
                  <a:srgbClr val="FF5050"/>
                </a:solidFill>
              </a:rPr>
              <a:t>	</a:t>
            </a:r>
            <a:r>
              <a:rPr lang="en-US" sz="2600" b="1" dirty="0" smtClean="0">
                <a:solidFill>
                  <a:srgbClr val="C00000"/>
                </a:solidFill>
              </a:rPr>
              <a:t>(</a:t>
            </a:r>
            <a:r>
              <a:rPr lang="en-US" sz="2600" b="1" i="1" dirty="0" smtClean="0">
                <a:solidFill>
                  <a:srgbClr val="C00000"/>
                </a:solidFill>
              </a:rPr>
              <a:t>A</a:t>
            </a:r>
            <a:r>
              <a:rPr lang="en-US" sz="2600" b="1" dirty="0" smtClean="0">
                <a:solidFill>
                  <a:srgbClr val="C00000"/>
                </a:solidFill>
              </a:rPr>
              <a:t>,</a:t>
            </a:r>
            <a:r>
              <a:rPr lang="en-US" sz="2600" b="1" i="1" dirty="0" smtClean="0">
                <a:solidFill>
                  <a:srgbClr val="C00000"/>
                </a:solidFill>
              </a:rPr>
              <a:t>Z</a:t>
            </a:r>
            <a:r>
              <a:rPr lang="en-US" sz="2600" b="1" dirty="0" smtClean="0">
                <a:solidFill>
                  <a:srgbClr val="C00000"/>
                </a:solidFill>
              </a:rPr>
              <a:t>) </a:t>
            </a:r>
            <a:r>
              <a:rPr lang="en-US" sz="2600" b="1" dirty="0" smtClean="0">
                <a:solidFill>
                  <a:srgbClr val="C00000"/>
                </a:solidFill>
                <a:cs typeface="Arial" charset="0"/>
              </a:rPr>
              <a:t>→</a:t>
            </a:r>
            <a:r>
              <a:rPr lang="en-US" sz="2600" b="1" dirty="0" smtClean="0">
                <a:solidFill>
                  <a:srgbClr val="C00000"/>
                </a:solidFill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</a:rPr>
              <a:t>(</a:t>
            </a:r>
            <a:r>
              <a:rPr lang="en-US" sz="2600" b="1" i="1" dirty="0" smtClean="0">
                <a:solidFill>
                  <a:srgbClr val="C00000"/>
                </a:solidFill>
              </a:rPr>
              <a:t>A</a:t>
            </a:r>
            <a:r>
              <a:rPr lang="en-US" sz="2600" b="1" dirty="0" smtClean="0">
                <a:solidFill>
                  <a:srgbClr val="C00000"/>
                </a:solidFill>
              </a:rPr>
              <a:t>,</a:t>
            </a:r>
            <a:r>
              <a:rPr lang="en-US" sz="2600" b="1" i="1" dirty="0" smtClean="0">
                <a:solidFill>
                  <a:srgbClr val="C00000"/>
                </a:solidFill>
              </a:rPr>
              <a:t>Z</a:t>
            </a:r>
            <a:r>
              <a:rPr lang="en-US" sz="2600" b="1" dirty="0" smtClean="0">
                <a:solidFill>
                  <a:srgbClr val="C00000"/>
                </a:solidFill>
              </a:rPr>
              <a:t>+2) </a:t>
            </a:r>
            <a:r>
              <a:rPr lang="en-US" sz="2600" b="1" dirty="0" smtClean="0">
                <a:solidFill>
                  <a:srgbClr val="C00000"/>
                </a:solidFill>
              </a:rPr>
              <a:t>+ e</a:t>
            </a:r>
            <a:r>
              <a:rPr lang="en-US" sz="2600" b="1" baseline="30000" dirty="0" smtClean="0">
                <a:solidFill>
                  <a:srgbClr val="C00000"/>
                </a:solidFill>
              </a:rPr>
              <a:t>-</a:t>
            </a:r>
            <a:r>
              <a:rPr lang="en-US" sz="26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600" b="1" dirty="0" smtClean="0">
                <a:solidFill>
                  <a:srgbClr val="C00000"/>
                </a:solidFill>
              </a:rPr>
              <a:t> + </a:t>
            </a:r>
            <a:r>
              <a:rPr lang="en-US" sz="2600" b="1" dirty="0" smtClean="0">
                <a:solidFill>
                  <a:srgbClr val="C00000"/>
                </a:solidFill>
              </a:rPr>
              <a:t>e</a:t>
            </a:r>
            <a:r>
              <a:rPr lang="en-US" sz="2600" b="1" baseline="30000" dirty="0" smtClean="0">
                <a:solidFill>
                  <a:srgbClr val="C00000"/>
                </a:solidFill>
              </a:rPr>
              <a:t>-</a:t>
            </a:r>
            <a:r>
              <a:rPr lang="en-US" sz="2600" b="1" baseline="-25000" dirty="0" smtClean="0">
                <a:solidFill>
                  <a:srgbClr val="C00000"/>
                </a:solidFill>
              </a:rPr>
              <a:t>2     </a:t>
            </a:r>
            <a:r>
              <a:rPr lang="el-GR" sz="2600" dirty="0" smtClean="0">
                <a:solidFill>
                  <a:srgbClr val="C00000"/>
                </a:solidFill>
              </a:rPr>
              <a:t>ββ</a:t>
            </a:r>
            <a:r>
              <a:rPr lang="pt-PT" sz="2600" dirty="0" smtClean="0">
                <a:solidFill>
                  <a:srgbClr val="C00000"/>
                </a:solidFill>
              </a:rPr>
              <a:t>0</a:t>
            </a:r>
            <a:r>
              <a:rPr lang="el-GR" sz="2600" dirty="0" smtClean="0">
                <a:solidFill>
                  <a:srgbClr val="C00000"/>
                </a:solidFill>
              </a:rPr>
              <a:t>γ</a:t>
            </a:r>
            <a:endParaRPr lang="en-US" sz="2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dirty="0" smtClean="0"/>
              <a:t>Candidates are</a:t>
            </a:r>
          </a:p>
          <a:p>
            <a:pPr>
              <a:buNone/>
            </a:pPr>
            <a:r>
              <a:rPr lang="pt-PT" baseline="30000" dirty="0" smtClean="0"/>
              <a:t>48</a:t>
            </a:r>
            <a:r>
              <a:rPr lang="pt-PT" dirty="0" smtClean="0"/>
              <a:t>Ca, </a:t>
            </a:r>
            <a:r>
              <a:rPr lang="pt-PT" baseline="30000" dirty="0" smtClean="0"/>
              <a:t>76</a:t>
            </a:r>
            <a:r>
              <a:rPr lang="pt-PT" dirty="0" smtClean="0"/>
              <a:t>Ge, </a:t>
            </a:r>
            <a:r>
              <a:rPr lang="pt-PT" baseline="30000" dirty="0" smtClean="0"/>
              <a:t>82</a:t>
            </a:r>
            <a:r>
              <a:rPr lang="pt-PT" dirty="0" smtClean="0"/>
              <a:t>Se, </a:t>
            </a:r>
            <a:r>
              <a:rPr lang="pt-PT" baseline="30000" dirty="0" smtClean="0"/>
              <a:t>96</a:t>
            </a:r>
            <a:r>
              <a:rPr lang="pt-PT" dirty="0" smtClean="0"/>
              <a:t>Zr, </a:t>
            </a:r>
            <a:r>
              <a:rPr lang="pt-PT" baseline="30000" dirty="0" smtClean="0"/>
              <a:t>100</a:t>
            </a:r>
            <a:r>
              <a:rPr lang="pt-PT" dirty="0" smtClean="0"/>
              <a:t>Mo, </a:t>
            </a:r>
            <a:r>
              <a:rPr lang="pt-PT" baseline="30000" dirty="0" smtClean="0"/>
              <a:t>116</a:t>
            </a:r>
            <a:r>
              <a:rPr lang="pt-PT" dirty="0" smtClean="0"/>
              <a:t>Cd, </a:t>
            </a:r>
            <a:r>
              <a:rPr lang="pt-PT" baseline="30000" dirty="0" smtClean="0"/>
              <a:t>128</a:t>
            </a:r>
            <a:r>
              <a:rPr lang="pt-PT" dirty="0" smtClean="0"/>
              <a:t>Te, </a:t>
            </a:r>
            <a:r>
              <a:rPr lang="pt-PT" baseline="30000" dirty="0" smtClean="0"/>
              <a:t>136</a:t>
            </a:r>
            <a:r>
              <a:rPr lang="pt-PT" dirty="0" smtClean="0"/>
              <a:t>Xe,</a:t>
            </a:r>
            <a:r>
              <a:rPr lang="pt-PT" baseline="30000" dirty="0" smtClean="0"/>
              <a:t>150</a:t>
            </a:r>
            <a:r>
              <a:rPr lang="pt-PT" dirty="0" smtClean="0"/>
              <a:t>Nd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05800" cy="1143000"/>
          </a:xfrm>
        </p:spPr>
        <p:txBody>
          <a:bodyPr/>
          <a:lstStyle/>
          <a:p>
            <a:r>
              <a:rPr lang="en-US" sz="4000" dirty="0" smtClean="0"/>
              <a:t>Where </a:t>
            </a:r>
            <a:r>
              <a:rPr lang="en-US" sz="4000" dirty="0"/>
              <a:t>to look for neutrino-less decay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pt-PT" sz="3600" dirty="0" smtClean="0"/>
              <a:t>Experimental </a:t>
            </a:r>
            <a:r>
              <a:rPr lang="pt-PT" sz="3600" dirty="0" err="1" smtClean="0"/>
              <a:t>considerations</a:t>
            </a:r>
            <a:endParaRPr lang="en-US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550" y="188640"/>
            <a:ext cx="36004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2204864"/>
            <a:ext cx="9324528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 </a:t>
            </a:r>
            <a:r>
              <a:rPr lang="en-US" sz="2800" dirty="0" smtClean="0"/>
              <a:t>(&gt; 100kg</a:t>
            </a:r>
            <a:r>
              <a:rPr lang="en-US" sz="2800" dirty="0" smtClean="0"/>
              <a:t>) and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efficient source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PT" sz="2800" dirty="0" err="1" smtClean="0"/>
              <a:t>detector</a:t>
            </a:r>
            <a:r>
              <a:rPr lang="pt-PT" sz="2800" dirty="0" smtClean="0"/>
              <a:t> </a:t>
            </a:r>
            <a:r>
              <a:rPr lang="pt-PT" sz="2800" dirty="0" err="1" smtClean="0"/>
              <a:t>active</a:t>
            </a:r>
            <a:r>
              <a:rPr lang="pt-PT" sz="2800" dirty="0" smtClean="0"/>
              <a:t> </a:t>
            </a:r>
            <a:r>
              <a:rPr lang="pt-PT" sz="2800" dirty="0" err="1" smtClean="0"/>
              <a:t>medium</a:t>
            </a:r>
            <a:r>
              <a:rPr lang="pt-PT" sz="2800" dirty="0" smtClean="0"/>
              <a:t> as </a:t>
            </a:r>
            <a:r>
              <a:rPr lang="pt-PT" sz="2800" dirty="0" err="1" smtClean="0"/>
              <a:t>source</a:t>
            </a:r>
            <a:r>
              <a:rPr lang="pt-PT" sz="2800" dirty="0" smtClean="0"/>
              <a:t>?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Best possible energy resolution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PT" sz="2800" dirty="0" err="1" smtClean="0"/>
              <a:t>separate</a:t>
            </a:r>
            <a:r>
              <a:rPr lang="pt-PT" sz="2800" dirty="0" smtClean="0"/>
              <a:t> </a:t>
            </a:r>
            <a:r>
              <a:rPr lang="pt-PT" sz="2800" dirty="0" err="1" smtClean="0"/>
              <a:t>both</a:t>
            </a:r>
            <a:r>
              <a:rPr lang="pt-PT" sz="2800" dirty="0" smtClean="0"/>
              <a:t> </a:t>
            </a:r>
            <a:r>
              <a:rPr lang="pt-PT" sz="2800" dirty="0" err="1" smtClean="0"/>
              <a:t>peaks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Extremely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low backgrounds in the 0</a:t>
            </a:r>
            <a:r>
              <a:rPr kumimoji="0" lang="el-G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γββ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peak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region</a:t>
            </a:r>
            <a:endParaRPr kumimoji="0" lang="pt-PT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must </a:t>
            </a:r>
            <a:r>
              <a:rPr kumimoji="0" lang="pt-PT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have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endParaRPr lang="en-US" sz="2800" dirty="0"/>
          </a:p>
          <a:p>
            <a:pPr marL="2171700" lvl="4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Ultra </a:t>
            </a:r>
            <a:r>
              <a:rPr kumimoji="0" lang="pt-PT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clean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radiopure</a:t>
            </a:r>
            <a:r>
              <a:rPr kumimoji="0" lang="pt-P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materials</a:t>
            </a:r>
            <a:endParaRPr kumimoji="0" lang="pt-PT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71700" lvl="4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PT" sz="2800" dirty="0" err="1" smtClean="0"/>
              <a:t>Hability</a:t>
            </a:r>
            <a:r>
              <a:rPr lang="pt-PT" sz="2800" dirty="0" smtClean="0"/>
              <a:t> to </a:t>
            </a:r>
            <a:r>
              <a:rPr lang="pt-PT" sz="2800" dirty="0" err="1" smtClean="0"/>
              <a:t>discriminate</a:t>
            </a:r>
            <a:r>
              <a:rPr lang="pt-PT" sz="2800" dirty="0" smtClean="0"/>
              <a:t> </a:t>
            </a:r>
            <a:r>
              <a:rPr lang="pt-PT" sz="2800" dirty="0" err="1" smtClean="0"/>
              <a:t>signal</a:t>
            </a:r>
            <a:r>
              <a:rPr lang="pt-PT" sz="2800" dirty="0" smtClean="0"/>
              <a:t> </a:t>
            </a:r>
            <a:r>
              <a:rPr lang="pt-PT" sz="2800" dirty="0" err="1" smtClean="0"/>
              <a:t>from</a:t>
            </a:r>
            <a:r>
              <a:rPr lang="pt-PT" sz="2800" dirty="0" smtClean="0"/>
              <a:t> background </a:t>
            </a:r>
            <a:endParaRPr kumimoji="0" lang="pt-PT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340768"/>
            <a:ext cx="4119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err="1" smtClean="0">
                <a:solidFill>
                  <a:srgbClr val="FF0000"/>
                </a:solidFill>
              </a:rPr>
              <a:t>Extremely</a:t>
            </a:r>
            <a:r>
              <a:rPr lang="pt-PT" sz="2800" dirty="0" smtClean="0">
                <a:solidFill>
                  <a:srgbClr val="FF0000"/>
                </a:solidFill>
              </a:rPr>
              <a:t> slow </a:t>
            </a:r>
            <a:r>
              <a:rPr lang="pt-PT" sz="2800" dirty="0" err="1" smtClean="0">
                <a:solidFill>
                  <a:srgbClr val="FF0000"/>
                </a:solidFill>
              </a:rPr>
              <a:t>decay</a:t>
            </a:r>
            <a:r>
              <a:rPr lang="pt-PT" sz="2800" dirty="0" smtClean="0">
                <a:solidFill>
                  <a:srgbClr val="FF0000"/>
                </a:solidFill>
              </a:rPr>
              <a:t> rates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PT" sz="3600" dirty="0" smtClean="0"/>
              <a:t>Ideal </a:t>
            </a:r>
            <a:r>
              <a:rPr lang="pt-PT" sz="3600" dirty="0" err="1" smtClean="0"/>
              <a:t>detector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5472608"/>
          </a:xfrm>
        </p:spPr>
        <p:txBody>
          <a:bodyPr>
            <a:normAutofit/>
          </a:bodyPr>
          <a:lstStyle/>
          <a:p>
            <a:r>
              <a:rPr lang="pt-PT" sz="2800" dirty="0" err="1" smtClean="0"/>
              <a:t>Source</a:t>
            </a:r>
            <a:r>
              <a:rPr lang="pt-PT" sz="2800" dirty="0" smtClean="0"/>
              <a:t> serves as </a:t>
            </a:r>
            <a:r>
              <a:rPr lang="pt-PT" sz="2800" dirty="0" err="1" smtClean="0"/>
              <a:t>detector</a:t>
            </a:r>
            <a:r>
              <a:rPr lang="pt-PT" sz="2800" dirty="0" smtClean="0"/>
              <a:t> (</a:t>
            </a:r>
            <a:r>
              <a:rPr lang="pt-PT" sz="2800" dirty="0" err="1" smtClean="0"/>
              <a:t>enough</a:t>
            </a:r>
            <a:r>
              <a:rPr lang="pt-PT" sz="2800" dirty="0" smtClean="0"/>
              <a:t> </a:t>
            </a:r>
            <a:r>
              <a:rPr lang="pt-PT" sz="2800" dirty="0" err="1" smtClean="0"/>
              <a:t>active</a:t>
            </a:r>
            <a:r>
              <a:rPr lang="pt-PT" sz="2800" dirty="0" smtClean="0"/>
              <a:t> material)</a:t>
            </a:r>
            <a:endParaRPr lang="pt-PT" sz="2800" dirty="0" smtClean="0"/>
          </a:p>
          <a:p>
            <a:r>
              <a:rPr lang="pt-PT" sz="2800" dirty="0" smtClean="0"/>
              <a:t>Elemental </a:t>
            </a:r>
            <a:r>
              <a:rPr lang="pt-PT" sz="2800" dirty="0" err="1" smtClean="0"/>
              <a:t>enriched</a:t>
            </a:r>
            <a:r>
              <a:rPr lang="pt-PT" sz="2800" dirty="0" smtClean="0"/>
              <a:t> </a:t>
            </a:r>
            <a:r>
              <a:rPr lang="pt-PT" sz="2800" dirty="0" err="1" smtClean="0"/>
              <a:t>source</a:t>
            </a:r>
            <a:r>
              <a:rPr lang="pt-PT" sz="2800" dirty="0" smtClean="0"/>
              <a:t> </a:t>
            </a:r>
          </a:p>
          <a:p>
            <a:r>
              <a:rPr lang="pt-PT" sz="2800" dirty="0" err="1" smtClean="0"/>
              <a:t>Large</a:t>
            </a:r>
            <a:r>
              <a:rPr lang="pt-PT" sz="2800" dirty="0" smtClean="0"/>
              <a:t> Q-</a:t>
            </a:r>
            <a:r>
              <a:rPr lang="pt-PT" sz="2800" dirty="0" err="1" smtClean="0"/>
              <a:t>value</a:t>
            </a:r>
            <a:r>
              <a:rPr lang="pt-PT" sz="2800" dirty="0" smtClean="0"/>
              <a:t> </a:t>
            </a:r>
            <a:r>
              <a:rPr lang="pt-PT" sz="2800" dirty="0" err="1" smtClean="0"/>
              <a:t>eliminates</a:t>
            </a:r>
            <a:r>
              <a:rPr lang="pt-PT" sz="2800" dirty="0" smtClean="0"/>
              <a:t> </a:t>
            </a:r>
            <a:r>
              <a:rPr lang="pt-PT" sz="2800" dirty="0" err="1" smtClean="0"/>
              <a:t>most</a:t>
            </a:r>
            <a:r>
              <a:rPr lang="pt-PT" sz="2800" dirty="0" smtClean="0"/>
              <a:t> </a:t>
            </a:r>
            <a:r>
              <a:rPr lang="pt-PT" sz="2800" dirty="0" err="1" smtClean="0"/>
              <a:t>potential</a:t>
            </a:r>
            <a:r>
              <a:rPr lang="pt-PT" sz="2800" dirty="0" smtClean="0"/>
              <a:t> backgrounds</a:t>
            </a:r>
          </a:p>
          <a:p>
            <a:r>
              <a:rPr lang="pt-PT" sz="2800" dirty="0" smtClean="0"/>
              <a:t>Slow </a:t>
            </a:r>
            <a:r>
              <a:rPr lang="en-US" sz="2800" dirty="0" smtClean="0">
                <a:latin typeface="Symbol" pitchFamily="18" charset="2"/>
              </a:rPr>
              <a:t>bb2n </a:t>
            </a:r>
            <a:r>
              <a:rPr lang="en-US" sz="2800" dirty="0" smtClean="0"/>
              <a:t>rate</a:t>
            </a:r>
            <a:r>
              <a:rPr lang="en-US" sz="2800" dirty="0" smtClean="0">
                <a:latin typeface="Symbol" pitchFamily="18" charset="2"/>
              </a:rPr>
              <a:t> </a:t>
            </a:r>
            <a:r>
              <a:rPr lang="en-US" sz="2800" dirty="0" smtClean="0"/>
              <a:t>would help control irreducible background</a:t>
            </a:r>
          </a:p>
          <a:p>
            <a:r>
              <a:rPr lang="en-US" sz="2800" dirty="0" smtClean="0"/>
              <a:t>Eliminate background:</a:t>
            </a:r>
          </a:p>
          <a:p>
            <a:pPr lvl="2"/>
            <a:r>
              <a:rPr lang="en-US" sz="2000" dirty="0" smtClean="0"/>
              <a:t>Direct </a:t>
            </a:r>
            <a:r>
              <a:rPr lang="en-US" sz="2000" dirty="0" smtClean="0"/>
              <a:t>identification of the decay to </a:t>
            </a:r>
            <a:r>
              <a:rPr lang="en-US" sz="2000" dirty="0" smtClean="0"/>
              <a:t>(</a:t>
            </a:r>
            <a:r>
              <a:rPr lang="en-US" sz="2000" dirty="0" smtClean="0"/>
              <a:t>except </a:t>
            </a:r>
            <a:r>
              <a:rPr lang="en-US" sz="2000" i="1" dirty="0" smtClean="0">
                <a:latin typeface="Symbol" pitchFamily="18" charset="2"/>
              </a:rPr>
              <a:t>bb2n</a:t>
            </a:r>
            <a:r>
              <a:rPr lang="en-US" sz="2000" dirty="0" smtClean="0"/>
              <a:t>) </a:t>
            </a:r>
          </a:p>
          <a:p>
            <a:pPr lvl="2"/>
            <a:r>
              <a:rPr lang="pt-PT" sz="2000" dirty="0" err="1" smtClean="0"/>
              <a:t>Event</a:t>
            </a:r>
            <a:r>
              <a:rPr lang="pt-PT" sz="2000" dirty="0" smtClean="0"/>
              <a:t> </a:t>
            </a:r>
            <a:r>
              <a:rPr lang="pt-PT" sz="2000" dirty="0" err="1" smtClean="0"/>
              <a:t>reconstruction</a:t>
            </a:r>
            <a:r>
              <a:rPr lang="pt-PT" sz="2000" dirty="0" smtClean="0"/>
              <a:t>/ </a:t>
            </a:r>
            <a:r>
              <a:rPr lang="pt-PT" sz="2000" dirty="0" err="1" smtClean="0"/>
              <a:t>spatial</a:t>
            </a:r>
            <a:r>
              <a:rPr lang="pt-PT" sz="2000" dirty="0" smtClean="0"/>
              <a:t> </a:t>
            </a:r>
            <a:r>
              <a:rPr lang="pt-PT" sz="2000" dirty="0" err="1" smtClean="0"/>
              <a:t>resolution</a:t>
            </a:r>
            <a:r>
              <a:rPr lang="pt-PT" sz="2000" dirty="0" smtClean="0"/>
              <a:t> </a:t>
            </a:r>
            <a:r>
              <a:rPr lang="pt-PT" sz="2000" dirty="0" err="1" smtClean="0"/>
              <a:t>and</a:t>
            </a:r>
            <a:r>
              <a:rPr lang="pt-PT" sz="2000" dirty="0" smtClean="0"/>
              <a:t> timing to </a:t>
            </a:r>
            <a:r>
              <a:rPr lang="pt-PT" sz="2000" dirty="0" err="1" smtClean="0"/>
              <a:t>eliminate</a:t>
            </a:r>
            <a:r>
              <a:rPr lang="pt-PT" sz="2000" dirty="0" smtClean="0"/>
              <a:t> background</a:t>
            </a:r>
          </a:p>
          <a:p>
            <a:r>
              <a:rPr lang="pt-PT" sz="2800" dirty="0" smtClean="0"/>
              <a:t>Some </a:t>
            </a:r>
            <a:r>
              <a:rPr lang="pt-PT" sz="2800" dirty="0" err="1" smtClean="0"/>
              <a:t>isotope</a:t>
            </a:r>
            <a:r>
              <a:rPr lang="pt-PT" sz="2800" dirty="0" smtClean="0"/>
              <a:t> </a:t>
            </a:r>
            <a:r>
              <a:rPr lang="pt-PT" sz="2800" dirty="0" err="1" smtClean="0"/>
              <a:t>might</a:t>
            </a:r>
            <a:r>
              <a:rPr lang="pt-PT" sz="2800" dirty="0" smtClean="0"/>
              <a:t> </a:t>
            </a:r>
            <a:r>
              <a:rPr lang="pt-PT" sz="2800" dirty="0" err="1" smtClean="0"/>
              <a:t>work</a:t>
            </a:r>
            <a:r>
              <a:rPr lang="pt-PT" sz="2800" dirty="0" smtClean="0"/>
              <a:t> </a:t>
            </a:r>
            <a:r>
              <a:rPr lang="pt-PT" sz="2800" dirty="0" err="1" smtClean="0"/>
              <a:t>better</a:t>
            </a:r>
            <a:r>
              <a:rPr lang="pt-PT" sz="2800" dirty="0" smtClean="0"/>
              <a:t> </a:t>
            </a:r>
            <a:r>
              <a:rPr lang="pt-PT" sz="2800" dirty="0" err="1" smtClean="0"/>
              <a:t>than</a:t>
            </a:r>
            <a:r>
              <a:rPr lang="pt-PT" sz="2800" dirty="0" smtClean="0"/>
              <a:t> </a:t>
            </a:r>
            <a:r>
              <a:rPr lang="pt-PT" sz="2800" dirty="0" err="1" smtClean="0"/>
              <a:t>others</a:t>
            </a:r>
            <a:r>
              <a:rPr lang="pt-PT" sz="2800" dirty="0" smtClean="0"/>
              <a:t> (are </a:t>
            </a:r>
            <a:r>
              <a:rPr lang="pt-PT" sz="2800" dirty="0" err="1" smtClean="0"/>
              <a:t>better</a:t>
            </a:r>
            <a:r>
              <a:rPr lang="pt-PT" sz="2800" dirty="0" smtClean="0"/>
              <a:t> </a:t>
            </a:r>
            <a:r>
              <a:rPr lang="pt-PT" sz="2800" dirty="0" err="1" smtClean="0"/>
              <a:t>understood</a:t>
            </a:r>
            <a:r>
              <a:rPr lang="pt-PT" sz="2800" dirty="0" smtClean="0"/>
              <a:t>)</a:t>
            </a:r>
          </a:p>
          <a:p>
            <a:endParaRPr lang="pt-PT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Why use Xe</a:t>
            </a:r>
            <a:r>
              <a:rPr lang="en-US"/>
              <a:t> for </a:t>
            </a:r>
            <a:r>
              <a:rPr lang="en-US">
                <a:latin typeface="Symbol" pitchFamily="18" charset="2"/>
              </a:rPr>
              <a:t>bb0n </a:t>
            </a:r>
            <a:r>
              <a:rPr lang="en-US"/>
              <a:t>search</a:t>
            </a:r>
            <a:endParaRPr lang="en-US">
              <a:latin typeface="Symbol" pitchFamily="18" charset="2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10600" cy="4953000"/>
          </a:xfrm>
        </p:spPr>
        <p:txBody>
          <a:bodyPr>
            <a:normAutofit/>
          </a:bodyPr>
          <a:lstStyle/>
          <a:p>
            <a:r>
              <a:rPr lang="en-US" sz="2800" dirty="0"/>
              <a:t>Only inert gas with a </a:t>
            </a:r>
            <a:r>
              <a:rPr lang="en-US" sz="2800" dirty="0">
                <a:latin typeface="Symbol" pitchFamily="18" charset="2"/>
              </a:rPr>
              <a:t>bb0n</a:t>
            </a:r>
            <a:r>
              <a:rPr lang="en-US" sz="2800" dirty="0"/>
              <a:t> </a:t>
            </a:r>
            <a:r>
              <a:rPr lang="en-US" sz="2800" dirty="0" smtClean="0"/>
              <a:t>candidate (isotope 136)</a:t>
            </a:r>
            <a:endParaRPr lang="en-US" sz="2800" dirty="0"/>
          </a:p>
          <a:p>
            <a:r>
              <a:rPr lang="en-US" sz="2800" dirty="0"/>
              <a:t>Long </a:t>
            </a:r>
            <a:r>
              <a:rPr lang="en-US" sz="2800" dirty="0">
                <a:latin typeface="Symbol" pitchFamily="18" charset="2"/>
              </a:rPr>
              <a:t>bb2n</a:t>
            </a:r>
            <a:r>
              <a:rPr lang="en-US" sz="2800" dirty="0"/>
              <a:t> lifetime ~10</a:t>
            </a:r>
            <a:r>
              <a:rPr lang="en-US" sz="2800" baseline="30000" dirty="0"/>
              <a:t>22</a:t>
            </a:r>
            <a:r>
              <a:rPr lang="en-US" sz="2800" dirty="0"/>
              <a:t>-10</a:t>
            </a:r>
            <a:r>
              <a:rPr lang="en-US" sz="2800" baseline="30000" dirty="0"/>
              <a:t>23</a:t>
            </a:r>
            <a:r>
              <a:rPr lang="en-US" sz="2800" dirty="0"/>
              <a:t> y (not seen yet) </a:t>
            </a:r>
          </a:p>
          <a:p>
            <a:r>
              <a:rPr lang="en-US" sz="2800" dirty="0"/>
              <a:t>No need to grow crystals</a:t>
            </a:r>
          </a:p>
          <a:p>
            <a:r>
              <a:rPr lang="en-US" sz="2800" dirty="0"/>
              <a:t>Can be re-purified in place (recirculation)</a:t>
            </a:r>
          </a:p>
          <a:p>
            <a:r>
              <a:rPr lang="en-US" sz="2800" dirty="0"/>
              <a:t>No long lived </a:t>
            </a:r>
            <a:r>
              <a:rPr lang="en-US" sz="2800" dirty="0" err="1"/>
              <a:t>Xe</a:t>
            </a:r>
            <a:r>
              <a:rPr lang="en-US" sz="2800" dirty="0"/>
              <a:t> isotopes</a:t>
            </a:r>
          </a:p>
          <a:p>
            <a:r>
              <a:rPr lang="en-US" sz="2800" dirty="0" smtClean="0"/>
              <a:t>Noble gas: </a:t>
            </a:r>
          </a:p>
          <a:p>
            <a:pPr lvl="2"/>
            <a:r>
              <a:rPr lang="en-US" sz="2000" dirty="0" smtClean="0"/>
              <a:t>easier </a:t>
            </a:r>
            <a:r>
              <a:rPr lang="en-US" sz="2000" dirty="0" smtClean="0"/>
              <a:t>to </a:t>
            </a:r>
            <a:r>
              <a:rPr lang="en-US" sz="2000" dirty="0" smtClean="0"/>
              <a:t>purify</a:t>
            </a:r>
          </a:p>
          <a:p>
            <a:pPr lvl="2"/>
            <a:r>
              <a:rPr lang="en-US" sz="2000" dirty="0" smtClean="0"/>
              <a:t>no </a:t>
            </a:r>
            <a:r>
              <a:rPr lang="en-US" sz="2000" dirty="0" smtClean="0"/>
              <a:t>chemistry </a:t>
            </a:r>
            <a:r>
              <a:rPr lang="en-US" sz="2000" dirty="0" smtClean="0"/>
              <a:t>involved</a:t>
            </a:r>
            <a:endParaRPr lang="en-US" sz="2800" dirty="0"/>
          </a:p>
          <a:p>
            <a:r>
              <a:rPr lang="en-US" sz="2800" baseline="30000" dirty="0"/>
              <a:t>136</a:t>
            </a:r>
            <a:r>
              <a:rPr lang="en-US" sz="2800" dirty="0"/>
              <a:t>Xe enrichment </a:t>
            </a:r>
            <a:r>
              <a:rPr lang="en-US" sz="2800" dirty="0" smtClean="0"/>
              <a:t>easy </a:t>
            </a:r>
            <a:r>
              <a:rPr lang="en-US" sz="2800" dirty="0"/>
              <a:t>(natural 8.9</a:t>
            </a:r>
            <a:r>
              <a:rPr lang="en-US" sz="2800" dirty="0" smtClean="0"/>
              <a:t>%)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LXe or HPXe?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/>
              <a:t>With high-pressure xenon (HPXe)</a:t>
            </a:r>
          </a:p>
          <a:p>
            <a:pPr algn="ctr">
              <a:buFontTx/>
              <a:buNone/>
            </a:pPr>
            <a:r>
              <a:rPr lang="en-US"/>
              <a:t>A measurement of ionization </a:t>
            </a:r>
            <a:r>
              <a:rPr lang="en-US" u="sng"/>
              <a:t>alone</a:t>
            </a:r>
            <a:endParaRPr lang="en-US"/>
          </a:p>
          <a:p>
            <a:pPr algn="ctr">
              <a:buFontTx/>
              <a:buNone/>
            </a:pPr>
            <a:r>
              <a:rPr lang="en-US"/>
              <a:t>is sufficient to obtain </a:t>
            </a:r>
          </a:p>
          <a:p>
            <a:pPr algn="ctr">
              <a:buFontTx/>
              <a:buNone/>
            </a:pPr>
            <a:r>
              <a:rPr lang="en-US"/>
              <a:t>good energy resolution…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295400"/>
          </a:xfrm>
        </p:spPr>
        <p:txBody>
          <a:bodyPr/>
          <a:lstStyle/>
          <a:p>
            <a:r>
              <a:rPr lang="en-US" sz="3600">
                <a:solidFill>
                  <a:srgbClr val="BA00BA"/>
                </a:solidFill>
              </a:rPr>
              <a:t>Xenon: Strong dependence of </a:t>
            </a:r>
            <a:br>
              <a:rPr lang="en-US" sz="3600">
                <a:solidFill>
                  <a:srgbClr val="BA00BA"/>
                </a:solidFill>
              </a:rPr>
            </a:br>
            <a:r>
              <a:rPr lang="en-US" sz="3600">
                <a:solidFill>
                  <a:srgbClr val="BA00BA"/>
                </a:solidFill>
              </a:rPr>
              <a:t>energy resolution on density! </a:t>
            </a:r>
          </a:p>
        </p:txBody>
      </p:sp>
      <p:pic>
        <p:nvPicPr>
          <p:cNvPr id="102403" name="Picture 3" descr="Nygren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1676400"/>
            <a:ext cx="7772400" cy="4343400"/>
          </a:xfrm>
        </p:spPr>
      </p:pic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447800" y="5686425"/>
            <a:ext cx="222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US" sz="2400">
              <a:ea typeface="ＭＳ Ｐゴシック" pitchFamily="84" charset="-128"/>
            </a:endParaRP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1295400" y="5791200"/>
            <a:ext cx="662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AE19FF"/>
                </a:solidFill>
                <a:ea typeface="ＭＳ Ｐゴシック" pitchFamily="84" charset="-128"/>
              </a:rPr>
              <a:t>For </a:t>
            </a:r>
            <a:r>
              <a:rPr lang="en-US" sz="2000" dirty="0">
                <a:solidFill>
                  <a:srgbClr val="AE19FF"/>
                </a:solidFill>
                <a:ea typeface="ＭＳ Ｐゴシック" pitchFamily="84" charset="-128"/>
                <a:sym typeface="Symbol" pitchFamily="18" charset="2"/>
              </a:rPr>
              <a:t> &gt;0.55 g/cm</a:t>
            </a:r>
            <a:r>
              <a:rPr lang="en-US" sz="2000" baseline="30000" dirty="0">
                <a:solidFill>
                  <a:srgbClr val="AE19FF"/>
                </a:solidFill>
                <a:ea typeface="ＭＳ Ｐゴシック" pitchFamily="84" charset="-128"/>
                <a:sym typeface="Symbol" pitchFamily="18" charset="2"/>
              </a:rPr>
              <a:t>3</a:t>
            </a:r>
            <a:r>
              <a:rPr lang="en-US" sz="2000" dirty="0">
                <a:solidFill>
                  <a:srgbClr val="AE19FF"/>
                </a:solidFill>
                <a:ea typeface="ＭＳ Ｐゴシック" pitchFamily="84" charset="-128"/>
                <a:sym typeface="Symbol" pitchFamily="18" charset="2"/>
              </a:rPr>
              <a:t>, energy resolution deteriorates rapidly</a:t>
            </a:r>
            <a:endParaRPr lang="en-US" sz="2000" dirty="0">
              <a:solidFill>
                <a:srgbClr val="AE19FF"/>
              </a:solidFill>
              <a:ea typeface="ＭＳ Ｐゴシック" pitchFamily="84" charset="-128"/>
            </a:endParaRPr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4953000" y="4038600"/>
            <a:ext cx="19812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dirty="0">
                <a:solidFill>
                  <a:schemeClr val="accent2"/>
                </a:solidFill>
                <a:ea typeface="ＭＳ Ｐゴシック" pitchFamily="84" charset="-128"/>
              </a:rPr>
              <a:t>Ionization signal only</a:t>
            </a:r>
            <a:endParaRPr lang="en-US" sz="2400" dirty="0">
              <a:solidFill>
                <a:schemeClr val="accent2"/>
              </a:solidFill>
              <a:ea typeface="ＭＳ Ｐゴシック" pitchFamily="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</TotalTime>
  <Words>1105</Words>
  <Application>Microsoft Office PowerPoint</Application>
  <PresentationFormat>On-screen Show (4:3)</PresentationFormat>
  <Paragraphs>213</Paragraphs>
  <Slides>34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Microsoft Equation</vt:lpstr>
      <vt:lpstr>Slide 1</vt:lpstr>
      <vt:lpstr>Purpose</vt:lpstr>
      <vt:lpstr>How to look for neutrino-less decay</vt:lpstr>
      <vt:lpstr>Where to look for neutrino-less decay</vt:lpstr>
      <vt:lpstr>Experimental considerations</vt:lpstr>
      <vt:lpstr>Ideal detector</vt:lpstr>
      <vt:lpstr>Why use Xe for bb0n search</vt:lpstr>
      <vt:lpstr>LXe or HPXe?</vt:lpstr>
      <vt:lpstr>Xenon: Strong dependence of  energy resolution on density! </vt:lpstr>
      <vt:lpstr>Detector Concept</vt:lpstr>
      <vt:lpstr>Slide 11</vt:lpstr>
      <vt:lpstr>Electro-Luminescence (EL)  (Gas Proportional Scintillation) </vt:lpstr>
      <vt:lpstr>Slide 13</vt:lpstr>
      <vt:lpstr>However…</vt:lpstr>
      <vt:lpstr>Slide 15</vt:lpstr>
      <vt:lpstr>Slide 16</vt:lpstr>
      <vt:lpstr>Slide 17</vt:lpstr>
      <vt:lpstr>Slide 18</vt:lpstr>
      <vt:lpstr>Slide 19</vt:lpstr>
      <vt:lpstr>Slide 20</vt:lpstr>
      <vt:lpstr> TPC:  Signal &amp; Backgrounds</vt:lpstr>
      <vt:lpstr>Fluctuations in Electroluminescence (EL) </vt:lpstr>
      <vt:lpstr>Double Beta Decay Spectra</vt:lpstr>
      <vt:lpstr>How to look for neutrino-less decay</vt:lpstr>
      <vt:lpstr>What’s needed…</vt:lpstr>
      <vt:lpstr>Double beta decay</vt:lpstr>
      <vt:lpstr>Slide 27</vt:lpstr>
      <vt:lpstr>Slide 28</vt:lpstr>
      <vt:lpstr>Slide 29</vt:lpstr>
      <vt:lpstr>Slide 30</vt:lpstr>
      <vt:lpstr>Two Types of Double Beta Decay </vt:lpstr>
      <vt:lpstr>Slide 32</vt:lpstr>
      <vt:lpstr>Slide 33</vt:lpstr>
      <vt:lpstr>What is this factor “G”?</vt:lpstr>
    </vt:vector>
  </TitlesOfParts>
  <Company>GIDR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filomena</dc:creator>
  <cp:lastModifiedBy>filomena</cp:lastModifiedBy>
  <cp:revision>55</cp:revision>
  <dcterms:created xsi:type="dcterms:W3CDTF">2012-04-19T10:37:36Z</dcterms:created>
  <dcterms:modified xsi:type="dcterms:W3CDTF">2012-04-20T16:25:09Z</dcterms:modified>
</cp:coreProperties>
</file>