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73" r:id="rId4"/>
    <p:sldId id="274" r:id="rId5"/>
    <p:sldId id="395" r:id="rId6"/>
    <p:sldId id="440" r:id="rId7"/>
    <p:sldId id="442" r:id="rId8"/>
    <p:sldId id="260" r:id="rId9"/>
    <p:sldId id="257" r:id="rId10"/>
    <p:sldId id="43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71"/>
    <a:srgbClr val="FFCC66"/>
    <a:srgbClr val="855833"/>
    <a:srgbClr val="9E683C"/>
    <a:srgbClr val="A16A3D"/>
    <a:srgbClr val="A97031"/>
    <a:srgbClr val="B4682A"/>
    <a:srgbClr val="CC9900"/>
    <a:srgbClr val="FF9966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78500" autoAdjust="0"/>
  </p:normalViewPr>
  <p:slideViewPr>
    <p:cSldViewPr>
      <p:cViewPr>
        <p:scale>
          <a:sx n="70" d="100"/>
          <a:sy n="70" d="100"/>
        </p:scale>
        <p:origin x="-444" y="180"/>
      </p:cViewPr>
      <p:guideLst>
        <p:guide orient="horz" pos="2208"/>
        <p:guide pos="2832"/>
      </p:guideLst>
    </p:cSldViewPr>
  </p:slideViewPr>
  <p:outlineViewPr>
    <p:cViewPr>
      <p:scale>
        <a:sx n="33" d="100"/>
        <a:sy n="33" d="100"/>
      </p:scale>
      <p:origin x="270" y="31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9" d="100"/>
        <a:sy n="39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A93A3-579D-4615-80B6-2EFD84294326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B2D58-C210-4715-A1F8-717910D03985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2D58-C210-4715-A1F8-717910D03985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2D58-C210-4715-A1F8-717910D03985}" type="slidenum">
              <a:rPr lang="pt-PT" smtClean="0"/>
              <a:pPr/>
              <a:t>10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88EC5-F117-481F-B547-BE54DE4CB516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2D58-C210-4715-A1F8-717910D03985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2D58-C210-4715-A1F8-717910D03985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2D58-C210-4715-A1F8-717910D03985}" type="slidenum">
              <a:rPr lang="pt-PT" smtClean="0"/>
              <a:pPr/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2D58-C210-4715-A1F8-717910D03985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7AA546-CA76-43F0-94A2-00D64C046933}" type="slidenum">
              <a:rPr lang="pt-P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2D58-C210-4715-A1F8-717910D03985}" type="slidenum">
              <a:rPr lang="pt-PT" smtClean="0"/>
              <a:pPr/>
              <a:t>8</a:t>
            </a:fld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B2D58-C210-4715-A1F8-717910D03985}" type="slidenum">
              <a:rPr lang="pt-PT" smtClean="0"/>
              <a:pPr/>
              <a:t>9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perspectiveAbove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4994F9-C29C-4949-8E5A-70755E9487BC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D54016-5368-4E74-BB2D-87CC56A5C80E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A5EFF2-5BA3-46BF-984D-E05BB1EB9D8B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9F7350-AB69-4B9D-96C4-57C9D4A46BFA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FD9E0D-D7C3-471F-8AB7-B1DB9401FF05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42BD25-47D5-4A8A-A503-A73B75D3C068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812" y="21336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EA098D-EF24-4147-838E-D58D925741E5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Above"/>
              <a:lightRig rig="threePt" dir="t"/>
            </a:scene3d>
            <a:sp3d extrusionH="57150">
              <a:bevelT h="25400" prst="softRound"/>
            </a:sp3d>
          </a:bodyPr>
          <a:lstStyle>
            <a:lvl1pPr>
              <a:defRPr b="1" cap="none" spc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26A89616-2C2D-4AA5-898B-31CB8F51A017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4C17C9-3B42-4CDC-8F01-C5B436384D9D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815AFE-E893-4921-AFA3-A526E1C73EF6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D5E1E51-6212-4C81-80D9-965B2A88029A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76200"/>
            <a:ext cx="617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perspectiveRelaxedModerately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005A7E"/>
              </a:clrFrom>
              <a:clrTo>
                <a:srgbClr val="005A7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62932"/>
            <a:ext cx="838200" cy="72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OGO_SPACE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696200" y="95541"/>
            <a:ext cx="1447800" cy="1199859"/>
          </a:xfrm>
          <a:prstGeom prst="rect">
            <a:avLst/>
          </a:prstGeom>
        </p:spPr>
      </p:pic>
      <p:sp>
        <p:nvSpPr>
          <p:cNvPr id="11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48F9D0C-985F-4732-A761-DA6946A9A7A5}" type="datetime1">
              <a:rPr lang="en-GB" smtClean="0"/>
              <a:pPr/>
              <a:t>21/04/2012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8000">
            <a:solidFill>
              <a:schemeClr val="accent2">
                <a:satMod val="140000"/>
              </a:schemeClr>
            </a:solidFill>
            <a:prstDash val="solid"/>
            <a:miter lim="800000"/>
          </a:ln>
          <a:solidFill>
            <a:srgbClr val="FFC000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25500" dist="23000" dir="702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gnetospheric%20Substorm%20causing%20Auroras%20-%20YouTube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swpc.noaa.gov/forecast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2373" t="2090" r="2197" b="450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38100" cap="sq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rtlCol="0" anchor="t">
            <a:noAutofit/>
            <a:scene3d>
              <a:camera prst="perspectiveRelaxedModerately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l"/>
            <a:r>
              <a:rPr lang="pt-PT" sz="4800" cap="all" dirty="0" smtClean="0">
                <a:solidFill>
                  <a:schemeClr val="bg1"/>
                </a:solidFill>
              </a:rPr>
              <a:t>AmBIENTE de radiação</a:t>
            </a:r>
            <a:br>
              <a:rPr lang="pt-PT" sz="4800" cap="all" dirty="0" smtClean="0">
                <a:solidFill>
                  <a:schemeClr val="bg1"/>
                </a:solidFill>
              </a:rPr>
            </a:br>
            <a:r>
              <a:rPr lang="pt-PT" sz="4800" cap="all" dirty="0" smtClean="0">
                <a:solidFill>
                  <a:schemeClr val="bg1"/>
                </a:solidFill>
              </a:rPr>
              <a:t>no espaço</a:t>
            </a:r>
            <a:endParaRPr lang="pt-PT" sz="4800" cap="all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perspectiveAbove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r"/>
            <a:r>
              <a:rPr lang="pt-PT" b="1" dirty="0" smtClean="0">
                <a:ln>
                  <a:solidFill>
                    <a:srgbClr val="FFDD71"/>
                  </a:solidFill>
                </a:ln>
                <a:solidFill>
                  <a:schemeClr val="bg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Patrícia Gonçalves</a:t>
            </a:r>
            <a:endParaRPr lang="pt-PT" b="1" dirty="0">
              <a:ln>
                <a:solidFill>
                  <a:srgbClr val="FFDD71"/>
                </a:solidFill>
              </a:ln>
              <a:solidFill>
                <a:schemeClr val="bg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4" descr="LOGO_SPAC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43800" y="228600"/>
            <a:ext cx="1600200" cy="132616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5A7E"/>
              </a:clrFrom>
              <a:clrTo>
                <a:srgbClr val="005A7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28600"/>
            <a:ext cx="838200" cy="72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3" cstate="print"/>
          <a:srcRect l="4138" t="15000" r="8966" b="7759"/>
          <a:stretch>
            <a:fillRect/>
          </a:stretch>
        </p:blipFill>
        <p:spPr bwMode="auto">
          <a:xfrm>
            <a:off x="0" y="1219200"/>
            <a:ext cx="918972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More in</a:t>
            </a:r>
            <a:endParaRPr lang="pt-P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9616-2C2D-4AA5-898B-31CB8F51A017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1219200"/>
            <a:ext cx="2952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>
                <a:solidFill>
                  <a:schemeClr val="accent4">
                    <a:lumMod val="50000"/>
                  </a:schemeClr>
                </a:solidFill>
              </a:rPr>
              <a:t>http://www.lip.pt/~space</a:t>
            </a:r>
            <a:endParaRPr lang="pt-PT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sunearth"/>
          <p:cNvPicPr>
            <a:picLocks noChangeAspect="1" noChangeArrowheads="1"/>
          </p:cNvPicPr>
          <p:nvPr/>
        </p:nvPicPr>
        <p:blipFill>
          <a:blip r:embed="rId3" cstate="print">
            <a:lum bright="-2000" contrast="-2000"/>
          </a:blip>
          <a:srcRect/>
          <a:stretch>
            <a:fillRect/>
          </a:stretch>
        </p:blipFill>
        <p:spPr bwMode="auto">
          <a:xfrm>
            <a:off x="228600" y="1143000"/>
            <a:ext cx="6586027" cy="553571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Three sources of radiation</a:t>
            </a:r>
            <a:endParaRPr lang="pt-PT" sz="36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429000" cy="365125"/>
          </a:xfrm>
        </p:spPr>
        <p:txBody>
          <a:bodyPr/>
          <a:lstStyle/>
          <a:p>
            <a:fld id="{094FA2D1-47F4-469A-89FE-2024979871F3}" type="datetime1">
              <a:rPr lang="en-GB" smtClean="0"/>
              <a:pPr/>
              <a:t>21/04/2012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765884"/>
            <a:ext cx="1478632" cy="14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858000" y="4191000"/>
            <a:ext cx="2286000" cy="73866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Supernova in Crab nebula seen in X-ray by the Chandra mission</a:t>
            </a:r>
            <a:endParaRPr lang="pt-PT" sz="1400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5400000">
            <a:off x="4825224" y="4928376"/>
            <a:ext cx="1173398" cy="183224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2438400" y="4267200"/>
            <a:ext cx="4495800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Clr>
                <a:srgbClr val="0070C0"/>
              </a:buClr>
              <a:buSzPct val="150000"/>
            </a:pPr>
            <a:r>
              <a:rPr lang="pt-PT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Planetary Radiation Belts</a:t>
            </a:r>
          </a:p>
          <a:p>
            <a:pPr algn="r">
              <a:buClr>
                <a:srgbClr val="0070C0"/>
              </a:buClr>
              <a:buSzPct val="150000"/>
            </a:pPr>
            <a:r>
              <a:rPr lang="pt-PT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	</a:t>
            </a:r>
            <a:r>
              <a:rPr lang="pt-PT" dirty="0" smtClean="0">
                <a:solidFill>
                  <a:srgbClr val="FFDD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protons and electrons</a:t>
            </a:r>
          </a:p>
          <a:p>
            <a:pPr algn="r">
              <a:buClr>
                <a:srgbClr val="0070C0"/>
              </a:buClr>
              <a:buSzPct val="150000"/>
            </a:pPr>
            <a:r>
              <a:rPr lang="pt-PT" dirty="0" smtClean="0">
                <a:solidFill>
                  <a:srgbClr val="FFDD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            	high radiation dose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943600" y="1371600"/>
            <a:ext cx="3200400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Clr>
                <a:srgbClr val="0070C0"/>
              </a:buClr>
              <a:buSzPct val="150000"/>
            </a:pPr>
            <a:r>
              <a:rPr lang="pt-PT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Galactic Cosmic Rays</a:t>
            </a:r>
          </a:p>
          <a:p>
            <a:pPr algn="r">
              <a:buClr>
                <a:srgbClr val="0070C0"/>
              </a:buClr>
              <a:buSzPct val="150000"/>
            </a:pPr>
            <a:r>
              <a:rPr lang="pt-PT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	</a:t>
            </a:r>
            <a:r>
              <a:rPr lang="pt-PT" dirty="0" smtClean="0">
                <a:solidFill>
                  <a:srgbClr val="FFDD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Protons and ions</a:t>
            </a:r>
          </a:p>
          <a:p>
            <a:pPr algn="r">
              <a:buClr>
                <a:srgbClr val="0070C0"/>
              </a:buClr>
              <a:buSzPct val="150000"/>
            </a:pPr>
            <a:r>
              <a:rPr lang="pt-PT" dirty="0" smtClean="0">
                <a:solidFill>
                  <a:srgbClr val="FFDD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	low flux</a:t>
            </a:r>
          </a:p>
          <a:p>
            <a:pPr algn="r">
              <a:buClr>
                <a:srgbClr val="0070C0"/>
              </a:buClr>
              <a:buSzPct val="150000"/>
            </a:pPr>
            <a:r>
              <a:rPr lang="pt-PT" dirty="0" smtClean="0">
                <a:solidFill>
                  <a:srgbClr val="FFDD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	very energetic</a:t>
            </a:r>
          </a:p>
          <a:p>
            <a:pPr algn="r">
              <a:buClr>
                <a:srgbClr val="0070C0"/>
              </a:buClr>
              <a:buSzPct val="150000"/>
            </a:pPr>
            <a:r>
              <a:rPr lang="pt-PT" dirty="0" smtClean="0">
                <a:solidFill>
                  <a:srgbClr val="FFDD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	penetrating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5800" y="1371600"/>
            <a:ext cx="320040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  <a:buSzPct val="150000"/>
            </a:pPr>
            <a:r>
              <a:rPr lang="pt-PT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Solar Events (SEP)	</a:t>
            </a:r>
          </a:p>
          <a:p>
            <a:pPr>
              <a:buClr>
                <a:srgbClr val="0070C0"/>
              </a:buClr>
              <a:buSzPct val="150000"/>
            </a:pPr>
            <a:r>
              <a:rPr lang="pt-P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protons </a:t>
            </a:r>
            <a:r>
              <a:rPr lang="pt-P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and electrons</a:t>
            </a:r>
          </a:p>
          <a:p>
            <a:pPr>
              <a:buClr>
                <a:srgbClr val="0070C0"/>
              </a:buClr>
              <a:buSzPct val="150000"/>
            </a:pPr>
            <a:r>
              <a:rPr lang="pt-P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high flux</a:t>
            </a:r>
          </a:p>
          <a:p>
            <a:pPr>
              <a:buClr>
                <a:srgbClr val="0070C0"/>
              </a:buClr>
              <a:buSzPct val="150000"/>
            </a:pPr>
            <a:r>
              <a:rPr lang="pt-P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low energy</a:t>
            </a:r>
          </a:p>
          <a:p>
            <a:pPr>
              <a:buClr>
                <a:srgbClr val="0070C0"/>
              </a:buClr>
              <a:buSzPct val="150000"/>
            </a:pPr>
            <a:r>
              <a:rPr lang="pt-P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sporadic</a:t>
            </a:r>
          </a:p>
          <a:p>
            <a:pPr>
              <a:buClr>
                <a:srgbClr val="0070C0"/>
              </a:buClr>
              <a:buSzPct val="150000"/>
            </a:pPr>
            <a:r>
              <a:rPr lang="pt-P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very dangerous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Magnetospheric Storms</a:t>
            </a:r>
            <a:endParaRPr lang="pt-PT" dirty="0"/>
          </a:p>
        </p:txBody>
      </p:sp>
      <p:pic>
        <p:nvPicPr>
          <p:cNvPr id="2050" name="Picture 2" descr="C:\Users\patricia\work\Heliosphere\boneco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752600"/>
            <a:ext cx="5791200" cy="4261449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D1F6-1695-4C85-85D6-825CCFD8D984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6096000"/>
            <a:ext cx="7697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See movie in: http://www.youtube.com/watch?v=BDZj1CmsJ64&amp;feature=related</a:t>
            </a: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Aurora</a:t>
            </a:r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0F2FF-9D01-4E70-8587-05863441E6B4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074" name="Picture 2" descr="C:\Users\patricia\work\Heliosphere\auror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219200"/>
            <a:ext cx="6003131" cy="499874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943600" y="4267200"/>
            <a:ext cx="2819400" cy="17543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rgbClr val="FFC000"/>
                </a:solidFill>
              </a:rPr>
              <a:t>Charged particles captured in the radiation belts excite N2 and O2 molecules that  emit visible light  while returning to the fundamental state.</a:t>
            </a:r>
            <a:endParaRPr lang="pt-PT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Today´s Space Weather</a:t>
            </a:r>
            <a:endParaRPr lang="pt-P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47AC7-3771-465E-AB67-7AA15AA77C46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3490" name="Picture 2" descr="GOES 15 SX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799"/>
            <a:ext cx="5290457" cy="502920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953000" y="1600200"/>
            <a:ext cx="39624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hlinkClick r:id="rId4"/>
              </a:rPr>
              <a:t>3-day Solar-Geophysical Forecast</a:t>
            </a:r>
            <a:r>
              <a:rPr lang="en-US" sz="1600" b="1" dirty="0" smtClean="0">
                <a:solidFill>
                  <a:schemeClr val="bg1"/>
                </a:solidFill>
              </a:rPr>
              <a:t> </a:t>
            </a:r>
            <a:endParaRPr lang="en-US" sz="1600" b="1" dirty="0" smtClean="0">
              <a:solidFill>
                <a:schemeClr val="bg1"/>
              </a:solidFill>
            </a:endParaRPr>
          </a:p>
          <a:p>
            <a:r>
              <a:rPr lang="en-US" sz="1600" b="1" dirty="0" smtClean="0">
                <a:solidFill>
                  <a:schemeClr val="bg1"/>
                </a:solidFill>
              </a:rPr>
              <a:t>issued </a:t>
            </a:r>
            <a:r>
              <a:rPr lang="en-US" sz="1600" b="1" dirty="0" smtClean="0">
                <a:solidFill>
                  <a:schemeClr val="bg1"/>
                </a:solidFill>
              </a:rPr>
              <a:t>Apr 20 22:00 </a:t>
            </a:r>
            <a:r>
              <a:rPr lang="en-US" sz="1600" b="1" dirty="0" smtClean="0">
                <a:solidFill>
                  <a:schemeClr val="bg1"/>
                </a:solidFill>
              </a:rPr>
              <a:t>UTC</a:t>
            </a:r>
          </a:p>
          <a:p>
            <a:endParaRPr lang="en-US" sz="1600" b="1" dirty="0" smtClean="0">
              <a:solidFill>
                <a:schemeClr val="bg1"/>
              </a:solidFill>
            </a:endParaRPr>
          </a:p>
          <a:p>
            <a:r>
              <a:rPr lang="en-US" sz="1600" b="1" dirty="0" smtClean="0">
                <a:solidFill>
                  <a:schemeClr val="bg1"/>
                </a:solidFill>
              </a:rPr>
              <a:t>Solar Activity Forecast:</a:t>
            </a:r>
            <a:r>
              <a:rPr lang="en-US" sz="1600" dirty="0" smtClean="0">
                <a:solidFill>
                  <a:schemeClr val="bg1"/>
                </a:solidFill>
              </a:rPr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Solar </a:t>
            </a:r>
            <a:r>
              <a:rPr lang="en-US" sz="1600" dirty="0" smtClean="0">
                <a:solidFill>
                  <a:schemeClr val="bg1"/>
                </a:solidFill>
              </a:rPr>
              <a:t>activity is expected to be low through the period (21 - 23 April) with a chance for an isolated M-class flare</a:t>
            </a:r>
            <a:r>
              <a:rPr lang="en-US" sz="1600" dirty="0" smtClean="0">
                <a:solidFill>
                  <a:schemeClr val="bg1"/>
                </a:solidFill>
              </a:rPr>
              <a:t>.</a:t>
            </a: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b="1" dirty="0" smtClean="0">
                <a:solidFill>
                  <a:schemeClr val="bg1"/>
                </a:solidFill>
              </a:rPr>
              <a:t>Geophysical Activity Forecast:</a:t>
            </a:r>
            <a:r>
              <a:rPr lang="en-US" sz="1600" dirty="0" smtClean="0">
                <a:solidFill>
                  <a:schemeClr val="bg1"/>
                </a:solidFill>
              </a:rPr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Geomagnetic </a:t>
            </a:r>
            <a:r>
              <a:rPr lang="en-US" sz="1600" dirty="0" smtClean="0">
                <a:solidFill>
                  <a:schemeClr val="bg1"/>
                </a:solidFill>
              </a:rPr>
              <a:t>field activity is expected to be at quiet levels during the first half of day 1 (21 April). Activity is forecast to increase to unsettled levels with a chance for active levels beginning around 21/1500Z and continuing into day 3 (23 April) due to expected glancing blows from the partial-halo CMEs observed on 18 and 19 April. There will also be a slight chance for minor storm levels on day 1.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1143000"/>
            <a:ext cx="3842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http://www.swpc.noaa.gov/today.html</a:t>
            </a: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What we do</a:t>
            </a:r>
            <a:endParaRPr lang="pt-P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9616-2C2D-4AA5-898B-31CB8F51A017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3505200"/>
            <a:ext cx="5562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 Example:</a:t>
            </a:r>
          </a:p>
          <a:p>
            <a:pPr algn="ctr"/>
            <a:r>
              <a:rPr lang="en-GB" sz="2400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Radiation </a:t>
            </a:r>
            <a:r>
              <a:rPr lang="en-GB" sz="2400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Environment </a:t>
            </a:r>
            <a:r>
              <a:rPr lang="en-GB" sz="2400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Models </a:t>
            </a:r>
            <a:endParaRPr lang="en-GB" sz="2400" dirty="0" smtClean="0">
              <a:ln w="18415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Model of </a:t>
            </a: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radiation environment on Mars, Phobos and Deimos, including local treatment of surface </a:t>
            </a: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topography </a:t>
            </a: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and</a:t>
            </a:r>
            <a:r>
              <a:rPr lang="pt-PT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composition, </a:t>
            </a:r>
            <a:endParaRPr lang="en-GB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atmospheric </a:t>
            </a: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composition &amp; </a:t>
            </a: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density</a:t>
            </a:r>
          </a:p>
          <a:p>
            <a:pPr algn="ctr"/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(with diurnal + annual variations) </a:t>
            </a: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and</a:t>
            </a:r>
          </a:p>
          <a:p>
            <a:pPr algn="ctr"/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local</a:t>
            </a:r>
            <a:r>
              <a:rPr lang="pt-PT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GB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magnetic fields. </a:t>
            </a:r>
            <a:endParaRPr lang="pt-PT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6" descr="Mars-small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9332" y="1188354"/>
            <a:ext cx="3073152" cy="300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patricia\work\Outreach\Imagens\moon_imag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2819400"/>
            <a:ext cx="4615408" cy="346155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1447800"/>
            <a:ext cx="739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smtClean="0">
                <a:solidFill>
                  <a:schemeClr val="bg1"/>
                </a:solidFill>
              </a:rPr>
              <a:t>Model the radiation environment in space </a:t>
            </a:r>
          </a:p>
          <a:p>
            <a:pPr algn="ctr"/>
            <a:r>
              <a:rPr lang="pt-PT" sz="2400" dirty="0" smtClean="0">
                <a:solidFill>
                  <a:schemeClr val="bg1"/>
                </a:solidFill>
              </a:rPr>
              <a:t>and</a:t>
            </a:r>
          </a:p>
          <a:p>
            <a:pPr algn="ctr"/>
            <a:r>
              <a:rPr lang="pt-PT" sz="2400" dirty="0" smtClean="0">
                <a:solidFill>
                  <a:schemeClr val="bg1"/>
                </a:solidFill>
              </a:rPr>
              <a:t>s</a:t>
            </a:r>
            <a:r>
              <a:rPr lang="pt-PT" sz="2400" dirty="0" smtClean="0">
                <a:solidFill>
                  <a:schemeClr val="bg1"/>
                </a:solidFill>
              </a:rPr>
              <a:t>tudy and measure the effects of radiation </a:t>
            </a:r>
          </a:p>
          <a:p>
            <a:pPr algn="ctr"/>
            <a:r>
              <a:rPr lang="pt-PT" sz="2400" dirty="0" smtClean="0">
                <a:solidFill>
                  <a:schemeClr val="bg1"/>
                </a:solidFill>
              </a:rPr>
              <a:t>in EEE components and for human space flight</a:t>
            </a:r>
            <a:endParaRPr lang="pt-PT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10712"/>
            <a:ext cx="9094788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patricia\Desktop\Mars24Win\Mars24Win\sourcemaps\Mars_MOLA_Topo.jpg"/>
          <p:cNvPicPr>
            <a:picLocks noChangeArrowheads="1"/>
          </p:cNvPicPr>
          <p:nvPr/>
        </p:nvPicPr>
        <p:blipFill>
          <a:blip r:embed="rId4" cstate="print">
            <a:lum contrast="-42000"/>
          </a:blip>
          <a:srcRect/>
          <a:stretch>
            <a:fillRect/>
          </a:stretch>
        </p:blipFill>
        <p:spPr bwMode="auto">
          <a:xfrm>
            <a:off x="0" y="1982311"/>
            <a:ext cx="9144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1874996"/>
            <a:ext cx="9144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Inputs</a:t>
            </a:r>
          </a:p>
          <a:p>
            <a:r>
              <a:rPr lang="pt-PT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As a function of  5</a:t>
            </a:r>
            <a:r>
              <a:rPr lang="pt-PT" baseline="300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o</a:t>
            </a:r>
            <a:r>
              <a:rPr lang="pt-PT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 x 5</a:t>
            </a:r>
            <a:r>
              <a:rPr lang="pt-PT" baseline="3000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o</a:t>
            </a:r>
            <a:r>
              <a:rPr lang="pt-PT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 in lat-long, season (12 SL intervals) &amp; (day/night)</a:t>
            </a:r>
          </a:p>
          <a:p>
            <a:endParaRPr lang="pt-PT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000066"/>
              </a:solidFill>
            </a:endParaRPr>
          </a:p>
          <a:p>
            <a:pPr>
              <a:buBlip>
                <a:blip r:embed="rId5"/>
              </a:buBlip>
            </a:pPr>
            <a:r>
              <a:rPr lang="pt-PT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 Atmosphere composition: EMCD (European Mars Climate Database) or MarsGRAM (NASA)</a:t>
            </a:r>
          </a:p>
          <a:p>
            <a:pPr lvl="1"/>
            <a:endParaRPr lang="pt-PT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000066"/>
              </a:solidFill>
            </a:endParaRPr>
          </a:p>
          <a:p>
            <a:pPr>
              <a:buBlip>
                <a:blip r:embed="rId5"/>
              </a:buBlip>
            </a:pPr>
            <a:r>
              <a:rPr lang="pt-PT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 Topography from Mars Laser Altimeter aboard Mars Global Surveyor.</a:t>
            </a:r>
          </a:p>
          <a:p>
            <a:pPr>
              <a:buBlip>
                <a:blip r:embed="rId5"/>
              </a:buBlip>
            </a:pPr>
            <a:endParaRPr lang="pt-PT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000066"/>
              </a:solidFill>
            </a:endParaRPr>
          </a:p>
          <a:p>
            <a:pPr>
              <a:buBlip>
                <a:blip r:embed="rId5"/>
              </a:buBlip>
            </a:pPr>
            <a:r>
              <a:rPr lang="pt-PT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 Soil Composition  from analysis of data collected with the Gamma Ray Spectrometer aboard Mars Odyssey, including water content and CO</a:t>
            </a:r>
            <a:r>
              <a:rPr lang="pt-PT" baseline="-25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2</a:t>
            </a:r>
            <a:r>
              <a:rPr lang="pt-PT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 ice. </a:t>
            </a:r>
          </a:p>
          <a:p>
            <a:pPr>
              <a:buBlip>
                <a:blip r:embed="rId5"/>
              </a:buBlip>
            </a:pPr>
            <a:endParaRPr lang="pt-PT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000066"/>
              </a:solidFill>
            </a:endParaRPr>
          </a:p>
          <a:p>
            <a:pPr>
              <a:buBlip>
                <a:blip r:embed="rId5"/>
              </a:buBlip>
            </a:pPr>
            <a:r>
              <a:rPr lang="pt-PT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 Magnetic Field Models, from PLANETOCOSMICS </a:t>
            </a:r>
          </a:p>
          <a:p>
            <a:pPr>
              <a:buBlip>
                <a:blip r:embed="rId5"/>
              </a:buBlip>
            </a:pPr>
            <a:endParaRPr lang="pt-PT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000066"/>
              </a:solidFill>
            </a:endParaRPr>
          </a:p>
          <a:p>
            <a:pPr>
              <a:buBlip>
                <a:blip r:embed="rId5"/>
              </a:buBlip>
            </a:pPr>
            <a:r>
              <a:rPr lang="pt-PT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GCR spectra ( </a:t>
            </a:r>
            <a:r>
              <a:rPr lang="pt-PT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  <a:sym typeface="Symbol"/>
              </a:rPr>
              <a:t> </a:t>
            </a:r>
            <a:r>
              <a:rPr lang="pt-PT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solar cycle ):</a:t>
            </a:r>
            <a:r>
              <a:rPr lang="en-US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 ISO 15390 model (</a:t>
            </a:r>
            <a:r>
              <a:rPr lang="en-US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Nymmik</a:t>
            </a:r>
            <a:r>
              <a:rPr lang="en-US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)</a:t>
            </a:r>
            <a:endParaRPr lang="pt-PT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000066"/>
              </a:solidFill>
            </a:endParaRPr>
          </a:p>
          <a:p>
            <a:pPr>
              <a:buBlip>
                <a:blip r:embed="rId5"/>
              </a:buBlip>
            </a:pPr>
            <a:endParaRPr lang="pt-PT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000066"/>
              </a:solidFill>
            </a:endParaRPr>
          </a:p>
          <a:p>
            <a:pPr>
              <a:buBlip>
                <a:blip r:embed="rId5"/>
              </a:buBlip>
            </a:pPr>
            <a:r>
              <a:rPr lang="pt-PT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66"/>
                </a:solidFill>
              </a:rPr>
              <a:t>SEP ( worst 5 minutes / total fluence): from models &amp; data. </a:t>
            </a:r>
          </a:p>
          <a:p>
            <a:endParaRPr lang="pt-PT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409700" y="304800"/>
            <a:ext cx="6172200" cy="1143000"/>
          </a:xfrm>
        </p:spPr>
        <p:txBody>
          <a:bodyPr/>
          <a:lstStyle/>
          <a:p>
            <a:r>
              <a:rPr lang="en-GB" sz="3200" dirty="0" smtClean="0"/>
              <a:t>Detailed Martian Radiation Environment Model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developed by LIP</a:t>
            </a:r>
            <a:endParaRPr lang="pt-PT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507" y="1295400"/>
            <a:ext cx="7764585" cy="51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...it is possible !</a:t>
            </a:r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00B7-6E34-49B6-8DCC-2FBF225B3912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1676400"/>
            <a:ext cx="74676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Predictions of the Models:</a:t>
            </a:r>
          </a:p>
          <a:p>
            <a:pPr algn="ctr"/>
            <a:r>
              <a:rPr lang="pt-P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</a:t>
            </a:r>
            <a:r>
              <a:rPr lang="pt-P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possible to remain in Martian surface for some time with no serious risk </a:t>
            </a:r>
            <a:r>
              <a:rPr lang="pt-P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pt-P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astronauts!</a:t>
            </a:r>
          </a:p>
          <a:p>
            <a:pPr algn="ctr"/>
            <a:endParaRPr lang="pt-PT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0"/>
              </a:spcBef>
            </a:pPr>
            <a:r>
              <a:rPr lang="pt-PT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For longer permanences shelters are required...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bjectivo_marte.jpg"/>
          <p:cNvPicPr>
            <a:picLocks noChangeAspect="1"/>
          </p:cNvPicPr>
          <p:nvPr/>
        </p:nvPicPr>
        <p:blipFill>
          <a:blip r:embed="rId3" cstate="print"/>
          <a:srcRect l="2933" t="20457" r="13677" b="36246"/>
          <a:stretch>
            <a:fillRect/>
          </a:stretch>
        </p:blipFill>
        <p:spPr>
          <a:xfrm rot="5400000">
            <a:off x="300642" y="1832957"/>
            <a:ext cx="5418516" cy="388620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447800" y="76200"/>
            <a:ext cx="6172200" cy="1143000"/>
          </a:xfrm>
        </p:spPr>
        <p:txBody>
          <a:bodyPr/>
          <a:lstStyle/>
          <a:p>
            <a:r>
              <a:rPr lang="pt-PT" sz="3600" dirty="0" smtClean="0"/>
              <a:t>The interplanetary travel </a:t>
            </a:r>
            <a:endParaRPr lang="pt-PT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A8D9E-DD16-4BA8-AB81-63C6D179E42D}" type="datetime1">
              <a:rPr lang="en-GB" smtClean="0"/>
              <a:pPr/>
              <a:t>21/04/2012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81600" y="1905000"/>
            <a:ext cx="3810000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The most dangerous phase in a trip to Mars , from the point of view of the radiation hazard, is the  interplanetary travel !</a:t>
            </a:r>
          </a:p>
          <a:p>
            <a:pPr algn="ctr"/>
            <a:endParaRPr lang="pt-PT" b="1" dirty="0" smtClean="0"/>
          </a:p>
          <a:p>
            <a:pPr algn="ctr"/>
            <a:r>
              <a:rPr lang="pt-PT" b="1" dirty="0" smtClean="0"/>
              <a:t>The biggest danger is the possibility of a SEP reaching the mission..</a:t>
            </a:r>
          </a:p>
          <a:p>
            <a:pPr algn="ctr"/>
            <a:endParaRPr lang="pt-PT" b="1" dirty="0" smtClean="0"/>
          </a:p>
          <a:p>
            <a:pPr algn="ctr"/>
            <a:r>
              <a:rPr lang="pt-PT" b="1" u="sng" dirty="0" smtClean="0"/>
              <a:t>Mitigation Strategies are under development:</a:t>
            </a:r>
          </a:p>
          <a:p>
            <a:pPr algn="ctr"/>
            <a:endParaRPr lang="pt-PT" b="1" dirty="0" smtClean="0"/>
          </a:p>
          <a:p>
            <a:pPr>
              <a:buBlip>
                <a:blip r:embed="rId4"/>
              </a:buBlip>
            </a:pPr>
            <a:r>
              <a:rPr lang="pt-PT" b="1" dirty="0" smtClean="0"/>
              <a:t>Shelters inside water compartments or other</a:t>
            </a:r>
          </a:p>
          <a:p>
            <a:pPr>
              <a:buBlip>
                <a:blip r:embed="rId4"/>
              </a:buBlip>
            </a:pPr>
            <a:r>
              <a:rPr lang="pt-PT" b="1" dirty="0" smtClean="0"/>
              <a:t> Faster propulsion system</a:t>
            </a:r>
          </a:p>
          <a:p>
            <a:pPr>
              <a:buBlip>
                <a:blip r:embed="rId4"/>
              </a:buBlip>
            </a:pPr>
            <a:r>
              <a:rPr lang="pt-PT" b="1" dirty="0" smtClean="0"/>
              <a:t>SEP Forecasting tools and alarms</a:t>
            </a:r>
            <a:endParaRPr lang="pt-P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2246</TotalTime>
  <Words>385</Words>
  <Application>Microsoft Office PowerPoint</Application>
  <PresentationFormat>On-screen Show (4:3)</PresentationFormat>
  <Paragraphs>101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AmBIENTE de radiação no espaço</vt:lpstr>
      <vt:lpstr>Three sources of radiation</vt:lpstr>
      <vt:lpstr>Magnetospheric Storms</vt:lpstr>
      <vt:lpstr>Aurora</vt:lpstr>
      <vt:lpstr>Today´s Space Weather</vt:lpstr>
      <vt:lpstr>What we do</vt:lpstr>
      <vt:lpstr>Detailed Martian Radiation Environment Model developed by LIP</vt:lpstr>
      <vt:lpstr>...it is possible !</vt:lpstr>
      <vt:lpstr>The interplanetary travel </vt:lpstr>
      <vt:lpstr>More 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patricia</dc:creator>
  <cp:lastModifiedBy>Patrícia Gonçalves</cp:lastModifiedBy>
  <cp:revision>255</cp:revision>
  <dcterms:created xsi:type="dcterms:W3CDTF">2006-08-16T00:00:00Z</dcterms:created>
  <dcterms:modified xsi:type="dcterms:W3CDTF">2012-04-21T13:15:53Z</dcterms:modified>
</cp:coreProperties>
</file>