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12"/>
  </p:notesMasterIdLst>
  <p:handoutMasterIdLst>
    <p:handoutMasterId r:id="rId13"/>
  </p:handoutMasterIdLst>
  <p:sldIdLst>
    <p:sldId id="256" r:id="rId2"/>
    <p:sldId id="260" r:id="rId3"/>
    <p:sldId id="269" r:id="rId4"/>
    <p:sldId id="266" r:id="rId5"/>
    <p:sldId id="267" r:id="rId6"/>
    <p:sldId id="264" r:id="rId7"/>
    <p:sldId id="273" r:id="rId8"/>
    <p:sldId id="262" r:id="rId9"/>
    <p:sldId id="271" r:id="rId10"/>
    <p:sldId id="265" r:id="rId11"/>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Unicode MS" charset="0"/>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Unicode MS" charset="0"/>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Unicode MS" charset="0"/>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Unicode MS" charset="0"/>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Unicode MS" charset="0"/>
      </a:defRPr>
    </a:lvl5pPr>
    <a:lvl6pPr marL="2286000" algn="l" defTabSz="914400" rtl="0" eaLnBrk="1" latinLnBrk="0" hangingPunct="1">
      <a:defRPr kern="1200">
        <a:solidFill>
          <a:schemeClr val="bg1"/>
        </a:solidFill>
        <a:latin typeface="Arial" charset="0"/>
        <a:ea typeface="+mn-ea"/>
        <a:cs typeface="Arial Unicode MS" charset="0"/>
      </a:defRPr>
    </a:lvl6pPr>
    <a:lvl7pPr marL="2743200" algn="l" defTabSz="914400" rtl="0" eaLnBrk="1" latinLnBrk="0" hangingPunct="1">
      <a:defRPr kern="1200">
        <a:solidFill>
          <a:schemeClr val="bg1"/>
        </a:solidFill>
        <a:latin typeface="Arial" charset="0"/>
        <a:ea typeface="+mn-ea"/>
        <a:cs typeface="Arial Unicode MS" charset="0"/>
      </a:defRPr>
    </a:lvl7pPr>
    <a:lvl8pPr marL="3200400" algn="l" defTabSz="914400" rtl="0" eaLnBrk="1" latinLnBrk="0" hangingPunct="1">
      <a:defRPr kern="1200">
        <a:solidFill>
          <a:schemeClr val="bg1"/>
        </a:solidFill>
        <a:latin typeface="Arial" charset="0"/>
        <a:ea typeface="+mn-ea"/>
        <a:cs typeface="Arial Unicode MS" charset="0"/>
      </a:defRPr>
    </a:lvl8pPr>
    <a:lvl9pPr marL="3657600" algn="l" defTabSz="914400" rtl="0" eaLnBrk="1" latinLnBrk="0" hangingPunct="1">
      <a:defRPr kern="1200">
        <a:solidFill>
          <a:schemeClr val="bg1"/>
        </a:solidFill>
        <a:latin typeface="Arial" charset="0"/>
        <a:ea typeface="+mn-ea"/>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6E92"/>
    <a:srgbClr val="3366FF"/>
    <a:srgbClr val="0099CC"/>
    <a:srgbClr val="0066CC"/>
    <a:srgbClr val="333333"/>
    <a:srgbClr val="CCECFF"/>
    <a:srgbClr val="9696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314" autoAdjust="0"/>
    <p:restoredTop sz="60842" autoAdjust="0"/>
  </p:normalViewPr>
  <p:slideViewPr>
    <p:cSldViewPr>
      <p:cViewPr varScale="1">
        <p:scale>
          <a:sx n="62" d="100"/>
          <a:sy n="62" d="100"/>
        </p:scale>
        <p:origin x="-180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71" d="100"/>
          <a:sy n="71" d="100"/>
        </p:scale>
        <p:origin x="-2016"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53212BF-0A84-4E02-BF1F-7DA63506693D}" type="datetimeFigureOut">
              <a:rPr lang="en-US"/>
              <a:pPr>
                <a:defRPr/>
              </a:pPr>
              <a:t>4/20/2012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AE39D2CE-6DD4-4E0F-AFAC-C908C20367B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pPr>
              <a:defRPr/>
            </a:pPr>
            <a:endParaRPr lang="en-US"/>
          </a:p>
        </p:txBody>
      </p:sp>
      <p:sp>
        <p:nvSpPr>
          <p:cNvPr id="3074"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5"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6" name="AutoShape 4"/>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7" name="AutoShape 5"/>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8" name="AutoShape 6"/>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9" name="AutoShape 7"/>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80" name="Rectangle 8"/>
          <p:cNvSpPr>
            <a:spLocks noGrp="1" noChangeArrowheads="1"/>
          </p:cNvSpPr>
          <p:nvPr>
            <p:ph type="hdr"/>
          </p:nvPr>
        </p:nvSpPr>
        <p:spPr bwMode="auto">
          <a:xfrm>
            <a:off x="0" y="0"/>
            <a:ext cx="2960688" cy="4460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ClrTx/>
              <a:buSzPct val="45000"/>
              <a:buFontTx/>
              <a:buNone/>
              <a:tabLst>
                <a:tab pos="723900" algn="l"/>
                <a:tab pos="1447800" algn="l"/>
                <a:tab pos="2171700" algn="l"/>
                <a:tab pos="2895600" algn="l"/>
              </a:tabLst>
              <a:defRPr sz="1200" smtClean="0">
                <a:solidFill>
                  <a:srgbClr val="000000"/>
                </a:solidFill>
                <a:latin typeface="Times New Roman" pitchFamily="18" charset="0"/>
              </a:defRPr>
            </a:lvl1pPr>
          </a:lstStyle>
          <a:p>
            <a:pPr>
              <a:defRPr/>
            </a:pPr>
            <a:endParaRPr lang="en-US"/>
          </a:p>
        </p:txBody>
      </p:sp>
      <p:sp>
        <p:nvSpPr>
          <p:cNvPr id="3081" name="Rectangle 9"/>
          <p:cNvSpPr>
            <a:spLocks noGrp="1" noChangeArrowheads="1"/>
          </p:cNvSpPr>
          <p:nvPr>
            <p:ph type="dt"/>
          </p:nvPr>
        </p:nvSpPr>
        <p:spPr bwMode="auto">
          <a:xfrm>
            <a:off x="3884613" y="0"/>
            <a:ext cx="2960687" cy="4460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Tx/>
              <a:buSzPct val="45000"/>
              <a:buFontTx/>
              <a:buNone/>
              <a:tabLst>
                <a:tab pos="723900" algn="l"/>
                <a:tab pos="1447800" algn="l"/>
                <a:tab pos="2171700" algn="l"/>
                <a:tab pos="2895600" algn="l"/>
              </a:tabLst>
              <a:defRPr sz="1200" smtClean="0">
                <a:solidFill>
                  <a:srgbClr val="000000"/>
                </a:solidFill>
                <a:latin typeface="Times New Roman" pitchFamily="18" charset="0"/>
              </a:defRPr>
            </a:lvl1pPr>
          </a:lstStyle>
          <a:p>
            <a:pPr>
              <a:defRPr/>
            </a:pPr>
            <a:endParaRPr lang="en-US"/>
          </a:p>
        </p:txBody>
      </p:sp>
      <p:sp>
        <p:nvSpPr>
          <p:cNvPr id="8203" name="Rectangle 10"/>
          <p:cNvSpPr>
            <a:spLocks noGrp="1" noRot="1" noChangeAspect="1" noChangeArrowheads="1"/>
          </p:cNvSpPr>
          <p:nvPr>
            <p:ph type="sldImg"/>
          </p:nvPr>
        </p:nvSpPr>
        <p:spPr bwMode="auto">
          <a:xfrm>
            <a:off x="1143000" y="685800"/>
            <a:ext cx="4560888" cy="3417888"/>
          </a:xfrm>
          <a:prstGeom prst="rect">
            <a:avLst/>
          </a:prstGeom>
          <a:solidFill>
            <a:srgbClr val="FFFFFF"/>
          </a:solidFill>
          <a:ln w="9360">
            <a:solidFill>
              <a:srgbClr val="000000"/>
            </a:solidFill>
            <a:miter lim="800000"/>
            <a:headEnd/>
            <a:tailEnd/>
          </a:ln>
        </p:spPr>
      </p:sp>
      <p:sp>
        <p:nvSpPr>
          <p:cNvPr id="3083" name="Rectangle 11"/>
          <p:cNvSpPr>
            <a:spLocks noGrp="1" noChangeArrowheads="1"/>
          </p:cNvSpPr>
          <p:nvPr>
            <p:ph type="body"/>
          </p:nvPr>
        </p:nvSpPr>
        <p:spPr bwMode="auto">
          <a:xfrm>
            <a:off x="685800" y="4343400"/>
            <a:ext cx="5475288" cy="41036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3084" name="Rectangle 12"/>
          <p:cNvSpPr>
            <a:spLocks noGrp="1" noChangeArrowheads="1"/>
          </p:cNvSpPr>
          <p:nvPr>
            <p:ph type="ftr"/>
          </p:nvPr>
        </p:nvSpPr>
        <p:spPr bwMode="auto">
          <a:xfrm>
            <a:off x="0" y="8685213"/>
            <a:ext cx="2960688" cy="44608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buClrTx/>
              <a:buSzPct val="45000"/>
              <a:buFontTx/>
              <a:buNone/>
              <a:tabLst>
                <a:tab pos="723900" algn="l"/>
                <a:tab pos="1447800" algn="l"/>
                <a:tab pos="2171700" algn="l"/>
                <a:tab pos="2895600" algn="l"/>
              </a:tabLst>
              <a:defRPr sz="1200" smtClean="0">
                <a:solidFill>
                  <a:srgbClr val="000000"/>
                </a:solidFill>
                <a:latin typeface="Times New Roman" pitchFamily="18" charset="0"/>
              </a:defRPr>
            </a:lvl1pPr>
          </a:lstStyle>
          <a:p>
            <a:pPr>
              <a:defRPr/>
            </a:pPr>
            <a:endParaRPr lang="en-US"/>
          </a:p>
        </p:txBody>
      </p:sp>
      <p:sp>
        <p:nvSpPr>
          <p:cNvPr id="3085" name="Rectangle 13"/>
          <p:cNvSpPr>
            <a:spLocks noGrp="1" noChangeArrowheads="1"/>
          </p:cNvSpPr>
          <p:nvPr>
            <p:ph type="sldNum"/>
          </p:nvPr>
        </p:nvSpPr>
        <p:spPr bwMode="auto">
          <a:xfrm>
            <a:off x="3884613" y="8685213"/>
            <a:ext cx="2960687" cy="446087"/>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SzPct val="45000"/>
              <a:buFontTx/>
              <a:buNone/>
              <a:tabLst>
                <a:tab pos="723900" algn="l"/>
                <a:tab pos="1447800" algn="l"/>
                <a:tab pos="2171700" algn="l"/>
                <a:tab pos="2895600" algn="l"/>
              </a:tabLst>
              <a:defRPr sz="1200" smtClean="0">
                <a:solidFill>
                  <a:srgbClr val="000000"/>
                </a:solidFill>
                <a:latin typeface="Times New Roman" pitchFamily="18" charset="0"/>
              </a:defRPr>
            </a:lvl1pPr>
          </a:lstStyle>
          <a:p>
            <a:pPr>
              <a:defRPr/>
            </a:pPr>
            <a:fld id="{FD2CF36B-188C-4402-B6F5-B1FB5915C35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13"/>
          <p:cNvSpPr>
            <a:spLocks noGrp="1" noChangeArrowheads="1"/>
          </p:cNvSpPr>
          <p:nvPr>
            <p:ph type="sldNum" sz="quarter"/>
          </p:nvPr>
        </p:nvSpPr>
        <p:spPr>
          <a:noFill/>
        </p:spPr>
        <p:txBody>
          <a:bodyPr/>
          <a:lstStyle/>
          <a:p>
            <a:fld id="{95F4B6C0-9F8C-4AEE-B9C7-0290B7943BB9}" type="slidenum">
              <a:rPr lang="en-US"/>
              <a:pPr/>
              <a:t>1</a:t>
            </a:fld>
            <a:endParaRPr lang="en-US"/>
          </a:p>
        </p:txBody>
      </p:sp>
      <p:sp>
        <p:nvSpPr>
          <p:cNvPr id="9219" name="Rectangle 1"/>
          <p:cNvSpPr txBox="1">
            <a:spLocks noGrp="1" noRot="1" noChangeAspect="1" noChangeArrowheads="1" noTextEdit="1"/>
          </p:cNvSpPr>
          <p:nvPr>
            <p:ph type="sldImg"/>
          </p:nvPr>
        </p:nvSpPr>
        <p:spPr>
          <a:xfrm>
            <a:off x="1143000" y="685800"/>
            <a:ext cx="4572000" cy="3429000"/>
          </a:xfrm>
          <a:ln/>
        </p:spPr>
      </p:sp>
      <p:sp>
        <p:nvSpPr>
          <p:cNvPr id="9220" name="Rectangle 2"/>
          <p:cNvSpPr txBox="1">
            <a:spLocks noGrp="1" noChangeArrowheads="1"/>
          </p:cNvSpPr>
          <p:nvPr>
            <p:ph type="body" idx="1"/>
          </p:nvPr>
        </p:nvSpPr>
        <p:spPr>
          <a:xfrm>
            <a:off x="685800" y="4343400"/>
            <a:ext cx="5478463" cy="4106863"/>
          </a:xfrm>
          <a:noFill/>
          <a:ln/>
        </p:spPr>
        <p:txBody>
          <a:bodyPr wrap="none" anchor="ctr"/>
          <a:lstStyle/>
          <a:p>
            <a:r>
              <a:rPr lang="pt-PT" noProof="0" dirty="0" smtClean="0"/>
              <a:t>Boa tarde</a:t>
            </a:r>
          </a:p>
          <a:p>
            <a:r>
              <a:rPr lang="pt-PT" noProof="0" dirty="0" smtClean="0"/>
              <a:t>Vamos</a:t>
            </a:r>
            <a:r>
              <a:rPr lang="pt-PT" baseline="0" noProof="0" dirty="0" smtClean="0"/>
              <a:t> terminar mudando um pouco o tema</a:t>
            </a:r>
          </a:p>
          <a:p>
            <a:r>
              <a:rPr lang="pt-PT" baseline="0" noProof="0" dirty="0" smtClean="0"/>
              <a:t>Vamos falar de computação …</a:t>
            </a:r>
            <a:endParaRPr lang="pt-PT" noProof="0" dirty="0" smtClean="0"/>
          </a:p>
          <a:p>
            <a:endParaRPr lang="pt-PT" noProof="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baseline="0" noProof="0" dirty="0" smtClean="0"/>
              <a:t>Um conjunto abrangente de comunidades de investigadores está já a beneficiar das técnologias desenvolvidas pelo WLCG</a:t>
            </a:r>
          </a:p>
          <a:p>
            <a:endParaRPr lang="pt-PT" baseline="0" noProof="0" dirty="0" smtClean="0"/>
          </a:p>
          <a:p>
            <a:r>
              <a:rPr lang="pt-PT" baseline="0" noProof="0" dirty="0" smtClean="0"/>
              <a:t>Existe uma infra-estrutura grid nacional composta pelos centros Tier-2 e por centros em Universidades e outros laboratórios</a:t>
            </a:r>
          </a:p>
          <a:p>
            <a:r>
              <a:rPr lang="pt-PT" baseline="0" noProof="0" dirty="0" smtClean="0"/>
              <a:t>A infra-estrutura grid nacional é coordenada pelo LIP que também dá o apoio a integração de recursos e aos utilizadores.</a:t>
            </a:r>
          </a:p>
          <a:p>
            <a:r>
              <a:rPr lang="pt-PT" baseline="0" noProof="0" dirty="0" smtClean="0"/>
              <a:t>A infra-estrutura nacional encontra-se ao nivel das suas congeneres Europeias e disponibiliza meios e técnologias avançadas.</a:t>
            </a:r>
          </a:p>
          <a:p>
            <a:endParaRPr lang="pt-PT" baseline="0" noProof="0" dirty="0" smtClean="0"/>
          </a:p>
          <a:p>
            <a:r>
              <a:rPr lang="pt-PT" baseline="0" noProof="0" dirty="0" smtClean="0"/>
              <a:t>A infra-estrutura Portuguesa encontra-se federada com a infra-estrutura Espanhola e juntas constituem uma grid Ibérica designada IBERGRID. O IBERGRID perimte a partilha dos recursos e uma operação </a:t>
            </a:r>
            <a:r>
              <a:rPr lang="pt-PT" baseline="0" noProof="0" smtClean="0"/>
              <a:t>integrada.</a:t>
            </a:r>
            <a:endParaRPr lang="pt-PT" baseline="0" noProof="0" dirty="0" smtClean="0"/>
          </a:p>
          <a:p>
            <a:r>
              <a:rPr lang="pt-PT" baseline="0" noProof="0" dirty="0" smtClean="0"/>
              <a:t>Através do IBERGRID, Portugal e Espanha participam na infra-estrutura Europeia Grid gerida pelo European Grid Initiative.</a:t>
            </a:r>
          </a:p>
          <a:p>
            <a:endParaRPr lang="pt-PT" baseline="0" noProof="0" dirty="0" smtClean="0"/>
          </a:p>
          <a:p>
            <a:endParaRPr lang="pt-PT" baseline="0" noProof="0" dirty="0" smtClean="0"/>
          </a:p>
          <a:p>
            <a:endParaRPr lang="pt-PT" baseline="0" noProof="0" dirty="0" smtClean="0"/>
          </a:p>
          <a:p>
            <a:endParaRPr lang="pt-PT" baseline="0" noProof="0" dirty="0" smtClean="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Computação e Física de altas Energias porquê ?</a:t>
            </a:r>
          </a:p>
          <a:p>
            <a:r>
              <a:rPr lang="pt-PT" noProof="0" dirty="0" smtClean="0"/>
              <a:t>Porque os físicos experimentais querem sempre ir mais longe na compreensão do Universo</a:t>
            </a:r>
          </a:p>
          <a:p>
            <a:r>
              <a:rPr lang="pt-PT" noProof="0" dirty="0" smtClean="0"/>
              <a:t>Nessa busca desenvolvem experiências cada vez mais</a:t>
            </a:r>
            <a:r>
              <a:rPr lang="pt-PT" baseline="0" noProof="0" dirty="0" smtClean="0"/>
              <a:t> complexas que constituem desafios técnologicos</a:t>
            </a:r>
          </a:p>
          <a:p>
            <a:r>
              <a:rPr lang="pt-PT" baseline="0" noProof="0" dirty="0" smtClean="0"/>
              <a:t>A computação é uma das técnologias essenciais nas experiências de física de altas energias</a:t>
            </a:r>
          </a:p>
          <a:p>
            <a:r>
              <a:rPr lang="pt-PT" baseline="0" noProof="0" dirty="0" smtClean="0"/>
              <a:t>É a computação que permite a aquisição e a analise dos dados</a:t>
            </a:r>
          </a:p>
          <a:p>
            <a:r>
              <a:rPr lang="pt-PT" baseline="0" noProof="0" dirty="0" smtClean="0"/>
              <a:t>A física de altas energias e um motor do desenvolvimento técnologico e tem estado por detrás de muitos desenvolvimentos técnologicos importantes</a:t>
            </a:r>
          </a:p>
          <a:p>
            <a:endParaRPr lang="pt-PT" baseline="0" noProof="0" dirty="0" smtClean="0"/>
          </a:p>
          <a:p>
            <a:r>
              <a:rPr lang="pt-PT" baseline="0" noProof="0" dirty="0" smtClean="0"/>
              <a:t>Na fotografia podemos ver o Tim Berners-Lee que em 1989 desenvolveu o world wide web enquanto </a:t>
            </a:r>
            <a:r>
              <a:rPr lang="pt-PT" baseline="0" noProof="0" dirty="0" smtClean="0"/>
              <a:t>trabalhava </a:t>
            </a:r>
            <a:r>
              <a:rPr lang="pt-PT" baseline="0" noProof="0" dirty="0" smtClean="0"/>
              <a:t>no CERN. </a:t>
            </a:r>
          </a:p>
          <a:p>
            <a:r>
              <a:rPr lang="pt-PT" baseline="0" noProof="0" dirty="0" smtClean="0"/>
              <a:t>O www foi criado para satisfazer as necessidades da comunidade de física de altas energias no que toca à partilha de documentos</a:t>
            </a:r>
          </a:p>
          <a:p>
            <a:r>
              <a:rPr lang="pt-PT" baseline="0" noProof="0" dirty="0" smtClean="0"/>
              <a:t>A comunidade de fisica de altas energias e uma comunidade distribuida à escala global</a:t>
            </a:r>
          </a:p>
          <a:p>
            <a:r>
              <a:rPr lang="pt-PT" baseline="0" noProof="0" dirty="0" smtClean="0"/>
              <a:t>Existem institutos de investigação por todo o mundo e os investigadores juntam-se no CERN e outros laboratórios para levar a cabo as experiências</a:t>
            </a:r>
          </a:p>
          <a:p>
            <a:r>
              <a:rPr lang="pt-PT" baseline="0" noProof="0" dirty="0" smtClean="0"/>
              <a:t>Sendo uma comunidade distribuida a informação e a documentação encontra-se também distribuida.</a:t>
            </a:r>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Este é um exemplo do que acontece no interior de um detector no LHC</a:t>
            </a:r>
          </a:p>
          <a:p>
            <a:r>
              <a:rPr lang="pt-PT" noProof="0" dirty="0" smtClean="0"/>
              <a:t>Dois</a:t>
            </a:r>
            <a:r>
              <a:rPr lang="pt-PT" baseline="0" noProof="0" dirty="0" smtClean="0"/>
              <a:t> feixes de particulas colidem no centro de um detetor </a:t>
            </a:r>
          </a:p>
          <a:p>
            <a:r>
              <a:rPr lang="pt-PT" baseline="0" noProof="0" dirty="0" smtClean="0"/>
              <a:t>O resultado é uma gigantesca quantidade de informação</a:t>
            </a:r>
          </a:p>
          <a:p>
            <a:endParaRPr lang="pt-PT" baseline="0" noProof="0" dirty="0" smtClean="0"/>
          </a:p>
          <a:p>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Neste exemplo um fluxo de 300.000MB/s é produzido em resultado das colisões</a:t>
            </a:r>
          </a:p>
          <a:p>
            <a:r>
              <a:rPr lang="pt-PT" noProof="0" dirty="0" smtClean="0"/>
              <a:t>Depois de filtragem o fluxo de informação para analise reduz-se a 300MB/s</a:t>
            </a:r>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No seu total as 4 experiências do LHC produzem cerca</a:t>
            </a:r>
            <a:r>
              <a:rPr lang="pt-PT" baseline="0" noProof="0" dirty="0" smtClean="0"/>
              <a:t> de 15 Petabytes de dados por ano.</a:t>
            </a:r>
          </a:p>
          <a:p>
            <a:r>
              <a:rPr lang="pt-PT" baseline="0" noProof="0" dirty="0" smtClean="0"/>
              <a:t>Ou seja 15000 TB ou o equivalente a 1.7 milhões de DVDs dual-layer.</a:t>
            </a:r>
          </a:p>
          <a:p>
            <a:r>
              <a:rPr lang="pt-PT" baseline="0" noProof="0" dirty="0" smtClean="0"/>
              <a:t>Se fossem empilhados nas suas caixas seria uma coluna 8.5 Km de altura.</a:t>
            </a:r>
          </a:p>
          <a:p>
            <a:endParaRPr lang="pt-PT" baseline="0" noProof="0" dirty="0" smtClean="0"/>
          </a:p>
          <a:p>
            <a:r>
              <a:rPr lang="pt-PT" baseline="0" noProof="0" dirty="0" smtClean="0"/>
              <a:t>Os dados também são complexos e têm de ser analisados por uma comunidade de investigadores </a:t>
            </a:r>
          </a:p>
          <a:p>
            <a:r>
              <a:rPr lang="pt-PT" baseline="0" noProof="0" dirty="0" smtClean="0"/>
              <a:t>dispersa em centenas de laboratórios por todo o mundo.</a:t>
            </a:r>
          </a:p>
          <a:p>
            <a:endParaRPr lang="pt-PT" baseline="0" noProof="0" dirty="0" smtClean="0"/>
          </a:p>
          <a:p>
            <a:r>
              <a:rPr lang="pt-PT" baseline="0" noProof="0" dirty="0" smtClean="0"/>
              <a:t>Para permitir o processamento e analise distribuida dos dados o CERN e outros laboratórios</a:t>
            </a:r>
          </a:p>
          <a:p>
            <a:r>
              <a:rPr lang="pt-PT" baseline="0" noProof="0" dirty="0" smtClean="0"/>
              <a:t>desenvolveram técnologias para o processamento distribuido dos dados à escala global.</a:t>
            </a:r>
          </a:p>
          <a:p>
            <a:r>
              <a:rPr lang="pt-PT" baseline="0" noProof="0" dirty="0" smtClean="0"/>
              <a:t>O LIP participa nestas actividades desde 2001.</a:t>
            </a:r>
          </a:p>
          <a:p>
            <a:endParaRPr lang="pt-PT" baseline="0" noProof="0" dirty="0" smtClean="0"/>
          </a:p>
          <a:p>
            <a:endParaRPr lang="pt-PT" baseline="0" noProof="0" dirty="0" smtClean="0"/>
          </a:p>
          <a:p>
            <a:endParaRPr lang="pt-PT" baseline="0" noProof="0" dirty="0" smtClean="0"/>
          </a:p>
          <a:p>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O resultado destes esforços</a:t>
            </a:r>
            <a:r>
              <a:rPr lang="pt-PT" baseline="0" noProof="0" dirty="0" smtClean="0"/>
              <a:t> é o Worldwide LHC Computing Grid uma infraestrutura grid</a:t>
            </a:r>
          </a:p>
          <a:p>
            <a:r>
              <a:rPr lang="pt-PT" baseline="0" noProof="0" dirty="0" smtClean="0"/>
              <a:t>à escala mundial para processamento dos dados das experiências do LHC.</a:t>
            </a:r>
          </a:p>
          <a:p>
            <a:endParaRPr lang="pt-PT" baseline="0" noProof="0" dirty="0" smtClean="0"/>
          </a:p>
          <a:p>
            <a:r>
              <a:rPr lang="pt-PT" baseline="0" noProof="0" dirty="0" smtClean="0"/>
              <a:t>O WLCG possui centros de processamento de dados em 36 países.</a:t>
            </a:r>
          </a:p>
          <a:p>
            <a:r>
              <a:rPr lang="pt-PT" baseline="0" noProof="0" dirty="0" smtClean="0"/>
              <a:t>Em Portugal o LIP opera um centro tipo Tier-2</a:t>
            </a:r>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A arquitectura do WLCG define 3 camadas principais</a:t>
            </a:r>
          </a:p>
          <a:p>
            <a:endParaRPr lang="pt-PT" noProof="0" dirty="0" smtClean="0"/>
          </a:p>
          <a:p>
            <a:r>
              <a:rPr lang="pt-PT" noProof="0" dirty="0" smtClean="0"/>
              <a:t>No</a:t>
            </a:r>
            <a:r>
              <a:rPr lang="pt-PT" baseline="0" noProof="0" dirty="0" smtClean="0"/>
              <a:t> centro temos o Tier-0 no CERN onde os dados são inicialmente processados e armazenados</a:t>
            </a:r>
          </a:p>
          <a:p>
            <a:r>
              <a:rPr lang="pt-PT" baseline="0" noProof="0" dirty="0" smtClean="0"/>
              <a:t>11 grandes centros desigandos Tier-1 recebem  informação para armazenamento e processamento adicional </a:t>
            </a:r>
          </a:p>
          <a:p>
            <a:r>
              <a:rPr lang="pt-PT" baseline="0" noProof="0" dirty="0" smtClean="0"/>
              <a:t>Mais de 170 centros associados em federações fornecem serviços Tier-2 suporte à analise e simulação</a:t>
            </a:r>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O LIP opera</a:t>
            </a:r>
            <a:r>
              <a:rPr lang="pt-PT" baseline="0" noProof="0" dirty="0" smtClean="0"/>
              <a:t> uma infraestrutura informatica composta por três centros.</a:t>
            </a:r>
          </a:p>
          <a:p>
            <a:r>
              <a:rPr lang="pt-PT" baseline="0" noProof="0" dirty="0" smtClean="0"/>
              <a:t>Dois nos polos do LIP em Lisboa e Coimbra e um terceiro que é operado como um serviço nacional.</a:t>
            </a:r>
          </a:p>
          <a:p>
            <a:r>
              <a:rPr lang="pt-PT" baseline="0" noProof="0" dirty="0" smtClean="0"/>
              <a:t>Actualmente esta é a maior infra-estrutura de cálculo cientifico em Portugal.</a:t>
            </a:r>
          </a:p>
          <a:p>
            <a:r>
              <a:rPr lang="pt-PT" baseline="0" noProof="0" dirty="0" smtClean="0"/>
              <a:t>O Tier-2 que suporta o WLCG em Portugal suporta as experiências ATLAS e CMS.</a:t>
            </a:r>
            <a:endParaRPr lang="pt-PT" noProof="0" dirty="0"/>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57712" cy="3417888"/>
          </a:xfrm>
        </p:spPr>
      </p:sp>
      <p:sp>
        <p:nvSpPr>
          <p:cNvPr id="3" name="Notes Placeholder 2"/>
          <p:cNvSpPr>
            <a:spLocks noGrp="1"/>
          </p:cNvSpPr>
          <p:nvPr>
            <p:ph type="body" idx="1"/>
          </p:nvPr>
        </p:nvSpPr>
        <p:spPr/>
        <p:txBody>
          <a:bodyPr>
            <a:normAutofit/>
          </a:bodyPr>
          <a:lstStyle/>
          <a:p>
            <a:r>
              <a:rPr lang="pt-PT" noProof="0" dirty="0" smtClean="0"/>
              <a:t>O Tier-2 Português é o nono Tier-2 Europeu em termos de capacidade de processamento disponibilizada.</a:t>
            </a:r>
          </a:p>
          <a:p>
            <a:endParaRPr lang="pt-PT" noProof="0" dirty="0" smtClean="0"/>
          </a:p>
          <a:p>
            <a:r>
              <a:rPr lang="pt-PT" noProof="0" dirty="0" smtClean="0"/>
              <a:t>Na figura podemos ver o centros</a:t>
            </a:r>
            <a:r>
              <a:rPr lang="pt-PT" baseline="0" noProof="0" dirty="0" smtClean="0"/>
              <a:t> do WLCG em Portugal e Espanha.</a:t>
            </a:r>
            <a:endParaRPr lang="pt-PT" noProof="0" dirty="0" smtClean="0"/>
          </a:p>
          <a:p>
            <a:endParaRPr lang="pt-PT" noProof="0" dirty="0" smtClean="0"/>
          </a:p>
          <a:p>
            <a:r>
              <a:rPr lang="pt-PT" baseline="0" noProof="0" dirty="0" smtClean="0"/>
              <a:t>Parte dos recursos que suportam o Tier-2 também suportam outras comunidades.</a:t>
            </a:r>
          </a:p>
        </p:txBody>
      </p:sp>
      <p:sp>
        <p:nvSpPr>
          <p:cNvPr id="4" name="Slide Number Placeholder 3"/>
          <p:cNvSpPr>
            <a:spLocks noGrp="1"/>
          </p:cNvSpPr>
          <p:nvPr>
            <p:ph type="sldNum" idx="10"/>
          </p:nvPr>
        </p:nvSpPr>
        <p:spPr/>
        <p:txBody>
          <a:bodyPr/>
          <a:lstStyle/>
          <a:p>
            <a:pPr>
              <a:defRPr/>
            </a:pPr>
            <a:fld id="{FD2CF36B-188C-4402-B6F5-B1FB5915C35A}"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noProof="0" smtClean="0"/>
              <a:t>Click to edit Master title style</a:t>
            </a:r>
            <a:endParaRPr lang="en-GB" noProof="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smtClean="0"/>
              <a:t>Click to edit Master subtitle style</a:t>
            </a:r>
            <a:endParaRPr lang="en-GB" noProof="0"/>
          </a:p>
        </p:txBody>
      </p:sp>
      <p:sp>
        <p:nvSpPr>
          <p:cNvPr id="4" name="Footer Placeholder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5" name="Rectangle 6"/>
          <p:cNvSpPr>
            <a:spLocks noGrp="1" noChangeArrowheads="1"/>
          </p:cNvSpPr>
          <p:nvPr>
            <p:ph type="dt" idx="11"/>
          </p:nvPr>
        </p:nvSpPr>
        <p:spPr>
          <a:ln/>
        </p:spPr>
        <p:txBody>
          <a:bodyPr/>
          <a:lstStyle>
            <a:lvl1pPr>
              <a:defRPr/>
            </a:lvl1pPr>
          </a:lstStyle>
          <a:p>
            <a:pPr>
              <a:defRPr/>
            </a:pPr>
            <a:endParaRPr lang="en-GB" noProof="0"/>
          </a:p>
        </p:txBody>
      </p:sp>
      <p:sp>
        <p:nvSpPr>
          <p:cNvPr id="6"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E473354C-D0EF-4CF2-A18F-DE187ED2E720}" type="slidenum">
              <a:rPr lang="en-GB" noProof="0" smtClean="0"/>
              <a:pPr>
                <a:defRPr/>
              </a:pPr>
              <a:t>‹#›</a:t>
            </a:fld>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smtClean="0"/>
              <a:t>Click to edit Master title style</a:t>
            </a:r>
            <a:endParaRPr lang="en-GB" noProof="0"/>
          </a:p>
        </p:txBody>
      </p:sp>
      <p:sp>
        <p:nvSpPr>
          <p:cNvPr id="3" name="Vertical Text Placeholder 2"/>
          <p:cNvSpPr>
            <a:spLocks noGrp="1"/>
          </p:cNvSpPr>
          <p:nvPr>
            <p:ph type="body" orient="vert" idx="1"/>
          </p:nvPr>
        </p:nvSpPr>
        <p:spPr/>
        <p:txBody>
          <a:bodyPr vert="eaVert"/>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Footer Placeholder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5" name="Rectangle 6"/>
          <p:cNvSpPr>
            <a:spLocks noGrp="1" noChangeArrowheads="1"/>
          </p:cNvSpPr>
          <p:nvPr>
            <p:ph type="dt" idx="11"/>
          </p:nvPr>
        </p:nvSpPr>
        <p:spPr>
          <a:ln/>
        </p:spPr>
        <p:txBody>
          <a:bodyPr/>
          <a:lstStyle>
            <a:lvl1pPr>
              <a:defRPr/>
            </a:lvl1pPr>
          </a:lstStyle>
          <a:p>
            <a:pPr>
              <a:defRPr/>
            </a:pPr>
            <a:endParaRPr lang="en-GB" noProof="0"/>
          </a:p>
        </p:txBody>
      </p:sp>
      <p:sp>
        <p:nvSpPr>
          <p:cNvPr id="6"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31F22718-4A76-4A9E-A22C-865C7426ABDA}" type="slidenum">
              <a:rPr lang="en-GB" noProof="0" smtClean="0"/>
              <a:pPr>
                <a:defRPr/>
              </a:pPr>
              <a:t>‹#›</a:t>
            </a:fld>
            <a:endParaRPr lang="en-GB"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16" y="944563"/>
            <a:ext cx="2055813" cy="4768850"/>
          </a:xfrm>
        </p:spPr>
        <p:txBody>
          <a:bodyPr vert="eaVert"/>
          <a:lstStyle/>
          <a:p>
            <a:r>
              <a:rPr lang="en-GB" noProof="0" smtClean="0"/>
              <a:t>Click to edit Master title style</a:t>
            </a:r>
            <a:endParaRPr lang="en-GB" noProof="0"/>
          </a:p>
        </p:txBody>
      </p:sp>
      <p:sp>
        <p:nvSpPr>
          <p:cNvPr id="3" name="Vertical Text Placeholder 2"/>
          <p:cNvSpPr>
            <a:spLocks noGrp="1"/>
          </p:cNvSpPr>
          <p:nvPr>
            <p:ph type="body" orient="vert" idx="1"/>
          </p:nvPr>
        </p:nvSpPr>
        <p:spPr>
          <a:xfrm>
            <a:off x="457200" y="944563"/>
            <a:ext cx="6329378" cy="4768850"/>
          </a:xfrm>
        </p:spPr>
        <p:txBody>
          <a:bodyPr vert="eaVert"/>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Footer Placeholder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5" name="Rectangle 6"/>
          <p:cNvSpPr>
            <a:spLocks noGrp="1" noChangeArrowheads="1"/>
          </p:cNvSpPr>
          <p:nvPr>
            <p:ph type="dt" idx="11"/>
          </p:nvPr>
        </p:nvSpPr>
        <p:spPr>
          <a:ln/>
        </p:spPr>
        <p:txBody>
          <a:bodyPr/>
          <a:lstStyle>
            <a:lvl1pPr>
              <a:defRPr/>
            </a:lvl1pPr>
          </a:lstStyle>
          <a:p>
            <a:pPr>
              <a:defRPr/>
            </a:pPr>
            <a:endParaRPr lang="en-GB" noProof="0"/>
          </a:p>
        </p:txBody>
      </p:sp>
      <p:sp>
        <p:nvSpPr>
          <p:cNvPr id="6"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111A47AB-9BB3-476C-B5AE-BD9A0E9B5CC7}" type="slidenum">
              <a:rPr lang="en-GB" noProof="0" smtClean="0"/>
              <a:pPr>
                <a:defRPr/>
              </a:pPr>
              <a:t>‹#›</a:t>
            </a:fld>
            <a:endParaRPr lang="en-GB"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45"/>
            <a:ext cx="8228013" cy="725487"/>
          </a:xfrm>
        </p:spPr>
        <p:txBody>
          <a:bodyPr/>
          <a:lstStyle/>
          <a:p>
            <a:r>
              <a:rPr lang="en-GB" noProof="0" smtClean="0"/>
              <a:t>Click to edit Master title style</a:t>
            </a:r>
            <a:endParaRPr lang="en-GB" noProof="0"/>
          </a:p>
        </p:txBody>
      </p:sp>
      <p:sp>
        <p:nvSpPr>
          <p:cNvPr id="3" name="Rectangle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4" name="Rectangle 6"/>
          <p:cNvSpPr>
            <a:spLocks noGrp="1" noChangeArrowheads="1"/>
          </p:cNvSpPr>
          <p:nvPr>
            <p:ph type="dt" idx="11"/>
          </p:nvPr>
        </p:nvSpPr>
        <p:spPr>
          <a:ln/>
        </p:spPr>
        <p:txBody>
          <a:bodyPr/>
          <a:lstStyle>
            <a:lvl1pPr>
              <a:defRPr/>
            </a:lvl1pPr>
          </a:lstStyle>
          <a:p>
            <a:pPr>
              <a:defRPr/>
            </a:pPr>
            <a:endParaRPr lang="en-GB" noProof="0"/>
          </a:p>
        </p:txBody>
      </p:sp>
      <p:sp>
        <p:nvSpPr>
          <p:cNvPr id="5"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18EFB671-C74E-4BF8-ADBD-060BD78FB093}" type="slidenum">
              <a:rPr lang="en-GB" noProof="0" smtClean="0"/>
              <a:pPr>
                <a:defRPr/>
              </a:pPr>
              <a:t>‹#›</a:t>
            </a:fld>
            <a:endParaRPr lang="en-GB"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500034" y="928671"/>
            <a:ext cx="8186766" cy="492922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2" name="Title 1"/>
          <p:cNvSpPr>
            <a:spLocks noGrp="1"/>
          </p:cNvSpPr>
          <p:nvPr>
            <p:ph type="title"/>
          </p:nvPr>
        </p:nvSpPr>
        <p:spPr>
          <a:xfrm>
            <a:off x="457200" y="131745"/>
            <a:ext cx="8228013" cy="725487"/>
          </a:xfrm>
        </p:spPr>
        <p:txBody>
          <a:bodyPr/>
          <a:lstStyle/>
          <a:p>
            <a:r>
              <a:rPr lang="en-GB" noProof="0" smtClean="0"/>
              <a:t>Click to edit Master title style</a:t>
            </a:r>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GB" noProof="0" dirty="0" smtClean="0"/>
              <a:t>Click to edit Master title style</a:t>
            </a:r>
            <a:endParaRPr lang="en-GB" noProof="0" dirty="0"/>
          </a:p>
        </p:txBody>
      </p:sp>
      <p:sp>
        <p:nvSpPr>
          <p:cNvPr id="3" name="Content Placeholder 2"/>
          <p:cNvSpPr>
            <a:spLocks noGrp="1"/>
          </p:cNvSpPr>
          <p:nvPr>
            <p:ph idx="1"/>
          </p:nvPr>
        </p:nvSpPr>
        <p:spPr/>
        <p:txBody>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noProof="0" smtClean="0"/>
              <a:t>Click to edit Master title style</a:t>
            </a:r>
            <a:endParaRPr lang="en-GB" noProof="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noProof="0" smtClean="0"/>
              <a:t>Click to edit Master text styles</a:t>
            </a:r>
          </a:p>
        </p:txBody>
      </p:sp>
      <p:sp>
        <p:nvSpPr>
          <p:cNvPr id="4" name="Footer Placeholder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5" name="Rectangle 6"/>
          <p:cNvSpPr>
            <a:spLocks noGrp="1" noChangeArrowheads="1"/>
          </p:cNvSpPr>
          <p:nvPr>
            <p:ph type="dt" idx="11"/>
          </p:nvPr>
        </p:nvSpPr>
        <p:spPr>
          <a:ln/>
        </p:spPr>
        <p:txBody>
          <a:bodyPr/>
          <a:lstStyle>
            <a:lvl1pPr>
              <a:defRPr/>
            </a:lvl1pPr>
          </a:lstStyle>
          <a:p>
            <a:pPr>
              <a:defRPr/>
            </a:pPr>
            <a:endParaRPr lang="en-GB" noProof="0"/>
          </a:p>
        </p:txBody>
      </p:sp>
      <p:sp>
        <p:nvSpPr>
          <p:cNvPr id="6"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6FEA1C28-E1FD-4EF9-8966-84F5F9A4000D}" type="slidenum">
              <a:rPr lang="en-GB" noProof="0" smtClean="0"/>
              <a:pPr>
                <a:defRPr/>
              </a:pPr>
              <a:t>‹#›</a:t>
            </a:fld>
            <a:endParaRPr lang="en-GB"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smtClean="0"/>
              <a:t>Click to edit Master title style</a:t>
            </a:r>
            <a:endParaRPr lang="en-GB" noProof="0"/>
          </a:p>
        </p:txBody>
      </p:sp>
      <p:sp>
        <p:nvSpPr>
          <p:cNvPr id="3" name="Content Placeholder 2"/>
          <p:cNvSpPr>
            <a:spLocks noGrp="1"/>
          </p:cNvSpPr>
          <p:nvPr>
            <p:ph sz="half" idx="1"/>
          </p:nvPr>
        </p:nvSpPr>
        <p:spPr>
          <a:xfrm>
            <a:off x="457200" y="1142984"/>
            <a:ext cx="4032250" cy="45704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Content Placeholder 3"/>
          <p:cNvSpPr>
            <a:spLocks noGrp="1"/>
          </p:cNvSpPr>
          <p:nvPr>
            <p:ph sz="half" idx="2"/>
          </p:nvPr>
        </p:nvSpPr>
        <p:spPr>
          <a:xfrm>
            <a:off x="4641850" y="1142984"/>
            <a:ext cx="4033838" cy="45704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Rectangle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6" name="Rectangle 6"/>
          <p:cNvSpPr>
            <a:spLocks noGrp="1" noChangeArrowheads="1"/>
          </p:cNvSpPr>
          <p:nvPr>
            <p:ph type="dt" idx="11"/>
          </p:nvPr>
        </p:nvSpPr>
        <p:spPr>
          <a:ln/>
        </p:spPr>
        <p:txBody>
          <a:bodyPr/>
          <a:lstStyle>
            <a:lvl1pPr>
              <a:defRPr/>
            </a:lvl1pPr>
          </a:lstStyle>
          <a:p>
            <a:pPr>
              <a:defRPr/>
            </a:pPr>
            <a:endParaRPr lang="en-GB" noProof="0"/>
          </a:p>
        </p:txBody>
      </p:sp>
      <p:sp>
        <p:nvSpPr>
          <p:cNvPr id="7"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C5FEDA11-89D0-4158-9549-B94FD2BC4CC5}" type="slidenum">
              <a:rPr lang="en-GB" noProof="0" smtClean="0"/>
              <a:pPr>
                <a:defRPr/>
              </a:pPr>
              <a:t>‹#›</a:t>
            </a:fld>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1"/>
          <p:cNvSpPr txBox="1">
            <a:spLocks/>
          </p:cNvSpPr>
          <p:nvPr userDrawn="1"/>
        </p:nvSpPr>
        <p:spPr bwMode="auto">
          <a:xfrm>
            <a:off x="457200" y="203200"/>
            <a:ext cx="8228013" cy="725488"/>
          </a:xfrm>
          <a:prstGeom prst="rect">
            <a:avLst/>
          </a:prstGeom>
          <a:noFill/>
          <a:ln w="9525">
            <a:noFill/>
            <a:round/>
            <a:headEnd/>
            <a:tailEnd/>
          </a:ln>
          <a:effectLst/>
        </p:spPr>
        <p:txBody>
          <a:bodyPr lIns="90000" tIns="46800" rIns="90000" bIns="46800" anchor="ctr"/>
          <a:lstStyle/>
          <a:p>
            <a:pPr>
              <a:defRPr/>
            </a:pPr>
            <a:r>
              <a:rPr lang="en-GB" sz="4400" kern="0" noProof="0" smtClean="0">
                <a:solidFill>
                  <a:srgbClr val="006E92"/>
                </a:solidFill>
                <a:latin typeface="+mj-lt"/>
                <a:ea typeface="+mj-ea"/>
                <a:cs typeface="+mj-cs"/>
              </a:rPr>
              <a:t>Click to edit Master title style</a:t>
            </a:r>
            <a:endParaRPr lang="en-GB" sz="4400" kern="0" noProof="0">
              <a:solidFill>
                <a:srgbClr val="006E92"/>
              </a:solidFill>
              <a:latin typeface="+mj-lt"/>
              <a:ea typeface="+mj-ea"/>
              <a:cs typeface="+mj-cs"/>
            </a:endParaRPr>
          </a:p>
        </p:txBody>
      </p:sp>
      <p:sp>
        <p:nvSpPr>
          <p:cNvPr id="3" name="Text Placeholder 2"/>
          <p:cNvSpPr>
            <a:spLocks noGrp="1"/>
          </p:cNvSpPr>
          <p:nvPr>
            <p:ph type="body" idx="1"/>
          </p:nvPr>
        </p:nvSpPr>
        <p:spPr>
          <a:xfrm>
            <a:off x="457200" y="114298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Click to edit Master text styles</a:t>
            </a:r>
          </a:p>
        </p:txBody>
      </p:sp>
      <p:sp>
        <p:nvSpPr>
          <p:cNvPr id="4" name="Content Placeholder 3"/>
          <p:cNvSpPr>
            <a:spLocks noGrp="1"/>
          </p:cNvSpPr>
          <p:nvPr>
            <p:ph sz="half" idx="2"/>
          </p:nvPr>
        </p:nvSpPr>
        <p:spPr>
          <a:xfrm>
            <a:off x="457200" y="1785926"/>
            <a:ext cx="4040188" cy="40719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Text Placeholder 4"/>
          <p:cNvSpPr>
            <a:spLocks noGrp="1"/>
          </p:cNvSpPr>
          <p:nvPr>
            <p:ph type="body" sz="quarter" idx="3"/>
          </p:nvPr>
        </p:nvSpPr>
        <p:spPr>
          <a:xfrm>
            <a:off x="4645025" y="114298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Click to edit Master text styles</a:t>
            </a:r>
          </a:p>
        </p:txBody>
      </p:sp>
      <p:sp>
        <p:nvSpPr>
          <p:cNvPr id="6" name="Content Placeholder 5"/>
          <p:cNvSpPr>
            <a:spLocks noGrp="1"/>
          </p:cNvSpPr>
          <p:nvPr>
            <p:ph sz="quarter" idx="4"/>
          </p:nvPr>
        </p:nvSpPr>
        <p:spPr>
          <a:xfrm>
            <a:off x="4645025" y="1785926"/>
            <a:ext cx="4041775" cy="40719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8" name="Footer Placeholder 6"/>
          <p:cNvSpPr>
            <a:spLocks noGrp="1"/>
          </p:cNvSpPr>
          <p:nvPr>
            <p:ph type="ftr" idx="10"/>
          </p:nvPr>
        </p:nvSpPr>
        <p:spPr>
          <a:xfrm>
            <a:off x="3124200" y="6245225"/>
            <a:ext cx="2884488" cy="465138"/>
          </a:xfrm>
          <a:prstGeom prst="rect">
            <a:avLst/>
          </a:prstGeom>
        </p:spPr>
        <p:txBody>
          <a:bodyPr/>
          <a:lstStyle>
            <a:lvl1pPr>
              <a:defRPr smtClean="0"/>
            </a:lvl1pPr>
          </a:lstStyle>
          <a:p>
            <a:pPr>
              <a:defRPr/>
            </a:pPr>
            <a:endParaRPr lang="en-GB" noProof="0"/>
          </a:p>
        </p:txBody>
      </p:sp>
      <p:sp>
        <p:nvSpPr>
          <p:cNvPr id="9" name="Date Placeholder 7"/>
          <p:cNvSpPr>
            <a:spLocks noGrp="1"/>
          </p:cNvSpPr>
          <p:nvPr>
            <p:ph type="dt" idx="11"/>
          </p:nvPr>
        </p:nvSpPr>
        <p:spPr/>
        <p:txBody>
          <a:bodyPr/>
          <a:lstStyle>
            <a:lvl1pPr>
              <a:defRPr smtClean="0"/>
            </a:lvl1pPr>
          </a:lstStyle>
          <a:p>
            <a:pPr>
              <a:defRPr/>
            </a:pPr>
            <a:endParaRPr lang="en-GB" noProof="0"/>
          </a:p>
        </p:txBody>
      </p:sp>
      <p:sp>
        <p:nvSpPr>
          <p:cNvPr id="10" name="Slide Number Placeholder 8"/>
          <p:cNvSpPr>
            <a:spLocks noGrp="1"/>
          </p:cNvSpPr>
          <p:nvPr>
            <p:ph type="sldNum" idx="12"/>
          </p:nvPr>
        </p:nvSpPr>
        <p:spPr>
          <a:xfrm>
            <a:off x="6553200" y="6245225"/>
            <a:ext cx="2122488" cy="465138"/>
          </a:xfrm>
          <a:prstGeom prst="rect">
            <a:avLst/>
          </a:prstGeom>
        </p:spPr>
        <p:txBody>
          <a:bodyPr/>
          <a:lstStyle>
            <a:lvl1pPr>
              <a:defRPr smtClean="0"/>
            </a:lvl1pPr>
          </a:lstStyle>
          <a:p>
            <a:pPr>
              <a:defRPr/>
            </a:pPr>
            <a:fld id="{E5338463-8C9F-4E62-AF3B-F3AA238255C9}" type="slidenum">
              <a:rPr lang="en-GB" noProof="0" smtClean="0"/>
              <a:pPr>
                <a:defRPr/>
              </a:pPr>
              <a:t>‹#›</a:t>
            </a:fld>
            <a:endParaRPr lang="en-GB"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3" name="Rectangle 6"/>
          <p:cNvSpPr>
            <a:spLocks noGrp="1" noChangeArrowheads="1"/>
          </p:cNvSpPr>
          <p:nvPr>
            <p:ph type="dt" idx="11"/>
          </p:nvPr>
        </p:nvSpPr>
        <p:spPr>
          <a:ln/>
        </p:spPr>
        <p:txBody>
          <a:bodyPr/>
          <a:lstStyle>
            <a:lvl1pPr>
              <a:defRPr/>
            </a:lvl1pPr>
          </a:lstStyle>
          <a:p>
            <a:pPr>
              <a:defRPr/>
            </a:pPr>
            <a:endParaRPr lang="en-GB" noProof="0"/>
          </a:p>
        </p:txBody>
      </p:sp>
      <p:sp>
        <p:nvSpPr>
          <p:cNvPr id="4"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CB995896-E50C-45A4-A7E5-11306ED5D895}" type="slidenum">
              <a:rPr lang="en-GB" noProof="0" smtClean="0"/>
              <a:pPr>
                <a:defRPr/>
              </a:pPr>
              <a:t>‹#›</a:t>
            </a:fld>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noProof="0" smtClean="0"/>
              <a:t>Click to edit Master title style</a:t>
            </a:r>
            <a:endParaRPr lang="en-GB" noProof="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Click to edit Master text styles</a:t>
            </a:r>
          </a:p>
        </p:txBody>
      </p:sp>
      <p:sp>
        <p:nvSpPr>
          <p:cNvPr id="5" name="Rectangle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6" name="Rectangle 6"/>
          <p:cNvSpPr>
            <a:spLocks noGrp="1" noChangeArrowheads="1"/>
          </p:cNvSpPr>
          <p:nvPr>
            <p:ph type="dt" idx="11"/>
          </p:nvPr>
        </p:nvSpPr>
        <p:spPr>
          <a:ln/>
        </p:spPr>
        <p:txBody>
          <a:bodyPr/>
          <a:lstStyle>
            <a:lvl1pPr>
              <a:defRPr/>
            </a:lvl1pPr>
          </a:lstStyle>
          <a:p>
            <a:pPr>
              <a:defRPr/>
            </a:pPr>
            <a:endParaRPr lang="en-GB" noProof="0"/>
          </a:p>
        </p:txBody>
      </p:sp>
      <p:sp>
        <p:nvSpPr>
          <p:cNvPr id="7"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C46860CD-D636-46FC-BF3B-8B5F013923C6}" type="slidenum">
              <a:rPr lang="en-GB" noProof="0" smtClean="0"/>
              <a:pPr>
                <a:defRPr/>
              </a:pPr>
              <a:t>‹#›</a:t>
            </a:fld>
            <a:endParaRPr lang="en-GB"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noProof="0" smtClean="0"/>
              <a:t>Click to edit Master title style</a:t>
            </a:r>
            <a:endParaRPr lang="en-GB" noProof="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Click to edit Master text styles</a:t>
            </a:r>
          </a:p>
        </p:txBody>
      </p:sp>
      <p:sp>
        <p:nvSpPr>
          <p:cNvPr id="5" name="Rectangle 3"/>
          <p:cNvSpPr>
            <a:spLocks noGrp="1" noChangeArrowheads="1"/>
          </p:cNvSpPr>
          <p:nvPr>
            <p:ph type="ftr" idx="10"/>
          </p:nvPr>
        </p:nvSpPr>
        <p:spPr>
          <a:xfrm>
            <a:off x="3124200" y="6245225"/>
            <a:ext cx="2884488" cy="465138"/>
          </a:xfrm>
          <a:prstGeom prst="rect">
            <a:avLst/>
          </a:prstGeom>
          <a:ln/>
        </p:spPr>
        <p:txBody>
          <a:bodyPr/>
          <a:lstStyle>
            <a:lvl1pPr>
              <a:defRPr/>
            </a:lvl1pPr>
          </a:lstStyle>
          <a:p>
            <a:pPr>
              <a:defRPr/>
            </a:pPr>
            <a:endParaRPr lang="en-GB" noProof="0"/>
          </a:p>
        </p:txBody>
      </p:sp>
      <p:sp>
        <p:nvSpPr>
          <p:cNvPr id="6" name="Rectangle 6"/>
          <p:cNvSpPr>
            <a:spLocks noGrp="1" noChangeArrowheads="1"/>
          </p:cNvSpPr>
          <p:nvPr>
            <p:ph type="dt" idx="11"/>
          </p:nvPr>
        </p:nvSpPr>
        <p:spPr>
          <a:ln/>
        </p:spPr>
        <p:txBody>
          <a:bodyPr/>
          <a:lstStyle>
            <a:lvl1pPr>
              <a:defRPr/>
            </a:lvl1pPr>
          </a:lstStyle>
          <a:p>
            <a:pPr>
              <a:defRPr/>
            </a:pPr>
            <a:endParaRPr lang="en-GB" noProof="0"/>
          </a:p>
        </p:txBody>
      </p:sp>
      <p:sp>
        <p:nvSpPr>
          <p:cNvPr id="7" name="Rectangle 11"/>
          <p:cNvSpPr>
            <a:spLocks noGrp="1" noChangeArrowheads="1"/>
          </p:cNvSpPr>
          <p:nvPr>
            <p:ph type="sldNum" idx="12"/>
          </p:nvPr>
        </p:nvSpPr>
        <p:spPr>
          <a:xfrm>
            <a:off x="6553200" y="6245225"/>
            <a:ext cx="2122488" cy="465138"/>
          </a:xfrm>
          <a:prstGeom prst="rect">
            <a:avLst/>
          </a:prstGeom>
          <a:ln/>
        </p:spPr>
        <p:txBody>
          <a:bodyPr/>
          <a:lstStyle>
            <a:lvl1pPr>
              <a:defRPr/>
            </a:lvl1pPr>
          </a:lstStyle>
          <a:p>
            <a:pPr>
              <a:defRPr/>
            </a:pPr>
            <a:fld id="{D8C6406A-85E7-4B1C-A76F-C2FBFB8B271B}" type="slidenum">
              <a:rPr lang="en-GB" noProof="0" smtClean="0"/>
              <a:pPr>
                <a:defRPr/>
              </a:pPr>
              <a:t>‹#›</a:t>
            </a:fld>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5"/>
          <a:srcRect/>
          <a:stretch>
            <a:fillRect/>
          </a:stretch>
        </p:blipFill>
        <p:spPr bwMode="auto">
          <a:xfrm>
            <a:off x="0" y="5943600"/>
            <a:ext cx="9144000" cy="914400"/>
          </a:xfrm>
          <a:prstGeom prst="rect">
            <a:avLst/>
          </a:prstGeom>
          <a:noFill/>
          <a:ln w="9525">
            <a:noFill/>
            <a:round/>
            <a:headEnd/>
            <a:tailEnd/>
          </a:ln>
        </p:spPr>
      </p:pic>
      <p:sp>
        <p:nvSpPr>
          <p:cNvPr id="1027" name="Rectangle 2"/>
          <p:cNvSpPr>
            <a:spLocks noGrp="1" noChangeArrowheads="1"/>
          </p:cNvSpPr>
          <p:nvPr>
            <p:ph type="title"/>
          </p:nvPr>
        </p:nvSpPr>
        <p:spPr bwMode="auto">
          <a:xfrm>
            <a:off x="457200" y="203200"/>
            <a:ext cx="8228013" cy="72548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noProof="0" dirty="0" smtClean="0"/>
              <a:t>Click to edit the title text format</a:t>
            </a:r>
          </a:p>
        </p:txBody>
      </p:sp>
      <p:sp>
        <p:nvSpPr>
          <p:cNvPr id="1028" name="Text Box 4"/>
          <p:cNvSpPr txBox="1">
            <a:spLocks noChangeArrowheads="1"/>
          </p:cNvSpPr>
          <p:nvPr/>
        </p:nvSpPr>
        <p:spPr bwMode="auto">
          <a:xfrm rot="19200000">
            <a:off x="4611688" y="520700"/>
            <a:ext cx="184150" cy="366713"/>
          </a:xfrm>
          <a:prstGeom prst="rect">
            <a:avLst/>
          </a:prstGeom>
          <a:noFill/>
          <a:ln w="9525">
            <a:noFill/>
            <a:round/>
            <a:headEnd/>
            <a:tailEnd/>
          </a:ln>
          <a:effectLst/>
        </p:spPr>
        <p:txBody>
          <a:bodyPr wrap="none" anchor="ctr"/>
          <a:lstStyle/>
          <a:p>
            <a:pPr>
              <a:defRPr/>
            </a:pPr>
            <a:endParaRPr lang="en-GB" noProof="0"/>
          </a:p>
        </p:txBody>
      </p:sp>
      <p:sp>
        <p:nvSpPr>
          <p:cNvPr id="1030" name="Rectangle 5"/>
          <p:cNvSpPr>
            <a:spLocks noGrp="1" noChangeArrowheads="1"/>
          </p:cNvSpPr>
          <p:nvPr>
            <p:ph type="body" idx="1"/>
          </p:nvPr>
        </p:nvSpPr>
        <p:spPr bwMode="auto">
          <a:xfrm>
            <a:off x="457200" y="1000125"/>
            <a:ext cx="8218488" cy="4857750"/>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noProof="0" smtClean="0"/>
              <a:t>Click to edit the outline text format</a:t>
            </a:r>
          </a:p>
          <a:p>
            <a:pPr lvl="1"/>
            <a:r>
              <a:rPr lang="en-GB" noProof="0" smtClean="0"/>
              <a:t>Second Outline Level</a:t>
            </a:r>
          </a:p>
          <a:p>
            <a:pPr lvl="2"/>
            <a:r>
              <a:rPr lang="en-GB" noProof="0" smtClean="0"/>
              <a:t>Third Outline Level</a:t>
            </a:r>
          </a:p>
          <a:p>
            <a:pPr lvl="3"/>
            <a:r>
              <a:rPr lang="en-GB" noProof="0" smtClean="0"/>
              <a:t>Fourth Outline Level</a:t>
            </a:r>
          </a:p>
          <a:p>
            <a:pPr lvl="4"/>
            <a:r>
              <a:rPr lang="en-GB" noProof="0" smtClean="0"/>
              <a:t>Fifth Outline Level</a:t>
            </a:r>
          </a:p>
          <a:p>
            <a:pPr lvl="4"/>
            <a:r>
              <a:rPr lang="en-GB" noProof="0" smtClean="0"/>
              <a:t>Sixth Outline Level</a:t>
            </a:r>
          </a:p>
          <a:p>
            <a:pPr lvl="4"/>
            <a:r>
              <a:rPr lang="en-GB" noProof="0" smtClean="0"/>
              <a:t>Seventh Outline Level</a:t>
            </a:r>
          </a:p>
          <a:p>
            <a:pPr lvl="4"/>
            <a:r>
              <a:rPr lang="en-GB" noProof="0" smtClean="0"/>
              <a:t>Eighth Outline Level</a:t>
            </a:r>
          </a:p>
          <a:p>
            <a:pPr lvl="4"/>
            <a:r>
              <a:rPr lang="en-GB" noProof="0" smtClean="0"/>
              <a:t>Ninth Outline Level</a:t>
            </a:r>
          </a:p>
        </p:txBody>
      </p:sp>
      <p:sp>
        <p:nvSpPr>
          <p:cNvPr id="3" name="Rectangle 6"/>
          <p:cNvSpPr>
            <a:spLocks noGrp="1" noChangeArrowheads="1"/>
          </p:cNvSpPr>
          <p:nvPr>
            <p:ph type="dt"/>
          </p:nvPr>
        </p:nvSpPr>
        <p:spPr bwMode="auto">
          <a:xfrm>
            <a:off x="457200" y="6245225"/>
            <a:ext cx="2122488" cy="4651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93000"/>
              </a:lnSpc>
              <a:tabLst>
                <a:tab pos="723900" algn="l"/>
                <a:tab pos="1447800" algn="l"/>
              </a:tabLst>
              <a:defRPr sz="1400" smtClean="0">
                <a:solidFill>
                  <a:srgbClr val="000000"/>
                </a:solidFill>
                <a:latin typeface="Times New Roman" pitchFamily="18" charset="0"/>
              </a:defRPr>
            </a:lvl1pPr>
          </a:lstStyle>
          <a:p>
            <a:pPr>
              <a:defRPr/>
            </a:pPr>
            <a:endParaRPr lang="en-GB" noProof="0"/>
          </a:p>
        </p:txBody>
      </p:sp>
      <p:sp>
        <p:nvSpPr>
          <p:cNvPr id="1031" name="Text Box 7"/>
          <p:cNvSpPr txBox="1">
            <a:spLocks noChangeArrowheads="1"/>
          </p:cNvSpPr>
          <p:nvPr/>
        </p:nvSpPr>
        <p:spPr bwMode="auto">
          <a:xfrm>
            <a:off x="457200" y="6245225"/>
            <a:ext cx="2124075" cy="466725"/>
          </a:xfrm>
          <a:prstGeom prst="rect">
            <a:avLst/>
          </a:prstGeom>
          <a:noFill/>
          <a:ln w="9525">
            <a:noFill/>
            <a:round/>
            <a:headEnd/>
            <a:tailEnd/>
          </a:ln>
          <a:effectLst/>
        </p:spPr>
        <p:txBody>
          <a:bodyPr lIns="90000" tIns="46800" rIns="90000" bIns="4680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noProof="0">
              <a:solidFill>
                <a:srgbClr val="333333"/>
              </a:solidFill>
            </a:endParaRPr>
          </a:p>
        </p:txBody>
      </p:sp>
      <p:sp>
        <p:nvSpPr>
          <p:cNvPr id="1033" name="Text Box 9"/>
          <p:cNvSpPr txBox="1">
            <a:spLocks noChangeArrowheads="1"/>
          </p:cNvSpPr>
          <p:nvPr/>
        </p:nvSpPr>
        <p:spPr bwMode="auto">
          <a:xfrm>
            <a:off x="2720975" y="6215063"/>
            <a:ext cx="4708525" cy="703262"/>
          </a:xfrm>
          <a:prstGeom prst="rect">
            <a:avLst/>
          </a:prstGeom>
          <a:noFill/>
          <a:ln w="9525">
            <a:noFill/>
            <a:round/>
            <a:headEnd/>
            <a:tailEnd/>
          </a:ln>
          <a:effec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pt-PT" i="1" noProof="0" dirty="0" smtClean="0">
                <a:solidFill>
                  <a:srgbClr val="E2B244"/>
                </a:solidFill>
              </a:rPr>
              <a:t>“Grid e Computação”</a:t>
            </a:r>
            <a:endParaRPr lang="pt-PT" i="1" noProof="0" dirty="0">
              <a:solidFill>
                <a:srgbClr val="E2B244"/>
              </a:solidFill>
            </a:endParaRPr>
          </a:p>
        </p:txBody>
      </p:sp>
      <p:sp>
        <p:nvSpPr>
          <p:cNvPr id="1037" name="Text Box 13"/>
          <p:cNvSpPr txBox="1">
            <a:spLocks noChangeArrowheads="1"/>
          </p:cNvSpPr>
          <p:nvPr/>
        </p:nvSpPr>
        <p:spPr bwMode="auto">
          <a:xfrm>
            <a:off x="6438900" y="6526213"/>
            <a:ext cx="2476500" cy="160337"/>
          </a:xfrm>
          <a:prstGeom prst="rect">
            <a:avLst/>
          </a:prstGeom>
          <a:noFill/>
          <a:ln w="9525">
            <a:noFill/>
            <a:round/>
            <a:headEnd/>
            <a:tailEnd/>
          </a:ln>
          <a:effectLst/>
        </p:spPr>
        <p:txBody>
          <a:bodyPr lIns="0" tIns="0" rIns="0" bIns="0" anchor="ctr"/>
          <a:lstStyle/>
          <a:p>
            <a:pPr algn="r">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100" noProof="0" dirty="0" smtClean="0">
                <a:solidFill>
                  <a:srgbClr val="FFFFFF"/>
                </a:solidFill>
              </a:rPr>
              <a:t>Jorge Gomes</a:t>
            </a:r>
            <a:endParaRPr lang="en-GB" sz="1100" noProof="0" dirty="0">
              <a:solidFill>
                <a:srgbClr val="FFFFFF"/>
              </a:solidFill>
            </a:endParaRPr>
          </a:p>
        </p:txBody>
      </p:sp>
      <p:pic>
        <p:nvPicPr>
          <p:cNvPr id="1036" name="Picture 12"/>
          <p:cNvPicPr>
            <a:picLocks noChangeAspect="1" noChangeArrowheads="1"/>
          </p:cNvPicPr>
          <p:nvPr/>
        </p:nvPicPr>
        <p:blipFill>
          <a:blip r:embed="rId16"/>
          <a:srcRect/>
          <a:stretch>
            <a:fillRect/>
          </a:stretch>
        </p:blipFill>
        <p:spPr bwMode="auto">
          <a:xfrm>
            <a:off x="246063" y="5557838"/>
            <a:ext cx="2460625" cy="1222375"/>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75" r:id="rId1"/>
    <p:sldLayoutId id="2147483696" r:id="rId2"/>
    <p:sldLayoutId id="2147483676" r:id="rId3"/>
    <p:sldLayoutId id="2147483677" r:id="rId4"/>
    <p:sldLayoutId id="2147483697" r:id="rId5"/>
    <p:sldLayoutId id="2147483678" r:id="rId6"/>
    <p:sldLayoutId id="2147483679" r:id="rId7"/>
    <p:sldLayoutId id="2147483680" r:id="rId8"/>
    <p:sldLayoutId id="2147483681" r:id="rId9"/>
    <p:sldLayoutId id="2147483682" r:id="rId10"/>
    <p:sldLayoutId id="2147483683" r:id="rId11"/>
    <p:sldLayoutId id="2147483684" r:id="rId12"/>
    <p:sldLayoutId id="2147483698" r:id="rId13"/>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4400">
          <a:solidFill>
            <a:srgbClr val="006E92"/>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2pPr>
      <a:lvl3pPr algn="l" defTabSz="457200" rtl="0" eaLnBrk="0" fontAlgn="base" hangingPunct="0">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3pPr>
      <a:lvl4pPr algn="l" defTabSz="457200" rtl="0" eaLnBrk="0" fontAlgn="base" hangingPunct="0">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4pPr>
      <a:lvl5pPr algn="l" defTabSz="457200" rtl="0" eaLnBrk="0" fontAlgn="base" hangingPunct="0">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5pPr>
      <a:lvl6pPr marL="2514600" indent="-228600" algn="l" defTabSz="457200" rtl="0" fontAlgn="base">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6pPr>
      <a:lvl7pPr marL="2971800" indent="-228600" algn="l" defTabSz="457200" rtl="0" fontAlgn="base">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7pPr>
      <a:lvl8pPr marL="3429000" indent="-228600" algn="l" defTabSz="457200" rtl="0" fontAlgn="base">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8pPr>
      <a:lvl9pPr marL="3886200" indent="-228600" algn="l" defTabSz="457200" rtl="0" fontAlgn="base">
        <a:spcBef>
          <a:spcPct val="0"/>
        </a:spcBef>
        <a:spcAft>
          <a:spcPct val="0"/>
        </a:spcAft>
        <a:buClr>
          <a:srgbClr val="000000"/>
        </a:buClr>
        <a:buSzPct val="100000"/>
        <a:buFont typeface="Times New Roman" pitchFamily="18" charset="0"/>
        <a:defRPr sz="4400">
          <a:solidFill>
            <a:srgbClr val="006E92"/>
          </a:solidFill>
          <a:latin typeface="Arial" charset="0"/>
          <a:cs typeface="Arial Unicode M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buChar char="•"/>
        <a:defRPr sz="3200">
          <a:solidFill>
            <a:srgbClr val="4C4C4C"/>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buChar char="–"/>
        <a:defRPr sz="2800">
          <a:solidFill>
            <a:srgbClr val="666666"/>
          </a:solidFill>
          <a:latin typeface="+mn-lt"/>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buChar char="•"/>
        <a:defRPr sz="2400">
          <a:solidFill>
            <a:srgbClr val="666666"/>
          </a:solidFill>
          <a:latin typeface="+mn-lt"/>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buChar char="–"/>
        <a:defRPr sz="2000">
          <a:solidFill>
            <a:srgbClr val="7A858E"/>
          </a:solidFill>
          <a:latin typeface="+mn-lt"/>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buChar char="»"/>
        <a:defRPr sz="2000">
          <a:solidFill>
            <a:srgbClr val="7A858E"/>
          </a:solidFill>
          <a:latin typeface="+mn-lt"/>
          <a:cs typeface="+mn-cs"/>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7A858E"/>
          </a:solidFill>
          <a:latin typeface="+mn-lt"/>
          <a:cs typeface="+mn-cs"/>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7A858E"/>
          </a:solidFill>
          <a:latin typeface="+mn-lt"/>
          <a:cs typeface="+mn-cs"/>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7A858E"/>
          </a:solidFill>
          <a:latin typeface="+mn-lt"/>
          <a:cs typeface="+mn-cs"/>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7A858E"/>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image" Target="../media/image47.jpe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6.png"/><Relationship Id="rId2" Type="http://schemas.openxmlformats.org/officeDocument/2006/relationships/notesSlide" Target="../notesSlides/notesSlide10.xml"/><Relationship Id="rId16"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image" Target="../media/image48.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2.png"/><Relationship Id="rId4" Type="http://schemas.openxmlformats.org/officeDocument/2006/relationships/image" Target="../media/image13.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round/>
            <a:headEnd/>
            <a:tailEnd/>
          </a:ln>
        </p:spPr>
      </p:pic>
      <p:pic>
        <p:nvPicPr>
          <p:cNvPr id="5123" name="Picture 2"/>
          <p:cNvPicPr>
            <a:picLocks noChangeAspect="1" noChangeArrowheads="1"/>
          </p:cNvPicPr>
          <p:nvPr/>
        </p:nvPicPr>
        <p:blipFill>
          <a:blip r:embed="rId4"/>
          <a:srcRect/>
          <a:stretch>
            <a:fillRect/>
          </a:stretch>
        </p:blipFill>
        <p:spPr bwMode="auto">
          <a:xfrm>
            <a:off x="2339975" y="1155700"/>
            <a:ext cx="4518025" cy="2243138"/>
          </a:xfrm>
          <a:prstGeom prst="rect">
            <a:avLst/>
          </a:prstGeom>
          <a:noFill/>
          <a:ln w="9525">
            <a:noFill/>
            <a:round/>
            <a:headEnd/>
            <a:tailEnd/>
          </a:ln>
        </p:spPr>
      </p:pic>
      <p:sp>
        <p:nvSpPr>
          <p:cNvPr id="5124" name="Rectangle 3"/>
          <p:cNvSpPr>
            <a:spLocks noGrp="1" noChangeArrowheads="1"/>
          </p:cNvSpPr>
          <p:nvPr>
            <p:ph type="title" idx="4294967295"/>
          </p:nvPr>
        </p:nvSpPr>
        <p:spPr>
          <a:xfrm>
            <a:off x="685800" y="2913063"/>
            <a:ext cx="7772400" cy="1563687"/>
          </a:xfrm>
        </p:spPr>
        <p:txBody>
          <a:bodyPr/>
          <a:lstStyle/>
          <a:p>
            <a:pPr algn="ctr" eaLnBrk="1" hangingPunct="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t-PT" sz="4000" dirty="0" smtClean="0">
                <a:solidFill>
                  <a:srgbClr val="E2B244"/>
                </a:solidFill>
              </a:rPr>
              <a:t>Grid e Computação</a:t>
            </a:r>
          </a:p>
        </p:txBody>
      </p:sp>
      <p:sp>
        <p:nvSpPr>
          <p:cNvPr id="5125" name="Rectangle 4"/>
          <p:cNvSpPr>
            <a:spLocks noGrp="1" noChangeArrowheads="1"/>
          </p:cNvSpPr>
          <p:nvPr>
            <p:ph type="subTitle" idx="4294967295"/>
          </p:nvPr>
        </p:nvSpPr>
        <p:spPr>
          <a:xfrm>
            <a:off x="457200" y="4124325"/>
            <a:ext cx="8229600" cy="2525713"/>
          </a:xfrm>
        </p:spPr>
        <p:txBody>
          <a:bodyPr anchor="ctr"/>
          <a:lstStyle/>
          <a:p>
            <a:pPr indent="-334963" algn="ctr" eaLnBrk="1" hangingPunct="1">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pt-PT" sz="2600" dirty="0" smtClean="0">
                <a:solidFill>
                  <a:srgbClr val="FFFFFF"/>
                </a:solidFill>
              </a:rPr>
              <a:t>Jornadas do LIP 2012 sessão publica</a:t>
            </a:r>
          </a:p>
          <a:p>
            <a:pPr indent="-334963" algn="ctr" eaLnBrk="1" hangingPunct="1">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pt-PT" sz="2900" dirty="0" smtClean="0">
              <a:solidFill>
                <a:srgbClr val="FFFFFF"/>
              </a:solidFill>
            </a:endParaRPr>
          </a:p>
          <a:p>
            <a:pPr indent="-334963" algn="ctr" eaLnBrk="1" hangingPunct="1">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pt-PT" sz="2600" dirty="0" smtClean="0">
              <a:solidFill>
                <a:srgbClr val="FFFFFF"/>
              </a:solidFill>
            </a:endParaRPr>
          </a:p>
          <a:p>
            <a:pPr indent="-334963" algn="ctr" eaLnBrk="1" hangingPunct="1">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pt-PT" sz="2600" dirty="0" smtClean="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p:cNvPicPr>
            <a:picLocks noChangeAspect="1" noChangeArrowheads="1"/>
          </p:cNvPicPr>
          <p:nvPr/>
        </p:nvPicPr>
        <p:blipFill>
          <a:blip r:embed="rId3"/>
          <a:srcRect/>
          <a:stretch>
            <a:fillRect/>
          </a:stretch>
        </p:blipFill>
        <p:spPr bwMode="auto">
          <a:xfrm>
            <a:off x="1778959" y="2996116"/>
            <a:ext cx="1007091" cy="9329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2857488" y="3857628"/>
            <a:ext cx="1643074" cy="1669259"/>
          </a:xfrm>
          <a:prstGeom prst="rect">
            <a:avLst/>
          </a:prstGeom>
          <a:noFill/>
          <a:ln w="9525">
            <a:noFill/>
            <a:miter lim="800000"/>
            <a:headEnd/>
            <a:tailEnd/>
          </a:ln>
          <a:effectLst/>
        </p:spPr>
      </p:pic>
      <p:pic>
        <p:nvPicPr>
          <p:cNvPr id="2058" name="Picture 10"/>
          <p:cNvPicPr>
            <a:picLocks noChangeAspect="1" noChangeArrowheads="1"/>
          </p:cNvPicPr>
          <p:nvPr/>
        </p:nvPicPr>
        <p:blipFill>
          <a:blip r:embed="rId5"/>
          <a:srcRect/>
          <a:stretch>
            <a:fillRect/>
          </a:stretch>
        </p:blipFill>
        <p:spPr bwMode="auto">
          <a:xfrm>
            <a:off x="4429124" y="3786190"/>
            <a:ext cx="1143008" cy="1695371"/>
          </a:xfrm>
          <a:prstGeom prst="rect">
            <a:avLst/>
          </a:prstGeom>
          <a:noFill/>
          <a:ln w="9525">
            <a:noFill/>
            <a:miter lim="800000"/>
            <a:headEnd/>
            <a:tailEnd/>
          </a:ln>
          <a:effectLst/>
        </p:spPr>
      </p:pic>
      <p:sp>
        <p:nvSpPr>
          <p:cNvPr id="2" name="Title 1"/>
          <p:cNvSpPr>
            <a:spLocks noGrp="1"/>
          </p:cNvSpPr>
          <p:nvPr>
            <p:ph type="title"/>
          </p:nvPr>
        </p:nvSpPr>
        <p:spPr>
          <a:xfrm>
            <a:off x="457200" y="142852"/>
            <a:ext cx="8228013" cy="725488"/>
          </a:xfrm>
        </p:spPr>
        <p:txBody>
          <a:bodyPr/>
          <a:lstStyle/>
          <a:p>
            <a:r>
              <a:rPr lang="en-US" sz="3600" dirty="0" smtClean="0"/>
              <a:t>e-Science + grid</a:t>
            </a:r>
            <a:endParaRPr lang="en-US" sz="3600" dirty="0"/>
          </a:p>
        </p:txBody>
      </p:sp>
      <p:sp>
        <p:nvSpPr>
          <p:cNvPr id="6" name="Content Placeholder 2"/>
          <p:cNvSpPr txBox="1">
            <a:spLocks/>
          </p:cNvSpPr>
          <p:nvPr/>
        </p:nvSpPr>
        <p:spPr>
          <a:xfrm>
            <a:off x="357158" y="785794"/>
            <a:ext cx="5286412" cy="2214578"/>
          </a:xfrm>
          <a:prstGeom prst="rect">
            <a:avLst/>
          </a:prstGeom>
        </p:spPr>
        <p:txBody>
          <a:bodyPr>
            <a:noAutofit/>
          </a:bodyPr>
          <a:lstStyle/>
          <a:p>
            <a:pPr marL="342900" marR="0" lvl="0" indent="-342900" algn="l" defTabSz="457200" rtl="0" eaLnBrk="1" fontAlgn="base" latinLnBrk="0" hangingPunct="1">
              <a:lnSpc>
                <a:spcPct val="100000"/>
              </a:lnSpc>
              <a:spcBef>
                <a:spcPts val="800"/>
              </a:spcBef>
              <a:spcAft>
                <a:spcPct val="0"/>
              </a:spcAft>
              <a:buClr>
                <a:srgbClr val="000000"/>
              </a:buClr>
              <a:buSzPct val="100000"/>
              <a:buFont typeface="Arial" pitchFamily="34" charset="0"/>
              <a:buChar char="•"/>
              <a:tabLst/>
              <a:defRPr/>
            </a:pPr>
            <a:r>
              <a:rPr kumimoji="0" lang="pt-PT" sz="2400" b="0" i="0" u="none" strike="noStrike" kern="0" cap="none" spc="0" normalizeH="0" baseline="0" dirty="0" smtClean="0">
                <a:ln>
                  <a:noFill/>
                </a:ln>
                <a:solidFill>
                  <a:srgbClr val="333333"/>
                </a:solidFill>
                <a:effectLst/>
                <a:uLnTx/>
                <a:uFillTx/>
                <a:latin typeface="+mn-lt"/>
                <a:ea typeface="+mn-ea"/>
                <a:cs typeface="+mn-cs"/>
              </a:rPr>
              <a:t>Suporte à investigação em multiplos dominios</a:t>
            </a:r>
          </a:p>
          <a:p>
            <a:pPr marL="342900" marR="0" lvl="0" indent="-342900" algn="l" defTabSz="457200" rtl="0" eaLnBrk="1" fontAlgn="base" latinLnBrk="0" hangingPunct="1">
              <a:lnSpc>
                <a:spcPct val="100000"/>
              </a:lnSpc>
              <a:spcBef>
                <a:spcPts val="800"/>
              </a:spcBef>
              <a:spcAft>
                <a:spcPct val="0"/>
              </a:spcAft>
              <a:buClr>
                <a:srgbClr val="000000"/>
              </a:buClr>
              <a:buSzPct val="100000"/>
              <a:buFont typeface="Arial" pitchFamily="34" charset="0"/>
              <a:buChar char="•"/>
              <a:tabLst/>
              <a:defRPr/>
            </a:pPr>
            <a:r>
              <a:rPr lang="pt-PT" sz="2400" kern="0" dirty="0" smtClean="0">
                <a:solidFill>
                  <a:srgbClr val="333333"/>
                </a:solidFill>
                <a:latin typeface="+mn-lt"/>
                <a:cs typeface="+mn-cs"/>
              </a:rPr>
              <a:t>Infraestruturas e meios avançados</a:t>
            </a:r>
            <a:endParaRPr kumimoji="0" lang="pt-PT" sz="2400" b="0" i="0" u="none" strike="noStrike" kern="0" cap="none" spc="0" normalizeH="0" baseline="0" dirty="0" smtClean="0">
              <a:ln>
                <a:noFill/>
              </a:ln>
              <a:solidFill>
                <a:srgbClr val="333333"/>
              </a:solidFill>
              <a:effectLst/>
              <a:uLnTx/>
              <a:uFillTx/>
              <a:latin typeface="+mn-lt"/>
              <a:ea typeface="+mn-ea"/>
              <a:cs typeface="+mn-cs"/>
            </a:endParaRPr>
          </a:p>
          <a:p>
            <a:pPr marL="342900" marR="0" lvl="0" indent="-342900" algn="l" defTabSz="457200" rtl="0" eaLnBrk="1" fontAlgn="base" latinLnBrk="0" hangingPunct="1">
              <a:lnSpc>
                <a:spcPct val="100000"/>
              </a:lnSpc>
              <a:spcBef>
                <a:spcPts val="800"/>
              </a:spcBef>
              <a:spcAft>
                <a:spcPct val="0"/>
              </a:spcAft>
              <a:buClr>
                <a:srgbClr val="000000"/>
              </a:buClr>
              <a:buSzPct val="100000"/>
              <a:buFont typeface="Arial" pitchFamily="34" charset="0"/>
              <a:buChar char="•"/>
              <a:tabLst/>
              <a:defRPr/>
            </a:pPr>
            <a:r>
              <a:rPr kumimoji="0" lang="pt-PT" sz="2400" b="0" i="0" u="none" strike="noStrike" kern="0" cap="none" spc="0" normalizeH="0" baseline="0" dirty="0" smtClean="0">
                <a:ln>
                  <a:noFill/>
                </a:ln>
                <a:solidFill>
                  <a:srgbClr val="333333"/>
                </a:solidFill>
                <a:effectLst/>
                <a:uLnTx/>
                <a:uFillTx/>
                <a:latin typeface="+mn-lt"/>
                <a:ea typeface="+mn-ea"/>
                <a:cs typeface="+mn-cs"/>
              </a:rPr>
              <a:t>Integração de recursos</a:t>
            </a:r>
          </a:p>
          <a:p>
            <a:pPr marL="342900" marR="0" lvl="0" indent="-342900" algn="l" defTabSz="457200" rtl="0" eaLnBrk="1" fontAlgn="base" latinLnBrk="0" hangingPunct="1">
              <a:lnSpc>
                <a:spcPct val="100000"/>
              </a:lnSpc>
              <a:spcBef>
                <a:spcPts val="800"/>
              </a:spcBef>
              <a:spcAft>
                <a:spcPct val="0"/>
              </a:spcAft>
              <a:buClr>
                <a:srgbClr val="000000"/>
              </a:buClr>
              <a:buSzPct val="100000"/>
              <a:buFont typeface="Arial" pitchFamily="34" charset="0"/>
              <a:buChar char="•"/>
              <a:tabLst/>
              <a:defRPr/>
            </a:pPr>
            <a:r>
              <a:rPr kumimoji="0" lang="pt-PT" sz="2400" b="0" i="0" u="none" strike="noStrike" kern="0" cap="none" spc="0" normalizeH="0" baseline="0" dirty="0" smtClean="0">
                <a:ln>
                  <a:noFill/>
                </a:ln>
                <a:solidFill>
                  <a:srgbClr val="333333"/>
                </a:solidFill>
                <a:effectLst/>
                <a:uLnTx/>
                <a:uFillTx/>
                <a:latin typeface="+mn-lt"/>
                <a:ea typeface="+mn-ea"/>
                <a:cs typeface="+mn-cs"/>
              </a:rPr>
              <a:t>Coordenação e </a:t>
            </a:r>
            <a:r>
              <a:rPr lang="pt-PT" sz="2400" kern="0" dirty="0" smtClean="0">
                <a:solidFill>
                  <a:srgbClr val="333333"/>
                </a:solidFill>
                <a:latin typeface="+mn-lt"/>
                <a:cs typeface="+mn-cs"/>
              </a:rPr>
              <a:t>apoio</a:t>
            </a:r>
            <a:endParaRPr kumimoji="0" lang="pt-PT" sz="2400" b="0" i="0" u="none" strike="noStrike" kern="0" cap="none" spc="0" normalizeH="0" baseline="0" dirty="0" smtClean="0">
              <a:ln>
                <a:noFill/>
              </a:ln>
              <a:solidFill>
                <a:srgbClr val="333333"/>
              </a:solidFill>
              <a:effectLst/>
              <a:uLnTx/>
              <a:uFillTx/>
              <a:latin typeface="+mn-lt"/>
              <a:ea typeface="+mn-ea"/>
              <a:cs typeface="+mn-cs"/>
            </a:endParaRPr>
          </a:p>
        </p:txBody>
      </p:sp>
      <p:pic>
        <p:nvPicPr>
          <p:cNvPr id="10" name="Picture 13" descr="Z:\home\jorge\Pictures\pt-a.png"/>
          <p:cNvPicPr>
            <a:picLocks noChangeAspect="1" noChangeArrowheads="1"/>
          </p:cNvPicPr>
          <p:nvPr/>
        </p:nvPicPr>
        <p:blipFill>
          <a:blip r:embed="rId6"/>
          <a:srcRect/>
          <a:stretch>
            <a:fillRect/>
          </a:stretch>
        </p:blipFill>
        <p:spPr bwMode="auto">
          <a:xfrm>
            <a:off x="5853135" y="3209294"/>
            <a:ext cx="1933575" cy="256131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grpSp>
        <p:nvGrpSpPr>
          <p:cNvPr id="11" name="Group 10"/>
          <p:cNvGrpSpPr/>
          <p:nvPr/>
        </p:nvGrpSpPr>
        <p:grpSpPr>
          <a:xfrm>
            <a:off x="5857884" y="-142900"/>
            <a:ext cx="3060928" cy="2280624"/>
            <a:chOff x="2500298" y="3929066"/>
            <a:chExt cx="3429024" cy="2280624"/>
          </a:xfrm>
        </p:grpSpPr>
        <p:pic>
          <p:nvPicPr>
            <p:cNvPr id="12" name="Picture 3" descr="Z:\home\jorge\Pictures\egi-map-a.png"/>
            <p:cNvPicPr>
              <a:picLocks noChangeAspect="1" noChangeArrowheads="1"/>
            </p:cNvPicPr>
            <p:nvPr/>
          </p:nvPicPr>
          <p:blipFill>
            <a:blip r:embed="rId7"/>
            <a:stretch>
              <a:fillRect/>
            </a:stretch>
          </p:blipFill>
          <p:spPr bwMode="auto">
            <a:xfrm>
              <a:off x="2571736" y="3929066"/>
              <a:ext cx="3357586" cy="228062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3" name="Picture 4"/>
            <p:cNvPicPr>
              <a:picLocks noChangeAspect="1" noChangeArrowheads="1"/>
            </p:cNvPicPr>
            <p:nvPr/>
          </p:nvPicPr>
          <p:blipFill>
            <a:blip r:embed="rId8"/>
            <a:srcRect/>
            <a:stretch>
              <a:fillRect/>
            </a:stretch>
          </p:blipFill>
          <p:spPr bwMode="auto">
            <a:xfrm>
              <a:off x="2500298" y="5357826"/>
              <a:ext cx="571504" cy="632538"/>
            </a:xfrm>
            <a:prstGeom prst="rect">
              <a:avLst/>
            </a:prstGeom>
            <a:noFill/>
            <a:ln w="9525">
              <a:noFill/>
              <a:miter lim="800000"/>
              <a:headEnd/>
              <a:tailEnd/>
            </a:ln>
            <a:effectLst/>
          </p:spPr>
        </p:pic>
      </p:grpSp>
      <p:sp>
        <p:nvSpPr>
          <p:cNvPr id="14" name="Oval 13"/>
          <p:cNvSpPr/>
          <p:nvPr/>
        </p:nvSpPr>
        <p:spPr>
          <a:xfrm>
            <a:off x="7000892" y="886138"/>
            <a:ext cx="214314" cy="142876"/>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2" descr="Z:\home\jorge\Pictures\ibergrid-map-b.png"/>
          <p:cNvPicPr>
            <a:picLocks noChangeAspect="1" noChangeArrowheads="1"/>
          </p:cNvPicPr>
          <p:nvPr/>
        </p:nvPicPr>
        <p:blipFill>
          <a:blip r:embed="rId9"/>
          <a:srcRect/>
          <a:stretch>
            <a:fillRect/>
          </a:stretch>
        </p:blipFill>
        <p:spPr bwMode="auto">
          <a:xfrm>
            <a:off x="5857884" y="1709096"/>
            <a:ext cx="3109003" cy="195262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cxnSp>
        <p:nvCxnSpPr>
          <p:cNvPr id="16" name="Straight Connector 15"/>
          <p:cNvCxnSpPr>
            <a:endCxn id="14" idx="5"/>
          </p:cNvCxnSpPr>
          <p:nvPr/>
        </p:nvCxnSpPr>
        <p:spPr>
          <a:xfrm rot="10800000">
            <a:off x="7183820" y="1008090"/>
            <a:ext cx="1745898" cy="986758"/>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rot="1444816">
            <a:off x="5809511" y="2377079"/>
            <a:ext cx="1021118" cy="1052380"/>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rot="10800000">
            <a:off x="6643704" y="3286124"/>
            <a:ext cx="1071568" cy="285752"/>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4" idx="3"/>
          </p:cNvCxnSpPr>
          <p:nvPr/>
        </p:nvCxnSpPr>
        <p:spPr>
          <a:xfrm flipV="1">
            <a:off x="5929322" y="1008090"/>
            <a:ext cx="1102956" cy="986758"/>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5886538" y="3380379"/>
            <a:ext cx="229197" cy="208479"/>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10"/>
          <a:srcRect/>
          <a:stretch>
            <a:fillRect/>
          </a:stretch>
        </p:blipFill>
        <p:spPr bwMode="auto">
          <a:xfrm>
            <a:off x="3929058" y="3071810"/>
            <a:ext cx="1214446" cy="1214446"/>
          </a:xfrm>
          <a:prstGeom prst="rect">
            <a:avLst/>
          </a:prstGeom>
          <a:noFill/>
          <a:ln w="9525">
            <a:noFill/>
            <a:miter lim="800000"/>
            <a:headEnd/>
            <a:tailEnd/>
          </a:ln>
          <a:effectLst/>
        </p:spPr>
      </p:pic>
      <p:pic>
        <p:nvPicPr>
          <p:cNvPr id="2054" name="Picture 6"/>
          <p:cNvPicPr>
            <a:picLocks noChangeAspect="1" noChangeArrowheads="1"/>
          </p:cNvPicPr>
          <p:nvPr/>
        </p:nvPicPr>
        <p:blipFill>
          <a:blip r:embed="rId11"/>
          <a:srcRect/>
          <a:stretch>
            <a:fillRect/>
          </a:stretch>
        </p:blipFill>
        <p:spPr bwMode="auto">
          <a:xfrm>
            <a:off x="857225" y="4059120"/>
            <a:ext cx="1500198" cy="1012954"/>
          </a:xfrm>
          <a:prstGeom prst="rect">
            <a:avLst/>
          </a:prstGeom>
          <a:noFill/>
          <a:ln w="9525">
            <a:noFill/>
            <a:miter lim="800000"/>
            <a:headEnd/>
            <a:tailEnd/>
          </a:ln>
          <a:effectLst/>
        </p:spPr>
      </p:pic>
      <p:pic>
        <p:nvPicPr>
          <p:cNvPr id="2055" name="Picture 7"/>
          <p:cNvPicPr>
            <a:picLocks noChangeAspect="1" noChangeArrowheads="1"/>
          </p:cNvPicPr>
          <p:nvPr/>
        </p:nvPicPr>
        <p:blipFill>
          <a:blip r:embed="rId12"/>
          <a:srcRect/>
          <a:stretch>
            <a:fillRect/>
          </a:stretch>
        </p:blipFill>
        <p:spPr bwMode="auto">
          <a:xfrm>
            <a:off x="2071670" y="4357694"/>
            <a:ext cx="1071570" cy="801126"/>
          </a:xfrm>
          <a:prstGeom prst="rect">
            <a:avLst/>
          </a:prstGeom>
          <a:noFill/>
          <a:ln w="9525">
            <a:noFill/>
            <a:miter lim="800000"/>
            <a:headEnd/>
            <a:tailEnd/>
          </a:ln>
          <a:effectLst/>
        </p:spPr>
      </p:pic>
      <p:pic>
        <p:nvPicPr>
          <p:cNvPr id="2057" name="Picture 9"/>
          <p:cNvPicPr>
            <a:picLocks noChangeAspect="1" noChangeArrowheads="1"/>
          </p:cNvPicPr>
          <p:nvPr/>
        </p:nvPicPr>
        <p:blipFill>
          <a:blip r:embed="rId13"/>
          <a:srcRect/>
          <a:stretch>
            <a:fillRect/>
          </a:stretch>
        </p:blipFill>
        <p:spPr bwMode="auto">
          <a:xfrm>
            <a:off x="357159" y="4857760"/>
            <a:ext cx="1106800" cy="928694"/>
          </a:xfrm>
          <a:prstGeom prst="rect">
            <a:avLst/>
          </a:prstGeom>
          <a:noFill/>
          <a:ln w="9525">
            <a:noFill/>
            <a:miter lim="800000"/>
            <a:headEnd/>
            <a:tailEnd/>
          </a:ln>
          <a:effectLst/>
        </p:spPr>
      </p:pic>
      <p:pic>
        <p:nvPicPr>
          <p:cNvPr id="2059" name="Picture 11"/>
          <p:cNvPicPr>
            <a:picLocks noChangeAspect="1" noChangeArrowheads="1"/>
          </p:cNvPicPr>
          <p:nvPr/>
        </p:nvPicPr>
        <p:blipFill>
          <a:blip r:embed="rId14"/>
          <a:srcRect/>
          <a:stretch>
            <a:fillRect/>
          </a:stretch>
        </p:blipFill>
        <p:spPr bwMode="auto">
          <a:xfrm>
            <a:off x="214282" y="3070845"/>
            <a:ext cx="1428760" cy="1143973"/>
          </a:xfrm>
          <a:prstGeom prst="rect">
            <a:avLst/>
          </a:prstGeom>
          <a:noFill/>
          <a:ln w="9525">
            <a:noFill/>
            <a:miter lim="800000"/>
            <a:headEnd/>
            <a:tailEnd/>
          </a:ln>
          <a:effectLst/>
        </p:spPr>
      </p:pic>
      <p:pic>
        <p:nvPicPr>
          <p:cNvPr id="2061" name="Picture 13"/>
          <p:cNvPicPr>
            <a:picLocks noChangeAspect="1" noChangeArrowheads="1"/>
          </p:cNvPicPr>
          <p:nvPr/>
        </p:nvPicPr>
        <p:blipFill>
          <a:blip r:embed="rId15"/>
          <a:srcRect/>
          <a:stretch>
            <a:fillRect/>
          </a:stretch>
        </p:blipFill>
        <p:spPr bwMode="auto">
          <a:xfrm>
            <a:off x="1643042" y="5000636"/>
            <a:ext cx="921350" cy="857256"/>
          </a:xfrm>
          <a:prstGeom prst="rect">
            <a:avLst/>
          </a:prstGeom>
          <a:noFill/>
          <a:ln w="9525">
            <a:noFill/>
            <a:miter lim="800000"/>
            <a:headEnd/>
            <a:tailEnd/>
          </a:ln>
          <a:effectLst/>
        </p:spPr>
      </p:pic>
      <p:pic>
        <p:nvPicPr>
          <p:cNvPr id="25" name="Picture 12"/>
          <p:cNvPicPr>
            <a:picLocks noChangeAspect="1" noChangeArrowheads="1"/>
          </p:cNvPicPr>
          <p:nvPr/>
        </p:nvPicPr>
        <p:blipFill>
          <a:blip r:embed="rId16"/>
          <a:srcRect/>
          <a:stretch>
            <a:fillRect/>
          </a:stretch>
        </p:blipFill>
        <p:spPr bwMode="auto">
          <a:xfrm>
            <a:off x="246063" y="5557838"/>
            <a:ext cx="2460625" cy="1222375"/>
          </a:xfrm>
          <a:prstGeom prst="rect">
            <a:avLst/>
          </a:prstGeom>
          <a:noFill/>
          <a:ln w="9525">
            <a:noFill/>
            <a:round/>
            <a:headEnd/>
            <a:tailEnd/>
          </a:ln>
        </p:spPr>
      </p:pic>
      <p:sp>
        <p:nvSpPr>
          <p:cNvPr id="27" name="TextBox 26"/>
          <p:cNvSpPr txBox="1"/>
          <p:nvPr/>
        </p:nvSpPr>
        <p:spPr>
          <a:xfrm>
            <a:off x="6000760" y="5572140"/>
            <a:ext cx="2999539" cy="400110"/>
          </a:xfrm>
          <a:prstGeom prst="rect">
            <a:avLst/>
          </a:prstGeom>
          <a:noFill/>
        </p:spPr>
        <p:txBody>
          <a:bodyPr wrap="none" rtlCol="0">
            <a:spAutoFit/>
          </a:bodyPr>
          <a:lstStyle/>
          <a:p>
            <a:r>
              <a:rPr lang="en-US" sz="2000" b="1" dirty="0" smtClean="0">
                <a:solidFill>
                  <a:srgbClr val="006E92"/>
                </a:solidFill>
              </a:rPr>
              <a:t>http://wiki.ncg.ingrid.pt</a:t>
            </a:r>
            <a:endParaRPr lang="en-US" sz="2000" b="1" dirty="0">
              <a:solidFill>
                <a:srgbClr val="006E92"/>
              </a:solidFill>
            </a:endParaRPr>
          </a:p>
        </p:txBody>
      </p:sp>
      <p:pic>
        <p:nvPicPr>
          <p:cNvPr id="14337" name="Picture 1"/>
          <p:cNvPicPr>
            <a:picLocks noChangeAspect="1" noChangeArrowheads="1"/>
          </p:cNvPicPr>
          <p:nvPr/>
        </p:nvPicPr>
        <p:blipFill>
          <a:blip r:embed="rId17"/>
          <a:srcRect/>
          <a:stretch>
            <a:fillRect/>
          </a:stretch>
        </p:blipFill>
        <p:spPr bwMode="auto">
          <a:xfrm>
            <a:off x="2786050" y="2909897"/>
            <a:ext cx="1427487" cy="1162045"/>
          </a:xfrm>
          <a:prstGeom prst="rect">
            <a:avLst/>
          </a:prstGeom>
          <a:noFill/>
          <a:ln w="9525">
            <a:noFill/>
            <a:miter lim="800000"/>
            <a:headEnd/>
            <a:tailEnd/>
          </a:ln>
          <a:effectLst/>
        </p:spPr>
      </p:pic>
      <p:pic>
        <p:nvPicPr>
          <p:cNvPr id="14338" name="Picture 2"/>
          <p:cNvPicPr>
            <a:picLocks noChangeAspect="1" noChangeArrowheads="1"/>
          </p:cNvPicPr>
          <p:nvPr/>
        </p:nvPicPr>
        <p:blipFill>
          <a:blip r:embed="rId18" cstate="print"/>
          <a:srcRect/>
          <a:stretch>
            <a:fillRect/>
          </a:stretch>
        </p:blipFill>
        <p:spPr bwMode="auto">
          <a:xfrm>
            <a:off x="1357304" y="3649038"/>
            <a:ext cx="1071556" cy="708656"/>
          </a:xfrm>
          <a:prstGeom prst="rect">
            <a:avLst/>
          </a:prstGeom>
          <a:noFill/>
          <a:ln w="9525">
            <a:noFill/>
            <a:miter lim="800000"/>
            <a:headEnd/>
            <a:tailEnd/>
          </a:ln>
          <a:effectLst/>
        </p:spPr>
      </p:pic>
      <p:pic>
        <p:nvPicPr>
          <p:cNvPr id="14340" name="Picture 4"/>
          <p:cNvPicPr>
            <a:picLocks noChangeAspect="1" noChangeArrowheads="1"/>
          </p:cNvPicPr>
          <p:nvPr/>
        </p:nvPicPr>
        <p:blipFill>
          <a:blip r:embed="rId19"/>
          <a:srcRect/>
          <a:stretch>
            <a:fillRect/>
          </a:stretch>
        </p:blipFill>
        <p:spPr bwMode="auto">
          <a:xfrm>
            <a:off x="2643174" y="5286389"/>
            <a:ext cx="2100278" cy="64294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42852"/>
            <a:ext cx="8228013" cy="725488"/>
          </a:xfrm>
        </p:spPr>
        <p:txBody>
          <a:bodyPr/>
          <a:lstStyle/>
          <a:p>
            <a:pPr eaLnBrk="1" hangingPunct="1"/>
            <a:r>
              <a:rPr lang="pt-PT" sz="3600" dirty="0" smtClean="0"/>
              <a:t>Computação e Física de Altas Energias</a:t>
            </a:r>
          </a:p>
        </p:txBody>
      </p:sp>
      <p:pic>
        <p:nvPicPr>
          <p:cNvPr id="5" name="Picture 4"/>
          <p:cNvPicPr>
            <a:picLocks noChangeAspect="1" noChangeArrowheads="1"/>
          </p:cNvPicPr>
          <p:nvPr/>
        </p:nvPicPr>
        <p:blipFill>
          <a:blip r:embed="rId3" cstate="print"/>
          <a:srcRect/>
          <a:stretch>
            <a:fillRect/>
          </a:stretch>
        </p:blipFill>
        <p:spPr bwMode="auto">
          <a:xfrm>
            <a:off x="142876" y="2786058"/>
            <a:ext cx="3500430" cy="59618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858934" y="1857364"/>
            <a:ext cx="7241458" cy="1299093"/>
          </a:xfrm>
          <a:prstGeom prst="rect">
            <a:avLst/>
          </a:prstGeom>
          <a:noFill/>
          <a:ln w="9525">
            <a:noFill/>
            <a:miter lim="800000"/>
            <a:headEnd/>
            <a:tailEnd/>
          </a:ln>
        </p:spPr>
      </p:pic>
      <p:sp>
        <p:nvSpPr>
          <p:cNvPr id="7" name="Rectangle 6"/>
          <p:cNvSpPr/>
          <p:nvPr/>
        </p:nvSpPr>
        <p:spPr>
          <a:xfrm>
            <a:off x="714348" y="3406692"/>
            <a:ext cx="7572428" cy="2308324"/>
          </a:xfrm>
          <a:prstGeom prst="rect">
            <a:avLst/>
          </a:prstGeom>
          <a:solidFill>
            <a:schemeClr val="tx1"/>
          </a:solidFill>
        </p:spPr>
        <p:txBody>
          <a:bodyPr wrap="square">
            <a:spAutoFit/>
          </a:bodyPr>
          <a:lstStyle/>
          <a:p>
            <a:pPr algn="just">
              <a:buNone/>
            </a:pPr>
            <a:r>
              <a:rPr lang="en-US" sz="1600" dirty="0" smtClean="0">
                <a:solidFill>
                  <a:srgbClr val="FEC002"/>
                </a:solidFill>
                <a:latin typeface="Arial" pitchFamily="34" charset="0"/>
                <a:cs typeface="Arial" pitchFamily="34" charset="0"/>
              </a:rPr>
              <a:t>Tim </a:t>
            </a:r>
            <a:r>
              <a:rPr lang="en-US" sz="1600" b="1" dirty="0" smtClean="0">
                <a:solidFill>
                  <a:srgbClr val="FEC002"/>
                </a:solidFill>
                <a:latin typeface="Arial" pitchFamily="34" charset="0"/>
                <a:cs typeface="Arial" pitchFamily="34" charset="0"/>
              </a:rPr>
              <a:t>Berners-Lee</a:t>
            </a:r>
            <a:r>
              <a:rPr lang="en-US" sz="1600" dirty="0" smtClean="0">
                <a:solidFill>
                  <a:srgbClr val="FEC002"/>
                </a:solidFill>
                <a:latin typeface="Arial" pitchFamily="34" charset="0"/>
                <a:cs typeface="Arial" pitchFamily="34" charset="0"/>
              </a:rPr>
              <a:t>, a scientist at </a:t>
            </a:r>
            <a:r>
              <a:rPr lang="en-US" sz="1600" b="1" dirty="0" smtClean="0">
                <a:solidFill>
                  <a:srgbClr val="FEC002"/>
                </a:solidFill>
                <a:latin typeface="Arial" pitchFamily="34" charset="0"/>
                <a:cs typeface="Arial" pitchFamily="34" charset="0"/>
              </a:rPr>
              <a:t>CERN</a:t>
            </a:r>
            <a:r>
              <a:rPr lang="en-US" sz="1600" dirty="0" smtClean="0">
                <a:solidFill>
                  <a:srgbClr val="FEC002"/>
                </a:solidFill>
                <a:latin typeface="Arial" pitchFamily="34" charset="0"/>
                <a:cs typeface="Arial" pitchFamily="34" charset="0"/>
              </a:rPr>
              <a:t>, invented the </a:t>
            </a:r>
            <a:r>
              <a:rPr lang="en-US" sz="1600" b="1" u="sng" dirty="0" smtClean="0">
                <a:solidFill>
                  <a:srgbClr val="FEC002"/>
                </a:solidFill>
                <a:latin typeface="Arial" pitchFamily="34" charset="0"/>
                <a:cs typeface="Arial" pitchFamily="34" charset="0"/>
              </a:rPr>
              <a:t>World Wide Web (WWW)</a:t>
            </a:r>
            <a:r>
              <a:rPr lang="en-US" sz="1600" dirty="0" smtClean="0">
                <a:solidFill>
                  <a:srgbClr val="FEC002"/>
                </a:solidFill>
                <a:latin typeface="Arial" pitchFamily="34" charset="0"/>
                <a:cs typeface="Arial" pitchFamily="34" charset="0"/>
              </a:rPr>
              <a:t> in 1989. The Web was originally conceived and developed to meet the demand for automatic information sharing between scientists working in different universities and institutes all over the world.</a:t>
            </a:r>
          </a:p>
          <a:p>
            <a:pPr algn="just">
              <a:buNone/>
            </a:pPr>
            <a:endParaRPr lang="en-US" sz="1600" dirty="0" smtClean="0">
              <a:solidFill>
                <a:srgbClr val="FEC002"/>
              </a:solidFill>
              <a:latin typeface="Arial" pitchFamily="34" charset="0"/>
              <a:cs typeface="Arial" pitchFamily="34" charset="0"/>
            </a:endParaRPr>
          </a:p>
          <a:p>
            <a:pPr algn="just"/>
            <a:r>
              <a:rPr lang="en-US" sz="1600" dirty="0" smtClean="0">
                <a:solidFill>
                  <a:srgbClr val="FEC002"/>
                </a:solidFill>
                <a:latin typeface="Arial" pitchFamily="34" charset="0"/>
                <a:cs typeface="Arial" pitchFamily="34" charset="0"/>
              </a:rPr>
              <a:t>CERN is not an isolated laboratory, but rather a focus for an extensive community that now includes about 60 countries and about 8000 scientists. …, they usually work at universities and national laboratories in their home countries. Good contact is clearly essential.</a:t>
            </a:r>
          </a:p>
        </p:txBody>
      </p:sp>
      <p:sp>
        <p:nvSpPr>
          <p:cNvPr id="8" name="Rectangle 7"/>
          <p:cNvSpPr/>
          <p:nvPr/>
        </p:nvSpPr>
        <p:spPr>
          <a:xfrm>
            <a:off x="714348" y="928670"/>
            <a:ext cx="7572428" cy="707886"/>
          </a:xfrm>
          <a:prstGeom prst="rect">
            <a:avLst/>
          </a:prstGeom>
        </p:spPr>
        <p:txBody>
          <a:bodyPr wrap="square">
            <a:spAutoFit/>
          </a:bodyPr>
          <a:lstStyle/>
          <a:p>
            <a:pPr algn="just">
              <a:buNone/>
            </a:pPr>
            <a:r>
              <a:rPr lang="pt-PT" sz="2000" dirty="0" smtClean="0">
                <a:solidFill>
                  <a:srgbClr val="333333"/>
                </a:solidFill>
                <a:latin typeface="+mj-lt"/>
                <a:cs typeface="Arial" pitchFamily="34" charset="0"/>
              </a:rPr>
              <a:t>Os físicos querem sempre ir mais longe. A computação é uma área tecnológica fundamental para a física de altas energias.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1744"/>
            <a:ext cx="8228013" cy="725488"/>
          </a:xfrm>
        </p:spPr>
        <p:txBody>
          <a:bodyPr/>
          <a:lstStyle/>
          <a:p>
            <a:r>
              <a:rPr lang="pt-PT" sz="3600" dirty="0" smtClean="0"/>
              <a:t>Colisões no LHC</a:t>
            </a:r>
            <a:endParaRPr lang="pt-PT" sz="3600" dirty="0"/>
          </a:p>
        </p:txBody>
      </p:sp>
      <p:pic>
        <p:nvPicPr>
          <p:cNvPr id="3" name="Picture 2" descr="C:\NSS_talk_material\Event.gif"/>
          <p:cNvPicPr>
            <a:picLocks noChangeAspect="1" noChangeArrowheads="1" noCrop="1"/>
          </p:cNvPicPr>
          <p:nvPr/>
        </p:nvPicPr>
        <p:blipFill>
          <a:blip r:embed="rId3" cstate="print"/>
          <a:srcRect/>
          <a:stretch>
            <a:fillRect/>
          </a:stretch>
        </p:blipFill>
        <p:spPr bwMode="auto">
          <a:xfrm>
            <a:off x="542803" y="928670"/>
            <a:ext cx="5529395" cy="4643470"/>
          </a:xfrm>
          <a:prstGeom prst="rect">
            <a:avLst/>
          </a:prstGeom>
          <a:noFill/>
        </p:spPr>
      </p:pic>
      <p:sp>
        <p:nvSpPr>
          <p:cNvPr id="4" name="TextBox 3"/>
          <p:cNvSpPr txBox="1"/>
          <p:nvPr/>
        </p:nvSpPr>
        <p:spPr>
          <a:xfrm>
            <a:off x="6215075" y="1565168"/>
            <a:ext cx="2734962" cy="1938992"/>
          </a:xfrm>
          <a:prstGeom prst="rect">
            <a:avLst/>
          </a:prstGeom>
          <a:noFill/>
        </p:spPr>
        <p:txBody>
          <a:bodyPr wrap="square" rtlCol="0">
            <a:spAutoFit/>
          </a:bodyPr>
          <a:lstStyle/>
          <a:p>
            <a:pPr algn="ctr"/>
            <a:r>
              <a:rPr lang="pt-PT" sz="2000" b="1" dirty="0" smtClean="0">
                <a:solidFill>
                  <a:srgbClr val="333333"/>
                </a:solidFill>
                <a:latin typeface="Arial" pitchFamily="34" charset="0"/>
                <a:cs typeface="Arial" pitchFamily="34" charset="0"/>
                <a:sym typeface="Symbol" pitchFamily="18" charset="2"/>
              </a:rPr>
              <a:t>Luminosidade :</a:t>
            </a:r>
            <a:br>
              <a:rPr lang="pt-PT" sz="2000" b="1" dirty="0" smtClean="0">
                <a:solidFill>
                  <a:srgbClr val="333333"/>
                </a:solidFill>
                <a:latin typeface="Arial" pitchFamily="34" charset="0"/>
                <a:cs typeface="Arial" pitchFamily="34" charset="0"/>
                <a:sym typeface="Symbol" pitchFamily="18" charset="2"/>
              </a:rPr>
            </a:br>
            <a:r>
              <a:rPr lang="pt-PT" sz="2000" b="1" dirty="0" smtClean="0">
                <a:solidFill>
                  <a:srgbClr val="333333"/>
                </a:solidFill>
                <a:latin typeface="Arial" pitchFamily="34" charset="0"/>
                <a:cs typeface="Arial" pitchFamily="34" charset="0"/>
                <a:sym typeface="Symbol" pitchFamily="18" charset="2"/>
              </a:rPr>
              <a:t>10</a:t>
            </a:r>
            <a:r>
              <a:rPr lang="pt-PT" sz="2000" b="1" baseline="30000" dirty="0" smtClean="0">
                <a:solidFill>
                  <a:srgbClr val="333333"/>
                </a:solidFill>
                <a:latin typeface="Arial" pitchFamily="34" charset="0"/>
                <a:cs typeface="Arial" pitchFamily="34" charset="0"/>
                <a:sym typeface="Symbol" pitchFamily="18" charset="2"/>
              </a:rPr>
              <a:t>34</a:t>
            </a:r>
            <a:r>
              <a:rPr lang="pt-PT" sz="2000" b="1" dirty="0" smtClean="0">
                <a:solidFill>
                  <a:srgbClr val="333333"/>
                </a:solidFill>
                <a:latin typeface="Arial" pitchFamily="34" charset="0"/>
                <a:cs typeface="Arial" pitchFamily="34" charset="0"/>
                <a:sym typeface="Symbol" pitchFamily="18" charset="2"/>
              </a:rPr>
              <a:t>cm</a:t>
            </a:r>
            <a:r>
              <a:rPr lang="pt-PT" sz="2000" b="1" baseline="30000" dirty="0" smtClean="0">
                <a:solidFill>
                  <a:srgbClr val="333333"/>
                </a:solidFill>
                <a:latin typeface="Arial" pitchFamily="34" charset="0"/>
                <a:cs typeface="Arial" pitchFamily="34" charset="0"/>
                <a:sym typeface="Symbol" pitchFamily="18" charset="2"/>
              </a:rPr>
              <a:t>-2</a:t>
            </a:r>
            <a:r>
              <a:rPr lang="pt-PT" sz="2000" b="1" dirty="0" smtClean="0">
                <a:solidFill>
                  <a:srgbClr val="333333"/>
                </a:solidFill>
                <a:latin typeface="Arial" pitchFamily="34" charset="0"/>
                <a:cs typeface="Arial" pitchFamily="34" charset="0"/>
                <a:sym typeface="Symbol" pitchFamily="18" charset="2"/>
              </a:rPr>
              <a:t> s</a:t>
            </a:r>
            <a:r>
              <a:rPr lang="pt-PT" sz="2000" b="1" baseline="30000" dirty="0" smtClean="0">
                <a:solidFill>
                  <a:srgbClr val="333333"/>
                </a:solidFill>
                <a:latin typeface="Arial" pitchFamily="34" charset="0"/>
                <a:cs typeface="Arial" pitchFamily="34" charset="0"/>
                <a:sym typeface="Symbol" pitchFamily="18" charset="2"/>
              </a:rPr>
              <a:t>-1</a:t>
            </a:r>
            <a:endParaRPr lang="pt-PT" sz="2000" b="1" dirty="0" smtClean="0">
              <a:solidFill>
                <a:srgbClr val="333333"/>
              </a:solidFill>
              <a:latin typeface="Arial" pitchFamily="34" charset="0"/>
              <a:cs typeface="Arial" pitchFamily="34" charset="0"/>
            </a:endParaRPr>
          </a:p>
          <a:p>
            <a:pPr algn="ctr"/>
            <a:endParaRPr lang="pt-PT" sz="2000" b="1" dirty="0" smtClean="0">
              <a:solidFill>
                <a:srgbClr val="333333"/>
              </a:solidFill>
              <a:latin typeface="Arial" pitchFamily="34" charset="0"/>
              <a:cs typeface="Arial" pitchFamily="34" charset="0"/>
            </a:endParaRPr>
          </a:p>
          <a:p>
            <a:pPr algn="ctr"/>
            <a:r>
              <a:rPr lang="pt-PT" sz="2000" b="1" dirty="0" smtClean="0">
                <a:solidFill>
                  <a:srgbClr val="333333"/>
                </a:solidFill>
                <a:latin typeface="Arial" pitchFamily="34" charset="0"/>
                <a:cs typeface="Arial" pitchFamily="34" charset="0"/>
              </a:rPr>
              <a:t>Frequência:</a:t>
            </a:r>
          </a:p>
          <a:p>
            <a:pPr algn="ctr"/>
            <a:r>
              <a:rPr lang="pt-PT" sz="2000" b="1" dirty="0" smtClean="0">
                <a:solidFill>
                  <a:srgbClr val="333333"/>
                </a:solidFill>
                <a:latin typeface="Arial" pitchFamily="34" charset="0"/>
                <a:cs typeface="Arial" pitchFamily="34" charset="0"/>
              </a:rPr>
              <a:t>40 MHz – cada 25 </a:t>
            </a:r>
            <a:r>
              <a:rPr lang="pt-PT" sz="2000" b="1" dirty="0" err="1" smtClean="0">
                <a:solidFill>
                  <a:srgbClr val="333333"/>
                </a:solidFill>
                <a:latin typeface="Arial" pitchFamily="34" charset="0"/>
                <a:cs typeface="Arial" pitchFamily="34" charset="0"/>
              </a:rPr>
              <a:t>ns</a:t>
            </a:r>
            <a:endParaRPr lang="pt-PT" sz="2000" b="1" dirty="0" smtClean="0">
              <a:solidFill>
                <a:srgbClr val="333333"/>
              </a:solidFill>
              <a:latin typeface="Arial" pitchFamily="34" charset="0"/>
              <a:cs typeface="Arial" pitchFamily="34" charset="0"/>
            </a:endParaRPr>
          </a:p>
          <a:p>
            <a:pPr algn="ctr"/>
            <a:endParaRPr lang="pt-PT" sz="2000" b="1" dirty="0" smtClean="0">
              <a:solidFill>
                <a:srgbClr val="333333"/>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31744"/>
            <a:ext cx="8228013" cy="725488"/>
          </a:xfrm>
        </p:spPr>
        <p:txBody>
          <a:bodyPr/>
          <a:lstStyle/>
          <a:p>
            <a:r>
              <a:rPr lang="pt-PT" sz="3600" dirty="0" smtClean="0"/>
              <a:t>Aquisição de dados no LHC</a:t>
            </a:r>
            <a:endParaRPr lang="pt-PT" sz="3600" dirty="0"/>
          </a:p>
        </p:txBody>
      </p:sp>
      <p:pic>
        <p:nvPicPr>
          <p:cNvPr id="3" name="Picture 2" descr="C:\NSS_talk_material\DAQ.gif"/>
          <p:cNvPicPr>
            <a:picLocks noChangeAspect="1" noChangeArrowheads="1" noCrop="1"/>
          </p:cNvPicPr>
          <p:nvPr/>
        </p:nvPicPr>
        <p:blipFill>
          <a:blip r:embed="rId3" cstate="print"/>
          <a:srcRect/>
          <a:stretch>
            <a:fillRect/>
          </a:stretch>
        </p:blipFill>
        <p:spPr bwMode="auto">
          <a:xfrm>
            <a:off x="1285852" y="966772"/>
            <a:ext cx="6683084" cy="482861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44"/>
            <a:ext cx="8228013" cy="725488"/>
          </a:xfrm>
        </p:spPr>
        <p:txBody>
          <a:bodyPr/>
          <a:lstStyle/>
          <a:p>
            <a:r>
              <a:rPr lang="pt-PT" sz="3600" dirty="0" smtClean="0"/>
              <a:t>Computação para o LHC</a:t>
            </a:r>
            <a:endParaRPr lang="pt-PT" sz="3600" dirty="0"/>
          </a:p>
        </p:txBody>
      </p:sp>
      <p:sp>
        <p:nvSpPr>
          <p:cNvPr id="3" name="Rectangle 3"/>
          <p:cNvSpPr txBox="1">
            <a:spLocks noChangeArrowheads="1"/>
          </p:cNvSpPr>
          <p:nvPr/>
        </p:nvSpPr>
        <p:spPr>
          <a:xfrm>
            <a:off x="214282" y="4535504"/>
            <a:ext cx="8686800" cy="1619224"/>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pt-PT" sz="2000" i="0" u="none" strike="noStrike" kern="0" cap="none" spc="0" normalizeH="0" baseline="0" dirty="0" smtClean="0">
                <a:ln>
                  <a:noFill/>
                </a:ln>
                <a:solidFill>
                  <a:srgbClr val="333333"/>
                </a:solidFill>
                <a:effectLst/>
                <a:uLnTx/>
                <a:uFillTx/>
                <a:latin typeface="+mj-lt"/>
                <a:cs typeface="Arial" pitchFamily="34" charset="0"/>
              </a:rPr>
              <a:t>O paradigma da computação grid foi adoptado para a integração dos recursos computacionais.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pt-PT" sz="2000" i="0" u="none" strike="noStrike" kern="0" cap="none" spc="0" normalizeH="0" baseline="0" dirty="0" smtClean="0">
                <a:ln>
                  <a:noFill/>
                </a:ln>
                <a:solidFill>
                  <a:srgbClr val="333333"/>
                </a:solidFill>
                <a:effectLst/>
                <a:uLnTx/>
                <a:uFillTx/>
                <a:latin typeface="+mj-lt"/>
                <a:cs typeface="Arial" pitchFamily="34" charset="0"/>
              </a:rPr>
              <a:t>A comunidade da física de altas energias tem sido uma grande impulsionadora da computação grid. O LIP participa nestas</a:t>
            </a:r>
            <a:r>
              <a:rPr kumimoji="0" lang="pt-PT" sz="2000" i="0" u="none" strike="noStrike" kern="0" cap="none" spc="0" normalizeH="0" dirty="0" smtClean="0">
                <a:ln>
                  <a:noFill/>
                </a:ln>
                <a:solidFill>
                  <a:srgbClr val="333333"/>
                </a:solidFill>
                <a:effectLst/>
                <a:uLnTx/>
                <a:uFillTx/>
                <a:latin typeface="+mj-lt"/>
                <a:cs typeface="Arial" pitchFamily="34" charset="0"/>
              </a:rPr>
              <a:t> atividades.</a:t>
            </a:r>
            <a:endParaRPr kumimoji="0" lang="pt-PT" sz="2000" i="0" u="none" strike="noStrike" kern="0" cap="none" spc="0" normalizeH="0" baseline="0" dirty="0">
              <a:ln>
                <a:noFill/>
              </a:ln>
              <a:solidFill>
                <a:srgbClr val="333333"/>
              </a:solidFill>
              <a:effectLst/>
              <a:uLnTx/>
              <a:uFillTx/>
              <a:latin typeface="+mj-lt"/>
              <a:cs typeface="Arial" pitchFamily="34" charset="0"/>
            </a:endParaRPr>
          </a:p>
        </p:txBody>
      </p:sp>
      <p:sp>
        <p:nvSpPr>
          <p:cNvPr id="4" name="Text Box 6"/>
          <p:cNvSpPr txBox="1">
            <a:spLocks noChangeArrowheads="1"/>
          </p:cNvSpPr>
          <p:nvPr/>
        </p:nvSpPr>
        <p:spPr bwMode="auto">
          <a:xfrm>
            <a:off x="214282" y="928670"/>
            <a:ext cx="4357718" cy="3643338"/>
          </a:xfrm>
          <a:prstGeom prst="rect">
            <a:avLst/>
          </a:prstGeom>
          <a:solidFill>
            <a:schemeClr val="tx1"/>
          </a:solidFill>
          <a:ln w="9525">
            <a:noFill/>
            <a:miter lim="800000"/>
            <a:headEnd/>
            <a:tailEnd/>
          </a:ln>
          <a:effectLst/>
        </p:spPr>
        <p:txBody>
          <a:bodyPr tIns="91440" bIns="91440"/>
          <a:lstStyle/>
          <a:p>
            <a:pPr marL="342900" indent="-342900">
              <a:lnSpc>
                <a:spcPct val="90000"/>
              </a:lnSpc>
              <a:spcBef>
                <a:spcPct val="20000"/>
              </a:spcBef>
              <a:buFontTx/>
              <a:buChar char="•"/>
            </a:pPr>
            <a:r>
              <a:rPr lang="pt-PT" sz="1800" b="1" dirty="0">
                <a:solidFill>
                  <a:srgbClr val="FFCC00"/>
                </a:solidFill>
                <a:latin typeface="+mj-lt"/>
                <a:cs typeface="Arial" pitchFamily="34" charset="0"/>
              </a:rPr>
              <a:t>Volume de dados</a:t>
            </a:r>
            <a:endParaRPr lang="pt-PT" sz="1600" dirty="0">
              <a:solidFill>
                <a:srgbClr val="FFCC00"/>
              </a:solidFill>
              <a:latin typeface="+mj-lt"/>
              <a:cs typeface="Arial" pitchFamily="34" charset="0"/>
            </a:endParaRPr>
          </a:p>
          <a:p>
            <a:pPr marL="742950" lvl="1" indent="-285750">
              <a:lnSpc>
                <a:spcPct val="90000"/>
              </a:lnSpc>
              <a:spcBef>
                <a:spcPct val="20000"/>
              </a:spcBef>
              <a:buFontTx/>
              <a:buChar char="–"/>
            </a:pPr>
            <a:r>
              <a:rPr lang="pt-PT" sz="1600" dirty="0">
                <a:solidFill>
                  <a:srgbClr val="FFCC00"/>
                </a:solidFill>
                <a:latin typeface="+mj-lt"/>
                <a:cs typeface="Arial" pitchFamily="34" charset="0"/>
              </a:rPr>
              <a:t>4 </a:t>
            </a:r>
            <a:r>
              <a:rPr lang="pt-PT" sz="1600" dirty="0" smtClean="0">
                <a:solidFill>
                  <a:srgbClr val="FFCC00"/>
                </a:solidFill>
                <a:latin typeface="+mj-lt"/>
                <a:cs typeface="Arial" pitchFamily="34" charset="0"/>
              </a:rPr>
              <a:t>experiências</a:t>
            </a:r>
          </a:p>
          <a:p>
            <a:pPr marL="742950" lvl="1" indent="-285750">
              <a:lnSpc>
                <a:spcPct val="90000"/>
              </a:lnSpc>
              <a:spcBef>
                <a:spcPct val="20000"/>
              </a:spcBef>
              <a:buFontTx/>
              <a:buChar char="–"/>
            </a:pPr>
            <a:r>
              <a:rPr lang="pt-PT" sz="1600" b="1" dirty="0" smtClean="0">
                <a:solidFill>
                  <a:srgbClr val="FFCC00"/>
                </a:solidFill>
                <a:latin typeface="+mj-lt"/>
                <a:cs typeface="Arial" pitchFamily="34" charset="0"/>
                <a:sym typeface="Wingdings" pitchFamily="2" charset="2"/>
              </a:rPr>
              <a:t>15 PetaBytes </a:t>
            </a:r>
            <a:r>
              <a:rPr lang="pt-PT" sz="1600" b="1" dirty="0">
                <a:solidFill>
                  <a:srgbClr val="FFCC00"/>
                </a:solidFill>
                <a:latin typeface="+mj-lt"/>
                <a:cs typeface="Arial" pitchFamily="34" charset="0"/>
                <a:sym typeface="Wingdings" pitchFamily="2" charset="2"/>
              </a:rPr>
              <a:t>por </a:t>
            </a:r>
            <a:r>
              <a:rPr lang="pt-PT" sz="1600" b="1" dirty="0" smtClean="0">
                <a:solidFill>
                  <a:srgbClr val="FFCC00"/>
                </a:solidFill>
                <a:latin typeface="+mj-lt"/>
                <a:cs typeface="Arial" pitchFamily="34" charset="0"/>
                <a:sym typeface="Wingdings" pitchFamily="2" charset="2"/>
              </a:rPr>
              <a:t>ano</a:t>
            </a:r>
          </a:p>
          <a:p>
            <a:pPr marL="742950" lvl="1" indent="-285750">
              <a:lnSpc>
                <a:spcPct val="90000"/>
              </a:lnSpc>
              <a:spcBef>
                <a:spcPct val="20000"/>
              </a:spcBef>
            </a:pPr>
            <a:r>
              <a:rPr lang="pt-PT" sz="1600" dirty="0" smtClean="0">
                <a:solidFill>
                  <a:schemeClr val="bg1"/>
                </a:solidFill>
                <a:latin typeface="+mj-lt"/>
                <a:cs typeface="Arial" pitchFamily="34" charset="0"/>
              </a:rPr>
              <a:t>	</a:t>
            </a:r>
            <a:r>
              <a:rPr lang="pt-PT" sz="1600" dirty="0" smtClean="0">
                <a:solidFill>
                  <a:srgbClr val="FFCC00"/>
                </a:solidFill>
                <a:latin typeface="+mj-lt"/>
                <a:cs typeface="Arial" pitchFamily="34" charset="0"/>
              </a:rPr>
              <a:t>(1.7 milhões de </a:t>
            </a:r>
            <a:r>
              <a:rPr lang="pt-PT" sz="1600" dirty="0" err="1" smtClean="0">
                <a:solidFill>
                  <a:srgbClr val="FFCC00"/>
                </a:solidFill>
                <a:latin typeface="+mj-lt"/>
                <a:cs typeface="Arial" pitchFamily="34" charset="0"/>
              </a:rPr>
              <a:t>dual-layer</a:t>
            </a:r>
            <a:r>
              <a:rPr lang="pt-PT" sz="1600" dirty="0" smtClean="0">
                <a:solidFill>
                  <a:srgbClr val="FFCC00"/>
                </a:solidFill>
                <a:latin typeface="+mj-lt"/>
                <a:cs typeface="Arial" pitchFamily="34" charset="0"/>
              </a:rPr>
              <a:t> </a:t>
            </a:r>
            <a:r>
              <a:rPr lang="pt-PT" sz="1600" dirty="0" err="1" smtClean="0">
                <a:solidFill>
                  <a:srgbClr val="FFCC00"/>
                </a:solidFill>
                <a:latin typeface="+mj-lt"/>
                <a:cs typeface="Arial" pitchFamily="34" charset="0"/>
              </a:rPr>
              <a:t>DVDs</a:t>
            </a:r>
            <a:r>
              <a:rPr lang="pt-PT" sz="1600" dirty="0" smtClean="0">
                <a:solidFill>
                  <a:srgbClr val="FFCC00"/>
                </a:solidFill>
                <a:latin typeface="+mj-lt"/>
                <a:cs typeface="Arial" pitchFamily="34" charset="0"/>
              </a:rPr>
              <a:t>)</a:t>
            </a:r>
            <a:endParaRPr lang="pt-PT" sz="1600" b="1" dirty="0">
              <a:solidFill>
                <a:srgbClr val="FFCC00"/>
              </a:solidFill>
              <a:latin typeface="+mj-lt"/>
              <a:cs typeface="Arial" pitchFamily="34" charset="0"/>
            </a:endParaRPr>
          </a:p>
          <a:p>
            <a:pPr marL="342900" indent="-342900">
              <a:lnSpc>
                <a:spcPct val="90000"/>
              </a:lnSpc>
              <a:spcBef>
                <a:spcPct val="20000"/>
              </a:spcBef>
              <a:buFontTx/>
              <a:buChar char="•"/>
            </a:pPr>
            <a:r>
              <a:rPr lang="pt-PT" sz="1800" b="1" dirty="0">
                <a:solidFill>
                  <a:srgbClr val="FFCC00"/>
                </a:solidFill>
                <a:latin typeface="+mj-lt"/>
                <a:cs typeface="Arial" pitchFamily="34" charset="0"/>
              </a:rPr>
              <a:t>Complexidade</a:t>
            </a:r>
          </a:p>
          <a:p>
            <a:pPr marL="742950" lvl="1" indent="-285750">
              <a:lnSpc>
                <a:spcPct val="90000"/>
              </a:lnSpc>
              <a:spcBef>
                <a:spcPct val="20000"/>
              </a:spcBef>
              <a:buFontTx/>
              <a:buChar char="–"/>
            </a:pPr>
            <a:r>
              <a:rPr lang="pt-PT" sz="1600" dirty="0">
                <a:solidFill>
                  <a:srgbClr val="FFCC00"/>
                </a:solidFill>
                <a:latin typeface="+mj-lt"/>
                <a:cs typeface="Arial" pitchFamily="34" charset="0"/>
              </a:rPr>
              <a:t>Dados complexos</a:t>
            </a:r>
          </a:p>
          <a:p>
            <a:pPr marL="742950" lvl="1" indent="-285750">
              <a:lnSpc>
                <a:spcPct val="90000"/>
              </a:lnSpc>
              <a:spcBef>
                <a:spcPct val="20000"/>
              </a:spcBef>
              <a:buFontTx/>
              <a:buChar char="–"/>
            </a:pPr>
            <a:r>
              <a:rPr lang="pt-PT" sz="1600" dirty="0">
                <a:solidFill>
                  <a:srgbClr val="FFCC00"/>
                </a:solidFill>
                <a:latin typeface="+mj-lt"/>
                <a:cs typeface="Arial" pitchFamily="34" charset="0"/>
              </a:rPr>
              <a:t>Milhares de </a:t>
            </a:r>
            <a:r>
              <a:rPr lang="pt-PT" sz="1600" dirty="0" smtClean="0">
                <a:solidFill>
                  <a:srgbClr val="FFCC00"/>
                </a:solidFill>
                <a:latin typeface="+mj-lt"/>
                <a:cs typeface="Arial" pitchFamily="34" charset="0"/>
              </a:rPr>
              <a:t>utilizadores</a:t>
            </a:r>
          </a:p>
          <a:p>
            <a:pPr marL="742950" lvl="1" indent="-285750">
              <a:lnSpc>
                <a:spcPct val="90000"/>
              </a:lnSpc>
              <a:spcBef>
                <a:spcPct val="20000"/>
              </a:spcBef>
              <a:buFontTx/>
              <a:buChar char="–"/>
            </a:pPr>
            <a:r>
              <a:rPr lang="pt-PT" sz="1600" dirty="0" smtClean="0">
                <a:solidFill>
                  <a:srgbClr val="FFCC00"/>
                </a:solidFill>
                <a:latin typeface="+mj-lt"/>
                <a:cs typeface="Arial" pitchFamily="34" charset="0"/>
                <a:sym typeface="Wingdings" pitchFamily="2" charset="2"/>
              </a:rPr>
              <a:t>Mais de </a:t>
            </a:r>
            <a:r>
              <a:rPr lang="pt-PT" sz="1600" b="1" dirty="0" smtClean="0">
                <a:solidFill>
                  <a:srgbClr val="FFCC00"/>
                </a:solidFill>
                <a:latin typeface="+mj-lt"/>
                <a:cs typeface="Arial" pitchFamily="34" charset="0"/>
                <a:sym typeface="Wingdings" pitchFamily="2" charset="2"/>
              </a:rPr>
              <a:t>100.000 </a:t>
            </a:r>
            <a:r>
              <a:rPr lang="pt-PT" sz="1600" b="1" dirty="0" err="1">
                <a:solidFill>
                  <a:srgbClr val="FFCC00"/>
                </a:solidFill>
                <a:latin typeface="+mj-lt"/>
                <a:cs typeface="Arial" pitchFamily="34" charset="0"/>
                <a:sym typeface="Wingdings" pitchFamily="2" charset="2"/>
              </a:rPr>
              <a:t>CPUs</a:t>
            </a:r>
            <a:r>
              <a:rPr lang="pt-PT" sz="1600" b="1" dirty="0">
                <a:solidFill>
                  <a:srgbClr val="FFCC00"/>
                </a:solidFill>
                <a:latin typeface="+mj-lt"/>
                <a:cs typeface="Arial" pitchFamily="34" charset="0"/>
                <a:sym typeface="Wingdings" pitchFamily="2" charset="2"/>
              </a:rPr>
              <a:t> </a:t>
            </a:r>
            <a:r>
              <a:rPr lang="pt-PT" sz="1600" dirty="0">
                <a:solidFill>
                  <a:srgbClr val="FFCC00"/>
                </a:solidFill>
                <a:latin typeface="+mj-lt"/>
                <a:cs typeface="Arial" pitchFamily="34" charset="0"/>
                <a:sym typeface="Wingdings" pitchFamily="2" charset="2"/>
              </a:rPr>
              <a:t>modernos </a:t>
            </a:r>
            <a:endParaRPr lang="pt-PT" sz="1600" dirty="0">
              <a:solidFill>
                <a:srgbClr val="FFCC00"/>
              </a:solidFill>
              <a:latin typeface="+mj-lt"/>
              <a:cs typeface="Arial" pitchFamily="34" charset="0"/>
            </a:endParaRPr>
          </a:p>
          <a:p>
            <a:pPr marL="342900" indent="-342900">
              <a:lnSpc>
                <a:spcPct val="90000"/>
              </a:lnSpc>
              <a:spcBef>
                <a:spcPct val="20000"/>
              </a:spcBef>
              <a:buFontTx/>
              <a:buChar char="•"/>
            </a:pPr>
            <a:r>
              <a:rPr lang="pt-PT" sz="1800" b="1" dirty="0">
                <a:solidFill>
                  <a:srgbClr val="FFCC00"/>
                </a:solidFill>
                <a:latin typeface="+mj-lt"/>
                <a:cs typeface="Arial" pitchFamily="34" charset="0"/>
              </a:rPr>
              <a:t>Escala global</a:t>
            </a:r>
          </a:p>
          <a:p>
            <a:pPr marL="742950" lvl="1" indent="-285750">
              <a:lnSpc>
                <a:spcPct val="90000"/>
              </a:lnSpc>
              <a:spcBef>
                <a:spcPct val="20000"/>
              </a:spcBef>
              <a:buFontTx/>
              <a:buChar char="–"/>
            </a:pPr>
            <a:r>
              <a:rPr lang="pt-PT" sz="1600" dirty="0" smtClean="0">
                <a:solidFill>
                  <a:srgbClr val="FFCC00"/>
                </a:solidFill>
                <a:latin typeface="+mj-lt"/>
                <a:cs typeface="Arial" pitchFamily="34" charset="0"/>
              </a:rPr>
              <a:t>Recursos distribuídos</a:t>
            </a:r>
          </a:p>
          <a:p>
            <a:pPr marL="742950" lvl="1" indent="-285750">
              <a:lnSpc>
                <a:spcPct val="90000"/>
              </a:lnSpc>
              <a:spcBef>
                <a:spcPct val="20000"/>
              </a:spcBef>
              <a:buFontTx/>
              <a:buChar char="–"/>
            </a:pPr>
            <a:r>
              <a:rPr lang="pt-PT" sz="1600" dirty="0" smtClean="0">
                <a:solidFill>
                  <a:srgbClr val="FFCC00"/>
                </a:solidFill>
                <a:latin typeface="+mj-lt"/>
                <a:cs typeface="Arial" pitchFamily="34" charset="0"/>
              </a:rPr>
              <a:t>Centenas </a:t>
            </a:r>
            <a:r>
              <a:rPr lang="pt-PT" sz="1600" dirty="0">
                <a:solidFill>
                  <a:srgbClr val="FFCC00"/>
                </a:solidFill>
                <a:latin typeface="+mj-lt"/>
                <a:cs typeface="Arial" pitchFamily="34" charset="0"/>
              </a:rPr>
              <a:t>de </a:t>
            </a:r>
            <a:r>
              <a:rPr lang="pt-PT" sz="1600" dirty="0" smtClean="0">
                <a:solidFill>
                  <a:srgbClr val="FFCC00"/>
                </a:solidFill>
                <a:latin typeface="+mj-lt"/>
                <a:cs typeface="Arial" pitchFamily="34" charset="0"/>
              </a:rPr>
              <a:t>laboratórios</a:t>
            </a:r>
          </a:p>
          <a:p>
            <a:pPr marL="742950" lvl="1" indent="-285750">
              <a:lnSpc>
                <a:spcPct val="90000"/>
              </a:lnSpc>
              <a:spcBef>
                <a:spcPct val="20000"/>
              </a:spcBef>
              <a:buFontTx/>
              <a:buChar char="–"/>
            </a:pPr>
            <a:r>
              <a:rPr lang="pt-PT" sz="1600" dirty="0" smtClean="0">
                <a:solidFill>
                  <a:srgbClr val="FFCC00"/>
                </a:solidFill>
                <a:latin typeface="+mj-lt"/>
                <a:cs typeface="Arial" pitchFamily="34" charset="0"/>
              </a:rPr>
              <a:t>Analise e simulação distribuída</a:t>
            </a:r>
          </a:p>
          <a:p>
            <a:pPr marL="742950" lvl="1" indent="-285750">
              <a:lnSpc>
                <a:spcPct val="90000"/>
              </a:lnSpc>
              <a:spcBef>
                <a:spcPct val="20000"/>
              </a:spcBef>
              <a:buFontTx/>
              <a:buChar char="–"/>
            </a:pPr>
            <a:r>
              <a:rPr lang="pt-PT" sz="1600" dirty="0" smtClean="0">
                <a:solidFill>
                  <a:srgbClr val="FFCC00"/>
                </a:solidFill>
                <a:latin typeface="+mj-lt"/>
                <a:cs typeface="Arial" pitchFamily="34" charset="0"/>
                <a:sym typeface="Wingdings" pitchFamily="2" charset="2"/>
              </a:rPr>
              <a:t>Tecnologia </a:t>
            </a:r>
            <a:r>
              <a:rPr lang="pt-PT" sz="1600" b="1" dirty="0">
                <a:solidFill>
                  <a:srgbClr val="FFCC00"/>
                </a:solidFill>
                <a:latin typeface="+mj-lt"/>
                <a:cs typeface="Arial" pitchFamily="34" charset="0"/>
                <a:sym typeface="Wingdings" pitchFamily="2" charset="2"/>
              </a:rPr>
              <a:t>GRID</a:t>
            </a:r>
          </a:p>
        </p:txBody>
      </p:sp>
      <p:pic>
        <p:nvPicPr>
          <p:cNvPr id="5" name="Picture 5"/>
          <p:cNvPicPr>
            <a:picLocks noChangeAspect="1" noChangeArrowheads="1"/>
          </p:cNvPicPr>
          <p:nvPr/>
        </p:nvPicPr>
        <p:blipFill>
          <a:blip r:embed="rId3" cstate="print"/>
          <a:srcRect/>
          <a:stretch>
            <a:fillRect/>
          </a:stretch>
        </p:blipFill>
        <p:spPr bwMode="auto">
          <a:xfrm>
            <a:off x="6858000" y="2433617"/>
            <a:ext cx="2286000" cy="2149475"/>
          </a:xfrm>
          <a:prstGeom prst="rect">
            <a:avLst/>
          </a:prstGeom>
          <a:noFill/>
          <a:ln w="9525" algn="ctr">
            <a:noFill/>
            <a:miter lim="800000"/>
            <a:headEnd/>
            <a:tailEnd/>
          </a:ln>
        </p:spPr>
      </p:pic>
      <p:pic>
        <p:nvPicPr>
          <p:cNvPr id="6" name="Picture 11" descr="http://www.explora.rai.it/online/amministrazione/uploads/big/59406680.jpg"/>
          <p:cNvPicPr>
            <a:picLocks noChangeAspect="1" noChangeArrowheads="1"/>
          </p:cNvPicPr>
          <p:nvPr/>
        </p:nvPicPr>
        <p:blipFill>
          <a:blip r:embed="rId4" cstate="print"/>
          <a:srcRect/>
          <a:stretch>
            <a:fillRect/>
          </a:stretch>
        </p:blipFill>
        <p:spPr bwMode="auto">
          <a:xfrm>
            <a:off x="6629400" y="500042"/>
            <a:ext cx="2362200" cy="2314575"/>
          </a:xfrm>
          <a:prstGeom prst="rect">
            <a:avLst/>
          </a:prstGeom>
          <a:noFill/>
        </p:spPr>
      </p:pic>
      <p:pic>
        <p:nvPicPr>
          <p:cNvPr id="6146" name="Picture 2"/>
          <p:cNvPicPr>
            <a:picLocks noChangeAspect="1" noChangeArrowheads="1"/>
          </p:cNvPicPr>
          <p:nvPr/>
        </p:nvPicPr>
        <p:blipFill>
          <a:blip r:embed="rId5" cstate="print"/>
          <a:srcRect/>
          <a:stretch>
            <a:fillRect/>
          </a:stretch>
        </p:blipFill>
        <p:spPr bwMode="auto">
          <a:xfrm>
            <a:off x="5000628" y="1643050"/>
            <a:ext cx="2389176" cy="238917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170837" y="928670"/>
            <a:ext cx="2928958" cy="4857784"/>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Unicode MS" charset="0"/>
            </a:endParaRPr>
          </a:p>
        </p:txBody>
      </p:sp>
      <p:sp>
        <p:nvSpPr>
          <p:cNvPr id="2" name="Title 1"/>
          <p:cNvSpPr>
            <a:spLocks noGrp="1"/>
          </p:cNvSpPr>
          <p:nvPr>
            <p:ph type="title"/>
          </p:nvPr>
        </p:nvSpPr>
        <p:spPr>
          <a:xfrm>
            <a:off x="457200" y="131744"/>
            <a:ext cx="8228013" cy="725488"/>
          </a:xfrm>
        </p:spPr>
        <p:txBody>
          <a:bodyPr/>
          <a:lstStyle/>
          <a:p>
            <a:r>
              <a:rPr lang="en-US" sz="3600" dirty="0" smtClean="0"/>
              <a:t>Worldwide LHC Computing Grid</a:t>
            </a:r>
            <a:endParaRPr lang="en-US" sz="3600" dirty="0"/>
          </a:p>
        </p:txBody>
      </p:sp>
      <p:sp>
        <p:nvSpPr>
          <p:cNvPr id="13" name="TextBox 12"/>
          <p:cNvSpPr txBox="1"/>
          <p:nvPr/>
        </p:nvSpPr>
        <p:spPr>
          <a:xfrm>
            <a:off x="5814439" y="1785926"/>
            <a:ext cx="1109791" cy="307777"/>
          </a:xfrm>
          <a:prstGeom prst="rect">
            <a:avLst/>
          </a:prstGeom>
          <a:noFill/>
        </p:spPr>
        <p:txBody>
          <a:bodyPr wrap="none" rtlCol="0">
            <a:spAutoFit/>
          </a:bodyPr>
          <a:lstStyle/>
          <a:p>
            <a:r>
              <a:rPr lang="en-US" sz="1400" b="1" dirty="0" smtClean="0"/>
              <a:t>PT-LIP-Tier-2</a:t>
            </a:r>
            <a:endParaRPr lang="en-US" sz="1400" b="1" dirty="0"/>
          </a:p>
        </p:txBody>
      </p:sp>
      <p:pic>
        <p:nvPicPr>
          <p:cNvPr id="1027" name="Picture 3"/>
          <p:cNvPicPr>
            <a:picLocks noChangeAspect="1" noChangeArrowheads="1"/>
          </p:cNvPicPr>
          <p:nvPr/>
        </p:nvPicPr>
        <p:blipFill>
          <a:blip r:embed="rId3"/>
          <a:srcRect/>
          <a:stretch>
            <a:fillRect/>
          </a:stretch>
        </p:blipFill>
        <p:spPr bwMode="auto">
          <a:xfrm>
            <a:off x="2671167" y="928670"/>
            <a:ext cx="6286544" cy="4857784"/>
          </a:xfrm>
          <a:prstGeom prst="rect">
            <a:avLst/>
          </a:prstGeom>
          <a:noFill/>
          <a:ln w="9525">
            <a:noFill/>
            <a:miter lim="800000"/>
            <a:headEnd/>
            <a:tailEnd/>
          </a:ln>
          <a:effectLst/>
        </p:spPr>
      </p:pic>
      <p:pic>
        <p:nvPicPr>
          <p:cNvPr id="1032" name="Picture 8"/>
          <p:cNvPicPr>
            <a:picLocks noChangeAspect="1" noChangeArrowheads="1"/>
          </p:cNvPicPr>
          <p:nvPr/>
        </p:nvPicPr>
        <p:blipFill>
          <a:blip r:embed="rId4"/>
          <a:srcRect/>
          <a:stretch>
            <a:fillRect/>
          </a:stretch>
        </p:blipFill>
        <p:spPr bwMode="auto">
          <a:xfrm>
            <a:off x="10001288" y="642918"/>
            <a:ext cx="4792295" cy="2738454"/>
          </a:xfrm>
          <a:prstGeom prst="rect">
            <a:avLst/>
          </a:prstGeom>
          <a:noFill/>
          <a:ln w="9525">
            <a:noFill/>
            <a:miter lim="800000"/>
            <a:headEnd/>
            <a:tailEnd/>
          </a:ln>
          <a:effectLst/>
        </p:spPr>
      </p:pic>
      <p:pic>
        <p:nvPicPr>
          <p:cNvPr id="1033" name="Picture 9"/>
          <p:cNvPicPr>
            <a:picLocks noChangeAspect="1" noChangeArrowheads="1"/>
          </p:cNvPicPr>
          <p:nvPr/>
        </p:nvPicPr>
        <p:blipFill>
          <a:blip r:embed="rId5"/>
          <a:srcRect/>
          <a:stretch>
            <a:fillRect/>
          </a:stretch>
        </p:blipFill>
        <p:spPr bwMode="auto">
          <a:xfrm>
            <a:off x="9858412" y="3643314"/>
            <a:ext cx="5976926" cy="2988463"/>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a:srcRect/>
          <a:stretch>
            <a:fillRect/>
          </a:stretch>
        </p:blipFill>
        <p:spPr bwMode="auto">
          <a:xfrm>
            <a:off x="10715668" y="1857364"/>
            <a:ext cx="4857784" cy="2321101"/>
          </a:xfrm>
          <a:prstGeom prst="rect">
            <a:avLst/>
          </a:prstGeom>
          <a:noFill/>
          <a:ln w="9525">
            <a:noFill/>
            <a:miter lim="800000"/>
            <a:headEnd/>
            <a:tailEnd/>
          </a:ln>
          <a:effectLst/>
        </p:spPr>
      </p:pic>
      <p:sp>
        <p:nvSpPr>
          <p:cNvPr id="12" name="TextBox 11"/>
          <p:cNvSpPr txBox="1"/>
          <p:nvPr/>
        </p:nvSpPr>
        <p:spPr>
          <a:xfrm>
            <a:off x="1214414" y="931917"/>
            <a:ext cx="6631944" cy="353943"/>
          </a:xfrm>
          <a:prstGeom prst="rect">
            <a:avLst/>
          </a:prstGeom>
          <a:noFill/>
        </p:spPr>
        <p:txBody>
          <a:bodyPr wrap="none" rtlCol="0">
            <a:spAutoFit/>
          </a:bodyPr>
          <a:lstStyle/>
          <a:p>
            <a:r>
              <a:rPr lang="pt-PT" sz="1700" b="1" dirty="0" smtClean="0"/>
              <a:t>Middleware grid sofisticado permite integração à escala global</a:t>
            </a:r>
            <a:endParaRPr lang="pt-PT" sz="1700" b="1" dirty="0"/>
          </a:p>
        </p:txBody>
      </p:sp>
      <p:sp>
        <p:nvSpPr>
          <p:cNvPr id="17" name="Text Box 6"/>
          <p:cNvSpPr txBox="1">
            <a:spLocks noChangeArrowheads="1"/>
          </p:cNvSpPr>
          <p:nvPr/>
        </p:nvSpPr>
        <p:spPr bwMode="auto">
          <a:xfrm>
            <a:off x="170837" y="1357298"/>
            <a:ext cx="3643338" cy="2071702"/>
          </a:xfrm>
          <a:prstGeom prst="rect">
            <a:avLst/>
          </a:prstGeom>
          <a:noFill/>
          <a:ln w="9525">
            <a:noFill/>
            <a:miter lim="800000"/>
            <a:headEnd/>
            <a:tailEnd/>
          </a:ln>
        </p:spPr>
        <p:txBody>
          <a:bodyPr tIns="180000"/>
          <a:lstStyle/>
          <a:p>
            <a:pPr indent="-285750">
              <a:lnSpc>
                <a:spcPct val="80000"/>
              </a:lnSpc>
              <a:spcBef>
                <a:spcPct val="20000"/>
              </a:spcBef>
            </a:pPr>
            <a:r>
              <a:rPr lang="pt-PT" sz="1700" dirty="0" smtClean="0">
                <a:solidFill>
                  <a:srgbClr val="CCECFF"/>
                </a:solidFill>
                <a:latin typeface="Arial" charset="0"/>
              </a:rPr>
              <a:t>4 experiências</a:t>
            </a:r>
            <a:endParaRPr lang="pt-PT" sz="1700" dirty="0">
              <a:solidFill>
                <a:srgbClr val="CCECFF"/>
              </a:solidFill>
              <a:latin typeface="Arial" charset="0"/>
            </a:endParaRPr>
          </a:p>
          <a:p>
            <a:pPr indent="-285750">
              <a:lnSpc>
                <a:spcPct val="80000"/>
              </a:lnSpc>
              <a:spcBef>
                <a:spcPct val="20000"/>
              </a:spcBef>
            </a:pPr>
            <a:r>
              <a:rPr lang="pt-PT" sz="1700" dirty="0" smtClean="0">
                <a:solidFill>
                  <a:srgbClr val="CCECFF"/>
                </a:solidFill>
                <a:latin typeface="Arial" charset="0"/>
              </a:rPr>
              <a:t>36 países</a:t>
            </a:r>
          </a:p>
          <a:p>
            <a:pPr indent="-285750">
              <a:lnSpc>
                <a:spcPct val="80000"/>
              </a:lnSpc>
              <a:spcBef>
                <a:spcPct val="20000"/>
              </a:spcBef>
            </a:pPr>
            <a:r>
              <a:rPr lang="pt-PT" sz="1700" dirty="0" smtClean="0">
                <a:solidFill>
                  <a:srgbClr val="CCECFF"/>
                </a:solidFill>
                <a:latin typeface="Arial" charset="0"/>
              </a:rPr>
              <a:t>170 centros </a:t>
            </a:r>
            <a:r>
              <a:rPr lang="pt-PT" sz="1700" dirty="0">
                <a:solidFill>
                  <a:srgbClr val="CCECFF"/>
                </a:solidFill>
                <a:latin typeface="Arial" charset="0"/>
              </a:rPr>
              <a:t>de </a:t>
            </a:r>
            <a:r>
              <a:rPr lang="pt-PT" sz="1700" dirty="0" smtClean="0">
                <a:solidFill>
                  <a:srgbClr val="CCECFF"/>
                </a:solidFill>
                <a:latin typeface="Arial" charset="0"/>
              </a:rPr>
              <a:t>cálculo</a:t>
            </a:r>
          </a:p>
          <a:p>
            <a:pPr indent="-285750">
              <a:lnSpc>
                <a:spcPct val="80000"/>
              </a:lnSpc>
              <a:spcBef>
                <a:spcPct val="20000"/>
              </a:spcBef>
            </a:pPr>
            <a:r>
              <a:rPr lang="pt-PT" sz="1700" dirty="0" smtClean="0">
                <a:solidFill>
                  <a:srgbClr val="CCECFF"/>
                </a:solidFill>
                <a:latin typeface="Arial" charset="0"/>
              </a:rPr>
              <a:t>12 </a:t>
            </a:r>
            <a:r>
              <a:rPr lang="pt-PT" sz="1700" dirty="0">
                <a:solidFill>
                  <a:srgbClr val="CCECFF"/>
                </a:solidFill>
                <a:latin typeface="Arial" charset="0"/>
              </a:rPr>
              <a:t>grandes </a:t>
            </a:r>
            <a:r>
              <a:rPr lang="pt-PT" sz="1700" dirty="0" smtClean="0">
                <a:solidFill>
                  <a:srgbClr val="CCECFF"/>
                </a:solidFill>
                <a:latin typeface="Arial" charset="0"/>
              </a:rPr>
              <a:t>centros</a:t>
            </a:r>
            <a:endParaRPr lang="pt-PT" sz="1700" dirty="0">
              <a:solidFill>
                <a:srgbClr val="CCECFF"/>
              </a:solidFill>
              <a:latin typeface="Arial" charset="0"/>
            </a:endParaRPr>
          </a:p>
          <a:p>
            <a:pPr indent="-285750">
              <a:lnSpc>
                <a:spcPct val="80000"/>
              </a:lnSpc>
              <a:spcBef>
                <a:spcPct val="20000"/>
              </a:spcBef>
            </a:pPr>
            <a:r>
              <a:rPr lang="pt-PT" sz="1700" dirty="0">
                <a:solidFill>
                  <a:srgbClr val="CCECFF"/>
                </a:solidFill>
                <a:latin typeface="Arial" charset="0"/>
              </a:rPr>
              <a:t>38 federações de centros </a:t>
            </a:r>
            <a:endParaRPr lang="pt-PT" sz="1700" dirty="0" smtClean="0">
              <a:solidFill>
                <a:srgbClr val="CCECFF"/>
              </a:solidFill>
              <a:latin typeface="Arial" charset="0"/>
            </a:endParaRPr>
          </a:p>
          <a:p>
            <a:pPr indent="-285750">
              <a:lnSpc>
                <a:spcPct val="80000"/>
              </a:lnSpc>
              <a:spcBef>
                <a:spcPct val="20000"/>
              </a:spcBef>
            </a:pPr>
            <a:r>
              <a:rPr lang="pt-PT" sz="1700" dirty="0" smtClean="0">
                <a:solidFill>
                  <a:srgbClr val="CCECFF"/>
                </a:solidFill>
              </a:rPr>
              <a:t>     </a:t>
            </a:r>
            <a:r>
              <a:rPr lang="pt-PT" sz="1700" dirty="0" smtClean="0">
                <a:solidFill>
                  <a:srgbClr val="CCECFF"/>
                </a:solidFill>
                <a:latin typeface="Arial" charset="0"/>
              </a:rPr>
              <a:t>mais pequenos (Tier-2</a:t>
            </a:r>
            <a:r>
              <a:rPr lang="pt-PT" sz="1700" dirty="0">
                <a:solidFill>
                  <a:srgbClr val="CCECFF"/>
                </a:solidFill>
                <a:latin typeface="Arial" charset="0"/>
              </a:rPr>
              <a:t>) </a:t>
            </a:r>
          </a:p>
          <a:p>
            <a:pPr indent="-285750">
              <a:lnSpc>
                <a:spcPct val="80000"/>
              </a:lnSpc>
              <a:spcBef>
                <a:spcPct val="20000"/>
              </a:spcBef>
            </a:pPr>
            <a:r>
              <a:rPr lang="pt-PT" sz="1700" dirty="0" smtClean="0">
                <a:solidFill>
                  <a:srgbClr val="CCECFF"/>
                </a:solidFill>
                <a:latin typeface="Arial" charset="0"/>
              </a:rPr>
              <a:t>EGI, OSG, etc</a:t>
            </a:r>
            <a:endParaRPr lang="pt-PT" sz="1900" b="1" dirty="0">
              <a:solidFill>
                <a:srgbClr val="CCECFF"/>
              </a:solidFill>
              <a:latin typeface="Arial" charset="0"/>
            </a:endParaRPr>
          </a:p>
        </p:txBody>
      </p:sp>
      <p:sp>
        <p:nvSpPr>
          <p:cNvPr id="19" name="Text Box 6"/>
          <p:cNvSpPr txBox="1">
            <a:spLocks noChangeArrowheads="1"/>
          </p:cNvSpPr>
          <p:nvPr/>
        </p:nvSpPr>
        <p:spPr bwMode="auto">
          <a:xfrm>
            <a:off x="161506" y="3571876"/>
            <a:ext cx="2695982" cy="714380"/>
          </a:xfrm>
          <a:prstGeom prst="rect">
            <a:avLst/>
          </a:prstGeom>
          <a:noFill/>
          <a:ln w="9525">
            <a:noFill/>
            <a:miter lim="800000"/>
            <a:headEnd/>
            <a:tailEnd/>
          </a:ln>
        </p:spPr>
        <p:txBody>
          <a:bodyPr tIns="180000"/>
          <a:lstStyle/>
          <a:p>
            <a:pPr indent="-285750">
              <a:lnSpc>
                <a:spcPct val="80000"/>
              </a:lnSpc>
              <a:spcBef>
                <a:spcPct val="20000"/>
              </a:spcBef>
            </a:pPr>
            <a:r>
              <a:rPr lang="pt-PT" b="1" dirty="0" smtClean="0">
                <a:solidFill>
                  <a:srgbClr val="FFC000"/>
                </a:solidFill>
                <a:latin typeface="Arial" charset="0"/>
              </a:rPr>
              <a:t>O LIP opera um Tier-2</a:t>
            </a:r>
            <a:endParaRPr lang="pt-PT" b="1" dirty="0">
              <a:solidFill>
                <a:srgbClr val="FFC000"/>
              </a:solidFill>
            </a:endParaRPr>
          </a:p>
          <a:p>
            <a:pPr indent="-285750">
              <a:lnSpc>
                <a:spcPct val="80000"/>
              </a:lnSpc>
              <a:spcBef>
                <a:spcPct val="20000"/>
              </a:spcBef>
            </a:pPr>
            <a:r>
              <a:rPr lang="pt-PT" b="1" dirty="0" smtClean="0">
                <a:solidFill>
                  <a:srgbClr val="FFC000"/>
                </a:solidFill>
                <a:latin typeface="Arial" charset="0"/>
              </a:rPr>
              <a:t>Integrado no WLCG</a:t>
            </a:r>
          </a:p>
        </p:txBody>
      </p:sp>
      <p:pic>
        <p:nvPicPr>
          <p:cNvPr id="20" name="Picture 12"/>
          <p:cNvPicPr>
            <a:picLocks noChangeAspect="1" noChangeArrowheads="1"/>
          </p:cNvPicPr>
          <p:nvPr/>
        </p:nvPicPr>
        <p:blipFill>
          <a:blip r:embed="rId7"/>
          <a:srcRect/>
          <a:stretch>
            <a:fillRect/>
          </a:stretch>
        </p:blipFill>
        <p:spPr bwMode="auto">
          <a:xfrm>
            <a:off x="246063" y="5557838"/>
            <a:ext cx="2460625" cy="1222375"/>
          </a:xfrm>
          <a:prstGeom prst="rect">
            <a:avLst/>
          </a:prstGeom>
          <a:noFill/>
          <a:ln w="9525">
            <a:noFill/>
            <a:round/>
            <a:headEnd/>
            <a:tailEnd/>
          </a:ln>
        </p:spPr>
      </p:pic>
      <p:pic>
        <p:nvPicPr>
          <p:cNvPr id="5" name="Picture 6"/>
          <p:cNvPicPr>
            <a:picLocks noChangeAspect="1" noChangeArrowheads="1"/>
          </p:cNvPicPr>
          <p:nvPr/>
        </p:nvPicPr>
        <p:blipFill>
          <a:blip r:embed="rId8" cstate="print"/>
          <a:srcRect/>
          <a:stretch>
            <a:fillRect/>
          </a:stretch>
        </p:blipFill>
        <p:spPr bwMode="auto">
          <a:xfrm>
            <a:off x="7572396" y="28851"/>
            <a:ext cx="1154961" cy="857232"/>
          </a:xfrm>
          <a:prstGeom prst="rect">
            <a:avLst/>
          </a:prstGeom>
          <a:noFill/>
          <a:ln w="9525">
            <a:noFill/>
            <a:miter lim="800000"/>
            <a:headEnd/>
            <a:tailEnd/>
          </a:ln>
          <a:effectLst/>
        </p:spPr>
      </p:pic>
      <p:pic>
        <p:nvPicPr>
          <p:cNvPr id="1042" name="Picture 18"/>
          <p:cNvPicPr>
            <a:picLocks noChangeAspect="1" noChangeArrowheads="1"/>
          </p:cNvPicPr>
          <p:nvPr/>
        </p:nvPicPr>
        <p:blipFill>
          <a:blip r:embed="rId9" cstate="print"/>
          <a:srcRect/>
          <a:stretch>
            <a:fillRect/>
          </a:stretch>
        </p:blipFill>
        <p:spPr bwMode="auto">
          <a:xfrm>
            <a:off x="1285852" y="4889194"/>
            <a:ext cx="1000132" cy="560074"/>
          </a:xfrm>
          <a:prstGeom prst="rect">
            <a:avLst/>
          </a:prstGeom>
          <a:noFill/>
          <a:ln w="9525">
            <a:noFill/>
            <a:miter lim="800000"/>
            <a:headEnd/>
            <a:tailEnd/>
          </a:ln>
          <a:effectLst/>
        </p:spPr>
      </p:pic>
      <p:pic>
        <p:nvPicPr>
          <p:cNvPr id="1043" name="Picture 19"/>
          <p:cNvPicPr>
            <a:picLocks noChangeAspect="1" noChangeArrowheads="1"/>
          </p:cNvPicPr>
          <p:nvPr/>
        </p:nvPicPr>
        <p:blipFill>
          <a:blip r:embed="rId10" cstate="print"/>
          <a:srcRect/>
          <a:stretch>
            <a:fillRect/>
          </a:stretch>
        </p:blipFill>
        <p:spPr bwMode="auto">
          <a:xfrm>
            <a:off x="214282" y="4824822"/>
            <a:ext cx="1217726" cy="6937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WLCG arquitetura</a:t>
            </a:r>
            <a:endParaRPr lang="pt-PT" dirty="0"/>
          </a:p>
        </p:txBody>
      </p:sp>
      <p:pic>
        <p:nvPicPr>
          <p:cNvPr id="4" name="Picture 12"/>
          <p:cNvPicPr>
            <a:picLocks noChangeAspect="1" noChangeArrowheads="1"/>
          </p:cNvPicPr>
          <p:nvPr/>
        </p:nvPicPr>
        <p:blipFill>
          <a:blip r:embed="rId3"/>
          <a:srcRect/>
          <a:stretch>
            <a:fillRect/>
          </a:stretch>
        </p:blipFill>
        <p:spPr bwMode="auto">
          <a:xfrm>
            <a:off x="246063" y="5557838"/>
            <a:ext cx="2460625" cy="1222375"/>
          </a:xfrm>
          <a:prstGeom prst="rect">
            <a:avLst/>
          </a:prstGeom>
          <a:noFill/>
          <a:ln w="9525">
            <a:noFill/>
            <a:round/>
            <a:headEnd/>
            <a:tailEnd/>
          </a:ln>
        </p:spPr>
      </p:pic>
      <p:pic>
        <p:nvPicPr>
          <p:cNvPr id="5122" name="Picture 2"/>
          <p:cNvPicPr>
            <a:picLocks noChangeAspect="1" noChangeArrowheads="1"/>
          </p:cNvPicPr>
          <p:nvPr/>
        </p:nvPicPr>
        <p:blipFill>
          <a:blip r:embed="rId4"/>
          <a:srcRect/>
          <a:stretch>
            <a:fillRect/>
          </a:stretch>
        </p:blipFill>
        <p:spPr bwMode="auto">
          <a:xfrm>
            <a:off x="5768468" y="142852"/>
            <a:ext cx="3089812" cy="2073607"/>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a:srcRect/>
          <a:stretch>
            <a:fillRect/>
          </a:stretch>
        </p:blipFill>
        <p:spPr bwMode="auto">
          <a:xfrm>
            <a:off x="5786446" y="2319296"/>
            <a:ext cx="3071835" cy="1681208"/>
          </a:xfrm>
          <a:prstGeom prst="rect">
            <a:avLst/>
          </a:prstGeom>
          <a:noFill/>
          <a:ln w="9525">
            <a:noFill/>
            <a:miter lim="800000"/>
            <a:headEnd/>
            <a:tailEnd/>
          </a:ln>
          <a:effectLst/>
        </p:spPr>
      </p:pic>
      <p:pic>
        <p:nvPicPr>
          <p:cNvPr id="5126" name="Picture 6" descr="Z:\home\jorge\Pictures\LIP\SALA-GRID\mais-fotos\DSC00345.JPG"/>
          <p:cNvPicPr>
            <a:picLocks noChangeAspect="1" noChangeArrowheads="1"/>
          </p:cNvPicPr>
          <p:nvPr/>
        </p:nvPicPr>
        <p:blipFill>
          <a:blip r:embed="rId6" cstate="print"/>
          <a:srcRect/>
          <a:stretch>
            <a:fillRect/>
          </a:stretch>
        </p:blipFill>
        <p:spPr bwMode="auto">
          <a:xfrm>
            <a:off x="5786446" y="4095755"/>
            <a:ext cx="3071834" cy="2047889"/>
          </a:xfrm>
          <a:prstGeom prst="rect">
            <a:avLst/>
          </a:prstGeom>
          <a:noFill/>
        </p:spPr>
      </p:pic>
      <p:sp>
        <p:nvSpPr>
          <p:cNvPr id="10" name="TextBox 9"/>
          <p:cNvSpPr txBox="1"/>
          <p:nvPr/>
        </p:nvSpPr>
        <p:spPr>
          <a:xfrm>
            <a:off x="5715008" y="1857364"/>
            <a:ext cx="1376724" cy="338554"/>
          </a:xfrm>
          <a:prstGeom prst="rect">
            <a:avLst/>
          </a:prstGeom>
          <a:noFill/>
        </p:spPr>
        <p:txBody>
          <a:bodyPr wrap="none" rtlCol="0">
            <a:spAutoFit/>
          </a:bodyPr>
          <a:lstStyle/>
          <a:p>
            <a:r>
              <a:rPr lang="en-US" sz="1600" b="1" dirty="0" smtClean="0"/>
              <a:t>CERN Tier-0</a:t>
            </a:r>
            <a:endParaRPr lang="en-US" sz="1600" b="1" dirty="0"/>
          </a:p>
        </p:txBody>
      </p:sp>
      <p:sp>
        <p:nvSpPr>
          <p:cNvPr id="11" name="TextBox 10"/>
          <p:cNvSpPr txBox="1"/>
          <p:nvPr/>
        </p:nvSpPr>
        <p:spPr>
          <a:xfrm>
            <a:off x="5715008" y="3643314"/>
            <a:ext cx="1139479" cy="338554"/>
          </a:xfrm>
          <a:prstGeom prst="rect">
            <a:avLst/>
          </a:prstGeom>
          <a:noFill/>
        </p:spPr>
        <p:txBody>
          <a:bodyPr wrap="none" rtlCol="0">
            <a:spAutoFit/>
          </a:bodyPr>
          <a:lstStyle/>
          <a:p>
            <a:r>
              <a:rPr lang="en-US" sz="1600" b="1" dirty="0" smtClean="0"/>
              <a:t>PIC Tier-1</a:t>
            </a:r>
            <a:endParaRPr lang="en-US" sz="1600" b="1" dirty="0"/>
          </a:p>
        </p:txBody>
      </p:sp>
      <p:sp>
        <p:nvSpPr>
          <p:cNvPr id="12" name="TextBox 11"/>
          <p:cNvSpPr txBox="1"/>
          <p:nvPr/>
        </p:nvSpPr>
        <p:spPr>
          <a:xfrm>
            <a:off x="5715008" y="5786454"/>
            <a:ext cx="1253292" cy="338554"/>
          </a:xfrm>
          <a:prstGeom prst="rect">
            <a:avLst/>
          </a:prstGeom>
          <a:noFill/>
        </p:spPr>
        <p:txBody>
          <a:bodyPr wrap="none" rtlCol="0">
            <a:spAutoFit/>
          </a:bodyPr>
          <a:lstStyle/>
          <a:p>
            <a:r>
              <a:rPr lang="en-US" sz="1600" b="1" dirty="0" smtClean="0"/>
              <a:t>NCG Tier-2</a:t>
            </a:r>
            <a:endParaRPr lang="en-US" sz="1600" b="1" dirty="0"/>
          </a:p>
        </p:txBody>
      </p:sp>
      <p:sp>
        <p:nvSpPr>
          <p:cNvPr id="16" name="Striped Right Arrow 15"/>
          <p:cNvSpPr/>
          <p:nvPr/>
        </p:nvSpPr>
        <p:spPr bwMode="auto">
          <a:xfrm rot="5400000">
            <a:off x="7126155" y="1589225"/>
            <a:ext cx="392416" cy="1357322"/>
          </a:xfrm>
          <a:prstGeom prst="stripedRightArrow">
            <a:avLst>
              <a:gd name="adj1" fmla="val 50000"/>
              <a:gd name="adj2" fmla="val 50000"/>
            </a:avLst>
          </a:prstGeom>
          <a:solidFill>
            <a:srgbClr val="3366FF">
              <a:alpha val="7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Unicode MS" charset="0"/>
            </a:endParaRPr>
          </a:p>
        </p:txBody>
      </p:sp>
      <p:sp>
        <p:nvSpPr>
          <p:cNvPr id="18" name="Striped Right Arrow 17"/>
          <p:cNvSpPr/>
          <p:nvPr/>
        </p:nvSpPr>
        <p:spPr bwMode="auto">
          <a:xfrm rot="5400000">
            <a:off x="7126155" y="3375175"/>
            <a:ext cx="392416" cy="1357322"/>
          </a:xfrm>
          <a:prstGeom prst="stripedRightArrow">
            <a:avLst>
              <a:gd name="adj1" fmla="val 50000"/>
              <a:gd name="adj2" fmla="val 50000"/>
            </a:avLst>
          </a:prstGeom>
          <a:solidFill>
            <a:srgbClr val="3366FF">
              <a:alpha val="7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Unicode MS" charset="0"/>
            </a:endParaRPr>
          </a:p>
        </p:txBody>
      </p:sp>
      <p:pic>
        <p:nvPicPr>
          <p:cNvPr id="5127" name="Picture 7"/>
          <p:cNvPicPr>
            <a:picLocks noChangeAspect="1" noChangeArrowheads="1"/>
          </p:cNvPicPr>
          <p:nvPr/>
        </p:nvPicPr>
        <p:blipFill>
          <a:blip r:embed="rId7">
            <a:lum/>
          </a:blip>
          <a:srcRect/>
          <a:stretch>
            <a:fillRect/>
          </a:stretch>
        </p:blipFill>
        <p:spPr bwMode="auto">
          <a:xfrm>
            <a:off x="428596" y="1000108"/>
            <a:ext cx="4857784" cy="48186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44"/>
            <a:ext cx="8228013" cy="725488"/>
          </a:xfrm>
        </p:spPr>
        <p:txBody>
          <a:bodyPr/>
          <a:lstStyle/>
          <a:p>
            <a:r>
              <a:rPr lang="pt-PT" sz="3600" dirty="0" smtClean="0"/>
              <a:t>LIP - Infra-estrutura de cálculo</a:t>
            </a:r>
            <a:endParaRPr lang="pt-PT" sz="3600" dirty="0"/>
          </a:p>
        </p:txBody>
      </p:sp>
      <p:cxnSp>
        <p:nvCxnSpPr>
          <p:cNvPr id="4" name="Straight Connector 3"/>
          <p:cNvCxnSpPr>
            <a:stCxn id="9" idx="1"/>
          </p:cNvCxnSpPr>
          <p:nvPr/>
        </p:nvCxnSpPr>
        <p:spPr>
          <a:xfrm rot="5400000">
            <a:off x="5819545" y="2589949"/>
            <a:ext cx="628049" cy="21632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7" idx="2"/>
          </p:cNvCxnSpPr>
          <p:nvPr/>
        </p:nvCxnSpPr>
        <p:spPr>
          <a:xfrm rot="16200000" flipH="1">
            <a:off x="2910987" y="2668010"/>
            <a:ext cx="628050" cy="200715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pic>
        <p:nvPicPr>
          <p:cNvPr id="7" name="Picture 3" descr="Z:\home\jorge\Pictures\LIP\Coimbra-milipeia-tier2\LIP-Coimbra-Tier-2-a.jpg"/>
          <p:cNvPicPr>
            <a:picLocks noChangeAspect="1" noChangeArrowheads="1"/>
          </p:cNvPicPr>
          <p:nvPr/>
        </p:nvPicPr>
        <p:blipFill>
          <a:blip r:embed="rId3">
            <a:lum bright="10000"/>
          </a:blip>
          <a:srcRect/>
          <a:stretch>
            <a:fillRect/>
          </a:stretch>
        </p:blipFill>
        <p:spPr bwMode="auto">
          <a:xfrm>
            <a:off x="1428728" y="1000109"/>
            <a:ext cx="1585415" cy="2357453"/>
          </a:xfrm>
          <a:prstGeom prst="rect">
            <a:avLst/>
          </a:prstGeom>
          <a:noFill/>
        </p:spPr>
      </p:pic>
      <p:pic>
        <p:nvPicPr>
          <p:cNvPr id="8" name="Picture 9" descr="Z:\home\jorge\Pictures\LIP\LIP-CC-2009\P1010122.JPG"/>
          <p:cNvPicPr>
            <a:picLocks noChangeAspect="1" noChangeArrowheads="1"/>
          </p:cNvPicPr>
          <p:nvPr/>
        </p:nvPicPr>
        <p:blipFill>
          <a:blip r:embed="rId4" cstate="print"/>
          <a:srcRect/>
          <a:stretch>
            <a:fillRect/>
          </a:stretch>
        </p:blipFill>
        <p:spPr bwMode="auto">
          <a:xfrm rot="-5400000">
            <a:off x="3491500" y="1134054"/>
            <a:ext cx="2357453" cy="2089562"/>
          </a:xfrm>
          <a:prstGeom prst="rect">
            <a:avLst/>
          </a:prstGeom>
          <a:noFill/>
        </p:spPr>
      </p:pic>
      <p:pic>
        <p:nvPicPr>
          <p:cNvPr id="9" name="Picture 10" descr="Z:\home\jorge\Pictures\LIP\SALA-GRID\Maio 2009\DSC00350.JPG"/>
          <p:cNvPicPr>
            <a:picLocks noChangeAspect="1" noChangeArrowheads="1"/>
          </p:cNvPicPr>
          <p:nvPr/>
        </p:nvPicPr>
        <p:blipFill>
          <a:blip r:embed="rId5" cstate="print"/>
          <a:srcRect/>
          <a:stretch>
            <a:fillRect/>
          </a:stretch>
        </p:blipFill>
        <p:spPr bwMode="auto">
          <a:xfrm rot="-5400000">
            <a:off x="6036480" y="1250143"/>
            <a:ext cx="2357453" cy="1857386"/>
          </a:xfrm>
          <a:prstGeom prst="rect">
            <a:avLst/>
          </a:prstGeom>
          <a:noFill/>
        </p:spPr>
      </p:pic>
      <p:sp>
        <p:nvSpPr>
          <p:cNvPr id="10" name="TextBox 9"/>
          <p:cNvSpPr txBox="1"/>
          <p:nvPr/>
        </p:nvSpPr>
        <p:spPr>
          <a:xfrm>
            <a:off x="1486387" y="3000372"/>
            <a:ext cx="1424814" cy="400110"/>
          </a:xfrm>
          <a:prstGeom prst="rect">
            <a:avLst/>
          </a:prstGeom>
          <a:noFill/>
        </p:spPr>
        <p:txBody>
          <a:bodyPr wrap="none" rtlCol="0">
            <a:spAutoFit/>
          </a:bodyPr>
          <a:lstStyle/>
          <a:p>
            <a:r>
              <a:rPr lang="en-US" sz="2000" dirty="0" smtClean="0">
                <a:solidFill>
                  <a:schemeClr val="bg1"/>
                </a:solidFill>
              </a:rPr>
              <a:t>LIP Coimbra</a:t>
            </a:r>
            <a:endParaRPr lang="en-US" sz="2000" dirty="0">
              <a:solidFill>
                <a:schemeClr val="bg1"/>
              </a:solidFill>
            </a:endParaRPr>
          </a:p>
        </p:txBody>
      </p:sp>
      <p:sp>
        <p:nvSpPr>
          <p:cNvPr id="11" name="TextBox 10"/>
          <p:cNvSpPr txBox="1"/>
          <p:nvPr/>
        </p:nvSpPr>
        <p:spPr>
          <a:xfrm>
            <a:off x="3625446" y="3000372"/>
            <a:ext cx="1207382" cy="400110"/>
          </a:xfrm>
          <a:prstGeom prst="rect">
            <a:avLst/>
          </a:prstGeom>
          <a:noFill/>
        </p:spPr>
        <p:txBody>
          <a:bodyPr wrap="none" rtlCol="0">
            <a:spAutoFit/>
          </a:bodyPr>
          <a:lstStyle/>
          <a:p>
            <a:r>
              <a:rPr lang="en-US" sz="2000" dirty="0" smtClean="0">
                <a:solidFill>
                  <a:schemeClr val="bg1"/>
                </a:solidFill>
              </a:rPr>
              <a:t>LIP Lisbon</a:t>
            </a:r>
            <a:endParaRPr lang="en-US" sz="2000" dirty="0">
              <a:solidFill>
                <a:schemeClr val="bg1"/>
              </a:solidFill>
            </a:endParaRPr>
          </a:p>
        </p:txBody>
      </p:sp>
      <p:sp>
        <p:nvSpPr>
          <p:cNvPr id="12" name="TextBox 11"/>
          <p:cNvSpPr txBox="1"/>
          <p:nvPr/>
        </p:nvSpPr>
        <p:spPr>
          <a:xfrm>
            <a:off x="6233705" y="2714620"/>
            <a:ext cx="1981633" cy="707886"/>
          </a:xfrm>
          <a:prstGeom prst="rect">
            <a:avLst/>
          </a:prstGeom>
          <a:noFill/>
        </p:spPr>
        <p:txBody>
          <a:bodyPr wrap="none" rtlCol="0">
            <a:spAutoFit/>
          </a:bodyPr>
          <a:lstStyle/>
          <a:p>
            <a:r>
              <a:rPr lang="en-US" sz="2000" dirty="0" smtClean="0">
                <a:solidFill>
                  <a:schemeClr val="bg1"/>
                </a:solidFill>
              </a:rPr>
              <a:t>Centro </a:t>
            </a:r>
            <a:r>
              <a:rPr lang="en-US" sz="2000" dirty="0" err="1" smtClean="0">
                <a:solidFill>
                  <a:schemeClr val="bg1"/>
                </a:solidFill>
              </a:rPr>
              <a:t>nacional</a:t>
            </a:r>
            <a:endParaRPr lang="en-US" sz="2000" dirty="0" smtClean="0">
              <a:solidFill>
                <a:schemeClr val="bg1"/>
              </a:solidFill>
            </a:endParaRPr>
          </a:p>
          <a:p>
            <a:r>
              <a:rPr lang="en-US" sz="2000" dirty="0" smtClean="0">
                <a:solidFill>
                  <a:schemeClr val="bg1"/>
                </a:solidFill>
              </a:rPr>
              <a:t>NCG</a:t>
            </a:r>
            <a:endParaRPr lang="en-US" sz="2000" dirty="0">
              <a:solidFill>
                <a:schemeClr val="bg1"/>
              </a:solidFill>
            </a:endParaRPr>
          </a:p>
        </p:txBody>
      </p:sp>
      <p:cxnSp>
        <p:nvCxnSpPr>
          <p:cNvPr id="14" name="Straight Connector 13"/>
          <p:cNvCxnSpPr>
            <a:stCxn id="8" idx="1"/>
          </p:cNvCxnSpPr>
          <p:nvPr/>
        </p:nvCxnSpPr>
        <p:spPr>
          <a:xfrm rot="5400000">
            <a:off x="4491063" y="3535588"/>
            <a:ext cx="357190" cy="113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a:xfrm>
            <a:off x="142844" y="4000504"/>
            <a:ext cx="3571900" cy="1714512"/>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pt-PT" sz="2800" dirty="0" smtClean="0">
                <a:solidFill>
                  <a:schemeClr val="tx1"/>
                </a:solidFill>
                <a:latin typeface="+mn-lt"/>
                <a:cs typeface="+mn-cs"/>
              </a:rPr>
              <a:t>~   </a:t>
            </a:r>
            <a:r>
              <a:rPr kumimoji="0" lang="pt-PT" sz="2800" b="0" i="0" u="none" strike="noStrike" kern="1200" cap="none" spc="0" normalizeH="0" baseline="0" noProof="0" dirty="0" smtClean="0">
                <a:ln>
                  <a:noFill/>
                </a:ln>
                <a:solidFill>
                  <a:schemeClr val="tx1"/>
                </a:solidFill>
                <a:effectLst/>
                <a:uLnTx/>
                <a:uFillTx/>
                <a:latin typeface="+mn-lt"/>
                <a:ea typeface="+mn-ea"/>
                <a:cs typeface="+mn-cs"/>
              </a:rPr>
              <a:t>340 servidores</a:t>
            </a:r>
          </a:p>
          <a:p>
            <a:pPr marL="342900" marR="0" lvl="0" indent="-342900" algn="l" defTabSz="914400" rtl="0" eaLnBrk="1" fontAlgn="auto" latinLnBrk="0" hangingPunct="1">
              <a:lnSpc>
                <a:spcPct val="100000"/>
              </a:lnSpc>
              <a:spcBef>
                <a:spcPct val="20000"/>
              </a:spcBef>
              <a:spcAft>
                <a:spcPts val="0"/>
              </a:spcAft>
              <a:buClrTx/>
              <a:buSzTx/>
              <a:tabLst/>
              <a:defRPr/>
            </a:pPr>
            <a:r>
              <a:rPr lang="pt-PT" sz="2800" dirty="0" smtClean="0">
                <a:solidFill>
                  <a:schemeClr val="tx1"/>
                </a:solidFill>
                <a:latin typeface="+mn-lt"/>
                <a:cs typeface="+mn-cs"/>
              </a:rPr>
              <a:t>~ 2000 processadores</a:t>
            </a:r>
            <a:endParaRPr kumimoji="0" lang="pt-PT"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pt-PT" sz="2800" dirty="0" smtClean="0">
                <a:solidFill>
                  <a:schemeClr val="tx1"/>
                </a:solidFill>
              </a:rPr>
              <a:t>~ 1400 discos</a:t>
            </a:r>
            <a:endParaRPr kumimoji="0" lang="pt-PT"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3" name="Cloud 22"/>
          <p:cNvSpPr/>
          <p:nvPr/>
        </p:nvSpPr>
        <p:spPr bwMode="auto">
          <a:xfrm>
            <a:off x="3857620" y="3643314"/>
            <a:ext cx="1714512" cy="571504"/>
          </a:xfrm>
          <a:prstGeom prst="cloud">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1" i="0" u="none" strike="noStrike" cap="none" normalizeH="0" baseline="0" dirty="0" smtClean="0">
                <a:ln>
                  <a:noFill/>
                </a:ln>
                <a:solidFill>
                  <a:schemeClr val="bg1"/>
                </a:solidFill>
                <a:effectLst/>
                <a:latin typeface="Arial" charset="0"/>
                <a:cs typeface="Arial Unicode MS" charset="0"/>
              </a:rPr>
              <a:t>FCCN</a:t>
            </a:r>
          </a:p>
        </p:txBody>
      </p:sp>
      <p:cxnSp>
        <p:nvCxnSpPr>
          <p:cNvPr id="24" name="Straight Connector 23"/>
          <p:cNvCxnSpPr/>
          <p:nvPr/>
        </p:nvCxnSpPr>
        <p:spPr>
          <a:xfrm rot="10800000">
            <a:off x="5204330" y="4138012"/>
            <a:ext cx="939306" cy="505437"/>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6" name="Cloud 25"/>
          <p:cNvSpPr/>
          <p:nvPr/>
        </p:nvSpPr>
        <p:spPr bwMode="auto">
          <a:xfrm>
            <a:off x="5715008" y="4357694"/>
            <a:ext cx="2071702" cy="857256"/>
          </a:xfrm>
          <a:prstGeom prst="cloud">
            <a:avLst/>
          </a:prstGeom>
          <a:solidFill>
            <a:srgbClr val="0099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1" i="0" u="none" strike="noStrike" cap="none" normalizeH="0" baseline="0" dirty="0" smtClean="0">
                <a:ln>
                  <a:noFill/>
                </a:ln>
                <a:solidFill>
                  <a:schemeClr val="bg1"/>
                </a:solidFill>
                <a:effectLst/>
                <a:latin typeface="Arial" charset="0"/>
                <a:cs typeface="Arial Unicode MS" charset="0"/>
              </a:rPr>
              <a:t>Internet</a:t>
            </a:r>
          </a:p>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en-US" b="1" smtClean="0"/>
              <a:t>GÉANT</a:t>
            </a:r>
            <a:endParaRPr kumimoji="0" lang="en-US" sz="1800" b="1" i="0" u="none" strike="noStrike" cap="none" normalizeH="0" baseline="0" dirty="0" smtClean="0">
              <a:ln>
                <a:noFill/>
              </a:ln>
              <a:solidFill>
                <a:schemeClr val="bg1"/>
              </a:solidFill>
              <a:effectLst/>
              <a:latin typeface="Arial" charset="0"/>
              <a:cs typeface="Arial Unicode MS" charset="0"/>
            </a:endParaRPr>
          </a:p>
        </p:txBody>
      </p:sp>
      <p:sp>
        <p:nvSpPr>
          <p:cNvPr id="27" name="TextBox 26"/>
          <p:cNvSpPr txBox="1"/>
          <p:nvPr/>
        </p:nvSpPr>
        <p:spPr>
          <a:xfrm rot="16200000">
            <a:off x="-188818" y="1536203"/>
            <a:ext cx="2351579" cy="707886"/>
          </a:xfrm>
          <a:prstGeom prst="rect">
            <a:avLst/>
          </a:prstGeom>
          <a:noFill/>
        </p:spPr>
        <p:txBody>
          <a:bodyPr wrap="square" rtlCol="0">
            <a:spAutoFit/>
          </a:bodyPr>
          <a:lstStyle/>
          <a:p>
            <a:r>
              <a:rPr lang="pt-PT" sz="2000" dirty="0" smtClean="0">
                <a:solidFill>
                  <a:srgbClr val="333333"/>
                </a:solidFill>
              </a:rPr>
              <a:t>3x centros de processamento</a:t>
            </a:r>
            <a:endParaRPr lang="pt-PT" sz="2000" dirty="0">
              <a:solidFill>
                <a:srgbClr val="333333"/>
              </a:solidFill>
            </a:endParaRPr>
          </a:p>
        </p:txBody>
      </p:sp>
      <p:grpSp>
        <p:nvGrpSpPr>
          <p:cNvPr id="38" name="Group 37"/>
          <p:cNvGrpSpPr/>
          <p:nvPr/>
        </p:nvGrpSpPr>
        <p:grpSpPr>
          <a:xfrm>
            <a:off x="1785918" y="1142984"/>
            <a:ext cx="5857916" cy="2786082"/>
            <a:chOff x="1785918" y="1142984"/>
            <a:chExt cx="5857916" cy="2786082"/>
          </a:xfrm>
        </p:grpSpPr>
        <p:sp>
          <p:nvSpPr>
            <p:cNvPr id="19" name="Oval 18"/>
            <p:cNvSpPr/>
            <p:nvPr/>
          </p:nvSpPr>
          <p:spPr bwMode="auto">
            <a:xfrm>
              <a:off x="1785918" y="1142984"/>
              <a:ext cx="5857916" cy="2786082"/>
            </a:xfrm>
            <a:prstGeom prst="ellipse">
              <a:avLst/>
            </a:prstGeom>
            <a:solidFill>
              <a:schemeClr val="bg1">
                <a:lumMod val="65000"/>
                <a:alpha val="73000"/>
              </a:schemeClr>
            </a:solidFill>
            <a:ln w="9525" cap="flat" cmpd="sng" algn="ctr">
              <a:noFill/>
              <a:prstDash val="solid"/>
              <a:round/>
              <a:headEnd type="none" w="med" len="med"/>
              <a:tailEnd type="none" w="med" len="med"/>
            </a:ln>
            <a:effectLst>
              <a:glow rad="228600">
                <a:schemeClr val="accent4">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lang="en-US" dirty="0" smtClean="0">
                <a:solidFill>
                  <a:srgbClr val="333333"/>
                </a:solidFill>
              </a:endParaRPr>
            </a:p>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pt-PT" sz="2400" b="1" dirty="0" smtClean="0">
                  <a:solidFill>
                    <a:srgbClr val="FFC000"/>
                  </a:solidFill>
                </a:rPr>
                <a:t>LIP  WLCG </a:t>
              </a:r>
            </a:p>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pt-PT" sz="2400" b="1" dirty="0" smtClean="0">
                  <a:solidFill>
                    <a:srgbClr val="FFC000"/>
                  </a:solidFill>
                </a:rPr>
                <a:t>Tier-2 federado</a:t>
              </a:r>
              <a:endParaRPr kumimoji="0" lang="pt-PT" sz="2400" b="1" i="0" u="none" strike="noStrike" cap="none" normalizeH="0" baseline="0" dirty="0" smtClean="0">
                <a:ln>
                  <a:noFill/>
                </a:ln>
                <a:solidFill>
                  <a:srgbClr val="FFC000"/>
                </a:solidFill>
                <a:effectLst/>
                <a:latin typeface="Arial" charset="0"/>
                <a:cs typeface="Arial Unicode MS" charset="0"/>
              </a:endParaRPr>
            </a:p>
          </p:txBody>
        </p:sp>
        <p:pic>
          <p:nvPicPr>
            <p:cNvPr id="4103" name="Picture 7"/>
            <p:cNvPicPr>
              <a:picLocks noChangeAspect="1" noChangeArrowheads="1"/>
            </p:cNvPicPr>
            <p:nvPr/>
          </p:nvPicPr>
          <p:blipFill>
            <a:blip r:embed="rId6" cstate="print"/>
            <a:srcRect/>
            <a:stretch>
              <a:fillRect/>
            </a:stretch>
          </p:blipFill>
          <p:spPr bwMode="auto">
            <a:xfrm>
              <a:off x="4071934" y="2663821"/>
              <a:ext cx="1428760" cy="1060451"/>
            </a:xfrm>
            <a:prstGeom prst="rect">
              <a:avLst/>
            </a:prstGeom>
            <a:noFill/>
            <a:ln w="9525">
              <a:noFill/>
              <a:miter lim="800000"/>
              <a:headEnd/>
              <a:tailEnd/>
            </a:ln>
            <a:effectLst/>
          </p:spPr>
        </p:pic>
        <p:pic>
          <p:nvPicPr>
            <p:cNvPr id="4107" name="Picture 11"/>
            <p:cNvPicPr>
              <a:picLocks noChangeAspect="1" noChangeArrowheads="1"/>
            </p:cNvPicPr>
            <p:nvPr/>
          </p:nvPicPr>
          <p:blipFill>
            <a:blip r:embed="rId7" cstate="print"/>
            <a:srcRect/>
            <a:stretch>
              <a:fillRect/>
            </a:stretch>
          </p:blipFill>
          <p:spPr bwMode="auto">
            <a:xfrm>
              <a:off x="2753112" y="1698250"/>
              <a:ext cx="642942" cy="656739"/>
            </a:xfrm>
            <a:prstGeom prst="rect">
              <a:avLst/>
            </a:prstGeom>
            <a:noFill/>
            <a:ln w="9525">
              <a:noFill/>
              <a:miter lim="800000"/>
              <a:headEnd/>
              <a:tailEnd/>
            </a:ln>
            <a:effectLst/>
          </p:spPr>
        </p:pic>
        <p:pic>
          <p:nvPicPr>
            <p:cNvPr id="4110" name="Picture 14"/>
            <p:cNvPicPr>
              <a:picLocks noChangeAspect="1" noChangeArrowheads="1"/>
            </p:cNvPicPr>
            <p:nvPr/>
          </p:nvPicPr>
          <p:blipFill>
            <a:blip r:embed="rId8" cstate="print"/>
            <a:srcRect/>
            <a:stretch>
              <a:fillRect/>
            </a:stretch>
          </p:blipFill>
          <p:spPr bwMode="auto">
            <a:xfrm>
              <a:off x="2643174" y="2357430"/>
              <a:ext cx="857256" cy="1028707"/>
            </a:xfrm>
            <a:prstGeom prst="rect">
              <a:avLst/>
            </a:prstGeom>
            <a:noFill/>
            <a:ln w="9525">
              <a:noFill/>
              <a:miter lim="800000"/>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srcRect/>
          <a:stretch>
            <a:fillRect/>
          </a:stretch>
        </p:blipFill>
        <p:spPr bwMode="auto">
          <a:xfrm>
            <a:off x="10287040" y="3643314"/>
            <a:ext cx="4843884" cy="2428892"/>
          </a:xfrm>
          <a:prstGeom prst="rect">
            <a:avLst/>
          </a:prstGeom>
          <a:noFill/>
          <a:ln w="9525">
            <a:noFill/>
            <a:miter lim="800000"/>
            <a:headEnd/>
            <a:tailEnd/>
          </a:ln>
          <a:effectLst/>
        </p:spPr>
      </p:pic>
      <p:sp>
        <p:nvSpPr>
          <p:cNvPr id="2" name="Title 1"/>
          <p:cNvSpPr>
            <a:spLocks noGrp="1"/>
          </p:cNvSpPr>
          <p:nvPr>
            <p:ph type="title"/>
          </p:nvPr>
        </p:nvSpPr>
        <p:spPr>
          <a:xfrm>
            <a:off x="457200" y="71414"/>
            <a:ext cx="8228013" cy="725488"/>
          </a:xfrm>
        </p:spPr>
        <p:txBody>
          <a:bodyPr/>
          <a:lstStyle/>
          <a:p>
            <a:r>
              <a:rPr lang="en-US" sz="3600" dirty="0" smtClean="0"/>
              <a:t>LIP WLCG Tier-2</a:t>
            </a:r>
            <a:endParaRPr lang="en-US" sz="3600" dirty="0"/>
          </a:p>
        </p:txBody>
      </p:sp>
      <p:sp>
        <p:nvSpPr>
          <p:cNvPr id="6" name="Rectangle 5"/>
          <p:cNvSpPr/>
          <p:nvPr/>
        </p:nvSpPr>
        <p:spPr>
          <a:xfrm>
            <a:off x="4867276" y="5643578"/>
            <a:ext cx="1643074"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500562" y="1785926"/>
            <a:ext cx="1109791" cy="307777"/>
          </a:xfrm>
          <a:prstGeom prst="rect">
            <a:avLst/>
          </a:prstGeom>
          <a:noFill/>
        </p:spPr>
        <p:txBody>
          <a:bodyPr wrap="none" rtlCol="0">
            <a:spAutoFit/>
          </a:bodyPr>
          <a:lstStyle/>
          <a:p>
            <a:r>
              <a:rPr lang="en-US" sz="1400" b="1" dirty="0" smtClean="0"/>
              <a:t>PT-LIP-Tier-2</a:t>
            </a:r>
            <a:endParaRPr lang="en-US" sz="1400" b="1" dirty="0"/>
          </a:p>
        </p:txBody>
      </p:sp>
      <p:pic>
        <p:nvPicPr>
          <p:cNvPr id="1030" name="Picture 6"/>
          <p:cNvPicPr>
            <a:picLocks noChangeAspect="1" noChangeArrowheads="1"/>
          </p:cNvPicPr>
          <p:nvPr/>
        </p:nvPicPr>
        <p:blipFill>
          <a:blip r:embed="rId4"/>
          <a:srcRect/>
          <a:stretch>
            <a:fillRect/>
          </a:stretch>
        </p:blipFill>
        <p:spPr bwMode="auto">
          <a:xfrm>
            <a:off x="10715668" y="1857364"/>
            <a:ext cx="4857784" cy="2321101"/>
          </a:xfrm>
          <a:prstGeom prst="rect">
            <a:avLst/>
          </a:prstGeom>
          <a:noFill/>
          <a:ln w="9525">
            <a:noFill/>
            <a:miter lim="800000"/>
            <a:headEnd/>
            <a:tailEnd/>
          </a:ln>
          <a:effectLst/>
        </p:spPr>
      </p:pic>
      <p:pic>
        <p:nvPicPr>
          <p:cNvPr id="4" name="Picture 3"/>
          <p:cNvPicPr>
            <a:picLocks noChangeAspect="1" noChangeArrowheads="1"/>
          </p:cNvPicPr>
          <p:nvPr/>
        </p:nvPicPr>
        <p:blipFill>
          <a:blip r:embed="rId5"/>
          <a:srcRect/>
          <a:stretch>
            <a:fillRect/>
          </a:stretch>
        </p:blipFill>
        <p:spPr bwMode="auto">
          <a:xfrm>
            <a:off x="11358610" y="3214686"/>
            <a:ext cx="3000396" cy="2343093"/>
          </a:xfrm>
          <a:prstGeom prst="rect">
            <a:avLst/>
          </a:prstGeom>
          <a:noFill/>
          <a:ln w="9525">
            <a:noFill/>
            <a:miter lim="800000"/>
            <a:headEnd/>
            <a:tailEnd/>
          </a:ln>
          <a:effectLst/>
        </p:spPr>
      </p:pic>
      <p:pic>
        <p:nvPicPr>
          <p:cNvPr id="3075" name="Picture 3"/>
          <p:cNvPicPr>
            <a:picLocks noChangeAspect="1" noChangeArrowheads="1"/>
          </p:cNvPicPr>
          <p:nvPr/>
        </p:nvPicPr>
        <p:blipFill>
          <a:blip r:embed="rId6"/>
          <a:srcRect/>
          <a:stretch>
            <a:fillRect/>
          </a:stretch>
        </p:blipFill>
        <p:spPr bwMode="auto">
          <a:xfrm>
            <a:off x="11858676" y="0"/>
            <a:ext cx="3073814" cy="3031790"/>
          </a:xfrm>
          <a:prstGeom prst="rect">
            <a:avLst/>
          </a:prstGeom>
          <a:noFill/>
          <a:ln w="9525">
            <a:noFill/>
            <a:miter lim="800000"/>
            <a:headEnd/>
            <a:tailEnd/>
          </a:ln>
          <a:effectLst/>
        </p:spPr>
      </p:pic>
      <p:pic>
        <p:nvPicPr>
          <p:cNvPr id="3076" name="Picture 4"/>
          <p:cNvPicPr>
            <a:picLocks noChangeAspect="1" noChangeArrowheads="1"/>
          </p:cNvPicPr>
          <p:nvPr/>
        </p:nvPicPr>
        <p:blipFill>
          <a:blip r:embed="rId7"/>
          <a:srcRect/>
          <a:stretch>
            <a:fillRect/>
          </a:stretch>
        </p:blipFill>
        <p:spPr bwMode="auto">
          <a:xfrm>
            <a:off x="962050" y="3286124"/>
            <a:ext cx="7181850" cy="2643206"/>
          </a:xfrm>
          <a:prstGeom prst="rect">
            <a:avLst/>
          </a:prstGeom>
          <a:noFill/>
          <a:ln w="9525">
            <a:noFill/>
            <a:miter lim="800000"/>
            <a:headEnd/>
            <a:tailEnd/>
          </a:ln>
          <a:effectLst/>
        </p:spPr>
      </p:pic>
      <p:pic>
        <p:nvPicPr>
          <p:cNvPr id="17" name="Picture 12"/>
          <p:cNvPicPr>
            <a:picLocks noChangeAspect="1" noChangeArrowheads="1"/>
          </p:cNvPicPr>
          <p:nvPr/>
        </p:nvPicPr>
        <p:blipFill>
          <a:blip r:embed="rId8"/>
          <a:srcRect/>
          <a:stretch>
            <a:fillRect/>
          </a:stretch>
        </p:blipFill>
        <p:spPr bwMode="auto">
          <a:xfrm>
            <a:off x="246063" y="5557838"/>
            <a:ext cx="2460625" cy="1222375"/>
          </a:xfrm>
          <a:prstGeom prst="rect">
            <a:avLst/>
          </a:prstGeom>
          <a:noFill/>
          <a:ln w="9525">
            <a:noFill/>
            <a:round/>
            <a:headEnd/>
            <a:tailEnd/>
          </a:ln>
        </p:spPr>
      </p:pic>
      <p:sp>
        <p:nvSpPr>
          <p:cNvPr id="20" name="TextBox 19"/>
          <p:cNvSpPr txBox="1"/>
          <p:nvPr/>
        </p:nvSpPr>
        <p:spPr>
          <a:xfrm>
            <a:off x="4071934" y="3347418"/>
            <a:ext cx="2359364" cy="738664"/>
          </a:xfrm>
          <a:prstGeom prst="rect">
            <a:avLst/>
          </a:prstGeom>
          <a:noFill/>
        </p:spPr>
        <p:txBody>
          <a:bodyPr wrap="none" rtlCol="0">
            <a:spAutoFit/>
          </a:bodyPr>
          <a:lstStyle/>
          <a:p>
            <a:r>
              <a:rPr lang="pt-PT" sz="1400" b="1" dirty="0" smtClean="0">
                <a:solidFill>
                  <a:srgbClr val="333333"/>
                </a:solidFill>
              </a:rPr>
              <a:t>Tier-2 Europeus </a:t>
            </a:r>
          </a:p>
          <a:p>
            <a:r>
              <a:rPr lang="pt-PT" sz="1400" b="1" dirty="0" smtClean="0">
                <a:solidFill>
                  <a:srgbClr val="333333"/>
                </a:solidFill>
              </a:rPr>
              <a:t>Tempo de CPU fornecido</a:t>
            </a:r>
          </a:p>
          <a:p>
            <a:r>
              <a:rPr lang="pt-PT" sz="1400" b="1" dirty="0" smtClean="0">
                <a:solidFill>
                  <a:srgbClr val="333333"/>
                </a:solidFill>
              </a:rPr>
              <a:t>HEP Spec06 horas</a:t>
            </a:r>
            <a:endParaRPr lang="pt-PT" sz="1400" b="1" dirty="0">
              <a:solidFill>
                <a:srgbClr val="333333"/>
              </a:solidFill>
            </a:endParaRPr>
          </a:p>
        </p:txBody>
      </p:sp>
      <p:sp>
        <p:nvSpPr>
          <p:cNvPr id="21" name="Down Arrow 20"/>
          <p:cNvSpPr/>
          <p:nvPr/>
        </p:nvSpPr>
        <p:spPr bwMode="auto">
          <a:xfrm>
            <a:off x="5429256" y="4714884"/>
            <a:ext cx="214314" cy="285752"/>
          </a:xfrm>
          <a:prstGeom prst="downArrow">
            <a:avLst/>
          </a:prstGeom>
          <a:solidFill>
            <a:srgbClr val="3366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Unicode MS" charset="0"/>
            </a:endParaRPr>
          </a:p>
        </p:txBody>
      </p:sp>
      <p:pic>
        <p:nvPicPr>
          <p:cNvPr id="3078" name="Picture 6"/>
          <p:cNvPicPr>
            <a:picLocks noChangeAspect="1" noChangeArrowheads="1"/>
          </p:cNvPicPr>
          <p:nvPr/>
        </p:nvPicPr>
        <p:blipFill>
          <a:blip r:embed="rId9"/>
          <a:srcRect/>
          <a:stretch>
            <a:fillRect/>
          </a:stretch>
        </p:blipFill>
        <p:spPr bwMode="auto">
          <a:xfrm>
            <a:off x="5286380" y="857232"/>
            <a:ext cx="3429024" cy="2214578"/>
          </a:xfrm>
          <a:prstGeom prst="rect">
            <a:avLst/>
          </a:prstGeom>
          <a:noFill/>
          <a:ln w="9525">
            <a:noFill/>
            <a:miter lim="800000"/>
            <a:headEnd/>
            <a:tailEnd/>
          </a:ln>
          <a:effectLst/>
        </p:spPr>
      </p:pic>
      <p:pic>
        <p:nvPicPr>
          <p:cNvPr id="3082" name="Picture 10"/>
          <p:cNvPicPr>
            <a:picLocks noChangeAspect="1" noChangeArrowheads="1"/>
          </p:cNvPicPr>
          <p:nvPr/>
        </p:nvPicPr>
        <p:blipFill>
          <a:blip r:embed="rId10"/>
          <a:srcRect/>
          <a:stretch>
            <a:fillRect/>
          </a:stretch>
        </p:blipFill>
        <p:spPr bwMode="auto">
          <a:xfrm>
            <a:off x="569908" y="714355"/>
            <a:ext cx="4264050" cy="25003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12820</TotalTime>
  <Words>982</Words>
  <PresentationFormat>On-screen Show (4:3)</PresentationFormat>
  <Paragraphs>143</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 Unicode MS</vt:lpstr>
      <vt:lpstr>Times New Roman</vt:lpstr>
      <vt:lpstr>Symbol</vt:lpstr>
      <vt:lpstr>Wingdings</vt:lpstr>
      <vt:lpstr>Office Theme</vt:lpstr>
      <vt:lpstr>Grid e Computação</vt:lpstr>
      <vt:lpstr>Computação e Física de Altas Energias</vt:lpstr>
      <vt:lpstr>Colisões no LHC</vt:lpstr>
      <vt:lpstr>Aquisição de dados no LHC</vt:lpstr>
      <vt:lpstr>Computação para o LHC</vt:lpstr>
      <vt:lpstr>Worldwide LHC Computing Grid</vt:lpstr>
      <vt:lpstr>WLCG arquitetura</vt:lpstr>
      <vt:lpstr>LIP - Infra-estrutura de cálculo</vt:lpstr>
      <vt:lpstr>LIP WLCG Tier-2</vt:lpstr>
      <vt:lpstr>e-Science + grid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physics science template</dc:title>
  <dc:creator>Presentation Magazine</dc:creator>
  <cp:lastModifiedBy>jorge</cp:lastModifiedBy>
  <cp:revision>310</cp:revision>
  <cp:lastPrinted>1601-01-01T00:00:00Z</cp:lastPrinted>
  <dcterms:created xsi:type="dcterms:W3CDTF">1601-01-01T00:00:00Z</dcterms:created>
  <dcterms:modified xsi:type="dcterms:W3CDTF">2012-04-20T16:58:14Z</dcterms:modified>
</cp:coreProperties>
</file>