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4"/>
  </p:notesMasterIdLst>
  <p:sldIdLst>
    <p:sldId id="256" r:id="rId2"/>
    <p:sldId id="257" r:id="rId3"/>
    <p:sldId id="259" r:id="rId4"/>
    <p:sldId id="265" r:id="rId5"/>
    <p:sldId id="264" r:id="rId6"/>
    <p:sldId id="266" r:id="rId7"/>
    <p:sldId id="261" r:id="rId8"/>
    <p:sldId id="262" r:id="rId9"/>
    <p:sldId id="263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296C"/>
    <a:srgbClr val="4C2156"/>
    <a:srgbClr val="602A6D"/>
    <a:srgbClr val="723280"/>
    <a:srgbClr val="5C1D80"/>
    <a:srgbClr val="603280"/>
    <a:srgbClr val="624080"/>
    <a:srgbClr val="010B28"/>
    <a:srgbClr val="000640"/>
    <a:srgbClr val="5D0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78" autoAdjust="0"/>
  </p:normalViewPr>
  <p:slideViewPr>
    <p:cSldViewPr snapToGrid="0" snapToObjects="1">
      <p:cViewPr>
        <p:scale>
          <a:sx n="80" d="100"/>
          <a:sy n="80" d="100"/>
        </p:scale>
        <p:origin x="-864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0A885-2224-8246-BC6D-003EF0507688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CA41C-4B78-0D4E-A9EA-4B0E903D4D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9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62100" y="860425"/>
            <a:ext cx="3930650" cy="2947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75765" y="4094307"/>
            <a:ext cx="4908176" cy="3190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19483C-798C-2C49-A698-E89C1F3F7F65}" type="slidenum">
              <a:rPr lang="en-US"/>
              <a:pPr/>
              <a:t>7</a:t>
            </a:fld>
            <a:endParaRPr lang="en-US"/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0" y="0"/>
            <a:ext cx="1401" cy="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766" tIns="40383" rIns="80766" bIns="4038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buClrTx/>
              <a:buFontTx/>
              <a:buNone/>
            </a:pPr>
            <a:fld id="{64C76C5F-9AE8-1B42-B2D3-C405B692A537}" type="slidenum">
              <a:rPr lang="en-US" sz="1300">
                <a:cs typeface="ＭＳ Ｐゴシック" charset="0"/>
              </a:rPr>
              <a:pPr>
                <a:buClrTx/>
                <a:buFontTx/>
                <a:buNone/>
              </a:pPr>
              <a:t>7</a:t>
            </a:fld>
            <a:endParaRPr lang="en-US" sz="1300">
              <a:cs typeface="ＭＳ Ｐゴシック" charset="0"/>
            </a:endParaRPr>
          </a:p>
        </p:txBody>
      </p:sp>
      <p:sp>
        <p:nvSpPr>
          <p:cNvPr id="4098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9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en-US" sz="1800">
              <a:latin typeface="Arial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M. Bardeen, IPPOG, April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9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9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25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1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4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5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9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11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8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7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6340F-3BD1-0348-A459-ADC518AD3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2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386EF-7B87-F246-A470-ABD0F81A682C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M.Bardeen</a:t>
            </a:r>
            <a:r>
              <a:rPr lang="en-US" dirty="0" smtClean="0"/>
              <a:t>, IPPOG, April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3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learnaboutenergy.org/CosmicMap/CosmicMap.html" TargetMode="External"/><Relationship Id="rId3" Type="http://schemas.openxmlformats.org/officeDocument/2006/relationships/image" Target="../media/image30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1" y="0"/>
            <a:ext cx="9002893" cy="68837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3600" b="1" dirty="0" smtClean="0">
                <a:ln w="1270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2"/>
                </a:solidFill>
              </a:rPr>
              <a:t>Report on U.S. Outreach Activities</a:t>
            </a:r>
            <a:br>
              <a:rPr lang="en-US" sz="3600" b="1" dirty="0" smtClean="0">
                <a:ln w="1270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2"/>
                </a:solidFill>
              </a:rPr>
            </a:br>
            <a:r>
              <a:rPr lang="en-US" sz="3600" b="1" dirty="0" smtClean="0">
                <a:ln w="1270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2"/>
                </a:solidFill>
              </a:rPr>
              <a:t>April 2012</a:t>
            </a:r>
            <a:endParaRPr lang="en-US" sz="3600" b="1" dirty="0">
              <a:ln w="1270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100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years of Cosmic Rays: Educational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Opportunities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at the APS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April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Meeting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6181" y="1343209"/>
            <a:ext cx="890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Bardeen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33738" y="6347037"/>
            <a:ext cx="247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2"/>
                </a:solidFill>
              </a:rPr>
              <a:t>M. Bardeen, IPPOG, April 2012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>
          <a:xfrm>
            <a:off x="0" y="20650"/>
            <a:ext cx="9144000" cy="1143000"/>
          </a:xfrm>
          <a:solidFill>
            <a:srgbClr val="629331">
              <a:alpha val="75000"/>
            </a:srgbClr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The Mile Deep </a:t>
            </a:r>
            <a:r>
              <a:rPr lang="en-US" sz="3200" b="1" dirty="0" err="1" smtClean="0">
                <a:latin typeface="Arial"/>
                <a:cs typeface="Arial"/>
              </a:rPr>
              <a:t>Muon</a:t>
            </a:r>
            <a:r>
              <a:rPr lang="en-US" sz="3200" b="1" dirty="0" smtClean="0">
                <a:latin typeface="Arial"/>
                <a:cs typeface="Arial"/>
              </a:rPr>
              <a:t> Detector (MD</a:t>
            </a:r>
            <a:r>
              <a:rPr lang="en-US" sz="3200" b="1" baseline="30000" dirty="0" smtClean="0">
                <a:latin typeface="Arial"/>
                <a:cs typeface="Arial"/>
              </a:rPr>
              <a:t>2</a:t>
            </a:r>
            <a:r>
              <a:rPr lang="en-US" sz="3200" b="1" dirty="0" smtClean="0">
                <a:latin typeface="Arial"/>
                <a:cs typeface="Arial"/>
              </a:rPr>
              <a:t>)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783581" y="1181792"/>
            <a:ext cx="3990965" cy="12009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00" u="sng" dirty="0" smtClean="0">
                <a:solidFill>
                  <a:schemeClr val="bg1"/>
                </a:solidFill>
                <a:latin typeface="Arial"/>
                <a:cs typeface="Arial"/>
              </a:rPr>
              <a:t>An Undergraduate Summer Project</a:t>
            </a:r>
          </a:p>
          <a:p>
            <a:pPr marL="0" indent="6350">
              <a:spcBef>
                <a:spcPts val="0"/>
              </a:spcBef>
              <a:buNone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Davis-</a:t>
            </a:r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Bahcall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 Scholars installed the Mile Deep </a:t>
            </a:r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Muon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 Detector at the 4850L of the </a:t>
            </a:r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Homestake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 Mine in Summer 2011. </a:t>
            </a:r>
          </a:p>
          <a:p>
            <a:pPr lvl="1">
              <a:buNone/>
            </a:pPr>
            <a:r>
              <a:rPr lang="en-US" sz="1400" i="1" dirty="0" smtClean="0">
                <a:solidFill>
                  <a:schemeClr val="bg1"/>
                </a:solidFill>
                <a:latin typeface="Arial"/>
                <a:cs typeface="Arial"/>
              </a:rPr>
              <a:t>Preliminary results: 3 </a:t>
            </a:r>
            <a:r>
              <a:rPr lang="en-US" sz="1400" i="1" dirty="0" err="1" smtClean="0">
                <a:solidFill>
                  <a:schemeClr val="bg1"/>
                </a:solidFill>
                <a:latin typeface="Arial"/>
                <a:cs typeface="Arial"/>
              </a:rPr>
              <a:t>muons</a:t>
            </a:r>
            <a:r>
              <a:rPr lang="en-US" sz="1400" i="1" dirty="0" smtClean="0">
                <a:solidFill>
                  <a:schemeClr val="bg1"/>
                </a:solidFill>
                <a:latin typeface="Arial"/>
                <a:cs typeface="Arial"/>
              </a:rPr>
              <a:t>/day</a:t>
            </a:r>
            <a:endParaRPr lang="en-US" sz="2200" i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506" y="3086421"/>
            <a:ext cx="3140369" cy="203200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2709" y="3086421"/>
            <a:ext cx="2243252" cy="2036269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6554" y="3086420"/>
            <a:ext cx="3148018" cy="2036952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199" y="1145508"/>
            <a:ext cx="4196443" cy="2237295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1600" u="sng" dirty="0" smtClean="0">
                <a:solidFill>
                  <a:schemeClr val="bg1"/>
                </a:solidFill>
                <a:latin typeface="Arial"/>
                <a:cs typeface="Arial"/>
              </a:rPr>
              <a:t>Cosmic Rays in Context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At the surface in Lead, SD (one mile high)</a:t>
            </a:r>
          </a:p>
          <a:p>
            <a:pPr marL="346075" lvl="1"/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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 one </a:t>
            </a:r>
            <a:r>
              <a:rPr lang="en-US" sz="1300" dirty="0" err="1" smtClean="0">
                <a:solidFill>
                  <a:schemeClr val="bg1"/>
                </a:solidFill>
                <a:latin typeface="Arial"/>
                <a:cs typeface="Arial"/>
              </a:rPr>
              <a:t>muon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/sec/cm</a:t>
            </a:r>
            <a:r>
              <a:rPr lang="en-US" sz="1300" baseline="30000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 from cosmic rays</a:t>
            </a:r>
          </a:p>
          <a:p>
            <a:pPr marL="346075" lvl="1"/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 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60 billion solar neutrinos/sec/cm</a:t>
            </a:r>
            <a:r>
              <a:rPr lang="en-US" sz="1300" baseline="30000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r>
            <a:endParaRPr lang="en-US" sz="13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346075" lvl="1"/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Ratio = 10</a:t>
            </a:r>
            <a:r>
              <a:rPr lang="en-US" sz="1300" baseline="30000" dirty="0" smtClean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:1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Under a mile of rock:</a:t>
            </a:r>
          </a:p>
          <a:p>
            <a:pPr marL="346075" lvl="1"/>
            <a:r>
              <a:rPr lang="en-US" sz="1300" dirty="0" err="1">
                <a:solidFill>
                  <a:schemeClr val="bg1"/>
                </a:solidFill>
                <a:latin typeface="Arial"/>
                <a:cs typeface="Arial"/>
              </a:rPr>
              <a:t>M</a:t>
            </a:r>
            <a:r>
              <a:rPr lang="en-US" sz="1300" dirty="0" err="1" smtClean="0">
                <a:solidFill>
                  <a:schemeClr val="bg1"/>
                </a:solidFill>
                <a:latin typeface="Arial"/>
                <a:cs typeface="Arial"/>
              </a:rPr>
              <a:t>uons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 are attenuated by 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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lang="en-US" sz="1300" baseline="30000" dirty="0" smtClean="0">
                <a:solidFill>
                  <a:schemeClr val="bg1"/>
                </a:solidFill>
                <a:latin typeface="Arial"/>
                <a:cs typeface="Arial"/>
              </a:rPr>
              <a:t>6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  <a:endParaRPr lang="en-US" sz="1300" baseline="30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346075" lvl="1"/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Neutrinos aren’t attenuated.</a:t>
            </a:r>
          </a:p>
          <a:p>
            <a:pPr marL="346075" lvl="1"/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Ratio = 10</a:t>
            </a:r>
            <a:r>
              <a:rPr lang="en-US" sz="1300" baseline="30000" dirty="0" smtClean="0">
                <a:solidFill>
                  <a:schemeClr val="bg1"/>
                </a:solidFill>
                <a:latin typeface="Arial"/>
                <a:cs typeface="Arial"/>
              </a:rPr>
              <a:t>16</a:t>
            </a:r>
            <a:r>
              <a:rPr lang="en-US" sz="1300" dirty="0" smtClean="0">
                <a:solidFill>
                  <a:schemeClr val="bg1"/>
                </a:solidFill>
                <a:latin typeface="Arial"/>
                <a:cs typeface="Arial"/>
              </a:rPr>
              <a:t>:1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6628" y="5485372"/>
            <a:ext cx="2970934" cy="12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7090" y="5179789"/>
            <a:ext cx="5766130" cy="2068018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marL="349250" indent="-349250">
              <a:spcAft>
                <a:spcPts val="538"/>
              </a:spcAft>
              <a:buFont typeface="Wingdings" charset="2"/>
              <a:buChar char="Ø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Even though the counting rate is very low, installing a muon detector underground is a useful educational tool.</a:t>
            </a:r>
          </a:p>
          <a:p>
            <a:pPr marL="349250" indent="-349250">
              <a:spcAft>
                <a:spcPts val="538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The Mile Deep </a:t>
            </a:r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Muon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Detector is making the first measurements of </a:t>
            </a:r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muons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at the 4850L at </a:t>
            </a:r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Homestake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—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a publishable scientific result!</a:t>
            </a:r>
          </a:p>
          <a:p>
            <a:pPr marL="349250" indent="-349250">
              <a:spcAft>
                <a:spcPts val="538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For more info: pnorris@sanfordlab.org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7793" y="274637"/>
            <a:ext cx="6776955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200" dirty="0" smtClean="0"/>
              <a:t>Westmont College Students</a:t>
            </a:r>
            <a:br>
              <a:rPr lang="en-US" sz="3200" dirty="0" smtClean="0"/>
            </a:br>
            <a:r>
              <a:rPr lang="en-US" sz="3200" dirty="0" smtClean="0"/>
              <a:t>Work on the </a:t>
            </a:r>
            <a:r>
              <a:rPr lang="en-US" sz="3200" dirty="0" err="1" smtClean="0"/>
              <a:t>MoNA</a:t>
            </a:r>
            <a:r>
              <a:rPr lang="en-US" sz="3200" dirty="0" smtClean="0"/>
              <a:t> Collaboration</a:t>
            </a:r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05276" y="2189304"/>
            <a:ext cx="4511621" cy="3386080"/>
            <a:chOff x="604838" y="3190440"/>
            <a:chExt cx="4511621" cy="3386080"/>
          </a:xfrm>
        </p:grpSpPr>
        <p:pic>
          <p:nvPicPr>
            <p:cNvPr id="6" name="Picture 5" descr="MoNA_move_big_02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4838" y="3190440"/>
              <a:ext cx="4511621" cy="33860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604838" y="3190440"/>
              <a:ext cx="45116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Analyzing data to discriminate between one &amp; two neutron events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07084" y="4106920"/>
            <a:ext cx="3292800" cy="2469600"/>
            <a:chOff x="5507084" y="4106920"/>
            <a:chExt cx="3292800" cy="2469600"/>
          </a:xfrm>
        </p:grpSpPr>
        <p:pic>
          <p:nvPicPr>
            <p:cNvPr id="5" name="Picture 4" descr="p6240010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5507084" y="4106920"/>
              <a:ext cx="3292800" cy="2469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507084" y="4106920"/>
              <a:ext cx="26698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Working on electronics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494721" y="1417637"/>
            <a:ext cx="3305163" cy="2464707"/>
            <a:chOff x="5494721" y="1417637"/>
            <a:chExt cx="3305163" cy="2464707"/>
          </a:xfrm>
        </p:grpSpPr>
        <p:pic>
          <p:nvPicPr>
            <p:cNvPr id="10" name="Picture 9" descr="bar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4721" y="1417637"/>
              <a:ext cx="3305163" cy="246470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507084" y="3513012"/>
              <a:ext cx="14693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Unwrapped Bars</a:t>
              </a:r>
              <a:endParaRPr lang="en-US" sz="1400" dirty="0"/>
            </a:p>
          </p:txBody>
        </p:sp>
      </p:grpSp>
      <p:pic>
        <p:nvPicPr>
          <p:cNvPr id="15" name="Picture 14" descr="seal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86" y="274637"/>
            <a:ext cx="1215621" cy="1200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574"/>
            <a:ext cx="8229600" cy="1482726"/>
          </a:xfrm>
          <a:ln>
            <a:noFill/>
          </a:ln>
        </p:spPr>
        <p:txBody>
          <a:bodyPr anchor="t">
            <a:norm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</a:rPr>
              <a:t>April 16-20: International </a:t>
            </a:r>
            <a:r>
              <a:rPr lang="en-US" sz="2800" dirty="0" err="1" smtClean="0">
                <a:solidFill>
                  <a:schemeClr val="bg2"/>
                </a:solidFill>
              </a:rPr>
              <a:t>Muon</a:t>
            </a:r>
            <a:r>
              <a:rPr lang="en-US" sz="2800" dirty="0" smtClean="0">
                <a:solidFill>
                  <a:schemeClr val="bg2"/>
                </a:solidFill>
              </a:rPr>
              <a:t> Week</a:t>
            </a:r>
            <a:r>
              <a:rPr lang="en-US" sz="3200" dirty="0" smtClean="0">
                <a:solidFill>
                  <a:schemeClr val="bg2"/>
                </a:solidFill>
              </a:rPr>
              <a:t/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2400" dirty="0">
                <a:solidFill>
                  <a:schemeClr val="bg2"/>
                </a:solidFill>
              </a:rPr>
              <a:t>P</a:t>
            </a:r>
            <a:r>
              <a:rPr lang="en-US" sz="2400" dirty="0" smtClean="0">
                <a:solidFill>
                  <a:schemeClr val="bg2"/>
                </a:solidFill>
              </a:rPr>
              <a:t>ilot for International </a:t>
            </a:r>
            <a:r>
              <a:rPr lang="en-US" sz="2400" dirty="0" err="1" smtClean="0">
                <a:solidFill>
                  <a:schemeClr val="bg2"/>
                </a:solidFill>
              </a:rPr>
              <a:t>CosmicDay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en-US" sz="2400" dirty="0" smtClean="0">
                <a:solidFill>
                  <a:schemeClr val="bg2"/>
                </a:solidFill>
              </a:rPr>
              <a:t>during the week of 24 September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5" name="Picture 4" descr="muon mapsm.tif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675558"/>
            <a:ext cx="6675254" cy="4802474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10328" y="6457950"/>
            <a:ext cx="2419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2"/>
                </a:solidFill>
              </a:rPr>
              <a:t>M. Bardeen, IPPOG, April </a:t>
            </a:r>
            <a:r>
              <a:rPr lang="en-US" sz="1400" dirty="0" smtClean="0">
                <a:solidFill>
                  <a:schemeClr val="bg2"/>
                </a:solidFill>
              </a:rPr>
              <a:t>2012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244600" y="5937935"/>
            <a:ext cx="6591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hlinkClick r:id="rId2"/>
              </a:rPr>
              <a:t>http://www.learnaboutenergy.org/CosmicMap/CosmicMap.html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06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4" y="0"/>
            <a:ext cx="896916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Statistics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14 talks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27 “authors”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1.5 sessions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180 minutes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 8 detectors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 5 targeted audiences</a:t>
            </a:r>
          </a:p>
          <a:p>
            <a:pPr>
              <a:buNone/>
            </a:pPr>
            <a:r>
              <a:rPr lang="en-US" u="sng" dirty="0" smtClean="0">
                <a:solidFill>
                  <a:schemeClr val="bg2"/>
                </a:solidFill>
              </a:rPr>
              <a:t>~40 attendees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275.5 Index of Participation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101938" y="1953759"/>
            <a:ext cx="4178337" cy="1477328"/>
            <a:chOff x="3101938" y="1965970"/>
            <a:chExt cx="4178337" cy="1477328"/>
          </a:xfrm>
        </p:grpSpPr>
        <p:sp>
          <p:nvSpPr>
            <p:cNvPr id="4" name="TextBox 3"/>
            <p:cNvSpPr txBox="1"/>
            <p:nvPr/>
          </p:nvSpPr>
          <p:spPr>
            <a:xfrm>
              <a:off x="4274324" y="1965970"/>
              <a:ext cx="3005951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2 teachers</a:t>
              </a:r>
            </a:p>
            <a:p>
              <a:r>
                <a:rPr lang="en-US" dirty="0">
                  <a:solidFill>
                    <a:schemeClr val="bg2"/>
                  </a:solidFill>
                </a:rPr>
                <a:t>2 community college students</a:t>
              </a:r>
            </a:p>
            <a:p>
              <a:r>
                <a:rPr lang="en-US" dirty="0">
                  <a:solidFill>
                    <a:schemeClr val="bg2"/>
                  </a:solidFill>
                </a:rPr>
                <a:t>5 educators</a:t>
              </a:r>
            </a:p>
            <a:p>
              <a:r>
                <a:rPr lang="en-US" dirty="0">
                  <a:solidFill>
                    <a:schemeClr val="bg2"/>
                  </a:solidFill>
                </a:rPr>
                <a:t>18 physicists</a:t>
              </a:r>
            </a:p>
            <a:p>
              <a:endParaRPr lang="en-US" dirty="0"/>
            </a:p>
          </p:txBody>
        </p:sp>
        <p:sp>
          <p:nvSpPr>
            <p:cNvPr id="7" name="Right Arrow 6"/>
            <p:cNvSpPr/>
            <p:nvPr/>
          </p:nvSpPr>
          <p:spPr>
            <a:xfrm>
              <a:off x="3101938" y="2323897"/>
              <a:ext cx="978408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533738" y="6347037"/>
            <a:ext cx="247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2"/>
                </a:solidFill>
              </a:rPr>
              <a:t>M. Bardeen, IPPOG, April 2012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4" y="0"/>
            <a:ext cx="896916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Ideas to Share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School Outreach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Middle School Exercise</a:t>
            </a:r>
          </a:p>
          <a:p>
            <a:r>
              <a:rPr lang="en-US" dirty="0">
                <a:solidFill>
                  <a:schemeClr val="bg2"/>
                </a:solidFill>
              </a:rPr>
              <a:t>High School Cosmic Ray </a:t>
            </a:r>
            <a:r>
              <a:rPr lang="en-US" dirty="0" smtClean="0">
                <a:solidFill>
                  <a:schemeClr val="bg2"/>
                </a:solidFill>
              </a:rPr>
              <a:t>Observatory</a:t>
            </a:r>
          </a:p>
          <a:p>
            <a:r>
              <a:rPr lang="en-US" dirty="0">
                <a:solidFill>
                  <a:schemeClr val="bg2"/>
                </a:solidFill>
              </a:rPr>
              <a:t>High School REU </a:t>
            </a:r>
            <a:r>
              <a:rPr lang="en-US" dirty="0" smtClean="0">
                <a:solidFill>
                  <a:schemeClr val="bg2"/>
                </a:solidFill>
              </a:rPr>
              <a:t>Program</a:t>
            </a:r>
          </a:p>
          <a:p>
            <a:r>
              <a:rPr lang="en-US" dirty="0">
                <a:solidFill>
                  <a:schemeClr val="bg2"/>
                </a:solidFill>
              </a:rPr>
              <a:t>ACME: Bringing Students to </a:t>
            </a:r>
            <a:r>
              <a:rPr lang="en-US" dirty="0" smtClean="0">
                <a:solidFill>
                  <a:schemeClr val="bg2"/>
                </a:solidFill>
              </a:rPr>
              <a:t>Detectors</a:t>
            </a:r>
          </a:p>
          <a:p>
            <a:r>
              <a:rPr lang="en-US" dirty="0">
                <a:solidFill>
                  <a:schemeClr val="bg2"/>
                </a:solidFill>
              </a:rPr>
              <a:t>Community College Detector </a:t>
            </a:r>
            <a:r>
              <a:rPr lang="en-US" dirty="0" smtClean="0">
                <a:solidFill>
                  <a:schemeClr val="bg2"/>
                </a:solidFill>
              </a:rPr>
              <a:t>Project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Mile Deep Detector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College </a:t>
            </a:r>
            <a:r>
              <a:rPr lang="en-US" dirty="0">
                <a:solidFill>
                  <a:schemeClr val="bg2"/>
                </a:solidFill>
              </a:rPr>
              <a:t>Student Test </a:t>
            </a:r>
            <a:r>
              <a:rPr lang="en-US" dirty="0" smtClean="0">
                <a:solidFill>
                  <a:schemeClr val="bg2"/>
                </a:solidFill>
              </a:rPr>
              <a:t>Stand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33738" y="6347037"/>
            <a:ext cx="247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2"/>
                </a:solidFill>
              </a:rPr>
              <a:t>M. Bardeen, IPPOG, April 2012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00000000003C0000002D0EF7D949D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7138" y="-1"/>
            <a:ext cx="9371138" cy="6858001"/>
          </a:xfrm>
          <a:prstGeom prst="rect">
            <a:avLst/>
          </a:prstGeom>
        </p:spPr>
      </p:pic>
      <p:pic>
        <p:nvPicPr>
          <p:cNvPr id="7" name="Picture 6" descr="10000000000001D10000013CA127B222 cop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138" y="4282802"/>
            <a:ext cx="3292589" cy="2237545"/>
          </a:xfrm>
          <a:prstGeom prst="rect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 descr="10000000000001680000013481CD7C9B copy.png"/>
          <p:cNvPicPr>
            <a:picLocks noChangeAspect="1"/>
          </p:cNvPicPr>
          <p:nvPr/>
        </p:nvPicPr>
        <p:blipFill>
          <a:blip r:embed="rId4"/>
          <a:srcRect t="4465" b="1847"/>
          <a:stretch>
            <a:fillRect/>
          </a:stretch>
        </p:blipFill>
        <p:spPr>
          <a:xfrm>
            <a:off x="5343407" y="1403122"/>
            <a:ext cx="3324320" cy="2664613"/>
          </a:xfrm>
          <a:prstGeom prst="rect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8" descr="10000000000001A00000013CACFA6EF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22" y="1403122"/>
            <a:ext cx="3507846" cy="2664613"/>
          </a:xfrm>
          <a:prstGeom prst="rect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" name="Picture 9" descr="10000000000001EF000000C2C6075A1C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821" y="4282802"/>
            <a:ext cx="3507847" cy="1374793"/>
          </a:xfrm>
          <a:prstGeom prst="rect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TextBox 1"/>
          <p:cNvSpPr txBox="1"/>
          <p:nvPr/>
        </p:nvSpPr>
        <p:spPr>
          <a:xfrm>
            <a:off x="806671" y="5918200"/>
            <a:ext cx="3430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Outreach to Rural </a:t>
            </a:r>
            <a:r>
              <a:rPr lang="en-US" sz="2400" dirty="0"/>
              <a:t>S</a:t>
            </a:r>
            <a:r>
              <a:rPr lang="en-US" sz="2400" dirty="0" smtClean="0"/>
              <a:t>chools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Gabella APS Atlanta 2012</a:t>
            </a:r>
            <a:endParaRPr lang="en-US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64641" y="469489"/>
            <a:ext cx="7807680" cy="675431"/>
          </a:xfrm>
          <a:ln/>
        </p:spPr>
        <p:txBody>
          <a:bodyPr tIns="288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3300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Eighth Grade Internship with </a:t>
            </a:r>
            <a:r>
              <a:rPr lang="en-US" sz="3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QuarkNet</a:t>
            </a:r>
            <a:endParaRPr lang="en-US" sz="3300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861" y="3187055"/>
            <a:ext cx="2073600" cy="12025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5840" y="1133399"/>
            <a:ext cx="2488320" cy="18664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7360" y="1235649"/>
            <a:ext cx="5924926" cy="1562565"/>
          </a:xfrm>
          <a:ln/>
        </p:spPr>
        <p:txBody>
          <a:bodyPr tIns="12801">
            <a:noAutofit/>
          </a:bodyPr>
          <a:lstStyle/>
          <a:p>
            <a:pPr marL="431800" indent="-323850">
              <a:spcAft>
                <a:spcPts val="600"/>
              </a:spcAft>
              <a:buSzPct val="45000"/>
              <a:buFont typeface="Wingdings" pitchFamily="-1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1500" dirty="0" smtClean="0">
                <a:solidFill>
                  <a:schemeClr val="bg1"/>
                </a:solidFill>
              </a:rPr>
              <a:t>A local middle school's internship program places 8</a:t>
            </a:r>
            <a:r>
              <a:rPr lang="en-US" sz="1500" baseline="33000" dirty="0" smtClean="0">
                <a:solidFill>
                  <a:schemeClr val="bg1"/>
                </a:solidFill>
              </a:rPr>
              <a:t>th</a:t>
            </a:r>
            <a:r>
              <a:rPr lang="en-US" sz="1500" dirty="0" smtClean="0">
                <a:solidFill>
                  <a:schemeClr val="bg1"/>
                </a:solidFill>
              </a:rPr>
              <a:t> graders into the work place. Students request certain professions or fields . . . like nuclear or particle physics, in our case.</a:t>
            </a:r>
          </a:p>
          <a:p>
            <a:pPr marL="431800" indent="-323850">
              <a:spcAft>
                <a:spcPts val="600"/>
              </a:spcAft>
              <a:buSzPct val="45000"/>
              <a:buFont typeface="Wingdings" pitchFamily="-1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1500" dirty="0" smtClean="0">
                <a:solidFill>
                  <a:schemeClr val="bg1"/>
                </a:solidFill>
              </a:rPr>
              <a:t>Our involvement started in 2009 and has continued each year since.  </a:t>
            </a:r>
          </a:p>
          <a:p>
            <a:pPr marL="431800" indent="-323850">
              <a:spcAft>
                <a:spcPts val="600"/>
              </a:spcAft>
              <a:buSzPct val="45000"/>
              <a:buFont typeface="Wingdings" pitchFamily="-1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1500" dirty="0" smtClean="0">
                <a:solidFill>
                  <a:schemeClr val="bg1"/>
                </a:solidFill>
              </a:rPr>
              <a:t>We host 3-4 students and have them from 8:30 a.m. to 11:30 a.m. 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413440" y="3068963"/>
            <a:ext cx="6390720" cy="3109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2801" rIns="0" bIns="0">
            <a:prstTxWarp prst="textNoShape">
              <a:avLst/>
            </a:prstTxWarp>
          </a:bodyPr>
          <a:lstStyle/>
          <a:p>
            <a:pPr marL="391686" indent="-293764">
              <a:spcAft>
                <a:spcPts val="128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The challenge is having the students for only </a:t>
            </a:r>
            <a:r>
              <a:rPr lang="en-US" sz="15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three </a:t>
            </a: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hours, one morning:</a:t>
            </a:r>
          </a:p>
          <a:p>
            <a:pPr marL="454025" indent="-293688">
              <a:spcAft>
                <a:spcPts val="1282"/>
              </a:spcAft>
              <a:buSzPct val="45000"/>
              <a:buFont typeface="Wingdings" pitchFamily="-1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We use the </a:t>
            </a:r>
            <a:r>
              <a:rPr lang="en-US" sz="15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QuarkNet </a:t>
            </a: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hardware configured for four-fold coincidences and count the time for signals from pairs of counters separated by a known distance.</a:t>
            </a:r>
          </a:p>
          <a:p>
            <a:pPr marL="454025" indent="-293688">
              <a:spcAft>
                <a:spcPts val="1282"/>
              </a:spcAft>
              <a:buSzPct val="45000"/>
              <a:buFont typeface="Wingdings" pitchFamily="-1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Students handle the hardware, moving counters around, run the data acquisition computer, take data as spreadsheets and then analyze the timing differences. </a:t>
            </a:r>
            <a:r>
              <a:rPr lang="en-US" sz="15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After </a:t>
            </a: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“breaking the ice,” students are excited and enthusiastic.</a:t>
            </a:r>
          </a:p>
          <a:p>
            <a:pPr marL="454025" indent="-293688">
              <a:spcAft>
                <a:spcPts val="1282"/>
              </a:spcAft>
              <a:buSzPct val="45000"/>
              <a:buFont typeface="Wingdings" pitchFamily="-1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Students must re-arrange two counters to cancel the systematic timing offset in the acquisition chain; this gives a result for the speed of the </a:t>
            </a:r>
            <a:r>
              <a:rPr lang="en-US" sz="1500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muons</a:t>
            </a: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 and hence close to the speed of light with errors of 3%.</a:t>
            </a:r>
          </a:p>
          <a:p>
            <a:pPr marL="454025" indent="-293688">
              <a:spcAft>
                <a:spcPts val="1282"/>
              </a:spcAft>
              <a:buSzPct val="45000"/>
              <a:buFont typeface="Wingdings" pitchFamily="-1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sz="1500" dirty="0">
                <a:solidFill>
                  <a:srgbClr val="000000"/>
                </a:solidFill>
                <a:ea typeface="msmincho" charset="0"/>
                <a:cs typeface="msmincho" charset="0"/>
              </a:rPr>
              <a:t>Google Docs proved very useful for disseminating data as spreadsheets. 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088" y="4769781"/>
            <a:ext cx="2488320" cy="1542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2298" y="192088"/>
            <a:ext cx="3471862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dou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620" y="1538371"/>
            <a:ext cx="6265722" cy="4699291"/>
          </a:xfrm>
          <a:prstGeom prst="rect">
            <a:avLst/>
          </a:prstGeom>
          <a:ln>
            <a:solidFill>
              <a:srgbClr val="5F296C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499931" y="249221"/>
            <a:ext cx="51347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5F296C"/>
                </a:solidFill>
                <a:latin typeface="Adobe Garamond Pro"/>
                <a:cs typeface="Adobe Garamond Pro"/>
              </a:rPr>
              <a:t>Pavilion Middle/High School</a:t>
            </a:r>
          </a:p>
          <a:p>
            <a:pPr algn="ctr"/>
            <a:r>
              <a:rPr lang="en-US" sz="3200" b="1" dirty="0" smtClean="0">
                <a:solidFill>
                  <a:srgbClr val="5F296C"/>
                </a:solidFill>
                <a:latin typeface="Adobe Garamond Pro"/>
                <a:cs typeface="Adobe Garamond Pro"/>
              </a:rPr>
              <a:t>“Cosmic Ray Observatory”</a:t>
            </a:r>
            <a:endParaRPr lang="en-US" sz="3200" b="1" dirty="0">
              <a:solidFill>
                <a:srgbClr val="5F296C"/>
              </a:solidFill>
              <a:latin typeface="Adobe Garamond Pro"/>
              <a:cs typeface="Adobe Garamond Pro"/>
            </a:endParaRPr>
          </a:p>
        </p:txBody>
      </p:sp>
      <p:pic>
        <p:nvPicPr>
          <p:cNvPr id="6" name="Picture 5" descr="0-logo-subP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59" y="249221"/>
            <a:ext cx="4560990" cy="142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6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"/>
            <a:ext cx="9112320" cy="1532468"/>
          </a:xfrm>
          <a:prstGeom prst="rect">
            <a:avLst/>
          </a:prstGeom>
          <a:solidFill>
            <a:srgbClr val="010B28"/>
          </a:solidFill>
          <a:ln w="6350" cap="flat" cmpd="sng" algn="ctr">
            <a:solidFill>
              <a:srgbClr val="00064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14721" y="273629"/>
            <a:ext cx="8269920" cy="1144921"/>
          </a:xfrm>
          <a:ln/>
        </p:spPr>
        <p:txBody>
          <a:bodyPr anchor="t"/>
          <a:lstStyle/>
          <a:p>
            <a:pPr>
              <a:lnSpc>
                <a:spcPct val="146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3300" dirty="0">
                <a:solidFill>
                  <a:srgbClr val="FFFFFF"/>
                </a:solidFill>
                <a:latin typeface="Comic Sans MS" charset="0"/>
              </a:rPr>
              <a:t>When and Where continued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4720" y="1866437"/>
            <a:ext cx="8729279" cy="44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63352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sz="2500" dirty="0">
                <a:cs typeface="ＭＳ Ｐゴシック" charset="0"/>
              </a:rPr>
              <a:t>Summers of '</a:t>
            </a:r>
            <a:r>
              <a:rPr lang="en-US" sz="2500" dirty="0" smtClean="0">
                <a:cs typeface="ＭＳ Ｐゴシック" charset="0"/>
              </a:rPr>
              <a:t>04</a:t>
            </a:r>
            <a:r>
              <a:rPr lang="en-US" sz="2800" dirty="0">
                <a:cs typeface="ＭＳ Ｐゴシック" charset="0"/>
              </a:rPr>
              <a:t>–</a:t>
            </a:r>
            <a:r>
              <a:rPr lang="en-US" sz="2500" dirty="0" smtClean="0">
                <a:cs typeface="ＭＳ Ｐゴシック" charset="0"/>
              </a:rPr>
              <a:t>'08</a:t>
            </a:r>
            <a:r>
              <a:rPr lang="en-US" sz="2500" dirty="0">
                <a:cs typeface="ＭＳ Ｐゴシック" charset="0"/>
              </a:rPr>
              <a:t>:</a:t>
            </a:r>
            <a:r>
              <a:rPr lang="en-US" sz="2200" dirty="0">
                <a:cs typeface="ＭＳ Ｐゴシック" charset="0"/>
              </a:rPr>
              <a:t>    </a:t>
            </a:r>
            <a:r>
              <a:rPr lang="en-US" sz="2500" dirty="0">
                <a:cs typeface="ＭＳ Ｐゴシック" charset="0"/>
              </a:rPr>
              <a:t> REHS @ U of R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25120" y="3110727"/>
            <a:ext cx="5587200" cy="709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60086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FFFF00"/>
                </a:solidFill>
                <a:cs typeface="ＭＳ Ｐゴシック" charset="0"/>
              </a:rPr>
              <a:t>Refurbish</a:t>
            </a:r>
            <a:r>
              <a:rPr lang="en-US" sz="2200" dirty="0">
                <a:solidFill>
                  <a:srgbClr val="FFFF00"/>
                </a:solidFill>
                <a:cs typeface="ＭＳ Ｐゴシック" charset="0"/>
              </a:rPr>
              <a:t>, test &amp; experiment w</a:t>
            </a:r>
            <a:r>
              <a:rPr lang="en-US" sz="2200" dirty="0" smtClean="0">
                <a:solidFill>
                  <a:srgbClr val="FFFF00"/>
                </a:solidFill>
                <a:cs typeface="ＭＳ Ｐゴシック" charset="0"/>
              </a:rPr>
              <a:t>/~2.3 </a:t>
            </a:r>
            <a:r>
              <a:rPr lang="en-US" sz="2200" dirty="0">
                <a:solidFill>
                  <a:srgbClr val="FFFF00"/>
                </a:solidFill>
                <a:cs typeface="ＭＳ Ｐゴシック" charset="0"/>
              </a:rPr>
              <a:t>m</a:t>
            </a:r>
            <a:r>
              <a:rPr lang="en-US" sz="2200" baseline="30000" dirty="0">
                <a:solidFill>
                  <a:srgbClr val="FFFF00"/>
                </a:solidFill>
                <a:cs typeface="ＭＳ Ｐゴシック" charset="0"/>
              </a:rPr>
              <a:t>2</a:t>
            </a:r>
            <a:r>
              <a:rPr lang="en-US" sz="2200" dirty="0">
                <a:solidFill>
                  <a:srgbClr val="FFFF00"/>
                </a:solidFill>
                <a:cs typeface="ＭＳ Ｐゴシック" charset="0"/>
              </a:rPr>
              <a:t>           </a:t>
            </a:r>
            <a:r>
              <a:rPr lang="en-US" sz="2200" dirty="0" err="1">
                <a:solidFill>
                  <a:srgbClr val="FFFF00"/>
                </a:solidFill>
                <a:cs typeface="ＭＳ Ｐゴシック" charset="0"/>
              </a:rPr>
              <a:t>muon</a:t>
            </a:r>
            <a:r>
              <a:rPr lang="en-US" sz="2200" dirty="0">
                <a:solidFill>
                  <a:srgbClr val="FFFF00"/>
                </a:solidFill>
                <a:cs typeface="ＭＳ Ｐゴシック" charset="0"/>
              </a:rPr>
              <a:t> detectors from </a:t>
            </a:r>
            <a:r>
              <a:rPr lang="en-US" sz="2200" dirty="0" err="1">
                <a:solidFill>
                  <a:srgbClr val="FFFF00"/>
                </a:solidFill>
                <a:cs typeface="ＭＳ Ｐゴシック" charset="0"/>
              </a:rPr>
              <a:t>NuTeV</a:t>
            </a:r>
            <a:r>
              <a:rPr lang="en-US" sz="2200">
                <a:solidFill>
                  <a:srgbClr val="FFFF00"/>
                </a:solidFill>
                <a:cs typeface="ＭＳ Ｐゴシック" charset="0"/>
              </a:rPr>
              <a:t> </a:t>
            </a:r>
            <a:r>
              <a:rPr lang="en-US" sz="2200" smtClean="0">
                <a:solidFill>
                  <a:srgbClr val="FFFF00"/>
                </a:solidFill>
                <a:cs typeface="ＭＳ Ｐゴシック" charset="0"/>
              </a:rPr>
              <a:t>experiment.</a:t>
            </a:r>
            <a:endParaRPr lang="en-US" sz="2200" dirty="0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525120" y="2513064"/>
            <a:ext cx="4976640" cy="39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60086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FFFF00"/>
                </a:solidFill>
                <a:cs typeface="ＭＳ Ｐゴシック" charset="0"/>
              </a:rPr>
              <a:t>6–8 </a:t>
            </a:r>
            <a:r>
              <a:rPr lang="en-US" sz="2200" dirty="0">
                <a:solidFill>
                  <a:srgbClr val="FFFF00"/>
                </a:solidFill>
                <a:cs typeface="ＭＳ Ｐゴシック" charset="0"/>
              </a:rPr>
              <a:t>high school students for 6 weeks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120" y="3940254"/>
            <a:ext cx="2488320" cy="196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680" y="4355017"/>
            <a:ext cx="2764800" cy="207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20" y="4769781"/>
            <a:ext cx="2764800" cy="186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45" y="2488581"/>
            <a:ext cx="2769357" cy="2074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25120" y="6059503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Canandaigua Academy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182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0133" y="3923241"/>
            <a:ext cx="8923867" cy="288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119063" indent="344488" eaLnBrk="0" hangingPunct="0">
              <a:lnSpc>
                <a:spcPct val="85000"/>
              </a:lnSpc>
              <a:spcBef>
                <a:spcPts val="408"/>
              </a:spcBef>
              <a:spcAft>
                <a:spcPts val="600"/>
              </a:spcAft>
              <a:buFont typeface="Times" pitchFamily="-111" charset="0"/>
              <a:buChar char="•"/>
            </a:pP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ATLAS would measure CR </a:t>
            </a:r>
            <a:r>
              <a:rPr lang="en-US" sz="2400" i="1" dirty="0" err="1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muons</a:t>
            </a: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 directly using unprecedented 	areas </a:t>
            </a:r>
            <a:r>
              <a:rPr lang="en-US" sz="2400" i="1" dirty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of precision</a:t>
            </a: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 </a:t>
            </a: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Symbol" charset="2"/>
                <a:sym typeface="Symbol" pitchFamily="-111" charset="2"/>
              </a:rPr>
              <a:t>m</a:t>
            </a:r>
            <a:r>
              <a:rPr lang="en-US" sz="2400" i="1" dirty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-tracking</a:t>
            </a: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 + </a:t>
            </a:r>
            <a:r>
              <a:rPr lang="en-US" sz="2400" i="1" dirty="0" err="1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calorimetry</a:t>
            </a:r>
            <a:r>
              <a:rPr lang="en-US" sz="2400" i="1" dirty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 </a:t>
            </a:r>
            <a:r>
              <a:rPr lang="en-US" sz="2400" i="1" dirty="0" smtClean="0">
                <a:solidFill>
                  <a:srgbClr val="FFFF00"/>
                </a:solidFill>
                <a:ea typeface="ＭＳ Ｐゴシック" pitchFamily="-111" charset="-128"/>
                <a:cs typeface="Book Antiqua"/>
              </a:rPr>
              <a:t>~80 m underground.</a:t>
            </a:r>
          </a:p>
          <a:p>
            <a:pPr marL="803275" lvl="1" indent="-342900" eaLnBrk="0" hangingPunct="0">
              <a:lnSpc>
                <a:spcPct val="85000"/>
              </a:lnSpc>
              <a:spcBef>
                <a:spcPts val="408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i="1" dirty="0" smtClean="0">
                <a:solidFill>
                  <a:srgbClr val="00FFFF"/>
                </a:solidFill>
                <a:ea typeface="ＭＳ Ｐゴシック" pitchFamily="-111" charset="-128"/>
                <a:cs typeface="Book Antiqua"/>
              </a:rPr>
              <a:t>ATLAS—used to measure the </a:t>
            </a:r>
            <a:r>
              <a:rPr lang="en-US" sz="2200" i="1" dirty="0" err="1" smtClean="0">
                <a:solidFill>
                  <a:srgbClr val="00FFFF"/>
                </a:solidFill>
                <a:ea typeface="ＭＳ Ｐゴシック" pitchFamily="-111" charset="-128"/>
                <a:cs typeface="Book Antiqua"/>
              </a:rPr>
              <a:t>muon</a:t>
            </a:r>
            <a:r>
              <a:rPr lang="en-US" sz="2200" i="1" dirty="0" smtClean="0">
                <a:solidFill>
                  <a:srgbClr val="00FFFF"/>
                </a:solidFill>
                <a:ea typeface="ＭＳ Ｐゴシック" pitchFamily="-111" charset="-128"/>
                <a:cs typeface="Book Antiqua"/>
              </a:rPr>
              <a:t> content of the shower—will be    combined with a surface array via the ATLAS trigger. </a:t>
            </a:r>
          </a:p>
          <a:p>
            <a:pPr lvl="1" indent="349250" eaLnBrk="0" hangingPunct="0">
              <a:lnSpc>
                <a:spcPct val="85000"/>
              </a:lnSpc>
              <a:spcBef>
                <a:spcPts val="408"/>
              </a:spcBef>
              <a:spcAft>
                <a:spcPts val="600"/>
              </a:spcAft>
              <a:buFont typeface="Times" pitchFamily="-111" charset="0"/>
              <a:buChar char="•"/>
            </a:pPr>
            <a:r>
              <a:rPr lang="en-US" sz="2200" i="1" dirty="0" smtClean="0">
                <a:solidFill>
                  <a:srgbClr val="00FFFF"/>
                </a:solidFill>
                <a:ea typeface="ＭＳ Ｐゴシック" pitchFamily="-111" charset="-128"/>
                <a:cs typeface="Book Antiqua"/>
              </a:rPr>
              <a:t>The surface array is used to measure the energy of the shower.</a:t>
            </a:r>
          </a:p>
          <a:p>
            <a:pPr marL="119063" indent="344488" eaLnBrk="0" hangingPunct="0">
              <a:lnSpc>
                <a:spcPct val="85000"/>
              </a:lnSpc>
              <a:spcBef>
                <a:spcPts val="408"/>
              </a:spcBef>
              <a:spcAft>
                <a:spcPts val="600"/>
              </a:spcAft>
              <a:buFont typeface="Times" pitchFamily="-111" charset="0"/>
              <a:buChar char="•"/>
            </a:pPr>
            <a:r>
              <a:rPr lang="en-US" sz="2400" i="1" kern="0" dirty="0" smtClean="0">
                <a:solidFill>
                  <a:srgbClr val="FFFF00"/>
                </a:solidFill>
                <a:cs typeface="Book Antiqua"/>
              </a:rPr>
              <a:t>ACME will provide precise information on cosmic rays with primary 	energies around 10</a:t>
            </a:r>
            <a:r>
              <a:rPr lang="en-US" sz="2400" i="1" kern="0" baseline="30000" dirty="0" smtClean="0">
                <a:solidFill>
                  <a:srgbClr val="FFFF00"/>
                </a:solidFill>
                <a:cs typeface="Book Antiqua"/>
              </a:rPr>
              <a:t>15</a:t>
            </a:r>
            <a:r>
              <a:rPr lang="en-US" sz="2400" i="1" kern="0" dirty="0" smtClean="0">
                <a:solidFill>
                  <a:srgbClr val="FFFF00"/>
                </a:solidFill>
                <a:cs typeface="Book Antiqua"/>
              </a:rPr>
              <a:t> ÷ 10</a:t>
            </a:r>
            <a:r>
              <a:rPr lang="en-US" sz="2400" i="1" kern="0" baseline="30000" dirty="0" smtClean="0">
                <a:solidFill>
                  <a:srgbClr val="FFFF00"/>
                </a:solidFill>
                <a:cs typeface="Book Antiqua"/>
              </a:rPr>
              <a:t>17</a:t>
            </a:r>
            <a:r>
              <a:rPr lang="en-US" sz="2400" i="1" kern="0" dirty="0" smtClean="0">
                <a:solidFill>
                  <a:srgbClr val="FFFF00"/>
                </a:solidFill>
                <a:cs typeface="Book Antiqua"/>
              </a:rPr>
              <a:t> </a:t>
            </a:r>
            <a:r>
              <a:rPr lang="en-US" sz="2400" i="1" kern="0" dirty="0" err="1" smtClean="0">
                <a:solidFill>
                  <a:srgbClr val="FFFF00"/>
                </a:solidFill>
                <a:cs typeface="Book Antiqua"/>
              </a:rPr>
              <a:t>eV</a:t>
            </a:r>
            <a:r>
              <a:rPr lang="en-US" sz="2400" i="1" kern="0" dirty="0" smtClean="0">
                <a:solidFill>
                  <a:srgbClr val="FFFF00"/>
                </a:solidFill>
                <a:cs typeface="Book Antiqua"/>
              </a:rPr>
              <a:t>.</a:t>
            </a:r>
            <a:endParaRPr lang="en-US" sz="2400" i="1" dirty="0">
              <a:solidFill>
                <a:srgbClr val="FFFF00"/>
              </a:solidFill>
              <a:ea typeface="ＭＳ Ｐゴシック" pitchFamily="-111" charset="-128"/>
              <a:cs typeface="Book Antiqu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4381500" y="469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6" descr="2006-08-07_21-38-12-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780" y="1320802"/>
            <a:ext cx="3883553" cy="2579234"/>
          </a:xfrm>
          <a:prstGeom prst="rect">
            <a:avLst/>
          </a:prstGeom>
          <a:noFill/>
        </p:spPr>
      </p:pic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0" y="0"/>
            <a:ext cx="9143999" cy="1219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00000"/>
              </a:gs>
              <a:gs pos="50000">
                <a:srgbClr val="FFFF00"/>
              </a:gs>
              <a:gs pos="100000">
                <a:srgbClr val="80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ook Antiqua"/>
              </a:rPr>
              <a:t>ACME - The ATLAS Cosmic </a:t>
            </a:r>
            <a:r>
              <a:rPr lang="en-US" sz="4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cs typeface="Book Antiqua"/>
              </a:rPr>
              <a:t>Muon</a:t>
            </a:r>
            <a:r>
              <a:rPr lang="en-US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ook Antiqua"/>
              </a:rPr>
              <a:t> &amp; </a:t>
            </a:r>
          </a:p>
          <a:p>
            <a:pPr algn="ctr" eaLnBrk="0" hangingPunct="0"/>
            <a:r>
              <a:rPr lang="en-US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ook Antiqua"/>
              </a:rPr>
              <a:t>Exotics Detector</a:t>
            </a:r>
            <a:endParaRPr lang="en-US" sz="4000" b="1" dirty="0">
              <a:effectLst>
                <a:outerShdw blurRad="38100" dist="38100" dir="2700000" algn="tl">
                  <a:srgbClr val="FFFFFF"/>
                </a:outerShdw>
              </a:effectLst>
              <a:cs typeface="Book Antiqua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34" y="1306113"/>
            <a:ext cx="3505490" cy="262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429251" y="6372225"/>
            <a:ext cx="3651249" cy="438150"/>
          </a:xfrm>
        </p:spPr>
        <p:txBody>
          <a:bodyPr/>
          <a:lstStyle/>
          <a:p>
            <a:pPr algn="l"/>
            <a:r>
              <a:rPr lang="en-US" sz="1400" dirty="0" smtClean="0"/>
              <a:t>James L. Pinfold, APS Meeting, Atlanta, 3/31/12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947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37071" y="1"/>
            <a:ext cx="1006929" cy="6858000"/>
          </a:xfrm>
          <a:prstGeom prst="rect">
            <a:avLst/>
          </a:prstGeom>
          <a:solidFill>
            <a:srgbClr val="5D0B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457200" y="128421"/>
            <a:ext cx="8229600" cy="646300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pPr>
              <a:buNone/>
            </a:pPr>
            <a:r>
              <a:rPr sz="3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Hartnell</a:t>
            </a:r>
            <a:r>
              <a:rPr sz="3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College Cosmic Ray Detector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195525" y="1219200"/>
            <a:ext cx="5270100" cy="2991558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Eight</a:t>
            </a:r>
            <a:r>
              <a:rPr sz="2400" dirty="0" smtClean="0">
                <a:solidFill>
                  <a:schemeClr val="bg1"/>
                </a:solidFill>
              </a:rPr>
              <a:t>-</a:t>
            </a:r>
            <a:r>
              <a:rPr sz="2400" dirty="0">
                <a:solidFill>
                  <a:schemeClr val="bg1"/>
                </a:solidFill>
              </a:rPr>
              <a:t>week internship at </a:t>
            </a:r>
            <a:r>
              <a:rPr sz="2400" dirty="0" smtClean="0">
                <a:solidFill>
                  <a:schemeClr val="bg1"/>
                </a:solidFill>
              </a:rPr>
              <a:t>two</a:t>
            </a:r>
            <a:r>
              <a:rPr lang="en-US" sz="2400" dirty="0" smtClean="0">
                <a:solidFill>
                  <a:schemeClr val="bg1"/>
                </a:solidFill>
              </a:rPr>
              <a:t>-</a:t>
            </a:r>
            <a:r>
              <a:rPr sz="2400" dirty="0" smtClean="0">
                <a:solidFill>
                  <a:schemeClr val="bg1"/>
                </a:solidFill>
              </a:rPr>
              <a:t>year </a:t>
            </a:r>
            <a:r>
              <a:rPr sz="2400" dirty="0">
                <a:solidFill>
                  <a:schemeClr val="bg1"/>
                </a:solidFill>
              </a:rPr>
              <a:t>college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sz="2400" dirty="0">
                <a:solidFill>
                  <a:schemeClr val="bg1"/>
                </a:solidFill>
              </a:rPr>
              <a:t>Constructed a </a:t>
            </a:r>
            <a:r>
              <a:rPr lang="en-US" sz="2400" dirty="0" smtClean="0">
                <a:solidFill>
                  <a:schemeClr val="bg1"/>
                </a:solidFill>
              </a:rPr>
              <a:t>w</a:t>
            </a:r>
            <a:r>
              <a:rPr sz="2400" dirty="0" smtClean="0">
                <a:solidFill>
                  <a:schemeClr val="bg1"/>
                </a:solidFill>
              </a:rPr>
              <a:t>orking </a:t>
            </a:r>
            <a:r>
              <a:rPr lang="en-US" sz="2400" dirty="0">
                <a:solidFill>
                  <a:schemeClr val="bg1"/>
                </a:solidFill>
              </a:rPr>
              <a:t>c</a:t>
            </a:r>
            <a:r>
              <a:rPr sz="2400" dirty="0" smtClean="0">
                <a:solidFill>
                  <a:schemeClr val="bg1"/>
                </a:solidFill>
              </a:rPr>
              <a:t>osmic </a:t>
            </a:r>
            <a:r>
              <a:rPr lang="en-US" sz="2400" dirty="0">
                <a:solidFill>
                  <a:schemeClr val="bg1"/>
                </a:solidFill>
              </a:rPr>
              <a:t>r</a:t>
            </a:r>
            <a:r>
              <a:rPr sz="2400" dirty="0" smtClean="0">
                <a:solidFill>
                  <a:schemeClr val="bg1"/>
                </a:solidFill>
              </a:rPr>
              <a:t>ay </a:t>
            </a:r>
            <a:r>
              <a:rPr lang="en-US" sz="2400" dirty="0">
                <a:solidFill>
                  <a:schemeClr val="bg1"/>
                </a:solidFill>
              </a:rPr>
              <a:t>d</a:t>
            </a:r>
            <a:r>
              <a:rPr sz="2400" dirty="0" smtClean="0">
                <a:solidFill>
                  <a:schemeClr val="bg1"/>
                </a:solidFill>
              </a:rPr>
              <a:t>etector </a:t>
            </a:r>
            <a:r>
              <a:rPr sz="2400" dirty="0">
                <a:solidFill>
                  <a:schemeClr val="bg1"/>
                </a:solidFill>
              </a:rPr>
              <a:t>(NIM tested)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sz="2400" dirty="0">
                <a:solidFill>
                  <a:schemeClr val="bg1"/>
                </a:solidFill>
              </a:rPr>
              <a:t>Successful and ongoing flux measurements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sz="2400" dirty="0">
                <a:solidFill>
                  <a:schemeClr val="bg1"/>
                </a:solidFill>
              </a:rPr>
              <a:t>Upgrades pending</a:t>
            </a:r>
          </a:p>
        </p:txBody>
      </p:sp>
      <p:sp>
        <p:nvSpPr>
          <p:cNvPr id="51" name="Shape 51"/>
          <p:cNvSpPr/>
          <p:nvPr/>
        </p:nvSpPr>
        <p:spPr>
          <a:xfrm>
            <a:off x="5486400" y="811005"/>
            <a:ext cx="3440916" cy="260559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2" name="Shape 52"/>
          <p:cNvSpPr/>
          <p:nvPr/>
        </p:nvSpPr>
        <p:spPr>
          <a:xfrm>
            <a:off x="685800" y="4279900"/>
            <a:ext cx="2819400" cy="21336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6399" y="3561075"/>
            <a:ext cx="4496247" cy="3296925"/>
          </a:xfrm>
          <a:prstGeom prst="rect">
            <a:avLst/>
          </a:prstGeom>
          <a:noFill/>
          <a:ln w="1587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8" name="TextBox 7"/>
          <p:cNvSpPr txBox="1"/>
          <p:nvPr/>
        </p:nvSpPr>
        <p:spPr>
          <a:xfrm>
            <a:off x="990600" y="6413500"/>
            <a:ext cx="224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Berkeley Lab Detector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9288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650</Words>
  <Application>Microsoft Macintosh PowerPoint</Application>
  <PresentationFormat>On-screen Show (4:3)</PresentationFormat>
  <Paragraphs>88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Report on U.S. Outreach Activities April 2012</vt:lpstr>
      <vt:lpstr>Statistics</vt:lpstr>
      <vt:lpstr>Ideas to Share</vt:lpstr>
      <vt:lpstr>PowerPoint Presentation</vt:lpstr>
      <vt:lpstr>Eighth Grade Internship with QuarkNet</vt:lpstr>
      <vt:lpstr>PowerPoint Presentation</vt:lpstr>
      <vt:lpstr>When and Where continued</vt:lpstr>
      <vt:lpstr>PowerPoint Presentation</vt:lpstr>
      <vt:lpstr>Hartnell College Cosmic Ray Detector</vt:lpstr>
      <vt:lpstr>The Mile Deep Muon Detector (MD2)</vt:lpstr>
      <vt:lpstr>Westmont College Students Work on the MoNA Collaboration</vt:lpstr>
      <vt:lpstr>April 16-20: International Muon Week Pilot for International CosmicDay  during the week of 24 September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years of Cosmic Rays: Educational Opportunities</dc:title>
  <dc:creator>Marge Bardeen</dc:creator>
  <cp:lastModifiedBy>Marge Bardeen</cp:lastModifiedBy>
  <cp:revision>72</cp:revision>
  <cp:lastPrinted>2012-04-17T16:08:28Z</cp:lastPrinted>
  <dcterms:created xsi:type="dcterms:W3CDTF">2012-04-17T11:35:22Z</dcterms:created>
  <dcterms:modified xsi:type="dcterms:W3CDTF">2012-04-17T16:40:28Z</dcterms:modified>
</cp:coreProperties>
</file>