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8" d="100"/>
          <a:sy n="108" d="100"/>
        </p:scale>
        <p:origin x="-744" y="-1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interSettings" Target="printerSettings/printerSettings1.bin"/><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GB"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GB"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12/4/21</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12/4/21</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GB"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GB"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12/4/21</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GB"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12/4/21</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GB"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GB"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12/4/21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GB"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GB"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GB"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12/4/21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GB"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12/4/21</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lus.google.com/104252363924132346643/posts/VdKGnsg98mE" TargetMode="External"/><Relationship Id="rId3" Type="http://schemas.openxmlformats.org/officeDocument/2006/relationships/hyperlink" Target="https://plus.google.com/104252363924132346643/posts/R8RX8W37HY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cern.ch/go/nh8v" TargetMode="External"/><Relationship Id="rId4" Type="http://schemas.openxmlformats.org/officeDocument/2006/relationships/hyperlink" Target="http://cern.ch/go/rc8P" TargetMode="External"/><Relationship Id="rId1" Type="http://schemas.openxmlformats.org/officeDocument/2006/relationships/slideLayout" Target="../slideLayouts/slideLayout2.xml"/><Relationship Id="rId2" Type="http://schemas.openxmlformats.org/officeDocument/2006/relationships/hyperlink" Target="https://plus.google.com/104252363924132346643/posts/ZnMTwipn2M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3.xml.rels><?xml version="1.0" encoding="UTF-8" standalone="yes"?>
<Relationships xmlns="http://schemas.openxmlformats.org/package/2006/relationships"><Relationship Id="rId3" Type="http://schemas.openxmlformats.org/officeDocument/2006/relationships/hyperlink" Target="http://cern.ch/go/GHc7" TargetMode="External"/><Relationship Id="rId4" Type="http://schemas.openxmlformats.org/officeDocument/2006/relationships/hyperlink" Target="http://cern.ch/go/6kpS" TargetMode="External"/><Relationship Id="rId1" Type="http://schemas.openxmlformats.org/officeDocument/2006/relationships/slideLayout" Target="../slideLayouts/slideLayout2.xml"/><Relationship Id="rId2" Type="http://schemas.openxmlformats.org/officeDocument/2006/relationships/hyperlink" Target="https://plus.google.com/104252363924132346643/posts/gJe2hbvrJ95"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sciencehackday.com" TargetMode="External"/><Relationship Id="rId3" Type="http://schemas.openxmlformats.org/officeDocument/2006/relationships/hyperlink" Target="http://cern.ch/go/fCq9"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hyperlink" Target="http://youtu.be/ag7w0vgZj5g" TargetMode="External"/><Relationship Id="rId6" Type="http://schemas.openxmlformats.org/officeDocument/2006/relationships/hyperlink" Target="http://www.humanipo.com/blog/210/15-year-old-girl-scoops-top-prize-at-Science-Hack-Day-Nairobi" TargetMode="External"/><Relationship Id="rId7" Type="http://schemas.openxmlformats.org/officeDocument/2006/relationships/hyperlink" Target="http://www.flickr.com/photos/mbiddulph/sets/72157629442124858/detail/" TargetMode="External"/><Relationship Id="rId8" Type="http://schemas.openxmlformats.org/officeDocument/2006/relationships/hyperlink" Target="http://cms.web.cern.ch/news/cms-public-data-activity-scoops-prize-nairobi" TargetMode="External"/><Relationship Id="rId1" Type="http://schemas.openxmlformats.org/officeDocument/2006/relationships/slideLayout" Target="../slideLayouts/slideLayout7.xml"/><Relationship Id="rId2"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hyperlink" Target="http://www.youtube.com/watch?v=7murS1AnNOI"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CMS </a:t>
            </a:r>
            <a:r>
              <a:rPr lang="en-US" dirty="0" smtClean="0"/>
              <a:t>Outreach</a:t>
            </a:r>
            <a:br>
              <a:rPr lang="en-US" dirty="0" smtClean="0"/>
            </a:br>
            <a:r>
              <a:rPr lang="en-US" dirty="0" smtClean="0"/>
              <a:t>Update for IPPOG #3</a:t>
            </a:r>
            <a:endParaRPr lang="en-US" dirty="0"/>
          </a:p>
        </p:txBody>
      </p:sp>
      <p:sp>
        <p:nvSpPr>
          <p:cNvPr id="3" name="Subtitle 2"/>
          <p:cNvSpPr>
            <a:spLocks noGrp="1"/>
          </p:cNvSpPr>
          <p:nvPr>
            <p:ph type="subTitle" idx="1"/>
          </p:nvPr>
        </p:nvSpPr>
        <p:spPr/>
        <p:txBody>
          <a:bodyPr>
            <a:normAutofit fontScale="77500" lnSpcReduction="20000"/>
          </a:bodyPr>
          <a:lstStyle/>
          <a:p>
            <a:r>
              <a:rPr lang="en-US" dirty="0" smtClean="0"/>
              <a:t>Achintya Rao</a:t>
            </a:r>
          </a:p>
          <a:p>
            <a:r>
              <a:rPr lang="en-US" dirty="0" smtClean="0"/>
              <a:t>on behalf of the CMS Communications Group</a:t>
            </a:r>
            <a:endParaRPr lang="en-US" dirty="0"/>
          </a:p>
        </p:txBody>
      </p:sp>
    </p:spTree>
    <p:extLst>
      <p:ext uri="{BB962C8B-B14F-4D97-AF65-F5344CB8AC3E}">
        <p14:creationId xmlns:p14="http://schemas.microsoft.com/office/powerpoint/2010/main" val="3987660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Hangout: CMS #1</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Announcement: </a:t>
            </a:r>
            <a:r>
              <a:rPr lang="en-US" dirty="0">
                <a:hlinkClick r:id="rId2"/>
              </a:rPr>
              <a:t>https://plus.google.com</a:t>
            </a:r>
            <a:r>
              <a:rPr lang="en-US" dirty="0" smtClean="0">
                <a:hlinkClick r:id="rId2"/>
              </a:rPr>
              <a:t>/104252363924132346643</a:t>
            </a:r>
            <a:r>
              <a:rPr lang="en-US" dirty="0">
                <a:hlinkClick r:id="rId2"/>
              </a:rPr>
              <a:t>/posts/</a:t>
            </a:r>
            <a:r>
              <a:rPr lang="en-US" dirty="0" smtClean="0">
                <a:hlinkClick r:id="rId2"/>
              </a:rPr>
              <a:t>VdKGnsg98mE</a:t>
            </a:r>
            <a:endParaRPr lang="en-US" dirty="0" smtClean="0"/>
          </a:p>
          <a:p>
            <a:r>
              <a:rPr lang="en-US" dirty="0" smtClean="0"/>
              <a:t>10th </a:t>
            </a:r>
            <a:r>
              <a:rPr lang="en-US" dirty="0"/>
              <a:t>February, 2012Regular Hangout –– Not </a:t>
            </a:r>
            <a:r>
              <a:rPr lang="en-US" dirty="0" smtClean="0"/>
              <a:t>broadcast</a:t>
            </a:r>
          </a:p>
          <a:p>
            <a:r>
              <a:rPr lang="en-US" dirty="0" smtClean="0"/>
              <a:t>Host</a:t>
            </a:r>
            <a:r>
              <a:rPr lang="en-US" dirty="0"/>
              <a:t>: Albert De </a:t>
            </a:r>
            <a:r>
              <a:rPr lang="en-US" dirty="0" err="1" smtClean="0"/>
              <a:t>Roeck</a:t>
            </a:r>
            <a:endParaRPr lang="en-US" dirty="0" smtClean="0"/>
          </a:p>
          <a:p>
            <a:r>
              <a:rPr lang="en-US" dirty="0" smtClean="0"/>
              <a:t>Done </a:t>
            </a:r>
            <a:r>
              <a:rPr lang="en-US" dirty="0"/>
              <a:t>in two stages</a:t>
            </a:r>
            <a:r>
              <a:rPr lang="en-US" dirty="0" smtClean="0"/>
              <a:t>:</a:t>
            </a:r>
          </a:p>
          <a:p>
            <a:pPr lvl="1"/>
            <a:r>
              <a:rPr lang="en-US" dirty="0" smtClean="0"/>
              <a:t>Students </a:t>
            </a:r>
            <a:r>
              <a:rPr lang="en-US" dirty="0"/>
              <a:t>from around the world joined from their class – Greece, Bulgaria, Spain, USA, </a:t>
            </a:r>
            <a:r>
              <a:rPr lang="en-US" dirty="0" smtClean="0"/>
              <a:t>Estonia</a:t>
            </a:r>
          </a:p>
          <a:p>
            <a:pPr lvl="1"/>
            <a:r>
              <a:rPr lang="en-US" dirty="0" smtClean="0"/>
              <a:t>Members </a:t>
            </a:r>
            <a:r>
              <a:rPr lang="en-US" dirty="0"/>
              <a:t>of the public, selected based on the questions they asked, enthusiasm and </a:t>
            </a:r>
            <a:r>
              <a:rPr lang="en-US" dirty="0" smtClean="0"/>
              <a:t>interests</a:t>
            </a:r>
          </a:p>
          <a:p>
            <a:r>
              <a:rPr lang="en-US" dirty="0" smtClean="0"/>
              <a:t>Highlights </a:t>
            </a:r>
            <a:r>
              <a:rPr lang="en-US" dirty="0"/>
              <a:t>video got 1500+ views in three </a:t>
            </a:r>
            <a:r>
              <a:rPr lang="en-US" dirty="0" smtClean="0"/>
              <a:t>days: </a:t>
            </a:r>
            <a:r>
              <a:rPr lang="fr-FR" dirty="0">
                <a:hlinkClick r:id="rId3"/>
              </a:rPr>
              <a:t>https://plus.google.com/104252363924132346643/posts/R8RX8W37HYk</a:t>
            </a:r>
            <a:endParaRPr lang="en-US" dirty="0"/>
          </a:p>
          <a:p>
            <a:endParaRPr lang="en-US" dirty="0"/>
          </a:p>
        </p:txBody>
      </p:sp>
    </p:spTree>
    <p:extLst>
      <p:ext uri="{BB962C8B-B14F-4D97-AF65-F5344CB8AC3E}">
        <p14:creationId xmlns:p14="http://schemas.microsoft.com/office/powerpoint/2010/main" val="4239978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Hangout: CMS #2</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a:t>Announcement: </a:t>
            </a:r>
            <a:r>
              <a:rPr lang="en-US" dirty="0">
                <a:hlinkClick r:id="rId2"/>
              </a:rPr>
              <a:t>https://plus.google.com</a:t>
            </a:r>
            <a:r>
              <a:rPr lang="en-US" dirty="0" smtClean="0">
                <a:hlinkClick r:id="rId2"/>
              </a:rPr>
              <a:t>/104252363924132346643</a:t>
            </a:r>
            <a:r>
              <a:rPr lang="en-US" dirty="0">
                <a:hlinkClick r:id="rId2"/>
              </a:rPr>
              <a:t>/posts/</a:t>
            </a:r>
            <a:r>
              <a:rPr lang="en-US" dirty="0" smtClean="0">
                <a:hlinkClick r:id="rId2"/>
              </a:rPr>
              <a:t>ZnMTwipn2MC</a:t>
            </a:r>
            <a:endParaRPr lang="en-US" dirty="0" smtClean="0"/>
          </a:p>
          <a:p>
            <a:r>
              <a:rPr lang="en-US" dirty="0" smtClean="0"/>
              <a:t>15th </a:t>
            </a:r>
            <a:r>
              <a:rPr lang="en-US" dirty="0"/>
              <a:t>February, </a:t>
            </a:r>
            <a:r>
              <a:rPr lang="en-US" dirty="0" smtClean="0"/>
              <a:t>2012</a:t>
            </a:r>
          </a:p>
          <a:p>
            <a:r>
              <a:rPr lang="en-US" dirty="0" smtClean="0"/>
              <a:t>Hangout</a:t>
            </a:r>
            <a:r>
              <a:rPr lang="en-US" dirty="0"/>
              <a:t>-On-Air –– Hangout launched by Google</a:t>
            </a:r>
            <a:r>
              <a:rPr lang="en-US" dirty="0" smtClean="0"/>
              <a:t>+</a:t>
            </a:r>
          </a:p>
          <a:p>
            <a:r>
              <a:rPr lang="en-US" dirty="0" smtClean="0"/>
              <a:t>Hosts</a:t>
            </a:r>
            <a:r>
              <a:rPr lang="en-US" dirty="0"/>
              <a:t>: Joe </a:t>
            </a:r>
            <a:r>
              <a:rPr lang="en-US" dirty="0" err="1"/>
              <a:t>Incandela</a:t>
            </a:r>
            <a:r>
              <a:rPr lang="en-US" dirty="0"/>
              <a:t> (UXC) and Sue Ann </a:t>
            </a:r>
            <a:r>
              <a:rPr lang="en-US" dirty="0" err="1"/>
              <a:t>Koay</a:t>
            </a:r>
            <a:r>
              <a:rPr lang="en-US" dirty="0"/>
              <a:t> (CR</a:t>
            </a:r>
            <a:r>
              <a:rPr lang="en-US" dirty="0" smtClean="0"/>
              <a:t>)</a:t>
            </a:r>
          </a:p>
          <a:p>
            <a:r>
              <a:rPr lang="en-US" dirty="0" smtClean="0"/>
              <a:t>Also </a:t>
            </a:r>
            <a:r>
              <a:rPr lang="en-US" dirty="0"/>
              <a:t>done in two stages</a:t>
            </a:r>
            <a:r>
              <a:rPr lang="en-US" dirty="0" smtClean="0"/>
              <a:t>:</a:t>
            </a:r>
          </a:p>
          <a:p>
            <a:pPr lvl="1"/>
            <a:r>
              <a:rPr lang="en-US" dirty="0" smtClean="0"/>
              <a:t>Participants </a:t>
            </a:r>
            <a:r>
              <a:rPr lang="en-US" dirty="0"/>
              <a:t>included college students from the US, students from Ghana, high-school students from Romania, Google Science Fair finalist from the US, a mother and her two bright children from South Africa, physics/science enthusiasts from around the </a:t>
            </a:r>
            <a:r>
              <a:rPr lang="en-US" dirty="0" smtClean="0"/>
              <a:t>world</a:t>
            </a:r>
          </a:p>
          <a:p>
            <a:r>
              <a:rPr lang="en-US" dirty="0" smtClean="0"/>
              <a:t>Videos </a:t>
            </a:r>
            <a:r>
              <a:rPr lang="en-US" dirty="0"/>
              <a:t>can be found at: </a:t>
            </a:r>
            <a:r>
              <a:rPr lang="en-US" dirty="0">
                <a:hlinkClick r:id="rId3"/>
              </a:rPr>
              <a:t>http://cern.ch/go/</a:t>
            </a:r>
            <a:r>
              <a:rPr lang="en-US" dirty="0" smtClean="0">
                <a:hlinkClick r:id="rId3"/>
              </a:rPr>
              <a:t>nh8v</a:t>
            </a:r>
            <a:r>
              <a:rPr lang="en-US" dirty="0"/>
              <a:t> | </a:t>
            </a:r>
            <a:r>
              <a:rPr lang="en-US" dirty="0">
                <a:hlinkClick r:id="rId4"/>
              </a:rPr>
              <a:t>http://cern.ch/go/</a:t>
            </a:r>
            <a:r>
              <a:rPr lang="en-US" dirty="0" smtClean="0">
                <a:hlinkClick r:id="rId4"/>
              </a:rPr>
              <a:t>rc8P</a:t>
            </a:r>
            <a:endParaRPr lang="en-US" dirty="0"/>
          </a:p>
        </p:txBody>
      </p:sp>
    </p:spTree>
    <p:extLst>
      <p:ext uri="{BB962C8B-B14F-4D97-AF65-F5344CB8AC3E}">
        <p14:creationId xmlns:p14="http://schemas.microsoft.com/office/powerpoint/2010/main" val="984778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Google+ Hangout: CMS+ATLAS+CERN</a:t>
            </a:r>
            <a:endParaRPr lang="en-US" sz="3600" dirty="0"/>
          </a:p>
        </p:txBody>
      </p:sp>
      <p:pic>
        <p:nvPicPr>
          <p:cNvPr id="4" name="Content Placeholder 3" descr="8 TeV Hangout poster 001.jpg"/>
          <p:cNvPicPr>
            <a:picLocks noGrp="1" noChangeAspect="1"/>
          </p:cNvPicPr>
          <p:nvPr>
            <p:ph sz="quarter" idx="1"/>
          </p:nvPr>
        </p:nvPicPr>
        <p:blipFill>
          <a:blip r:embed="rId2">
            <a:extLst>
              <a:ext uri="{28A0092B-C50C-407E-A947-70E740481C1C}">
                <a14:useLocalDpi xmlns:a14="http://schemas.microsoft.com/office/drawing/2010/main" val="0"/>
              </a:ext>
            </a:extLst>
          </a:blip>
          <a:srcRect l="-14098" r="-14098"/>
          <a:stretch>
            <a:fillRect/>
          </a:stretch>
        </p:blipFill>
        <p:spPr/>
      </p:pic>
    </p:spTree>
    <p:extLst>
      <p:ext uri="{BB962C8B-B14F-4D97-AF65-F5344CB8AC3E}">
        <p14:creationId xmlns:p14="http://schemas.microsoft.com/office/powerpoint/2010/main" val="12855946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Google+ Hangout: CMS+ATLAS+CERN</a:t>
            </a:r>
            <a:endParaRPr lang="en-US" sz="3600" dirty="0"/>
          </a:p>
        </p:txBody>
      </p:sp>
      <p:sp>
        <p:nvSpPr>
          <p:cNvPr id="3" name="Content Placeholder 2"/>
          <p:cNvSpPr>
            <a:spLocks noGrp="1"/>
          </p:cNvSpPr>
          <p:nvPr>
            <p:ph sz="quarter" idx="1"/>
          </p:nvPr>
        </p:nvSpPr>
        <p:spPr/>
        <p:txBody>
          <a:bodyPr>
            <a:normAutofit fontScale="92500" lnSpcReduction="20000"/>
          </a:bodyPr>
          <a:lstStyle/>
          <a:p>
            <a:r>
              <a:rPr lang="en-US" dirty="0" smtClean="0"/>
              <a:t>Announcement: </a:t>
            </a:r>
            <a:r>
              <a:rPr lang="fr-FR" dirty="0" smtClean="0">
                <a:hlinkClick r:id="rId2"/>
              </a:rPr>
              <a:t>https</a:t>
            </a:r>
            <a:r>
              <a:rPr lang="fr-FR" dirty="0">
                <a:hlinkClick r:id="rId2"/>
              </a:rPr>
              <a:t>://plus.google.com</a:t>
            </a:r>
            <a:r>
              <a:rPr lang="fr-FR" dirty="0" smtClean="0">
                <a:hlinkClick r:id="rId2"/>
              </a:rPr>
              <a:t>/104252363924132346643</a:t>
            </a:r>
            <a:r>
              <a:rPr lang="fr-FR" dirty="0">
                <a:hlinkClick r:id="rId2"/>
              </a:rPr>
              <a:t>/posts/</a:t>
            </a:r>
            <a:r>
              <a:rPr lang="fr-FR" dirty="0" smtClean="0">
                <a:hlinkClick r:id="rId2"/>
              </a:rPr>
              <a:t>gJe2hbvrJ95</a:t>
            </a:r>
            <a:endParaRPr lang="en-US" dirty="0" smtClean="0"/>
          </a:p>
          <a:p>
            <a:r>
              <a:rPr lang="en-US" dirty="0" smtClean="0"/>
              <a:t>4th April, </a:t>
            </a:r>
            <a:r>
              <a:rPr lang="en-US" dirty="0"/>
              <a:t>2012</a:t>
            </a:r>
          </a:p>
          <a:p>
            <a:r>
              <a:rPr lang="en-US" dirty="0"/>
              <a:t>Hangout-On-Air –– Hangout launched by </a:t>
            </a:r>
            <a:r>
              <a:rPr lang="en-US" dirty="0" smtClean="0"/>
              <a:t>CMS physicist in Fermilab</a:t>
            </a:r>
            <a:endParaRPr lang="en-US" dirty="0"/>
          </a:p>
          <a:p>
            <a:r>
              <a:rPr lang="en-US" dirty="0"/>
              <a:t>Hosts: </a:t>
            </a:r>
            <a:r>
              <a:rPr lang="en-US" dirty="0" smtClean="0"/>
              <a:t>Dave Barney (CMS Control Room), Steve Goldfarb and Denis </a:t>
            </a:r>
            <a:r>
              <a:rPr lang="en-US" dirty="0" err="1" smtClean="0"/>
              <a:t>Damazio</a:t>
            </a:r>
            <a:r>
              <a:rPr lang="en-US" dirty="0" smtClean="0"/>
              <a:t> (ATLAS Control Room), </a:t>
            </a:r>
            <a:r>
              <a:rPr lang="en-US" dirty="0" err="1" smtClean="0"/>
              <a:t>Mirko</a:t>
            </a:r>
            <a:r>
              <a:rPr lang="en-US" dirty="0" smtClean="0"/>
              <a:t> </a:t>
            </a:r>
            <a:r>
              <a:rPr lang="en-US" dirty="0" err="1" smtClean="0"/>
              <a:t>Pojer</a:t>
            </a:r>
            <a:r>
              <a:rPr lang="en-US" dirty="0" smtClean="0"/>
              <a:t> (CERN Control Centre)</a:t>
            </a:r>
            <a:endParaRPr lang="en-US" dirty="0"/>
          </a:p>
          <a:p>
            <a:r>
              <a:rPr lang="en-US" dirty="0" smtClean="0"/>
              <a:t>One school from Brazil and three members of the public</a:t>
            </a:r>
            <a:endParaRPr lang="en-US" dirty="0"/>
          </a:p>
          <a:p>
            <a:r>
              <a:rPr lang="en-US" dirty="0"/>
              <a:t>Videos can be found at: </a:t>
            </a:r>
            <a:r>
              <a:rPr lang="en-US" dirty="0">
                <a:hlinkClick r:id="rId3"/>
              </a:rPr>
              <a:t>http://cern.ch/go/</a:t>
            </a:r>
            <a:r>
              <a:rPr lang="en-US" dirty="0" smtClean="0">
                <a:hlinkClick r:id="rId3"/>
              </a:rPr>
              <a:t>GHc7</a:t>
            </a:r>
            <a:r>
              <a:rPr lang="en-US" dirty="0"/>
              <a:t> | </a:t>
            </a:r>
            <a:r>
              <a:rPr lang="en-US" dirty="0">
                <a:hlinkClick r:id="rId4"/>
              </a:rPr>
              <a:t>http://cern.ch/go/</a:t>
            </a:r>
            <a:r>
              <a:rPr lang="en-US" dirty="0" smtClean="0">
                <a:hlinkClick r:id="rId4"/>
              </a:rPr>
              <a:t>6kpS</a:t>
            </a:r>
            <a:endParaRPr lang="en-US" dirty="0"/>
          </a:p>
          <a:p>
            <a:endParaRPr lang="en-US" dirty="0"/>
          </a:p>
        </p:txBody>
      </p:sp>
    </p:spTree>
    <p:extLst>
      <p:ext uri="{BB962C8B-B14F-4D97-AF65-F5344CB8AC3E}">
        <p14:creationId xmlns:p14="http://schemas.microsoft.com/office/powerpoint/2010/main" val="572379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Hangout: Comments</a:t>
            </a:r>
            <a:endParaRPr lang="en-US" dirty="0"/>
          </a:p>
        </p:txBody>
      </p:sp>
      <p:sp>
        <p:nvSpPr>
          <p:cNvPr id="3" name="Content Placeholder 2"/>
          <p:cNvSpPr>
            <a:spLocks noGrp="1"/>
          </p:cNvSpPr>
          <p:nvPr>
            <p:ph sz="quarter" idx="1"/>
          </p:nvPr>
        </p:nvSpPr>
        <p:spPr/>
        <p:txBody>
          <a:bodyPr>
            <a:normAutofit fontScale="77500" lnSpcReduction="20000"/>
          </a:bodyPr>
          <a:lstStyle/>
          <a:p>
            <a:r>
              <a:rPr lang="en-US" dirty="0"/>
              <a:t>Thank-you for this extraordinary opportunity. My students say they learned a lot and were excited to interact with an actual physicist in the CERN cavern. We appreciate Albert taking time to "hangout" with us. It was a great experience that I'm sure they'll remember. – Jeremy Wegner, teacher from US </a:t>
            </a:r>
            <a:r>
              <a:rPr lang="en-US" dirty="0" smtClean="0"/>
              <a:t>school</a:t>
            </a:r>
          </a:p>
          <a:p>
            <a:r>
              <a:rPr lang="en-US" dirty="0" smtClean="0"/>
              <a:t>Thank </a:t>
            </a:r>
            <a:r>
              <a:rPr lang="en-US" dirty="0"/>
              <a:t>you very much for the wonderful hangout event. Our special thanks to Dr. Joe </a:t>
            </a:r>
            <a:r>
              <a:rPr lang="en-US" dirty="0" err="1"/>
              <a:t>Incandela</a:t>
            </a:r>
            <a:r>
              <a:rPr lang="en-US" dirty="0"/>
              <a:t> and Dr. Sue Ann </a:t>
            </a:r>
            <a:r>
              <a:rPr lang="en-US" dirty="0" err="1"/>
              <a:t>Koay</a:t>
            </a:r>
            <a:r>
              <a:rPr lang="en-US" dirty="0"/>
              <a:t>. My students loved this event! – </a:t>
            </a:r>
            <a:r>
              <a:rPr lang="en-US" dirty="0" err="1"/>
              <a:t>Ioana</a:t>
            </a:r>
            <a:r>
              <a:rPr lang="en-US" dirty="0"/>
              <a:t> </a:t>
            </a:r>
            <a:r>
              <a:rPr lang="en-US" dirty="0" err="1"/>
              <a:t>Stoica</a:t>
            </a:r>
            <a:r>
              <a:rPr lang="en-US" dirty="0"/>
              <a:t>, teacher from </a:t>
            </a:r>
            <a:r>
              <a:rPr lang="en-US" dirty="0" smtClean="0"/>
              <a:t>Romania</a:t>
            </a:r>
          </a:p>
          <a:p>
            <a:r>
              <a:rPr lang="en-US" dirty="0" smtClean="0"/>
              <a:t>I </a:t>
            </a:r>
            <a:r>
              <a:rPr lang="en-US" dirty="0"/>
              <a:t>am on such a high. What a fantastic experience. Thank you for the invite. It was really cool getting to chat with the scientists at CERN. – Matt Morris, Google Science Fair </a:t>
            </a:r>
            <a:r>
              <a:rPr lang="en-US" dirty="0" smtClean="0"/>
              <a:t>finalist</a:t>
            </a:r>
          </a:p>
          <a:p>
            <a:r>
              <a:rPr lang="en-US" dirty="0" smtClean="0"/>
              <a:t>Mind </a:t>
            </a:r>
            <a:r>
              <a:rPr lang="en-US" dirty="0"/>
              <a:t>boggling at so many levels is probably descriptive. People connecting from all over the place. Awesome. Not just world wide but in this case also in the z axis with one of the participants underground – Franc </a:t>
            </a:r>
            <a:r>
              <a:rPr lang="en-US" dirty="0" err="1"/>
              <a:t>Schiphorst</a:t>
            </a:r>
            <a:r>
              <a:rPr lang="en-US" dirty="0"/>
              <a:t>, Netherlands</a:t>
            </a:r>
          </a:p>
        </p:txBody>
      </p:sp>
    </p:spTree>
    <p:extLst>
      <p:ext uri="{BB962C8B-B14F-4D97-AF65-F5344CB8AC3E}">
        <p14:creationId xmlns:p14="http://schemas.microsoft.com/office/powerpoint/2010/main" val="4282771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Google+ Hangout: Comments</a:t>
            </a:r>
          </a:p>
        </p:txBody>
      </p:sp>
      <p:sp>
        <p:nvSpPr>
          <p:cNvPr id="3" name="Content Placeholder 2"/>
          <p:cNvSpPr>
            <a:spLocks noGrp="1"/>
          </p:cNvSpPr>
          <p:nvPr>
            <p:ph sz="quarter" idx="1"/>
          </p:nvPr>
        </p:nvSpPr>
        <p:spPr/>
        <p:txBody>
          <a:bodyPr>
            <a:normAutofit fontScale="70000" lnSpcReduction="20000"/>
          </a:bodyPr>
          <a:lstStyle/>
          <a:p>
            <a:r>
              <a:rPr lang="en-US" dirty="0"/>
              <a:t>Last night, my boys were able to participate in a hangout with the CMS experiment, since they are fascinated by physics and hence asked to join the hangout from the experimental cavern. It was just so exciting, especially since we are based in Africa, to "be there" virtually. Thanks, CMS Experiment and Google+ for making science accessible to us all, everywhere, young or old, enthusiast or expert, hailing from a multiplicity of countries but all connected by a common love of learning. – Kathryn Kure, who joined from South Africa with sons aged 7 and 8</a:t>
            </a:r>
            <a:r>
              <a:rPr lang="en-US" dirty="0" smtClean="0"/>
              <a:t>.</a:t>
            </a:r>
          </a:p>
          <a:p>
            <a:r>
              <a:rPr lang="en-US" dirty="0" smtClean="0"/>
              <a:t>Thank </a:t>
            </a:r>
            <a:r>
              <a:rPr lang="en-US" dirty="0"/>
              <a:t>you very much for hosting this event! It felt like we were there with you! Please do such hangouts more often, as they are very enlightening! – Vladimir </a:t>
            </a:r>
            <a:r>
              <a:rPr lang="en-US" dirty="0" err="1"/>
              <a:t>Lankevich</a:t>
            </a:r>
            <a:r>
              <a:rPr lang="en-US" dirty="0"/>
              <a:t>, who joined with fellow University of Rochester </a:t>
            </a:r>
            <a:r>
              <a:rPr lang="en-US" dirty="0" smtClean="0"/>
              <a:t>undergrads</a:t>
            </a:r>
          </a:p>
          <a:p>
            <a:r>
              <a:rPr lang="en-US" dirty="0" smtClean="0"/>
              <a:t>Thumbs </a:t>
            </a:r>
            <a:r>
              <a:rPr lang="en-US" dirty="0"/>
              <a:t>up for G+ for the hangouts. CERN sometimes seems a little bit inaccessible to the general public. This seems like a step in the right direction for them. – </a:t>
            </a:r>
            <a:r>
              <a:rPr lang="en-US" dirty="0" err="1"/>
              <a:t>Dessislava</a:t>
            </a:r>
            <a:r>
              <a:rPr lang="en-US" dirty="0"/>
              <a:t> </a:t>
            </a:r>
            <a:r>
              <a:rPr lang="en-US" dirty="0" err="1"/>
              <a:t>Jeleva</a:t>
            </a:r>
            <a:r>
              <a:rPr lang="en-US" dirty="0"/>
              <a:t>, viewer</a:t>
            </a:r>
          </a:p>
        </p:txBody>
      </p:sp>
    </p:spTree>
    <p:extLst>
      <p:ext uri="{BB962C8B-B14F-4D97-AF65-F5344CB8AC3E}">
        <p14:creationId xmlns:p14="http://schemas.microsoft.com/office/powerpoint/2010/main" val="2117812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Any questions?</a:t>
            </a:r>
            <a:endParaRPr lang="en-US" dirty="0"/>
          </a:p>
        </p:txBody>
      </p:sp>
      <p:sp>
        <p:nvSpPr>
          <p:cNvPr id="4" name="Title 3"/>
          <p:cNvSpPr>
            <a:spLocks noGrp="1"/>
          </p:cNvSpPr>
          <p:nvPr>
            <p:ph type="title"/>
          </p:nvPr>
        </p:nvSpPr>
        <p:spPr/>
        <p:txBody>
          <a:bodyPr/>
          <a:lstStyle/>
          <a:p>
            <a:r>
              <a:rPr lang="en-US" dirty="0" smtClean="0"/>
              <a:t>Thank you!</a:t>
            </a:r>
            <a:endParaRPr lang="en-US" dirty="0"/>
          </a:p>
        </p:txBody>
      </p:sp>
    </p:spTree>
    <p:extLst>
      <p:ext uri="{BB962C8B-B14F-4D97-AF65-F5344CB8AC3E}">
        <p14:creationId xmlns:p14="http://schemas.microsoft.com/office/powerpoint/2010/main" val="28397640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Visits to CMS</a:t>
            </a:r>
            <a:endParaRPr lang="en-US" dirty="0"/>
          </a:p>
        </p:txBody>
      </p:sp>
      <p:sp>
        <p:nvSpPr>
          <p:cNvPr id="3" name="Content Placeholder 2"/>
          <p:cNvSpPr>
            <a:spLocks noGrp="1"/>
          </p:cNvSpPr>
          <p:nvPr>
            <p:ph sz="quarter" idx="1"/>
          </p:nvPr>
        </p:nvSpPr>
        <p:spPr/>
        <p:txBody>
          <a:bodyPr/>
          <a:lstStyle/>
          <a:p>
            <a:r>
              <a:rPr lang="en-US" dirty="0" smtClean="0"/>
              <a:t>~250 visits between mid-December and end of February</a:t>
            </a:r>
          </a:p>
          <a:p>
            <a:r>
              <a:rPr lang="en-US" dirty="0" smtClean="0"/>
              <a:t>Mean of 6 people per visit</a:t>
            </a:r>
          </a:p>
          <a:p>
            <a:r>
              <a:rPr lang="en-US" dirty="0" smtClean="0"/>
              <a:t>Journalists, VIPs, students, teachers</a:t>
            </a:r>
            <a:endParaRPr lang="en-US" dirty="0"/>
          </a:p>
        </p:txBody>
      </p:sp>
    </p:spTree>
    <p:extLst>
      <p:ext uri="{BB962C8B-B14F-4D97-AF65-F5344CB8AC3E}">
        <p14:creationId xmlns:p14="http://schemas.microsoft.com/office/powerpoint/2010/main" val="1647578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Drawing from students who visited</a:t>
            </a:r>
            <a:endParaRPr lang="en-US" dirty="0"/>
          </a:p>
        </p:txBody>
      </p:sp>
      <p:pic>
        <p:nvPicPr>
          <p:cNvPr id="4" name="Content Placeholder 3" descr="3198_001.pdf"/>
          <p:cNvPicPr>
            <a:picLocks noGrp="1" noChangeAspect="1"/>
          </p:cNvPicPr>
          <p:nvPr>
            <p:ph sz="quarter" idx="1"/>
          </p:nvPr>
        </p:nvPicPr>
        <p:blipFill>
          <a:blip r:embed="rId2">
            <a:extLst>
              <a:ext uri="{28A0092B-C50C-407E-A947-70E740481C1C}">
                <a14:useLocalDpi xmlns:a14="http://schemas.microsoft.com/office/drawing/2010/main" val="0"/>
              </a:ext>
            </a:extLst>
          </a:blip>
          <a:srcRect t="11035" b="11035"/>
          <a:stretch>
            <a:fillRect/>
          </a:stretch>
        </p:blipFill>
        <p:spPr/>
      </p:pic>
    </p:spTree>
    <p:extLst>
      <p:ext uri="{BB962C8B-B14F-4D97-AF65-F5344CB8AC3E}">
        <p14:creationId xmlns:p14="http://schemas.microsoft.com/office/powerpoint/2010/main" val="1280801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Drawing from students who visited</a:t>
            </a:r>
            <a:endParaRPr lang="en-US" dirty="0"/>
          </a:p>
        </p:txBody>
      </p:sp>
      <p:pic>
        <p:nvPicPr>
          <p:cNvPr id="3" name="Content Placeholder 2" descr="3205_001.pdf"/>
          <p:cNvPicPr>
            <a:picLocks noGrp="1" noChangeAspect="1"/>
          </p:cNvPicPr>
          <p:nvPr>
            <p:ph sz="quarter" idx="1"/>
          </p:nvPr>
        </p:nvPicPr>
        <p:blipFill>
          <a:blip r:embed="rId2">
            <a:extLst>
              <a:ext uri="{28A0092B-C50C-407E-A947-70E740481C1C}">
                <a14:useLocalDpi xmlns:a14="http://schemas.microsoft.com/office/drawing/2010/main" val="0"/>
              </a:ext>
            </a:extLst>
          </a:blip>
          <a:srcRect t="11022" b="11022"/>
          <a:stretch>
            <a:fillRect/>
          </a:stretch>
        </p:blipFill>
        <p:spPr/>
      </p:pic>
    </p:spTree>
    <p:extLst>
      <p:ext uri="{BB962C8B-B14F-4D97-AF65-F5344CB8AC3E}">
        <p14:creationId xmlns:p14="http://schemas.microsoft.com/office/powerpoint/2010/main" val="2970969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“Science Hack Day” and CMS data</a:t>
            </a:r>
          </a:p>
        </p:txBody>
      </p:sp>
      <p:sp>
        <p:nvSpPr>
          <p:cNvPr id="3" name="Content Placeholder 2"/>
          <p:cNvSpPr>
            <a:spLocks noGrp="1"/>
          </p:cNvSpPr>
          <p:nvPr>
            <p:ph sz="quarter" idx="1"/>
          </p:nvPr>
        </p:nvSpPr>
        <p:spPr>
          <a:xfrm>
            <a:off x="612648" y="1600200"/>
            <a:ext cx="8153400" cy="4960904"/>
          </a:xfrm>
        </p:spPr>
        <p:txBody>
          <a:bodyPr>
            <a:normAutofit lnSpcReduction="10000"/>
          </a:bodyPr>
          <a:lstStyle/>
          <a:p>
            <a:pPr marL="0" indent="0" algn="ctr">
              <a:spcAft>
                <a:spcPct val="0"/>
              </a:spcAft>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u="sng" dirty="0" err="1" smtClean="0">
                <a:solidFill>
                  <a:srgbClr val="3366FF"/>
                </a:solidFill>
                <a:hlinkClick r:id="rId2"/>
              </a:rPr>
              <a:t>sciencehackday.com</a:t>
            </a:r>
            <a:endParaRPr lang="en-US" u="sng" dirty="0">
              <a:solidFill>
                <a:srgbClr val="3366FF"/>
              </a:solidFill>
            </a:endParaRPr>
          </a:p>
          <a:p>
            <a:pPr marL="0" indent="0" algn="ctr">
              <a:spcAft>
                <a:spcPct val="0"/>
              </a:spcAft>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t>“A Hack Day is a 48-hour-all-night event that brings together designers, developers, scientists and other geeks in the same physical space for a brief but intense period of collaboration, hacking, and building 'cool stuff'.</a:t>
            </a:r>
            <a:r>
              <a:rPr lang="en-US" sz="2000" dirty="0" smtClean="0"/>
              <a:t>”</a:t>
            </a:r>
            <a:endParaRPr lang="en-US" dirty="0" smtClean="0"/>
          </a:p>
          <a:p>
            <a:pPr>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t>CMS has agreed to release 300k+ events to the public for use in outreach and </a:t>
            </a:r>
            <a:r>
              <a:rPr lang="en-US" sz="2000" dirty="0" smtClean="0"/>
              <a:t>education</a:t>
            </a:r>
          </a:p>
          <a:p>
            <a:pPr>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t>The events have been released in an open, human-readable, and self-documenting </a:t>
            </a:r>
            <a:r>
              <a:rPr lang="en-US" sz="2000" dirty="0" smtClean="0"/>
              <a:t>format</a:t>
            </a:r>
          </a:p>
          <a:p>
            <a:pPr>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t>The format is easily parsed and C++, python (and ruby) APIs have been </a:t>
            </a:r>
            <a:r>
              <a:rPr lang="en-US" sz="2000" dirty="0" smtClean="0"/>
              <a:t>provided</a:t>
            </a:r>
          </a:p>
          <a:p>
            <a:pPr marL="0" indent="0">
              <a:spcAft>
                <a:spcPct val="0"/>
              </a:spcAft>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a:t>Hack days are completely self-organized and self-run, with no involvement from the experiment (beyond a minimal amount of guidance from </a:t>
            </a:r>
            <a:r>
              <a:rPr lang="en-US" sz="2000" dirty="0" smtClean="0"/>
              <a:t>Tom </a:t>
            </a:r>
            <a:r>
              <a:rPr lang="en-US" sz="2000" dirty="0"/>
              <a:t>McCauley on the format and APIs</a:t>
            </a:r>
            <a:r>
              <a:rPr lang="en-US" sz="2000" dirty="0" smtClean="0"/>
              <a:t>).</a:t>
            </a:r>
          </a:p>
          <a:p>
            <a:pPr marL="0" indent="0">
              <a:spcAft>
                <a:spcPct val="0"/>
              </a:spcAft>
              <a:buNone/>
              <a:tabLst>
                <a:tab pos="723900" algn="l"/>
                <a:tab pos="1447800" algn="l"/>
                <a:tab pos="2171700" algn="l"/>
                <a:tab pos="2895600" algn="l"/>
                <a:tab pos="3619500" algn="l"/>
                <a:tab pos="4343400" algn="l"/>
                <a:tab pos="5067300" algn="l"/>
                <a:tab pos="5791200" algn="l"/>
                <a:tab pos="6515100" algn="l"/>
                <a:tab pos="7239000" algn="l"/>
                <a:tab pos="7962900" algn="l"/>
              </a:tabLst>
            </a:pPr>
            <a:r>
              <a:rPr lang="en-US" sz="2000" dirty="0" smtClean="0"/>
              <a:t>Article by participant</a:t>
            </a:r>
            <a:r>
              <a:rPr lang="en-US" sz="2000" dirty="0"/>
              <a:t>: </a:t>
            </a:r>
            <a:r>
              <a:rPr lang="en-US" sz="2000" dirty="0">
                <a:hlinkClick r:id="rId3"/>
              </a:rPr>
              <a:t>http://cern.ch/go/fCq9</a:t>
            </a:r>
            <a:endParaRPr lang="en-US" sz="2000" dirty="0"/>
          </a:p>
          <a:p>
            <a:pPr>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Lst>
            </a:pPr>
            <a:endParaRPr lang="en-US" sz="2000" dirty="0" smtClean="0"/>
          </a:p>
        </p:txBody>
      </p:sp>
    </p:spTree>
    <p:extLst>
      <p:ext uri="{BB962C8B-B14F-4D97-AF65-F5344CB8AC3E}">
        <p14:creationId xmlns:p14="http://schemas.microsoft.com/office/powerpoint/2010/main" val="2122183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769" y="146294"/>
            <a:ext cx="4209736" cy="378876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166" y="143172"/>
            <a:ext cx="4699409" cy="650024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6" name="AutoShape 3"/>
          <p:cNvSpPr>
            <a:spLocks noChangeArrowheads="1"/>
          </p:cNvSpPr>
          <p:nvPr/>
        </p:nvSpPr>
        <p:spPr bwMode="auto">
          <a:xfrm>
            <a:off x="4640986" y="2221239"/>
            <a:ext cx="1423987" cy="280987"/>
          </a:xfrm>
          <a:prstGeom prst="roundRect">
            <a:avLst>
              <a:gd name="adj" fmla="val 565"/>
            </a:avLst>
          </a:prstGeom>
          <a:solidFill>
            <a:srgbClr val="99CCFF">
              <a:alpha val="0"/>
            </a:srgbClr>
          </a:solidFill>
          <a:ln w="18360">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p>
        </p:txBody>
      </p:sp>
    </p:spTree>
    <p:extLst>
      <p:ext uri="{BB962C8B-B14F-4D97-AF65-F5344CB8AC3E}">
        <p14:creationId xmlns:p14="http://schemas.microsoft.com/office/powerpoint/2010/main" val="2826535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38" y="5198"/>
            <a:ext cx="4572000" cy="4572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94117" y="49544"/>
            <a:ext cx="4519017" cy="31430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6368" y="4705686"/>
            <a:ext cx="8253412" cy="990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 name="Rectangle 4"/>
          <p:cNvSpPr/>
          <p:nvPr/>
        </p:nvSpPr>
        <p:spPr>
          <a:xfrm>
            <a:off x="117590" y="5676593"/>
            <a:ext cx="8995544" cy="954107"/>
          </a:xfrm>
          <a:prstGeom prst="rect">
            <a:avLst/>
          </a:prstGeom>
        </p:spPr>
        <p:txBody>
          <a:bodyPr wrap="square">
            <a:spAutoFit/>
          </a:bodyPr>
          <a:lstStyle/>
          <a:p>
            <a:r>
              <a:rPr lang="en-US" sz="1400" dirty="0" smtClean="0">
                <a:solidFill>
                  <a:srgbClr val="0000F5"/>
                </a:solidFill>
                <a:cs typeface="ArialMT" charset="0"/>
              </a:rPr>
              <a:t>Animation: </a:t>
            </a:r>
            <a:r>
              <a:rPr lang="en-US" sz="1400" u="sng" dirty="0" smtClean="0">
                <a:solidFill>
                  <a:srgbClr val="0000F5"/>
                </a:solidFill>
                <a:cs typeface="ArialMT" charset="0"/>
                <a:hlinkClick r:id="rId5"/>
              </a:rPr>
              <a:t>http</a:t>
            </a:r>
            <a:r>
              <a:rPr lang="en-US" sz="1400" u="sng" dirty="0">
                <a:solidFill>
                  <a:srgbClr val="0000F5"/>
                </a:solidFill>
                <a:cs typeface="ArialMT" charset="0"/>
                <a:hlinkClick r:id="rId5"/>
              </a:rPr>
              <a:t>://youtu.be/</a:t>
            </a:r>
            <a:r>
              <a:rPr lang="en-US" sz="1400" u="sng" dirty="0" smtClean="0">
                <a:solidFill>
                  <a:srgbClr val="0000F5"/>
                </a:solidFill>
                <a:cs typeface="ArialMT" charset="0"/>
                <a:hlinkClick r:id="rId5"/>
              </a:rPr>
              <a:t>ag7w0vgZj5g</a:t>
            </a:r>
            <a:endParaRPr lang="en-US" sz="1400" u="sng" dirty="0" smtClean="0">
              <a:solidFill>
                <a:srgbClr val="0000F5"/>
              </a:solidFill>
              <a:cs typeface="ArialMT" charset="0"/>
            </a:endParaRPr>
          </a:p>
          <a:p>
            <a:r>
              <a:rPr lang="en-US" sz="1400" dirty="0" smtClean="0">
                <a:solidFill>
                  <a:srgbClr val="0000F5"/>
                </a:solidFill>
                <a:cs typeface="ArialMT" charset="0"/>
              </a:rPr>
              <a:t>Article: </a:t>
            </a:r>
            <a:r>
              <a:rPr lang="en-US" sz="1400" u="sng" dirty="0" smtClean="0">
                <a:solidFill>
                  <a:srgbClr val="003DC9"/>
                </a:solidFill>
                <a:cs typeface="ArialMT" charset="0"/>
                <a:hlinkClick r:id="rId6"/>
              </a:rPr>
              <a:t>http://www.humanipo.com/blog/210/15-year-old-girl-scoops-top-prize-at-Science-Hack-Day-Nairobi</a:t>
            </a:r>
            <a:endParaRPr lang="en-US" sz="1400" u="sng" dirty="0" smtClean="0">
              <a:solidFill>
                <a:srgbClr val="003DC9"/>
              </a:solidFill>
              <a:cs typeface="ArialMT" charset="0"/>
            </a:endParaRPr>
          </a:p>
          <a:p>
            <a:r>
              <a:rPr lang="en-US" sz="1400" dirty="0" smtClean="0">
                <a:solidFill>
                  <a:srgbClr val="003DC9"/>
                </a:solidFill>
                <a:cs typeface="ArialMT" charset="0"/>
              </a:rPr>
              <a:t>Photographs: </a:t>
            </a:r>
            <a:r>
              <a:rPr lang="en-US" sz="1400" u="sng" dirty="0" smtClean="0">
                <a:solidFill>
                  <a:srgbClr val="003DC9"/>
                </a:solidFill>
                <a:cs typeface="ArialMT" charset="0"/>
                <a:hlinkClick r:id="rId7"/>
              </a:rPr>
              <a:t>http</a:t>
            </a:r>
            <a:r>
              <a:rPr lang="en-US" sz="1400" u="sng" dirty="0">
                <a:solidFill>
                  <a:srgbClr val="003DC9"/>
                </a:solidFill>
                <a:cs typeface="ArialMT" charset="0"/>
                <a:hlinkClick r:id="rId7"/>
              </a:rPr>
              <a:t>://www.flickr.com/photos/mbiddulph/sets/72157629442124858/detail</a:t>
            </a:r>
            <a:r>
              <a:rPr lang="en-US" sz="1400" u="sng" dirty="0" smtClean="0">
                <a:solidFill>
                  <a:srgbClr val="003DC9"/>
                </a:solidFill>
                <a:cs typeface="ArialMT" charset="0"/>
                <a:hlinkClick r:id="rId7"/>
              </a:rPr>
              <a:t>/</a:t>
            </a:r>
            <a:endParaRPr lang="en-US" sz="1400" u="sng" dirty="0" smtClean="0">
              <a:solidFill>
                <a:srgbClr val="003DC9"/>
              </a:solidFill>
              <a:cs typeface="ArialMT" charset="0"/>
            </a:endParaRPr>
          </a:p>
          <a:p>
            <a:r>
              <a:rPr lang="en-US" sz="1400" dirty="0">
                <a:solidFill>
                  <a:srgbClr val="003DC9"/>
                </a:solidFill>
                <a:cs typeface="ArialMT" charset="0"/>
              </a:rPr>
              <a:t>CMS news: </a:t>
            </a:r>
            <a:r>
              <a:rPr lang="en-US" sz="1400" dirty="0">
                <a:solidFill>
                  <a:srgbClr val="003DC9"/>
                </a:solidFill>
                <a:cs typeface="ArialMT" charset="0"/>
                <a:hlinkClick r:id="rId8"/>
              </a:rPr>
              <a:t>http://</a:t>
            </a:r>
            <a:r>
              <a:rPr lang="en-US" sz="1400" dirty="0" err="1">
                <a:solidFill>
                  <a:srgbClr val="003DC9"/>
                </a:solidFill>
                <a:cs typeface="ArialMT" charset="0"/>
                <a:hlinkClick r:id="rId8"/>
              </a:rPr>
              <a:t>cms.web.cern.ch</a:t>
            </a:r>
            <a:r>
              <a:rPr lang="en-US" sz="1400" dirty="0">
                <a:solidFill>
                  <a:srgbClr val="003DC9"/>
                </a:solidFill>
                <a:cs typeface="ArialMT" charset="0"/>
                <a:hlinkClick r:id="rId8"/>
              </a:rPr>
              <a:t>/news/</a:t>
            </a:r>
            <a:r>
              <a:rPr lang="en-US" sz="1400" dirty="0" err="1">
                <a:solidFill>
                  <a:srgbClr val="003DC9"/>
                </a:solidFill>
                <a:cs typeface="ArialMT" charset="0"/>
                <a:hlinkClick r:id="rId8"/>
              </a:rPr>
              <a:t>cms</a:t>
            </a:r>
            <a:r>
              <a:rPr lang="en-US" sz="1400" dirty="0">
                <a:solidFill>
                  <a:srgbClr val="003DC9"/>
                </a:solidFill>
                <a:cs typeface="ArialMT" charset="0"/>
                <a:hlinkClick r:id="rId8"/>
              </a:rPr>
              <a:t>-public-data-activity-scoops-prize-</a:t>
            </a:r>
            <a:r>
              <a:rPr lang="en-US" sz="1400" dirty="0" err="1">
                <a:solidFill>
                  <a:srgbClr val="003DC9"/>
                </a:solidFill>
                <a:cs typeface="ArialMT" charset="0"/>
                <a:hlinkClick r:id="rId8"/>
              </a:rPr>
              <a:t>nairobi</a:t>
            </a:r>
            <a:endParaRPr lang="en-US" sz="1400" dirty="0">
              <a:solidFill>
                <a:srgbClr val="003DC9"/>
              </a:solidFill>
              <a:cs typeface="ArialMT" charset="0"/>
            </a:endParaRPr>
          </a:p>
        </p:txBody>
      </p:sp>
    </p:spTree>
    <p:extLst>
      <p:ext uri="{BB962C8B-B14F-4D97-AF65-F5344CB8AC3E}">
        <p14:creationId xmlns:p14="http://schemas.microsoft.com/office/powerpoint/2010/main" val="2611148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Hangouts</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a:t>Multi-user video </a:t>
            </a:r>
            <a:r>
              <a:rPr lang="en-US" dirty="0" smtClean="0"/>
              <a:t>chats</a:t>
            </a:r>
          </a:p>
          <a:p>
            <a:r>
              <a:rPr lang="en-US" dirty="0" smtClean="0"/>
              <a:t>Up </a:t>
            </a:r>
            <a:r>
              <a:rPr lang="en-US" dirty="0"/>
              <a:t>to 10 simultaneous </a:t>
            </a:r>
            <a:r>
              <a:rPr lang="en-US" dirty="0" smtClean="0"/>
              <a:t>participants</a:t>
            </a:r>
          </a:p>
          <a:p>
            <a:r>
              <a:rPr lang="en-US" dirty="0" smtClean="0"/>
              <a:t>Can </a:t>
            </a:r>
            <a:r>
              <a:rPr lang="en-US" dirty="0"/>
              <a:t>be limited to specific users or can be opened to the </a:t>
            </a:r>
            <a:r>
              <a:rPr lang="en-US" dirty="0" smtClean="0"/>
              <a:t>public</a:t>
            </a:r>
          </a:p>
          <a:p>
            <a:r>
              <a:rPr lang="en-US" dirty="0" smtClean="0"/>
              <a:t>Hangouts</a:t>
            </a:r>
            <a:r>
              <a:rPr lang="en-US" dirty="0"/>
              <a:t>-On-Air: Allows Hangout to be broadcast and </a:t>
            </a:r>
            <a:r>
              <a:rPr lang="en-US" dirty="0" smtClean="0"/>
              <a:t>recorded</a:t>
            </a:r>
          </a:p>
          <a:p>
            <a:r>
              <a:rPr lang="en-US" dirty="0" smtClean="0"/>
              <a:t>Requirements:</a:t>
            </a:r>
          </a:p>
          <a:p>
            <a:pPr lvl="1"/>
            <a:r>
              <a:rPr lang="en-US" dirty="0"/>
              <a:t>Hardware – webcam, </a:t>
            </a:r>
            <a:r>
              <a:rPr lang="en-US" dirty="0" err="1"/>
              <a:t>mic+speakers</a:t>
            </a:r>
            <a:r>
              <a:rPr lang="en-US" dirty="0"/>
              <a:t> (also from smartphones)</a:t>
            </a:r>
          </a:p>
          <a:p>
            <a:pPr lvl="1"/>
            <a:r>
              <a:rPr lang="en-US" dirty="0"/>
              <a:t>Software – browser, Google Talk </a:t>
            </a:r>
            <a:r>
              <a:rPr lang="en-US" dirty="0" smtClean="0"/>
              <a:t>plugin</a:t>
            </a:r>
          </a:p>
          <a:p>
            <a:pPr marL="320040" lvl="1" indent="-320040">
              <a:spcBef>
                <a:spcPts val="700"/>
              </a:spcBef>
              <a:buClr>
                <a:schemeClr val="accent2"/>
              </a:buClr>
              <a:buSzPct val="60000"/>
              <a:buFont typeface="Wingdings"/>
              <a:buChar char=""/>
            </a:pPr>
            <a:r>
              <a:rPr lang="en-US" dirty="0"/>
              <a:t>Can share screens, chat, edit documents, watch YouTube videos at the same time etc.</a:t>
            </a:r>
          </a:p>
          <a:p>
            <a:endParaRPr lang="en-US" dirty="0" smtClean="0"/>
          </a:p>
        </p:txBody>
      </p:sp>
    </p:spTree>
    <p:extLst>
      <p:ext uri="{BB962C8B-B14F-4D97-AF65-F5344CB8AC3E}">
        <p14:creationId xmlns:p14="http://schemas.microsoft.com/office/powerpoint/2010/main" val="1348996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Google+ Hangout</a:t>
            </a:r>
            <a:endParaRPr lang="en-US" dirty="0"/>
          </a:p>
        </p:txBody>
      </p:sp>
      <p:pic>
        <p:nvPicPr>
          <p:cNvPr id="8" name="Content Placeholder 7" descr="Screen shot 2012-04-21 at 7.57.56 AM.png"/>
          <p:cNvPicPr>
            <a:picLocks noGrp="1" noChangeAspect="1"/>
          </p:cNvPicPr>
          <p:nvPr>
            <p:ph sz="quarter" idx="1"/>
          </p:nvPr>
        </p:nvPicPr>
        <p:blipFill>
          <a:blip r:embed="rId2">
            <a:extLst>
              <a:ext uri="{28A0092B-C50C-407E-A947-70E740481C1C}">
                <a14:useLocalDpi xmlns:a14="http://schemas.microsoft.com/office/drawing/2010/main" val="0"/>
              </a:ext>
            </a:extLst>
          </a:blip>
          <a:srcRect l="4882" r="4882"/>
          <a:stretch>
            <a:fillRect/>
          </a:stretch>
        </p:blipFill>
        <p:spPr/>
      </p:pic>
      <p:sp>
        <p:nvSpPr>
          <p:cNvPr id="10" name="TextBox 9"/>
          <p:cNvSpPr txBox="1"/>
          <p:nvPr/>
        </p:nvSpPr>
        <p:spPr>
          <a:xfrm>
            <a:off x="2292982" y="6305889"/>
            <a:ext cx="4779223" cy="369332"/>
          </a:xfrm>
          <a:prstGeom prst="rect">
            <a:avLst/>
          </a:prstGeom>
          <a:noFill/>
        </p:spPr>
        <p:txBody>
          <a:bodyPr wrap="none" rtlCol="0">
            <a:spAutoFit/>
          </a:bodyPr>
          <a:lstStyle/>
          <a:p>
            <a:r>
              <a:rPr lang="en-US" dirty="0">
                <a:hlinkClick r:id="rId3"/>
              </a:rPr>
              <a:t>http://</a:t>
            </a:r>
            <a:r>
              <a:rPr lang="en-US" dirty="0" err="1">
                <a:hlinkClick r:id="rId3"/>
              </a:rPr>
              <a:t>www.youtube.com</a:t>
            </a:r>
            <a:r>
              <a:rPr lang="en-US" dirty="0">
                <a:hlinkClick r:id="rId3"/>
              </a:rPr>
              <a:t>/</a:t>
            </a:r>
            <a:r>
              <a:rPr lang="en-US" dirty="0" err="1">
                <a:hlinkClick r:id="rId3"/>
              </a:rPr>
              <a:t>watch?v</a:t>
            </a:r>
            <a:r>
              <a:rPr lang="en-US" dirty="0">
                <a:hlinkClick r:id="rId3"/>
              </a:rPr>
              <a:t>=7murS1AnNOI</a:t>
            </a:r>
            <a:endParaRPr lang="en-US" dirty="0"/>
          </a:p>
        </p:txBody>
      </p:sp>
    </p:spTree>
    <p:extLst>
      <p:ext uri="{BB962C8B-B14F-4D97-AF65-F5344CB8AC3E}">
        <p14:creationId xmlns:p14="http://schemas.microsoft.com/office/powerpoint/2010/main" val="266075981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38</TotalTime>
  <Words>1111</Words>
  <Application>Microsoft Macintosh PowerPoint</Application>
  <PresentationFormat>On-screen Show (4:3)</PresentationFormat>
  <Paragraphs>67</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Median</vt:lpstr>
      <vt:lpstr>CMS Outreach Update for IPPOG #3</vt:lpstr>
      <vt:lpstr>Visits to CMS</vt:lpstr>
      <vt:lpstr>Drawing from students who visited</vt:lpstr>
      <vt:lpstr>Drawing from students who visited</vt:lpstr>
      <vt:lpstr>“Science Hack Day” and CMS data</vt:lpstr>
      <vt:lpstr>PowerPoint Presentation</vt:lpstr>
      <vt:lpstr>PowerPoint Presentation</vt:lpstr>
      <vt:lpstr>Google+ Hangouts</vt:lpstr>
      <vt:lpstr>Google+ Hangout</vt:lpstr>
      <vt:lpstr>Google+ Hangout: CMS #1</vt:lpstr>
      <vt:lpstr>Google+ Hangout: CMS #2</vt:lpstr>
      <vt:lpstr>Google+ Hangout: CMS+ATLAS+CERN</vt:lpstr>
      <vt:lpstr>Google+ Hangout: CMS+ATLAS+CERN</vt:lpstr>
      <vt:lpstr>Google+ Hangout: Comments</vt:lpstr>
      <vt:lpstr>Google+ Hangout: Comments</vt:lpstr>
      <vt:lpstr>Thank you!</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 Outreach – Update</dc:title>
  <dc:creator>Achintya Rao</dc:creator>
  <cp:lastModifiedBy>Achintya Rao</cp:lastModifiedBy>
  <cp:revision>6</cp:revision>
  <dcterms:created xsi:type="dcterms:W3CDTF">2012-04-21T05:37:15Z</dcterms:created>
  <dcterms:modified xsi:type="dcterms:W3CDTF">2012-04-21T07:32:03Z</dcterms:modified>
</cp:coreProperties>
</file>