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63" r:id="rId3"/>
    <p:sldId id="262" r:id="rId4"/>
    <p:sldId id="267" r:id="rId5"/>
    <p:sldId id="266" r:id="rId6"/>
    <p:sldId id="264" r:id="rId7"/>
    <p:sldId id="258" r:id="rId8"/>
    <p:sldId id="265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3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104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214" d="100"/>
          <a:sy n="214" d="100"/>
        </p:scale>
        <p:origin x="960" y="80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2C08E-277D-3A46-962E-16F5E4DEBCD7}" type="datetime1">
              <a:rPr lang="en-US" smtClean="0"/>
              <a:t>4/20/12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2F18-CEB0-C04C-815E-6595D7A7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6592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3D1EE-8D3E-A24C-8796-C6CC6C6E8680}" type="datetime1">
              <a:rPr lang="en-US" smtClean="0"/>
              <a:t>4/20/12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7463E-EA6A-3A49-BFE3-E949F4E16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724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02479EC-DFF2-1F4C-AE6D-C43903970BDB}" type="slidenum">
              <a:rPr lang="en-US" sz="1200" b="0"/>
              <a:pPr/>
              <a:t>1</a:t>
            </a:fld>
            <a:endParaRPr lang="en-US" sz="1200" b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02479EC-DFF2-1F4C-AE6D-C43903970BDB}" type="slidenum">
              <a:rPr lang="en-US" sz="1200" b="0"/>
              <a:pPr/>
              <a:t>7</a:t>
            </a:fld>
            <a:endParaRPr lang="en-US" sz="1200" b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02479EC-DFF2-1F4C-AE6D-C43903970BDB}" type="slidenum">
              <a:rPr lang="en-US" sz="1200" b="0"/>
              <a:pPr/>
              <a:t>9</a:t>
            </a:fld>
            <a:endParaRPr lang="en-US" sz="1200" b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7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08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055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7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89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970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92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38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9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4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7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9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alicematters.web.cern.ch/2012visits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dsweb.cern.ch/record/1436208" TargetMode="External"/><Relationship Id="rId4" Type="http://schemas.openxmlformats.org/officeDocument/2006/relationships/hyperlink" Target="http://cdsweb.cern.ch/record/1436155" TargetMode="External"/><Relationship Id="rId5" Type="http://schemas.openxmlformats.org/officeDocument/2006/relationships/hyperlink" Target="http://cdsweb.cern.ch/record/1436153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gif"/><Relationship Id="rId5" Type="http://schemas.openxmlformats.org/officeDocument/2006/relationships/image" Target="../media/image7.gif"/><Relationship Id="rId6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dsweb.cern.ch/record/143873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380999" y="2315800"/>
            <a:ext cx="8494757" cy="280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b="0" dirty="0" smtClean="0">
                <a:cs typeface="Arial"/>
              </a:rPr>
              <a:t>Visits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err="1" smtClean="0">
                <a:cs typeface="Arial"/>
              </a:rPr>
              <a:t>Masterclasses</a:t>
            </a:r>
            <a:endParaRPr lang="en-US" sz="2200" dirty="0" smtClean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200" b="0" dirty="0" err="1" smtClean="0">
                <a:cs typeface="Arial"/>
              </a:rPr>
              <a:t>Dans</a:t>
            </a:r>
            <a:r>
              <a:rPr lang="en-US" sz="2200" b="0" dirty="0" smtClean="0">
                <a:cs typeface="Arial"/>
              </a:rPr>
              <a:t> la </a:t>
            </a:r>
            <a:r>
              <a:rPr lang="en-US" sz="2200" b="0" dirty="0" err="1" smtClean="0">
                <a:cs typeface="Arial"/>
              </a:rPr>
              <a:t>peau</a:t>
            </a:r>
            <a:r>
              <a:rPr lang="en-US" sz="2200" b="0" dirty="0" smtClean="0">
                <a:cs typeface="Arial"/>
              </a:rPr>
              <a:t> d’un </a:t>
            </a:r>
            <a:r>
              <a:rPr lang="en-US" sz="2200" b="0" dirty="0" err="1" smtClean="0">
                <a:cs typeface="Arial"/>
              </a:rPr>
              <a:t>chercheur</a:t>
            </a:r>
            <a:endParaRPr lang="en-US" sz="2200" b="0" dirty="0" smtClean="0">
              <a:cs typeface="Arial"/>
            </a:endParaRPr>
          </a:p>
          <a:p>
            <a:r>
              <a:rPr lang="en-US" sz="2200" dirty="0" smtClean="0">
                <a:cs typeface="Arial"/>
              </a:rPr>
              <a:t>….</a:t>
            </a:r>
            <a:endParaRPr lang="en-US" sz="220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Brainstorming </a:t>
            </a:r>
            <a:r>
              <a:rPr lang="en-US" sz="2200" dirty="0">
                <a:cs typeface="Arial"/>
              </a:rPr>
              <a:t>meeting </a:t>
            </a:r>
            <a:r>
              <a:rPr lang="en-US" sz="2200" dirty="0">
                <a:cs typeface="Arial"/>
              </a:rPr>
              <a:t>- </a:t>
            </a:r>
            <a:r>
              <a:rPr lang="en-US" sz="2200" dirty="0" smtClean="0">
                <a:cs typeface="Arial"/>
              </a:rPr>
              <a:t>form </a:t>
            </a:r>
            <a:r>
              <a:rPr lang="en-US" sz="2200" dirty="0">
                <a:cs typeface="Arial"/>
              </a:rPr>
              <a:t>“outreach group” </a:t>
            </a:r>
            <a:endParaRPr lang="en-US" sz="2200" dirty="0" smtClean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Identify priorities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“</a:t>
            </a:r>
            <a:r>
              <a:rPr lang="en-US" sz="2200" dirty="0">
                <a:cs typeface="Arial"/>
              </a:rPr>
              <a:t>W</a:t>
            </a:r>
            <a:r>
              <a:rPr lang="en-US" sz="2200" dirty="0" smtClean="0">
                <a:cs typeface="Arial"/>
              </a:rPr>
              <a:t>orking </a:t>
            </a:r>
            <a:r>
              <a:rPr lang="en-US" sz="2200" dirty="0" smtClean="0">
                <a:cs typeface="Arial"/>
              </a:rPr>
              <a:t>groups</a:t>
            </a:r>
            <a:r>
              <a:rPr lang="en-US" sz="2200" dirty="0" smtClean="0">
                <a:cs typeface="Arial"/>
              </a:rPr>
              <a:t>” to follow up various ideas</a:t>
            </a:r>
            <a:endParaRPr lang="en-US" sz="2200" dirty="0" smtClean="0">
              <a:cs typeface="Arial"/>
            </a:endParaRPr>
          </a:p>
          <a:p>
            <a:endParaRPr lang="en-US" sz="2200" b="0" dirty="0">
              <a:cs typeface="Arial"/>
            </a:endParaRPr>
          </a:p>
        </p:txBody>
      </p:sp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0A1695-ABC3-6649-8415-A2E8227224DC}" type="slidenum">
              <a:rPr lang="en-US" sz="1200" b="0"/>
              <a:pPr/>
              <a:t>1</a:t>
            </a:fld>
            <a:endParaRPr lang="en-US" sz="1200" b="0" dirty="0"/>
          </a:p>
        </p:txBody>
      </p:sp>
      <p:sp>
        <p:nvSpPr>
          <p:cNvPr id="15363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200" b="0" smtClean="0"/>
              <a:t>IPPOG Innsbruck 21.4.2012</a:t>
            </a:r>
            <a:endParaRPr lang="en-US" sz="1200" b="0" dirty="0"/>
          </a:p>
        </p:txBody>
      </p:sp>
      <p:sp>
        <p:nvSpPr>
          <p:cNvPr id="15364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pt-BR" sz="1200" b="0" smtClean="0"/>
              <a:t>ALICE Outreach  - D. Hatzifotiadou</a:t>
            </a:r>
            <a:endParaRPr lang="en-US" sz="12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2560" y="112793"/>
            <a:ext cx="1187980" cy="18988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0281" y="1002591"/>
            <a:ext cx="39869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tx2"/>
                </a:solidFill>
                <a:cs typeface="Arial"/>
              </a:rPr>
              <a:t>(New) </a:t>
            </a:r>
            <a:r>
              <a:rPr lang="en-US" sz="2200" b="1" dirty="0">
                <a:solidFill>
                  <a:schemeClr val="tx2"/>
                </a:solidFill>
                <a:cs typeface="Arial"/>
              </a:rPr>
              <a:t>ALICE Outreach </a:t>
            </a:r>
            <a:r>
              <a:rPr lang="en-US" sz="2200" b="1" dirty="0" smtClean="0">
                <a:solidFill>
                  <a:schemeClr val="tx2"/>
                </a:solidFill>
                <a:cs typeface="Arial"/>
              </a:rPr>
              <a:t>Initiatives</a:t>
            </a:r>
            <a:endParaRPr lang="en-US" sz="2200" b="1" dirty="0">
              <a:solidFill>
                <a:schemeClr val="tx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6918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0058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0570"/>
            <a:ext cx="9144000" cy="608538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4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006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742"/>
            <a:ext cx="9144000" cy="608538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03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vi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6" y="795097"/>
            <a:ext cx="4264661" cy="3383997"/>
          </a:xfrm>
          <a:prstGeom prst="rect">
            <a:avLst/>
          </a:prstGeom>
        </p:spPr>
      </p:pic>
      <p:pic>
        <p:nvPicPr>
          <p:cNvPr id="9" name="Picture 8" descr="vis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639" y="739882"/>
            <a:ext cx="4873976" cy="33872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165652"/>
            <a:ext cx="3162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Visits winter stop 2011-2012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6607" y="4527804"/>
            <a:ext cx="7299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 130 visits	                                                       ~1500 visitors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06783" y="5091043"/>
            <a:ext cx="7013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Visit of Science Museum London in preparation of LHC exhibition in 2013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84097" y="5819918"/>
            <a:ext cx="7135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>
                <a:solidFill>
                  <a:srgbClr val="0000FF"/>
                </a:solidFill>
              </a:rPr>
              <a:t>Reviewing</a:t>
            </a:r>
            <a:r>
              <a:rPr lang="fi-FI" dirty="0">
                <a:solidFill>
                  <a:srgbClr val="0000FF"/>
                </a:solidFill>
              </a:rPr>
              <a:t> ALICE </a:t>
            </a:r>
            <a:r>
              <a:rPr lang="fi-FI" dirty="0" err="1">
                <a:solidFill>
                  <a:srgbClr val="0000FF"/>
                </a:solidFill>
              </a:rPr>
              <a:t>winter</a:t>
            </a:r>
            <a:r>
              <a:rPr lang="fi-FI" dirty="0">
                <a:solidFill>
                  <a:srgbClr val="0000FF"/>
                </a:solidFill>
              </a:rPr>
              <a:t> </a:t>
            </a:r>
            <a:r>
              <a:rPr lang="fi-FI" dirty="0" err="1" smtClean="0">
                <a:solidFill>
                  <a:srgbClr val="0000FF"/>
                </a:solidFill>
              </a:rPr>
              <a:t>visits</a:t>
            </a:r>
            <a:r>
              <a:rPr lang="fi-FI" dirty="0" smtClean="0">
                <a:solidFill>
                  <a:srgbClr val="0000FF"/>
                </a:solidFill>
              </a:rPr>
              <a:t>    </a:t>
            </a:r>
            <a:r>
              <a:rPr lang="fi-FI" dirty="0" smtClean="0">
                <a:hlinkClick r:id="rId4"/>
              </a:rPr>
              <a:t>http://alicematters.web.cern.ch/2012visits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18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743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New </a:t>
            </a:r>
            <a:r>
              <a:rPr lang="en-US" sz="1800" dirty="0" smtClean="0"/>
              <a:t>series of ALICE </a:t>
            </a:r>
            <a:r>
              <a:rPr lang="en-US" sz="1800" dirty="0" smtClean="0"/>
              <a:t>photographs by Antonio Saba (February 2012)</a:t>
            </a:r>
            <a:endParaRPr lang="en-US" sz="1800" dirty="0"/>
          </a:p>
        </p:txBody>
      </p:sp>
      <p:pic>
        <p:nvPicPr>
          <p:cNvPr id="7" name="Content Placeholder 6" descr="LRsaba_CERN_0212_0067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3" b="8753"/>
          <a:stretch>
            <a:fillRect/>
          </a:stretch>
        </p:blipFill>
        <p:spPr>
          <a:xfrm>
            <a:off x="457200" y="802073"/>
            <a:ext cx="8229600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7115" y="5759328"/>
            <a:ext cx="89351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http://cdsweb.cern.ch/record/</a:t>
            </a:r>
            <a:r>
              <a:rPr lang="en-US" sz="1400" dirty="0" smtClean="0">
                <a:hlinkClick r:id="rId3"/>
              </a:rPr>
              <a:t>1436208</a:t>
            </a:r>
            <a:r>
              <a:rPr lang="en-US" sz="1400" dirty="0"/>
              <a:t> 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4"/>
              </a:rPr>
              <a:t>http</a:t>
            </a:r>
            <a:r>
              <a:rPr lang="en-US" sz="1400" dirty="0">
                <a:hlinkClick r:id="rId4"/>
              </a:rPr>
              <a:t>://cdsweb.cern.ch/record/</a:t>
            </a:r>
            <a:r>
              <a:rPr lang="en-US" sz="1400" dirty="0" smtClean="0">
                <a:hlinkClick r:id="rId4"/>
              </a:rPr>
              <a:t>1436155</a:t>
            </a:r>
            <a:r>
              <a:rPr lang="en-US" sz="1400" dirty="0"/>
              <a:t> 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5"/>
              </a:rPr>
              <a:t>http</a:t>
            </a:r>
            <a:r>
              <a:rPr lang="en-US" sz="1400" dirty="0">
                <a:hlinkClick r:id="rId5"/>
              </a:rPr>
              <a:t>://cdsweb.cern.ch/record/</a:t>
            </a:r>
            <a:r>
              <a:rPr lang="en-US" sz="1400" dirty="0" smtClean="0">
                <a:hlinkClick r:id="rId5"/>
              </a:rPr>
              <a:t>1436153</a:t>
            </a:r>
            <a:endParaRPr lang="en-US" sz="1400" dirty="0" smtClean="0"/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82498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286" y="343688"/>
            <a:ext cx="8831961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0" dirty="0" smtClean="0">
                <a:solidFill>
                  <a:srgbClr val="0000FF"/>
                </a:solidFill>
                <a:latin typeface="Calibri"/>
                <a:cs typeface="Calibri"/>
              </a:rPr>
              <a:t>CERN ALICE </a:t>
            </a:r>
            <a:r>
              <a:rPr lang="en-US" sz="2000" b="0" dirty="0" err="1" smtClean="0">
                <a:solidFill>
                  <a:srgbClr val="0000FF"/>
                </a:solidFill>
                <a:latin typeface="Calibri"/>
                <a:cs typeface="Calibri"/>
              </a:rPr>
              <a:t>masterclass</a:t>
            </a:r>
            <a:r>
              <a:rPr lang="en-US" sz="2000" b="0" dirty="0" smtClean="0">
                <a:solidFill>
                  <a:srgbClr val="0000FF"/>
                </a:solidFill>
                <a:latin typeface="Calibri"/>
                <a:cs typeface="Calibri"/>
              </a:rPr>
              <a:t>       -  22 March 2012   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2000" dirty="0">
              <a:latin typeface="Calibri"/>
              <a:cs typeface="Calibri"/>
            </a:endParaRPr>
          </a:p>
          <a:p>
            <a:pPr>
              <a:defRPr/>
            </a:pPr>
            <a:r>
              <a:rPr lang="en-US" sz="2000" b="0" dirty="0" smtClean="0">
                <a:latin typeface="Calibri"/>
                <a:cs typeface="Calibri"/>
              </a:rPr>
              <a:t> </a:t>
            </a:r>
            <a:r>
              <a:rPr lang="en-US" sz="2000" b="0" dirty="0" smtClean="0">
                <a:latin typeface="Calibri"/>
                <a:cs typeface="Calibri"/>
              </a:rPr>
              <a:t>29 pupils + 2 teachers  (1ère </a:t>
            </a:r>
            <a:r>
              <a:rPr lang="en-US" sz="2000" b="0" dirty="0" err="1" smtClean="0">
                <a:latin typeface="Calibri"/>
                <a:cs typeface="Calibri"/>
              </a:rPr>
              <a:t>scientifique</a:t>
            </a:r>
            <a:r>
              <a:rPr lang="en-US" sz="2000" b="0" dirty="0" smtClean="0">
                <a:latin typeface="Calibri"/>
                <a:cs typeface="Calibri"/>
              </a:rPr>
              <a:t> </a:t>
            </a:r>
            <a:r>
              <a:rPr lang="en-US" sz="2000" b="0" dirty="0" err="1" smtClean="0">
                <a:latin typeface="Calibri"/>
                <a:cs typeface="Calibri"/>
              </a:rPr>
              <a:t>Lycée</a:t>
            </a:r>
            <a:r>
              <a:rPr lang="en-US" sz="2000" b="0" dirty="0" smtClean="0">
                <a:latin typeface="Calibri"/>
                <a:cs typeface="Calibri"/>
              </a:rPr>
              <a:t> International de </a:t>
            </a:r>
            <a:r>
              <a:rPr lang="en-US" sz="2000" b="0" dirty="0" err="1" smtClean="0">
                <a:latin typeface="Calibri"/>
                <a:cs typeface="Calibri"/>
              </a:rPr>
              <a:t>Ferney</a:t>
            </a:r>
            <a:r>
              <a:rPr lang="en-US" sz="2000" b="0" dirty="0" smtClean="0">
                <a:latin typeface="Calibri"/>
                <a:cs typeface="Calibri"/>
              </a:rPr>
              <a:t>)</a:t>
            </a:r>
            <a:endParaRPr lang="en-US" sz="2000" dirty="0">
              <a:latin typeface="Calibri"/>
              <a:cs typeface="Calibri"/>
            </a:endParaRPr>
          </a:p>
          <a:p>
            <a:pPr>
              <a:defRPr/>
            </a:pPr>
            <a:endParaRPr lang="en-US" sz="2000" b="0" dirty="0" smtClean="0">
              <a:latin typeface="Calibri"/>
              <a:cs typeface="Calibri"/>
            </a:endParaRPr>
          </a:p>
          <a:p>
            <a:pPr>
              <a:defRPr/>
            </a:pPr>
            <a:r>
              <a:rPr lang="en-US" sz="2000" dirty="0" smtClean="0">
                <a:solidFill>
                  <a:srgbClr val="B63DFF"/>
                </a:solidFill>
                <a:latin typeface="Calibri"/>
                <a:cs typeface="Calibri"/>
              </a:rPr>
              <a:t>Morning lectures</a:t>
            </a:r>
            <a:endParaRPr lang="en-US" sz="2000" b="0" dirty="0">
              <a:solidFill>
                <a:srgbClr val="B63DFF"/>
              </a:solidFill>
              <a:latin typeface="Calibri"/>
              <a:cs typeface="Calibri"/>
            </a:endParaRPr>
          </a:p>
          <a:p>
            <a:pPr>
              <a:defRPr/>
            </a:pPr>
            <a:r>
              <a:rPr lang="en-US" sz="2000" dirty="0" smtClean="0">
                <a:latin typeface="Calibri"/>
                <a:cs typeface="Calibri"/>
              </a:rPr>
              <a:t>François </a:t>
            </a:r>
            <a:r>
              <a:rPr lang="en-US" sz="2000" dirty="0" err="1" smtClean="0">
                <a:latin typeface="Calibri"/>
                <a:cs typeface="Calibri"/>
              </a:rPr>
              <a:t>Arleo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Calibri"/>
                <a:cs typeface="Calibri"/>
              </a:rPr>
              <a:t>   </a:t>
            </a:r>
            <a:r>
              <a:rPr lang="en-US" sz="2000" dirty="0" err="1" smtClean="0">
                <a:cs typeface="Calibri"/>
              </a:rPr>
              <a:t>Giacinto</a:t>
            </a:r>
            <a:r>
              <a:rPr lang="en-US" sz="2000" dirty="0" smtClean="0">
                <a:cs typeface="Calibri"/>
              </a:rPr>
              <a:t> </a:t>
            </a:r>
            <a:r>
              <a:rPr lang="en-US" sz="2000" dirty="0">
                <a:cs typeface="Calibri"/>
              </a:rPr>
              <a:t>de </a:t>
            </a:r>
            <a:r>
              <a:rPr lang="en-US" sz="2000" dirty="0" err="1" smtClean="0">
                <a:cs typeface="Calibri"/>
              </a:rPr>
              <a:t>Cataldo</a:t>
            </a:r>
            <a:r>
              <a:rPr lang="en-US" sz="2000" dirty="0" smtClean="0">
                <a:cs typeface="Calibri"/>
              </a:rPr>
              <a:t>     </a:t>
            </a:r>
            <a:endParaRPr lang="en-US" sz="2000" dirty="0">
              <a:cs typeface="Calibri"/>
            </a:endParaRPr>
          </a:p>
          <a:p>
            <a:pPr>
              <a:defRPr/>
            </a:pPr>
            <a:endParaRPr lang="en-US" sz="2000" dirty="0" smtClean="0">
              <a:latin typeface="Calibri"/>
              <a:cs typeface="Calibri"/>
            </a:endParaRPr>
          </a:p>
          <a:p>
            <a:pPr>
              <a:defRPr/>
            </a:pPr>
            <a:r>
              <a:rPr lang="en-US" sz="2000" dirty="0">
                <a:solidFill>
                  <a:srgbClr val="B63DFF"/>
                </a:solidFill>
                <a:cs typeface="Calibri"/>
              </a:rPr>
              <a:t>Visit ACR + Exhibition</a:t>
            </a:r>
          </a:p>
          <a:p>
            <a:pPr>
              <a:defRPr/>
            </a:pPr>
            <a:r>
              <a:rPr lang="en-US" sz="2000" dirty="0" smtClean="0">
                <a:cs typeface="Calibri"/>
              </a:rPr>
              <a:t>Nicola Arbor        </a:t>
            </a:r>
            <a:r>
              <a:rPr lang="en-US" sz="2000" dirty="0" err="1">
                <a:cs typeface="Calibri"/>
              </a:rPr>
              <a:t>Giacinto</a:t>
            </a:r>
            <a:r>
              <a:rPr lang="en-US" sz="2000" dirty="0">
                <a:cs typeface="Calibri"/>
              </a:rPr>
              <a:t> de </a:t>
            </a:r>
            <a:r>
              <a:rPr lang="en-US" sz="2000" dirty="0" err="1">
                <a:cs typeface="Calibri"/>
              </a:rPr>
              <a:t>Cataldo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smtClean="0">
                <a:cs typeface="Calibri"/>
              </a:rPr>
              <a:t>     Despina Hatzifotiadou</a:t>
            </a:r>
          </a:p>
          <a:p>
            <a:pPr>
              <a:defRPr/>
            </a:pPr>
            <a:endParaRPr lang="en-US" sz="2000" dirty="0">
              <a:cs typeface="Calibri"/>
            </a:endParaRPr>
          </a:p>
          <a:p>
            <a:pPr>
              <a:defRPr/>
            </a:pPr>
            <a:r>
              <a:rPr lang="en-US" sz="2000" dirty="0" smtClean="0">
                <a:solidFill>
                  <a:srgbClr val="B63DFF"/>
                </a:solidFill>
                <a:cs typeface="Calibri"/>
              </a:rPr>
              <a:t>Instructors for measurement</a:t>
            </a:r>
            <a:endParaRPr lang="en-US" sz="2000" dirty="0">
              <a:solidFill>
                <a:srgbClr val="B63DFF"/>
              </a:solidFill>
              <a:latin typeface="Calibri"/>
              <a:cs typeface="Calibri"/>
            </a:endParaRPr>
          </a:p>
          <a:p>
            <a:pPr>
              <a:defRPr/>
            </a:pPr>
            <a:r>
              <a:rPr lang="en-US" sz="2000" dirty="0">
                <a:cs typeface="Calibri"/>
              </a:rPr>
              <a:t>François </a:t>
            </a:r>
            <a:r>
              <a:rPr lang="en-US" sz="2000" dirty="0" err="1">
                <a:cs typeface="Calibri"/>
              </a:rPr>
              <a:t>Arleo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smtClean="0">
                <a:cs typeface="Calibri"/>
              </a:rPr>
              <a:t>    </a:t>
            </a:r>
            <a:r>
              <a:rPr lang="en-US" sz="2000" dirty="0" err="1" smtClean="0">
                <a:cs typeface="Calibri"/>
              </a:rPr>
              <a:t>Giacinto</a:t>
            </a:r>
            <a:r>
              <a:rPr lang="en-US" sz="2000" dirty="0" smtClean="0">
                <a:cs typeface="Calibri"/>
              </a:rPr>
              <a:t> </a:t>
            </a:r>
            <a:r>
              <a:rPr lang="en-US" sz="2000" dirty="0">
                <a:cs typeface="Calibri"/>
              </a:rPr>
              <a:t>de </a:t>
            </a:r>
            <a:r>
              <a:rPr lang="en-US" sz="2000" dirty="0" err="1">
                <a:cs typeface="Calibri"/>
              </a:rPr>
              <a:t>Cataldo</a:t>
            </a:r>
            <a:r>
              <a:rPr lang="en-US" sz="2000" dirty="0">
                <a:cs typeface="Calibri"/>
              </a:rPr>
              <a:t>    </a:t>
            </a:r>
            <a:r>
              <a:rPr lang="en-US" sz="2000" dirty="0" smtClean="0">
                <a:cs typeface="Calibri"/>
              </a:rPr>
              <a:t>Nicolas Arbor        </a:t>
            </a:r>
            <a:r>
              <a:rPr lang="en-US" sz="2000" dirty="0" err="1" smtClean="0">
                <a:cs typeface="Calibri"/>
              </a:rPr>
              <a:t>Yiota</a:t>
            </a:r>
            <a:r>
              <a:rPr lang="en-US" sz="2000" dirty="0" smtClean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Foka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smtClean="0">
                <a:cs typeface="Calibri"/>
              </a:rPr>
              <a:t>      Frank Cliff</a:t>
            </a:r>
          </a:p>
          <a:p>
            <a:pPr>
              <a:defRPr/>
            </a:pPr>
            <a:r>
              <a:rPr lang="en-US" sz="2000" dirty="0" err="1" smtClean="0">
                <a:cs typeface="Calibri"/>
              </a:rPr>
              <a:t>Giacomo</a:t>
            </a:r>
            <a:r>
              <a:rPr lang="en-US" sz="2000" dirty="0" smtClean="0">
                <a:cs typeface="Calibri"/>
              </a:rPr>
              <a:t> Volpe   Emilia </a:t>
            </a:r>
            <a:r>
              <a:rPr lang="en-US" sz="2000" dirty="0" err="1">
                <a:cs typeface="Calibri"/>
              </a:rPr>
              <a:t>Leogrande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smtClean="0">
                <a:cs typeface="Calibri"/>
              </a:rPr>
              <a:t>        </a:t>
            </a:r>
            <a:r>
              <a:rPr lang="en-US" sz="2000" dirty="0" err="1">
                <a:cs typeface="Calibri"/>
              </a:rPr>
              <a:t>Mihai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 smtClean="0">
                <a:cs typeface="Calibri"/>
              </a:rPr>
              <a:t>Niculescu</a:t>
            </a:r>
            <a:r>
              <a:rPr lang="en-US" sz="2000" dirty="0" smtClean="0">
                <a:cs typeface="Calibri"/>
              </a:rPr>
              <a:t>    Despina </a:t>
            </a:r>
            <a:r>
              <a:rPr lang="en-US" sz="2000" dirty="0">
                <a:cs typeface="Calibri"/>
              </a:rPr>
              <a:t>Hatzifotiadou</a:t>
            </a:r>
            <a:endParaRPr lang="en-US" sz="2000" dirty="0" smtClean="0">
              <a:cs typeface="Calibri"/>
            </a:endParaRPr>
          </a:p>
          <a:p>
            <a:pPr>
              <a:defRPr/>
            </a:pPr>
            <a:endParaRPr lang="en-US" sz="2000" dirty="0">
              <a:cs typeface="Calibri"/>
            </a:endParaRPr>
          </a:p>
          <a:p>
            <a:pPr>
              <a:defRPr/>
            </a:pPr>
            <a:r>
              <a:rPr lang="en-US" sz="2000" dirty="0" err="1" smtClean="0">
                <a:solidFill>
                  <a:srgbClr val="B63DFF"/>
                </a:solidFill>
                <a:latin typeface="Calibri"/>
                <a:cs typeface="Calibri"/>
              </a:rPr>
              <a:t>Organisation</a:t>
            </a:r>
            <a:r>
              <a:rPr lang="en-US" sz="2000" dirty="0" smtClean="0">
                <a:solidFill>
                  <a:srgbClr val="B63DFF"/>
                </a:solidFill>
                <a:latin typeface="Calibri"/>
                <a:cs typeface="Calibri"/>
              </a:rPr>
              <a:t> (CERN communications)</a:t>
            </a:r>
          </a:p>
          <a:p>
            <a:pPr>
              <a:defRPr/>
            </a:pPr>
            <a:r>
              <a:rPr lang="en-US" sz="2000" dirty="0" smtClean="0">
                <a:latin typeface="Calibri"/>
                <a:cs typeface="Calibri"/>
              </a:rPr>
              <a:t>Sandrine Saison-</a:t>
            </a:r>
            <a:r>
              <a:rPr lang="en-US" sz="2000" dirty="0" err="1" smtClean="0">
                <a:latin typeface="Calibri"/>
                <a:cs typeface="Calibri"/>
              </a:rPr>
              <a:t>Marsollier</a:t>
            </a:r>
            <a:r>
              <a:rPr lang="en-US" sz="2000" dirty="0" smtClean="0">
                <a:latin typeface="Calibri"/>
                <a:cs typeface="Calibri"/>
              </a:rPr>
              <a:t>    Letitia </a:t>
            </a:r>
            <a:r>
              <a:rPr lang="en-US" sz="2000" dirty="0" err="1" smtClean="0">
                <a:latin typeface="Calibri"/>
                <a:cs typeface="Calibri"/>
              </a:rPr>
              <a:t>Pedroso</a:t>
            </a:r>
            <a:endParaRPr lang="en-US" sz="2000" dirty="0" smtClean="0">
              <a:latin typeface="Calibri"/>
              <a:cs typeface="Calibri"/>
            </a:endParaRPr>
          </a:p>
          <a:p>
            <a:pPr>
              <a:defRPr/>
            </a:pPr>
            <a:endParaRPr lang="en-US" sz="2000" dirty="0">
              <a:latin typeface="Calibri"/>
              <a:cs typeface="Calibri"/>
            </a:endParaRPr>
          </a:p>
          <a:p>
            <a:pPr>
              <a:defRPr/>
            </a:pPr>
            <a:r>
              <a:rPr lang="en-US" sz="2000" dirty="0" err="1" smtClean="0">
                <a:solidFill>
                  <a:srgbClr val="B63DFF"/>
                </a:solidFill>
                <a:latin typeface="Calibri"/>
                <a:cs typeface="Calibri"/>
              </a:rPr>
              <a:t>Techinal</a:t>
            </a:r>
            <a:r>
              <a:rPr lang="en-US" sz="2000" dirty="0" smtClean="0">
                <a:solidFill>
                  <a:srgbClr val="B63DFF"/>
                </a:solidFill>
                <a:latin typeface="Calibri"/>
                <a:cs typeface="Calibri"/>
              </a:rPr>
              <a:t> support (CERN training </a:t>
            </a:r>
            <a:r>
              <a:rPr lang="en-US" sz="2000" dirty="0" err="1" smtClean="0">
                <a:solidFill>
                  <a:srgbClr val="B63DFF"/>
                </a:solidFill>
                <a:latin typeface="Calibri"/>
                <a:cs typeface="Calibri"/>
              </a:rPr>
              <a:t>centre</a:t>
            </a:r>
            <a:r>
              <a:rPr lang="en-US" sz="2000" dirty="0" smtClean="0">
                <a:solidFill>
                  <a:srgbClr val="B63DFF"/>
                </a:solidFill>
                <a:latin typeface="Calibri"/>
                <a:cs typeface="Calibri"/>
              </a:rPr>
              <a:t>)</a:t>
            </a:r>
          </a:p>
          <a:p>
            <a:pPr>
              <a:defRPr/>
            </a:pPr>
            <a:r>
              <a:rPr lang="en-US" sz="2000" dirty="0" smtClean="0">
                <a:latin typeface="Calibri"/>
                <a:cs typeface="Calibri"/>
              </a:rPr>
              <a:t>Eric </a:t>
            </a:r>
            <a:r>
              <a:rPr lang="en-US" sz="2000" dirty="0" err="1" smtClean="0">
                <a:latin typeface="Calibri"/>
                <a:cs typeface="Calibri"/>
              </a:rPr>
              <a:t>Bonnefoy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23554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200" b="0" smtClean="0"/>
              <a:t>IPPOG Innsbruck 19.4.2012</a:t>
            </a:r>
            <a:endParaRPr lang="en-US" sz="1200" b="0" dirty="0"/>
          </a:p>
        </p:txBody>
      </p:sp>
      <p:sp>
        <p:nvSpPr>
          <p:cNvPr id="23555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b="0" smtClean="0"/>
              <a:t>ALICE measurement  - D. Hatzifotiadou</a:t>
            </a:r>
            <a:endParaRPr lang="en-US" sz="1200" b="0" dirty="0"/>
          </a:p>
        </p:txBody>
      </p:sp>
      <p:sp>
        <p:nvSpPr>
          <p:cNvPr id="2355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3A621EA-447C-384D-A90C-42497C876F8C}" type="slidenum">
              <a:rPr lang="en-US" sz="1200" b="0"/>
              <a:pPr/>
              <a:t>4</a:t>
            </a:fld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1241842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Arial"/>
                <a:cs typeface="Arial"/>
              </a:rPr>
              <a:t>IPPOG Innsbruck 19.4.2012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cs typeface="Arial"/>
              </a:rPr>
              <a:t>ALICE measurement  - D. Hatzifotiadou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39423" y="6355608"/>
            <a:ext cx="2133600" cy="365125"/>
          </a:xfrm>
        </p:spPr>
        <p:txBody>
          <a:bodyPr/>
          <a:lstStyle/>
          <a:p>
            <a:fld id="{23BF29FC-EFE1-BA4B-B37C-78AB6B3F4F33}" type="slidenum">
              <a:rPr lang="en-US" smtClean="0">
                <a:latin typeface="Arial"/>
                <a:cs typeface="Arial"/>
              </a:rPr>
              <a:t>5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4801" y="6047831"/>
            <a:ext cx="8052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/>
                <a:cs typeface="Arial"/>
                <a:hlinkClick r:id="rId2"/>
              </a:rPr>
              <a:t>http://cdsweb.cern.ch/record/</a:t>
            </a:r>
            <a:r>
              <a:rPr lang="en-US" sz="1400" dirty="0" smtClean="0">
                <a:latin typeface="Arial"/>
                <a:cs typeface="Arial"/>
                <a:hlinkClick r:id="rId2"/>
              </a:rPr>
              <a:t>1438735</a:t>
            </a:r>
            <a:r>
              <a:rPr lang="en-US" sz="1400" dirty="0" smtClean="0">
                <a:latin typeface="Arial"/>
                <a:cs typeface="Arial"/>
              </a:rPr>
              <a:t>					</a:t>
            </a:r>
            <a:r>
              <a:rPr lang="pl-PL" sz="1400" dirty="0" smtClean="0">
                <a:latin typeface="Arial"/>
                <a:cs typeface="Arial"/>
              </a:rPr>
              <a:t>	</a:t>
            </a:r>
            <a:r>
              <a:rPr lang="pl-PL" sz="1400" dirty="0">
                <a:latin typeface="Arial"/>
                <a:cs typeface="Arial"/>
              </a:rPr>
              <a:t>	</a:t>
            </a:r>
            <a:r>
              <a:rPr lang="pl-PL" sz="1400" dirty="0" smtClean="0">
                <a:latin typeface="Arial"/>
                <a:cs typeface="Arial"/>
              </a:rPr>
              <a:t>         CERN 22.3.2012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2" name="Picture 1" descr="IMG_045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4" y="0"/>
            <a:ext cx="4031995" cy="3023995"/>
          </a:xfrm>
          <a:prstGeom prst="rect">
            <a:avLst/>
          </a:prstGeom>
        </p:spPr>
      </p:pic>
      <p:pic>
        <p:nvPicPr>
          <p:cNvPr id="3" name="Picture 2" descr="IMG_0457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02" y="3023836"/>
            <a:ext cx="4031995" cy="3023995"/>
          </a:xfrm>
          <a:prstGeom prst="rect">
            <a:avLst/>
          </a:prstGeom>
        </p:spPr>
      </p:pic>
      <p:pic>
        <p:nvPicPr>
          <p:cNvPr id="7" name="Picture 6" descr="IMG_046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090" y="3018914"/>
            <a:ext cx="4031999" cy="3023999"/>
          </a:xfrm>
          <a:prstGeom prst="rect">
            <a:avLst/>
          </a:prstGeom>
        </p:spPr>
      </p:pic>
      <p:pic>
        <p:nvPicPr>
          <p:cNvPr id="20" name="Picture 19" descr="IMG_0456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578" y="1"/>
            <a:ext cx="4031999" cy="302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716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 descr="peau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392" y="-13128"/>
            <a:ext cx="4271999" cy="3203999"/>
          </a:xfrm>
          <a:prstGeom prst="rect">
            <a:avLst/>
          </a:prstGeom>
        </p:spPr>
      </p:pic>
      <p:pic>
        <p:nvPicPr>
          <p:cNvPr id="10" name="Picture 9" descr="peau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93" y="-13128"/>
            <a:ext cx="4271999" cy="3203999"/>
          </a:xfrm>
          <a:prstGeom prst="rect">
            <a:avLst/>
          </a:prstGeom>
        </p:spPr>
      </p:pic>
      <p:pic>
        <p:nvPicPr>
          <p:cNvPr id="11" name="Picture 10" descr="peau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93" y="3190871"/>
            <a:ext cx="4271999" cy="3203999"/>
          </a:xfrm>
          <a:prstGeom prst="rect">
            <a:avLst/>
          </a:prstGeom>
        </p:spPr>
      </p:pic>
      <p:pic>
        <p:nvPicPr>
          <p:cNvPr id="14" name="Picture 13" descr="peau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140" y="3187576"/>
            <a:ext cx="4271999" cy="32039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5497" y="-21877"/>
            <a:ext cx="8521894" cy="392415"/>
          </a:xfrm>
          <a:prstGeom prst="rect">
            <a:avLst/>
          </a:prstGeom>
          <a:solidFill>
            <a:srgbClr val="FFFF00"/>
          </a:solidFill>
          <a:ln>
            <a:solidFill>
              <a:srgbClr val="BBE0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950" dirty="0" err="1" smtClean="0">
                <a:solidFill>
                  <a:srgbClr val="0000FF"/>
                </a:solidFill>
              </a:rPr>
              <a:t>Dans</a:t>
            </a:r>
            <a:r>
              <a:rPr lang="en-US" sz="1950" dirty="0" smtClean="0">
                <a:solidFill>
                  <a:srgbClr val="0000FF"/>
                </a:solidFill>
              </a:rPr>
              <a:t> la </a:t>
            </a:r>
            <a:r>
              <a:rPr lang="en-US" sz="1950" dirty="0" err="1" smtClean="0">
                <a:solidFill>
                  <a:srgbClr val="0000FF"/>
                </a:solidFill>
              </a:rPr>
              <a:t>peau</a:t>
            </a:r>
            <a:r>
              <a:rPr lang="en-US" sz="1950" dirty="0" smtClean="0">
                <a:solidFill>
                  <a:srgbClr val="0000FF"/>
                </a:solidFill>
              </a:rPr>
              <a:t> d’un </a:t>
            </a:r>
            <a:r>
              <a:rPr lang="en-US" sz="1950" dirty="0" err="1" smtClean="0">
                <a:solidFill>
                  <a:srgbClr val="0000FF"/>
                </a:solidFill>
              </a:rPr>
              <a:t>chercheur</a:t>
            </a:r>
            <a:r>
              <a:rPr lang="en-US" sz="1950" dirty="0" smtClean="0">
                <a:solidFill>
                  <a:srgbClr val="0000FF"/>
                </a:solidFill>
              </a:rPr>
              <a:t> – </a:t>
            </a:r>
            <a:r>
              <a:rPr lang="en-US" sz="1950" dirty="0" err="1" smtClean="0">
                <a:solidFill>
                  <a:srgbClr val="0000FF"/>
                </a:solidFill>
              </a:rPr>
              <a:t>Ecole</a:t>
            </a:r>
            <a:r>
              <a:rPr lang="en-US" sz="1950" dirty="0" smtClean="0">
                <a:solidFill>
                  <a:srgbClr val="0000FF"/>
                </a:solidFill>
              </a:rPr>
              <a:t> </a:t>
            </a:r>
            <a:r>
              <a:rPr lang="pt-BR" sz="1950" dirty="0" err="1" smtClean="0">
                <a:solidFill>
                  <a:srgbClr val="0000FF"/>
                </a:solidFill>
              </a:rPr>
              <a:t>des</a:t>
            </a:r>
            <a:r>
              <a:rPr lang="pt-BR" sz="1950" dirty="0" smtClean="0">
                <a:solidFill>
                  <a:srgbClr val="0000FF"/>
                </a:solidFill>
              </a:rPr>
              <a:t> </a:t>
            </a:r>
            <a:r>
              <a:rPr lang="pt-BR" sz="1950" dirty="0" err="1" smtClean="0">
                <a:solidFill>
                  <a:srgbClr val="0000FF"/>
                </a:solidFill>
              </a:rPr>
              <a:t>Grands</a:t>
            </a:r>
            <a:r>
              <a:rPr lang="pt-BR" sz="1950" dirty="0" smtClean="0">
                <a:solidFill>
                  <a:srgbClr val="0000FF"/>
                </a:solidFill>
              </a:rPr>
              <a:t> </a:t>
            </a:r>
            <a:r>
              <a:rPr lang="pt-BR" sz="1950" dirty="0" err="1">
                <a:solidFill>
                  <a:srgbClr val="0000FF"/>
                </a:solidFill>
              </a:rPr>
              <a:t>Chênes</a:t>
            </a:r>
            <a:r>
              <a:rPr lang="pt-BR" sz="1950" dirty="0">
                <a:solidFill>
                  <a:srgbClr val="0000FF"/>
                </a:solidFill>
              </a:rPr>
              <a:t>, </a:t>
            </a:r>
            <a:r>
              <a:rPr lang="pt-BR" sz="1950" dirty="0" err="1" smtClean="0">
                <a:solidFill>
                  <a:srgbClr val="0000FF"/>
                </a:solidFill>
              </a:rPr>
              <a:t>Prevessin</a:t>
            </a:r>
            <a:r>
              <a:rPr lang="en-US" sz="1950" dirty="0" smtClean="0">
                <a:solidFill>
                  <a:srgbClr val="0000FF"/>
                </a:solidFill>
              </a:rPr>
              <a:t> – 8 March 2012</a:t>
            </a:r>
            <a:endParaRPr lang="en-US" sz="195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400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77301" y="956727"/>
            <a:ext cx="9000435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>
                <a:cs typeface="Arial"/>
              </a:rPr>
              <a:t>    Collaboration with Agnes </a:t>
            </a:r>
            <a:r>
              <a:rPr lang="en-US" sz="2000" dirty="0" err="1" smtClean="0">
                <a:cs typeface="Arial"/>
              </a:rPr>
              <a:t>Mocsy</a:t>
            </a:r>
            <a:r>
              <a:rPr lang="en-US" sz="2000" dirty="0" smtClean="0">
                <a:cs typeface="Arial"/>
              </a:rPr>
              <a:t>, from Pratt </a:t>
            </a:r>
            <a:r>
              <a:rPr lang="en-US" sz="2000" dirty="0" smtClean="0">
                <a:cs typeface="Arial"/>
              </a:rPr>
              <a:t>Institute</a:t>
            </a:r>
          </a:p>
          <a:p>
            <a:endParaRPr lang="en-US" sz="2000" dirty="0" smtClean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cs typeface="Arial"/>
              </a:rPr>
              <a:t>Short </a:t>
            </a:r>
            <a:r>
              <a:rPr lang="en-US" sz="2000" dirty="0">
                <a:cs typeface="Arial"/>
              </a:rPr>
              <a:t>term : </a:t>
            </a:r>
            <a:r>
              <a:rPr lang="en-US" sz="2000" dirty="0" err="1" smtClean="0">
                <a:cs typeface="Arial"/>
              </a:rPr>
              <a:t>organise</a:t>
            </a:r>
            <a:r>
              <a:rPr lang="en-US" sz="2000" dirty="0" smtClean="0">
                <a:cs typeface="Arial"/>
              </a:rPr>
              <a:t> </a:t>
            </a:r>
            <a:r>
              <a:rPr lang="en-US" sz="2000" dirty="0">
                <a:cs typeface="Arial"/>
              </a:rPr>
              <a:t>contest  </a:t>
            </a:r>
            <a:r>
              <a:rPr lang="en-US" sz="2000" dirty="0" smtClean="0">
                <a:cs typeface="Arial"/>
              </a:rPr>
              <a:t>for animation students</a:t>
            </a:r>
          </a:p>
          <a:p>
            <a:r>
              <a:rPr lang="en-US" sz="2000" dirty="0">
                <a:cs typeface="Arial"/>
              </a:rPr>
              <a:t> </a:t>
            </a:r>
            <a:r>
              <a:rPr lang="en-US" sz="2000" dirty="0" smtClean="0">
                <a:cs typeface="Arial"/>
              </a:rPr>
              <a:t>     </a:t>
            </a:r>
            <a:r>
              <a:rPr lang="en-US" sz="2000" dirty="0" smtClean="0">
                <a:solidFill>
                  <a:srgbClr val="B63DFF"/>
                </a:solidFill>
                <a:cs typeface="Arial"/>
              </a:rPr>
              <a:t>small cash prize + highlighting their video on ALICE web pages, US LHC </a:t>
            </a:r>
            <a:r>
              <a:rPr lang="en-US" sz="2000" dirty="0" smtClean="0">
                <a:solidFill>
                  <a:srgbClr val="B63DFF"/>
                </a:solidFill>
                <a:cs typeface="Arial"/>
              </a:rPr>
              <a:t>blog</a:t>
            </a:r>
            <a:r>
              <a:rPr lang="en-US" sz="2000" dirty="0" smtClean="0">
                <a:solidFill>
                  <a:srgbClr val="B63DFF"/>
                </a:solidFill>
                <a:cs typeface="Arial"/>
              </a:rPr>
              <a:t>,…</a:t>
            </a:r>
            <a:endParaRPr lang="en-US" sz="2000" dirty="0">
              <a:solidFill>
                <a:srgbClr val="B63DFF"/>
              </a:solidFill>
              <a:cs typeface="Arial"/>
            </a:endParaRPr>
          </a:p>
          <a:p>
            <a:endParaRPr lang="en-US" sz="2000" dirty="0" smtClean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cs typeface="Arial"/>
              </a:rPr>
              <a:t>Involve US ALICE physicists in explaining </a:t>
            </a:r>
            <a:r>
              <a:rPr lang="en-US" sz="2000" dirty="0" smtClean="0">
                <a:cs typeface="Arial"/>
              </a:rPr>
              <a:t>the QGP physics </a:t>
            </a:r>
            <a:r>
              <a:rPr lang="en-US" sz="2000" dirty="0" smtClean="0">
                <a:cs typeface="Arial"/>
              </a:rPr>
              <a:t>to animation students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err="1" smtClean="0">
                <a:cs typeface="Arial"/>
              </a:rPr>
              <a:t>Organise</a:t>
            </a:r>
            <a:r>
              <a:rPr lang="en-US" sz="2000" dirty="0" smtClean="0">
                <a:cs typeface="Arial"/>
              </a:rPr>
              <a:t> visits to BNL where they can see the real thing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cs typeface="Arial"/>
              </a:rPr>
              <a:t>Longer  term : </a:t>
            </a:r>
            <a:r>
              <a:rPr lang="en-US" sz="2000" dirty="0" err="1" smtClean="0">
                <a:cs typeface="Arial"/>
              </a:rPr>
              <a:t>organise</a:t>
            </a:r>
            <a:r>
              <a:rPr lang="en-US" sz="2000" dirty="0" smtClean="0">
                <a:cs typeface="Arial"/>
              </a:rPr>
              <a:t> another competition  </a:t>
            </a:r>
          </a:p>
          <a:p>
            <a:r>
              <a:rPr lang="en-US" sz="2000" dirty="0" smtClean="0">
                <a:cs typeface="Arial"/>
              </a:rPr>
              <a:t>     </a:t>
            </a:r>
            <a:r>
              <a:rPr lang="en-US" sz="2000" dirty="0" smtClean="0">
                <a:solidFill>
                  <a:srgbClr val="B63DFF"/>
                </a:solidFill>
                <a:cs typeface="Arial"/>
              </a:rPr>
              <a:t>prize for the winner(s) will be a trip to CERN, where they can make another video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cs typeface="Arial"/>
              </a:rPr>
              <a:t>Look for funding </a:t>
            </a:r>
            <a:r>
              <a:rPr lang="en-US" sz="2000" dirty="0" smtClean="0">
                <a:cs typeface="Arial"/>
              </a:rPr>
              <a:t>for the above / </a:t>
            </a:r>
            <a:r>
              <a:rPr lang="en-US" sz="2000" dirty="0" smtClean="0">
                <a:cs typeface="Arial"/>
              </a:rPr>
              <a:t>identify US </a:t>
            </a:r>
            <a:r>
              <a:rPr lang="en-US" sz="2000" dirty="0" smtClean="0">
                <a:cs typeface="Arial"/>
              </a:rPr>
              <a:t>ALICE </a:t>
            </a:r>
            <a:r>
              <a:rPr lang="en-US" sz="2000" dirty="0" smtClean="0">
                <a:cs typeface="Arial"/>
              </a:rPr>
              <a:t>physicists  </a:t>
            </a:r>
            <a:endParaRPr lang="en-US" sz="2000" dirty="0" smtClean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200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cs typeface="Arial"/>
              </a:rPr>
              <a:t>Give animation students a class project and filter them from there</a:t>
            </a:r>
          </a:p>
          <a:p>
            <a:endParaRPr lang="en-US" sz="2000" dirty="0" smtClean="0">
              <a:cs typeface="Arial"/>
            </a:endParaRPr>
          </a:p>
          <a:p>
            <a:r>
              <a:rPr lang="en-US" sz="2000" b="0" dirty="0" smtClean="0">
                <a:solidFill>
                  <a:srgbClr val="FF0000"/>
                </a:solidFill>
                <a:cs typeface="Arial"/>
              </a:rPr>
              <a:t>      There </a:t>
            </a:r>
            <a:r>
              <a:rPr lang="en-US" sz="2000" dirty="0" smtClean="0">
                <a:solidFill>
                  <a:srgbClr val="FF0000"/>
                </a:solidFill>
                <a:cs typeface="Arial"/>
              </a:rPr>
              <a:t>is interest,</a:t>
            </a:r>
            <a:r>
              <a:rPr lang="en-US" sz="2000" b="0" dirty="0" smtClean="0">
                <a:solidFill>
                  <a:srgbClr val="FF0000"/>
                </a:solidFill>
                <a:cs typeface="Arial"/>
              </a:rPr>
              <a:t> enthusiasm and more ideas (interactive </a:t>
            </a:r>
            <a:r>
              <a:rPr lang="en-US" sz="2000" b="0" dirty="0" err="1" smtClean="0">
                <a:solidFill>
                  <a:srgbClr val="FF0000"/>
                </a:solidFill>
                <a:cs typeface="Arial"/>
              </a:rPr>
              <a:t>ebooks</a:t>
            </a:r>
            <a:r>
              <a:rPr lang="en-US" sz="2000" b="0" dirty="0" smtClean="0">
                <a:solidFill>
                  <a:srgbClr val="FF0000"/>
                </a:solidFill>
                <a:cs typeface="Arial"/>
              </a:rPr>
              <a:t>..)</a:t>
            </a:r>
            <a:endParaRPr lang="en-US" sz="2000" b="0" dirty="0">
              <a:solidFill>
                <a:srgbClr val="FF0000"/>
              </a:solidFill>
              <a:cs typeface="Arial"/>
            </a:endParaRPr>
          </a:p>
        </p:txBody>
      </p:sp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0A1695-ABC3-6649-8415-A2E8227224DC}" type="slidenum">
              <a:rPr lang="en-US" sz="1200" b="0"/>
              <a:pPr/>
              <a:t>7</a:t>
            </a:fld>
            <a:endParaRPr lang="en-US" sz="1200" b="0" dirty="0"/>
          </a:p>
        </p:txBody>
      </p:sp>
      <p:sp>
        <p:nvSpPr>
          <p:cNvPr id="15363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200" b="0" smtClean="0"/>
              <a:t>IPPOG Innsbruck 21.4.2012</a:t>
            </a:r>
            <a:endParaRPr lang="en-US" sz="1200" b="0" dirty="0"/>
          </a:p>
        </p:txBody>
      </p:sp>
      <p:sp>
        <p:nvSpPr>
          <p:cNvPr id="15364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pt-BR" sz="1200" b="0" smtClean="0"/>
              <a:t>ALICE Outreach  - D. Hatzifotiadou</a:t>
            </a:r>
            <a:endParaRPr lang="en-US" sz="1200" b="0" dirty="0"/>
          </a:p>
        </p:txBody>
      </p:sp>
      <p:sp>
        <p:nvSpPr>
          <p:cNvPr id="7" name="TextBox 6"/>
          <p:cNvSpPr txBox="1"/>
          <p:nvPr/>
        </p:nvSpPr>
        <p:spPr>
          <a:xfrm>
            <a:off x="552174" y="301640"/>
            <a:ext cx="7222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  <a:cs typeface="Arial"/>
              </a:rPr>
              <a:t>Animations : Quark Gluon Plasma (creation – evolution)</a:t>
            </a:r>
            <a:endParaRPr lang="en-US" sz="2000" dirty="0">
              <a:solidFill>
                <a:srgbClr val="0000FF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2186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21.4.2012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ALICE Outreach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ex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1042"/>
            <a:ext cx="4651193" cy="3095996"/>
          </a:xfrm>
          <a:prstGeom prst="rect">
            <a:avLst/>
          </a:prstGeom>
        </p:spPr>
      </p:pic>
      <p:pic>
        <p:nvPicPr>
          <p:cNvPr id="8" name="Picture 7" descr="ex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022" y="3084955"/>
            <a:ext cx="4588573" cy="3059995"/>
          </a:xfrm>
          <a:prstGeom prst="rect">
            <a:avLst/>
          </a:prstGeom>
        </p:spPr>
      </p:pic>
      <p:pic>
        <p:nvPicPr>
          <p:cNvPr id="9" name="Picture 8" descr="ex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073911"/>
            <a:ext cx="4597107" cy="30599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70183" y="452783"/>
            <a:ext cx="4072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B63DFF"/>
                </a:solidFill>
                <a:cs typeface="Arial"/>
              </a:rPr>
              <a:t>ALICE Exhibition at </a:t>
            </a:r>
            <a:r>
              <a:rPr lang="en-US" sz="2000" dirty="0">
                <a:solidFill>
                  <a:srgbClr val="B63DFF"/>
                </a:solidFill>
                <a:cs typeface="Arial"/>
              </a:rPr>
              <a:t>point </a:t>
            </a:r>
            <a:r>
              <a:rPr lang="en-US" sz="2000" dirty="0" smtClean="0">
                <a:solidFill>
                  <a:srgbClr val="B63DFF"/>
                </a:solidFill>
                <a:cs typeface="Arial"/>
              </a:rPr>
              <a:t>2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rgbClr val="B63DFF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cs typeface="Arial"/>
              </a:rPr>
              <a:t>“Guides’ manual” will be produced to help guides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cs typeface="Arial"/>
              </a:rPr>
              <a:t>Will evaluate exhibition contents/information </a:t>
            </a:r>
          </a:p>
        </p:txBody>
      </p:sp>
    </p:spTree>
    <p:extLst>
      <p:ext uri="{BB962C8B-B14F-4D97-AF65-F5344CB8AC3E}">
        <p14:creationId xmlns:p14="http://schemas.microsoft.com/office/powerpoint/2010/main" val="901089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380999" y="76966"/>
            <a:ext cx="849475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B63DFF"/>
                </a:solidFill>
                <a:cs typeface="Arial"/>
              </a:rPr>
              <a:t>Redesign </a:t>
            </a:r>
            <a:r>
              <a:rPr lang="en-US" sz="2000" dirty="0" smtClean="0">
                <a:solidFill>
                  <a:srgbClr val="B63DFF"/>
                </a:solidFill>
                <a:cs typeface="Arial"/>
              </a:rPr>
              <a:t>ALICE public web </a:t>
            </a:r>
            <a:r>
              <a:rPr lang="en-US" sz="2000" dirty="0" smtClean="0">
                <a:solidFill>
                  <a:srgbClr val="B63DFF"/>
                </a:solidFill>
                <a:cs typeface="Arial"/>
              </a:rPr>
              <a:t>pages</a:t>
            </a:r>
          </a:p>
          <a:p>
            <a:endParaRPr lang="en-US" sz="2000" dirty="0" smtClean="0">
              <a:solidFill>
                <a:srgbClr val="B63DFF"/>
              </a:solidFill>
              <a:cs typeface="Arial"/>
            </a:endParaRPr>
          </a:p>
          <a:p>
            <a:r>
              <a:rPr lang="en-US" sz="2000" dirty="0" smtClean="0">
                <a:cs typeface="Arial"/>
              </a:rPr>
              <a:t>Survey and discussions</a:t>
            </a:r>
          </a:p>
          <a:p>
            <a:r>
              <a:rPr lang="en-US" sz="2000" dirty="0" smtClean="0">
                <a:cs typeface="Arial"/>
              </a:rPr>
              <a:t>Update contents; content </a:t>
            </a:r>
            <a:r>
              <a:rPr lang="en-US" sz="2000" dirty="0" smtClean="0">
                <a:cs typeface="Arial"/>
              </a:rPr>
              <a:t>management </a:t>
            </a:r>
            <a:r>
              <a:rPr lang="en-US" sz="2000" dirty="0" smtClean="0">
                <a:cs typeface="Arial"/>
              </a:rPr>
              <a:t>system</a:t>
            </a:r>
          </a:p>
        </p:txBody>
      </p:sp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0A1695-ABC3-6649-8415-A2E8227224DC}" type="slidenum">
              <a:rPr lang="en-US" sz="1200" b="0"/>
              <a:pPr/>
              <a:t>9</a:t>
            </a:fld>
            <a:endParaRPr lang="en-US" sz="1200" b="0" dirty="0"/>
          </a:p>
        </p:txBody>
      </p:sp>
      <p:sp>
        <p:nvSpPr>
          <p:cNvPr id="15363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200" b="0" smtClean="0"/>
              <a:t>IPPOG Innsbruck 21.4.2012</a:t>
            </a:r>
            <a:endParaRPr lang="en-US" sz="1200" b="0" dirty="0"/>
          </a:p>
        </p:txBody>
      </p:sp>
      <p:sp>
        <p:nvSpPr>
          <p:cNvPr id="15364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pt-BR" sz="1200" b="0" smtClean="0"/>
              <a:t>ALICE Outreach  - D. Hatzifotiadou</a:t>
            </a:r>
            <a:endParaRPr lang="en-US" sz="1200" b="0" dirty="0"/>
          </a:p>
        </p:txBody>
      </p:sp>
      <p:pic>
        <p:nvPicPr>
          <p:cNvPr id="4" name="Picture 3" descr="poster-2003-to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00" y="1423932"/>
            <a:ext cx="2952000" cy="4177467"/>
          </a:xfrm>
          <a:prstGeom prst="rect">
            <a:avLst/>
          </a:prstGeom>
        </p:spPr>
      </p:pic>
      <p:pic>
        <p:nvPicPr>
          <p:cNvPr id="5" name="Picture 4" descr="poster-2002-tp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449580"/>
            <a:ext cx="2952000" cy="41774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61638" y="1722785"/>
            <a:ext cx="25952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rgbClr val="B63DFF"/>
                </a:solidFill>
                <a:cs typeface="Arial"/>
              </a:rPr>
              <a:t>Detector posters </a:t>
            </a:r>
            <a:endParaRPr lang="en-US" sz="2000" dirty="0" smtClean="0">
              <a:solidFill>
                <a:srgbClr val="B63DFF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rgbClr val="B63DFF"/>
              </a:solidFill>
              <a:cs typeface="Arial"/>
            </a:endParaRPr>
          </a:p>
          <a:p>
            <a:r>
              <a:rPr lang="en-US" sz="2000" dirty="0" smtClean="0">
                <a:cs typeface="Arial"/>
              </a:rPr>
              <a:t>Update with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cs typeface="Arial"/>
              </a:rPr>
              <a:t>real performance results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cs typeface="Arial"/>
              </a:rPr>
              <a:t>p</a:t>
            </a:r>
            <a:r>
              <a:rPr lang="en-US" sz="2000" dirty="0" smtClean="0">
                <a:cs typeface="Arial"/>
              </a:rPr>
              <a:t>hysics results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cs typeface="Arial"/>
            </a:endParaRPr>
          </a:p>
          <a:p>
            <a:r>
              <a:rPr lang="en-US" sz="2000" dirty="0" smtClean="0">
                <a:cs typeface="Arial"/>
              </a:rPr>
              <a:t>(to replace simulation</a:t>
            </a:r>
            <a:r>
              <a:rPr lang="en-US" sz="2000" dirty="0">
                <a:cs typeface="Arial"/>
              </a:rPr>
              <a:t>/test beam results)</a:t>
            </a:r>
            <a:endParaRPr lang="en-US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9617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9109</TotalTime>
  <Words>510</Words>
  <Application>Microsoft Macintosh PowerPoint</Application>
  <PresentationFormat>On-screen Show (4:3)</PresentationFormat>
  <Paragraphs>104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New series of ALICE photographs by Antonio Saba (February 2012)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153</cp:revision>
  <dcterms:created xsi:type="dcterms:W3CDTF">2011-04-06T09:40:40Z</dcterms:created>
  <dcterms:modified xsi:type="dcterms:W3CDTF">2012-04-21T06:17:40Z</dcterms:modified>
</cp:coreProperties>
</file>