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3763A-84A7-E440-8AF2-093060BA7E45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071E-3DB9-6447-8CD3-980E71AC2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1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85267-1533-3C44-A12A-6795757F5EB9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28D4F-3D1F-6B43-BD68-759C58E5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97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28D4F-3D1F-6B43-BD68-759C58E592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3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8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35597" y="149970"/>
            <a:ext cx="7731939" cy="10399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vert="horz"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12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2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7630964" cy="10182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0765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0667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6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6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3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1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8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-ippog5-07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9" y="137772"/>
            <a:ext cx="1052549" cy="10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6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err="1" smtClean="0"/>
              <a:t>Masterclass</a:t>
            </a:r>
            <a:r>
              <a:rPr lang="en-US" dirty="0" smtClean="0"/>
              <a:t> Spin-offs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294886"/>
          </a:xfrm>
        </p:spPr>
        <p:txBody>
          <a:bodyPr/>
          <a:lstStyle/>
          <a:p>
            <a:r>
              <a:rPr lang="en-US" dirty="0" smtClean="0"/>
              <a:t>What?</a:t>
            </a:r>
          </a:p>
          <a:p>
            <a:pPr lvl="1"/>
            <a:r>
              <a:rPr lang="en-US" dirty="0" smtClean="0"/>
              <a:t>Shorter (half-day) than traditional IPPOG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Reach more people</a:t>
            </a:r>
          </a:p>
          <a:p>
            <a:pPr lvl="1"/>
            <a:r>
              <a:rPr lang="en-US" dirty="0" smtClean="0"/>
              <a:t>Throughout the year</a:t>
            </a:r>
          </a:p>
          <a:p>
            <a:pPr lvl="1"/>
            <a:r>
              <a:rPr lang="en-US" dirty="0" smtClean="0"/>
              <a:t>Different audiences</a:t>
            </a:r>
          </a:p>
          <a:p>
            <a:pPr lvl="1"/>
            <a:r>
              <a:rPr lang="en-US" dirty="0" smtClean="0"/>
              <a:t>Different locations</a:t>
            </a:r>
          </a:p>
          <a:p>
            <a:pPr lvl="1"/>
            <a:r>
              <a:rPr lang="en-US" dirty="0" smtClean="0"/>
              <a:t>Get more physicists involved</a:t>
            </a:r>
          </a:p>
          <a:p>
            <a:pPr lvl="1"/>
            <a:r>
              <a:rPr lang="en-US" dirty="0" smtClean="0"/>
              <a:t>…….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285111"/>
          </a:xfrm>
        </p:spPr>
        <p:txBody>
          <a:bodyPr/>
          <a:lstStyle/>
          <a:p>
            <a:r>
              <a:rPr lang="en-US" dirty="0"/>
              <a:t>Audiences?</a:t>
            </a:r>
          </a:p>
          <a:p>
            <a:pPr lvl="1"/>
            <a:r>
              <a:rPr lang="en-US" dirty="0"/>
              <a:t>14-16 year olds</a:t>
            </a:r>
          </a:p>
          <a:p>
            <a:pPr lvl="1"/>
            <a:r>
              <a:rPr lang="en-US" dirty="0"/>
              <a:t>16-18 year olds</a:t>
            </a:r>
          </a:p>
          <a:p>
            <a:pPr lvl="1"/>
            <a:r>
              <a:rPr lang="en-US" dirty="0"/>
              <a:t>University students</a:t>
            </a:r>
          </a:p>
          <a:p>
            <a:pPr lvl="1"/>
            <a:r>
              <a:rPr lang="en-US" dirty="0"/>
              <a:t>General public</a:t>
            </a:r>
          </a:p>
          <a:p>
            <a:r>
              <a:rPr lang="en-US" dirty="0"/>
              <a:t>Locations?</a:t>
            </a:r>
          </a:p>
          <a:p>
            <a:pPr lvl="1"/>
            <a:r>
              <a:rPr lang="en-US" dirty="0"/>
              <a:t>@schools</a:t>
            </a:r>
          </a:p>
          <a:p>
            <a:pPr lvl="1"/>
            <a:r>
              <a:rPr lang="en-US" dirty="0"/>
              <a:t>@universities</a:t>
            </a:r>
          </a:p>
          <a:p>
            <a:pPr lvl="1"/>
            <a:r>
              <a:rPr lang="en-US" dirty="0"/>
              <a:t>@CERN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80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Masterclass</a:t>
            </a:r>
            <a:r>
              <a:rPr lang="en-US" dirty="0" smtClean="0"/>
              <a:t> Spin-offs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196085"/>
            <a:ext cx="4370360" cy="5558983"/>
          </a:xfrm>
        </p:spPr>
        <p:txBody>
          <a:bodyPr/>
          <a:lstStyle/>
          <a:p>
            <a:r>
              <a:rPr lang="en-US" dirty="0" smtClean="0"/>
              <a:t>Format?</a:t>
            </a:r>
          </a:p>
          <a:p>
            <a:pPr lvl="1"/>
            <a:r>
              <a:rPr lang="en-US" dirty="0" smtClean="0"/>
              <a:t>Based around a real measurement</a:t>
            </a:r>
          </a:p>
          <a:p>
            <a:pPr lvl="1"/>
            <a:r>
              <a:rPr lang="en-US" dirty="0" smtClean="0"/>
              <a:t>Introduction + measurement + de-briefing</a:t>
            </a:r>
          </a:p>
          <a:p>
            <a:pPr lvl="1"/>
            <a:r>
              <a:rPr lang="en-US" dirty="0" smtClean="0"/>
              <a:t>……..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Short time!</a:t>
            </a:r>
          </a:p>
          <a:p>
            <a:pPr lvl="1"/>
            <a:r>
              <a:rPr lang="en-US" dirty="0" smtClean="0"/>
              <a:t>Infrastructure in schools</a:t>
            </a:r>
          </a:p>
          <a:p>
            <a:pPr lvl="2"/>
            <a:r>
              <a:rPr lang="en-US" dirty="0" smtClean="0"/>
              <a:t>Hardware (PCs, </a:t>
            </a:r>
            <a:r>
              <a:rPr lang="en-US" dirty="0" err="1" smtClean="0"/>
              <a:t>WiFi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Software installation</a:t>
            </a:r>
          </a:p>
          <a:p>
            <a:pPr lvl="1"/>
            <a:r>
              <a:rPr lang="en-US" dirty="0" smtClean="0"/>
              <a:t>…..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191903"/>
            <a:ext cx="4172599" cy="5563165"/>
          </a:xfrm>
        </p:spPr>
        <p:txBody>
          <a:bodyPr/>
          <a:lstStyle/>
          <a:p>
            <a:r>
              <a:rPr lang="en-US" sz="2400" dirty="0" smtClean="0"/>
              <a:t>What is the </a:t>
            </a:r>
            <a:r>
              <a:rPr lang="en-US" sz="2400" dirty="0" smtClean="0"/>
              <a:t>ideal measurement</a:t>
            </a:r>
            <a:r>
              <a:rPr lang="en-US" sz="2400" dirty="0" smtClean="0"/>
              <a:t>?</a:t>
            </a:r>
          </a:p>
          <a:p>
            <a:pPr lvl="1"/>
            <a:r>
              <a:rPr lang="en-US" sz="2000" dirty="0" smtClean="0"/>
              <a:t>W-path (structure of the proton)</a:t>
            </a:r>
          </a:p>
          <a:p>
            <a:pPr lvl="1"/>
            <a:r>
              <a:rPr lang="en-US" sz="2000" dirty="0" smtClean="0"/>
              <a:t>Z-mass calculation</a:t>
            </a:r>
          </a:p>
          <a:p>
            <a:pPr lvl="1"/>
            <a:r>
              <a:rPr lang="en-US" sz="2000" dirty="0" smtClean="0"/>
              <a:t>……..</a:t>
            </a:r>
          </a:p>
          <a:p>
            <a:r>
              <a:rPr lang="en-US" sz="2400" dirty="0" smtClean="0"/>
              <a:t>IPPOG </a:t>
            </a:r>
            <a:r>
              <a:rPr lang="en-US" sz="2400" dirty="0" smtClean="0"/>
              <a:t>involvement?</a:t>
            </a:r>
          </a:p>
          <a:p>
            <a:pPr lvl="1"/>
            <a:r>
              <a:rPr lang="en-US" sz="2000" dirty="0" smtClean="0"/>
              <a:t>With experiments</a:t>
            </a:r>
          </a:p>
          <a:p>
            <a:pPr lvl="1"/>
            <a:r>
              <a:rPr lang="en-US" sz="2000" dirty="0" smtClean="0"/>
              <a:t>“toolkit” of materials for physicists to do their own MCs</a:t>
            </a:r>
          </a:p>
          <a:p>
            <a:r>
              <a:rPr lang="en-US" sz="2400" dirty="0" smtClean="0"/>
              <a:t>Experience so far</a:t>
            </a:r>
          </a:p>
          <a:p>
            <a:pPr lvl="1"/>
            <a:r>
              <a:rPr lang="en-US" sz="2000" dirty="0" smtClean="0"/>
              <a:t>UK (“Roadshow”)</a:t>
            </a:r>
          </a:p>
          <a:p>
            <a:pPr lvl="1"/>
            <a:r>
              <a:rPr lang="en-US" sz="2000" dirty="0" smtClean="0"/>
              <a:t>Germany</a:t>
            </a:r>
          </a:p>
          <a:p>
            <a:pPr lvl="1"/>
            <a:r>
              <a:rPr lang="en-US" sz="2000" dirty="0" smtClean="0"/>
              <a:t>CMS</a:t>
            </a:r>
          </a:p>
          <a:p>
            <a:pPr lvl="1"/>
            <a:r>
              <a:rPr lang="en-US" sz="2000" dirty="0" smtClean="0"/>
              <a:t>???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6804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Experience of CMS “mini </a:t>
            </a:r>
            <a:r>
              <a:rPr lang="en-US" sz="3200" dirty="0" err="1" smtClean="0"/>
              <a:t>Masterclasses</a:t>
            </a:r>
            <a:r>
              <a:rPr lang="en-US" sz="3200" dirty="0" smtClean="0"/>
              <a:t>”: two high schools in the UK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461284"/>
          </a:xfrm>
        </p:spPr>
        <p:txBody>
          <a:bodyPr/>
          <a:lstStyle/>
          <a:p>
            <a:r>
              <a:rPr lang="en-US" sz="2400" dirty="0" smtClean="0"/>
              <a:t>What worked</a:t>
            </a:r>
          </a:p>
          <a:p>
            <a:pPr lvl="1"/>
            <a:r>
              <a:rPr lang="en-US" sz="2000" dirty="0" smtClean="0"/>
              <a:t>One physicist going to a school</a:t>
            </a:r>
          </a:p>
          <a:p>
            <a:pPr lvl="2"/>
            <a:r>
              <a:rPr lang="en-US" sz="1800" dirty="0" smtClean="0"/>
              <a:t>Low cost for school</a:t>
            </a:r>
          </a:p>
          <a:p>
            <a:pPr lvl="2"/>
            <a:r>
              <a:rPr lang="en-US" sz="1800" dirty="0" smtClean="0"/>
              <a:t>Relatively low cost for institute (CMS in this case)</a:t>
            </a:r>
          </a:p>
          <a:p>
            <a:pPr lvl="1"/>
            <a:r>
              <a:rPr lang="en-US" sz="2000" dirty="0" err="1" smtClean="0"/>
              <a:t>Masterclass</a:t>
            </a:r>
            <a:r>
              <a:rPr lang="en-US" sz="2000" dirty="0" smtClean="0"/>
              <a:t> in 3 hours!</a:t>
            </a:r>
          </a:p>
          <a:p>
            <a:pPr lvl="2"/>
            <a:r>
              <a:rPr lang="en-US" sz="1800" dirty="0" smtClean="0"/>
              <a:t>~1 hour introduction</a:t>
            </a:r>
          </a:p>
          <a:p>
            <a:pPr lvl="2"/>
            <a:r>
              <a:rPr lang="en-US" sz="1800" dirty="0" smtClean="0"/>
              <a:t>~1 hour measurement</a:t>
            </a:r>
          </a:p>
          <a:p>
            <a:pPr lvl="2"/>
            <a:r>
              <a:rPr lang="en-US" sz="1800" dirty="0" smtClean="0"/>
              <a:t>~1 hour debriefing/chat</a:t>
            </a:r>
          </a:p>
          <a:p>
            <a:pPr lvl="1"/>
            <a:r>
              <a:rPr lang="en-US" sz="2000" dirty="0" smtClean="0"/>
              <a:t>Web-based event display &amp; spreadsheet</a:t>
            </a:r>
          </a:p>
          <a:p>
            <a:pPr lvl="1"/>
            <a:r>
              <a:rPr lang="en-US" sz="2000" dirty="0" smtClean="0"/>
              <a:t>Teachers did the measurement!</a:t>
            </a:r>
          </a:p>
          <a:p>
            <a:pPr lvl="1"/>
            <a:r>
              <a:rPr lang="en-US" sz="2000" dirty="0" smtClean="0"/>
              <a:t>Measurement of W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/W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ratio generally gives good results! </a:t>
            </a:r>
          </a:p>
          <a:p>
            <a:pPr lvl="1"/>
            <a:r>
              <a:rPr lang="en-US" sz="2000" dirty="0" smtClean="0"/>
              <a:t>No time for students to become bored!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451509"/>
          </a:xfrm>
        </p:spPr>
        <p:txBody>
          <a:bodyPr/>
          <a:lstStyle/>
          <a:p>
            <a:r>
              <a:rPr lang="en-US" sz="2400" dirty="0" smtClean="0"/>
              <a:t>What could be improved</a:t>
            </a:r>
          </a:p>
          <a:p>
            <a:pPr lvl="1"/>
            <a:r>
              <a:rPr lang="en-US" sz="2000" dirty="0" smtClean="0"/>
              <a:t>More contact with schools beforehand to determine level of the students more accurately</a:t>
            </a:r>
          </a:p>
          <a:p>
            <a:pPr lvl="1"/>
            <a:r>
              <a:rPr lang="en-US" sz="2000" dirty="0" smtClean="0"/>
              <a:t>Go through a few events all together on the screen</a:t>
            </a:r>
          </a:p>
          <a:p>
            <a:pPr lvl="1"/>
            <a:r>
              <a:rPr lang="en-US" sz="2000" dirty="0" smtClean="0"/>
              <a:t>Handouts desired</a:t>
            </a:r>
          </a:p>
          <a:p>
            <a:pPr lvl="2"/>
            <a:r>
              <a:rPr lang="en-US" sz="1800" dirty="0" smtClean="0"/>
              <a:t>Cheat-sheet for measurement</a:t>
            </a:r>
          </a:p>
          <a:p>
            <a:pPr lvl="2"/>
            <a:r>
              <a:rPr lang="en-US" sz="1800" dirty="0" smtClean="0"/>
              <a:t>Ideas for further studies</a:t>
            </a:r>
          </a:p>
          <a:p>
            <a:pPr lvl="2"/>
            <a:r>
              <a:rPr lang="en-US" sz="1800" dirty="0" smtClean="0"/>
              <a:t>Information about coming to CERN for visits and, in particular, to study!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7648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9427</TotalTime>
  <Words>296</Words>
  <Application>Microsoft Macintosh PowerPoint</Application>
  <PresentationFormat>On-screen Show (4:3)</PresentationFormat>
  <Paragraphs>63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Masterclass Spin-offs</vt:lpstr>
      <vt:lpstr>Masterclass Spin-offs</vt:lpstr>
      <vt:lpstr>Experience of CMS “mini Masterclasses”: two high schools in the UK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72</cp:revision>
  <cp:lastPrinted>2011-10-01T12:58:46Z</cp:lastPrinted>
  <dcterms:created xsi:type="dcterms:W3CDTF">2011-09-27T06:43:36Z</dcterms:created>
  <dcterms:modified xsi:type="dcterms:W3CDTF">2012-04-20T08:55:02Z</dcterms:modified>
</cp:coreProperties>
</file>