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notesSlides/notesSlide6.xml" ContentType="application/vnd.openxmlformats-officedocument.presentationml.notesSlide+xml"/>
  <Override PartName="/ppt/slideLayouts/slideLayout17.xml" ContentType="application/vnd.openxmlformats-officedocument.presentationml.slideLayout+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775" r:id="rId1"/>
  </p:sldMasterIdLst>
  <p:notesMasterIdLst>
    <p:notesMasterId r:id="rId17"/>
  </p:notesMasterIdLst>
  <p:handoutMasterIdLst>
    <p:handoutMasterId r:id="rId18"/>
  </p:handoutMasterIdLst>
  <p:sldIdLst>
    <p:sldId id="256" r:id="rId2"/>
    <p:sldId id="261" r:id="rId3"/>
    <p:sldId id="257" r:id="rId4"/>
    <p:sldId id="259" r:id="rId5"/>
    <p:sldId id="264" r:id="rId6"/>
    <p:sldId id="265" r:id="rId7"/>
    <p:sldId id="266" r:id="rId8"/>
    <p:sldId id="267" r:id="rId9"/>
    <p:sldId id="271" r:id="rId10"/>
    <p:sldId id="273" r:id="rId11"/>
    <p:sldId id="260" r:id="rId12"/>
    <p:sldId id="272" r:id="rId13"/>
    <p:sldId id="262" r:id="rId14"/>
    <p:sldId id="263"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58E28"/>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11" d="100"/>
          <a:sy n="111"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6F5CAC-093E-0641-AA3E-128B7C9FEB7D}" type="datetimeFigureOut">
              <a:rPr lang="en-US" smtClean="0"/>
              <a:pPr/>
              <a:t>4/21/12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497E63-A6E5-AE4E-89E0-3C07BAB7131F}"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9DDF40-A73B-2B4C-967A-485216B7FA18}" type="datetimeFigureOut">
              <a:rPr lang="en-US" smtClean="0"/>
              <a:pPr/>
              <a:t>4/21/12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95BC-167A-D349-BD6A-CB5FF2150913}"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338522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Home</a:t>
            </a:r>
            <a:r>
              <a:rPr lang="en-US" baseline="0" dirty="0" smtClean="0"/>
              <a:t> Page, Resources Page, view of Item Page</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preview and press back, loose everything.  Can we have a “quiet save” function here so we don’t loose work?</a:t>
            </a:r>
          </a:p>
          <a:p>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preview and press back, loose everything.  Can we have a “quiet save” function here so we don’t loose work?</a:t>
            </a:r>
          </a:p>
          <a:p>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Too</a:t>
            </a:r>
            <a:r>
              <a:rPr lang="en-US" baseline="0" dirty="0" smtClean="0"/>
              <a:t> many ideas to discuss now in the group.  Better to let people decide on-line.</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seems to be an awkward</a:t>
            </a:r>
            <a:r>
              <a:rPr lang="en-US" baseline="0" dirty="0" smtClean="0"/>
              <a:t> term. As the spelling “Use” has two meanings.</a:t>
            </a:r>
          </a:p>
          <a:p>
            <a:r>
              <a:rPr lang="en-US" baseline="0" dirty="0" smtClean="0"/>
              <a:t>Need a way for people to categorize items to make it easy for database users to see what they do with the item, what it is used for.</a:t>
            </a:r>
          </a:p>
          <a:p>
            <a:r>
              <a:rPr lang="en-US" baseline="0" dirty="0" smtClean="0"/>
              <a:t>Ideas???</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need a way to sort</a:t>
            </a:r>
            <a:r>
              <a:rPr lang="en-US" baseline="0" dirty="0" smtClean="0"/>
              <a:t> items according to what audiences it is good for.</a:t>
            </a:r>
          </a:p>
          <a:p>
            <a:r>
              <a:rPr lang="en-US" baseline="0" dirty="0" smtClean="0"/>
              <a:t>Is this age breakdown the best way?</a:t>
            </a:r>
          </a:p>
          <a:p>
            <a:endParaRPr lang="en-US" baseline="0" dirty="0" smtClean="0"/>
          </a:p>
          <a:p>
            <a:r>
              <a:rPr lang="en-US" dirty="0" smtClean="0"/>
              <a:t>Suggestions received:</a:t>
            </a:r>
          </a:p>
          <a:p>
            <a:r>
              <a:rPr lang="en-US" dirty="0" smtClean="0"/>
              <a:t>Age breakdown suggestion, 18+ for older group</a:t>
            </a:r>
          </a:p>
          <a:p>
            <a:r>
              <a:rPr lang="en-US" dirty="0" smtClean="0"/>
              <a:t>Don’t have any age breakdown</a:t>
            </a:r>
          </a:p>
          <a:p>
            <a:r>
              <a:rPr lang="en-US" dirty="0" smtClean="0"/>
              <a:t>Add another audience sub-set of teachers, laypersons, etc.</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clicking on a language, it gives us EVERYTHING in that language.  We cannot filter by item type or other filters until we migrate to CDS.</a:t>
            </a:r>
          </a:p>
          <a:p>
            <a:r>
              <a:rPr lang="en-US" baseline="0" dirty="0" smtClean="0"/>
              <a:t>Was suggested to get rid of this search box all together for now if it is not super useful</a:t>
            </a:r>
          </a:p>
          <a:p>
            <a:r>
              <a:rPr lang="en-US" baseline="0" dirty="0" smtClean="0"/>
              <a:t>And Replace with </a:t>
            </a:r>
            <a:r>
              <a:rPr lang="en-US" sz="1200" kern="1200" dirty="0" smtClean="0">
                <a:solidFill>
                  <a:schemeClr val="tx1"/>
                </a:solidFill>
                <a:latin typeface="+mn-lt"/>
                <a:ea typeface="+mn-ea"/>
                <a:cs typeface="+mn-cs"/>
              </a:rPr>
              <a:t>Instead, maybe we could implement it as a language selector (as some </a:t>
            </a:r>
            <a:r>
              <a:rPr lang="en-US" sz="1200" kern="1200" dirty="0" err="1" smtClean="0">
                <a:solidFill>
                  <a:schemeClr val="tx1"/>
                </a:solidFill>
                <a:latin typeface="+mn-lt"/>
                <a:ea typeface="+mn-ea"/>
                <a:cs typeface="+mn-cs"/>
              </a:rPr>
              <a:t>webpages</a:t>
            </a:r>
            <a:r>
              <a:rPr lang="en-US" sz="1200" kern="1200" dirty="0" smtClean="0">
                <a:solidFill>
                  <a:schemeClr val="tx1"/>
                </a:solidFill>
                <a:latin typeface="+mn-lt"/>
                <a:ea typeface="+mn-ea"/>
                <a:cs typeface="+mn-cs"/>
              </a:rPr>
              <a:t> have to switch between local and English versions), showing flags representing the languages. This would a) do the job of showing that we are multi-lingual and </a:t>
            </a:r>
            <a:r>
              <a:rPr lang="en-US" sz="1200" kern="1200" dirty="0" err="1" smtClean="0">
                <a:solidFill>
                  <a:schemeClr val="tx1"/>
                </a:solidFill>
                <a:latin typeface="+mn-lt"/>
                <a:ea typeface="+mn-ea"/>
                <a:cs typeface="+mn-cs"/>
              </a:rPr>
              <a:t>b</a:t>
            </a:r>
            <a:r>
              <a:rPr lang="en-US" sz="1200" kern="1200" dirty="0" smtClean="0">
                <a:solidFill>
                  <a:schemeClr val="tx1"/>
                </a:solidFill>
                <a:latin typeface="+mn-lt"/>
                <a:ea typeface="+mn-ea"/>
                <a:cs typeface="+mn-cs"/>
              </a:rPr>
              <a:t>) make more sense, as you can, if you want, restrict your searches to certain languages. </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mn-lt"/>
                <a:ea typeface="+mn-ea"/>
                <a:cs typeface="+mn-cs"/>
              </a:rPr>
              <a:t>Spamnot</a:t>
            </a:r>
            <a:r>
              <a:rPr lang="en-US" sz="1200" kern="1200" dirty="0" smtClean="0">
                <a:solidFill>
                  <a:schemeClr val="tx1"/>
                </a:solidFill>
                <a:latin typeface="+mn-lt"/>
                <a:ea typeface="+mn-ea"/>
                <a:cs typeface="+mn-cs"/>
              </a:rPr>
              <a:t>…or </a:t>
            </a:r>
            <a:r>
              <a:rPr lang="en-US" sz="1200" kern="1200" dirty="0" err="1" smtClean="0">
                <a:solidFill>
                  <a:schemeClr val="tx1"/>
                </a:solidFill>
                <a:latin typeface="+mn-lt"/>
                <a:ea typeface="+mn-ea"/>
                <a:cs typeface="+mn-cs"/>
              </a:rPr>
              <a:t>crypted</a:t>
            </a:r>
            <a:r>
              <a:rPr lang="en-US" sz="1200" kern="1200" dirty="0" smtClean="0">
                <a:solidFill>
                  <a:schemeClr val="tx1"/>
                </a:solidFill>
                <a:latin typeface="+mn-lt"/>
                <a:ea typeface="+mn-ea"/>
                <a:cs typeface="+mn-cs"/>
              </a:rPr>
              <a:t> email-addresses, and the link to the email address actually calls a scripts that decrypts the mail address and opens the mail client. </a:t>
            </a:r>
          </a:p>
          <a:p>
            <a:r>
              <a:rPr lang="en-US" sz="1200" kern="1200" dirty="0" smtClean="0">
                <a:solidFill>
                  <a:schemeClr val="tx1"/>
                </a:solidFill>
                <a:latin typeface="+mn-lt"/>
                <a:ea typeface="+mn-ea"/>
                <a:cs typeface="+mn-cs"/>
              </a:rPr>
              <a:t>Remember, This</a:t>
            </a:r>
            <a:r>
              <a:rPr lang="en-US" sz="1200" kern="1200" baseline="0" dirty="0" smtClean="0">
                <a:solidFill>
                  <a:schemeClr val="tx1"/>
                </a:solidFill>
                <a:latin typeface="+mn-lt"/>
                <a:ea typeface="+mn-ea"/>
                <a:cs typeface="+mn-cs"/>
              </a:rPr>
              <a:t> must be updated in each entry if this changes.</a:t>
            </a:r>
          </a:p>
          <a:p>
            <a:r>
              <a:rPr lang="en-US" sz="1200" kern="1200" baseline="0" dirty="0" smtClean="0">
                <a:solidFill>
                  <a:schemeClr val="tx1"/>
                </a:solidFill>
                <a:latin typeface="+mn-lt"/>
                <a:ea typeface="+mn-ea"/>
                <a:cs typeface="+mn-cs"/>
              </a:rPr>
              <a:t>Or, create a form within the document creation form to a “contact person” form.  If the person’s details are already registered, an auto-fill function could suggest names to the submitter. That way the person’s details would be stored in only one place and have to be changed only once, not in every document.</a:t>
            </a:r>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0A95BC-167A-D349-BD6A-CB5FF2150913}"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p>
            <a:fld id="{E7CBEFAB-F278-F04B-A893-66C48691DCE9}" type="datetime1">
              <a:rPr lang="en-US" smtClean="0"/>
              <a:pPr/>
              <a:t>4/21/12</a:t>
            </a:fld>
            <a:endParaRPr lang="en-US" dirty="0"/>
          </a:p>
        </p:txBody>
      </p:sp>
      <p:sp>
        <p:nvSpPr>
          <p:cNvPr id="5" name="Footer Placeholder 4"/>
          <p:cNvSpPr>
            <a:spLocks noGrp="1"/>
          </p:cNvSpPr>
          <p:nvPr>
            <p:ph type="ftr" sz="quarter" idx="11"/>
          </p:nvPr>
        </p:nvSpPr>
        <p:spPr>
          <a:xfrm>
            <a:off x="457200" y="6356350"/>
            <a:ext cx="2895600" cy="365125"/>
          </a:xfrm>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9F2F5E10-5301-4EE6-90D2-A6C4A3F62BED}" type="slidenum">
              <a:rPr lang="en-US" smtClean="0"/>
              <a:pPr/>
              <a:t>‹#›</a:t>
            </a:fld>
            <a:endParaRPr lang="en-US" dirty="0"/>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pic>
        <p:nvPicPr>
          <p:cNvPr id="14" name="Picture 13" descr="ippog5-10pub.psd"/>
          <p:cNvPicPr>
            <a:picLocks noChangeAspect="1"/>
          </p:cNvPicPr>
          <p:nvPr userDrawn="1"/>
        </p:nvPicPr>
        <p:blipFill>
          <a:blip r:embed="rId2"/>
          <a:stretch>
            <a:fillRect/>
          </a:stretch>
        </p:blipFill>
        <p:spPr>
          <a:xfrm>
            <a:off x="1211323" y="1788061"/>
            <a:ext cx="3175282" cy="31752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en-US" dirty="0" smtClean="0"/>
              <a:t>Drag picture to placeholder or click icon to add</a:t>
            </a:r>
            <a:endParaRPr dirty="0"/>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B24AA8-5EE3-1A4A-BA62-7DEDD9E74EE4}"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2D5E0-29E4-0045-99CB-1440DA45FF0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en-US" dirty="0" smtClean="0"/>
              <a:t>Drag picture to placeholder or click icon to add</a:t>
            </a:r>
            <a:endParaRPr dirty="0"/>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60771A-0EDE-3447-98EE-A2949203E091}"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2D5E0-29E4-0045-99CB-1440DA45FF0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en-US" dirty="0" smtClean="0"/>
              <a:t>Drag picture to placeholder or click icon to add</a:t>
            </a:r>
            <a:endParaRPr dirty="0"/>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B9D70D-538C-2A48-8407-55DBD8E9ADA6}"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pPr/>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dirty="0" smtClean="0"/>
              <a:t>Drag picture to placeholder or click icon to add</a:t>
            </a:r>
            <a:endParaRPr dirty="0"/>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dirty="0" smtClean="0"/>
              <a:t>Drag picture to placeholder or click icon to add</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17AF88-A2E2-504C-A99F-23CC6A0DB9E0}"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2D5E0-29E4-0045-99CB-1440DA45FF00}" type="slidenum">
              <a:rPr lang="en-US" smtClean="0"/>
              <a:pPr/>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dirty="0" smtClean="0"/>
              <a:t>Drag picture to placeholder or click icon to add</a:t>
            </a:r>
            <a:endParaRPr dirty="0"/>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dirty="0" smtClean="0"/>
              <a:t>Drag picture to placeholder or click icon to add</a:t>
            </a:r>
            <a:endParaRPr dirty="0"/>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dirty="0" smtClean="0"/>
              <a:t>Drag picture to placeholder or click icon to add</a:t>
            </a:r>
            <a:endParaRPr dirty="0"/>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dirty="0" smtClean="0"/>
              <a:t>Drag picture to placeholder or click icon to add</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2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C7E8D-EBE0-F443-995F-9111686D661C}"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2D5E0-29E4-0045-99CB-1440DA45FF00}" type="slidenum">
              <a:rPr lang="en-US" smtClean="0"/>
              <a:pPr/>
              <a:t>‹#›</a:t>
            </a:fld>
            <a:endParaRPr lang="en-US" dirty="0"/>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en-US" dirty="0" smtClean="0"/>
              <a:t>Drag picture to placeholder or click icon to add</a:t>
            </a:r>
            <a:endParaRPr dirty="0"/>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dirty="0" smtClean="0"/>
              <a:t>Drag picture to placeholder or click icon to add</a:t>
            </a:r>
            <a:endParaRPr dirty="0"/>
          </a:p>
        </p:txBody>
      </p:sp>
      <p:sp>
        <p:nvSpPr>
          <p:cNvPr id="17" name="Text Placeholder 3"/>
          <p:cNvSpPr>
            <a:spLocks noGrp="1"/>
          </p:cNvSpPr>
          <p:nvPr>
            <p:ph type="body" sz="half" idx="15"/>
          </p:nvPr>
        </p:nvSpPr>
        <p:spPr>
          <a:xfrm>
            <a:off x="5840505" y="4108759"/>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3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F9F3BA-2889-9142-A31B-92585B7DB605}"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2D5E0-29E4-0045-99CB-1440DA45FF00}" type="slidenum">
              <a:rPr lang="en-US" smtClean="0"/>
              <a:pPr/>
              <a:t>‹#›</a:t>
            </a:fld>
            <a:endParaRPr lang="en-US" dirty="0"/>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en-US" dirty="0" smtClean="0"/>
              <a:t>Drag picture to placeholder or click icon to add</a:t>
            </a:r>
            <a:endParaRPr dirty="0"/>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dirty="0" smtClean="0"/>
              <a:t>Drag picture to placeholder or click icon to add</a:t>
            </a:r>
            <a:endParaRPr dirty="0"/>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en-US" dirty="0" smtClean="0"/>
              <a:t>Drag picture to placeholder or click icon to add</a:t>
            </a:r>
            <a:endParaRPr dirty="0"/>
          </a:p>
        </p:txBody>
      </p:sp>
      <p:sp>
        <p:nvSpPr>
          <p:cNvPr id="13" name="Text Placeholder 3"/>
          <p:cNvSpPr>
            <a:spLocks noGrp="1"/>
          </p:cNvSpPr>
          <p:nvPr>
            <p:ph type="body" sz="half" idx="19"/>
          </p:nvPr>
        </p:nvSpPr>
        <p:spPr>
          <a:xfrm>
            <a:off x="5840505" y="3133941"/>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1"/>
          </p:nvPr>
        </p:nvSpPr>
        <p:spPr>
          <a:xfrm>
            <a:off x="5840505" y="5135813"/>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302B9BA-0B50-BF4B-84AA-3233C2CC3AD6}" type="datetime1">
              <a:rPr lang="en-US" smtClean="0"/>
              <a:pPr/>
              <a:t>4/21/12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2D5E0-29E4-0045-99CB-1440DA45FF00}"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3FD3D9D-5271-2B42-BB5D-D4108836B266}" type="datetime1">
              <a:rPr lang="en-US" smtClean="0"/>
              <a:pPr/>
              <a:t>4/21/12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2D5E0-29E4-0045-99CB-1440DA45FF0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CC86574-DEB4-B84F-ACB4-A95355C6C00F}" type="datetime1">
              <a:rPr lang="en-US" smtClean="0"/>
              <a:pPr/>
              <a:t>4/21/12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2D5E0-29E4-0045-99CB-1440DA45FF00}" type="slidenum">
              <a:rPr lang="en-US" smtClean="0"/>
              <a:pPr/>
              <a:t>‹#›</a:t>
            </a:fld>
            <a:endParaRPr lang="en-US" dirty="0"/>
          </a:p>
        </p:txBody>
      </p:sp>
      <p:sp>
        <p:nvSpPr>
          <p:cNvPr id="7" name="TextBox 6"/>
          <p:cNvSpPr txBox="1"/>
          <p:nvPr userDrawn="1"/>
        </p:nvSpPr>
        <p:spPr>
          <a:xfrm>
            <a:off x="1356878" y="3441213"/>
            <a:ext cx="184666" cy="369332"/>
          </a:xfrm>
          <a:prstGeom prst="rect">
            <a:avLst/>
          </a:prstGeom>
          <a:noFill/>
        </p:spPr>
        <p:txBody>
          <a:bodyPr wrap="none" rtlCol="0">
            <a:spAutoFit/>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87931A-686E-C64E-9604-E707A89F7984}" type="datetime1">
              <a:rPr lang="en-US" smtClean="0"/>
              <a:pPr/>
              <a:t>4/21/12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D6CC888B-D9F9-4E54-B722-F151A9F45E95}" type="slidenum">
              <a:rPr lang="en-US" smtClean="0"/>
              <a:pPr/>
              <a:t>‹#›</a:t>
            </a:fld>
            <a:endParaRPr lang="en-US" dirty="0"/>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en-US" dirty="0" smtClean="0"/>
              <a:t>Drag picture to placeholder or click icon to add</a:t>
            </a:r>
            <a:endParaRPr dirty="0"/>
          </a:p>
        </p:txBody>
      </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en-US" dirty="0" smtClean="0"/>
              <a:t>Click to edit Master title style</a:t>
            </a:r>
            <a:endParaRPr dirty="0"/>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pic>
        <p:nvPicPr>
          <p:cNvPr id="16" name="Picture 15" descr="ippog5-10pub.psd"/>
          <p:cNvPicPr>
            <a:picLocks noChangeAspect="1"/>
          </p:cNvPicPr>
          <p:nvPr userDrawn="1"/>
        </p:nvPicPr>
        <p:blipFill>
          <a:blip r:embed="rId3"/>
          <a:stretch>
            <a:fillRect/>
          </a:stretch>
        </p:blipFill>
        <p:spPr>
          <a:xfrm>
            <a:off x="3561575" y="1798996"/>
            <a:ext cx="871472" cy="87147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ection Header">
    <p:spTree>
      <p:nvGrpSpPr>
        <p:cNvPr id="1" name=""/>
        <p:cNvGrpSpPr/>
        <p:nvPr/>
      </p:nvGrpSpPr>
      <p:grpSpPr>
        <a:xfrm>
          <a:off x="0" y="0"/>
          <a:ext cx="0" cy="0"/>
          <a:chOff x="0" y="0"/>
          <a:chExt cx="0" cy="0"/>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3724182" y="3388659"/>
            <a:ext cx="4200617"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3200" y="6356350"/>
            <a:ext cx="2133600" cy="365125"/>
          </a:xfrm>
        </p:spPr>
        <p:txBody>
          <a:bodyPr/>
          <a:lstStyle/>
          <a:p>
            <a:fld id="{3791379E-D419-0444-B2EB-C87C89DD8B35}" type="datetime1">
              <a:rPr lang="en-US" smtClean="0"/>
              <a:pPr/>
              <a:t>4/21/12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A432D5E0-29E4-0045-99CB-1440DA45FF00}" type="slidenum">
              <a:rPr lang="en-US" smtClean="0"/>
              <a:pPr/>
              <a:t>‹#›</a:t>
            </a:fld>
            <a:endParaRPr lang="en-US" dirty="0"/>
          </a:p>
        </p:txBody>
      </p:sp>
      <p:pic>
        <p:nvPicPr>
          <p:cNvPr id="14" name="Picture 13" descr="ippog5-10pub.psd"/>
          <p:cNvPicPr>
            <a:picLocks noChangeAspect="1"/>
          </p:cNvPicPr>
          <p:nvPr userDrawn="1"/>
        </p:nvPicPr>
        <p:blipFill>
          <a:blip r:embed="rId2"/>
          <a:stretch>
            <a:fillRect/>
          </a:stretch>
        </p:blipFill>
        <p:spPr>
          <a:xfrm>
            <a:off x="1118067" y="2444189"/>
            <a:ext cx="2551840" cy="255184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15" name="Rounded Rectangle 14"/>
          <p:cNvSpPr/>
          <p:nvPr/>
        </p:nvSpPr>
        <p:spPr>
          <a:xfrm>
            <a:off x="7418696" y="4572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44070" y="224118"/>
            <a:ext cx="4800600" cy="886968"/>
          </a:xfrm>
        </p:spPr>
        <p:txBody>
          <a:bodyPr lIns="45720"/>
          <a:lstStyle/>
          <a:p>
            <a:r>
              <a:rPr lang="en-US" smtClean="0"/>
              <a:t>Click to edit Master title style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C757DC3-927D-A443-9CC8-2AF2384C1C88}"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321040" y="363071"/>
            <a:ext cx="609600" cy="365125"/>
          </a:xfrm>
        </p:spPr>
        <p:txBody>
          <a:bodyPr/>
          <a:lstStyle/>
          <a:p>
            <a:fld id="{A432D5E0-29E4-0045-99CB-1440DA45FF00}" type="slidenum">
              <a:rPr lang="en-US" smtClean="0"/>
              <a:pPr/>
              <a:t>‹#›</a:t>
            </a:fld>
            <a:endParaRPr lang="en-US" dirty="0"/>
          </a:p>
        </p:txBody>
      </p:sp>
      <p:pic>
        <p:nvPicPr>
          <p:cNvPr id="21" name="Picture 20" descr="ippog5-10pub.psd"/>
          <p:cNvPicPr>
            <a:picLocks noChangeAspect="1"/>
          </p:cNvPicPr>
          <p:nvPr userDrawn="1"/>
        </p:nvPicPr>
        <p:blipFill>
          <a:blip r:embed="rId2"/>
          <a:stretch>
            <a:fillRect/>
          </a:stretch>
        </p:blipFill>
        <p:spPr>
          <a:xfrm>
            <a:off x="7418696" y="457200"/>
            <a:ext cx="902344" cy="902344"/>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D64BB3-6A5A-BA4F-A0FB-25FE8D1DDD46}" type="datetime1">
              <a:rPr lang="en-US" smtClean="0"/>
              <a:pPr/>
              <a:t>4/21/12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A432D5E0-29E4-0045-99CB-1440DA45FF00}" type="slidenum">
              <a:rPr lang="en-US" smtClean="0"/>
              <a:pPr/>
              <a:t>‹#›</a:t>
            </a:fld>
            <a:endParaRPr lang="en-US" dirty="0"/>
          </a:p>
        </p:txBody>
      </p:sp>
      <p:sp>
        <p:nvSpPr>
          <p:cNvPr id="17" name="Rounded Rectangle 16"/>
          <p:cNvSpPr/>
          <p:nvPr/>
        </p:nvSpPr>
        <p:spPr>
          <a:xfrm>
            <a:off x="7418696" y="4572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24" name="Picture 23" descr="ippog5-10pub.psd"/>
          <p:cNvPicPr>
            <a:picLocks noChangeAspect="1"/>
          </p:cNvPicPr>
          <p:nvPr userDrawn="1"/>
        </p:nvPicPr>
        <p:blipFill>
          <a:blip r:embed="rId2"/>
          <a:stretch>
            <a:fillRect/>
          </a:stretch>
        </p:blipFill>
        <p:spPr>
          <a:xfrm>
            <a:off x="7418696" y="457200"/>
            <a:ext cx="902344" cy="902344"/>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CCC8586B-EED0-3749-B11E-2643959A6588}" type="datetime1">
              <a:rPr lang="en-US" smtClean="0"/>
              <a:pPr/>
              <a:t>4/21/12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8321040" y="365760"/>
            <a:ext cx="609600" cy="365125"/>
          </a:xfrm>
        </p:spPr>
        <p:txBody>
          <a:bodyPr/>
          <a:lstStyle/>
          <a:p>
            <a:fld id="{A432D5E0-29E4-0045-99CB-1440DA45FF00}" type="slidenum">
              <a:rPr lang="en-US" smtClean="0"/>
              <a:pPr/>
              <a:t>‹#›</a:t>
            </a:fld>
            <a:endParaRPr lang="en-US" dirty="0"/>
          </a:p>
        </p:txBody>
      </p:sp>
      <p:sp>
        <p:nvSpPr>
          <p:cNvPr id="10" name="Rounded Rectangle 9"/>
          <p:cNvSpPr/>
          <p:nvPr/>
        </p:nvSpPr>
        <p:spPr>
          <a:xfrm>
            <a:off x="7418696" y="4572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7" name="Picture 16" descr="ippog5-10pub.psd"/>
          <p:cNvPicPr>
            <a:picLocks noChangeAspect="1"/>
          </p:cNvPicPr>
          <p:nvPr userDrawn="1"/>
        </p:nvPicPr>
        <p:blipFill>
          <a:blip r:embed="rId2"/>
          <a:stretch>
            <a:fillRect/>
          </a:stretch>
        </p:blipFill>
        <p:spPr>
          <a:xfrm>
            <a:off x="7418696" y="457200"/>
            <a:ext cx="902344" cy="90234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6F210C-6218-0249-8147-1072CD462D14}" type="datetime1">
              <a:rPr lang="en-US" smtClean="0"/>
              <a:pPr/>
              <a:t>4/21/12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8321040" y="365760"/>
            <a:ext cx="609600" cy="365125"/>
          </a:xfrm>
        </p:spPr>
        <p:txBody>
          <a:bodyPr/>
          <a:lstStyle/>
          <a:p>
            <a:fld id="{A432D5E0-29E4-0045-99CB-1440DA45FF00}" type="slidenum">
              <a:rPr lang="en-US" smtClean="0"/>
              <a:pPr/>
              <a:t>‹#›</a:t>
            </a:fld>
            <a:endParaRPr lang="en-US" dirty="0"/>
          </a:p>
        </p:txBody>
      </p:sp>
      <p:sp>
        <p:nvSpPr>
          <p:cNvPr id="9" name="Rounded Rectangle 8"/>
          <p:cNvSpPr/>
          <p:nvPr/>
        </p:nvSpPr>
        <p:spPr>
          <a:xfrm>
            <a:off x="7418696" y="4572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Picture 15" descr="ippog5-10pub.psd"/>
          <p:cNvPicPr>
            <a:picLocks noChangeAspect="1"/>
          </p:cNvPicPr>
          <p:nvPr userDrawn="1"/>
        </p:nvPicPr>
        <p:blipFill>
          <a:blip r:embed="rId2"/>
          <a:stretch>
            <a:fillRect/>
          </a:stretch>
        </p:blipFill>
        <p:spPr>
          <a:xfrm>
            <a:off x="7418696" y="457200"/>
            <a:ext cx="902344" cy="902344"/>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en-US" smtClean="0"/>
              <a:t>Click to edit Master title style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19F481-ED23-2B42-81E1-25282ADF4600}" type="datetime1">
              <a:rPr lang="en-US" smtClean="0"/>
              <a:pPr/>
              <a:t>4/21/12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2F5E10-5301-4EE6-90D2-A6C4A3F62BE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FDDFE7B8-6459-2D4D-9FE9-F7EC4B4B4869}" type="datetime1">
              <a:rPr lang="en-US" smtClean="0"/>
              <a:pPr/>
              <a:t>4/21/12</a:t>
            </a:fld>
            <a:endParaRPr lang="en-US" dirty="0"/>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r>
              <a:rPr lang="en-US" dirty="0" smtClean="0"/>
              <a:t>Lisa Mc </a:t>
            </a:r>
            <a:r>
              <a:rPr lang="en-US" dirty="0" err="1" smtClean="0"/>
              <a:t>Carthy</a:t>
            </a:r>
            <a:r>
              <a:rPr lang="en-US" dirty="0" smtClean="0"/>
              <a:t>, IPPOG </a:t>
            </a:r>
            <a:r>
              <a:rPr lang="en-US" dirty="0" err="1" smtClean="0"/>
              <a:t>Mtg</a:t>
            </a:r>
            <a:r>
              <a:rPr lang="en-US" dirty="0" smtClean="0"/>
              <a:t> – Innsbruck, Austria</a:t>
            </a:r>
            <a:br>
              <a:rPr lang="en-US" dirty="0" smtClean="0"/>
            </a:br>
            <a:r>
              <a:rPr lang="en-US" dirty="0" smtClean="0"/>
              <a:t>20 April, 2012</a:t>
            </a:r>
            <a:endParaRPr lang="en-US" dirty="0"/>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A432D5E0-29E4-0045-99CB-1440DA45FF00}" type="slidenum">
              <a:rPr lang="en-US" smtClean="0"/>
              <a:pPr/>
              <a:t>‹#›</a:t>
            </a:fld>
            <a:endParaRPr lang="en-US" dirty="0"/>
          </a:p>
        </p:txBody>
      </p:sp>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Picture 15" descr="ippog5-10pub.psd"/>
          <p:cNvPicPr>
            <a:picLocks noChangeAspect="1"/>
          </p:cNvPicPr>
          <p:nvPr userDrawn="1"/>
        </p:nvPicPr>
        <p:blipFill>
          <a:blip r:embed="rId19"/>
          <a:stretch>
            <a:fillRect/>
          </a:stretch>
        </p:blipFill>
        <p:spPr>
          <a:xfrm>
            <a:off x="865989" y="2982656"/>
            <a:ext cx="880238" cy="880238"/>
          </a:xfrm>
          <a:prstGeom prst="rect">
            <a:avLst/>
          </a:prstGeom>
        </p:spPr>
      </p:pic>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Lst>
  <p:hf hdr="0" ftr="0" dt="0"/>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1248" y="2545521"/>
            <a:ext cx="3273552" cy="1640541"/>
          </a:xfrm>
        </p:spPr>
        <p:txBody>
          <a:bodyPr>
            <a:normAutofit/>
          </a:bodyPr>
          <a:lstStyle/>
          <a:p>
            <a:r>
              <a:rPr lang="en-US" dirty="0" smtClean="0"/>
              <a:t>IPPOG Database</a:t>
            </a:r>
            <a:br>
              <a:rPr lang="en-US" dirty="0" smtClean="0"/>
            </a:br>
            <a:endParaRPr lang="en-US" dirty="0"/>
          </a:p>
        </p:txBody>
      </p:sp>
      <p:pic>
        <p:nvPicPr>
          <p:cNvPr id="4" name="Picture 3" descr="ippog5-10pub.psd"/>
          <p:cNvPicPr>
            <a:picLocks noChangeAspect="1"/>
          </p:cNvPicPr>
          <p:nvPr/>
        </p:nvPicPr>
        <p:blipFill>
          <a:blip r:embed="rId2"/>
          <a:stretch>
            <a:fillRect/>
          </a:stretch>
        </p:blipFill>
        <p:spPr>
          <a:xfrm>
            <a:off x="1247040" y="1762889"/>
            <a:ext cx="3117065" cy="3117065"/>
          </a:xfrm>
          <a:prstGeom prst="rect">
            <a:avLst/>
          </a:prstGeom>
        </p:spPr>
      </p:pic>
      <p:sp>
        <p:nvSpPr>
          <p:cNvPr id="7" name="TextBox 6"/>
          <p:cNvSpPr txBox="1"/>
          <p:nvPr/>
        </p:nvSpPr>
        <p:spPr>
          <a:xfrm>
            <a:off x="4651248" y="4186062"/>
            <a:ext cx="2888245" cy="646331"/>
          </a:xfrm>
          <a:prstGeom prst="rect">
            <a:avLst/>
          </a:prstGeom>
          <a:noFill/>
        </p:spPr>
        <p:txBody>
          <a:bodyPr wrap="square" rtlCol="0">
            <a:spAutoFit/>
          </a:bodyPr>
          <a:lstStyle/>
          <a:p>
            <a:pPr algn="r"/>
            <a:r>
              <a:rPr lang="en-US" dirty="0" smtClean="0">
                <a:solidFill>
                  <a:schemeClr val="bg1"/>
                </a:solidFill>
              </a:rPr>
              <a:t>Status Update </a:t>
            </a:r>
            <a:br>
              <a:rPr lang="en-US" dirty="0" smtClean="0">
                <a:solidFill>
                  <a:schemeClr val="bg1"/>
                </a:solidFill>
              </a:rPr>
            </a:br>
            <a:r>
              <a:rPr lang="en-US" dirty="0" smtClean="0">
                <a:solidFill>
                  <a:schemeClr val="bg1"/>
                </a:solidFill>
              </a:rPr>
              <a:t>20 April, 2012</a:t>
            </a:r>
            <a:endParaRPr lang="en-US" dirty="0">
              <a:solidFill>
                <a:schemeClr val="bg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99455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Questions-6</a:t>
            </a:r>
            <a:endParaRPr lang="en-US" dirty="0"/>
          </a:p>
        </p:txBody>
      </p:sp>
      <p:sp>
        <p:nvSpPr>
          <p:cNvPr id="5" name="Content Placeholder 4"/>
          <p:cNvSpPr>
            <a:spLocks noGrp="1"/>
          </p:cNvSpPr>
          <p:nvPr>
            <p:ph sz="half" idx="1"/>
          </p:nvPr>
        </p:nvSpPr>
        <p:spPr/>
        <p:txBody>
          <a:bodyPr>
            <a:normAutofit/>
          </a:bodyPr>
          <a:lstStyle/>
          <a:p>
            <a:r>
              <a:rPr lang="en-US" dirty="0" smtClean="0"/>
              <a:t>Database Content = Videos</a:t>
            </a:r>
            <a:endParaRPr lang="en-US" dirty="0"/>
          </a:p>
        </p:txBody>
      </p:sp>
      <p:sp>
        <p:nvSpPr>
          <p:cNvPr id="6" name="Content Placeholder 5"/>
          <p:cNvSpPr>
            <a:spLocks noGrp="1"/>
          </p:cNvSpPr>
          <p:nvPr>
            <p:ph sz="half" idx="2"/>
          </p:nvPr>
        </p:nvSpPr>
        <p:spPr/>
        <p:txBody>
          <a:bodyPr>
            <a:normAutofit/>
          </a:bodyPr>
          <a:lstStyle/>
          <a:p>
            <a:pPr>
              <a:buNone/>
            </a:pPr>
            <a:endParaRPr lang="en-US" i="1"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r>
              <a:rPr lang="en-US" dirty="0" smtClean="0"/>
              <a:t>Any comments?</a:t>
            </a:r>
          </a:p>
          <a:p>
            <a:endParaRPr lang="en-US" dirty="0"/>
          </a:p>
        </p:txBody>
      </p:sp>
      <p:sp>
        <p:nvSpPr>
          <p:cNvPr id="8" name="Content Placeholder 5"/>
          <p:cNvSpPr txBox="1">
            <a:spLocks/>
          </p:cNvSpPr>
          <p:nvPr/>
        </p:nvSpPr>
        <p:spPr>
          <a:xfrm>
            <a:off x="571393" y="1999476"/>
            <a:ext cx="3703320" cy="4525963"/>
          </a:xfrm>
          <a:prstGeom prst="rect">
            <a:avLst/>
          </a:prstGeom>
        </p:spPr>
        <p:txBody>
          <a:bodyPr vert="horz" lIns="45720" tIns="45720" rIns="91440" bIns="45720" rtlCol="0">
            <a:normAutofit/>
          </a:bodyPr>
          <a:lstStyle/>
          <a:p>
            <a:pPr>
              <a:buFont typeface="Arial"/>
              <a:buChar char="•"/>
            </a:pPr>
            <a:r>
              <a:rPr lang="en-US" dirty="0" smtClean="0"/>
              <a:t>Want to be able to stream videos from </a:t>
            </a:r>
            <a:r>
              <a:rPr lang="en-US" dirty="0" err="1" smtClean="0"/>
              <a:t>Vimeo</a:t>
            </a:r>
            <a:r>
              <a:rPr lang="en-US" dirty="0" smtClean="0"/>
              <a:t>/YouTube, etc.</a:t>
            </a:r>
          </a:p>
          <a:p>
            <a:endParaRPr lang="en-US" dirty="0" smtClean="0"/>
          </a:p>
          <a:p>
            <a:pPr>
              <a:buFont typeface="Arial"/>
              <a:buChar char="•"/>
            </a:pPr>
            <a:r>
              <a:rPr lang="en-US" dirty="0" smtClean="0"/>
              <a:t>	Need IT help with this (</a:t>
            </a:r>
            <a:r>
              <a:rPr lang="en-US" dirty="0" err="1" smtClean="0"/>
              <a:t>Drupal</a:t>
            </a:r>
            <a:r>
              <a:rPr lang="en-US" dirty="0" smtClean="0"/>
              <a:t> Module’s exist)</a:t>
            </a:r>
          </a:p>
          <a:p>
            <a:endParaRPr lang="en-US" dirty="0" smtClean="0"/>
          </a:p>
          <a:p>
            <a:pPr>
              <a:buFont typeface="Arial"/>
              <a:buChar char="•"/>
            </a:pPr>
            <a:r>
              <a:rPr lang="en-US" dirty="0" smtClean="0"/>
              <a:t>Once in CDS, streaming, converting files, etc. easy</a:t>
            </a:r>
          </a:p>
          <a:p>
            <a:endParaRPr lang="en-US" dirty="0" smtClean="0"/>
          </a:p>
          <a:p>
            <a:pPr>
              <a:buFont typeface="Arial"/>
              <a:buChar char="•"/>
            </a:pPr>
            <a:r>
              <a:rPr lang="en-US" dirty="0" smtClean="0"/>
              <a:t>BUT- submission process tricky once in CDS</a:t>
            </a:r>
          </a:p>
          <a:p>
            <a:pPr>
              <a:buFont typeface="Arial"/>
              <a:buChar char="•"/>
            </a:pPr>
            <a:endParaRPr lang="en-US" dirty="0" smtClean="0"/>
          </a:p>
          <a:p>
            <a:pPr>
              <a:buFont typeface="Arial"/>
              <a:buChar char="•"/>
            </a:pPr>
            <a:r>
              <a:rPr lang="en-US" dirty="0" smtClean="0"/>
              <a:t>Concern- many teachers may not be able to use streaming function due to internet restrictions @ work</a:t>
            </a:r>
          </a:p>
          <a:p>
            <a:pPr marL="228600" marR="0" lvl="0" indent="-228600" algn="l" defTabSz="914400" rtl="0" eaLnBrk="1" fontAlgn="auto" latinLnBrk="0" hangingPunct="1">
              <a:lnSpc>
                <a:spcPct val="100000"/>
              </a:lnSpc>
              <a:spcBef>
                <a:spcPts val="1800"/>
              </a:spcBef>
              <a:spcAft>
                <a:spcPts val="0"/>
              </a:spcAft>
              <a:buClr>
                <a:schemeClr val="accent1"/>
              </a:buClr>
              <a:buSzPct val="130000"/>
              <a:buFont typeface="Wingdings" pitchFamily="2" charset="2"/>
              <a:buChar char="§"/>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9" name="Slide Number Placeholder 8"/>
          <p:cNvSpPr>
            <a:spLocks noGrp="1"/>
          </p:cNvSpPr>
          <p:nvPr>
            <p:ph type="sldNum" sz="quarter" idx="12"/>
          </p:nvPr>
        </p:nvSpPr>
        <p:spPr/>
        <p:txBody>
          <a:bodyPr/>
          <a:lstStyle/>
          <a:p>
            <a:fld id="{A432D5E0-29E4-0045-99CB-1440DA45FF00}"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Issues</a:t>
            </a:r>
            <a:endParaRPr lang="en-US" dirty="0"/>
          </a:p>
        </p:txBody>
      </p:sp>
      <p:sp>
        <p:nvSpPr>
          <p:cNvPr id="3" name="Content Placeholder 2"/>
          <p:cNvSpPr>
            <a:spLocks noGrp="1"/>
          </p:cNvSpPr>
          <p:nvPr>
            <p:ph idx="1"/>
          </p:nvPr>
        </p:nvSpPr>
        <p:spPr>
          <a:xfrm>
            <a:off x="3429000" y="1572768"/>
            <a:ext cx="4946602" cy="4553395"/>
          </a:xfrm>
        </p:spPr>
        <p:txBody>
          <a:bodyPr>
            <a:noAutofit/>
          </a:bodyPr>
          <a:lstStyle/>
          <a:p>
            <a:pPr marL="342900" indent="-342900"/>
            <a:r>
              <a:rPr lang="en-US" sz="1600" b="1" dirty="0" smtClean="0"/>
              <a:t>This is a live website/tool</a:t>
            </a:r>
          </a:p>
          <a:p>
            <a:pPr marL="571500" lvl="1" indent="-342900"/>
            <a:r>
              <a:rPr lang="en-US" sz="1600" dirty="0" smtClean="0"/>
              <a:t>Has to be filled regularly and maintained- we must all be committed to adding content, keeping content up-to-date</a:t>
            </a:r>
          </a:p>
          <a:p>
            <a:pPr marL="342900" indent="-342900"/>
            <a:r>
              <a:rPr lang="en-US" sz="1600" b="1" dirty="0" smtClean="0"/>
              <a:t>Need for Tech Support for Development &amp; Maintenance</a:t>
            </a:r>
          </a:p>
          <a:p>
            <a:pPr marL="800100" lvl="2" indent="-342900"/>
            <a:r>
              <a:rPr lang="en-US" sz="1600" dirty="0" smtClean="0"/>
              <a:t>E.g. adds pages, fix bugs</a:t>
            </a:r>
          </a:p>
          <a:p>
            <a:pPr marL="342900" indent="-342900"/>
            <a:r>
              <a:rPr lang="en-US" sz="1600" b="1" dirty="0" smtClean="0"/>
              <a:t>Review Process for new items</a:t>
            </a:r>
          </a:p>
          <a:p>
            <a:pPr marL="571500" lvl="1" indent="-342900"/>
            <a:r>
              <a:rPr lang="en-US" sz="1600" dirty="0" smtClean="0"/>
              <a:t>Now = administrator just making sure new item “complete”</a:t>
            </a:r>
          </a:p>
          <a:p>
            <a:pPr marL="571500" lvl="1" indent="-342900"/>
            <a:r>
              <a:rPr lang="en-US" sz="1600" dirty="0" smtClean="0"/>
              <a:t>Quality control – self filtering?</a:t>
            </a:r>
          </a:p>
          <a:p>
            <a:pPr marL="342900" indent="-342900"/>
            <a:r>
              <a:rPr lang="en-US" sz="1600" b="1" dirty="0" smtClean="0"/>
              <a:t>The NAME?  </a:t>
            </a:r>
            <a:r>
              <a:rPr lang="en-US" sz="1600" dirty="0" smtClean="0"/>
              <a:t>“IPPOG Global Resource Collection for Particle Physics” – Phew…that’s long.</a:t>
            </a:r>
          </a:p>
        </p:txBody>
      </p:sp>
      <p:sp>
        <p:nvSpPr>
          <p:cNvPr id="4" name="Slide Number Placeholder 3"/>
          <p:cNvSpPr>
            <a:spLocks noGrp="1"/>
          </p:cNvSpPr>
          <p:nvPr>
            <p:ph type="sldNum" sz="quarter" idx="12"/>
          </p:nvPr>
        </p:nvSpPr>
        <p:spPr/>
        <p:txBody>
          <a:bodyPr/>
          <a:lstStyle/>
          <a:p>
            <a:fld id="{A432D5E0-29E4-0045-99CB-1440DA45FF00}"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BONUS SLIDES</a:t>
            </a:r>
            <a:endParaRPr lang="en-US" dirty="0"/>
          </a:p>
        </p:txBody>
      </p:sp>
      <p:sp>
        <p:nvSpPr>
          <p:cNvPr id="3" name="Content Placeholder 2"/>
          <p:cNvSpPr>
            <a:spLocks noGrp="1"/>
          </p:cNvSpPr>
          <p:nvPr>
            <p:ph idx="1"/>
          </p:nvPr>
        </p:nvSpPr>
        <p:spPr/>
        <p:txBody>
          <a:bodyPr/>
          <a:lstStyle/>
          <a:p>
            <a:r>
              <a:rPr lang="en-US" dirty="0" smtClean="0"/>
              <a:t>These are changes to be made to the database interface based on feedback from users…</a:t>
            </a:r>
            <a:endParaRPr lang="en-US" dirty="0"/>
          </a:p>
        </p:txBody>
      </p:sp>
      <p:sp>
        <p:nvSpPr>
          <p:cNvPr id="4" name="Slide Number Placeholder 3"/>
          <p:cNvSpPr>
            <a:spLocks noGrp="1"/>
          </p:cNvSpPr>
          <p:nvPr>
            <p:ph type="sldNum" sz="quarter" idx="12"/>
          </p:nvPr>
        </p:nvSpPr>
        <p:spPr/>
        <p:txBody>
          <a:bodyPr/>
          <a:lstStyle/>
          <a:p>
            <a:fld id="{A432D5E0-29E4-0045-99CB-1440DA45FF00}"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be made</a:t>
            </a:r>
            <a:endParaRPr lang="en-US" dirty="0"/>
          </a:p>
        </p:txBody>
      </p:sp>
      <p:sp>
        <p:nvSpPr>
          <p:cNvPr id="3" name="Content Placeholder 2"/>
          <p:cNvSpPr>
            <a:spLocks noGrp="1"/>
          </p:cNvSpPr>
          <p:nvPr>
            <p:ph idx="1"/>
          </p:nvPr>
        </p:nvSpPr>
        <p:spPr>
          <a:xfrm>
            <a:off x="2026745" y="2020888"/>
            <a:ext cx="6348857" cy="4105275"/>
          </a:xfrm>
        </p:spPr>
        <p:txBody>
          <a:bodyPr>
            <a:normAutofit fontScale="85000" lnSpcReduction="10000"/>
          </a:bodyPr>
          <a:lstStyle/>
          <a:p>
            <a:pPr>
              <a:buNone/>
            </a:pPr>
            <a:r>
              <a:rPr lang="en-US" dirty="0" smtClean="0"/>
              <a:t>WELCOME</a:t>
            </a:r>
          </a:p>
          <a:p>
            <a:r>
              <a:rPr lang="en-US" dirty="0" smtClean="0"/>
              <a:t>Shorten welcome text (left column)/or mouse-over pop up only</a:t>
            </a:r>
          </a:p>
          <a:p>
            <a:pPr>
              <a:buNone/>
            </a:pPr>
            <a:r>
              <a:rPr lang="en-US" dirty="0" smtClean="0"/>
              <a:t>SEARCH</a:t>
            </a:r>
          </a:p>
          <a:p>
            <a:r>
              <a:rPr lang="en-US" dirty="0" smtClean="0"/>
              <a:t>Add “search by” in search box</a:t>
            </a:r>
          </a:p>
          <a:p>
            <a:r>
              <a:rPr lang="en-US" dirty="0" smtClean="0"/>
              <a:t>Provide less filters, add “advanced search”</a:t>
            </a:r>
          </a:p>
          <a:p>
            <a:r>
              <a:rPr lang="en-US" dirty="0" smtClean="0"/>
              <a:t>Search results 0= show "help the database to grow, do you have something for us on this topic?" </a:t>
            </a:r>
          </a:p>
          <a:p>
            <a:r>
              <a:rPr lang="en-US" dirty="0" smtClean="0"/>
              <a:t>Reset button to clear search filters</a:t>
            </a:r>
          </a:p>
          <a:p>
            <a:r>
              <a:rPr lang="en-US" dirty="0" smtClean="0"/>
              <a:t>Better visual  separation of items on search query results</a:t>
            </a:r>
          </a:p>
          <a:p>
            <a:r>
              <a:rPr lang="en-US" dirty="0" smtClean="0"/>
              <a:t>Numbers of results per item type (later with CDS)</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A432D5E0-29E4-0045-99CB-1440DA45FF00}"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be made</a:t>
            </a:r>
            <a:endParaRPr lang="en-US" dirty="0"/>
          </a:p>
        </p:txBody>
      </p:sp>
      <p:sp>
        <p:nvSpPr>
          <p:cNvPr id="3" name="Content Placeholder 2"/>
          <p:cNvSpPr>
            <a:spLocks noGrp="1"/>
          </p:cNvSpPr>
          <p:nvPr>
            <p:ph idx="1"/>
          </p:nvPr>
        </p:nvSpPr>
        <p:spPr>
          <a:xfrm>
            <a:off x="2026745" y="2020888"/>
            <a:ext cx="6348857" cy="4105275"/>
          </a:xfrm>
        </p:spPr>
        <p:txBody>
          <a:bodyPr>
            <a:normAutofit/>
          </a:bodyPr>
          <a:lstStyle/>
          <a:p>
            <a:pPr>
              <a:buNone/>
            </a:pPr>
            <a:r>
              <a:rPr lang="en-US" dirty="0" smtClean="0"/>
              <a:t>ITEM DISPLAY</a:t>
            </a:r>
          </a:p>
          <a:p>
            <a:r>
              <a:rPr lang="en-US" dirty="0" smtClean="0"/>
              <a:t>Show same item display in “preview” as in published version</a:t>
            </a:r>
          </a:p>
          <a:p>
            <a:r>
              <a:rPr lang="en-US" dirty="0" smtClean="0"/>
              <a:t>Show corresponding learning topics for item in published version</a:t>
            </a:r>
          </a:p>
          <a:p>
            <a:r>
              <a:rPr lang="en-US" dirty="0" smtClean="0"/>
              <a:t>integrate “quiet save” function (to avoid loosing work when entering new item)</a:t>
            </a:r>
          </a:p>
          <a:p>
            <a:endParaRPr lang="en-US" dirty="0" smtClean="0"/>
          </a:p>
          <a:p>
            <a:pPr lvl="1"/>
            <a:endParaRPr lang="en-US" dirty="0"/>
          </a:p>
        </p:txBody>
      </p:sp>
      <p:sp>
        <p:nvSpPr>
          <p:cNvPr id="5" name="Slide Number Placeholder 4"/>
          <p:cNvSpPr>
            <a:spLocks noGrp="1"/>
          </p:cNvSpPr>
          <p:nvPr>
            <p:ph type="sldNum" sz="quarter" idx="12"/>
          </p:nvPr>
        </p:nvSpPr>
        <p:spPr/>
        <p:txBody>
          <a:bodyPr/>
          <a:lstStyle/>
          <a:p>
            <a:fld id="{A432D5E0-29E4-0045-99CB-1440DA45FF00}"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be made</a:t>
            </a:r>
            <a:endParaRPr lang="en-US" dirty="0"/>
          </a:p>
        </p:txBody>
      </p:sp>
      <p:sp>
        <p:nvSpPr>
          <p:cNvPr id="3" name="Content Placeholder 2"/>
          <p:cNvSpPr>
            <a:spLocks noGrp="1"/>
          </p:cNvSpPr>
          <p:nvPr>
            <p:ph idx="1"/>
          </p:nvPr>
        </p:nvSpPr>
        <p:spPr>
          <a:xfrm>
            <a:off x="2026745" y="2020888"/>
            <a:ext cx="6348857" cy="4105275"/>
          </a:xfrm>
        </p:spPr>
        <p:txBody>
          <a:bodyPr>
            <a:normAutofit fontScale="92500" lnSpcReduction="10000"/>
          </a:bodyPr>
          <a:lstStyle/>
          <a:p>
            <a:pPr>
              <a:buNone/>
            </a:pPr>
            <a:r>
              <a:rPr lang="en-US" dirty="0" smtClean="0"/>
              <a:t>USERS “DASHBOARD”</a:t>
            </a:r>
          </a:p>
          <a:p>
            <a:pPr>
              <a:buNone/>
            </a:pPr>
            <a:r>
              <a:rPr lang="en-US" dirty="0" smtClean="0"/>
              <a:t>Provide users with one easy place to view</a:t>
            </a:r>
          </a:p>
          <a:p>
            <a:r>
              <a:rPr lang="en-US" dirty="0" smtClean="0"/>
              <a:t> List of all their items pending review</a:t>
            </a:r>
          </a:p>
          <a:p>
            <a:r>
              <a:rPr lang="en-US" dirty="0" smtClean="0"/>
              <a:t>All of their published items</a:t>
            </a:r>
          </a:p>
          <a:p>
            <a:pPr>
              <a:buNone/>
            </a:pPr>
            <a:endParaRPr lang="en-US" dirty="0" smtClean="0"/>
          </a:p>
          <a:p>
            <a:pPr marL="342900" indent="-342900">
              <a:buNone/>
            </a:pPr>
            <a:r>
              <a:rPr lang="en-US" dirty="0" smtClean="0"/>
              <a:t>LEARNING TOPICS</a:t>
            </a:r>
          </a:p>
          <a:p>
            <a:pPr marL="342900" indent="-342900"/>
            <a:r>
              <a:rPr lang="en-US" dirty="0" smtClean="0"/>
              <a:t>Provide option  for users to submit suggestion for new learning topic</a:t>
            </a:r>
          </a:p>
          <a:p>
            <a:pPr marL="342900" indent="-342900"/>
            <a:r>
              <a:rPr lang="en-US" dirty="0" smtClean="0"/>
              <a:t> A few suggestions for re-wording, additions, deletions = on line questionnaire (coming soon)</a:t>
            </a:r>
          </a:p>
          <a:p>
            <a:endParaRPr lang="en-US" dirty="0" smtClean="0"/>
          </a:p>
          <a:p>
            <a:pPr>
              <a:buNone/>
            </a:pPr>
            <a:endParaRPr lang="en-US" dirty="0" smtClean="0"/>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A432D5E0-29E4-0045-99CB-1440DA45FF00}" type="slidenum">
              <a:rPr lang="en-US" smtClean="0"/>
              <a:pPr/>
              <a:t>15</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of Website Development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Consultant paid </a:t>
            </a:r>
            <a:r>
              <a:rPr lang="en-US" smtClean="0"/>
              <a:t>by </a:t>
            </a:r>
            <a:r>
              <a:rPr lang="en-US" smtClean="0"/>
              <a:t>Pathway </a:t>
            </a:r>
            <a:r>
              <a:rPr lang="en-US" dirty="0" smtClean="0"/>
              <a:t>Project</a:t>
            </a:r>
            <a:br>
              <a:rPr lang="en-US" dirty="0" smtClean="0"/>
            </a:br>
            <a:r>
              <a:rPr lang="en-US" dirty="0" smtClean="0"/>
              <a:t>(EU Funds)</a:t>
            </a:r>
          </a:p>
          <a:p>
            <a:r>
              <a:rPr lang="en-US" dirty="0" smtClean="0"/>
              <a:t>Temporary help from Ivan </a:t>
            </a:r>
            <a:r>
              <a:rPr lang="en-US" dirty="0" err="1" smtClean="0"/>
              <a:t>Kuchin</a:t>
            </a:r>
            <a:r>
              <a:rPr lang="en-US" dirty="0" smtClean="0"/>
              <a:t> (CERN Education Group)</a:t>
            </a:r>
          </a:p>
          <a:p>
            <a:r>
              <a:rPr lang="en-US" dirty="0" smtClean="0"/>
              <a:t>Present situation –</a:t>
            </a:r>
          </a:p>
          <a:p>
            <a:pPr lvl="1"/>
            <a:r>
              <a:rPr lang="en-US" dirty="0" smtClean="0"/>
              <a:t>Lisa now learning </a:t>
            </a:r>
            <a:r>
              <a:rPr lang="en-US" dirty="0" err="1" smtClean="0"/>
              <a:t>Drupal</a:t>
            </a:r>
            <a:r>
              <a:rPr lang="en-US" dirty="0" smtClean="0"/>
              <a:t> (beginner!) and trying to do as much development as possible</a:t>
            </a:r>
          </a:p>
          <a:p>
            <a:pPr lvl="1"/>
            <a:r>
              <a:rPr lang="en-US" dirty="0" smtClean="0"/>
              <a:t>Existing support at CERN minimal</a:t>
            </a:r>
          </a:p>
          <a:p>
            <a:pPr lvl="1"/>
            <a:r>
              <a:rPr lang="en-US" dirty="0" smtClean="0"/>
              <a:t>Need support from IPPOG members, and…</a:t>
            </a:r>
          </a:p>
          <a:p>
            <a:pPr lvl="1"/>
            <a:r>
              <a:rPr lang="en-US" dirty="0" smtClean="0"/>
              <a:t>Especially if Lisa leaves soon...we need a plan</a:t>
            </a:r>
          </a:p>
          <a:p>
            <a:r>
              <a:rPr lang="en-US" dirty="0" smtClean="0"/>
              <a:t>Remember…Eventually will move this database to CDS = will then have more features available</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A432D5E0-29E4-0045-99CB-1440DA45FF00}"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Received</a:t>
            </a:r>
            <a:endParaRPr lang="en-US" dirty="0"/>
          </a:p>
        </p:txBody>
      </p:sp>
      <p:sp>
        <p:nvSpPr>
          <p:cNvPr id="3" name="Content Placeholder 2"/>
          <p:cNvSpPr>
            <a:spLocks noGrp="1"/>
          </p:cNvSpPr>
          <p:nvPr>
            <p:ph idx="1"/>
          </p:nvPr>
        </p:nvSpPr>
        <p:spPr>
          <a:xfrm>
            <a:off x="2026745" y="2032330"/>
            <a:ext cx="6348857" cy="4105275"/>
          </a:xfrm>
        </p:spPr>
        <p:txBody>
          <a:bodyPr/>
          <a:lstStyle/>
          <a:p>
            <a:r>
              <a:rPr lang="en-US" dirty="0" smtClean="0"/>
              <a:t>12 individuals responded</a:t>
            </a:r>
          </a:p>
          <a:p>
            <a:r>
              <a:rPr lang="en-US" dirty="0" smtClean="0"/>
              <a:t>People like it!!</a:t>
            </a:r>
          </a:p>
          <a:p>
            <a:pPr lvl="1"/>
            <a:r>
              <a:rPr lang="en-US" dirty="0" smtClean="0"/>
              <a:t>So far easy to find things </a:t>
            </a:r>
          </a:p>
          <a:p>
            <a:pPr lvl="1"/>
            <a:r>
              <a:rPr lang="en-US" dirty="0" smtClean="0"/>
              <a:t>Looks good, fun, interesting, appealing, clean layout</a:t>
            </a:r>
          </a:p>
          <a:p>
            <a:r>
              <a:rPr lang="en-US" dirty="0" smtClean="0"/>
              <a:t>Several suggestions made on basic page formatting,  search functions, categorization</a:t>
            </a:r>
          </a:p>
          <a:p>
            <a:r>
              <a:rPr lang="en-US" dirty="0" smtClean="0"/>
              <a:t>Have already made changes to</a:t>
            </a:r>
          </a:p>
          <a:p>
            <a:pPr lvl="1"/>
            <a:r>
              <a:rPr lang="en-US" dirty="0" smtClean="0"/>
              <a:t>Help text</a:t>
            </a:r>
          </a:p>
          <a:p>
            <a:pPr lvl="1"/>
            <a:r>
              <a:rPr lang="en-US" dirty="0" smtClean="0"/>
              <a:t>FAQ list growing</a:t>
            </a:r>
          </a:p>
          <a:p>
            <a:pPr lvl="1">
              <a:buNone/>
            </a:pPr>
            <a:endParaRPr lang="en-US" dirty="0" smtClean="0"/>
          </a:p>
          <a:p>
            <a:pPr lvl="1"/>
            <a:endParaRPr lang="en-US" dirty="0" smtClean="0"/>
          </a:p>
          <a:p>
            <a:pPr lvl="1"/>
            <a:endParaRPr lang="en-US" dirty="0"/>
          </a:p>
        </p:txBody>
      </p:sp>
      <p:sp>
        <p:nvSpPr>
          <p:cNvPr id="5" name="Slide Number Placeholder 4"/>
          <p:cNvSpPr>
            <a:spLocks noGrp="1"/>
          </p:cNvSpPr>
          <p:nvPr>
            <p:ph type="sldNum" sz="quarter" idx="12"/>
          </p:nvPr>
        </p:nvSpPr>
        <p:spPr/>
        <p:txBody>
          <a:bodyPr/>
          <a:lstStyle/>
          <a:p>
            <a:fld id="{A432D5E0-29E4-0045-99CB-1440DA45FF00}"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 On-line</a:t>
            </a:r>
            <a:endParaRPr lang="en-US" dirty="0"/>
          </a:p>
        </p:txBody>
      </p:sp>
      <p:sp>
        <p:nvSpPr>
          <p:cNvPr id="3" name="Content Placeholder 2"/>
          <p:cNvSpPr>
            <a:spLocks noGrp="1"/>
          </p:cNvSpPr>
          <p:nvPr>
            <p:ph idx="1"/>
          </p:nvPr>
        </p:nvSpPr>
        <p:spPr/>
        <p:txBody>
          <a:bodyPr>
            <a:normAutofit/>
          </a:bodyPr>
          <a:lstStyle/>
          <a:p>
            <a:pPr marL="342900" indent="-342900">
              <a:buNone/>
            </a:pPr>
            <a:r>
              <a:rPr lang="en-US" dirty="0" smtClean="0"/>
              <a:t>LEARNING TOPICS</a:t>
            </a:r>
          </a:p>
          <a:p>
            <a:pPr marL="342900" indent="-342900">
              <a:buNone/>
            </a:pPr>
            <a:r>
              <a:rPr lang="en-US" dirty="0" smtClean="0"/>
              <a:t>MISCELLANEOUS SUGGESTIONS</a:t>
            </a:r>
          </a:p>
          <a:p>
            <a:pPr marL="342900" indent="-342900">
              <a:buNone/>
            </a:pPr>
            <a:endParaRPr lang="en-US" dirty="0" smtClean="0"/>
          </a:p>
          <a:p>
            <a:pPr marL="571500" lvl="1" indent="-342900"/>
            <a:endParaRPr lang="en-US" dirty="0" smtClean="0"/>
          </a:p>
          <a:p>
            <a:pPr marL="571500" lvl="1" indent="-342900" algn="ctr">
              <a:buNone/>
            </a:pPr>
            <a:r>
              <a:rPr lang="en-US" b="1" dirty="0" smtClean="0"/>
              <a:t>(Questionnaire Soon available)  </a:t>
            </a:r>
          </a:p>
        </p:txBody>
      </p:sp>
      <p:sp>
        <p:nvSpPr>
          <p:cNvPr id="4" name="Slide Number Placeholder 3"/>
          <p:cNvSpPr>
            <a:spLocks noGrp="1"/>
          </p:cNvSpPr>
          <p:nvPr>
            <p:ph type="sldNum" sz="quarter" idx="12"/>
          </p:nvPr>
        </p:nvSpPr>
        <p:spPr/>
        <p:txBody>
          <a:bodyPr/>
          <a:lstStyle/>
          <a:p>
            <a:fld id="{A432D5E0-29E4-0045-99CB-1440DA45FF00}"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Questions-1</a:t>
            </a:r>
            <a:endParaRPr lang="en-US" dirty="0"/>
          </a:p>
        </p:txBody>
      </p:sp>
      <p:sp>
        <p:nvSpPr>
          <p:cNvPr id="5" name="Content Placeholder 4"/>
          <p:cNvSpPr>
            <a:spLocks noGrp="1"/>
          </p:cNvSpPr>
          <p:nvPr>
            <p:ph sz="half" idx="1"/>
          </p:nvPr>
        </p:nvSpPr>
        <p:spPr/>
        <p:txBody>
          <a:bodyPr/>
          <a:lstStyle/>
          <a:p>
            <a:r>
              <a:rPr lang="en-US" dirty="0" smtClean="0"/>
              <a:t>Categorization – “USE”</a:t>
            </a:r>
          </a:p>
          <a:p>
            <a:endParaRPr lang="en-US" dirty="0"/>
          </a:p>
        </p:txBody>
      </p:sp>
      <p:pic>
        <p:nvPicPr>
          <p:cNvPr id="11" name="Content Placeholder 10" descr="Screen Shot 2012-04-19 at 3.58.03 PM.png"/>
          <p:cNvPicPr>
            <a:picLocks noGrp="1" noChangeAspect="1"/>
          </p:cNvPicPr>
          <p:nvPr>
            <p:ph sz="half" idx="2"/>
          </p:nvPr>
        </p:nvPicPr>
        <p:blipFill>
          <a:blip r:embed="rId3"/>
          <a:srcRect t="-18511" b="-18511"/>
          <a:stretch>
            <a:fillRect/>
          </a:stretch>
        </p:blipFill>
        <p:spPr/>
      </p:pic>
      <p:sp>
        <p:nvSpPr>
          <p:cNvPr id="12" name="Slide Number Placeholder 11"/>
          <p:cNvSpPr>
            <a:spLocks noGrp="1"/>
          </p:cNvSpPr>
          <p:nvPr>
            <p:ph type="sldNum" sz="quarter" idx="12"/>
          </p:nvPr>
        </p:nvSpPr>
        <p:spPr/>
        <p:txBody>
          <a:bodyPr/>
          <a:lstStyle/>
          <a:p>
            <a:fld id="{A432D5E0-29E4-0045-99CB-1440DA45FF00}"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Questions-2</a:t>
            </a:r>
            <a:endParaRPr lang="en-US" dirty="0"/>
          </a:p>
        </p:txBody>
      </p:sp>
      <p:sp>
        <p:nvSpPr>
          <p:cNvPr id="5" name="Content Placeholder 4"/>
          <p:cNvSpPr>
            <a:spLocks noGrp="1"/>
          </p:cNvSpPr>
          <p:nvPr>
            <p:ph sz="half" idx="1"/>
          </p:nvPr>
        </p:nvSpPr>
        <p:spPr/>
        <p:txBody>
          <a:bodyPr/>
          <a:lstStyle/>
          <a:p>
            <a:r>
              <a:rPr lang="en-US" dirty="0" smtClean="0"/>
              <a:t>Categorization – “Audience”</a:t>
            </a:r>
          </a:p>
          <a:p>
            <a:endParaRPr lang="en-US" dirty="0"/>
          </a:p>
        </p:txBody>
      </p:sp>
      <p:pic>
        <p:nvPicPr>
          <p:cNvPr id="7" name="Content Placeholder 6" descr="Screen Shot 2012-04-19 at 4.00.05 PM.png"/>
          <p:cNvPicPr>
            <a:picLocks noGrp="1" noChangeAspect="1"/>
          </p:cNvPicPr>
          <p:nvPr>
            <p:ph sz="half" idx="2"/>
          </p:nvPr>
        </p:nvPicPr>
        <p:blipFill>
          <a:blip r:embed="rId3"/>
          <a:srcRect t="-12229" b="-12229"/>
          <a:stretch>
            <a:fillRect/>
          </a:stretch>
        </p:blipFill>
        <p:spPr/>
      </p:pic>
      <p:sp>
        <p:nvSpPr>
          <p:cNvPr id="8" name="Slide Number Placeholder 7"/>
          <p:cNvSpPr>
            <a:spLocks noGrp="1"/>
          </p:cNvSpPr>
          <p:nvPr>
            <p:ph type="sldNum" sz="quarter" idx="12"/>
          </p:nvPr>
        </p:nvSpPr>
        <p:spPr/>
        <p:txBody>
          <a:bodyPr/>
          <a:lstStyle/>
          <a:p>
            <a:fld id="{A432D5E0-29E4-0045-99CB-1440DA45FF00}"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Questions-3</a:t>
            </a:r>
            <a:endParaRPr lang="en-US" dirty="0"/>
          </a:p>
        </p:txBody>
      </p:sp>
      <p:sp>
        <p:nvSpPr>
          <p:cNvPr id="5" name="Content Placeholder 4"/>
          <p:cNvSpPr>
            <a:spLocks noGrp="1"/>
          </p:cNvSpPr>
          <p:nvPr>
            <p:ph sz="half" idx="1"/>
          </p:nvPr>
        </p:nvSpPr>
        <p:spPr/>
        <p:txBody>
          <a:bodyPr/>
          <a:lstStyle/>
          <a:p>
            <a:r>
              <a:rPr lang="en-US" dirty="0" smtClean="0"/>
              <a:t>Search Box – “Language”</a:t>
            </a:r>
          </a:p>
          <a:p>
            <a:endParaRPr lang="en-US" dirty="0"/>
          </a:p>
        </p:txBody>
      </p:sp>
      <p:pic>
        <p:nvPicPr>
          <p:cNvPr id="8" name="Content Placeholder 7" descr="Screen Shot 2012-04-19 at 4.01.54 PM.png"/>
          <p:cNvPicPr>
            <a:picLocks noGrp="1" noChangeAspect="1"/>
          </p:cNvPicPr>
          <p:nvPr>
            <p:ph sz="half" idx="2"/>
          </p:nvPr>
        </p:nvPicPr>
        <p:blipFill>
          <a:blip r:embed="rId3"/>
          <a:srcRect t="-101631" b="-101631"/>
          <a:stretch>
            <a:fillRect/>
          </a:stretch>
        </p:blipFill>
        <p:spPr>
          <a:xfrm>
            <a:off x="4455793" y="1111086"/>
            <a:ext cx="4138871" cy="6160918"/>
          </a:xfrm>
        </p:spPr>
      </p:pic>
      <p:sp>
        <p:nvSpPr>
          <p:cNvPr id="10" name="Slide Number Placeholder 9"/>
          <p:cNvSpPr>
            <a:spLocks noGrp="1"/>
          </p:cNvSpPr>
          <p:nvPr>
            <p:ph type="sldNum" sz="quarter" idx="12"/>
          </p:nvPr>
        </p:nvSpPr>
        <p:spPr/>
        <p:txBody>
          <a:bodyPr/>
          <a:lstStyle/>
          <a:p>
            <a:fld id="{A432D5E0-29E4-0045-99CB-1440DA45FF00}"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Questions-4</a:t>
            </a:r>
            <a:endParaRPr lang="en-US" dirty="0"/>
          </a:p>
        </p:txBody>
      </p:sp>
      <p:sp>
        <p:nvSpPr>
          <p:cNvPr id="5" name="Content Placeholder 4"/>
          <p:cNvSpPr>
            <a:spLocks noGrp="1"/>
          </p:cNvSpPr>
          <p:nvPr>
            <p:ph sz="half" idx="1"/>
          </p:nvPr>
        </p:nvSpPr>
        <p:spPr/>
        <p:txBody>
          <a:bodyPr/>
          <a:lstStyle/>
          <a:p>
            <a:r>
              <a:rPr lang="en-US" dirty="0" smtClean="0"/>
              <a:t>“Contact Person” field</a:t>
            </a:r>
          </a:p>
          <a:p>
            <a:endParaRPr lang="en-US" dirty="0"/>
          </a:p>
        </p:txBody>
      </p:sp>
      <p:pic>
        <p:nvPicPr>
          <p:cNvPr id="7" name="Content Placeholder 6" descr="Screen Shot 2012-04-19 at 4.07.29 PM.png"/>
          <p:cNvPicPr>
            <a:picLocks noGrp="1" noChangeAspect="1"/>
          </p:cNvPicPr>
          <p:nvPr>
            <p:ph sz="half" idx="2"/>
          </p:nvPr>
        </p:nvPicPr>
        <p:blipFill>
          <a:blip r:embed="rId3"/>
          <a:srcRect t="-56740" b="-56740"/>
          <a:stretch>
            <a:fillRect/>
          </a:stretch>
        </p:blipFill>
        <p:spPr/>
      </p:pic>
      <p:sp>
        <p:nvSpPr>
          <p:cNvPr id="9" name="Slide Number Placeholder 8"/>
          <p:cNvSpPr>
            <a:spLocks noGrp="1"/>
          </p:cNvSpPr>
          <p:nvPr>
            <p:ph type="sldNum" sz="quarter" idx="12"/>
          </p:nvPr>
        </p:nvSpPr>
        <p:spPr/>
        <p:txBody>
          <a:bodyPr/>
          <a:lstStyle/>
          <a:p>
            <a:fld id="{A432D5E0-29E4-0045-99CB-1440DA45FF00}"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Lisa’s Burning Questions-5</a:t>
            </a:r>
            <a:endParaRPr lang="en-US" dirty="0"/>
          </a:p>
        </p:txBody>
      </p:sp>
      <p:sp>
        <p:nvSpPr>
          <p:cNvPr id="5" name="Content Placeholder 4"/>
          <p:cNvSpPr>
            <a:spLocks noGrp="1"/>
          </p:cNvSpPr>
          <p:nvPr>
            <p:ph sz="half" idx="1"/>
          </p:nvPr>
        </p:nvSpPr>
        <p:spPr/>
        <p:txBody>
          <a:bodyPr>
            <a:normAutofit fontScale="92500" lnSpcReduction="20000"/>
          </a:bodyPr>
          <a:lstStyle/>
          <a:p>
            <a:r>
              <a:rPr lang="en-US" dirty="0" smtClean="0"/>
              <a:t>Publication procedures</a:t>
            </a:r>
            <a:endParaRPr lang="en-US" dirty="0"/>
          </a:p>
        </p:txBody>
      </p:sp>
      <p:sp>
        <p:nvSpPr>
          <p:cNvPr id="6" name="Content Placeholder 5"/>
          <p:cNvSpPr>
            <a:spLocks noGrp="1"/>
          </p:cNvSpPr>
          <p:nvPr>
            <p:ph sz="half" idx="2"/>
          </p:nvPr>
        </p:nvSpPr>
        <p:spPr/>
        <p:txBody>
          <a:bodyPr>
            <a:normAutofit fontScale="92500" lnSpcReduction="20000"/>
          </a:bodyPr>
          <a:lstStyle/>
          <a:p>
            <a:pPr>
              <a:buNone/>
            </a:pPr>
            <a:r>
              <a:rPr lang="en-US" i="1" dirty="0" smtClean="0"/>
              <a:t>“Thank you for your submission! Your item is now being reviewed by the IPPOG site administrator and will be published shortly. Should you have any questions, please contact </a:t>
            </a:r>
            <a:r>
              <a:rPr lang="en-US" i="1" dirty="0" err="1" smtClean="0">
                <a:solidFill>
                  <a:srgbClr val="4479A0"/>
                </a:solidFill>
              </a:rPr>
              <a:t>ippog.outreach@cern.ch</a:t>
            </a:r>
            <a:r>
              <a:rPr lang="en-US" i="1" dirty="0" smtClean="0"/>
              <a:t>“ </a:t>
            </a:r>
          </a:p>
          <a:p>
            <a:pPr>
              <a:buNone/>
            </a:pPr>
            <a:endParaRPr lang="en-US" i="1" dirty="0" smtClean="0"/>
          </a:p>
          <a:p>
            <a:pPr>
              <a:buNone/>
            </a:pPr>
            <a:endParaRPr lang="en-US" i="1" dirty="0" smtClean="0"/>
          </a:p>
          <a:p>
            <a:pPr>
              <a:buNone/>
            </a:pPr>
            <a:r>
              <a:rPr lang="en-US" dirty="0" smtClean="0"/>
              <a:t>Items now reviewed only for “completeness”, not for “quality”.  Quality is left to self-filtering (rating items, comments)</a:t>
            </a:r>
          </a:p>
          <a:p>
            <a:pPr>
              <a:buNone/>
            </a:pPr>
            <a:endParaRPr lang="en-US" i="1" dirty="0" smtClean="0"/>
          </a:p>
          <a:p>
            <a:pPr algn="r">
              <a:buNone/>
            </a:pPr>
            <a:r>
              <a:rPr lang="en-US" dirty="0" smtClean="0"/>
              <a:t>Any comments?</a:t>
            </a:r>
          </a:p>
          <a:p>
            <a:endParaRPr lang="en-US" dirty="0"/>
          </a:p>
        </p:txBody>
      </p:sp>
      <p:sp>
        <p:nvSpPr>
          <p:cNvPr id="8" name="Content Placeholder 5"/>
          <p:cNvSpPr txBox="1">
            <a:spLocks/>
          </p:cNvSpPr>
          <p:nvPr/>
        </p:nvSpPr>
        <p:spPr>
          <a:xfrm>
            <a:off x="571393" y="1999476"/>
            <a:ext cx="3703320" cy="4525963"/>
          </a:xfrm>
          <a:prstGeom prst="rect">
            <a:avLst/>
          </a:prstGeom>
        </p:spPr>
        <p:txBody>
          <a:bodyPr vert="horz" lIns="45720" tIns="45720" rIns="91440" bIns="45720" rtlCol="0">
            <a:normAutofit fontScale="85000" lnSpcReduction="10000"/>
          </a:bodyPr>
          <a:lstStyle/>
          <a:p>
            <a:pPr marL="342900" marR="0" lvl="0" indent="-342900" algn="l" defTabSz="914400" rtl="0" eaLnBrk="1" fontAlgn="auto" latinLnBrk="0" hangingPunct="1">
              <a:lnSpc>
                <a:spcPct val="100000"/>
              </a:lnSpc>
              <a:spcBef>
                <a:spcPts val="1800"/>
              </a:spcBef>
              <a:spcAft>
                <a:spcPts val="0"/>
              </a:spcAft>
              <a:buClr>
                <a:schemeClr val="accent1"/>
              </a:buClr>
              <a:buSzPct val="130000"/>
              <a:buFont typeface="+mj-lt"/>
              <a:buAutoNum type="arabicPeriod"/>
              <a:tabLst/>
              <a:defRPr/>
            </a:pPr>
            <a:r>
              <a:rPr lang="en-US" i="1" dirty="0" smtClean="0">
                <a:solidFill>
                  <a:schemeClr val="tx1">
                    <a:lumMod val="75000"/>
                    <a:lumOff val="25000"/>
                  </a:schemeClr>
                </a:solidFill>
              </a:rPr>
              <a:t>User saves &amp; asks to publish new item for first time = receives “submission” message</a:t>
            </a:r>
            <a:endParaRPr kumimoji="0" lang="en-US" sz="18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ts val="1800"/>
              </a:spcBef>
              <a:spcAft>
                <a:spcPts val="0"/>
              </a:spcAft>
              <a:buClr>
                <a:schemeClr val="accent1"/>
              </a:buClr>
              <a:buSzPct val="130000"/>
              <a:buFont typeface="+mj-lt"/>
              <a:buAutoNum type="arabicPeriod"/>
              <a:tabLst/>
              <a:defRPr/>
            </a:pPr>
            <a:r>
              <a:rPr lang="en-US" dirty="0" smtClean="0">
                <a:solidFill>
                  <a:schemeClr val="tx1">
                    <a:lumMod val="75000"/>
                    <a:lumOff val="25000"/>
                  </a:schemeClr>
                </a:solidFill>
              </a:rPr>
              <a:t>Database Administrator receives message - new item to be reviewed</a:t>
            </a:r>
          </a:p>
          <a:p>
            <a:pPr marL="342900" marR="0" lvl="0" indent="-342900" algn="l" defTabSz="914400" rtl="0" eaLnBrk="1" fontAlgn="auto" latinLnBrk="0" hangingPunct="1">
              <a:lnSpc>
                <a:spcPct val="100000"/>
              </a:lnSpc>
              <a:spcBef>
                <a:spcPts val="1800"/>
              </a:spcBef>
              <a:spcAft>
                <a:spcPts val="0"/>
              </a:spcAft>
              <a:buClr>
                <a:schemeClr val="accent1"/>
              </a:buClr>
              <a:buSzPct val="130000"/>
              <a:buFont typeface="+mj-lt"/>
              <a:buAutoNum type="arabicPeriod"/>
              <a:tabLst/>
              <a:defRPr/>
            </a:pPr>
            <a:r>
              <a:rPr lang="en-US" dirty="0" smtClean="0">
                <a:solidFill>
                  <a:schemeClr val="tx1">
                    <a:lumMod val="75000"/>
                    <a:lumOff val="25000"/>
                  </a:schemeClr>
                </a:solidFill>
              </a:rPr>
              <a:t>New item reviewed by Administrator and publishes when complete.  </a:t>
            </a:r>
          </a:p>
          <a:p>
            <a:pPr marL="342900" marR="0" lvl="0" indent="-342900" algn="l" defTabSz="914400" rtl="0" eaLnBrk="1" fontAlgn="auto" latinLnBrk="0" hangingPunct="1">
              <a:lnSpc>
                <a:spcPct val="100000"/>
              </a:lnSpc>
              <a:spcBef>
                <a:spcPts val="1800"/>
              </a:spcBef>
              <a:spcAft>
                <a:spcPts val="0"/>
              </a:spcAft>
              <a:buClr>
                <a:schemeClr val="accent1"/>
              </a:buClr>
              <a:buSzPct val="130000"/>
              <a:buFont typeface="+mj-lt"/>
              <a:buAutoNum type="arabicPeriod"/>
              <a:tabLst/>
              <a:defRPr/>
            </a:pPr>
            <a:r>
              <a:rPr lang="en-US" dirty="0" smtClean="0">
                <a:solidFill>
                  <a:schemeClr val="tx1">
                    <a:lumMod val="75000"/>
                    <a:lumOff val="25000"/>
                  </a:schemeClr>
                </a:solidFill>
              </a:rPr>
              <a:t>When item published – user automatically receives m</a:t>
            </a:r>
            <a:r>
              <a:rPr kumimoji="0" lang="en-US" sz="1800" b="0" i="0" u="none" strike="noStrike" kern="1200" cap="none" spc="0" normalizeH="0" baseline="0" noProof="0" dirty="0" err="1" smtClean="0">
                <a:ln>
                  <a:noFill/>
                </a:ln>
                <a:solidFill>
                  <a:schemeClr val="tx1">
                    <a:lumMod val="75000"/>
                    <a:lumOff val="25000"/>
                  </a:schemeClr>
                </a:solidFill>
                <a:effectLst/>
                <a:uLnTx/>
                <a:uFillTx/>
                <a:latin typeface="+mn-lt"/>
                <a:ea typeface="+mn-ea"/>
                <a:cs typeface="+mn-cs"/>
              </a:rPr>
              <a:t>essage</a:t>
            </a:r>
            <a:r>
              <a:rPr kumimoji="0" lang="en-US" sz="18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 that  their item “</a:t>
            </a:r>
            <a:r>
              <a:rPr kumimoji="0" lang="en-US" sz="1800" b="0" i="0" u="none" strike="noStrike" kern="1200" cap="none" spc="0" normalizeH="0" baseline="0" noProof="0" dirty="0" err="1" smtClean="0">
                <a:ln>
                  <a:noFill/>
                </a:ln>
                <a:solidFill>
                  <a:schemeClr val="tx1">
                    <a:lumMod val="75000"/>
                    <a:lumOff val="25000"/>
                  </a:schemeClr>
                </a:solidFill>
                <a:effectLst/>
                <a:uLnTx/>
                <a:uFillTx/>
                <a:latin typeface="+mn-lt"/>
                <a:ea typeface="+mn-ea"/>
                <a:cs typeface="+mn-cs"/>
              </a:rPr>
              <a:t>x</a:t>
            </a:r>
            <a:r>
              <a:rPr kumimoji="0" lang="en-US" sz="18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 has been published (and</a:t>
            </a:r>
            <a:r>
              <a:rPr kumimoji="0" lang="en-US" sz="18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receives link to published item)</a:t>
            </a:r>
            <a:endParaRPr kumimoji="0" lang="en-US" sz="18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ts val="1800"/>
              </a:spcBef>
              <a:spcAft>
                <a:spcPts val="0"/>
              </a:spcAft>
              <a:buClr>
                <a:schemeClr val="accent1"/>
              </a:buClr>
              <a:buSzPct val="130000"/>
              <a:buFont typeface="+mj-lt"/>
              <a:buAutoNum type="arabicPeriod"/>
              <a:tabLst/>
              <a:defRPr/>
            </a:pPr>
            <a:r>
              <a:rPr lang="en-US" dirty="0" smtClean="0">
                <a:solidFill>
                  <a:schemeClr val="tx1">
                    <a:lumMod val="75000"/>
                    <a:lumOff val="25000"/>
                  </a:schemeClr>
                </a:solidFill>
              </a:rPr>
              <a:t>Once published, users may </a:t>
            </a:r>
            <a:r>
              <a:rPr kumimoji="0" lang="en-US" sz="18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edit and re-publish item without administrator’s approval</a:t>
            </a:r>
          </a:p>
          <a:p>
            <a:pPr marL="228600" marR="0" lvl="0" indent="-228600" algn="l" defTabSz="914400" rtl="0" eaLnBrk="1" fontAlgn="auto" latinLnBrk="0" hangingPunct="1">
              <a:lnSpc>
                <a:spcPct val="100000"/>
              </a:lnSpc>
              <a:spcBef>
                <a:spcPts val="1800"/>
              </a:spcBef>
              <a:spcAft>
                <a:spcPts val="0"/>
              </a:spcAft>
              <a:buClr>
                <a:schemeClr val="accent1"/>
              </a:buClr>
              <a:buSzPct val="130000"/>
              <a:buFont typeface="Wingdings" pitchFamily="2" charset="2"/>
              <a:buChar char="§"/>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9" name="Slide Number Placeholder 8"/>
          <p:cNvSpPr>
            <a:spLocks noGrp="1"/>
          </p:cNvSpPr>
          <p:nvPr>
            <p:ph type="sldNum" sz="quarter" idx="12"/>
          </p:nvPr>
        </p:nvSpPr>
        <p:spPr/>
        <p:txBody>
          <a:bodyPr/>
          <a:lstStyle/>
          <a:p>
            <a:fld id="{A432D5E0-29E4-0045-99CB-1440DA45FF00}" type="slidenum">
              <a:rPr lang="en-US" smtClean="0"/>
              <a:pPr/>
              <a:t>9</a:t>
            </a:fld>
            <a:endParaRPr lang="en-US" dirty="0"/>
          </a:p>
        </p:txBody>
      </p:sp>
    </p:spTree>
  </p:cSld>
  <p:clrMapOvr>
    <a:masterClrMapping/>
  </p:clrMapOvr>
</p:sld>
</file>

<file path=ppt/theme/theme1.xml><?xml version="1.0" encoding="utf-8"?>
<a:theme xmlns:a="http://schemas.openxmlformats.org/drawingml/2006/main" name="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majorFont>
      <a:minorFont>
        <a:latin typeface="News Gothic MT"/>
        <a:ea typeface=""/>
        <a:cs typeface=""/>
        <a:font script="Jpan" typeface="メイリオ"/>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8325</TotalTime>
  <Words>1156</Words>
  <Application>Microsoft Macintosh PowerPoint</Application>
  <PresentationFormat>On-screen Show (4:3)</PresentationFormat>
  <Paragraphs>150</Paragraphs>
  <Slides>15</Slides>
  <Notes>11</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Inspiration</vt:lpstr>
      <vt:lpstr>IPPOG Database </vt:lpstr>
      <vt:lpstr>Process of Website Development</vt:lpstr>
      <vt:lpstr>Feedback Received</vt:lpstr>
      <vt:lpstr>Questionnaire On-line</vt:lpstr>
      <vt:lpstr>Lisa’s Burning Questions-1</vt:lpstr>
      <vt:lpstr>Lisa’s Burning Questions-2</vt:lpstr>
      <vt:lpstr>Lisa’s Burning Questions-3</vt:lpstr>
      <vt:lpstr>Lisa’s Burning Questions-4</vt:lpstr>
      <vt:lpstr>Lisa’s Burning Questions-5</vt:lpstr>
      <vt:lpstr>Lisa’s Burning Questions-6</vt:lpstr>
      <vt:lpstr>Important Issues</vt:lpstr>
      <vt:lpstr>BONUS SLIDES</vt:lpstr>
      <vt:lpstr>Changes to be made</vt:lpstr>
      <vt:lpstr>Changes to be made</vt:lpstr>
      <vt:lpstr>Changes to be made</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Marcelloni</dc:creator>
  <cp:lastModifiedBy>outreach</cp:lastModifiedBy>
  <cp:revision>142</cp:revision>
  <dcterms:created xsi:type="dcterms:W3CDTF">2012-04-21T10:06:03Z</dcterms:created>
  <dcterms:modified xsi:type="dcterms:W3CDTF">2012-04-21T10:06:18Z</dcterms:modified>
</cp:coreProperties>
</file>