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0" r:id="rId2"/>
  </p:sldMasterIdLst>
  <p:notesMasterIdLst>
    <p:notesMasterId r:id="rId11"/>
  </p:notesMasterIdLst>
  <p:handoutMasterIdLst>
    <p:handoutMasterId r:id="rId12"/>
  </p:handoutMasterIdLst>
  <p:sldIdLst>
    <p:sldId id="257" r:id="rId3"/>
    <p:sldId id="290" r:id="rId4"/>
    <p:sldId id="295" r:id="rId5"/>
    <p:sldId id="291" r:id="rId6"/>
    <p:sldId id="296" r:id="rId7"/>
    <p:sldId id="292" r:id="rId8"/>
    <p:sldId id="293" r:id="rId9"/>
    <p:sldId id="297" r:id="rId10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993366"/>
    <a:srgbClr val="FF6600"/>
    <a:srgbClr val="FFFFCC"/>
    <a:srgbClr val="FFFF99"/>
    <a:srgbClr val="0B2A51"/>
    <a:srgbClr val="001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82" autoAdjust="0"/>
    <p:restoredTop sz="94304" autoAdjust="0"/>
  </p:normalViewPr>
  <p:slideViewPr>
    <p:cSldViewPr>
      <p:cViewPr varScale="1">
        <p:scale>
          <a:sx n="64" d="100"/>
          <a:sy n="64" d="100"/>
        </p:scale>
        <p:origin x="-17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979" y="0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algn="r"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4028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979" y="9724028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algn="r"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0ED94E4F-41C5-410D-848F-4BDD1938E2D0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090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979" y="0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algn="r"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348" y="4860378"/>
            <a:ext cx="5206604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4028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979" y="9724028"/>
            <a:ext cx="3077321" cy="5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algn="r" defTabSz="989723">
              <a:defRPr sz="13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040A0E1-387D-456F-9CC6-FA9026585B4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042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0B2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FSP101-Atlas-Logo.jpe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047815" y="5788800"/>
            <a:ext cx="1524185" cy="665800"/>
          </a:xfrm>
          <a:prstGeom prst="rect">
            <a:avLst/>
          </a:prstGeom>
        </p:spPr>
      </p:pic>
      <p:pic>
        <p:nvPicPr>
          <p:cNvPr id="15" name="Grafik 14" descr="PhysicsAtTerascaleLogo_Farbi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13600" y="5796000"/>
            <a:ext cx="648000" cy="6480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2663" y="2703513"/>
            <a:ext cx="7504112" cy="1143000"/>
          </a:xfrm>
        </p:spPr>
        <p:txBody>
          <a:bodyPr tIns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437112"/>
            <a:ext cx="7467600" cy="685800"/>
          </a:xfrm>
        </p:spPr>
        <p:txBody>
          <a:bodyPr tIns="0" anchor="ctr"/>
          <a:lstStyle>
            <a:lvl1pPr marL="0" indent="0">
              <a:spcBef>
                <a:spcPct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-12700" y="11684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0" y="13462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5140" name="Picture 20" descr="D:\Job\Aktive Beratung\TUD Neu CI\Kopie von TU_Logo_90mm\TU_Logo_90_S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600" y="438150"/>
            <a:ext cx="1905000" cy="558800"/>
          </a:xfrm>
          <a:prstGeom prst="rect">
            <a:avLst/>
          </a:prstGeom>
          <a:noFill/>
        </p:spPr>
      </p:pic>
      <p:pic>
        <p:nvPicPr>
          <p:cNvPr id="8" name="Bild 9" descr="DDC_Logo_BB-15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360" y="6237312"/>
            <a:ext cx="1152127" cy="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 descr="ATLAS_Dark_Transp_Small0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8172400" y="172111"/>
            <a:ext cx="790686" cy="952633"/>
          </a:xfrm>
          <a:prstGeom prst="rect">
            <a:avLst/>
          </a:prstGeom>
        </p:spPr>
      </p:pic>
      <p:pic>
        <p:nvPicPr>
          <p:cNvPr id="11" name="Grafik 10" descr="BMBF_CMYK_Gef_L_e.bmp"/>
          <p:cNvPicPr>
            <a:picLocks noChangeAspect="1"/>
          </p:cNvPicPr>
          <p:nvPr userDrawn="1"/>
        </p:nvPicPr>
        <p:blipFill>
          <a:blip r:embed="rId7" cstate="print"/>
          <a:srcRect l="6652" t="9375" r="14361" b="12500"/>
          <a:stretch>
            <a:fillRect/>
          </a:stretch>
        </p:blipFill>
        <p:spPr>
          <a:xfrm>
            <a:off x="2195736" y="5796536"/>
            <a:ext cx="856511" cy="648872"/>
          </a:xfrm>
          <a:prstGeom prst="rect">
            <a:avLst/>
          </a:prstGeom>
        </p:spPr>
      </p:pic>
      <p:pic>
        <p:nvPicPr>
          <p:cNvPr id="16" name="Grafik 15" descr="GRK-Logo-blue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4572000" y="5796000"/>
            <a:ext cx="1629681" cy="6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267744" y="188640"/>
            <a:ext cx="5616624" cy="432048"/>
          </a:xfrm>
        </p:spPr>
        <p:txBody>
          <a:bodyPr anchor="b"/>
          <a:lstStyle>
            <a:lvl1pPr algn="l">
              <a:buFont typeface="Arial" pitchFamily="34" charset="0"/>
              <a:buNone/>
              <a:defRPr sz="2000" b="1"/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552" y="1268760"/>
            <a:ext cx="8136904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4" y="692696"/>
            <a:ext cx="561662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B32CC3-B471-4BA0-AD4A-868D8D9A3D01}" type="datetime1">
              <a:rPr lang="de-DE" smtClean="0"/>
              <a:pPr/>
              <a:t>20/4/12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391A8-12B7-4F59-AC1F-D6F50D2F3692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13"/>
          </p:nvPr>
        </p:nvSpPr>
        <p:spPr>
          <a:xfrm>
            <a:off x="539552" y="5877272"/>
            <a:ext cx="813690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384D15-547C-4D9B-BB3F-5E2060969EB1}" type="datetime1">
              <a:rPr lang="de-DE" smtClean="0"/>
              <a:pPr/>
              <a:t>20/4/12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D4C937E9-21FD-4E81-917C-0497985623CB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07175" y="1676400"/>
            <a:ext cx="1874838" cy="4419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77900" y="1676400"/>
            <a:ext cx="5476875" cy="4419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9F7357-985D-4AF2-B365-B68E69EBA303}" type="datetime1">
              <a:rPr lang="de-DE" smtClean="0"/>
              <a:pPr/>
              <a:t>20/4/12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992F7-7555-498F-93B3-E6AC768E48C7}" type="slidenum">
              <a:rPr lang="de-DE" smtClean="0"/>
              <a:pPr/>
              <a:t>‹#›</a:t>
            </a:fld>
            <a:r>
              <a:rPr lang="de-DE" dirty="0"/>
              <a:t>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5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hidden">
          <a:xfrm rot="162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809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Klicken Sie, um das Titelformat zu bearbeiten</a:t>
            </a:r>
          </a:p>
        </p:txBody>
      </p:sp>
      <p:sp>
        <p:nvSpPr>
          <p:cNvPr id="809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Klicken Sie, um das Format des Untertitelmasters zu bearbeiten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9468679-102F-4141-BACD-7F6018861E7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2642C62-E9A2-4853-B6A4-E2108D231B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02A483E-6965-4EC7-BD02-A0D260200CC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7845B6A-9CE3-4B65-A3FF-3E1B1F9F4AD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00B671-9FE0-4128-A7B4-911B832F7E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2813ADC-CE1D-4AAA-8F9E-2F9778CF1A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089CF4-CC69-4E14-929C-4C8DF8D1573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30000"/>
              <a:buFont typeface="Wingdings" pitchFamily="2" charset="2"/>
              <a:buChar char="v"/>
              <a:defRPr/>
            </a:lvl1pPr>
            <a:lvl2pPr>
              <a:buSzPct val="150000"/>
              <a:defRPr/>
            </a:lvl2pPr>
            <a:lvl3pPr>
              <a:buSzPct val="150000"/>
              <a:defRPr/>
            </a:lvl3pPr>
            <a:lvl4pPr>
              <a:buSzPct val="125000"/>
              <a:defRPr/>
            </a:lvl4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C23DD2-E723-44EA-A9A1-6EC7A2A86D68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273E9-608F-490E-901B-D137EDF7F20B}" type="slidenum">
              <a:rPr lang="de-DE" smtClean="0"/>
              <a:pPr/>
              <a:t>‹#›</a:t>
            </a:fld>
            <a:r>
              <a:rPr lang="de-DE" dirty="0" smtClean="0"/>
              <a:t>  </a:t>
            </a:r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D58055-A1FD-4359-AF08-6712D36FD84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B7886DF-BE01-49CF-A539-8336D8C635C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15A1EB1-191D-45BC-B65D-2ABC0CE315A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152400"/>
            <a:ext cx="2286000" cy="6477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705600" cy="64770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842AEC-48FB-46DF-A664-7339B006B9A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24C09A-E8F3-46B5-B9FD-69A38C1091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495800" cy="2743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743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04EAB5-332F-4865-A5E0-DEE3855B375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lipArt-Platzhalter 3"/>
          <p:cNvSpPr>
            <a:spLocks noGrp="1"/>
          </p:cNvSpPr>
          <p:nvPr>
            <p:ph type="clipArt" sz="half" idx="2"/>
          </p:nvPr>
        </p:nvSpPr>
        <p:spPr>
          <a:xfrm>
            <a:off x="4648200" y="990600"/>
            <a:ext cx="4495800" cy="56388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9BCA16-221E-466F-84E6-00E74F9D4A5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ClipAr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lipArt-Platzhalter 2"/>
          <p:cNvSpPr>
            <a:spLocks noGrp="1"/>
          </p:cNvSpPr>
          <p:nvPr>
            <p:ph type="clipArt" sz="half" idx="1"/>
          </p:nvPr>
        </p:nvSpPr>
        <p:spPr>
          <a:xfrm>
            <a:off x="0" y="990600"/>
            <a:ext cx="4495800" cy="56388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990600"/>
            <a:ext cx="4495800" cy="5638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3B2455-C4B4-4F1E-9394-D0A88AB3642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0" y="152400"/>
            <a:ext cx="9144000" cy="533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0" y="990600"/>
            <a:ext cx="4495800" cy="2743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495800" cy="2743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4495800" cy="2743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495800" cy="2743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2222C1-6ACF-4D8A-ACF6-BEC7EDA881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490861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239D16-5446-4EB5-A185-C4ECB640B349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A0D9-8D1B-4DF9-AC7E-2C36BBEC1553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175792"/>
            <a:ext cx="7942461" cy="381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700808"/>
            <a:ext cx="4108648" cy="460851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772816"/>
            <a:ext cx="3657600" cy="4536504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AFE561-7894-42D6-9618-02F944F2ADBB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275040" cy="490066"/>
          </a:xfrm>
        </p:spPr>
        <p:txBody>
          <a:bodyPr/>
          <a:lstStyle>
            <a:lvl1pPr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692696"/>
            <a:ext cx="6264696" cy="216024"/>
          </a:xfrm>
        </p:spPr>
        <p:txBody>
          <a:bodyPr anchor="b"/>
          <a:lstStyle>
            <a:lvl1pPr marL="0" indent="0">
              <a:buNone/>
              <a:defRPr sz="1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2664296" cy="36724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987825" y="1277070"/>
            <a:ext cx="5698976" cy="366409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1520" y="5085184"/>
            <a:ext cx="8435281" cy="122413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</p:spPr>
        <p:txBody>
          <a:bodyPr/>
          <a:lstStyle>
            <a:lvl1pPr>
              <a:defRPr/>
            </a:lvl1pPr>
          </a:lstStyle>
          <a:p>
            <a:fld id="{6234BDBC-CFB8-44A3-9D75-9F1EF04BB4C3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15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490066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7707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3821EB-309A-4409-8825-B27229C959C8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D42DA88A-3C4B-4710-8E3A-60CFF3CBF6D4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BFCAC3-A9A0-47D1-9097-31FE4599AFC0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FA9D60DB-0363-4C6B-8AE5-CB833B06872E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CB1B8-CDCA-4391-B670-FCA0D6AEED09}" type="datetime1">
              <a:rPr lang="de-DE" smtClean="0"/>
              <a:pPr/>
              <a:t>20/4/12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2BBAD2DA-2475-4E12-AF85-8386B95AC8EA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68760"/>
            <a:ext cx="5111750" cy="518457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42484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90407-17F4-423F-8F4F-25711587E678}" type="datetime1">
              <a:rPr lang="de-DE" smtClean="0"/>
              <a:pPr/>
              <a:t>20/4/12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Michael Kobel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2D93E-8333-44AF-95FC-D574F59CD950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1175792"/>
            <a:ext cx="779844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628800"/>
            <a:ext cx="777463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560" y="6603404"/>
            <a:ext cx="2201416" cy="28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fld id="{EB449861-3109-46D8-AFFB-2EC357439D03}" type="datetime1">
              <a:rPr lang="de-DE" smtClean="0"/>
              <a:pPr/>
              <a:t>20/4/12</a:t>
            </a:fld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0584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r>
              <a:rPr lang="de-DE" dirty="0" smtClean="0"/>
              <a:t>Michael Kobel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80584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1E0900E2-04EA-41A3-8CBD-802766BB9D90}" type="slidenum">
              <a:rPr lang="de-DE" smtClean="0"/>
              <a:pPr/>
              <a:t>‹#›</a:t>
            </a:fld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-252536" y="980728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000125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1039" name="Picture 15" descr="TU_Logo_90_HKS4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09588" y="438150"/>
            <a:ext cx="1443037" cy="423863"/>
          </a:xfrm>
          <a:prstGeom prst="rect">
            <a:avLst/>
          </a:prstGeom>
          <a:noFill/>
        </p:spPr>
      </p:pic>
      <p:pic>
        <p:nvPicPr>
          <p:cNvPr id="13" name="Grafik 12" descr="ATLAS_Transparent_Small01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244408" y="44624"/>
            <a:ext cx="836733" cy="10081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30000"/>
        <a:buFont typeface="Wingdings" pitchFamily="2" charset="2"/>
        <a:buChar char="v"/>
        <a:defRPr sz="1800">
          <a:solidFill>
            <a:srgbClr val="001D4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50000"/>
        <a:buChar char="•"/>
        <a:defRPr sz="1600">
          <a:solidFill>
            <a:srgbClr val="001D4B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Wingdings" pitchFamily="2" charset="2"/>
        <a:buChar char="§"/>
        <a:defRPr sz="1600">
          <a:solidFill>
            <a:srgbClr val="001D4B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5000"/>
        <a:buChar char="-"/>
        <a:defRPr sz="1400">
          <a:solidFill>
            <a:srgbClr val="001D4B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75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76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77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78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79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80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79881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0" y="152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906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98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9933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 b="0"/>
          </a:p>
        </p:txBody>
      </p:sp>
      <p:sp>
        <p:nvSpPr>
          <p:cNvPr id="798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9933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 b="0"/>
          </a:p>
        </p:txBody>
      </p:sp>
      <p:sp>
        <p:nvSpPr>
          <p:cNvPr id="798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9933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DC804A0-2209-44C7-80BC-FF72E8AE3F2B}" type="slidenum">
              <a:rPr lang="de-DE" b="0"/>
              <a:pPr>
                <a:defRPr/>
              </a:pPr>
              <a:t>‹#›</a:t>
            </a:fld>
            <a:endParaRPr lang="de-DE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u="sng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999FF"/>
        </a:buClr>
        <a:buSzPct val="80000"/>
        <a:buFont typeface="Wingdings" pitchFamily="2" charset="2"/>
        <a:buChar char="®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itchFamily="2" charset="2"/>
        <a:buChar char="®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51520" y="1628800"/>
            <a:ext cx="8424936" cy="3816424"/>
          </a:xfrm>
        </p:spPr>
        <p:txBody>
          <a:bodyPr/>
          <a:lstStyle/>
          <a:p>
            <a:pPr algn="ctr"/>
            <a:r>
              <a:rPr lang="de-DE" sz="3200" dirty="0" err="1" smtClean="0">
                <a:solidFill>
                  <a:srgbClr val="FFFFFF"/>
                </a:solidFill>
              </a:rPr>
              <a:t>Explaining</a:t>
            </a:r>
            <a:r>
              <a:rPr lang="de-DE" sz="3200" dirty="0" smtClean="0">
                <a:solidFill>
                  <a:srgbClr val="FFFFFF"/>
                </a:solidFill>
              </a:rPr>
              <a:t> the Standard Model </a:t>
            </a:r>
            <a:r>
              <a:rPr lang="de-DE" sz="3200" dirty="0" err="1" smtClean="0">
                <a:solidFill>
                  <a:srgbClr val="FFFFFF"/>
                </a:solidFill>
              </a:rPr>
              <a:t>Mass</a:t>
            </a:r>
            <a:r>
              <a:rPr lang="de-DE" sz="3200" dirty="0" smtClean="0">
                <a:solidFill>
                  <a:srgbClr val="FFFFFF"/>
                </a:solidFill>
              </a:rPr>
              <a:t> </a:t>
            </a:r>
            <a:r>
              <a:rPr lang="de-DE" sz="3200" dirty="0" err="1" smtClean="0">
                <a:solidFill>
                  <a:srgbClr val="FFFFFF"/>
                </a:solidFill>
              </a:rPr>
              <a:t>Mechanism</a:t>
            </a:r>
            <a:r>
              <a:rPr lang="de-DE" sz="3200" dirty="0" smtClean="0">
                <a:solidFill>
                  <a:srgbClr val="FFFFFF"/>
                </a:solidFill>
              </a:rPr>
              <a:t> to the Public </a:t>
            </a:r>
            <a:r>
              <a:rPr lang="de-DE" sz="2400" dirty="0" smtClean="0">
                <a:solidFill>
                  <a:srgbClr val="FFFFFF"/>
                </a:solidFill>
              </a:rPr>
              <a:t/>
            </a:r>
            <a:br>
              <a:rPr lang="de-DE" sz="2400" dirty="0" smtClean="0">
                <a:solidFill>
                  <a:srgbClr val="FFFFFF"/>
                </a:solidFill>
              </a:rPr>
            </a:br>
            <a:r>
              <a:rPr lang="de-DE" sz="2000" dirty="0" err="1" smtClean="0">
                <a:solidFill>
                  <a:srgbClr val="FFFFFF"/>
                </a:solidFill>
              </a:rPr>
              <a:t>aka</a:t>
            </a:r>
            <a:r>
              <a:rPr lang="de-DE" sz="2000" dirty="0" smtClean="0">
                <a:solidFill>
                  <a:srgbClr val="FFFFFF"/>
                </a:solidFill>
              </a:rPr>
              <a:t> the </a:t>
            </a:r>
            <a:r>
              <a:rPr lang="de-DE" sz="2000" dirty="0" err="1" smtClean="0">
                <a:solidFill>
                  <a:srgbClr val="FFFFFF"/>
                </a:solidFill>
              </a:rPr>
              <a:t>Brout</a:t>
            </a:r>
            <a:r>
              <a:rPr lang="de-DE" sz="2000" dirty="0" smtClean="0">
                <a:solidFill>
                  <a:srgbClr val="FFFFFF"/>
                </a:solidFill>
              </a:rPr>
              <a:t>-Englert-Higgs-Hagen-</a:t>
            </a:r>
            <a:r>
              <a:rPr lang="de-DE" sz="2000" dirty="0" err="1" smtClean="0">
                <a:solidFill>
                  <a:srgbClr val="FFFFFF"/>
                </a:solidFill>
              </a:rPr>
              <a:t>Guralnik</a:t>
            </a:r>
            <a:r>
              <a:rPr lang="de-DE" sz="2000" dirty="0" smtClean="0">
                <a:solidFill>
                  <a:srgbClr val="FFFFFF"/>
                </a:solidFill>
              </a:rPr>
              <a:t>-Kibble Field </a:t>
            </a:r>
            <a:br>
              <a:rPr lang="de-DE" sz="2000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>and the Higgs </a:t>
            </a:r>
            <a:r>
              <a:rPr lang="de-DE" sz="2000" dirty="0" err="1" smtClean="0">
                <a:solidFill>
                  <a:srgbClr val="FFFFFF"/>
                </a:solidFill>
              </a:rPr>
              <a:t>Boson</a:t>
            </a:r>
            <a:r>
              <a:rPr lang="de-DE" sz="3200" dirty="0" smtClean="0">
                <a:solidFill>
                  <a:srgbClr val="FFFFFF"/>
                </a:solidFill>
              </a:rPr>
              <a:t/>
            </a:r>
            <a:br>
              <a:rPr lang="de-DE" sz="3200" dirty="0" smtClean="0">
                <a:solidFill>
                  <a:srgbClr val="FFFFFF"/>
                </a:solidFill>
              </a:rPr>
            </a:br>
            <a:r>
              <a:rPr lang="de-DE" sz="3200" dirty="0" smtClean="0">
                <a:solidFill>
                  <a:srgbClr val="FFFFFF"/>
                </a:solidFill>
              </a:rPr>
              <a:t>           </a:t>
            </a:r>
            <a:r>
              <a:rPr lang="de-DE" dirty="0" smtClean="0">
                <a:solidFill>
                  <a:srgbClr val="FFFFFF"/>
                </a:solidFill>
              </a:rPr>
              <a:t/>
            </a:r>
            <a:br>
              <a:rPr lang="de-DE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>Michael Kobel</a:t>
            </a:r>
            <a:endParaRPr lang="de-DE" sz="2000" b="0" dirty="0">
              <a:solidFill>
                <a:srgbClr val="000000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992832" y="1200150"/>
            <a:ext cx="7467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anchor="ctr"/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FFFF"/>
                </a:solidFill>
                <a:latin typeface="Verdana" pitchFamily="34" charset="0"/>
              </a:rPr>
              <a:t>Fakultät </a:t>
            </a:r>
            <a:r>
              <a:rPr lang="de-DE" dirty="0" smtClean="0">
                <a:solidFill>
                  <a:srgbClr val="FFFFFF"/>
                </a:solidFill>
                <a:latin typeface="Verdana" pitchFamily="34" charset="0"/>
              </a:rPr>
              <a:t>Mathematik und Naturwissenschaften, </a:t>
            </a:r>
            <a:r>
              <a:rPr lang="de-DE" b="0" dirty="0">
                <a:solidFill>
                  <a:srgbClr val="FFFFFF"/>
                </a:solidFill>
                <a:latin typeface="Verdana" pitchFamily="34" charset="0"/>
              </a:rPr>
              <a:t>F</a:t>
            </a:r>
            <a:r>
              <a:rPr lang="de-DE" b="0" dirty="0" smtClean="0">
                <a:solidFill>
                  <a:srgbClr val="FFFFFF"/>
                </a:solidFill>
                <a:latin typeface="Verdana" pitchFamily="34" charset="0"/>
              </a:rPr>
              <a:t>achrichtung Physik</a:t>
            </a:r>
            <a:endParaRPr lang="de-DE" sz="2400" b="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36848" y="4869160"/>
            <a:ext cx="7467600" cy="360040"/>
          </a:xfrm>
          <a:noFill/>
          <a:ln/>
        </p:spPr>
        <p:txBody>
          <a:bodyPr/>
          <a:lstStyle/>
          <a:p>
            <a:pPr algn="ctr"/>
            <a:r>
              <a:rPr lang="de-DE" sz="1800" dirty="0" smtClean="0"/>
              <a:t>IPPOG Innsbruck, 20.4.2012</a:t>
            </a:r>
            <a:endParaRPr lang="de-DE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532053" cy="3108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>
                <a:solidFill>
                  <a:srgbClr val="000090"/>
                </a:solidFill>
              </a:rPr>
              <a:t>People:</a:t>
            </a:r>
          </a:p>
          <a:p>
            <a:endParaRPr lang="de-CH" sz="2800" dirty="0">
              <a:solidFill>
                <a:srgbClr val="000090"/>
              </a:solidFill>
            </a:endParaRPr>
          </a:p>
          <a:p>
            <a:r>
              <a:rPr lang="de-CH" sz="2800" dirty="0" smtClean="0">
                <a:solidFill>
                  <a:srgbClr val="000090"/>
                </a:solidFill>
              </a:rPr>
              <a:t>Jiri, Ivan, Christine, Peter, Farid, Erik, Joao, Michael,</a:t>
            </a:r>
          </a:p>
          <a:p>
            <a:r>
              <a:rPr lang="de-CH" sz="2800" dirty="0" smtClean="0">
                <a:solidFill>
                  <a:srgbClr val="000090"/>
                </a:solidFill>
              </a:rPr>
              <a:t>HPB</a:t>
            </a:r>
          </a:p>
          <a:p>
            <a:endParaRPr lang="de-CH" sz="2800" dirty="0">
              <a:solidFill>
                <a:srgbClr val="000090"/>
              </a:solidFill>
            </a:endParaRPr>
          </a:p>
          <a:p>
            <a:r>
              <a:rPr lang="de-CH" sz="2800" dirty="0" err="1" smtClean="0">
                <a:solidFill>
                  <a:srgbClr val="000090"/>
                </a:solidFill>
              </a:rPr>
              <a:t>and</a:t>
            </a:r>
            <a:r>
              <a:rPr lang="de-CH" sz="2800" dirty="0" smtClean="0">
                <a:solidFill>
                  <a:srgbClr val="000090"/>
                </a:solidFill>
              </a:rPr>
              <a:t> after </a:t>
            </a:r>
            <a:r>
              <a:rPr lang="de-CH" sz="2800" dirty="0" err="1" smtClean="0">
                <a:solidFill>
                  <a:srgbClr val="000090"/>
                </a:solidFill>
              </a:rPr>
              <a:t>coffee</a:t>
            </a:r>
            <a:r>
              <a:rPr lang="de-CH" sz="2800" dirty="0" smtClean="0">
                <a:solidFill>
                  <a:srgbClr val="000090"/>
                </a:solidFill>
              </a:rPr>
              <a:t> break also </a:t>
            </a:r>
            <a:r>
              <a:rPr lang="de-CH" sz="2800" dirty="0" err="1" smtClean="0">
                <a:solidFill>
                  <a:srgbClr val="000090"/>
                </a:solidFill>
              </a:rPr>
              <a:t>joining</a:t>
            </a:r>
            <a:r>
              <a:rPr lang="de-CH" sz="2800" dirty="0" smtClean="0">
                <a:solidFill>
                  <a:srgbClr val="000090"/>
                </a:solidFill>
              </a:rPr>
              <a:t>:</a:t>
            </a:r>
          </a:p>
          <a:p>
            <a:r>
              <a:rPr lang="de-CH" sz="2800" dirty="0">
                <a:solidFill>
                  <a:srgbClr val="000090"/>
                </a:solidFill>
              </a:rPr>
              <a:t>	</a:t>
            </a:r>
            <a:r>
              <a:rPr lang="de-CH" sz="2800" dirty="0" smtClean="0">
                <a:solidFill>
                  <a:srgbClr val="000090"/>
                </a:solidFill>
              </a:rPr>
              <a:t>Thomas, </a:t>
            </a:r>
            <a:r>
              <a:rPr lang="de-CH" sz="2800" dirty="0" err="1" smtClean="0">
                <a:solidFill>
                  <a:srgbClr val="000090"/>
                </a:solidFill>
              </a:rPr>
              <a:t>Rasmus</a:t>
            </a:r>
            <a:endParaRPr lang="de-CH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8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692696"/>
            <a:ext cx="89644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We had an extremely lively, constructive and sometimes very theory driven discussions.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The task to explain the Higgs mechanism,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the Higgs boson and the generation of mass is not an easy one.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Plenty of non-exact, often wrong or confusing statements can be found everywhere.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We need to do better!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There are also problems with David Miller’s famous party </a:t>
            </a:r>
            <a:r>
              <a:rPr lang="en-GB" sz="2800" dirty="0" err="1" smtClean="0">
                <a:solidFill>
                  <a:srgbClr val="000090"/>
                </a:solidFill>
              </a:rPr>
              <a:t>analogon</a:t>
            </a:r>
            <a:r>
              <a:rPr lang="en-GB" sz="2800" dirty="0" smtClean="0">
                <a:solidFill>
                  <a:srgbClr val="00009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76351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908720"/>
            <a:ext cx="8856985" cy="569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We want to describe the Higgs mechanism from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the initial state of the Higgs potential and not from its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ground state, where the Universe sits.</a:t>
            </a:r>
          </a:p>
          <a:p>
            <a:endParaRPr lang="en-GB" sz="2800" dirty="0" smtClean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From this view point, the vacuum is not empty,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and the Higgs particle is a ”disturbance” (”turbulence”) of the non-empty vacuum.</a:t>
            </a:r>
          </a:p>
          <a:p>
            <a:endParaRPr lang="en-GB" sz="2800" dirty="0" smtClean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	(We agreed that the term ”excitation” should be avoided)</a:t>
            </a:r>
          </a:p>
          <a:p>
            <a:endParaRPr lang="en-GB" sz="2800" dirty="0" smtClean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Fermions do get their mass by traversing the non-empty vacuum.</a:t>
            </a:r>
            <a:endParaRPr lang="en-GB" sz="28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15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817548"/>
            <a:ext cx="8964488" cy="569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Turbulences</a:t>
            </a:r>
            <a:r>
              <a:rPr lang="en-GB" sz="2800" dirty="0" smtClean="0">
                <a:solidFill>
                  <a:srgbClr val="000090"/>
                </a:solidFill>
              </a:rPr>
              <a:t>, which actually mean the Higgs boson itself, </a:t>
            </a:r>
            <a:r>
              <a:rPr lang="en-GB" sz="2800" dirty="0">
                <a:solidFill>
                  <a:srgbClr val="000090"/>
                </a:solidFill>
              </a:rPr>
              <a:t>are </a:t>
            </a:r>
            <a:r>
              <a:rPr lang="en-GB" sz="2800" dirty="0" smtClean="0">
                <a:solidFill>
                  <a:srgbClr val="000090"/>
                </a:solidFill>
              </a:rPr>
              <a:t>created in </a:t>
            </a:r>
            <a:r>
              <a:rPr lang="en-GB" sz="2800" dirty="0" smtClean="0">
                <a:solidFill>
                  <a:srgbClr val="000090"/>
                </a:solidFill>
              </a:rPr>
              <a:t>a medium (Higgs vacuum) </a:t>
            </a:r>
            <a:r>
              <a:rPr lang="en-GB" sz="2800" dirty="0" smtClean="0">
                <a:solidFill>
                  <a:srgbClr val="000090"/>
                </a:solidFill>
              </a:rPr>
              <a:t>more </a:t>
            </a:r>
            <a:r>
              <a:rPr lang="en-GB" sz="2800" dirty="0" smtClean="0">
                <a:solidFill>
                  <a:srgbClr val="000090"/>
                </a:solidFill>
              </a:rPr>
              <a:t>easily if the viscosity of the medium is small.</a:t>
            </a:r>
          </a:p>
          <a:p>
            <a:endParaRPr lang="en-GB" sz="2800" dirty="0" smtClean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This means the Higgs boson mass is lower, as it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needs less energy to create a Higgs boson.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The steepness of the Higgs potential is therefore related to the viscosity of the Higgs medium.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But this doesn’t work for the fermions traversing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the Higgs medium as different fermions do have different masses</a:t>
            </a:r>
            <a:r>
              <a:rPr lang="en-GB" sz="2800" dirty="0" smtClean="0">
                <a:solidFill>
                  <a:srgbClr val="000090"/>
                </a:solidFill>
              </a:rPr>
              <a:t>. But we now do have a picture to explain the Higgs mass itself.</a:t>
            </a:r>
            <a:endParaRPr lang="en-GB" sz="2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82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750183"/>
            <a:ext cx="8964488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Joao will be able to visualize how Fermions get mass, by moving a particle through a medium, and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to visualize the Higgs particle as a clumping of the medium</a:t>
            </a:r>
            <a:r>
              <a:rPr lang="en-GB" sz="2800" dirty="0" smtClean="0">
                <a:solidFill>
                  <a:srgbClr val="000090"/>
                </a:solidFill>
              </a:rPr>
              <a:t>.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Wait and see in about two weeks from now!</a:t>
            </a:r>
            <a:endParaRPr lang="en-GB" sz="2800" dirty="0" smtClean="0">
              <a:solidFill>
                <a:srgbClr val="000090"/>
              </a:solidFill>
            </a:endParaRPr>
          </a:p>
          <a:p>
            <a:endParaRPr lang="en-GB" sz="28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32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817548"/>
            <a:ext cx="8964488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0090"/>
                </a:solidFill>
              </a:rPr>
              <a:t>We realize that there apparently is no way to explain how </a:t>
            </a:r>
          </a:p>
          <a:p>
            <a:pPr marL="457200" indent="-457200">
              <a:buFont typeface="Wingdings" charset="0"/>
              <a:buChar char="à"/>
            </a:pPr>
            <a:r>
              <a:rPr lang="en-GB" sz="2800" dirty="0">
                <a:solidFill>
                  <a:srgbClr val="000090"/>
                </a:solidFill>
              </a:rPr>
              <a:t>W &amp; Z bosons do get their mass</a:t>
            </a:r>
          </a:p>
          <a:p>
            <a:pPr marL="457200" indent="-457200">
              <a:buFont typeface="Wingdings" charset="0"/>
              <a:buChar char="à"/>
            </a:pPr>
            <a:r>
              <a:rPr lang="en-GB" sz="2800" dirty="0" smtClean="0">
                <a:solidFill>
                  <a:srgbClr val="000090"/>
                </a:solidFill>
              </a:rPr>
              <a:t>Photons stay </a:t>
            </a:r>
            <a:r>
              <a:rPr lang="en-GB" sz="2800" dirty="0">
                <a:solidFill>
                  <a:srgbClr val="000090"/>
                </a:solidFill>
              </a:rPr>
              <a:t>massless</a:t>
            </a: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>
                <a:solidFill>
                  <a:srgbClr val="000090"/>
                </a:solidFill>
              </a:rPr>
              <a:t>and further</a:t>
            </a:r>
          </a:p>
          <a:p>
            <a:pPr marL="457200" indent="-457200">
              <a:buFont typeface="Wingdings" charset="0"/>
              <a:buChar char="à"/>
            </a:pPr>
            <a:r>
              <a:rPr lang="en-GB" sz="2800" dirty="0">
                <a:solidFill>
                  <a:srgbClr val="000090"/>
                </a:solidFill>
              </a:rPr>
              <a:t>how to depict EWSB (electroweak symmetry breaking) </a:t>
            </a:r>
            <a:endParaRPr lang="en-GB" sz="2800" dirty="0" smtClean="0">
              <a:solidFill>
                <a:srgbClr val="000090"/>
              </a:solidFill>
            </a:endParaRPr>
          </a:p>
          <a:p>
            <a:endParaRPr lang="en-GB" sz="2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Both should be addressed by </a:t>
            </a:r>
            <a:r>
              <a:rPr lang="en-GB" sz="2800" dirty="0" smtClean="0">
                <a:solidFill>
                  <a:srgbClr val="000090"/>
                </a:solidFill>
              </a:rPr>
              <a:t>IPPOG</a:t>
            </a:r>
          </a:p>
          <a:p>
            <a:r>
              <a:rPr lang="en-GB" sz="2800" dirty="0" smtClean="0">
                <a:solidFill>
                  <a:srgbClr val="000090"/>
                </a:solidFill>
                <a:sym typeface="Wingdings"/>
              </a:rPr>
              <a:t> action items</a:t>
            </a:r>
            <a:endParaRPr lang="en-GB" sz="2800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32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r>
              <a:rPr lang="de-CH" dirty="0" smtClean="0"/>
              <a:t> form </a:t>
            </a:r>
            <a:r>
              <a:rPr lang="de-CH" dirty="0" err="1" smtClean="0"/>
              <a:t>Workinggroup</a:t>
            </a:r>
            <a:endParaRPr lang="de-CH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817548"/>
            <a:ext cx="8964488" cy="624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000090"/>
                </a:solidFill>
              </a:rPr>
              <a:t>It was a great afternoon discussion.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We all learnt </a:t>
            </a:r>
            <a:r>
              <a:rPr lang="en-GB" sz="2800" dirty="0" smtClean="0">
                <a:solidFill>
                  <a:srgbClr val="000090"/>
                </a:solidFill>
              </a:rPr>
              <a:t>quite a bit on visualizations and the problems with these; 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we </a:t>
            </a:r>
            <a:r>
              <a:rPr lang="en-GB" sz="2800" dirty="0" smtClean="0">
                <a:solidFill>
                  <a:srgbClr val="000090"/>
                </a:solidFill>
              </a:rPr>
              <a:t>exchanged </a:t>
            </a:r>
            <a:r>
              <a:rPr lang="en-GB" sz="2800" dirty="0" smtClean="0">
                <a:solidFill>
                  <a:srgbClr val="000090"/>
                </a:solidFill>
              </a:rPr>
              <a:t>good ideas</a:t>
            </a:r>
            <a:r>
              <a:rPr lang="en-GB" sz="2800" dirty="0" smtClean="0">
                <a:solidFill>
                  <a:srgbClr val="000090"/>
                </a:solidFill>
              </a:rPr>
              <a:t>, and </a:t>
            </a:r>
            <a:r>
              <a:rPr lang="en-GB" sz="2800" dirty="0" smtClean="0">
                <a:solidFill>
                  <a:srgbClr val="000090"/>
                </a:solidFill>
              </a:rPr>
              <a:t>are enriched with new pictures.</a:t>
            </a:r>
          </a:p>
          <a:p>
            <a:endParaRPr lang="en-GB" sz="16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We have not solved this task in its full complexity,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as this is a really tough one.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But we did progress and will need to continue.</a:t>
            </a:r>
          </a:p>
          <a:p>
            <a:r>
              <a:rPr lang="en-GB" sz="2800" dirty="0" smtClean="0">
                <a:solidFill>
                  <a:srgbClr val="000090"/>
                </a:solidFill>
              </a:rPr>
              <a:t>Two action items (EWSB, W&amp;Z mass) defined.</a:t>
            </a:r>
          </a:p>
          <a:p>
            <a:endParaRPr lang="en-GB" sz="16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Joao is enriched towards his animation project.</a:t>
            </a:r>
          </a:p>
          <a:p>
            <a:r>
              <a:rPr lang="en-GB" sz="2800" dirty="0">
                <a:solidFill>
                  <a:srgbClr val="000090"/>
                </a:solidFill>
              </a:rPr>
              <a:t>	</a:t>
            </a:r>
            <a:r>
              <a:rPr lang="en-GB" sz="2800" dirty="0" smtClean="0">
                <a:solidFill>
                  <a:srgbClr val="000090"/>
                </a:solidFill>
              </a:rPr>
              <a:t>i.e. clumping of Higgs medium</a:t>
            </a:r>
          </a:p>
          <a:p>
            <a:endParaRPr lang="en-GB" sz="1800" dirty="0">
              <a:solidFill>
                <a:srgbClr val="000090"/>
              </a:solidFill>
            </a:endParaRPr>
          </a:p>
          <a:p>
            <a:r>
              <a:rPr lang="en-GB" sz="2800" dirty="0" smtClean="0">
                <a:solidFill>
                  <a:srgbClr val="000090"/>
                </a:solidFill>
              </a:rPr>
              <a:t>Thanks to all who have contributed!!</a:t>
            </a:r>
          </a:p>
        </p:txBody>
      </p:sp>
    </p:spTree>
    <p:extLst>
      <p:ext uri="{BB962C8B-B14F-4D97-AF65-F5344CB8AC3E}">
        <p14:creationId xmlns:p14="http://schemas.microsoft.com/office/powerpoint/2010/main" val="395429902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talk">
  <a:themeElements>
    <a:clrScheme name="btwf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btwf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f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Fabrik">
  <a:themeElements>
    <a:clrScheme name="Fabrik 2">
      <a:dk1>
        <a:srgbClr val="000000"/>
      </a:dk1>
      <a:lt1>
        <a:srgbClr val="FFFFCC"/>
      </a:lt1>
      <a:dk2>
        <a:srgbClr val="993300"/>
      </a:dk2>
      <a:lt2>
        <a:srgbClr val="EDE1AF"/>
      </a:lt2>
      <a:accent1>
        <a:srgbClr val="CAC0E2"/>
      </a:accent1>
      <a:accent2>
        <a:srgbClr val="DFC977"/>
      </a:accent2>
      <a:accent3>
        <a:srgbClr val="FFFFE2"/>
      </a:accent3>
      <a:accent4>
        <a:srgbClr val="000000"/>
      </a:accent4>
      <a:accent5>
        <a:srgbClr val="E1DCEE"/>
      </a:accent5>
      <a:accent6>
        <a:srgbClr val="CAB66B"/>
      </a:accent6>
      <a:hlink>
        <a:srgbClr val="660033"/>
      </a:hlink>
      <a:folHlink>
        <a:srgbClr val="993366"/>
      </a:folHlink>
    </a:clrScheme>
    <a:fontScheme name="Fabri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abrik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brik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brik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brik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brik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brik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brik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ATLAStalk</Template>
  <TotalTime>40</TotalTime>
  <Words>463</Words>
  <Application>Microsoft Macintosh PowerPoint</Application>
  <PresentationFormat>On-screen Show (4:3)</PresentationFormat>
  <Paragraphs>72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ATLAStalk</vt:lpstr>
      <vt:lpstr>2_Fabrik</vt:lpstr>
      <vt:lpstr>Explaining the Standard Model Mass Mechanism to the Public  aka the Brout-Englert-Higgs-Hagen-Guralnik-Kibble Field  and the Higgs Boson             Michael Kobel</vt:lpstr>
      <vt:lpstr>Conclusions form Workinggroup</vt:lpstr>
      <vt:lpstr>Conclusions form Workinggroup</vt:lpstr>
      <vt:lpstr>Conclusions form Workinggroup</vt:lpstr>
      <vt:lpstr>Conclusions form Workinggroup</vt:lpstr>
      <vt:lpstr>Conclusions form Workinggroup</vt:lpstr>
      <vt:lpstr>Conclusions form Workinggroup</vt:lpstr>
      <vt:lpstr>Conclusions form Workinggroup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           Michael Kobel   Dresden University of Technology</dc:title>
  <dc:creator>michael kobel</dc:creator>
  <cp:lastModifiedBy>Hans Peter Beck</cp:lastModifiedBy>
  <cp:revision>225</cp:revision>
  <dcterms:created xsi:type="dcterms:W3CDTF">2012-04-20T04:27:58Z</dcterms:created>
  <dcterms:modified xsi:type="dcterms:W3CDTF">2012-04-20T15:54:52Z</dcterms:modified>
</cp:coreProperties>
</file>