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rels" ContentType="application/vnd.openxmlformats-package.relationships+xml"/>
  <Default Extension="wdp" ContentType="image/vnd.ms-photo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261" r:id="rId2"/>
    <p:sldId id="256" r:id="rId3"/>
    <p:sldId id="257" r:id="rId4"/>
    <p:sldId id="259" r:id="rId5"/>
    <p:sldId id="260" r:id="rId6"/>
    <p:sldId id="262" r:id="rId7"/>
    <p:sldId id="258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2" scaleToFitPaper="1" frameSlides="1"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91" d="100"/>
          <a:sy n="91" d="100"/>
        </p:scale>
        <p:origin x="-64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interSettings" Target="printerSettings/printerSettings1.bin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notesMaster" Target="notesMasters/notesMaster1.xml"/><Relationship Id="rId10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6F3763A-84A7-E440-8AF2-093060BA7E45}" type="datetimeFigureOut">
              <a:rPr lang="en-US" smtClean="0"/>
              <a:t>4/19/12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032071E-3DB9-6447-8CD3-980E71AC22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071015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5E85267-1533-3C44-A12A-6795757F5EB9}" type="datetimeFigureOut">
              <a:rPr lang="en-US" smtClean="0"/>
              <a:t>4/19/12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528D4F-3D1F-6B43-BD68-759C58E592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869757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528D4F-3D1F-6B43-BD68-759C58E5926D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18399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71608" y="6356352"/>
            <a:ext cx="2952591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D. Barney, IPPOG Co-Chair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ICATPP Como, 3-7 October 2011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33937" y="6356352"/>
            <a:ext cx="2133600" cy="365125"/>
          </a:xfrm>
          <a:prstGeom prst="rect">
            <a:avLst/>
          </a:prstGeom>
        </p:spPr>
        <p:txBody>
          <a:bodyPr/>
          <a:lstStyle/>
          <a:p>
            <a:fld id="{0176070D-3077-B343-844A-9FD872AEA8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56810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9835" y="137772"/>
            <a:ext cx="6772910" cy="1018226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71610" y="1247170"/>
            <a:ext cx="8798264" cy="510918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71608" y="6356352"/>
            <a:ext cx="2952591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D. Barney, IPPOG Co-Chair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ICATPP Como, 3-7 October 2011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33937" y="6356352"/>
            <a:ext cx="2133600" cy="365125"/>
          </a:xfrm>
          <a:prstGeom prst="rect">
            <a:avLst/>
          </a:prstGeom>
        </p:spPr>
        <p:txBody>
          <a:bodyPr/>
          <a:lstStyle/>
          <a:p>
            <a:fld id="{0176070D-3077-B343-844A-9FD872AEA8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59460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71608" y="6356352"/>
            <a:ext cx="2952591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D. Barney, IPPOG Co-Chair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ICATPP Como, 3-7 October 2011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33937" y="6356352"/>
            <a:ext cx="2133600" cy="365125"/>
          </a:xfrm>
          <a:prstGeom prst="rect">
            <a:avLst/>
          </a:prstGeom>
        </p:spPr>
        <p:txBody>
          <a:bodyPr/>
          <a:lstStyle/>
          <a:p>
            <a:fld id="{0176070D-3077-B343-844A-9FD872AEA8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38905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1610" y="1247170"/>
            <a:ext cx="8798264" cy="510918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none"/>
        </p:style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71608" y="6356352"/>
            <a:ext cx="2952591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D. Barney, IPPOG Co-Chair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ICATPP Como, 3-7 October 2011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33937" y="6356352"/>
            <a:ext cx="2133600" cy="365125"/>
          </a:xfrm>
          <a:prstGeom prst="rect">
            <a:avLst/>
          </a:prstGeom>
        </p:spPr>
        <p:txBody>
          <a:bodyPr/>
          <a:lstStyle/>
          <a:p>
            <a:fld id="{0176070D-3077-B343-844A-9FD872AEA868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1235597" y="149970"/>
            <a:ext cx="7731939" cy="103999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vert="horz"/>
          <a:lstStyle>
            <a:lvl1pPr>
              <a:lnSpc>
                <a:spcPct val="120000"/>
              </a:lnSpc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61297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71608" y="6356352"/>
            <a:ext cx="2952591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D. Barney, IPPOG Co-Chair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ICATPP Como, 3-7 October 2011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33937" y="6356352"/>
            <a:ext cx="2133600" cy="365125"/>
          </a:xfrm>
          <a:prstGeom prst="rect">
            <a:avLst/>
          </a:prstGeom>
        </p:spPr>
        <p:txBody>
          <a:bodyPr/>
          <a:lstStyle/>
          <a:p>
            <a:fld id="{0176070D-3077-B343-844A-9FD872AEA8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90265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9835" y="137772"/>
            <a:ext cx="7630964" cy="1018226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/>
          <a:lstStyle>
            <a:lvl1pPr>
              <a:lnSpc>
                <a:spcPct val="120000"/>
              </a:lnSpc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71608" y="1279828"/>
            <a:ext cx="4370360" cy="5076524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none"/>
        </p:style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199" y="1289603"/>
            <a:ext cx="4172599" cy="5066749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none"/>
        </p:style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13668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9835" y="137772"/>
            <a:ext cx="6772910" cy="1018226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171608" y="6356352"/>
            <a:ext cx="2952591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D. Barney, IPPOG Co-Chair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ICATPP Como, 3-7 October 2011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833937" y="6356352"/>
            <a:ext cx="2133600" cy="365125"/>
          </a:xfrm>
          <a:prstGeom prst="rect">
            <a:avLst/>
          </a:prstGeom>
        </p:spPr>
        <p:txBody>
          <a:bodyPr/>
          <a:lstStyle/>
          <a:p>
            <a:fld id="{0176070D-3077-B343-844A-9FD872AEA8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6593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9835" y="137772"/>
            <a:ext cx="6772910" cy="1018226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171608" y="6356352"/>
            <a:ext cx="2952591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D. Barney, IPPOG Co-Chair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ICATPP Como, 3-7 October 2011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833937" y="6356352"/>
            <a:ext cx="2133600" cy="365125"/>
          </a:xfrm>
          <a:prstGeom prst="rect">
            <a:avLst/>
          </a:prstGeom>
        </p:spPr>
        <p:txBody>
          <a:bodyPr/>
          <a:lstStyle/>
          <a:p>
            <a:fld id="{0176070D-3077-B343-844A-9FD872AEA8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15666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171608" y="6356352"/>
            <a:ext cx="2952591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D. Barney, IPPOG Co-Chair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ICATPP Como, 3-7 October 2011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833937" y="6356352"/>
            <a:ext cx="2133600" cy="365125"/>
          </a:xfrm>
          <a:prstGeom prst="rect">
            <a:avLst/>
          </a:prstGeom>
        </p:spPr>
        <p:txBody>
          <a:bodyPr/>
          <a:lstStyle/>
          <a:p>
            <a:fld id="{0176070D-3077-B343-844A-9FD872AEA8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44329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1" y="273052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2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71608" y="6356352"/>
            <a:ext cx="2952591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D. Barney, IPPOG Co-Chair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ICATPP Como, 3-7 October 2011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833937" y="6356352"/>
            <a:ext cx="2133600" cy="365125"/>
          </a:xfrm>
          <a:prstGeom prst="rect">
            <a:avLst/>
          </a:prstGeom>
        </p:spPr>
        <p:txBody>
          <a:bodyPr/>
          <a:lstStyle/>
          <a:p>
            <a:fld id="{0176070D-3077-B343-844A-9FD872AEA8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84152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71608" y="6356352"/>
            <a:ext cx="2952591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D. Barney, IPPOG Co-Chair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ICATPP Como, 3-7 October 2011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833937" y="6356352"/>
            <a:ext cx="2133600" cy="365125"/>
          </a:xfrm>
          <a:prstGeom prst="rect">
            <a:avLst/>
          </a:prstGeom>
        </p:spPr>
        <p:txBody>
          <a:bodyPr/>
          <a:lstStyle/>
          <a:p>
            <a:fld id="{0176070D-3077-B343-844A-9FD872AEA8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96889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4" Type="http://schemas.openxmlformats.org/officeDocument/2006/relationships/image" Target="../media/image2.jp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4000"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W-ippog5-07.jpg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609" y="137772"/>
            <a:ext cx="1052549" cy="10525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13609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xmlns:p14="http://schemas.microsoft.com/office/powerpoint/2010/main" id="1" dur="indefinite" restart="never" nodeType="tmRoot"/>
      </p:par>
    </p:tnLst>
  </p:timing>
  <p:hf hdr="0"/>
  <p:txStyles>
    <p:titleStyle>
      <a:lvl1pPr algn="ctr" defTabSz="457200" rtl="0" eaLnBrk="1" latinLnBrk="0" hangingPunct="1">
        <a:spcBef>
          <a:spcPct val="0"/>
        </a:spcBef>
        <a:buNone/>
        <a:defRPr sz="4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3.jpeg"/><Relationship Id="rId3" Type="http://schemas.microsoft.com/office/2007/relationships/hdphoto" Target="../media/hdphoto1.wdp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171610" y="1247169"/>
            <a:ext cx="8798264" cy="5438115"/>
          </a:xfrm>
        </p:spPr>
        <p:txBody>
          <a:bodyPr/>
          <a:lstStyle/>
          <a:p>
            <a:endParaRPr lang="en-US" dirty="0" smtClean="0"/>
          </a:p>
          <a:p>
            <a:r>
              <a:rPr lang="en-US" dirty="0" smtClean="0"/>
              <a:t>The IPPOG International </a:t>
            </a:r>
            <a:r>
              <a:rPr lang="en-US" dirty="0" err="1" smtClean="0"/>
              <a:t>Masterclasses</a:t>
            </a:r>
            <a:r>
              <a:rPr lang="en-US" dirty="0" smtClean="0"/>
              <a:t> work excellently!</a:t>
            </a:r>
          </a:p>
          <a:p>
            <a:r>
              <a:rPr lang="en-US" dirty="0" smtClean="0"/>
              <a:t>Let’s build on this concept to go further…..but with the same overall aims:</a:t>
            </a:r>
          </a:p>
          <a:p>
            <a:pPr lvl="1"/>
            <a:r>
              <a:rPr lang="en-US" dirty="0" smtClean="0"/>
              <a:t>Show the scientific process</a:t>
            </a:r>
          </a:p>
          <a:p>
            <a:pPr lvl="1"/>
            <a:r>
              <a:rPr lang="en-US" dirty="0" smtClean="0"/>
              <a:t>Be a physicist for a few hours (or less!)</a:t>
            </a:r>
          </a:p>
          <a:p>
            <a:pPr lvl="1"/>
            <a:endParaRPr lang="en-US" dirty="0"/>
          </a:p>
          <a:p>
            <a:r>
              <a:rPr lang="en-US" dirty="0" smtClean="0"/>
              <a:t>Dave, </a:t>
            </a:r>
            <a:r>
              <a:rPr lang="en-US" dirty="0" err="1" smtClean="0"/>
              <a:t>Konrad</a:t>
            </a:r>
            <a:r>
              <a:rPr lang="en-US" dirty="0" smtClean="0"/>
              <a:t>, Nicolas, </a:t>
            </a:r>
            <a:r>
              <a:rPr lang="en-US" dirty="0" err="1" smtClean="0"/>
              <a:t>Despina</a:t>
            </a:r>
            <a:r>
              <a:rPr lang="en-US" dirty="0" smtClean="0"/>
              <a:t>, Lucas, Tom, Ken, </a:t>
            </a:r>
            <a:r>
              <a:rPr lang="en-US" dirty="0" err="1" smtClean="0"/>
              <a:t>Uta</a:t>
            </a:r>
            <a:r>
              <a:rPr lang="en-US" dirty="0" smtClean="0"/>
              <a:t>, Jiri, Ivan</a:t>
            </a:r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(mini) </a:t>
            </a:r>
            <a:r>
              <a:rPr lang="en-US" dirty="0" err="1"/>
              <a:t>Masterclasses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82934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lnSpc>
                <a:spcPct val="120000"/>
              </a:lnSpc>
            </a:pPr>
            <a:r>
              <a:rPr lang="en-US" dirty="0" smtClean="0"/>
              <a:t>(mini) </a:t>
            </a:r>
            <a:r>
              <a:rPr lang="en-US" dirty="0" err="1" smtClean="0"/>
              <a:t>Masterclasses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171608" y="1279828"/>
            <a:ext cx="4370360" cy="5294886"/>
          </a:xfrm>
        </p:spPr>
        <p:txBody>
          <a:bodyPr/>
          <a:lstStyle/>
          <a:p>
            <a:r>
              <a:rPr lang="en-US" dirty="0" smtClean="0"/>
              <a:t>What?</a:t>
            </a:r>
          </a:p>
          <a:p>
            <a:pPr lvl="1"/>
            <a:r>
              <a:rPr lang="en-US" dirty="0" smtClean="0"/>
              <a:t>Shorter (half-</a:t>
            </a:r>
            <a:r>
              <a:rPr lang="en-US" dirty="0" smtClean="0"/>
              <a:t>day – or even less) </a:t>
            </a:r>
            <a:r>
              <a:rPr lang="en-US" dirty="0" smtClean="0"/>
              <a:t>than traditional IPPOG </a:t>
            </a:r>
            <a:r>
              <a:rPr lang="en-US" dirty="0" err="1" smtClean="0"/>
              <a:t>masterclasses</a:t>
            </a:r>
            <a:endParaRPr lang="en-US" dirty="0" smtClean="0"/>
          </a:p>
          <a:p>
            <a:r>
              <a:rPr lang="en-US" dirty="0" smtClean="0"/>
              <a:t>Why?</a:t>
            </a:r>
          </a:p>
          <a:p>
            <a:pPr lvl="1"/>
            <a:r>
              <a:rPr lang="en-US" dirty="0" smtClean="0"/>
              <a:t>Reach more people</a:t>
            </a:r>
          </a:p>
          <a:p>
            <a:pPr lvl="1"/>
            <a:r>
              <a:rPr lang="en-US" dirty="0" smtClean="0"/>
              <a:t>Throughout the year</a:t>
            </a:r>
          </a:p>
          <a:p>
            <a:pPr lvl="1"/>
            <a:r>
              <a:rPr lang="en-US" dirty="0" smtClean="0"/>
              <a:t>Different audiences</a:t>
            </a:r>
          </a:p>
          <a:p>
            <a:pPr lvl="1"/>
            <a:r>
              <a:rPr lang="en-US" dirty="0" smtClean="0"/>
              <a:t>Different locations</a:t>
            </a:r>
          </a:p>
          <a:p>
            <a:pPr lvl="1"/>
            <a:r>
              <a:rPr lang="en-US" dirty="0" smtClean="0"/>
              <a:t>Get more physicists involved</a:t>
            </a:r>
          </a:p>
          <a:p>
            <a:pPr lvl="1"/>
            <a:r>
              <a:rPr lang="en-US" dirty="0" smtClean="0"/>
              <a:t>…….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4648199" y="1289603"/>
            <a:ext cx="4172599" cy="5285111"/>
          </a:xfrm>
        </p:spPr>
        <p:txBody>
          <a:bodyPr/>
          <a:lstStyle/>
          <a:p>
            <a:r>
              <a:rPr lang="en-US" dirty="0"/>
              <a:t>Audiences?</a:t>
            </a:r>
          </a:p>
          <a:p>
            <a:pPr lvl="1"/>
            <a:r>
              <a:rPr lang="en-US" dirty="0"/>
              <a:t>14-16 year olds</a:t>
            </a:r>
          </a:p>
          <a:p>
            <a:pPr lvl="1"/>
            <a:r>
              <a:rPr lang="en-US" dirty="0"/>
              <a:t>16-18 year olds</a:t>
            </a:r>
          </a:p>
          <a:p>
            <a:pPr lvl="1"/>
            <a:r>
              <a:rPr lang="en-US" dirty="0"/>
              <a:t>University </a:t>
            </a:r>
            <a:r>
              <a:rPr lang="en-US" dirty="0" smtClean="0"/>
              <a:t>students – e.g. undergraduate physicists</a:t>
            </a:r>
            <a:endParaRPr lang="en-US" dirty="0"/>
          </a:p>
          <a:p>
            <a:pPr lvl="1"/>
            <a:r>
              <a:rPr lang="en-US" dirty="0"/>
              <a:t>General </a:t>
            </a:r>
            <a:r>
              <a:rPr lang="en-US" dirty="0" smtClean="0"/>
              <a:t>public</a:t>
            </a:r>
          </a:p>
          <a:p>
            <a:pPr lvl="1"/>
            <a:r>
              <a:rPr lang="en-US" dirty="0" smtClean="0"/>
              <a:t>Teachers</a:t>
            </a:r>
            <a:endParaRPr lang="en-US" dirty="0"/>
          </a:p>
          <a:p>
            <a:r>
              <a:rPr lang="en-US" dirty="0"/>
              <a:t>Locations?</a:t>
            </a:r>
          </a:p>
          <a:p>
            <a:pPr lvl="1"/>
            <a:r>
              <a:rPr lang="en-US" dirty="0"/>
              <a:t>@schools</a:t>
            </a:r>
          </a:p>
          <a:p>
            <a:pPr lvl="1"/>
            <a:r>
              <a:rPr lang="en-US" dirty="0"/>
              <a:t>@universities</a:t>
            </a:r>
          </a:p>
          <a:p>
            <a:pPr lvl="1"/>
            <a:r>
              <a:rPr lang="en-US" dirty="0"/>
              <a:t>@</a:t>
            </a:r>
            <a:r>
              <a:rPr lang="en-US" dirty="0" smtClean="0"/>
              <a:t>CERN</a:t>
            </a:r>
          </a:p>
          <a:p>
            <a:pPr lvl="1"/>
            <a:r>
              <a:rPr lang="en-US" dirty="0" smtClean="0"/>
              <a:t>@museums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28026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(mini) </a:t>
            </a:r>
            <a:r>
              <a:rPr lang="en-US" dirty="0" err="1"/>
              <a:t>Masterclasses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71608" y="1196085"/>
            <a:ext cx="4370360" cy="5558983"/>
          </a:xfrm>
        </p:spPr>
        <p:txBody>
          <a:bodyPr/>
          <a:lstStyle/>
          <a:p>
            <a:r>
              <a:rPr lang="en-US" dirty="0" smtClean="0"/>
              <a:t>Format?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Based around a real measurement</a:t>
            </a:r>
          </a:p>
          <a:p>
            <a:pPr lvl="1"/>
            <a:r>
              <a:rPr lang="en-US" dirty="0" smtClean="0"/>
              <a:t>Introduction (</a:t>
            </a:r>
            <a:r>
              <a:rPr lang="en-US" dirty="0" smtClean="0">
                <a:solidFill>
                  <a:srgbClr val="FF0000"/>
                </a:solidFill>
              </a:rPr>
              <a:t>not too detailed</a:t>
            </a:r>
            <a:r>
              <a:rPr lang="en-US" dirty="0" smtClean="0"/>
              <a:t>) </a:t>
            </a:r>
            <a:r>
              <a:rPr lang="en-US" dirty="0" smtClean="0"/>
              <a:t>+ measurement + de-briefing</a:t>
            </a:r>
          </a:p>
          <a:p>
            <a:pPr lvl="1"/>
            <a:r>
              <a:rPr lang="en-US" dirty="0" smtClean="0"/>
              <a:t>……..</a:t>
            </a:r>
          </a:p>
          <a:p>
            <a:r>
              <a:rPr lang="en-US" dirty="0" smtClean="0"/>
              <a:t>Challenges</a:t>
            </a:r>
          </a:p>
          <a:p>
            <a:pPr lvl="1"/>
            <a:r>
              <a:rPr lang="en-US" dirty="0" smtClean="0"/>
              <a:t>Short time!</a:t>
            </a:r>
          </a:p>
          <a:p>
            <a:pPr lvl="1"/>
            <a:r>
              <a:rPr lang="en-US" dirty="0" smtClean="0"/>
              <a:t>Infrastructure in schools</a:t>
            </a:r>
          </a:p>
          <a:p>
            <a:pPr lvl="2"/>
            <a:r>
              <a:rPr lang="en-US" dirty="0" smtClean="0"/>
              <a:t>Hardware (PCs, </a:t>
            </a:r>
            <a:r>
              <a:rPr lang="en-US" dirty="0" err="1" smtClean="0"/>
              <a:t>WiFi</a:t>
            </a:r>
            <a:r>
              <a:rPr lang="en-US" dirty="0" smtClean="0"/>
              <a:t>)</a:t>
            </a:r>
          </a:p>
          <a:p>
            <a:pPr lvl="2"/>
            <a:r>
              <a:rPr lang="en-US" dirty="0" smtClean="0"/>
              <a:t>Software </a:t>
            </a:r>
            <a:r>
              <a:rPr lang="en-US" dirty="0" smtClean="0"/>
              <a:t>installation</a:t>
            </a:r>
          </a:p>
          <a:p>
            <a:pPr lvl="2"/>
            <a:r>
              <a:rPr lang="en-US" dirty="0" smtClean="0"/>
              <a:t>Several solutions to all of this</a:t>
            </a:r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199" y="1191903"/>
            <a:ext cx="4172599" cy="5563165"/>
          </a:xfrm>
        </p:spPr>
        <p:txBody>
          <a:bodyPr/>
          <a:lstStyle/>
          <a:p>
            <a:r>
              <a:rPr lang="en-US" sz="2400" dirty="0" smtClean="0"/>
              <a:t>What is the </a:t>
            </a:r>
            <a:r>
              <a:rPr lang="en-US" sz="2400" dirty="0" smtClean="0"/>
              <a:t>ideal measurement? </a:t>
            </a:r>
            <a:r>
              <a:rPr lang="en-US" sz="2400" dirty="0" smtClean="0">
                <a:solidFill>
                  <a:srgbClr val="FF0000"/>
                </a:solidFill>
              </a:rPr>
              <a:t>ALL OF THEM</a:t>
            </a:r>
            <a:endParaRPr lang="en-US" sz="2400" dirty="0" smtClean="0">
              <a:solidFill>
                <a:srgbClr val="FF0000"/>
              </a:solidFill>
            </a:endParaRPr>
          </a:p>
          <a:p>
            <a:pPr lvl="1"/>
            <a:r>
              <a:rPr lang="en-US" sz="2000" dirty="0" smtClean="0"/>
              <a:t>W-path (structure of the proton)</a:t>
            </a:r>
          </a:p>
          <a:p>
            <a:pPr lvl="1"/>
            <a:r>
              <a:rPr lang="en-US" sz="2000" dirty="0" smtClean="0"/>
              <a:t>Z-mass </a:t>
            </a:r>
            <a:r>
              <a:rPr lang="en-US" sz="2000" dirty="0" smtClean="0"/>
              <a:t>calculation</a:t>
            </a:r>
          </a:p>
          <a:p>
            <a:pPr lvl="1"/>
            <a:r>
              <a:rPr lang="en-US" sz="2000" dirty="0" smtClean="0"/>
              <a:t>Heavy ions</a:t>
            </a:r>
            <a:endParaRPr lang="en-US" sz="2000" dirty="0" smtClean="0"/>
          </a:p>
          <a:p>
            <a:r>
              <a:rPr lang="en-US" sz="2400" dirty="0" smtClean="0"/>
              <a:t>IPPOG </a:t>
            </a:r>
            <a:r>
              <a:rPr lang="en-US" sz="2400" dirty="0" smtClean="0"/>
              <a:t>involvement?</a:t>
            </a:r>
          </a:p>
          <a:p>
            <a:pPr lvl="1"/>
            <a:r>
              <a:rPr lang="en-US" sz="2000" dirty="0" smtClean="0"/>
              <a:t>With experiments</a:t>
            </a:r>
          </a:p>
          <a:p>
            <a:pPr lvl="1"/>
            <a:r>
              <a:rPr lang="en-US" sz="2000" dirty="0" smtClean="0"/>
              <a:t>“toolkit” of materials for physicists to do their own MCs</a:t>
            </a:r>
          </a:p>
          <a:p>
            <a:r>
              <a:rPr lang="en-US" sz="2400" dirty="0" smtClean="0"/>
              <a:t>Experience so far</a:t>
            </a:r>
          </a:p>
          <a:p>
            <a:pPr lvl="1"/>
            <a:r>
              <a:rPr lang="en-US" sz="2000" dirty="0" smtClean="0"/>
              <a:t>UK (“Roadshow”)</a:t>
            </a:r>
          </a:p>
          <a:p>
            <a:pPr lvl="1"/>
            <a:r>
              <a:rPr lang="en-US" sz="2000" dirty="0" smtClean="0"/>
              <a:t>Germany</a:t>
            </a:r>
          </a:p>
          <a:p>
            <a:pPr lvl="1"/>
            <a:r>
              <a:rPr lang="en-US" sz="2000" dirty="0" smtClean="0"/>
              <a:t>CMS</a:t>
            </a:r>
          </a:p>
          <a:p>
            <a:pPr lvl="1"/>
            <a:r>
              <a:rPr lang="en-US" sz="2000" dirty="0" smtClean="0"/>
              <a:t>???</a:t>
            </a:r>
            <a:endParaRPr lang="en-US" sz="2000" dirty="0" smtClean="0"/>
          </a:p>
        </p:txBody>
      </p:sp>
    </p:spTree>
    <p:extLst>
      <p:ext uri="{BB962C8B-B14F-4D97-AF65-F5344CB8AC3E}">
        <p14:creationId xmlns:p14="http://schemas.microsoft.com/office/powerpoint/2010/main" val="41680411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(mini) </a:t>
            </a:r>
            <a:r>
              <a:rPr lang="en-US" dirty="0" err="1"/>
              <a:t>Masterclasses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71608" y="1279827"/>
            <a:ext cx="4370360" cy="5475241"/>
          </a:xfrm>
        </p:spPr>
        <p:txBody>
          <a:bodyPr/>
          <a:lstStyle/>
          <a:p>
            <a:r>
              <a:rPr lang="en-US" dirty="0" smtClean="0"/>
              <a:t>Other comments for </a:t>
            </a:r>
            <a:r>
              <a:rPr lang="en-US" dirty="0" err="1" smtClean="0"/>
              <a:t>Masterclasses@schools</a:t>
            </a:r>
            <a:endParaRPr lang="en-US" dirty="0" smtClean="0"/>
          </a:p>
          <a:p>
            <a:pPr lvl="1"/>
            <a:r>
              <a:rPr lang="en-US" dirty="0" smtClean="0"/>
              <a:t>Local press should be informed for school visits</a:t>
            </a:r>
          </a:p>
          <a:p>
            <a:pPr lvl="1"/>
            <a:r>
              <a:rPr lang="en-US" dirty="0" smtClean="0"/>
              <a:t>Burden of organization lies with the schools and not us</a:t>
            </a:r>
          </a:p>
          <a:p>
            <a:pPr lvl="1"/>
            <a:r>
              <a:rPr lang="en-US" dirty="0" smtClean="0"/>
              <a:t>Can enhance reputation etc. of school teachers</a:t>
            </a:r>
          </a:p>
          <a:p>
            <a:pPr lvl="1"/>
            <a:r>
              <a:rPr lang="en-US" dirty="0" smtClean="0"/>
              <a:t>Need to document these activities</a:t>
            </a:r>
          </a:p>
          <a:p>
            <a:pPr lvl="2"/>
            <a:r>
              <a:rPr lang="en-US" dirty="0" smtClean="0"/>
              <a:t>Who does what, where, when</a:t>
            </a:r>
          </a:p>
          <a:p>
            <a:pPr lvl="2"/>
            <a:r>
              <a:rPr lang="en-US" dirty="0" smtClean="0"/>
              <a:t>Share experience via social media!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199" y="1289603"/>
            <a:ext cx="4172599" cy="5465465"/>
          </a:xfrm>
        </p:spPr>
        <p:txBody>
          <a:bodyPr/>
          <a:lstStyle/>
          <a:p>
            <a:r>
              <a:rPr lang="en-US" dirty="0" smtClean="0"/>
              <a:t>Who are the “Masters”</a:t>
            </a:r>
          </a:p>
          <a:p>
            <a:pPr lvl="1"/>
            <a:r>
              <a:rPr lang="en-US" dirty="0" smtClean="0"/>
              <a:t>PhD students upwards</a:t>
            </a:r>
          </a:p>
          <a:p>
            <a:pPr lvl="1"/>
            <a:r>
              <a:rPr lang="en-US" dirty="0" smtClean="0"/>
              <a:t>The Masters are equally “salespersons” and “informal educators”</a:t>
            </a:r>
          </a:p>
          <a:p>
            <a:pPr lvl="1"/>
            <a:r>
              <a:rPr lang="en-US" dirty="0" smtClean="0"/>
              <a:t>Do we have enough manpower &amp; funding for this?</a:t>
            </a:r>
          </a:p>
        </p:txBody>
      </p:sp>
    </p:spTree>
    <p:extLst>
      <p:ext uri="{BB962C8B-B14F-4D97-AF65-F5344CB8AC3E}">
        <p14:creationId xmlns:p14="http://schemas.microsoft.com/office/powerpoint/2010/main" val="6073774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/>
                    </a14:imgEffect>
                  </a14:imgLayer>
                </a14:imgProps>
              </a:ext>
            </a:extLst>
          </a:blip>
          <a:srcRect t="4817" r="11718"/>
          <a:stretch/>
        </p:blipFill>
        <p:spPr>
          <a:xfrm rot="5400000">
            <a:off x="3457605" y="1210627"/>
            <a:ext cx="6146648" cy="4411881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37235" y="1702724"/>
            <a:ext cx="385157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Timeline for 3-hour </a:t>
            </a:r>
            <a:r>
              <a:rPr lang="en-US" sz="2800" dirty="0" err="1" smtClean="0"/>
              <a:t>Masterclass</a:t>
            </a:r>
            <a:r>
              <a:rPr lang="en-US" sz="2800" dirty="0" smtClean="0"/>
              <a:t> at Schools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0554728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71610" y="1247169"/>
            <a:ext cx="8798264" cy="5466029"/>
          </a:xfrm>
        </p:spPr>
        <p:txBody>
          <a:bodyPr/>
          <a:lstStyle/>
          <a:p>
            <a:r>
              <a:rPr lang="en-US" dirty="0" smtClean="0"/>
              <a:t>International </a:t>
            </a:r>
            <a:r>
              <a:rPr lang="en-US" dirty="0" err="1" smtClean="0"/>
              <a:t>Masterclasses</a:t>
            </a:r>
            <a:endParaRPr lang="en-US" dirty="0" smtClean="0"/>
          </a:p>
          <a:p>
            <a:pPr lvl="1"/>
            <a:r>
              <a:rPr lang="en-US" dirty="0" smtClean="0"/>
              <a:t>Organized by IPPOG</a:t>
            </a:r>
          </a:p>
          <a:p>
            <a:pPr lvl="1"/>
            <a:r>
              <a:rPr lang="en-US" dirty="0"/>
              <a:t>I</a:t>
            </a:r>
            <a:r>
              <a:rPr lang="en-US" dirty="0" smtClean="0"/>
              <a:t>nstitutes in multiple countries host high school kids</a:t>
            </a:r>
          </a:p>
          <a:p>
            <a:pPr lvl="1"/>
            <a:r>
              <a:rPr lang="en-US" dirty="0" smtClean="0"/>
              <a:t>Video conference hosted by CERN</a:t>
            </a:r>
          </a:p>
          <a:p>
            <a:r>
              <a:rPr lang="en-US" dirty="0" smtClean="0"/>
              <a:t>National </a:t>
            </a:r>
            <a:r>
              <a:rPr lang="en-US" dirty="0" err="1" smtClean="0"/>
              <a:t>Masterclasses</a:t>
            </a:r>
            <a:endParaRPr lang="en-US" dirty="0" smtClean="0"/>
          </a:p>
          <a:p>
            <a:pPr lvl="1"/>
            <a:r>
              <a:rPr lang="en-US" dirty="0" smtClean="0"/>
              <a:t>Organized by individual country</a:t>
            </a:r>
          </a:p>
          <a:p>
            <a:pPr lvl="1"/>
            <a:r>
              <a:rPr lang="en-US" dirty="0" smtClean="0"/>
              <a:t>Institute hosts high school kids</a:t>
            </a:r>
          </a:p>
          <a:p>
            <a:r>
              <a:rPr lang="en-US" dirty="0" smtClean="0"/>
              <a:t>Local of Mini </a:t>
            </a:r>
            <a:r>
              <a:rPr lang="en-US" dirty="0" err="1" smtClean="0"/>
              <a:t>Masterclass</a:t>
            </a:r>
            <a:endParaRPr lang="en-US" dirty="0" smtClean="0"/>
          </a:p>
          <a:p>
            <a:pPr lvl="1"/>
            <a:r>
              <a:rPr lang="en-US" dirty="0" smtClean="0"/>
              <a:t>Organized by country or institute</a:t>
            </a:r>
          </a:p>
          <a:p>
            <a:pPr lvl="1"/>
            <a:r>
              <a:rPr lang="en-US" dirty="0" smtClean="0"/>
              <a:t>Single or multiple physicists go to a school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Nomenclature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083042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3200" dirty="0" smtClean="0"/>
              <a:t>Experience of CMS “mini </a:t>
            </a:r>
            <a:r>
              <a:rPr lang="en-US" sz="3200" dirty="0" err="1" smtClean="0"/>
              <a:t>Masterclasses</a:t>
            </a:r>
            <a:r>
              <a:rPr lang="en-US" sz="3200" dirty="0" smtClean="0"/>
              <a:t>”: two high schools in the UK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71608" y="1279828"/>
            <a:ext cx="4370360" cy="5461284"/>
          </a:xfrm>
        </p:spPr>
        <p:txBody>
          <a:bodyPr/>
          <a:lstStyle/>
          <a:p>
            <a:r>
              <a:rPr lang="en-US" sz="2400" dirty="0" smtClean="0"/>
              <a:t>What worked</a:t>
            </a:r>
          </a:p>
          <a:p>
            <a:pPr lvl="1"/>
            <a:r>
              <a:rPr lang="en-US" sz="2000" dirty="0" smtClean="0"/>
              <a:t>One physicist going to a school</a:t>
            </a:r>
          </a:p>
          <a:p>
            <a:pPr lvl="2"/>
            <a:r>
              <a:rPr lang="en-US" sz="1800" dirty="0" smtClean="0"/>
              <a:t>Low cost for school</a:t>
            </a:r>
          </a:p>
          <a:p>
            <a:pPr lvl="2"/>
            <a:r>
              <a:rPr lang="en-US" sz="1800" dirty="0" smtClean="0"/>
              <a:t>Relatively low cost for institute (CMS in this case)</a:t>
            </a:r>
          </a:p>
          <a:p>
            <a:pPr lvl="1"/>
            <a:r>
              <a:rPr lang="en-US" sz="2000" dirty="0" err="1" smtClean="0"/>
              <a:t>Masterclass</a:t>
            </a:r>
            <a:r>
              <a:rPr lang="en-US" sz="2000" dirty="0" smtClean="0"/>
              <a:t> in 3 hours!</a:t>
            </a:r>
          </a:p>
          <a:p>
            <a:pPr lvl="2"/>
            <a:r>
              <a:rPr lang="en-US" sz="1800" dirty="0" smtClean="0"/>
              <a:t>~1 hour introduction</a:t>
            </a:r>
          </a:p>
          <a:p>
            <a:pPr lvl="2"/>
            <a:r>
              <a:rPr lang="en-US" sz="1800" dirty="0" smtClean="0"/>
              <a:t>~1 hour measurement</a:t>
            </a:r>
          </a:p>
          <a:p>
            <a:pPr lvl="2"/>
            <a:r>
              <a:rPr lang="en-US" sz="1800" dirty="0" smtClean="0"/>
              <a:t>~1 hour debriefing/chat</a:t>
            </a:r>
          </a:p>
          <a:p>
            <a:pPr lvl="1"/>
            <a:r>
              <a:rPr lang="en-US" sz="2000" dirty="0" smtClean="0"/>
              <a:t>Web-based event display &amp; spreadsheet</a:t>
            </a:r>
          </a:p>
          <a:p>
            <a:pPr lvl="1"/>
            <a:r>
              <a:rPr lang="en-US" sz="2000" dirty="0" smtClean="0"/>
              <a:t>Teachers did the measurement!</a:t>
            </a:r>
          </a:p>
          <a:p>
            <a:pPr lvl="1"/>
            <a:r>
              <a:rPr lang="en-US" sz="2000" dirty="0" smtClean="0"/>
              <a:t>Measurement of W</a:t>
            </a:r>
            <a:r>
              <a:rPr lang="en-US" sz="2000" baseline="30000" dirty="0" smtClean="0"/>
              <a:t>+</a:t>
            </a:r>
            <a:r>
              <a:rPr lang="en-US" sz="2000" dirty="0" smtClean="0"/>
              <a:t>/W</a:t>
            </a:r>
            <a:r>
              <a:rPr lang="en-US" sz="2000" baseline="30000" dirty="0" smtClean="0"/>
              <a:t>-</a:t>
            </a:r>
            <a:r>
              <a:rPr lang="en-US" sz="2000" dirty="0" smtClean="0"/>
              <a:t> ratio generally gives good results! </a:t>
            </a:r>
          </a:p>
          <a:p>
            <a:pPr lvl="1"/>
            <a:r>
              <a:rPr lang="en-US" sz="2000" dirty="0" smtClean="0"/>
              <a:t>No time for students to become bored!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199" y="1289603"/>
            <a:ext cx="4172599" cy="5451509"/>
          </a:xfrm>
        </p:spPr>
        <p:txBody>
          <a:bodyPr/>
          <a:lstStyle/>
          <a:p>
            <a:r>
              <a:rPr lang="en-US" sz="2400" dirty="0" smtClean="0"/>
              <a:t>What could be improved</a:t>
            </a:r>
          </a:p>
          <a:p>
            <a:pPr lvl="1"/>
            <a:r>
              <a:rPr lang="en-US" sz="2000" dirty="0" smtClean="0"/>
              <a:t>More contact with schools beforehand to determine level of the students more accurately</a:t>
            </a:r>
          </a:p>
          <a:p>
            <a:pPr lvl="1"/>
            <a:r>
              <a:rPr lang="en-US" sz="2000" dirty="0" smtClean="0"/>
              <a:t>Go through a few events all together on the screen</a:t>
            </a:r>
          </a:p>
          <a:p>
            <a:pPr lvl="1"/>
            <a:r>
              <a:rPr lang="en-US" sz="2000" dirty="0" smtClean="0"/>
              <a:t>Handouts desired</a:t>
            </a:r>
          </a:p>
          <a:p>
            <a:pPr lvl="2"/>
            <a:r>
              <a:rPr lang="en-US" sz="1800" dirty="0" smtClean="0"/>
              <a:t>Cheat-sheet for measurement</a:t>
            </a:r>
          </a:p>
          <a:p>
            <a:pPr lvl="2"/>
            <a:r>
              <a:rPr lang="en-US" sz="1800" dirty="0" smtClean="0"/>
              <a:t>Ideas for further studies</a:t>
            </a:r>
          </a:p>
          <a:p>
            <a:pPr lvl="2"/>
            <a:r>
              <a:rPr lang="en-US" sz="1800" dirty="0" smtClean="0"/>
              <a:t>Information about coming to CERN for visits and, in particular, to study!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427648822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9862</TotalTime>
  <Words>521</Words>
  <Application>Microsoft Macintosh PowerPoint</Application>
  <PresentationFormat>On-screen Show (4:3)</PresentationFormat>
  <Paragraphs>97</Paragraphs>
  <Slides>7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(mini) Masterclasses</vt:lpstr>
      <vt:lpstr>(mini) Masterclasses</vt:lpstr>
      <vt:lpstr>(mini) Masterclasses</vt:lpstr>
      <vt:lpstr>(mini) Masterclasses</vt:lpstr>
      <vt:lpstr>PowerPoint Presentation</vt:lpstr>
      <vt:lpstr>Nomenclature</vt:lpstr>
      <vt:lpstr>Experience of CMS “mini Masterclasses”: two high schools in the UK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David Barney</dc:creator>
  <cp:lastModifiedBy>David Barney</cp:lastModifiedBy>
  <cp:revision>77</cp:revision>
  <cp:lastPrinted>2011-10-01T12:58:46Z</cp:lastPrinted>
  <dcterms:created xsi:type="dcterms:W3CDTF">2011-09-27T06:43:36Z</dcterms:created>
  <dcterms:modified xsi:type="dcterms:W3CDTF">2012-04-20T16:09:47Z</dcterms:modified>
</cp:coreProperties>
</file>