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6"/>
  </p:notesMasterIdLst>
  <p:sldIdLst>
    <p:sldId id="256" r:id="rId3"/>
    <p:sldId id="336" r:id="rId4"/>
    <p:sldId id="337" r:id="rId5"/>
  </p:sldIdLst>
  <p:sldSz cx="9144000" cy="6858000" type="screen4x3"/>
  <p:notesSz cx="6731000" cy="9855200"/>
  <p:defaultTextStyle>
    <a:defPPr>
      <a:defRPr lang="en-GB"/>
    </a:defPPr>
    <a:lvl1pPr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00"/>
    <a:srgbClr val="FFFF00"/>
    <a:srgbClr val="FFFF66"/>
    <a:srgbClr val="FFCC66"/>
    <a:srgbClr val="FF3300"/>
    <a:srgbClr val="FFCC99"/>
    <a:srgbClr val="FFCCFF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358" autoAdjust="0"/>
    <p:restoredTop sz="75973" autoAdjust="0"/>
  </p:normalViewPr>
  <p:slideViewPr>
    <p:cSldViewPr>
      <p:cViewPr varScale="1">
        <p:scale>
          <a:sx n="68" d="100"/>
          <a:sy n="68" d="100"/>
        </p:scale>
        <p:origin x="-492" y="-5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76"/>
        <p:guide pos="215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31000" cy="9855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731000" cy="9855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731000" cy="9855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731000" cy="9855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6731000" cy="9855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9838" tIns="46716" rIns="89838" bIns="46716" numCol="1" anchor="t" anchorCtr="0" compatLnSpc="1">
            <a:prstTxWarp prst="textNoShape">
              <a:avLst/>
            </a:prstTxWarp>
          </a:bodyPr>
          <a:lstStyle>
            <a:lvl1pPr defTabSz="455613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2313" algn="l"/>
                <a:tab pos="1444625" algn="l"/>
                <a:tab pos="2168525" algn="l"/>
                <a:tab pos="289083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813175" y="0"/>
            <a:ext cx="29083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9838" tIns="46716" rIns="89838" bIns="46716" numCol="1" anchor="t" anchorCtr="0" compatLnSpc="1">
            <a:prstTxWarp prst="textNoShape">
              <a:avLst/>
            </a:prstTxWarp>
          </a:bodyPr>
          <a:lstStyle>
            <a:lvl1pPr algn="r" defTabSz="455613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2313" algn="l"/>
                <a:tab pos="1444625" algn="l"/>
                <a:tab pos="2168525" algn="l"/>
                <a:tab pos="289083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8525" y="739775"/>
            <a:ext cx="4926013" cy="3694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81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76863" cy="4430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9838" tIns="46716" rIns="89838" bIns="46716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9359900"/>
            <a:ext cx="29083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9838" tIns="46716" rIns="89838" bIns="46716" numCol="1" anchor="b" anchorCtr="0" compatLnSpc="1">
            <a:prstTxWarp prst="textNoShape">
              <a:avLst/>
            </a:prstTxWarp>
          </a:bodyPr>
          <a:lstStyle>
            <a:lvl1pPr defTabSz="455613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2313" algn="l"/>
                <a:tab pos="1444625" algn="l"/>
                <a:tab pos="2168525" algn="l"/>
                <a:tab pos="289083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813175" y="9359900"/>
            <a:ext cx="29083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9838" tIns="46716" rIns="89838" bIns="46716" numCol="1" anchor="b" anchorCtr="0" compatLnSpc="1">
            <a:prstTxWarp prst="textNoShape">
              <a:avLst/>
            </a:prstTxWarp>
          </a:bodyPr>
          <a:lstStyle>
            <a:lvl1pPr algn="r" defTabSz="455613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2313" algn="l"/>
                <a:tab pos="1444625" algn="l"/>
                <a:tab pos="2168525" algn="l"/>
                <a:tab pos="289083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5E7987F7-0FDB-4418-8DA2-46C303E8795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90518B-083A-49C5-90C4-F57F078864E4}" type="slidenum">
              <a:rPr lang="en-GB"/>
              <a:pPr/>
              <a:t>1</a:t>
            </a:fld>
            <a:endParaRPr lang="en-GB"/>
          </a:p>
        </p:txBody>
      </p:sp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904875" y="739775"/>
            <a:ext cx="492125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17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78450" cy="44323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91275" tIns="45638" rIns="91275" bIns="45638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FB5099-C30A-4B4D-92A3-937641220326}" type="slidenum">
              <a:rPr lang="en-GB"/>
              <a:pPr/>
              <a:t>2</a:t>
            </a:fld>
            <a:endParaRPr lang="en-GB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904875" y="739775"/>
            <a:ext cx="492125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8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78450" cy="44323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91275" tIns="45638" rIns="91275" bIns="45638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FB5099-C30A-4B4D-92A3-937641220326}" type="slidenum">
              <a:rPr lang="en-GB"/>
              <a:pPr/>
              <a:t>3</a:t>
            </a:fld>
            <a:endParaRPr lang="en-GB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904875" y="739775"/>
            <a:ext cx="492125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8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78450" cy="44323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91275" tIns="45638" rIns="91275" bIns="45638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33BD174-F836-4305-9367-0A5C5496446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852569A-9EB2-41A9-8791-57482F7A860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3075" y="66675"/>
            <a:ext cx="2157413" cy="6329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4600" cy="6329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4B29D67-DF0F-4B61-9310-FD65F7D4AD9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A4B314D-09DA-42F7-BC30-B799E00133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2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2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825" y="2493963"/>
            <a:ext cx="6510338" cy="10683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3FBD473-6ABE-4C0B-BAEA-B758003C3B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4813" cy="542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3288" y="974725"/>
            <a:ext cx="4214812" cy="542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2AB1198-36E3-456A-8639-F0935478F4B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C2E2502-57EE-4ED7-97F1-96C12331E52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0964580-B2B1-40D5-905A-081EC4BBBDA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BC4E3FC-0A54-47F0-A420-FE242717FB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199AA0F-05CF-4E97-A353-7DEC0C3EA2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25F6BDC-3459-4CAE-8E94-989FDD61E09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8521700" y="6562725"/>
            <a:ext cx="461963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4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 b="1">
                <a:solidFill>
                  <a:srgbClr val="2B519A"/>
                </a:solidFill>
              </a:defRPr>
            </a:lvl1pPr>
          </a:lstStyle>
          <a:p>
            <a:fld id="{84C15AD6-5538-433A-A32F-4577E684D57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2025" cy="5421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55588" y="644525"/>
            <a:ext cx="3652837" cy="327025"/>
            <a:chOff x="161" y="406"/>
            <a:chExt cx="2301" cy="206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161" y="406"/>
              <a:ext cx="2301" cy="2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r">
                <a:lnSpc>
                  <a:spcPct val="100000"/>
                </a:lnSpc>
                <a:spcBef>
                  <a:spcPts val="225"/>
                </a:spcBef>
                <a:buClr>
                  <a:srgbClr val="F1AF00"/>
                </a:buCl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900">
                  <a:solidFill>
                    <a:srgbClr val="FFFFFF"/>
                  </a:solidFill>
                </a:rPr>
                <a:t>Enabling Grids for E-sciencE</a:t>
              </a:r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161" y="406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>
              <a:off x="161" y="612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>
              <a:off x="161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>
              <a:off x="2462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3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26238" cy="684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0" y="6491288"/>
            <a:ext cx="30908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buClr>
                <a:srgbClr val="FFCC66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2B519A"/>
                </a:solidFill>
              </a:rPr>
              <a:t>EGEE-II INFSO-RI-031688</a:t>
            </a:r>
            <a:r>
              <a:rPr lang="en-GB">
                <a:solidFill>
                  <a:srgbClr val="2B519A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2pPr>
      <a:lvl3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3pPr>
      <a:lvl4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4pPr>
      <a:lvl5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5pPr>
      <a:lvl6pPr marL="457200"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6pPr>
      <a:lvl7pPr marL="914400"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7pPr>
      <a:lvl8pPr marL="1371600"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8pPr>
      <a:lvl9pPr marL="1828800"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9pPr>
    </p:titleStyle>
    <p:bodyStyle>
      <a:lvl1pPr marL="334963" indent="-334963" algn="l" defTabSz="457200" rtl="0" fontAlgn="base">
        <a:lnSpc>
          <a:spcPct val="71000"/>
        </a:lnSpc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35013" indent="-277813" algn="l" defTabSz="457200" rtl="0" fontAlgn="base">
        <a:lnSpc>
          <a:spcPct val="71000"/>
        </a:lnSpc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defTabSz="457200" rtl="0" fontAlgn="base">
        <a:lnSpc>
          <a:spcPct val="71000"/>
        </a:lnSpc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pitchFamily="2" charset="2"/>
        <a:buChar char=""/>
        <a:defRPr sz="1900">
          <a:solidFill>
            <a:srgbClr val="00338F"/>
          </a:solidFill>
          <a:latin typeface="+mn-lt"/>
        </a:defRPr>
      </a:lvl3pPr>
      <a:lvl4pPr marL="1600200" indent="-228600" algn="l" defTabSz="457200" rtl="0" fontAlgn="base">
        <a:lnSpc>
          <a:spcPct val="71000"/>
        </a:lnSpc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55825" y="2493963"/>
            <a:ext cx="6510338" cy="106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6491288"/>
            <a:ext cx="2238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buClr>
                <a:srgbClr val="FFCC66"/>
              </a:buClr>
              <a:buFont typeface="Verdana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2B519A"/>
                </a:solidFill>
                <a:latin typeface="Verdana" pitchFamily="34" charset="0"/>
              </a:rPr>
              <a:t>EGEE-II INFSO-RI-031688</a:t>
            </a:r>
            <a:r>
              <a:rPr lang="en-GB">
                <a:solidFill>
                  <a:srgbClr val="2B519A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903788" y="696913"/>
            <a:ext cx="40259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450"/>
              </a:spcBef>
              <a:buClr>
                <a:srgbClr val="FFCC66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FFFFFF"/>
                </a:solidFill>
              </a:rPr>
              <a:t>Enabling Grids for E-sciencE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350" y="5861050"/>
            <a:ext cx="1855788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buClr>
                <a:srgbClr val="FFCC66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b="1">
                <a:solidFill>
                  <a:srgbClr val="325FAF"/>
                </a:solidFill>
              </a:rPr>
              <a:t>www.eu-egee.org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329363" y="5592763"/>
            <a:ext cx="1336675" cy="858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5643563" y="6491288"/>
            <a:ext cx="350043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buClr>
                <a:srgbClr val="FFCC66"/>
              </a:buClr>
              <a:buFont typeface="Verdana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325FAF"/>
                </a:solidFill>
                <a:latin typeface="Verdana" pitchFamily="34" charset="0"/>
              </a:rPr>
              <a:t>EGEE and gLite are registered trademarks</a:t>
            </a:r>
            <a:r>
              <a:rPr lang="en-GB">
                <a:solidFill>
                  <a:srgbClr val="325FAF"/>
                </a:solidFill>
              </a:rPr>
              <a:t> </a:t>
            </a:r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2pPr>
      <a:lvl3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3pPr>
      <a:lvl4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4pPr>
      <a:lvl5pPr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5pPr>
      <a:lvl6pPr marL="457200"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6pPr>
      <a:lvl7pPr marL="914400"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7pPr>
      <a:lvl8pPr marL="1371600"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8pPr>
      <a:lvl9pPr marL="1828800" algn="r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</a:defRPr>
      </a:lvl9pPr>
    </p:titleStyle>
    <p:bodyStyle>
      <a:lvl1pPr marL="334963" indent="-334963" algn="l" defTabSz="457200" rtl="0" fontAlgn="base">
        <a:lnSpc>
          <a:spcPct val="71000"/>
        </a:lnSpc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35013" indent="-277813" algn="l" defTabSz="457200" rtl="0" fontAlgn="base">
        <a:lnSpc>
          <a:spcPct val="71000"/>
        </a:lnSpc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defTabSz="457200" rtl="0" fontAlgn="base">
        <a:lnSpc>
          <a:spcPct val="71000"/>
        </a:lnSpc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pitchFamily="2" charset="2"/>
        <a:buChar char=""/>
        <a:defRPr sz="1900">
          <a:solidFill>
            <a:srgbClr val="00338F"/>
          </a:solidFill>
          <a:latin typeface="+mn-lt"/>
        </a:defRPr>
      </a:lvl3pPr>
      <a:lvl4pPr marL="1600200" indent="-228600" algn="l" defTabSz="457200" rtl="0" fontAlgn="base">
        <a:lnSpc>
          <a:spcPct val="71000"/>
        </a:lnSpc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defTabSz="457200" rtl="0" fontAlgn="base">
        <a:lnSpc>
          <a:spcPct val="7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619375" y="1905000"/>
            <a:ext cx="5997575" cy="1076325"/>
          </a:xfrm>
          <a:ln/>
        </p:spPr>
        <p:txBody>
          <a:bodyPr/>
          <a:lstStyle/>
          <a:p>
            <a:pPr algn="l">
              <a:lnSpc>
                <a:spcPct val="100000"/>
              </a:lnSpc>
              <a:buClr>
                <a:srgbClr val="2B519A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2B519A"/>
                </a:solidFill>
              </a:rPr>
              <a:t>PPS All sites Meeting:</a:t>
            </a:r>
            <a:r>
              <a:rPr lang="en-US" dirty="0"/>
              <a:t> </a:t>
            </a:r>
            <a:r>
              <a:rPr lang="en-US" i="1" dirty="0" smtClean="0">
                <a:solidFill>
                  <a:srgbClr val="2B519A"/>
                </a:solidFill>
              </a:rPr>
              <a:t>Interoperability Testbed</a:t>
            </a:r>
            <a:endParaRPr lang="en-GB" i="1" dirty="0">
              <a:solidFill>
                <a:srgbClr val="2B519A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160588" y="3087688"/>
            <a:ext cx="6518275" cy="2178050"/>
          </a:xfrm>
          <a:prstGeom prst="rect">
            <a:avLst/>
          </a:prstGeom>
          <a:noFill/>
          <a:ln/>
        </p:spPr>
        <p:txBody>
          <a:bodyPr lIns="90000" tIns="46800" rIns="90000" bIns="46800"/>
          <a:lstStyle/>
          <a:p>
            <a:pPr marL="457200" lvl="1" indent="0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1800" i="1" dirty="0">
                <a:solidFill>
                  <a:srgbClr val="2B519A"/>
                </a:solidFill>
              </a:rPr>
              <a:t>A. Retico, N. Thackray (CERN)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1800" i="1" dirty="0">
                <a:solidFill>
                  <a:srgbClr val="2B519A"/>
                </a:solidFill>
              </a:rPr>
              <a:t>SA1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lang="en-GB" sz="1800" dirty="0">
              <a:solidFill>
                <a:srgbClr val="2B519A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1800" b="1" dirty="0">
                <a:solidFill>
                  <a:srgbClr val="2B519A"/>
                </a:solidFill>
              </a:rPr>
              <a:t>EGEE 2007</a:t>
            </a:r>
            <a:r>
              <a:rPr lang="en-GB" sz="1800" dirty="0">
                <a:solidFill>
                  <a:srgbClr val="2B519A"/>
                </a:solidFill>
              </a:rPr>
              <a:t> 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1800" b="1" i="1" dirty="0">
                <a:solidFill>
                  <a:srgbClr val="2B519A"/>
                </a:solidFill>
              </a:rPr>
              <a:t>PPS All sites Meeting: </a:t>
            </a:r>
            <a:r>
              <a:rPr lang="en-GB" sz="1800" i="1" dirty="0" smtClean="0">
                <a:solidFill>
                  <a:srgbClr val="2B519A"/>
                </a:solidFill>
              </a:rPr>
              <a:t>Interoperability Testbed</a:t>
            </a:r>
            <a:endParaRPr lang="en-GB" sz="1800" i="1" dirty="0">
              <a:solidFill>
                <a:srgbClr val="2B519A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1800" dirty="0">
                <a:solidFill>
                  <a:srgbClr val="2B519A"/>
                </a:solidFill>
              </a:rPr>
              <a:t>Budapest, Hungary, 3rd October, 2007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lang="en-GB" sz="1800" dirty="0">
              <a:solidFill>
                <a:srgbClr val="2B519A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245B1C8-CF63-432A-A42C-34682642508F}" type="slidenum">
              <a:rPr lang="en-GB"/>
              <a:pPr/>
              <a:t>2</a:t>
            </a:fld>
            <a:endParaRPr lang="en-GB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What is it (will it be)?</a:t>
            </a:r>
            <a:endParaRPr lang="en-GB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589963" cy="5429250"/>
          </a:xfrm>
          <a:ln/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b="0" dirty="0"/>
          </a:p>
          <a:p>
            <a:pPr>
              <a:lnSpc>
                <a:spcPct val="100000"/>
              </a:lnSpc>
              <a:spcBef>
                <a:spcPts val="2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To test that new releases of grid middleware don’t break interoperability between EGEE and other grids</a:t>
            </a:r>
          </a:p>
          <a:p>
            <a:pPr>
              <a:lnSpc>
                <a:spcPct val="90000"/>
              </a:lnSpc>
              <a:spcBef>
                <a:spcPts val="2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Start with EGEE and OSG grids</a:t>
            </a:r>
          </a:p>
          <a:p>
            <a:pPr lvl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200" dirty="0" smtClean="0"/>
              <a:t>Will be extended in the future to include other grids / grid middlewares</a:t>
            </a:r>
            <a:endParaRPr lang="en-US" sz="2200" dirty="0" smtClean="0"/>
          </a:p>
          <a:p>
            <a:pPr>
              <a:lnSpc>
                <a:spcPct val="90000"/>
              </a:lnSpc>
              <a:spcBef>
                <a:spcPts val="2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Has </a:t>
            </a:r>
            <a:r>
              <a:rPr lang="en-GB" dirty="0"/>
              <a:t>been worked on “in the background” for a while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Priority of this has now been increased by EGEE management, CMS and OSG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200" b="0" dirty="0" smtClean="0"/>
              <a:t>CMS are relying on interoperability with OSG to work</a:t>
            </a:r>
          </a:p>
          <a:p>
            <a:pPr lvl="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200" b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245B1C8-CF63-432A-A42C-34682642508F}" type="slidenum">
              <a:rPr lang="en-GB"/>
              <a:pPr/>
              <a:t>3</a:t>
            </a:fld>
            <a:endParaRPr lang="en-GB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What is needed?</a:t>
            </a:r>
            <a:endParaRPr lang="en-GB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589963" cy="5429250"/>
          </a:xfrm>
          <a:ln/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b="0" dirty="0"/>
          </a:p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en-GB" dirty="0" smtClean="0"/>
              <a:t>Need basic testbed in place by 31</a:t>
            </a:r>
            <a:r>
              <a:rPr lang="en-GB" baseline="30000" dirty="0" smtClean="0"/>
              <a:t>st</a:t>
            </a:r>
            <a:r>
              <a:rPr lang="en-GB" dirty="0" smtClean="0"/>
              <a:t> October</a:t>
            </a:r>
            <a:br>
              <a:rPr lang="en-GB" dirty="0" smtClean="0"/>
            </a:br>
            <a:r>
              <a:rPr lang="en-GB" dirty="0" smtClean="0"/>
              <a:t>(or as soon as possible after this)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GB" sz="2200" dirty="0" smtClean="0"/>
              <a:t>However, basics are already there</a:t>
            </a:r>
          </a:p>
          <a:p>
            <a:pPr lvl="2">
              <a:spcBef>
                <a:spcPts val="600"/>
              </a:spcBef>
            </a:pPr>
            <a:r>
              <a:rPr lang="en-GB" sz="1800" dirty="0" smtClean="0"/>
              <a:t>Dedicated WMS in place</a:t>
            </a:r>
          </a:p>
          <a:p>
            <a:pPr lvl="2">
              <a:lnSpc>
                <a:spcPct val="90000"/>
              </a:lnSpc>
            </a:pPr>
            <a:r>
              <a:rPr lang="en-GB" sz="1800" dirty="0" smtClean="0"/>
              <a:t>Set up same mechanism as in production for publishing OSG </a:t>
            </a:r>
            <a:r>
              <a:rPr lang="en-GB" sz="1800" dirty="0" err="1" smtClean="0"/>
              <a:t>ITB</a:t>
            </a:r>
            <a:r>
              <a:rPr lang="en-GB" sz="1800" dirty="0" smtClean="0"/>
              <a:t> sites in PPS top-level BDII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GB" sz="2200" dirty="0" smtClean="0"/>
              <a:t>PPS ↔ </a:t>
            </a:r>
            <a:r>
              <a:rPr lang="en-GB" sz="2200" dirty="0" err="1" smtClean="0"/>
              <a:t>ITB</a:t>
            </a:r>
            <a:r>
              <a:rPr lang="en-GB" sz="2200" dirty="0" smtClean="0"/>
              <a:t>   </a:t>
            </a:r>
            <a:r>
              <a:rPr lang="en-GB" sz="2200" b="1" dirty="0" smtClean="0">
                <a:solidFill>
                  <a:schemeClr val="accent2"/>
                </a:solidFill>
                <a:sym typeface="Wingdings"/>
              </a:rPr>
              <a:t></a:t>
            </a:r>
            <a:r>
              <a:rPr lang="en-GB" sz="2200" dirty="0" smtClean="0">
                <a:sym typeface="Wingdings"/>
              </a:rPr>
              <a:t>   PPS/EGEE Prod </a:t>
            </a:r>
            <a:r>
              <a:rPr lang="en-GB" sz="2200" dirty="0" smtClean="0"/>
              <a:t>↔ </a:t>
            </a:r>
            <a:r>
              <a:rPr lang="en-GB" sz="2200" dirty="0" err="1" smtClean="0"/>
              <a:t>ITB</a:t>
            </a:r>
            <a:r>
              <a:rPr lang="en-GB" sz="2200" dirty="0" smtClean="0"/>
              <a:t>/OSG Prod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GB" sz="2200" dirty="0" smtClean="0"/>
              <a:t>Need to get basic set of tests running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Tests should be automated – SAM?</a:t>
            </a:r>
          </a:p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en-GB" dirty="0" smtClean="0"/>
              <a:t>Volunteers??</a:t>
            </a:r>
          </a:p>
          <a:p>
            <a:pPr>
              <a:lnSpc>
                <a:spcPct val="80000"/>
              </a:lnSpc>
              <a:spcBef>
                <a:spcPts val="2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200" b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71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71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71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71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4407</TotalTime>
  <Words>130</Words>
  <PresentationFormat>On-screen Show (4:3)</PresentationFormat>
  <Paragraphs>30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Default Design</vt:lpstr>
      <vt:lpstr>Default Design</vt:lpstr>
      <vt:lpstr>PPS All sites Meeting: Interoperability Testbed</vt:lpstr>
      <vt:lpstr>What is it (will it be)?</vt:lpstr>
      <vt:lpstr>What is needed?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NJMT CERN</cp:lastModifiedBy>
  <cp:revision>140</cp:revision>
  <dcterms:modified xsi:type="dcterms:W3CDTF">2007-10-03T09:25:29Z</dcterms:modified>
</cp:coreProperties>
</file>