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Override6.xml" ContentType="application/vnd.openxmlformats-officedocument.themeOverr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Override9.xml" ContentType="application/vnd.openxmlformats-officedocument.themeOverride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Override5.xml" ContentType="application/vnd.openxmlformats-officedocument.themeOverr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Override2.xml" ContentType="application/vnd.openxmlformats-officedocument.themeOverr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8" r:id="rId2"/>
    <p:sldMasterId id="2147483721" r:id="rId3"/>
    <p:sldMasterId id="2147483733" r:id="rId4"/>
    <p:sldMasterId id="2147483776" r:id="rId5"/>
    <p:sldMasterId id="2147484497" r:id="rId6"/>
    <p:sldMasterId id="2147484836" r:id="rId7"/>
    <p:sldMasterId id="2147484856" r:id="rId8"/>
    <p:sldMasterId id="2147484875" r:id="rId9"/>
    <p:sldMasterId id="2147484894" r:id="rId10"/>
    <p:sldMasterId id="2147484906" r:id="rId11"/>
    <p:sldMasterId id="2147484918" r:id="rId12"/>
  </p:sldMasterIdLst>
  <p:notesMasterIdLst>
    <p:notesMasterId r:id="rId62"/>
  </p:notesMasterIdLst>
  <p:sldIdLst>
    <p:sldId id="510" r:id="rId13"/>
    <p:sldId id="511" r:id="rId14"/>
    <p:sldId id="559" r:id="rId15"/>
    <p:sldId id="601" r:id="rId16"/>
    <p:sldId id="587" r:id="rId17"/>
    <p:sldId id="599" r:id="rId18"/>
    <p:sldId id="561" r:id="rId19"/>
    <p:sldId id="600" r:id="rId20"/>
    <p:sldId id="523" r:id="rId21"/>
    <p:sldId id="565" r:id="rId22"/>
    <p:sldId id="525" r:id="rId23"/>
    <p:sldId id="546" r:id="rId24"/>
    <p:sldId id="548" r:id="rId25"/>
    <p:sldId id="446" r:id="rId26"/>
    <p:sldId id="475" r:id="rId27"/>
    <p:sldId id="532" r:id="rId28"/>
    <p:sldId id="554" r:id="rId29"/>
    <p:sldId id="564" r:id="rId30"/>
    <p:sldId id="480" r:id="rId31"/>
    <p:sldId id="562" r:id="rId32"/>
    <p:sldId id="543" r:id="rId33"/>
    <p:sldId id="592" r:id="rId34"/>
    <p:sldId id="556" r:id="rId35"/>
    <p:sldId id="567" r:id="rId36"/>
    <p:sldId id="580" r:id="rId37"/>
    <p:sldId id="569" r:id="rId38"/>
    <p:sldId id="588" r:id="rId39"/>
    <p:sldId id="571" r:id="rId40"/>
    <p:sldId id="581" r:id="rId41"/>
    <p:sldId id="582" r:id="rId42"/>
    <p:sldId id="595" r:id="rId43"/>
    <p:sldId id="583" r:id="rId44"/>
    <p:sldId id="578" r:id="rId45"/>
    <p:sldId id="594" r:id="rId46"/>
    <p:sldId id="576" r:id="rId47"/>
    <p:sldId id="584" r:id="rId48"/>
    <p:sldId id="577" r:id="rId49"/>
    <p:sldId id="534" r:id="rId50"/>
    <p:sldId id="585" r:id="rId51"/>
    <p:sldId id="589" r:id="rId52"/>
    <p:sldId id="593" r:id="rId53"/>
    <p:sldId id="590" r:id="rId54"/>
    <p:sldId id="597" r:id="rId55"/>
    <p:sldId id="596" r:id="rId56"/>
    <p:sldId id="586" r:id="rId57"/>
    <p:sldId id="591" r:id="rId58"/>
    <p:sldId id="602" r:id="rId59"/>
    <p:sldId id="603" r:id="rId60"/>
    <p:sldId id="604" r:id="rId61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5pPr>
    <a:lvl6pPr marL="2286000" algn="l" defTabSz="914400" rtl="0" eaLnBrk="1" latinLnBrk="1" hangingPunct="1"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6pPr>
    <a:lvl7pPr marL="2743200" algn="l" defTabSz="914400" rtl="0" eaLnBrk="1" latinLnBrk="1" hangingPunct="1"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7pPr>
    <a:lvl8pPr marL="3200400" algn="l" defTabSz="914400" rtl="0" eaLnBrk="1" latinLnBrk="1" hangingPunct="1"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8pPr>
    <a:lvl9pPr marL="3657600" algn="l" defTabSz="914400" rtl="0" eaLnBrk="1" latinLnBrk="1" hangingPunct="1"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3CC"/>
    <a:srgbClr val="99CC00"/>
    <a:srgbClr val="99FF33"/>
    <a:srgbClr val="99FF66"/>
    <a:srgbClr val="080808"/>
    <a:srgbClr val="CCFF99"/>
    <a:srgbClr val="FFFF99"/>
    <a:srgbClr val="FFFFCC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435" autoAdjust="0"/>
  </p:normalViewPr>
  <p:slideViewPr>
    <p:cSldViewPr>
      <p:cViewPr>
        <p:scale>
          <a:sx n="70" d="100"/>
          <a:sy n="70" d="100"/>
        </p:scale>
        <p:origin x="-330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slide" Target="slides/slide38.xml"/><Relationship Id="rId55" Type="http://schemas.openxmlformats.org/officeDocument/2006/relationships/slide" Target="slides/slide43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54" Type="http://schemas.openxmlformats.org/officeDocument/2006/relationships/slide" Target="slides/slide42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slide" Target="slides/slide41.xml"/><Relationship Id="rId58" Type="http://schemas.openxmlformats.org/officeDocument/2006/relationships/slide" Target="slides/slide46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slide" Target="slides/slide45.xml"/><Relationship Id="rId61" Type="http://schemas.openxmlformats.org/officeDocument/2006/relationships/slide" Target="slides/slide4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slide" Target="slides/slide40.xml"/><Relationship Id="rId60" Type="http://schemas.openxmlformats.org/officeDocument/2006/relationships/slide" Target="slides/slide48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slide" Target="slides/slide44.xml"/><Relationship Id="rId6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9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openxmlformats.org/officeDocument/2006/relationships/slide" Target="slides/slide4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2.wmf"/><Relationship Id="rId1" Type="http://schemas.openxmlformats.org/officeDocument/2006/relationships/image" Target="../media/image101.wmf"/><Relationship Id="rId5" Type="http://schemas.openxmlformats.org/officeDocument/2006/relationships/image" Target="../media/image105.wmf"/><Relationship Id="rId4" Type="http://schemas.openxmlformats.org/officeDocument/2006/relationships/image" Target="../media/image104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wmf"/><Relationship Id="rId1" Type="http://schemas.openxmlformats.org/officeDocument/2006/relationships/image" Target="../media/image10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03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218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8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124C11B-D954-4935-94E8-11395E6740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A8C8A4-1446-4F9B-AF77-8789F80C1B61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  <p:sp>
        <p:nvSpPr>
          <p:cNvPr id="204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24C11B-D954-4935-94E8-11395E674084}" type="slidenum">
              <a:rPr lang="en-US" altLang="ko-KR" smtClean="0"/>
              <a:pPr>
                <a:defRPr/>
              </a:pPr>
              <a:t>48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B071-D14A-41B9-8144-30170FCAD8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E30A3-A0FC-4C09-A5FC-BE8ED49083A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E7B49-3F20-47B9-A218-54604EF2EAA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53BC9-B99C-4013-A8CD-C6136F62E1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B071-D14A-41B9-8144-30170FCAD8A5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53BC9-B99C-4013-A8CD-C6136F62E18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0AF5E-E1D2-4417-973B-581DFA270650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E671-5E30-410B-B1F0-D9B36CC6A85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960C0-C55B-45EA-8C71-3D683CB5DBF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4B505-1E95-4E9F-9815-776D9E591EB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2F25E-8429-4B80-9281-6D3BE03DC2D6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369AB-717D-4349-9F32-651EE4208502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1C985-A850-49F0-8739-E75EA22CEFCC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0AF5E-E1D2-4417-973B-581DFA27065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C2D92-2D24-4137-ADF5-D214283C4E80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5CD2B-101D-485B-BD78-BF03B3AAC04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70FEC-482F-453E-89E1-42D4FA7DDEC0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E671-5E30-410B-B1F0-D9B36CC6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53BB7-9889-4FDA-A29F-893D8AA39F1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E6433-5F38-44E4-BEC6-60E4FDCFEFD6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CD9DC-C474-4F0F-B2ED-76352FF7CB59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54757-2EA0-4ED3-8D51-A3DFD7C3F520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D0E52-AE38-49BB-9E7E-B367BC1B03D2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183CB-354D-4186-A6A1-E1F9B19F95C5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3FE29-9303-4B91-BDA6-0D04AA0F08D0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951E4468-FA42-4D5B-B70B-CF8899618E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2F7A8C20-B3AC-46C5-8CCF-445E945CDE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10288689-FFA8-49EA-89E6-A2D6EA6FCE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960C0-C55B-45EA-8C71-3D683CB5DBF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0976BAE9-A7D1-48AB-87BF-9932ECD43C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6387E8F2-E947-47F8-A8C2-0AB3C6415A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948E2933-615B-4173-AA19-69584FE439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DABA6477-268B-4C60-B7E2-833EC55DE1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420D1DD1-C224-4639-A779-97079676B3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E271AC55-19A3-4EDF-A2D3-4946E39DFA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399043E9-96B9-4457-9713-9AFA847F14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FA22020E-539C-4951-8FF2-B0D720776A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FED45B-7FDC-4271-91E5-5507947CEFA6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36039A-9CA2-4E4F-96CB-AF1820E1B604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4B505-1E95-4E9F-9815-776D9E591EB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518F9B-4C7D-4585-B5A6-430A5D1C37B9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59E362-55E0-48BA-852E-FBFBD4E703DC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7BC304-7F8D-40C6-BF36-899F733521D3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3131AA-B558-42D0-812A-8DEF432A112E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1487C7B-997C-4650-B162-7BD10FB69108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6C944E-333E-4543-AE2E-979C6F790B3D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DA0F6B-27C5-4CDC-BD95-B75A7F5D88D7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F0B61B-AA38-480D-A12F-15717B36668B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72250" y="228600"/>
            <a:ext cx="211455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19125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E67380-29E2-485A-BF52-50F267E542A9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FED45B-7FDC-4271-91E5-5507947CEFA6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2F25E-8429-4B80-9281-6D3BE03DC2D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36039A-9CA2-4E4F-96CB-AF1820E1B604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518F9B-4C7D-4585-B5A6-430A5D1C37B9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59E362-55E0-48BA-852E-FBFBD4E703DC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7BC304-7F8D-40C6-BF36-899F733521D3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3131AA-B558-42D0-812A-8DEF432A112E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1487C7B-997C-4650-B162-7BD10FB69108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6C944E-333E-4543-AE2E-979C6F790B3D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DA0F6B-27C5-4CDC-BD95-B75A7F5D88D7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F0B61B-AA38-480D-A12F-15717B36668B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72250" y="228600"/>
            <a:ext cx="211455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19125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E67380-29E2-485A-BF52-50F267E542A9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369AB-717D-4349-9F32-651EE420850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1C985-A850-49F0-8739-E75EA22CEF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F0785CA0-3D8C-4D2C-8FF7-F64AD638B83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B95A1117-9FD6-4CAE-927C-9415A264E1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47E10E33-5034-4B57-8432-CF35EF359C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09E9600F-F34D-432F-8EBD-016267FE87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CB3857F0-575F-4F25-8FC6-D93E2C4D06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76EC7B7C-97AD-4B9A-93E4-EE47F73C1F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682724A9-3F37-4990-9BC6-41874EED908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228FB78B-7D47-4923-8646-65A36F913CA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AAAC8A23-20C2-4315-A32F-348FC59DF6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954C6A91-2E68-4460-80DA-78884F23C89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85B7A6EE-0AF7-4B0A-901A-75442CD0B0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982C11DA-2FD6-42EF-AA2C-6278D6C03EB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81FF3-20A6-48B2-80A6-C5276CBF29F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8FD83-7CC8-422F-BB31-F839E36B857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1F296-AEEF-4440-939C-7B663BC844E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6D6D8-9560-4528-AACA-98B56CD7761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EE0BD-3B99-4B96-95B0-DB62087B5FC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09DED-8D07-4A07-B5ED-D131DCC9412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7B69-82E8-4628-87ED-B2A9F9E284D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812A6-84C1-47D9-8E92-50260CD598D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EAF33-DE18-4843-850D-9713164BAD6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FAC8C-A292-41D4-B36A-1736FF6F056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C2F41-1B84-49A5-8BA0-2793B966EC5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070E9522-F1C7-4BEC-A420-47F5EE569F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5E209E7E-18F8-444E-8C9E-957A93AE1C7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B4BAC532-16AF-4301-9AD2-461C6C87DE2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7900682C-AD8C-4ACF-B929-7D0C5505C9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8C650D12-1BB9-46DD-83DA-08B89637C8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23EC8CF4-D5EA-4B8F-9039-AB97614A0F3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88243658-C1A7-410D-A153-09D130D55F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38787940-BBBE-4B57-9DDE-AFE7302F5B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6DA7FBF0-F134-4E3D-8787-6E40E21BF4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085664CF-7789-4E35-971F-E369164F3E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CE3A72E6-1E47-4AD0-A4CB-6652BB0284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897013DA-8784-4DF9-87B2-8CE115D108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584EE210-BB2D-48FB-A254-E9FCC34301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61E99BEF-0B7E-45FB-8958-AEE4C54BAF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AE2635A6-0BEF-47C3-9E8D-F16C32B140C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20375D27-5281-4B4A-A243-E20CB8CB6FA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E295A8CD-DF57-4186-AC30-CA91F748262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4DC4B254-CE4E-4726-8178-0508E4EB66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5FD5E985-41C2-403D-8DC3-DDC112C04FC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55E62382-2A98-441F-8174-237396B793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3149C698-C69F-45DC-99AC-A7C8EB33F0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F0CA6D50-4AB7-4025-B0EB-2D70C054AD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1E933-64B0-47C7-AE2E-5B5C63C449D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23741-5BF2-466F-80E5-91BBF5F5FF7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E0A6A-BA47-4AC6-B538-E5C5FB0A38F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8182B-B779-4BE1-9521-B0C15CAD3DB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86E1-D3E1-4B74-AB0C-29C720580D3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4C2E6-7BA3-495C-8C4C-6807B88162D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2C65E-42CB-4816-B4A3-AF8189C6EF1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3BBEA-CA8D-439C-97E9-8F69889A73B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1F25F-0400-457E-9306-38D78CEE48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6837E-CB88-495F-B66E-25020E701B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ko-KR" altLang="ko-KR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5091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ko-KR" altLang="ko-KR" sz="320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ko-KR" altLang="ko-KR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4067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ko-KR" altLang="ko-KR" sz="320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ko-KR" altLang="ko-KR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6115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ko-KR" altLang="ko-KR" sz="320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ko-KR" altLang="ko-KR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0211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ko-KR" altLang="ko-KR" sz="320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ko-KR" altLang="ko-KR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1235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ko-KR" altLang="ko-KR" sz="320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ko-KR" altLang="ko-KR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816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ko-KR" altLang="ko-KR" sz="320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ko-KR" altLang="ko-KR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9187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ko-KR" altLang="ko-KR" sz="320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ko-KR" altLang="ko-KR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7139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ko-KR" altLang="ko-KR" sz="320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E7B49-3F20-47B9-A218-54604EF2EAA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ko-KR" altLang="ko-KR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304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ko-KR" altLang="ko-KR" sz="320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2519E-822C-4C7F-A435-6914A5EAAAF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778C1-5CD2-4310-B030-6AEC2635BCC5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47D46-35FB-485A-8EC4-E338172A8A34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9A852-5737-416E-AC68-B33B9D217C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F8C9E-1743-4C4F-90E0-337E2992717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4F0C9-2899-44BD-A50C-9DC8AB1BF03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F8327-F21B-41A3-80BC-19357FE7174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C8334-24D2-4A90-938E-02CA43AFD154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E38B-23E2-497A-917B-55189E284DF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1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17" Type="http://schemas.openxmlformats.org/officeDocument/2006/relationships/slideLayout" Target="../slideLayouts/slideLayout80.xml"/><Relationship Id="rId2" Type="http://schemas.openxmlformats.org/officeDocument/2006/relationships/slideLayout" Target="../slideLayouts/slideLayout65.xml"/><Relationship Id="rId16" Type="http://schemas.openxmlformats.org/officeDocument/2006/relationships/slideLayout" Target="../slideLayouts/slideLayout79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3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slideLayout" Target="../slideLayouts/slideLayout7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1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97.xml"/><Relationship Id="rId20" Type="http://schemas.openxmlformats.org/officeDocument/2006/relationships/theme" Target="../theme/theme7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91.xml"/><Relationship Id="rId19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theme" Target="../theme/theme8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18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0.xml"/><Relationship Id="rId16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28.xml"/><Relationship Id="rId19" Type="http://schemas.openxmlformats.org/officeDocument/2006/relationships/theme" Target="../theme/theme9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89F428-BFC7-4CFE-A64C-06AE091CDAF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1" r:id="rId1"/>
    <p:sldLayoutId id="2147484692" r:id="rId2"/>
    <p:sldLayoutId id="2147484693" r:id="rId3"/>
    <p:sldLayoutId id="2147484694" r:id="rId4"/>
    <p:sldLayoutId id="2147484695" r:id="rId5"/>
    <p:sldLayoutId id="2147484696" r:id="rId6"/>
    <p:sldLayoutId id="2147484697" r:id="rId7"/>
    <p:sldLayoutId id="2147484698" r:id="rId8"/>
    <p:sldLayoutId id="2147484661" r:id="rId9"/>
    <p:sldLayoutId id="2147484662" r:id="rId10"/>
    <p:sldLayoutId id="2147484663" r:id="rId11"/>
    <p:sldLayoutId id="2147484664" r:id="rId12"/>
    <p:sldLayoutId id="2147484665" r:id="rId13"/>
    <p:sldLayoutId id="2147484666" r:id="rId14"/>
    <p:sldLayoutId id="2147484667" r:id="rId15"/>
    <p:sldLayoutId id="2147484668" r:id="rId16"/>
    <p:sldLayoutId id="2147484669" r:id="rId17"/>
    <p:sldLayoutId id="2147484670" r:id="rId18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935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defRPr sz="1400">
                <a:solidFill>
                  <a:srgbClr val="FFFFFF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935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0">
              <a:defRPr sz="1400">
                <a:solidFill>
                  <a:srgbClr val="FFFFFF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4935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defRPr sz="1400">
                <a:solidFill>
                  <a:srgbClr val="FFFFFF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C3989DC7-104C-4ECF-AA75-8BA413075B0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95" r:id="rId1"/>
    <p:sldLayoutId id="2147484896" r:id="rId2"/>
    <p:sldLayoutId id="2147484897" r:id="rId3"/>
    <p:sldLayoutId id="2147484898" r:id="rId4"/>
    <p:sldLayoutId id="2147484899" r:id="rId5"/>
    <p:sldLayoutId id="2147484900" r:id="rId6"/>
    <p:sldLayoutId id="2147484901" r:id="rId7"/>
    <p:sldLayoutId id="2147484902" r:id="rId8"/>
    <p:sldLayoutId id="2147484903" r:id="rId9"/>
    <p:sldLayoutId id="2147484904" r:id="rId10"/>
    <p:sldLayoutId id="2147484905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467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5978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omic Sans MS" pitchFamily="66" charset="0"/>
                <a:ea typeface="+mn-ea"/>
                <a:cs typeface="+mn-cs"/>
              </a:defRPr>
            </a:lvl1pPr>
          </a:lstStyle>
          <a:p>
            <a:pPr latinLnBrk="0"/>
            <a:fld id="{E73E9244-972E-499D-A1B0-0BA05C920542}" type="slidenum">
              <a:rPr lang="ko-KR" altLang="en-US" smtClean="0">
                <a:solidFill>
                  <a:srgbClr val="000000"/>
                </a:solidFill>
              </a:rPr>
              <a:pPr latinLnBrk="0"/>
              <a:t>‹#›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7" r:id="rId1"/>
    <p:sldLayoutId id="2147484908" r:id="rId2"/>
    <p:sldLayoutId id="2147484909" r:id="rId3"/>
    <p:sldLayoutId id="2147484910" r:id="rId4"/>
    <p:sldLayoutId id="2147484911" r:id="rId5"/>
    <p:sldLayoutId id="2147484912" r:id="rId6"/>
    <p:sldLayoutId id="2147484913" r:id="rId7"/>
    <p:sldLayoutId id="2147484914" r:id="rId8"/>
    <p:sldLayoutId id="2147484915" r:id="rId9"/>
    <p:sldLayoutId id="2147484916" r:id="rId10"/>
    <p:sldLayoutId id="2147484917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467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5978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omic Sans MS" pitchFamily="66" charset="0"/>
                <a:ea typeface="+mn-ea"/>
                <a:cs typeface="+mn-cs"/>
              </a:defRPr>
            </a:lvl1pPr>
          </a:lstStyle>
          <a:p>
            <a:pPr latinLnBrk="0"/>
            <a:fld id="{E73E9244-972E-499D-A1B0-0BA05C920542}" type="slidenum">
              <a:rPr lang="ko-KR" altLang="en-US" smtClean="0">
                <a:solidFill>
                  <a:srgbClr val="000000"/>
                </a:solidFill>
              </a:rPr>
              <a:pPr latinLnBrk="0"/>
              <a:t>‹#›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9" r:id="rId1"/>
    <p:sldLayoutId id="2147484920" r:id="rId2"/>
    <p:sldLayoutId id="2147484921" r:id="rId3"/>
    <p:sldLayoutId id="2147484922" r:id="rId4"/>
    <p:sldLayoutId id="2147484923" r:id="rId5"/>
    <p:sldLayoutId id="2147484924" r:id="rId6"/>
    <p:sldLayoutId id="2147484925" r:id="rId7"/>
    <p:sldLayoutId id="2147484926" r:id="rId8"/>
    <p:sldLayoutId id="2147484927" r:id="rId9"/>
    <p:sldLayoutId id="2147484928" r:id="rId10"/>
    <p:sldLayoutId id="214748492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pitchFamily="34" charset="0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defRPr sz="14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0">
              <a:defRPr sz="14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defRPr sz="14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98EFAB5-CA52-4D31-A802-4EE7227030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715" r:id="rId1"/>
    <p:sldLayoutId id="2147484716" r:id="rId2"/>
    <p:sldLayoutId id="2147484717" r:id="rId3"/>
    <p:sldLayoutId id="2147484718" r:id="rId4"/>
    <p:sldLayoutId id="2147484719" r:id="rId5"/>
    <p:sldLayoutId id="2147484720" r:id="rId6"/>
    <p:sldLayoutId id="2147484721" r:id="rId7"/>
    <p:sldLayoutId id="2147484722" r:id="rId8"/>
    <p:sldLayoutId id="2147484723" r:id="rId9"/>
    <p:sldLayoutId id="2147484724" r:id="rId10"/>
    <p:sldLayoutId id="2147484725" r:id="rId11"/>
    <p:sldLayoutId id="214748472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545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1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45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1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ko-KR" altLang="en-US"/>
              <a:t>Y.Itow@NP02, Kyoto, 27Sep-02</a:t>
            </a:r>
            <a:endParaRPr lang="en-US" altLang="ko-KR"/>
          </a:p>
        </p:txBody>
      </p:sp>
      <p:sp>
        <p:nvSpPr>
          <p:cNvPr id="545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BB825B1-910D-4DDF-9886-27BC9658E8B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7" r:id="rId1"/>
    <p:sldLayoutId id="2147484728" r:id="rId2"/>
    <p:sldLayoutId id="2147484729" r:id="rId3"/>
    <p:sldLayoutId id="2147484730" r:id="rId4"/>
    <p:sldLayoutId id="2147484731" r:id="rId5"/>
    <p:sldLayoutId id="2147484732" r:id="rId6"/>
    <p:sldLayoutId id="2147484733" r:id="rId7"/>
    <p:sldLayoutId id="2147484734" r:id="rId8"/>
    <p:sldLayoutId id="2147484735" r:id="rId9"/>
    <p:sldLayoutId id="2147484736" r:id="rId10"/>
    <p:sldLayoutId id="2147484737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935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defRPr sz="1400">
                <a:solidFill>
                  <a:srgbClr val="FFFFFF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935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0">
              <a:defRPr sz="1400">
                <a:solidFill>
                  <a:srgbClr val="FFFFFF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4935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defRPr sz="1400">
                <a:solidFill>
                  <a:srgbClr val="FFFFFF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B51A9A6D-BAF8-4BD8-9F7A-F3B03552B9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738" r:id="rId1"/>
    <p:sldLayoutId id="2147484739" r:id="rId2"/>
    <p:sldLayoutId id="2147484740" r:id="rId3"/>
    <p:sldLayoutId id="2147484741" r:id="rId4"/>
    <p:sldLayoutId id="2147484742" r:id="rId5"/>
    <p:sldLayoutId id="2147484743" r:id="rId6"/>
    <p:sldLayoutId id="2147484744" r:id="rId7"/>
    <p:sldLayoutId id="2147484745" r:id="rId8"/>
    <p:sldLayoutId id="2147484746" r:id="rId9"/>
    <p:sldLayoutId id="2147484747" r:id="rId10"/>
    <p:sldLayoutId id="2147484748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defRPr sz="1400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0">
              <a:defRPr sz="1400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r>
              <a:rPr lang="en-US" altLang="ja-JP"/>
              <a:t>Y.Itow@NP02, Kyoto, 27Sep-02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defRPr sz="1400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877425E9-97C3-42EA-BACB-1D0F628B8E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78" r:id="rId1"/>
    <p:sldLayoutId id="2147484779" r:id="rId2"/>
    <p:sldLayoutId id="2147484780" r:id="rId3"/>
    <p:sldLayoutId id="2147484781" r:id="rId4"/>
    <p:sldLayoutId id="2147484782" r:id="rId5"/>
    <p:sldLayoutId id="2147484783" r:id="rId6"/>
    <p:sldLayoutId id="2147484784" r:id="rId7"/>
    <p:sldLayoutId id="2147484785" r:id="rId8"/>
    <p:sldLayoutId id="2147484786" r:id="rId9"/>
    <p:sldLayoutId id="2147484787" r:id="rId10"/>
    <p:sldLayoutId id="21474847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00B469A-30C2-45EC-B717-9EE32E09AE4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8" r:id="rId1"/>
    <p:sldLayoutId id="2147484819" r:id="rId2"/>
    <p:sldLayoutId id="2147484820" r:id="rId3"/>
    <p:sldLayoutId id="2147484821" r:id="rId4"/>
    <p:sldLayoutId id="2147484822" r:id="rId5"/>
    <p:sldLayoutId id="2147484823" r:id="rId6"/>
    <p:sldLayoutId id="2147484824" r:id="rId7"/>
    <p:sldLayoutId id="2147484825" r:id="rId8"/>
    <p:sldLayoutId id="2147484826" r:id="rId9"/>
    <p:sldLayoutId id="2147484827" r:id="rId10"/>
    <p:sldLayoutId id="2147484828" r:id="rId11"/>
    <p:sldLayoutId id="2147484829" r:id="rId12"/>
    <p:sldLayoutId id="2147484830" r:id="rId13"/>
    <p:sldLayoutId id="2147484831" r:id="rId14"/>
    <p:sldLayoutId id="2147484832" r:id="rId15"/>
    <p:sldLayoutId id="2147484833" r:id="rId16"/>
    <p:sldLayoutId id="2147484834" r:id="rId17"/>
    <p:sldLayoutId id="2147484835" r:id="rId18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algn="ctr"/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fld id="{0A26A953-59F0-4A3A-A37B-8068B1AA830D}" type="slidenum">
              <a:rPr lang="en-US" altLang="ko-KR" smtClean="0">
                <a:solidFill>
                  <a:srgbClr val="000000"/>
                </a:solidFill>
              </a:rPr>
              <a:pPr/>
              <a:t>‹#›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7" r:id="rId1"/>
    <p:sldLayoutId id="2147484838" r:id="rId2"/>
    <p:sldLayoutId id="2147484839" r:id="rId3"/>
    <p:sldLayoutId id="2147484840" r:id="rId4"/>
    <p:sldLayoutId id="2147484841" r:id="rId5"/>
    <p:sldLayoutId id="2147484842" r:id="rId6"/>
    <p:sldLayoutId id="2147484843" r:id="rId7"/>
    <p:sldLayoutId id="2147484844" r:id="rId8"/>
    <p:sldLayoutId id="2147484845" r:id="rId9"/>
    <p:sldLayoutId id="2147484846" r:id="rId10"/>
    <p:sldLayoutId id="2147484847" r:id="rId11"/>
    <p:sldLayoutId id="2147484848" r:id="rId12"/>
    <p:sldLayoutId id="2147484849" r:id="rId13"/>
    <p:sldLayoutId id="2147484850" r:id="rId14"/>
    <p:sldLayoutId id="2147484851" r:id="rId15"/>
    <p:sldLayoutId id="2147484852" r:id="rId16"/>
    <p:sldLayoutId id="2147484853" r:id="rId17"/>
    <p:sldLayoutId id="2147484854" r:id="rId18"/>
    <p:sldLayoutId id="2147484855" r:id="rId19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89F428-BFC7-4CFE-A64C-06AE091CDAF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7" r:id="rId1"/>
    <p:sldLayoutId id="2147484858" r:id="rId2"/>
    <p:sldLayoutId id="2147484859" r:id="rId3"/>
    <p:sldLayoutId id="2147484860" r:id="rId4"/>
    <p:sldLayoutId id="2147484861" r:id="rId5"/>
    <p:sldLayoutId id="2147484862" r:id="rId6"/>
    <p:sldLayoutId id="2147484863" r:id="rId7"/>
    <p:sldLayoutId id="2147484864" r:id="rId8"/>
    <p:sldLayoutId id="2147484865" r:id="rId9"/>
    <p:sldLayoutId id="2147484866" r:id="rId10"/>
    <p:sldLayoutId id="2147484867" r:id="rId11"/>
    <p:sldLayoutId id="2147484868" r:id="rId12"/>
    <p:sldLayoutId id="2147484869" r:id="rId13"/>
    <p:sldLayoutId id="2147484870" r:id="rId14"/>
    <p:sldLayoutId id="2147484871" r:id="rId15"/>
    <p:sldLayoutId id="2147484872" r:id="rId16"/>
    <p:sldLayoutId id="2147484873" r:id="rId17"/>
    <p:sldLayoutId id="2147484874" r:id="rId18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EC0E28-461A-4728-8E41-DB9B430796B9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6" r:id="rId1"/>
    <p:sldLayoutId id="2147484877" r:id="rId2"/>
    <p:sldLayoutId id="2147484878" r:id="rId3"/>
    <p:sldLayoutId id="2147484879" r:id="rId4"/>
    <p:sldLayoutId id="2147484880" r:id="rId5"/>
    <p:sldLayoutId id="2147484881" r:id="rId6"/>
    <p:sldLayoutId id="2147484882" r:id="rId7"/>
    <p:sldLayoutId id="2147484883" r:id="rId8"/>
    <p:sldLayoutId id="2147484884" r:id="rId9"/>
    <p:sldLayoutId id="2147484885" r:id="rId10"/>
    <p:sldLayoutId id="2147484886" r:id="rId11"/>
    <p:sldLayoutId id="2147484887" r:id="rId12"/>
    <p:sldLayoutId id="2147484888" r:id="rId13"/>
    <p:sldLayoutId id="2147484889" r:id="rId14"/>
    <p:sldLayoutId id="2147484890" r:id="rId15"/>
    <p:sldLayoutId id="2147484891" r:id="rId16"/>
    <p:sldLayoutId id="2147484892" r:id="rId17"/>
    <p:sldLayoutId id="2147484893" r:id="rId18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4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hyperlink" Target="http://reno01.snu.ac.kr/~reno/wiki/images/b/b1/IMG02_07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85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1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slideLayout" Target="../slideLayouts/slideLayout114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4.xml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1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1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oleObject" Target="../embeddings/oleObject8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114.xml"/><Relationship Id="rId5" Type="http://schemas.openxmlformats.org/officeDocument/2006/relationships/image" Target="../media/image77.gif"/><Relationship Id="rId4" Type="http://schemas.openxmlformats.org/officeDocument/2006/relationships/image" Target="../media/image76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oleObject" Target="../embeddings/oleObject10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14.xml"/><Relationship Id="rId4" Type="http://schemas.openxmlformats.org/officeDocument/2006/relationships/image" Target="../media/image8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09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3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3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32.xml"/><Relationship Id="rId1" Type="http://schemas.openxmlformats.org/officeDocument/2006/relationships/vmlDrawing" Target="../drawings/vmlDrawing9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slideLayout" Target="../slideLayouts/slideLayout3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4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3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3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9.x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1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1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65.xml"/><Relationship Id="rId1" Type="http://schemas.openxmlformats.org/officeDocument/2006/relationships/vmlDrawing" Target="../drawings/vmlDrawing13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ygn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152400" y="188913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latinLnBrk="0"/>
            <a:r>
              <a:rPr kumimoji="0" lang="en-US" altLang="ko-KR" sz="3600" b="1" dirty="0" smtClean="0">
                <a:solidFill>
                  <a:schemeClr val="bg1"/>
                </a:solidFill>
                <a:latin typeface="Arial" pitchFamily="34" charset="0"/>
                <a:ea typeface="굴림" pitchFamily="50" charset="-127"/>
              </a:rPr>
              <a:t>Observation of Reactor Antineutrino Disappearance at RENO</a:t>
            </a:r>
            <a:endParaRPr lang="en-US" altLang="ja-JP" sz="3600" b="1" baseline="-25000" dirty="0">
              <a:solidFill>
                <a:schemeClr val="bg1"/>
              </a:solidFill>
              <a:latin typeface="Arial" pitchFamily="34" charset="0"/>
              <a:ea typeface="굴림" pitchFamily="50" charset="-127"/>
            </a:endParaRPr>
          </a:p>
        </p:txBody>
      </p:sp>
      <p:pic>
        <p:nvPicPr>
          <p:cNvPr id="162821" name="Picture 6" descr="센터로고-짙은색깔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6005513"/>
            <a:ext cx="3492500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2" name="Picture 7" descr="RENO로고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670550"/>
            <a:ext cx="31321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68313" y="1313010"/>
            <a:ext cx="8280400" cy="13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lnSpc>
                <a:spcPct val="80000"/>
              </a:lnSpc>
              <a:spcBef>
                <a:spcPct val="50000"/>
              </a:spcBef>
            </a:pPr>
            <a:r>
              <a:rPr lang="en-US" altLang="ko-KR" sz="2400" b="1" dirty="0" err="1" smtClean="0">
                <a:solidFill>
                  <a:schemeClr val="bg1"/>
                </a:solidFill>
                <a:latin typeface="Arial" charset="0"/>
              </a:rPr>
              <a:t>Soo</a:t>
            </a:r>
            <a:r>
              <a:rPr lang="en-US" altLang="ko-KR" sz="2400" b="1" dirty="0" smtClean="0">
                <a:solidFill>
                  <a:schemeClr val="bg1"/>
                </a:solidFill>
                <a:latin typeface="Arial" charset="0"/>
              </a:rPr>
              <a:t>-Bong Kim for the RENO Collaboration</a:t>
            </a:r>
          </a:p>
          <a:p>
            <a:pPr algn="ctr" latinLnBrk="0">
              <a:lnSpc>
                <a:spcPct val="80000"/>
              </a:lnSpc>
              <a:spcBef>
                <a:spcPct val="50000"/>
              </a:spcBef>
            </a:pPr>
            <a:r>
              <a:rPr lang="en-US" altLang="ko-KR" sz="2400" b="1" dirty="0" smtClean="0">
                <a:solidFill>
                  <a:schemeClr val="bg1"/>
                </a:solidFill>
                <a:latin typeface="Arial" charset="0"/>
              </a:rPr>
              <a:t>KNRC, Seoul National University</a:t>
            </a:r>
          </a:p>
          <a:p>
            <a:pPr algn="ctr" latinLnBrk="0">
              <a:lnSpc>
                <a:spcPct val="80000"/>
              </a:lnSpc>
              <a:spcBef>
                <a:spcPct val="50000"/>
              </a:spcBef>
            </a:pPr>
            <a:r>
              <a:rPr lang="en-US" altLang="ko-KR" sz="2400" b="1" dirty="0" smtClean="0">
                <a:solidFill>
                  <a:schemeClr val="bg1"/>
                </a:solidFill>
                <a:latin typeface="Arial" charset="0"/>
              </a:rPr>
              <a:t>(presented at CERN on May 7, 2012)</a:t>
            </a:r>
            <a:endParaRPr lang="en-US" altLang="ko-KR" sz="2400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/>
          </p:cNvSpPr>
          <p:nvPr/>
        </p:nvSpPr>
        <p:spPr bwMode="auto">
          <a:xfrm>
            <a:off x="539552" y="331912"/>
            <a:ext cx="8015287" cy="936848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Contribution of Reactor to Neutrino Flux </a:t>
            </a:r>
          </a:p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at  Near &amp; Far Detectors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/>
        </p:nvGraphicFramePr>
        <p:xfrm>
          <a:off x="1403648" y="1698677"/>
          <a:ext cx="6096000" cy="2738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7340"/>
                <a:gridCol w="2520280"/>
                <a:gridCol w="215838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Reactor #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Far ( % )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Near (% )</a:t>
                      </a:r>
                    </a:p>
                  </a:txBody>
                  <a:tcPr marL="81638" marR="81638" marT="83573" marB="42456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13.73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6.78</a:t>
                      </a:r>
                    </a:p>
                  </a:txBody>
                  <a:tcPr marL="81638" marR="81638" marT="83573" marB="42456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15.74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14.93</a:t>
                      </a:r>
                    </a:p>
                  </a:txBody>
                  <a:tcPr marL="81638" marR="81638" marT="83573" marB="42456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18.09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34.19</a:t>
                      </a:r>
                    </a:p>
                  </a:txBody>
                  <a:tcPr marL="81638" marR="81638" marT="83573" marB="42456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18.56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27.01</a:t>
                      </a:r>
                    </a:p>
                  </a:txBody>
                  <a:tcPr marL="81638" marR="81638" marT="83573" marB="42456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17.80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11.50</a:t>
                      </a:r>
                    </a:p>
                  </a:txBody>
                  <a:tcPr marL="81638" marR="81638" marT="83573" marB="42456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16.08</a:t>
                      </a:r>
                    </a:p>
                  </a:txBody>
                  <a:tcPr marL="81638" marR="81638" marT="83573" marB="42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5.58</a:t>
                      </a:r>
                    </a:p>
                  </a:txBody>
                  <a:tcPr marL="81638" marR="81638" marT="83573" marB="42456" anchor="ctr" horzOverflow="overflow"/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83568" y="4941168"/>
            <a:ext cx="7704856" cy="1477328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marR="0" lvl="0" indent="-1778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Accurate</a:t>
            </a:r>
            <a:r>
              <a:rPr kumimoji="0" lang="en-US" altLang="ko-KR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measurement of baseline distances to a precision of 10 cm using GPS and total station</a:t>
            </a:r>
          </a:p>
          <a:p>
            <a:pPr marL="177800" marR="0" lvl="0" indent="-1778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000" kern="0" baseline="0" dirty="0" smtClean="0">
                <a:solidFill>
                  <a:srgbClr val="000000"/>
                </a:solidFill>
                <a:latin typeface="Arial" pitchFamily="34" charset="0"/>
              </a:rPr>
              <a:t> Accurate determination</a:t>
            </a:r>
            <a:r>
              <a:rPr kumimoji="0" lang="en-US" altLang="ko-KR" sz="2000" kern="0" dirty="0" smtClean="0">
                <a:solidFill>
                  <a:srgbClr val="000000"/>
                </a:solidFill>
                <a:latin typeface="Arial" pitchFamily="34" charset="0"/>
              </a:rPr>
              <a:t> of reduction in the reactor neutrino fluxes after a baseline distance, much better than 0.1%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3" name="Rectangle 3"/>
          <p:cNvSpPr>
            <a:spLocks noChangeArrowheads="1"/>
          </p:cNvSpPr>
          <p:nvPr/>
        </p:nvSpPr>
        <p:spPr bwMode="auto">
          <a:xfrm>
            <a:off x="1403350" y="116632"/>
            <a:ext cx="6553200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RENO Detector</a:t>
            </a:r>
          </a:p>
        </p:txBody>
      </p:sp>
      <p:sp>
        <p:nvSpPr>
          <p:cNvPr id="184323" name="Text Box 4"/>
          <p:cNvSpPr txBox="1">
            <a:spLocks noChangeArrowheads="1"/>
          </p:cNvSpPr>
          <p:nvPr/>
        </p:nvSpPr>
        <p:spPr bwMode="auto">
          <a:xfrm>
            <a:off x="107504" y="4874384"/>
            <a:ext cx="5833640" cy="1938992"/>
          </a:xfrm>
          <a:prstGeom prst="rect">
            <a:avLst/>
          </a:prstGeom>
          <a:solidFill>
            <a:srgbClr val="CCFFCC"/>
          </a:solidFill>
          <a:ln w="25400" algn="ctr">
            <a:solidFill>
              <a:srgbClr val="99C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354 </a:t>
            </a:r>
            <a:r>
              <a:rPr lang="en-US" altLang="ko-KR" sz="20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ID +67 OD 10” </a:t>
            </a:r>
            <a:r>
              <a:rPr lang="en-US" altLang="ko-KR" sz="20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PMTs </a:t>
            </a:r>
            <a:endParaRPr lang="en-US" altLang="ko-KR" sz="800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Target : 16.5 ton </a:t>
            </a:r>
            <a:r>
              <a:rPr lang="en-US" altLang="ko-KR" sz="2000" dirty="0" err="1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Gd</a:t>
            </a:r>
            <a:r>
              <a:rPr lang="en-US" altLang="ko-KR" sz="20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-LS,   R=1.4m, H=3.2m</a:t>
            </a:r>
          </a:p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Gamma Catcher :  30 ton LS,   R=2.0m, H=4.4m</a:t>
            </a:r>
          </a:p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Buffer :  65 ton mineral oil,   R=2.7m, H=5.8m</a:t>
            </a:r>
          </a:p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Veto : 350 ton water,   R=4.2m, H=8.8m</a:t>
            </a:r>
            <a:endParaRPr lang="en-US" altLang="ko-KR" sz="1600" dirty="0" smtClean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</p:txBody>
      </p:sp>
      <p:pic>
        <p:nvPicPr>
          <p:cNvPr id="184324" name="Picture 6" descr="RENO검출기-개요도-n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363" y="980728"/>
            <a:ext cx="3904949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8997" y="1028097"/>
            <a:ext cx="4897499" cy="326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사본 - SSL27900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8672" y="4509120"/>
            <a:ext cx="2987824" cy="224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ext Box 4"/>
          <p:cNvSpPr txBox="1">
            <a:spLocks noChangeArrowheads="1"/>
          </p:cNvSpPr>
          <p:nvPr/>
        </p:nvSpPr>
        <p:spPr bwMode="auto">
          <a:xfrm>
            <a:off x="179388" y="1444625"/>
            <a:ext cx="8785225" cy="48688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endParaRPr lang="en-US" altLang="ko-KR" sz="800">
              <a:solidFill>
                <a:srgbClr val="000000"/>
              </a:solidFill>
              <a:latin typeface="Arial" pitchFamily="34" charset="0"/>
            </a:endParaRP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rgbClr val="000000"/>
                </a:solidFill>
                <a:latin typeface="Arial" pitchFamily="34" charset="0"/>
              </a:rPr>
              <a:t>2006. 03 : Start of the RENO project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rgbClr val="000000"/>
                </a:solidFill>
                <a:latin typeface="Arial" pitchFamily="34" charset="0"/>
              </a:rPr>
              <a:t>2008. 06 ~ 2009. 03 : Civil construction including tunnel excavation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rgbClr val="000000"/>
                </a:solidFill>
                <a:latin typeface="Arial" pitchFamily="34" charset="0"/>
              </a:rPr>
              <a:t>2008. 12 ~ 2009. 11 : Detector structure &amp; buffer steel tanks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</a:pPr>
            <a:r>
              <a:rPr lang="en-US" altLang="ko-KR" sz="2200">
                <a:solidFill>
                  <a:srgbClr val="000000"/>
                </a:solidFill>
                <a:latin typeface="Arial" pitchFamily="34" charset="0"/>
              </a:rPr>
              <a:t>                                      completed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rgbClr val="000000"/>
                </a:solidFill>
                <a:latin typeface="Arial" pitchFamily="34" charset="0"/>
              </a:rPr>
              <a:t>2010. 06 : Acrylic containers installed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rgbClr val="000000"/>
                </a:solidFill>
                <a:latin typeface="Arial" pitchFamily="34" charset="0"/>
              </a:rPr>
              <a:t>2010. 06 ~ 2010. 12 : PMT test &amp; installation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rgbClr val="000000"/>
                </a:solidFill>
                <a:latin typeface="Arial" pitchFamily="34" charset="0"/>
              </a:rPr>
              <a:t>2011. 01 : </a:t>
            </a:r>
            <a:r>
              <a:rPr lang="en-US" altLang="ko-KR" sz="220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Detector closing/ Electronics hut &amp; control room built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2011. 02 : Installation of DAQ electronics and HV &amp; cabling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2011. 03 ~ 06 : Dry run &amp; DAQ debugging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2011. 05 ~ 07 : Liquid scintillator production &amp; filling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2011. 07 : </a:t>
            </a:r>
            <a:r>
              <a:rPr lang="en-US" altLang="ko-KR" sz="2200">
                <a:solidFill>
                  <a:srgbClr val="000000"/>
                </a:solidFill>
                <a:latin typeface="Arial" pitchFamily="34" charset="0"/>
              </a:rPr>
              <a:t>Detector operation &amp; commissioning</a:t>
            </a:r>
            <a:r>
              <a:rPr lang="ko-KR" altLang="en-US" sz="220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altLang="ko-KR" sz="2200">
                <a:solidFill>
                  <a:srgbClr val="000000"/>
                </a:solidFill>
                <a:latin typeface="Arial" pitchFamily="34" charset="0"/>
              </a:rPr>
              <a:t> </a:t>
            </a:r>
          </a:p>
          <a:p>
            <a:pPr marL="215900" indent="-250825" latinLnBrk="0">
              <a:lnSpc>
                <a:spcPct val="7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200">
                <a:solidFill>
                  <a:srgbClr val="000000"/>
                </a:solidFill>
                <a:latin typeface="Arial" pitchFamily="34" charset="0"/>
              </a:rPr>
              <a:t>2011. 08 : Start data-taking</a:t>
            </a:r>
          </a:p>
        </p:txBody>
      </p:sp>
      <p:sp>
        <p:nvSpPr>
          <p:cNvPr id="7" name="Rectangle 135"/>
          <p:cNvSpPr>
            <a:spLocks noChangeArrowheads="1"/>
          </p:cNvSpPr>
          <p:nvPr/>
        </p:nvSpPr>
        <p:spPr bwMode="auto">
          <a:xfrm>
            <a:off x="684213" y="449263"/>
            <a:ext cx="7704137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000" b="1" kern="0" dirty="0">
                <a:solidFill>
                  <a:srgbClr val="000000"/>
                </a:solidFill>
                <a:latin typeface="Arial" charset="0"/>
              </a:rPr>
              <a:t>Summary of Detector 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ChangeArrowheads="1"/>
          </p:cNvSpPr>
          <p:nvPr/>
        </p:nvSpPr>
        <p:spPr bwMode="auto">
          <a:xfrm>
            <a:off x="323850" y="115888"/>
            <a:ext cx="8496300" cy="530225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600" b="1" dirty="0">
                <a:solidFill>
                  <a:srgbClr val="000000"/>
                </a:solidFill>
                <a:latin typeface="Arial" charset="0"/>
              </a:rPr>
              <a:t>PMT Mounting (2010. 8~10)</a:t>
            </a:r>
          </a:p>
        </p:txBody>
      </p:sp>
      <p:pic>
        <p:nvPicPr>
          <p:cNvPr id="1894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836613"/>
            <a:ext cx="38401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9444" name="Picture 3" descr="C:\Documents and Settings\user\바탕 화면\300px-Pmt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836613"/>
            <a:ext cx="38385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9445" name="그림 7" descr="설치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3862388"/>
            <a:ext cx="38401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9446" name="그림 9" descr="바닥설치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72025" y="3857625"/>
            <a:ext cx="38401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ChangeArrowheads="1"/>
          </p:cNvSpPr>
          <p:nvPr/>
        </p:nvSpPr>
        <p:spPr bwMode="auto">
          <a:xfrm>
            <a:off x="323850" y="161925"/>
            <a:ext cx="8496300" cy="530225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600" b="1">
                <a:solidFill>
                  <a:srgbClr val="000000"/>
                </a:solidFill>
                <a:latin typeface="Arial" charset="0"/>
              </a:rPr>
              <a:t>PMT Mounting (2010. 8~10)</a:t>
            </a:r>
          </a:p>
        </p:txBody>
      </p:sp>
      <p:pic>
        <p:nvPicPr>
          <p:cNvPr id="190467" name="Picture 3" descr="IMG02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789363"/>
            <a:ext cx="39592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8" name="Picture 4" descr="Special_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789363"/>
            <a:ext cx="450850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9" name="Picture 5" descr="Image:IMG02 07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836613"/>
            <a:ext cx="38163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70" name="그림 6" descr="tank3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836613"/>
            <a:ext cx="43195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323850" y="260350"/>
            <a:ext cx="8496300" cy="530225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Detector Closing (2011. 1)</a:t>
            </a:r>
          </a:p>
        </p:txBody>
      </p:sp>
      <p:pic>
        <p:nvPicPr>
          <p:cNvPr id="193541" name="Picture 5" descr="UNI00000b3065f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014788"/>
            <a:ext cx="4321175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542" name="Picture 6" descr="UNI00000b3065f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911600"/>
            <a:ext cx="442753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6696075" y="3933825"/>
            <a:ext cx="2447925" cy="366713"/>
          </a:xfrm>
          <a:prstGeom prst="rect">
            <a:avLst/>
          </a:prstGeom>
          <a:solidFill>
            <a:schemeClr val="folHlink"/>
          </a:solidFill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spcBef>
                <a:spcPct val="50000"/>
              </a:spcBef>
            </a:pPr>
            <a:r>
              <a:rPr lang="en-US" altLang="ko-KR" sz="18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Near : Jan. 21, 2011</a:t>
            </a:r>
          </a:p>
        </p:txBody>
      </p:sp>
      <p:sp>
        <p:nvSpPr>
          <p:cNvPr id="193544" name="Text Box 8"/>
          <p:cNvSpPr txBox="1">
            <a:spLocks noChangeArrowheads="1"/>
          </p:cNvSpPr>
          <p:nvPr/>
        </p:nvSpPr>
        <p:spPr bwMode="auto">
          <a:xfrm>
            <a:off x="6696075" y="6491288"/>
            <a:ext cx="2447925" cy="366712"/>
          </a:xfrm>
          <a:prstGeom prst="rect">
            <a:avLst/>
          </a:prstGeom>
          <a:solidFill>
            <a:schemeClr val="folHlink"/>
          </a:solidFill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spcBef>
                <a:spcPct val="50000"/>
              </a:spcBef>
            </a:pPr>
            <a:r>
              <a:rPr lang="en-US" altLang="ko-KR" sz="18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Far : Jan. 24, 2011</a:t>
            </a:r>
          </a:p>
        </p:txBody>
      </p:sp>
      <p:pic>
        <p:nvPicPr>
          <p:cNvPr id="9" name="Picture 3" descr="UNI00000b3065e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980728"/>
            <a:ext cx="432117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UNI00000b3065f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980728"/>
            <a:ext cx="444482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420888"/>
            <a:ext cx="5044752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517525" y="188913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Detection of Reactor Antineutrinos</a:t>
            </a:r>
            <a:endParaRPr lang="ko-KR" altLang="en-US" sz="30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67940" name="Picture 53" descr="UNI0000110034a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96975"/>
            <a:ext cx="23209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94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875" y="1341438"/>
            <a:ext cx="25146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7942" name="직선 화살표 연결선 18"/>
          <p:cNvCxnSpPr>
            <a:cxnSpLocks noChangeShapeType="1"/>
          </p:cNvCxnSpPr>
          <p:nvPr/>
        </p:nvCxnSpPr>
        <p:spPr bwMode="auto">
          <a:xfrm>
            <a:off x="5076825" y="1773238"/>
            <a:ext cx="503238" cy="215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7943" name="직선 화살표 연결선 19"/>
          <p:cNvCxnSpPr>
            <a:cxnSpLocks noChangeShapeType="1"/>
          </p:cNvCxnSpPr>
          <p:nvPr/>
        </p:nvCxnSpPr>
        <p:spPr bwMode="auto">
          <a:xfrm rot="16200000" flipH="1">
            <a:off x="4968082" y="1881981"/>
            <a:ext cx="792162" cy="5746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67944" name="Text Box 2"/>
          <p:cNvSpPr txBox="1">
            <a:spLocks noChangeArrowheads="1"/>
          </p:cNvSpPr>
          <p:nvPr/>
        </p:nvSpPr>
        <p:spPr bwMode="auto">
          <a:xfrm>
            <a:off x="5580063" y="1844675"/>
            <a:ext cx="3168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8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+ p  </a:t>
            </a:r>
            <a:r>
              <a:rPr lang="en-US" altLang="ko-KR" sz="1400" b="1">
                <a:solidFill>
                  <a:schemeClr val="tx1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</a:t>
            </a:r>
            <a:r>
              <a:rPr lang="en-US" altLang="ko-KR" sz="18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  D  +  </a:t>
            </a:r>
            <a:r>
              <a:rPr lang="en-US" altLang="ko-KR" sz="1800" b="1">
                <a:solidFill>
                  <a:schemeClr val="tx1"/>
                </a:solidFill>
                <a:latin typeface="Symbol" pitchFamily="18" charset="2"/>
                <a:ea typeface="굴림" pitchFamily="50" charset="-127"/>
              </a:rPr>
              <a:t>g</a:t>
            </a:r>
            <a:r>
              <a:rPr lang="en-US" altLang="ko-KR" sz="18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 (2.2 MeV) </a:t>
            </a:r>
            <a:endParaRPr lang="en-US" altLang="ko-KR" sz="1800" b="1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45" name="Text Box 2"/>
          <p:cNvSpPr txBox="1">
            <a:spLocks noChangeArrowheads="1"/>
          </p:cNvSpPr>
          <p:nvPr/>
        </p:nvSpPr>
        <p:spPr bwMode="auto">
          <a:xfrm>
            <a:off x="4284663" y="908050"/>
            <a:ext cx="186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b="1">
                <a:solidFill>
                  <a:srgbClr val="FF9900"/>
                </a:solidFill>
                <a:latin typeface="Arial" pitchFamily="34" charset="0"/>
                <a:ea typeface="굴림" pitchFamily="50" charset="-127"/>
              </a:rPr>
              <a:t>(prompt signal)</a:t>
            </a:r>
            <a:endParaRPr lang="en-US" altLang="ko-KR" sz="1800" b="1">
              <a:solidFill>
                <a:srgbClr val="FF99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46" name="타원 25"/>
          <p:cNvSpPr>
            <a:spLocks noChangeArrowheads="1"/>
          </p:cNvSpPr>
          <p:nvPr/>
        </p:nvSpPr>
        <p:spPr bwMode="auto">
          <a:xfrm>
            <a:off x="3924300" y="1268413"/>
            <a:ext cx="576263" cy="576262"/>
          </a:xfrm>
          <a:prstGeom prst="ellipse">
            <a:avLst/>
          </a:prstGeom>
          <a:noFill/>
          <a:ln w="31750" algn="ctr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 sz="1800">
              <a:solidFill>
                <a:schemeClr val="tx1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67947" name="Text Box 2"/>
          <p:cNvSpPr txBox="1">
            <a:spLocks noChangeArrowheads="1"/>
          </p:cNvSpPr>
          <p:nvPr/>
        </p:nvSpPr>
        <p:spPr bwMode="auto">
          <a:xfrm>
            <a:off x="5148263" y="1547813"/>
            <a:ext cx="1028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b="1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~180 </a:t>
            </a:r>
            <a:r>
              <a:rPr lang="en-US" altLang="ko-KR" sz="1800" b="1">
                <a:solidFill>
                  <a:srgbClr val="0033CC"/>
                </a:solidFill>
                <a:latin typeface="Symbol" pitchFamily="18" charset="2"/>
                <a:ea typeface="굴림" pitchFamily="50" charset="-127"/>
              </a:rPr>
              <a:t>m</a:t>
            </a:r>
            <a:r>
              <a:rPr lang="en-US" altLang="ko-KR" sz="1800" b="1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s</a:t>
            </a:r>
            <a:endParaRPr lang="en-US" altLang="ko-KR" sz="1800" b="1">
              <a:solidFill>
                <a:srgbClr val="0033CC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48" name="Text Box 2"/>
          <p:cNvSpPr txBox="1">
            <a:spLocks noChangeArrowheads="1"/>
          </p:cNvSpPr>
          <p:nvPr/>
        </p:nvSpPr>
        <p:spPr bwMode="auto">
          <a:xfrm>
            <a:off x="4499992" y="2060575"/>
            <a:ext cx="12490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~28 </a:t>
            </a:r>
            <a:r>
              <a:rPr lang="en-US" altLang="ko-KR" sz="1800" b="1" dirty="0" smtClean="0">
                <a:solidFill>
                  <a:srgbClr val="0033CC"/>
                </a:solidFill>
                <a:latin typeface="Symbol" pitchFamily="18" charset="2"/>
                <a:ea typeface="굴림" pitchFamily="50" charset="-127"/>
              </a:rPr>
              <a:t>m</a:t>
            </a:r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s</a:t>
            </a:r>
          </a:p>
          <a:p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(0.1% </a:t>
            </a:r>
            <a:r>
              <a:rPr lang="en-US" altLang="ko-KR" sz="1800" b="1" dirty="0" err="1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Gd</a:t>
            </a:r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)</a:t>
            </a:r>
            <a:endParaRPr lang="en-US" altLang="ko-KR" sz="1800" b="1" dirty="0">
              <a:solidFill>
                <a:srgbClr val="0033CC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49" name="Text Box 2"/>
          <p:cNvSpPr txBox="1">
            <a:spLocks noChangeArrowheads="1"/>
          </p:cNvSpPr>
          <p:nvPr/>
        </p:nvSpPr>
        <p:spPr bwMode="auto">
          <a:xfrm>
            <a:off x="6156325" y="1412875"/>
            <a:ext cx="1871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800" b="1">
                <a:solidFill>
                  <a:srgbClr val="FF9900"/>
                </a:solidFill>
                <a:latin typeface="Arial" pitchFamily="34" charset="0"/>
                <a:ea typeface="굴림" pitchFamily="50" charset="-127"/>
              </a:rPr>
              <a:t>(delayed signal)</a:t>
            </a:r>
            <a:endParaRPr lang="en-US" altLang="ko-KR" sz="1800" b="1">
              <a:solidFill>
                <a:srgbClr val="FF99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50" name="Text Box 2"/>
          <p:cNvSpPr txBox="1">
            <a:spLocks noChangeArrowheads="1"/>
          </p:cNvSpPr>
          <p:nvPr/>
        </p:nvSpPr>
        <p:spPr bwMode="auto">
          <a:xfrm>
            <a:off x="5724525" y="2420938"/>
            <a:ext cx="3095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8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+ Gd  </a:t>
            </a:r>
            <a:r>
              <a:rPr lang="en-US" altLang="ko-KR" sz="1400" b="1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</a:t>
            </a:r>
            <a:r>
              <a:rPr lang="en-US" altLang="ko-KR" sz="18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 Gd +  </a:t>
            </a:r>
            <a:r>
              <a:rPr lang="en-US" altLang="ko-KR" sz="1800" b="1">
                <a:solidFill>
                  <a:schemeClr val="tx1"/>
                </a:solidFill>
                <a:latin typeface="Symbol" pitchFamily="18" charset="2"/>
                <a:ea typeface="굴림" pitchFamily="50" charset="-127"/>
              </a:rPr>
              <a:t>g</a:t>
            </a:r>
            <a:r>
              <a:rPr lang="en-US" altLang="ko-KR" sz="18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‘s (8 MeV) </a:t>
            </a:r>
            <a:endParaRPr lang="en-US" altLang="ko-KR" sz="1800" b="1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51" name="타원 17"/>
          <p:cNvSpPr>
            <a:spLocks noChangeArrowheads="1"/>
          </p:cNvSpPr>
          <p:nvPr/>
        </p:nvSpPr>
        <p:spPr bwMode="auto">
          <a:xfrm>
            <a:off x="6948488" y="1844675"/>
            <a:ext cx="360362" cy="360363"/>
          </a:xfrm>
          <a:prstGeom prst="ellipse">
            <a:avLst/>
          </a:prstGeom>
          <a:noFill/>
          <a:ln w="31750" algn="ctr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 sz="1800">
              <a:solidFill>
                <a:schemeClr val="tx1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67952" name="타원 21"/>
          <p:cNvSpPr>
            <a:spLocks noChangeArrowheads="1"/>
          </p:cNvSpPr>
          <p:nvPr/>
        </p:nvSpPr>
        <p:spPr bwMode="auto">
          <a:xfrm>
            <a:off x="7308850" y="2420938"/>
            <a:ext cx="431800" cy="431800"/>
          </a:xfrm>
          <a:prstGeom prst="ellipse">
            <a:avLst/>
          </a:prstGeom>
          <a:noFill/>
          <a:ln w="31750" algn="ctr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 sz="1800">
              <a:solidFill>
                <a:schemeClr val="tx1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67953" name="Text Box 2"/>
          <p:cNvSpPr txBox="1">
            <a:spLocks noChangeArrowheads="1"/>
          </p:cNvSpPr>
          <p:nvPr/>
        </p:nvSpPr>
        <p:spPr bwMode="auto">
          <a:xfrm>
            <a:off x="4716463" y="2924175"/>
            <a:ext cx="42481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0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Neutrino energy measurement </a:t>
            </a:r>
            <a:endParaRPr lang="en-US" altLang="ko-KR" sz="2000" b="1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67954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429000"/>
            <a:ext cx="43211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95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4437063"/>
            <a:ext cx="2663776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타원 25"/>
          <p:cNvSpPr>
            <a:spLocks noChangeArrowheads="1"/>
          </p:cNvSpPr>
          <p:nvPr/>
        </p:nvSpPr>
        <p:spPr bwMode="auto">
          <a:xfrm>
            <a:off x="5292080" y="3429000"/>
            <a:ext cx="576263" cy="576262"/>
          </a:xfrm>
          <a:prstGeom prst="ellipse">
            <a:avLst/>
          </a:prstGeom>
          <a:noFill/>
          <a:ln w="31750" algn="ctr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 sz="1800">
              <a:solidFill>
                <a:schemeClr val="tx1"/>
              </a:solidFill>
              <a:latin typeface="Arial" pitchFamily="34" charset="0"/>
              <a:ea typeface="MS PGothic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228600" y="1196752"/>
            <a:ext cx="43434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0">
              <a:spcBef>
                <a:spcPct val="50000"/>
              </a:spcBef>
              <a:buFont typeface="Wingdings" pitchFamily="2" charset="2"/>
              <a:buChar char="q"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</a:rPr>
              <a:t> Recipe of Liquid </a:t>
            </a:r>
            <a:r>
              <a:rPr lang="en-US" altLang="ko-KR" sz="2000" dirty="0" err="1" smtClean="0">
                <a:solidFill>
                  <a:srgbClr val="000000"/>
                </a:solidFill>
                <a:latin typeface="Arial" pitchFamily="34" charset="0"/>
              </a:rPr>
              <a:t>Scintillator</a:t>
            </a:r>
            <a:endParaRPr lang="en-US" altLang="ko-KR" sz="2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graphicFrame>
        <p:nvGraphicFramePr>
          <p:cNvPr id="301059" name="Group 3"/>
          <p:cNvGraphicFramePr>
            <a:graphicFrameLocks noGrp="1"/>
          </p:cNvGraphicFramePr>
          <p:nvPr/>
        </p:nvGraphicFramePr>
        <p:xfrm>
          <a:off x="179512" y="1772816"/>
          <a:ext cx="6048251" cy="1207008"/>
        </p:xfrm>
        <a:graphic>
          <a:graphicData uri="http://schemas.openxmlformats.org/drawingml/2006/table">
            <a:tbl>
              <a:tblPr/>
              <a:tblGrid>
                <a:gridCol w="2021630"/>
                <a:gridCol w="1036605"/>
                <a:gridCol w="2990016"/>
              </a:tblGrid>
              <a:tr h="207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Aromatic Solvent &amp;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WLS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Gd</a:t>
                      </a: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-compound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LAB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PPO +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Bis</a:t>
                      </a: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-MSB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0.1%  </a:t>
                      </a:r>
                      <a:r>
                        <a:rPr kumimoji="1" lang="en-US" altLang="ko-KR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Gd</a:t>
                      </a: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+(TMHA)</a:t>
                      </a:r>
                      <a:r>
                        <a:rPr kumimoji="1" lang="en-US" altLang="ko-KR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휴먼모음T" pitchFamily="18" charset="-127"/>
                        </a:rPr>
                        <a:t>(</a:t>
                      </a:r>
                      <a:r>
                        <a:rPr kumimoji="0" lang="en-US" altLang="ko-KR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trimethylhexanoic</a:t>
                      </a: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acid)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1075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7846" y="3429000"/>
            <a:ext cx="280615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1076" name="Picture 20" descr="UNI0000195400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547415"/>
            <a:ext cx="2209800" cy="1360488"/>
          </a:xfrm>
          <a:prstGeom prst="rect">
            <a:avLst/>
          </a:prstGeom>
          <a:noFill/>
        </p:spPr>
      </p:pic>
      <p:sp>
        <p:nvSpPr>
          <p:cNvPr id="301077" name="Text Box 21"/>
          <p:cNvSpPr txBox="1">
            <a:spLocks noChangeArrowheads="1"/>
          </p:cNvSpPr>
          <p:nvPr/>
        </p:nvSpPr>
        <p:spPr bwMode="auto">
          <a:xfrm>
            <a:off x="6477000" y="18864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1800" smtClean="0">
                <a:solidFill>
                  <a:srgbClr val="000000"/>
                </a:solidFill>
                <a:latin typeface="Arial" pitchFamily="34" charset="0"/>
              </a:rPr>
              <a:t>C</a:t>
            </a:r>
            <a:r>
              <a:rPr lang="en-US" altLang="ko-KR" sz="1800" baseline="-25000" smtClean="0">
                <a:solidFill>
                  <a:srgbClr val="000000"/>
                </a:solidFill>
                <a:latin typeface="Arial" pitchFamily="34" charset="0"/>
              </a:rPr>
              <a:t>n</a:t>
            </a:r>
            <a:r>
              <a:rPr lang="en-US" altLang="ko-KR" sz="1800" smtClean="0">
                <a:solidFill>
                  <a:srgbClr val="000000"/>
                </a:solidFill>
                <a:latin typeface="Arial" pitchFamily="34" charset="0"/>
              </a:rPr>
              <a:t>H</a:t>
            </a:r>
            <a:r>
              <a:rPr lang="en-US" altLang="ko-KR" sz="1800" baseline="-25000" smtClean="0">
                <a:solidFill>
                  <a:srgbClr val="000000"/>
                </a:solidFill>
                <a:latin typeface="Arial" pitchFamily="34" charset="0"/>
              </a:rPr>
              <a:t>2n+1</a:t>
            </a:r>
            <a:r>
              <a:rPr lang="en-US" altLang="ko-KR" sz="1800" smtClean="0">
                <a:solidFill>
                  <a:srgbClr val="000000"/>
                </a:solidFill>
                <a:latin typeface="Arial" pitchFamily="34" charset="0"/>
              </a:rPr>
              <a:t>-C</a:t>
            </a:r>
            <a:r>
              <a:rPr lang="en-US" altLang="ko-KR" sz="1800" baseline="-25000" smtClean="0">
                <a:solidFill>
                  <a:srgbClr val="000000"/>
                </a:solidFill>
                <a:latin typeface="Arial" pitchFamily="34" charset="0"/>
              </a:rPr>
              <a:t>6</a:t>
            </a:r>
            <a:r>
              <a:rPr lang="en-US" altLang="ko-KR" sz="1800" smtClean="0">
                <a:solidFill>
                  <a:srgbClr val="000000"/>
                </a:solidFill>
                <a:latin typeface="Arial" pitchFamily="34" charset="0"/>
              </a:rPr>
              <a:t>H</a:t>
            </a:r>
            <a:r>
              <a:rPr lang="en-US" altLang="ko-KR" sz="1800" baseline="-25000" smtClean="0">
                <a:solidFill>
                  <a:srgbClr val="000000"/>
                </a:solidFill>
                <a:latin typeface="Arial" pitchFamily="34" charset="0"/>
              </a:rPr>
              <a:t>5</a:t>
            </a:r>
            <a:r>
              <a:rPr lang="en-US" altLang="ko-KR" sz="1800" smtClean="0">
                <a:solidFill>
                  <a:srgbClr val="000000"/>
                </a:solidFill>
                <a:latin typeface="Arial" pitchFamily="34" charset="0"/>
              </a:rPr>
              <a:t> (n=10~14)</a:t>
            </a:r>
          </a:p>
        </p:txBody>
      </p:sp>
      <p:pic>
        <p:nvPicPr>
          <p:cNvPr id="301079" name="Picture 23" descr="UNI00001954005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44273" y="1844824"/>
            <a:ext cx="2692223" cy="1229097"/>
          </a:xfrm>
          <a:prstGeom prst="rect">
            <a:avLst/>
          </a:prstGeom>
          <a:noFill/>
        </p:spPr>
      </p:pic>
      <p:sp>
        <p:nvSpPr>
          <p:cNvPr id="301080" name="Rectangle 24"/>
          <p:cNvSpPr>
            <a:spLocks noChangeArrowheads="1"/>
          </p:cNvSpPr>
          <p:nvPr/>
        </p:nvSpPr>
        <p:spPr bwMode="auto">
          <a:xfrm>
            <a:off x="179388" y="404813"/>
            <a:ext cx="6119812" cy="531812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altLang="ko-KR" sz="2800" b="1" smtClean="0">
                <a:solidFill>
                  <a:srgbClr val="000000"/>
                </a:solidFill>
                <a:latin typeface="Arial" pitchFamily="34" charset="0"/>
              </a:rPr>
              <a:t>Gd Loaded Liquid Scintillator</a:t>
            </a:r>
          </a:p>
        </p:txBody>
      </p:sp>
      <p:sp>
        <p:nvSpPr>
          <p:cNvPr id="12" name="Text Box 3092"/>
          <p:cNvSpPr txBox="1">
            <a:spLocks noChangeArrowheads="1"/>
          </p:cNvSpPr>
          <p:nvPr/>
        </p:nvSpPr>
        <p:spPr bwMode="auto">
          <a:xfrm>
            <a:off x="179512" y="3140968"/>
            <a:ext cx="6408712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* Stable light yield over the time period :  ~250 </a:t>
            </a:r>
            <a:r>
              <a:rPr kumimoji="0" lang="en-US" altLang="ko-KR" sz="20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pe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kumimoji="0" lang="en-US" altLang="ko-KR" sz="20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MeV</a:t>
            </a: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827584" y="3706928"/>
            <a:ext cx="4445099" cy="3106448"/>
            <a:chOff x="827584" y="3706928"/>
            <a:chExt cx="4445099" cy="3106448"/>
          </a:xfrm>
        </p:grpSpPr>
        <p:pic>
          <p:nvPicPr>
            <p:cNvPr id="13" name="그림 5" descr="제목 없음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27584" y="3706928"/>
              <a:ext cx="4445099" cy="3106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3092"/>
            <p:cNvSpPr txBox="1">
              <a:spLocks noChangeArrowheads="1"/>
            </p:cNvSpPr>
            <p:nvPr/>
          </p:nvSpPr>
          <p:spPr bwMode="auto">
            <a:xfrm>
              <a:off x="1547664" y="5157192"/>
              <a:ext cx="3312368" cy="70788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* Measured cosmic induced  n</a:t>
              </a:r>
              <a:r>
                <a:rPr kumimoji="0" lang="en-US" altLang="ko-KR" sz="2000" kern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eutron’s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kern="0" noProof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Gd</a:t>
              </a: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capture</a:t>
              </a:r>
              <a:r>
                <a:rPr kumimoji="0" lang="en-US" altLang="ko-KR" sz="20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time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ChangeArrowheads="1"/>
          </p:cNvSpPr>
          <p:nvPr/>
        </p:nvSpPr>
        <p:spPr bwMode="auto">
          <a:xfrm>
            <a:off x="323850" y="44450"/>
            <a:ext cx="8496300" cy="1008063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600" b="1" dirty="0">
                <a:solidFill>
                  <a:srgbClr val="000000"/>
                </a:solidFill>
                <a:latin typeface="Arial" charset="0"/>
              </a:rPr>
              <a:t>Liquid(</a:t>
            </a:r>
            <a:r>
              <a:rPr lang="en-US" altLang="ko-KR" sz="2600" b="1" dirty="0" err="1">
                <a:solidFill>
                  <a:srgbClr val="000000"/>
                </a:solidFill>
                <a:latin typeface="Arial" charset="0"/>
              </a:rPr>
              <a:t>Gd</a:t>
            </a:r>
            <a:r>
              <a:rPr lang="en-US" altLang="ko-KR" sz="2600" b="1" dirty="0">
                <a:solidFill>
                  <a:srgbClr val="000000"/>
                </a:solidFill>
                <a:latin typeface="Arial" charset="0"/>
              </a:rPr>
              <a:t>-LS/LS/MO/Water) Production &amp; Filling</a:t>
            </a:r>
          </a:p>
          <a:p>
            <a:pPr algn="ctr">
              <a:defRPr/>
            </a:pPr>
            <a:r>
              <a:rPr lang="en-US" altLang="ko-KR" sz="2600" b="1" dirty="0">
                <a:solidFill>
                  <a:srgbClr val="000000"/>
                </a:solidFill>
                <a:latin typeface="Arial" charset="0"/>
              </a:rPr>
              <a:t>(May-July 2011)</a:t>
            </a:r>
          </a:p>
        </p:txBody>
      </p:sp>
      <p:grpSp>
        <p:nvGrpSpPr>
          <p:cNvPr id="2" name="그룹 14"/>
          <p:cNvGrpSpPr>
            <a:grpSpLocks/>
          </p:cNvGrpSpPr>
          <p:nvPr/>
        </p:nvGrpSpPr>
        <p:grpSpPr bwMode="auto">
          <a:xfrm>
            <a:off x="468313" y="4437063"/>
            <a:ext cx="3203575" cy="2420937"/>
            <a:chOff x="5280658" y="2564904"/>
            <a:chExt cx="3457933" cy="2593450"/>
          </a:xfrm>
        </p:grpSpPr>
        <p:pic>
          <p:nvPicPr>
            <p:cNvPr id="19764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80658" y="2564904"/>
              <a:ext cx="3457933" cy="25934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</p:pic>
        <p:sp>
          <p:nvSpPr>
            <p:cNvPr id="197649" name="Text Box 1062"/>
            <p:cNvSpPr txBox="1">
              <a:spLocks noChangeArrowheads="1"/>
            </p:cNvSpPr>
            <p:nvPr/>
          </p:nvSpPr>
          <p:spPr bwMode="auto">
            <a:xfrm>
              <a:off x="5868144" y="4788892"/>
              <a:ext cx="2700338" cy="3683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</a:pPr>
              <a:r>
                <a:rPr lang="en-US" altLang="ko-KR" sz="1800" b="1" dirty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</a:rPr>
                <a:t>Water filling for Veto </a:t>
              </a:r>
            </a:p>
          </p:txBody>
        </p:sp>
      </p:grpSp>
      <p:grpSp>
        <p:nvGrpSpPr>
          <p:cNvPr id="3" name="그룹 30"/>
          <p:cNvGrpSpPr>
            <a:grpSpLocks/>
          </p:cNvGrpSpPr>
          <p:nvPr/>
        </p:nvGrpSpPr>
        <p:grpSpPr bwMode="auto">
          <a:xfrm>
            <a:off x="2483272" y="1268413"/>
            <a:ext cx="3744912" cy="2808287"/>
            <a:chOff x="4211960" y="1268760"/>
            <a:chExt cx="3744416" cy="2808312"/>
          </a:xfrm>
        </p:grpSpPr>
        <p:pic>
          <p:nvPicPr>
            <p:cNvPr id="19764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11960" y="1268760"/>
              <a:ext cx="3744416" cy="280831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</p:pic>
        <p:sp>
          <p:nvSpPr>
            <p:cNvPr id="197647" name="Text Box 1062"/>
            <p:cNvSpPr txBox="1">
              <a:spLocks noChangeArrowheads="1"/>
            </p:cNvSpPr>
            <p:nvPr/>
          </p:nvSpPr>
          <p:spPr bwMode="auto">
            <a:xfrm>
              <a:off x="4788024" y="3645024"/>
              <a:ext cx="2700338" cy="3683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</a:pPr>
              <a:r>
                <a:rPr lang="en-US" altLang="ko-KR" sz="1800" b="1">
                  <a:solidFill>
                    <a:srgbClr val="FFFFFF"/>
                  </a:solidFill>
                  <a:latin typeface="Arial" pitchFamily="34" charset="0"/>
                  <a:ea typeface="굴림" pitchFamily="50" charset="-127"/>
                </a:rPr>
                <a:t>Gd-LS filling for Target </a:t>
              </a: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35496" y="1196975"/>
            <a:ext cx="2412306" cy="3213100"/>
            <a:chOff x="35496" y="1196975"/>
            <a:chExt cx="2412306" cy="3213100"/>
          </a:xfrm>
        </p:grpSpPr>
        <p:pic>
          <p:nvPicPr>
            <p:cNvPr id="19764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496" y="1196975"/>
              <a:ext cx="2408239" cy="32131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</p:pic>
        <p:sp>
          <p:nvSpPr>
            <p:cNvPr id="197645" name="Text Box 1062"/>
            <p:cNvSpPr txBox="1">
              <a:spLocks noChangeArrowheads="1"/>
            </p:cNvSpPr>
            <p:nvPr/>
          </p:nvSpPr>
          <p:spPr bwMode="auto">
            <a:xfrm>
              <a:off x="35496" y="4129087"/>
              <a:ext cx="2412306" cy="276999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atinLnBrk="0">
                <a:spcBef>
                  <a:spcPct val="50000"/>
                </a:spcBef>
              </a:pPr>
              <a:r>
                <a:rPr lang="en-US" altLang="ko-KR" sz="1200" b="1" dirty="0" err="1">
                  <a:solidFill>
                    <a:srgbClr val="FFFFFF"/>
                  </a:solidFill>
                  <a:latin typeface="Arial" pitchFamily="34" charset="0"/>
                  <a:ea typeface="굴림" pitchFamily="50" charset="-127"/>
                </a:rPr>
                <a:t>Gd</a:t>
              </a:r>
              <a:r>
                <a:rPr lang="en-US" altLang="ko-KR" sz="1200" b="1" dirty="0">
                  <a:solidFill>
                    <a:srgbClr val="FFFFFF"/>
                  </a:solidFill>
                  <a:latin typeface="Arial" pitchFamily="34" charset="0"/>
                  <a:ea typeface="굴림" pitchFamily="50" charset="-127"/>
                </a:rPr>
                <a:t> Loaded Liquid </a:t>
              </a:r>
              <a:r>
                <a:rPr lang="en-US" altLang="ko-KR" sz="1200" b="1" dirty="0" err="1">
                  <a:solidFill>
                    <a:srgbClr val="FFFFFF"/>
                  </a:solidFill>
                  <a:latin typeface="Arial" pitchFamily="34" charset="0"/>
                  <a:ea typeface="굴림" pitchFamily="50" charset="-127"/>
                </a:rPr>
                <a:t>Scintillator</a:t>
              </a:r>
              <a:r>
                <a:rPr lang="en-US" altLang="ko-KR" sz="1200" b="1" dirty="0">
                  <a:solidFill>
                    <a:srgbClr val="FFFFFF"/>
                  </a:solidFill>
                  <a:latin typeface="Arial" pitchFamily="34" charset="0"/>
                  <a:ea typeface="굴림" pitchFamily="50" charset="-127"/>
                </a:rPr>
                <a:t> </a:t>
              </a:r>
            </a:p>
          </p:txBody>
        </p:sp>
      </p:grpSp>
      <p:grpSp>
        <p:nvGrpSpPr>
          <p:cNvPr id="5" name="그룹 29"/>
          <p:cNvGrpSpPr>
            <a:grpSpLocks/>
          </p:cNvGrpSpPr>
          <p:nvPr/>
        </p:nvGrpSpPr>
        <p:grpSpPr bwMode="auto">
          <a:xfrm>
            <a:off x="4356100" y="4121150"/>
            <a:ext cx="4024313" cy="2736850"/>
            <a:chOff x="5120023" y="4121696"/>
            <a:chExt cx="4023977" cy="2736304"/>
          </a:xfrm>
        </p:grpSpPr>
        <p:sp>
          <p:nvSpPr>
            <p:cNvPr id="197641" name="Text Box 1062"/>
            <p:cNvSpPr txBox="1">
              <a:spLocks noChangeArrowheads="1"/>
            </p:cNvSpPr>
            <p:nvPr/>
          </p:nvSpPr>
          <p:spPr bwMode="auto">
            <a:xfrm>
              <a:off x="6443663" y="6505575"/>
              <a:ext cx="2700337" cy="27781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</a:pPr>
              <a:r>
                <a:rPr lang="en-US" altLang="ko-KR" sz="1200" b="1">
                  <a:solidFill>
                    <a:srgbClr val="FFFFFF"/>
                  </a:solidFill>
                  <a:latin typeface="Arial" pitchFamily="34" charset="0"/>
                  <a:ea typeface="굴림" pitchFamily="50" charset="-127"/>
                </a:rPr>
                <a:t>Gd Loaded Liquid Scintillator </a:t>
              </a:r>
            </a:p>
          </p:txBody>
        </p:sp>
        <p:pic>
          <p:nvPicPr>
            <p:cNvPr id="197642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20023" y="4121696"/>
              <a:ext cx="4023977" cy="2736304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</p:pic>
        <p:sp>
          <p:nvSpPr>
            <p:cNvPr id="197643" name="Text Box 1062"/>
            <p:cNvSpPr txBox="1">
              <a:spLocks noChangeArrowheads="1"/>
            </p:cNvSpPr>
            <p:nvPr/>
          </p:nvSpPr>
          <p:spPr bwMode="auto">
            <a:xfrm>
              <a:off x="5220072" y="6445076"/>
              <a:ext cx="3816424" cy="36933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</a:pPr>
              <a:r>
                <a:rPr lang="en-US" altLang="ko-KR" sz="1800" b="1">
                  <a:solidFill>
                    <a:srgbClr val="FFFFFF"/>
                  </a:solidFill>
                  <a:latin typeface="Arial" pitchFamily="34" charset="0"/>
                  <a:ea typeface="굴림" pitchFamily="50" charset="-127"/>
                </a:rPr>
                <a:t>LS filling for Gamma Catcher</a:t>
              </a:r>
            </a:p>
          </p:txBody>
        </p:sp>
      </p:grp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3249" y="1340768"/>
            <a:ext cx="336075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ChangeArrowheads="1"/>
          </p:cNvSpPr>
          <p:nvPr/>
        </p:nvSpPr>
        <p:spPr bwMode="auto">
          <a:xfrm>
            <a:off x="250825" y="188913"/>
            <a:ext cx="8496300" cy="530225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600" b="1" dirty="0">
                <a:solidFill>
                  <a:srgbClr val="000000"/>
                </a:solidFill>
                <a:latin typeface="Arial" charset="0"/>
              </a:rPr>
              <a:t>1D/3D Calibration </a:t>
            </a:r>
            <a:r>
              <a:rPr lang="en-US" altLang="ko-KR" sz="2600" b="1" dirty="0" smtClean="0">
                <a:solidFill>
                  <a:srgbClr val="000000"/>
                </a:solidFill>
                <a:latin typeface="Arial" charset="0"/>
              </a:rPr>
              <a:t>System</a:t>
            </a:r>
            <a:endParaRPr lang="en-US" altLang="ko-KR" sz="26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98659" name="Picture 2"/>
          <p:cNvPicPr>
            <a:picLocks noChangeAspect="1" noChangeArrowheads="1"/>
          </p:cNvPicPr>
          <p:nvPr/>
        </p:nvPicPr>
        <p:blipFill>
          <a:blip r:embed="rId2" cstate="print"/>
          <a:srcRect l="18858" r="32283"/>
          <a:stretch>
            <a:fillRect/>
          </a:stretch>
        </p:blipFill>
        <p:spPr bwMode="auto">
          <a:xfrm>
            <a:off x="26094" y="836613"/>
            <a:ext cx="4833938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8660" name="그림 13" descr="calibration_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908720"/>
            <a:ext cx="4268663" cy="318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981128" y="4350583"/>
            <a:ext cx="3767336" cy="2246769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marR="0" lvl="0" indent="-1778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Calibration system</a:t>
            </a:r>
            <a:r>
              <a:rPr kumimoji="0" lang="en-US" altLang="ko-KR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to deploy radioactive sources in 1D &amp; 3D directions</a:t>
            </a:r>
          </a:p>
          <a:p>
            <a:pPr marL="177800" marR="0" lvl="0" indent="-1778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000" kern="0" baseline="0" dirty="0" smtClean="0">
                <a:solidFill>
                  <a:srgbClr val="000000"/>
                </a:solidFill>
                <a:latin typeface="Arial" pitchFamily="34" charset="0"/>
              </a:rPr>
              <a:t> Radioactive</a:t>
            </a:r>
            <a:r>
              <a:rPr kumimoji="0" lang="en-US" altLang="ko-KR" sz="2000" kern="0" dirty="0" smtClean="0">
                <a:solidFill>
                  <a:srgbClr val="000000"/>
                </a:solidFill>
                <a:latin typeface="Arial" pitchFamily="34" charset="0"/>
              </a:rPr>
              <a:t> sources :       </a:t>
            </a:r>
            <a:r>
              <a:rPr kumimoji="0" lang="en-US" altLang="ko-KR" sz="2000" kern="0" baseline="30000" dirty="0" smtClean="0">
                <a:solidFill>
                  <a:srgbClr val="000000"/>
                </a:solidFill>
                <a:latin typeface="Arial" pitchFamily="34" charset="0"/>
              </a:rPr>
              <a:t>137</a:t>
            </a:r>
            <a:r>
              <a:rPr kumimoji="0" lang="en-US" altLang="ko-KR" sz="2000" kern="0" dirty="0" smtClean="0">
                <a:solidFill>
                  <a:srgbClr val="000000"/>
                </a:solidFill>
                <a:latin typeface="Arial" pitchFamily="34" charset="0"/>
              </a:rPr>
              <a:t>Cs, </a:t>
            </a:r>
            <a:r>
              <a:rPr kumimoji="0" lang="en-US" altLang="ko-KR" sz="2000" kern="0" baseline="30000" dirty="0" smtClean="0">
                <a:solidFill>
                  <a:srgbClr val="000000"/>
                </a:solidFill>
                <a:latin typeface="Arial" pitchFamily="34" charset="0"/>
              </a:rPr>
              <a:t>68</a:t>
            </a:r>
            <a:r>
              <a:rPr kumimoji="0" lang="en-US" altLang="ko-KR" sz="2000" kern="0" dirty="0" smtClean="0">
                <a:solidFill>
                  <a:srgbClr val="000000"/>
                </a:solidFill>
                <a:latin typeface="Arial" pitchFamily="34" charset="0"/>
              </a:rPr>
              <a:t>Ge, </a:t>
            </a:r>
            <a:r>
              <a:rPr kumimoji="0" lang="en-US" altLang="ko-KR" sz="2000" kern="0" baseline="30000" dirty="0" smtClean="0">
                <a:solidFill>
                  <a:srgbClr val="000000"/>
                </a:solidFill>
                <a:latin typeface="Arial" pitchFamily="34" charset="0"/>
              </a:rPr>
              <a:t>60</a:t>
            </a:r>
            <a:r>
              <a:rPr kumimoji="0" lang="en-US" altLang="ko-KR" sz="2000" kern="0" dirty="0" smtClean="0">
                <a:solidFill>
                  <a:srgbClr val="000000"/>
                </a:solidFill>
                <a:latin typeface="Arial" pitchFamily="34" charset="0"/>
              </a:rPr>
              <a:t>Co, </a:t>
            </a:r>
            <a:r>
              <a:rPr kumimoji="0" lang="en-US" altLang="ko-KR" sz="2000" kern="0" baseline="30000" dirty="0" smtClean="0">
                <a:solidFill>
                  <a:srgbClr val="000000"/>
                </a:solidFill>
                <a:latin typeface="Arial" pitchFamily="34" charset="0"/>
              </a:rPr>
              <a:t>252</a:t>
            </a:r>
            <a:r>
              <a:rPr kumimoji="0" lang="en-US" altLang="ko-KR" sz="2000" kern="0" dirty="0" smtClean="0">
                <a:solidFill>
                  <a:srgbClr val="000000"/>
                </a:solidFill>
                <a:latin typeface="Arial" pitchFamily="34" charset="0"/>
              </a:rPr>
              <a:t>Cf</a:t>
            </a:r>
          </a:p>
          <a:p>
            <a:pPr marL="177800" marR="0" lvl="0" indent="-1778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000" kern="0" dirty="0" smtClean="0">
                <a:solidFill>
                  <a:srgbClr val="000000"/>
                </a:solidFill>
                <a:latin typeface="Arial" pitchFamily="34" charset="0"/>
              </a:rPr>
              <a:t> Laser  injectors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3995738" y="4137025"/>
            <a:ext cx="5148262" cy="2720975"/>
            <a:chOff x="2517" y="2606"/>
            <a:chExt cx="3243" cy="1714"/>
          </a:xfrm>
        </p:grpSpPr>
        <p:pic>
          <p:nvPicPr>
            <p:cNvPr id="6" name="Picture 52" descr="YG-ma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43" y="2606"/>
              <a:ext cx="2517" cy="17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16"/>
            <p:cNvSpPr txBox="1">
              <a:spLocks noChangeArrowheads="1"/>
            </p:cNvSpPr>
            <p:nvPr/>
          </p:nvSpPr>
          <p:spPr bwMode="auto">
            <a:xfrm>
              <a:off x="2517" y="3344"/>
              <a:ext cx="149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</a:pPr>
              <a:r>
                <a:rPr lang="en-US" altLang="ko-KR" sz="1800" b="1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</a:rPr>
                <a:t>YongGwang (</a:t>
              </a:r>
              <a:r>
                <a:rPr lang="ko-KR" altLang="en-US" sz="1800" b="1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</a:rPr>
                <a:t>靈光</a:t>
              </a:r>
              <a:r>
                <a:rPr lang="en-US" altLang="ko-KR" sz="1800" b="1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</a:rPr>
                <a:t>) :       </a:t>
              </a:r>
            </a:p>
          </p:txBody>
        </p:sp>
      </p:grp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5359" y="1268760"/>
            <a:ext cx="332864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5090" name="Rectangle 2"/>
          <p:cNvSpPr>
            <a:spLocks noChangeArrowheads="1"/>
          </p:cNvSpPr>
          <p:nvPr/>
        </p:nvSpPr>
        <p:spPr bwMode="auto">
          <a:xfrm>
            <a:off x="1692275" y="260648"/>
            <a:ext cx="5854700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>
                <a:solidFill>
                  <a:schemeClr val="tx1"/>
                </a:solidFill>
                <a:latin typeface="Arial" charset="0"/>
              </a:rPr>
              <a:t>Outline</a:t>
            </a:r>
          </a:p>
        </p:txBody>
      </p:sp>
      <p:sp>
        <p:nvSpPr>
          <p:cNvPr id="163843" name="Text Box 3"/>
          <p:cNvSpPr txBox="1">
            <a:spLocks noChangeArrowheads="1"/>
          </p:cNvSpPr>
          <p:nvPr/>
        </p:nvSpPr>
        <p:spPr bwMode="auto">
          <a:xfrm>
            <a:off x="107504" y="1118349"/>
            <a:ext cx="84249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b="1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8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Introduction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Experimental setup &amp; detector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Data-taking &amp; data set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Calibration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Event selection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Efficiency &amp; Background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Reactor antineutrino prediction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Systematic uncertainties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Results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Summary</a:t>
            </a:r>
            <a:endParaRPr lang="en-US" altLang="ko-KR" sz="2800" b="1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EMB0000037400e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6403" y="2146428"/>
            <a:ext cx="6767597" cy="4711572"/>
          </a:xfrm>
          <a:prstGeom prst="rect">
            <a:avLst/>
          </a:prstGeom>
          <a:noFill/>
        </p:spPr>
      </p:pic>
      <p:pic>
        <p:nvPicPr>
          <p:cNvPr id="205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836712"/>
            <a:ext cx="264997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4" name="TextBox 5"/>
          <p:cNvSpPr txBox="1">
            <a:spLocks noChangeArrowheads="1"/>
          </p:cNvSpPr>
          <p:nvPr/>
        </p:nvSpPr>
        <p:spPr bwMode="auto">
          <a:xfrm>
            <a:off x="2699792" y="908720"/>
            <a:ext cx="371447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kumimoji="0" lang="en-US" altLang="ko-KR" sz="1800" dirty="0" smtClean="0">
                <a:solidFill>
                  <a:prstClr val="black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 24 channel PMT input to ADC/TDC</a:t>
            </a:r>
          </a:p>
          <a:p>
            <a:pPr>
              <a:buFont typeface="Arial" charset="0"/>
              <a:buChar char="•"/>
            </a:pPr>
            <a:r>
              <a:rPr kumimoji="0" lang="en-US" altLang="ko-KR" sz="1800" dirty="0" smtClean="0">
                <a:solidFill>
                  <a:prstClr val="black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 0.1pC, 0.52nsec resolution</a:t>
            </a:r>
          </a:p>
          <a:p>
            <a:pPr>
              <a:buFont typeface="Arial" charset="0"/>
              <a:buChar char="•"/>
            </a:pPr>
            <a:r>
              <a:rPr kumimoji="0" lang="en-US" altLang="ko-KR" sz="1800" dirty="0" smtClean="0">
                <a:solidFill>
                  <a:prstClr val="black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 ~2500pC/</a:t>
            </a:r>
            <a:r>
              <a:rPr kumimoji="0" lang="en-US" altLang="ko-KR" sz="1800" dirty="0" err="1" smtClean="0">
                <a:solidFill>
                  <a:prstClr val="black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ch</a:t>
            </a:r>
            <a:r>
              <a:rPr kumimoji="0" lang="en-US" altLang="ko-KR" sz="1800" dirty="0" smtClean="0">
                <a:solidFill>
                  <a:prstClr val="black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  large dynamic range</a:t>
            </a:r>
          </a:p>
          <a:p>
            <a:pPr>
              <a:buFont typeface="Arial" charset="0"/>
              <a:buChar char="•"/>
            </a:pPr>
            <a:r>
              <a:rPr kumimoji="0" lang="en-US" altLang="ko-KR" sz="1800" dirty="0" smtClean="0">
                <a:solidFill>
                  <a:prstClr val="black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 No dead time (w/o hardware trigger)</a:t>
            </a:r>
          </a:p>
          <a:p>
            <a:pPr>
              <a:buFont typeface="Arial" charset="0"/>
              <a:buChar char="•"/>
            </a:pPr>
            <a:r>
              <a:rPr kumimoji="0" lang="en-US" altLang="ko-KR" sz="1800" dirty="0" smtClean="0">
                <a:solidFill>
                  <a:prstClr val="black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 Fast data transfer via Ethernet R/W</a:t>
            </a:r>
          </a:p>
        </p:txBody>
      </p:sp>
      <p:sp>
        <p:nvSpPr>
          <p:cNvPr id="57" name="Rectangle 51"/>
          <p:cNvSpPr>
            <a:spLocks noChangeArrowheads="1"/>
          </p:cNvSpPr>
          <p:nvPr/>
        </p:nvSpPr>
        <p:spPr bwMode="auto">
          <a:xfrm>
            <a:off x="517525" y="188913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Data Acquisition System</a:t>
            </a:r>
            <a:endParaRPr lang="ko-KR" altLang="en-US" sz="30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4365104"/>
            <a:ext cx="3336678" cy="249289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39" name="Rectangle 23"/>
          <p:cNvSpPr>
            <a:spLocks noChangeArrowheads="1"/>
          </p:cNvSpPr>
          <p:nvPr/>
        </p:nvSpPr>
        <p:spPr bwMode="auto">
          <a:xfrm>
            <a:off x="323528" y="116632"/>
            <a:ext cx="8280920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Data-Taking &amp; Data Set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8" name="Text Box 3092"/>
          <p:cNvSpPr txBox="1">
            <a:spLocks noChangeArrowheads="1"/>
          </p:cNvSpPr>
          <p:nvPr/>
        </p:nvSpPr>
        <p:spPr bwMode="auto">
          <a:xfrm>
            <a:off x="107504" y="971437"/>
            <a:ext cx="4968552" cy="76944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2200" dirty="0" smtClean="0">
                <a:solidFill>
                  <a:schemeClr val="accent2">
                    <a:lumMod val="50000"/>
                  </a:schemeClr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2200" dirty="0" smtClean="0">
                <a:solidFill>
                  <a:schemeClr val="accent2">
                    <a:lumMod val="50000"/>
                  </a:schemeClr>
                </a:solidFill>
                <a:latin typeface="Helvetica" pitchFamily="34" charset="0"/>
                <a:ea typeface="굴림" pitchFamily="50" charset="-127"/>
              </a:rPr>
              <a:t>Data taking began on Aug. 1, 2011 with both near and far detectors. </a:t>
            </a:r>
            <a:endParaRPr kumimoji="0" lang="en-US" altLang="ko-KR" sz="2200" dirty="0">
              <a:solidFill>
                <a:schemeClr val="accent2">
                  <a:lumMod val="50000"/>
                </a:schemeClr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9" name="Text Box 3092"/>
          <p:cNvSpPr txBox="1">
            <a:spLocks noChangeArrowheads="1"/>
          </p:cNvSpPr>
          <p:nvPr/>
        </p:nvSpPr>
        <p:spPr bwMode="auto">
          <a:xfrm>
            <a:off x="107504" y="1835533"/>
            <a:ext cx="4968552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 lvl="0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22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Data-taking efficiency &gt; 90%.</a:t>
            </a:r>
            <a:endParaRPr kumimoji="0" lang="en-US" altLang="ko-KR" sz="2200" dirty="0">
              <a:solidFill>
                <a:srgbClr val="000000"/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11" name="Text Box 3092"/>
          <p:cNvSpPr txBox="1">
            <a:spLocks noChangeArrowheads="1"/>
          </p:cNvSpPr>
          <p:nvPr/>
        </p:nvSpPr>
        <p:spPr bwMode="auto">
          <a:xfrm>
            <a:off x="107504" y="2362236"/>
            <a:ext cx="4968552" cy="76944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 lvl="0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22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Trigger rate at the threshold energy of 0.5~0.6 </a:t>
            </a:r>
            <a:r>
              <a:rPr kumimoji="0" lang="en-US" altLang="ko-KR" sz="2200" dirty="0" err="1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MeV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: 80 Hz</a:t>
            </a:r>
            <a:endParaRPr kumimoji="0" lang="en-US" altLang="ko-KR" sz="2200" dirty="0">
              <a:solidFill>
                <a:srgbClr val="000000"/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17" name="Text Box 3092"/>
          <p:cNvSpPr txBox="1">
            <a:spLocks noChangeArrowheads="1"/>
          </p:cNvSpPr>
          <p:nvPr/>
        </p:nvSpPr>
        <p:spPr bwMode="auto">
          <a:xfrm>
            <a:off x="107504" y="3235623"/>
            <a:ext cx="4968552" cy="769441"/>
          </a:xfrm>
          <a:prstGeom prst="rect">
            <a:avLst/>
          </a:prstGeom>
          <a:solidFill>
            <a:srgbClr val="3333CC">
              <a:lumMod val="20000"/>
              <a:lumOff val="8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 fontAlgn="auto" latinLnBrk="0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US" altLang="ko-KR" sz="22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Data-taking period :  228 days                                     Aug. 11, 2011 ~ Mar. 25, 2012 </a:t>
            </a:r>
          </a:p>
        </p:txBody>
      </p:sp>
      <p:pic>
        <p:nvPicPr>
          <p:cNvPr id="18" name="그림 7" descr="제목 없음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4077072"/>
            <a:ext cx="2908248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3092"/>
          <p:cNvSpPr txBox="1">
            <a:spLocks noChangeArrowheads="1"/>
          </p:cNvSpPr>
          <p:nvPr/>
        </p:nvSpPr>
        <p:spPr bwMode="auto">
          <a:xfrm>
            <a:off x="2843808" y="4941168"/>
            <a:ext cx="2088232" cy="101566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latinLnBrk="0" hangingPunct="0"/>
            <a:r>
              <a:rPr kumimoji="0" lang="en-US" altLang="ko-KR" sz="20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A candidate for a neutron capture by </a:t>
            </a:r>
            <a:r>
              <a:rPr kumimoji="0" lang="en-US" altLang="ko-KR" sz="2000" dirty="0" err="1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Gd</a:t>
            </a:r>
            <a:endParaRPr kumimoji="0" lang="en-US" altLang="ko-KR" sz="2000" dirty="0">
              <a:solidFill>
                <a:srgbClr val="000000"/>
              </a:solidFill>
              <a:latin typeface="Helvetica" pitchFamily="34" charset="0"/>
              <a:ea typeface="굴림" pitchFamily="50" charset="-127"/>
            </a:endParaRPr>
          </a:p>
        </p:txBody>
      </p:sp>
      <p:grpSp>
        <p:nvGrpSpPr>
          <p:cNvPr id="45" name="그룹 44"/>
          <p:cNvGrpSpPr/>
          <p:nvPr/>
        </p:nvGrpSpPr>
        <p:grpSpPr>
          <a:xfrm>
            <a:off x="5334000" y="4027884"/>
            <a:ext cx="3810000" cy="2857500"/>
            <a:chOff x="5334000" y="4027884"/>
            <a:chExt cx="3810000" cy="2857500"/>
          </a:xfrm>
        </p:grpSpPr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4000" y="4027884"/>
              <a:ext cx="38100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5868144" y="630932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latin typeface="Arial" pitchFamily="34" charset="0"/>
                  <a:cs typeface="Arial" pitchFamily="34" charset="0"/>
                </a:rPr>
                <a:t>2 </a:t>
              </a:r>
              <a:r>
                <a:rPr lang="en-US" altLang="ko-KR" sz="1400" dirty="0" err="1" smtClean="0">
                  <a:latin typeface="Arial" pitchFamily="34" charset="0"/>
                  <a:cs typeface="Arial" pitchFamily="34" charset="0"/>
                </a:rPr>
                <a:t>MeV</a:t>
              </a:r>
              <a:endParaRPr lang="ko-KR" alt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76256" y="630932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latin typeface="Arial" pitchFamily="34" charset="0"/>
                  <a:cs typeface="Arial" pitchFamily="34" charset="0"/>
                </a:rPr>
                <a:t>6 </a:t>
              </a:r>
              <a:r>
                <a:rPr lang="en-US" altLang="ko-KR" sz="1400" dirty="0" err="1" smtClean="0">
                  <a:latin typeface="Arial" pitchFamily="34" charset="0"/>
                  <a:cs typeface="Arial" pitchFamily="34" charset="0"/>
                </a:rPr>
                <a:t>MeV</a:t>
              </a:r>
              <a:endParaRPr lang="ko-KR" alt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96136" y="508518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baseline="30000" dirty="0" smtClean="0">
                  <a:latin typeface="Arial" pitchFamily="34" charset="0"/>
                  <a:cs typeface="Arial" pitchFamily="34" charset="0"/>
                </a:rPr>
                <a:t>40</a:t>
              </a:r>
              <a:r>
                <a:rPr lang="en-US" altLang="ko-KR" sz="1400" b="1" dirty="0" smtClean="0">
                  <a:latin typeface="Arial" pitchFamily="34" charset="0"/>
                  <a:cs typeface="Arial" pitchFamily="34" charset="0"/>
                </a:rPr>
                <a:t>K</a:t>
              </a:r>
              <a:endParaRPr lang="ko-KR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84368" y="6309320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latin typeface="Arial" pitchFamily="34" charset="0"/>
                  <a:cs typeface="Arial" pitchFamily="34" charset="0"/>
                </a:rPr>
                <a:t>10 </a:t>
              </a:r>
              <a:r>
                <a:rPr lang="en-US" altLang="ko-KR" sz="1400" dirty="0" err="1" smtClean="0">
                  <a:latin typeface="Arial" pitchFamily="34" charset="0"/>
                  <a:cs typeface="Arial" pitchFamily="34" charset="0"/>
                </a:rPr>
                <a:t>MeV</a:t>
              </a:r>
              <a:endParaRPr lang="ko-KR" altLang="en-US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직선 화살표 연결선 26"/>
            <p:cNvCxnSpPr>
              <a:stCxn id="24" idx="0"/>
            </p:cNvCxnSpPr>
            <p:nvPr/>
          </p:nvCxnSpPr>
          <p:spPr bwMode="auto">
            <a:xfrm flipV="1">
              <a:off x="6084168" y="4797152"/>
              <a:ext cx="72008" cy="28803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6732240" y="472514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baseline="30000" dirty="0" smtClean="0">
                  <a:latin typeface="Arial" pitchFamily="34" charset="0"/>
                  <a:cs typeface="Arial" pitchFamily="34" charset="0"/>
                </a:rPr>
                <a:t>208</a:t>
              </a:r>
              <a:r>
                <a:rPr lang="en-US" altLang="ko-KR" sz="1400" b="1" dirty="0" smtClean="0">
                  <a:latin typeface="Arial" pitchFamily="34" charset="0"/>
                  <a:cs typeface="Arial" pitchFamily="34" charset="0"/>
                </a:rPr>
                <a:t>Tl</a:t>
              </a:r>
              <a:endParaRPr lang="ko-KR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" name="직선 화살표 연결선 39"/>
            <p:cNvCxnSpPr>
              <a:stCxn id="38" idx="1"/>
            </p:cNvCxnSpPr>
            <p:nvPr/>
          </p:nvCxnSpPr>
          <p:spPr bwMode="auto">
            <a:xfrm flipH="1">
              <a:off x="6444208" y="4879034"/>
              <a:ext cx="288032" cy="6213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>
              <a:off x="7236296" y="5229200"/>
              <a:ext cx="16561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Arial" pitchFamily="34" charset="0"/>
                  <a:cs typeface="Arial" pitchFamily="34" charset="0"/>
                </a:rPr>
                <a:t>n capture by </a:t>
              </a:r>
              <a:r>
                <a:rPr lang="en-US" altLang="ko-KR" sz="1400" b="1" dirty="0" err="1" smtClean="0">
                  <a:latin typeface="Arial" pitchFamily="34" charset="0"/>
                  <a:cs typeface="Arial" pitchFamily="34" charset="0"/>
                </a:rPr>
                <a:t>Gd</a:t>
              </a:r>
              <a:endParaRPr lang="ko-KR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" name="직선 화살표 연결선 42"/>
            <p:cNvCxnSpPr>
              <a:stCxn id="41" idx="2"/>
            </p:cNvCxnSpPr>
            <p:nvPr/>
          </p:nvCxnSpPr>
          <p:spPr bwMode="auto">
            <a:xfrm flipH="1">
              <a:off x="7956376" y="5536977"/>
              <a:ext cx="108012" cy="41230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4" name="Text Box 3092"/>
            <p:cNvSpPr txBox="1">
              <a:spLocks noChangeArrowheads="1"/>
            </p:cNvSpPr>
            <p:nvPr/>
          </p:nvSpPr>
          <p:spPr bwMode="auto">
            <a:xfrm>
              <a:off x="5364088" y="4109010"/>
              <a:ext cx="3456384" cy="40011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vl="0" eaLnBrk="0" latinLnBrk="0" hangingPunct="0"/>
              <a:r>
                <a:rPr kumimoji="0" lang="en-US" altLang="ko-KR" sz="2000" dirty="0" smtClean="0">
                  <a:solidFill>
                    <a:srgbClr val="000000"/>
                  </a:solidFill>
                  <a:latin typeface="Helvetica" pitchFamily="34" charset="0"/>
                  <a:ea typeface="굴림" pitchFamily="50" charset="-127"/>
                </a:rPr>
                <a:t>Event  rate before reduction</a:t>
              </a:r>
              <a:endParaRPr kumimoji="0" lang="en-US" altLang="ko-KR" sz="2000" dirty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endParaRPr>
            </a:p>
          </p:txBody>
        </p:sp>
      </p:grpSp>
      <p:sp>
        <p:nvSpPr>
          <p:cNvPr id="49" name="Text Box 3092"/>
          <p:cNvSpPr txBox="1">
            <a:spLocks noChangeArrowheads="1"/>
          </p:cNvSpPr>
          <p:nvPr/>
        </p:nvSpPr>
        <p:spPr bwMode="auto">
          <a:xfrm>
            <a:off x="5580112" y="868650"/>
            <a:ext cx="3159968" cy="400110"/>
          </a:xfrm>
          <a:prstGeom prst="rect">
            <a:avLst/>
          </a:prstGeom>
          <a:solidFill>
            <a:srgbClr val="3333CC">
              <a:lumMod val="20000"/>
              <a:lumOff val="8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 fontAlgn="auto" latinLnBrk="0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US" altLang="ko-KR" sz="20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Data-taking efficiency                                </a:t>
            </a:r>
          </a:p>
        </p:txBody>
      </p:sp>
      <p:pic>
        <p:nvPicPr>
          <p:cNvPr id="50" name="그림 49" descr="DataTakingEff_NEAR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1346759"/>
            <a:ext cx="3923928" cy="2658305"/>
          </a:xfrm>
          <a:prstGeom prst="rect">
            <a:avLst/>
          </a:prstGeom>
        </p:spPr>
      </p:pic>
      <p:pic>
        <p:nvPicPr>
          <p:cNvPr id="48" name="그림 47" descr="DataTakingEff_FAR[1]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0072" y="1340768"/>
            <a:ext cx="3826480" cy="259228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ChangeArrowheads="1"/>
          </p:cNvSpPr>
          <p:nvPr/>
        </p:nvSpPr>
        <p:spPr bwMode="auto">
          <a:xfrm>
            <a:off x="899592" y="305470"/>
            <a:ext cx="7344816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chemeClr val="tx1"/>
                </a:solidFill>
                <a:latin typeface="Arial" charset="0"/>
              </a:rPr>
              <a:t>RENO’s Status &amp; Plan</a:t>
            </a:r>
            <a:endParaRPr lang="en-US" altLang="ko-KR" sz="3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Text Box 3092"/>
          <p:cNvSpPr txBox="1">
            <a:spLocks noChangeArrowheads="1"/>
          </p:cNvSpPr>
          <p:nvPr/>
        </p:nvSpPr>
        <p:spPr bwMode="auto">
          <a:xfrm>
            <a:off x="179512" y="1412776"/>
            <a:ext cx="8568952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 latinLnBrk="0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US" altLang="ja-JP" sz="22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ja-JP" sz="2200" dirty="0" smtClean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RENO was the first reactor neutrino experiments to search for </a:t>
            </a:r>
            <a:r>
              <a:rPr lang="en-US" altLang="ja-JP" sz="2200" b="1" dirty="0" smtClean="0">
                <a:solidFill>
                  <a:schemeClr val="tx1"/>
                </a:solidFill>
                <a:latin typeface="Symbol" pitchFamily="18" charset="2"/>
                <a:ea typeface="MS PGothic" pitchFamily="34" charset="-128"/>
              </a:rPr>
              <a:t>q</a:t>
            </a:r>
            <a:r>
              <a:rPr lang="en-US" altLang="ja-JP" sz="2200" b="1" baseline="-25000" dirty="0" smtClean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13</a:t>
            </a:r>
            <a:r>
              <a:rPr lang="en-US" altLang="ja-JP" sz="2200" dirty="0" smtClean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 with both near &amp; far detectors running, from the early August 2011. </a:t>
            </a:r>
            <a:endParaRPr kumimoji="0" lang="en-US" altLang="ko-KR" sz="22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3092"/>
          <p:cNvSpPr txBox="1">
            <a:spLocks noChangeArrowheads="1"/>
          </p:cNvSpPr>
          <p:nvPr/>
        </p:nvSpPr>
        <p:spPr bwMode="auto">
          <a:xfrm>
            <a:off x="179512" y="2708920"/>
            <a:ext cx="8568952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 latinLnBrk="0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US" altLang="ja-JP" sz="22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ja-JP" sz="2200" dirty="0" smtClean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RENO started to see a signal of reactor neutrino disappearance from the late 2011.</a:t>
            </a:r>
            <a:endParaRPr kumimoji="0" lang="en-US" altLang="ko-KR" sz="22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3092"/>
          <p:cNvSpPr txBox="1">
            <a:spLocks noChangeArrowheads="1"/>
          </p:cNvSpPr>
          <p:nvPr/>
        </p:nvSpPr>
        <p:spPr bwMode="auto">
          <a:xfrm>
            <a:off x="179512" y="4005064"/>
            <a:ext cx="8568952" cy="19543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 latinLnBrk="0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US" altLang="ja-JP" sz="22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ja-JP" sz="2200" dirty="0" smtClean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According to reported schedules of the other experiments, RENO was thought to present a result first soon. We planned to publish our first results in April without a hurry and to present them in the Neutrino 2012.</a:t>
            </a:r>
          </a:p>
          <a:p>
            <a:pPr fontAlgn="auto" latinLnBrk="0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US" altLang="ko-KR" sz="2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 But …..</a:t>
            </a:r>
            <a:endParaRPr kumimoji="0" lang="en-US" altLang="ko-KR" sz="22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39" name="Rectangle 23"/>
          <p:cNvSpPr>
            <a:spLocks noChangeArrowheads="1"/>
          </p:cNvSpPr>
          <p:nvPr/>
        </p:nvSpPr>
        <p:spPr bwMode="auto">
          <a:xfrm>
            <a:off x="539750" y="115888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PMT Threshold &amp; Gain Matching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grpSp>
        <p:nvGrpSpPr>
          <p:cNvPr id="6" name="그룹 3"/>
          <p:cNvGrpSpPr>
            <a:grpSpLocks/>
          </p:cNvGrpSpPr>
          <p:nvPr/>
        </p:nvGrpSpPr>
        <p:grpSpPr bwMode="auto">
          <a:xfrm>
            <a:off x="323528" y="1772817"/>
            <a:ext cx="4056385" cy="3044080"/>
            <a:chOff x="25400" y="3160445"/>
            <a:chExt cx="3175000" cy="227059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400" y="3160445"/>
              <a:ext cx="3175000" cy="2267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3"/>
            <p:cNvSpPr txBox="1">
              <a:spLocks noChangeArrowheads="1"/>
            </p:cNvSpPr>
            <p:nvPr/>
          </p:nvSpPr>
          <p:spPr bwMode="auto">
            <a:xfrm>
              <a:off x="1002287" y="5201463"/>
              <a:ext cx="849681" cy="229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0"/>
              <a:r>
                <a:rPr lang="en-US" altLang="ko-KR" sz="1400" b="1" dirty="0">
                  <a:latin typeface="굴림" pitchFamily="50" charset="-127"/>
                </a:rPr>
                <a:t>Gain (</a:t>
              </a:r>
              <a:r>
                <a:rPr lang="en-US" altLang="ko-KR" sz="1400" b="1" dirty="0" smtClean="0">
                  <a:latin typeface="굴림" pitchFamily="50" charset="-127"/>
                </a:rPr>
                <a:t>10 </a:t>
              </a:r>
              <a:r>
                <a:rPr lang="en-US" altLang="ko-KR" sz="1400" b="1" baseline="30000" dirty="0" smtClean="0">
                  <a:latin typeface="굴림" pitchFamily="50" charset="-127"/>
                </a:rPr>
                <a:t>7</a:t>
              </a:r>
              <a:r>
                <a:rPr lang="en-US" altLang="ko-KR" sz="1400" b="1" dirty="0" smtClean="0">
                  <a:latin typeface="굴림" pitchFamily="50" charset="-127"/>
                </a:rPr>
                <a:t>)</a:t>
              </a:r>
              <a:endParaRPr lang="ko-KR" altLang="en-US" sz="1400" b="1" dirty="0">
                <a:latin typeface="굴림" pitchFamily="50" charset="-127"/>
              </a:endParaRPr>
            </a:p>
          </p:txBody>
        </p:sp>
      </p:grp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143891" y="931367"/>
            <a:ext cx="89646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22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PMT gain :</a:t>
            </a:r>
            <a:r>
              <a:rPr kumimoji="0" lang="en-US" altLang="ko-KR" sz="2000" dirty="0" smtClean="0">
                <a:solidFill>
                  <a:srgbClr val="000000"/>
                </a:solidFill>
                <a:ea typeface="HY얕은샘물M" pitchFamily="18" charset="-127"/>
              </a:rPr>
              <a:t> 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set 1.0x10</a:t>
            </a:r>
            <a:r>
              <a:rPr kumimoji="0" lang="en-US" altLang="ko-KR" sz="2000" baseline="30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7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using a Cs source at center</a:t>
            </a:r>
          </a:p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2000" baseline="30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Gain variation among PMTs : 3% for both detectors.</a:t>
            </a:r>
            <a:endParaRPr kumimoji="0" lang="en-US" altLang="ko-KR" sz="2200" dirty="0">
              <a:solidFill>
                <a:srgbClr val="000000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716016" y="3439084"/>
            <a:ext cx="4248472" cy="3302284"/>
            <a:chOff x="4716016" y="3439084"/>
            <a:chExt cx="4248472" cy="3302284"/>
          </a:xfrm>
        </p:grpSpPr>
        <p:grpSp>
          <p:nvGrpSpPr>
            <p:cNvPr id="15" name="그룹 14"/>
            <p:cNvGrpSpPr/>
            <p:nvPr/>
          </p:nvGrpSpPr>
          <p:grpSpPr>
            <a:xfrm>
              <a:off x="4716016" y="3439084"/>
              <a:ext cx="4248472" cy="3302284"/>
              <a:chOff x="4716016" y="3439084"/>
              <a:chExt cx="4248472" cy="3302284"/>
            </a:xfrm>
          </p:grpSpPr>
          <p:pic>
            <p:nvPicPr>
              <p:cNvPr id="12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716016" y="3439084"/>
                <a:ext cx="4248472" cy="32797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Text Box 6"/>
              <p:cNvSpPr txBox="1">
                <a:spLocks noChangeArrowheads="1"/>
              </p:cNvSpPr>
              <p:nvPr/>
            </p:nvSpPr>
            <p:spPr bwMode="auto">
              <a:xfrm>
                <a:off x="5796136" y="6399802"/>
                <a:ext cx="2045874" cy="3415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latinLnBrk="0">
                  <a:spcBef>
                    <a:spcPct val="50000"/>
                  </a:spcBef>
                </a:pPr>
                <a:r>
                  <a:rPr kumimoji="0" lang="en-US" altLang="ja-JP" sz="1600" b="1" dirty="0">
                    <a:latin typeface="맑은 고딕" pitchFamily="50" charset="-127"/>
                    <a:ea typeface="MS PGothic" pitchFamily="34" charset="-128"/>
                  </a:rPr>
                  <a:t>Charge(counts)</a:t>
                </a:r>
              </a:p>
            </p:txBody>
          </p:sp>
        </p:grp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7251545" y="3933056"/>
              <a:ext cx="1136879" cy="1692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atinLnBrk="0">
                <a:spcBef>
                  <a:spcPct val="50000"/>
                </a:spcBef>
              </a:pPr>
              <a:r>
                <a:rPr kumimoji="0" lang="en-US" altLang="ko-KR" sz="1600" b="1" dirty="0" err="1">
                  <a:latin typeface="맑은 고딕" pitchFamily="50" charset="-127"/>
                </a:rPr>
                <a:t>discri</a:t>
              </a:r>
              <a:r>
                <a:rPr kumimoji="0" lang="en-US" altLang="ko-KR" sz="1600" b="1" dirty="0">
                  <a:latin typeface="맑은 고딕" pitchFamily="50" charset="-127"/>
                </a:rPr>
                <a:t>. </a:t>
              </a:r>
              <a:r>
                <a:rPr kumimoji="0" lang="en-US" altLang="ko-KR" sz="1600" b="1" dirty="0" err="1">
                  <a:latin typeface="맑은 고딕" pitchFamily="50" charset="-127"/>
                </a:rPr>
                <a:t>thr</a:t>
              </a:r>
              <a:r>
                <a:rPr kumimoji="0" lang="en-US" altLang="ko-KR" sz="1600" b="1" dirty="0">
                  <a:latin typeface="맑은 고딕" pitchFamily="50" charset="-127"/>
                </a:rPr>
                <a:t>.</a:t>
              </a:r>
            </a:p>
            <a:p>
              <a:pPr latinLnBrk="0">
                <a:spcBef>
                  <a:spcPct val="50000"/>
                </a:spcBef>
              </a:pPr>
              <a:r>
                <a:rPr kumimoji="0" lang="en-US" altLang="ko-KR" sz="1600" b="1" dirty="0">
                  <a:solidFill>
                    <a:srgbClr val="FF0000"/>
                  </a:solidFill>
                  <a:latin typeface="맑은 고딕" pitchFamily="50" charset="-127"/>
                </a:rPr>
                <a:t>-0.4mV</a:t>
              </a:r>
              <a:r>
                <a:rPr kumimoji="0" lang="en-US" altLang="ko-KR" sz="1600" b="1" dirty="0">
                  <a:latin typeface="맑은 고딕" pitchFamily="50" charset="-127"/>
                </a:rPr>
                <a:t/>
              </a:r>
              <a:br>
                <a:rPr kumimoji="0" lang="en-US" altLang="ko-KR" sz="1600" b="1" dirty="0">
                  <a:latin typeface="맑은 고딕" pitchFamily="50" charset="-127"/>
                </a:rPr>
              </a:br>
              <a:r>
                <a:rPr kumimoji="0" lang="en-US" altLang="ko-KR" sz="1600" b="1" dirty="0">
                  <a:solidFill>
                    <a:srgbClr val="00FF00"/>
                  </a:solidFill>
                  <a:latin typeface="맑은 고딕" pitchFamily="50" charset="-127"/>
                </a:rPr>
                <a:t>-0.5mV</a:t>
              </a:r>
              <a:r>
                <a:rPr kumimoji="0" lang="en-US" altLang="ko-KR" sz="1600" b="1" dirty="0">
                  <a:latin typeface="맑은 고딕" pitchFamily="50" charset="-127"/>
                </a:rPr>
                <a:t/>
              </a:r>
              <a:br>
                <a:rPr kumimoji="0" lang="en-US" altLang="ko-KR" sz="1600" b="1" dirty="0">
                  <a:latin typeface="맑은 고딕" pitchFamily="50" charset="-127"/>
                </a:rPr>
              </a:br>
              <a:r>
                <a:rPr kumimoji="0" lang="en-US" altLang="ko-KR" sz="1600" b="1" dirty="0">
                  <a:solidFill>
                    <a:srgbClr val="0000FF"/>
                  </a:solidFill>
                  <a:latin typeface="맑은 고딕" pitchFamily="50" charset="-127"/>
                </a:rPr>
                <a:t>-0.6mV</a:t>
              </a:r>
              <a:r>
                <a:rPr kumimoji="0" lang="en-US" altLang="ko-KR" sz="1600" b="1" dirty="0">
                  <a:latin typeface="맑은 고딕" pitchFamily="50" charset="-127"/>
                </a:rPr>
                <a:t/>
              </a:r>
              <a:br>
                <a:rPr kumimoji="0" lang="en-US" altLang="ko-KR" sz="1600" b="1" dirty="0">
                  <a:latin typeface="맑은 고딕" pitchFamily="50" charset="-127"/>
                </a:rPr>
              </a:br>
              <a:r>
                <a:rPr kumimoji="0" lang="en-US" altLang="ko-KR" sz="1600" b="1" dirty="0">
                  <a:solidFill>
                    <a:srgbClr val="FF33CC"/>
                  </a:solidFill>
                  <a:latin typeface="맑은 고딕" pitchFamily="50" charset="-127"/>
                </a:rPr>
                <a:t>-0.7mV</a:t>
              </a:r>
              <a:r>
                <a:rPr kumimoji="0" lang="en-US" altLang="ko-KR" sz="1600" b="1" dirty="0">
                  <a:latin typeface="맑은 고딕" pitchFamily="50" charset="-127"/>
                </a:rPr>
                <a:t/>
              </a:r>
              <a:br>
                <a:rPr kumimoji="0" lang="en-US" altLang="ko-KR" sz="1600" b="1" dirty="0">
                  <a:latin typeface="맑은 고딕" pitchFamily="50" charset="-127"/>
                </a:rPr>
              </a:br>
              <a:r>
                <a:rPr kumimoji="0" lang="en-US" altLang="ko-KR" sz="1600" b="1" dirty="0">
                  <a:latin typeface="맑은 고딕" pitchFamily="50" charset="-127"/>
                </a:rPr>
                <a:t>-</a:t>
              </a:r>
              <a:r>
                <a:rPr kumimoji="0" lang="en-US" altLang="ko-KR" sz="1600" b="1" dirty="0" smtClean="0">
                  <a:latin typeface="맑은 고딕" pitchFamily="50" charset="-127"/>
                </a:rPr>
                <a:t>1.0mV</a:t>
              </a:r>
              <a:endParaRPr kumimoji="0" lang="en-US" altLang="ko-KR" sz="1600" b="1" dirty="0">
                <a:latin typeface="맑은 고딕" pitchFamily="50" charset="-127"/>
              </a:endParaRPr>
            </a:p>
          </p:txBody>
        </p:sp>
      </p:grp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467544" y="5517232"/>
            <a:ext cx="42484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latinLnBrk="0">
              <a:buFont typeface="Wingdings" pitchFamily="2" charset="2"/>
              <a:buChar char="§"/>
            </a:pPr>
            <a:r>
              <a:rPr kumimoji="0" lang="ko-KR" altLang="en-US" sz="20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PMT threshold :  determined by a single photoelectron response using a Cs source at the center</a:t>
            </a:r>
            <a:endParaRPr kumimoji="0" lang="ko-KR" altLang="en-US" sz="2000" dirty="0" smtClean="0">
              <a:latin typeface="Arial" pitchFamily="34" charset="0"/>
              <a:ea typeface="HY얕은샘물M" pitchFamily="18" charset="-127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그림 6" descr="energy_distribution_Cf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5663" y="3870325"/>
            <a:ext cx="4310062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그룹 24"/>
          <p:cNvGrpSpPr/>
          <p:nvPr/>
        </p:nvGrpSpPr>
        <p:grpSpPr>
          <a:xfrm>
            <a:off x="285750" y="928688"/>
            <a:ext cx="4308475" cy="2922587"/>
            <a:chOff x="285750" y="928688"/>
            <a:chExt cx="4308475" cy="2922587"/>
          </a:xfrm>
        </p:grpSpPr>
        <p:pic>
          <p:nvPicPr>
            <p:cNvPr id="28674" name="그림 3" descr="energy_distribution_cs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50" y="928688"/>
              <a:ext cx="4308475" cy="2922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3" name="TextBox 11"/>
            <p:cNvSpPr txBox="1">
              <a:spLocks noChangeArrowheads="1"/>
            </p:cNvSpPr>
            <p:nvPr/>
          </p:nvSpPr>
          <p:spPr bwMode="auto">
            <a:xfrm>
              <a:off x="2428875" y="1357313"/>
              <a:ext cx="177484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-"/>
                <a:defRPr/>
              </a:pPr>
              <a:r>
                <a:rPr lang="en-US" altLang="ko-KR" sz="1800" b="1" dirty="0">
                  <a:solidFill>
                    <a:srgbClr val="0070C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Near Detector</a:t>
              </a:r>
            </a:p>
            <a:p>
              <a:pPr>
                <a:buFontTx/>
                <a:buChar char="-"/>
                <a:defRPr/>
              </a:pPr>
              <a:r>
                <a:rPr lang="en-US" altLang="ko-KR" sz="1800" b="1" dirty="0">
                  <a:solidFill>
                    <a:srgbClr val="FF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Far Detector</a:t>
              </a:r>
              <a:endParaRPr lang="ko-KR" altLang="en-US" sz="1800" b="1" dirty="0">
                <a:solidFill>
                  <a:srgbClr val="FF0000"/>
                </a:solidFill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4" name="TextBox 6"/>
            <p:cNvSpPr txBox="1">
              <a:spLocks noChangeArrowheads="1"/>
            </p:cNvSpPr>
            <p:nvPr/>
          </p:nvSpPr>
          <p:spPr bwMode="auto">
            <a:xfrm>
              <a:off x="874454" y="1428620"/>
              <a:ext cx="9284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0" lang="en-US" altLang="ko-KR" sz="1800" b="1" dirty="0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Cs 137</a:t>
              </a:r>
              <a:endParaRPr kumimoji="0" lang="ko-KR" altLang="en-US" sz="1800" b="1" dirty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  <p:sp>
          <p:nvSpPr>
            <p:cNvPr id="16" name="TextBox 6"/>
            <p:cNvSpPr txBox="1">
              <a:spLocks noChangeArrowheads="1"/>
            </p:cNvSpPr>
            <p:nvPr/>
          </p:nvSpPr>
          <p:spPr bwMode="auto">
            <a:xfrm>
              <a:off x="821173" y="1772816"/>
              <a:ext cx="119776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0" lang="en-US" altLang="ko-KR" sz="1800" b="1" dirty="0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(662 </a:t>
              </a:r>
              <a:r>
                <a:rPr kumimoji="0" lang="en-US" altLang="ko-KR" sz="1800" b="1" dirty="0" err="1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keV</a:t>
              </a:r>
              <a:r>
                <a:rPr kumimoji="0" lang="en-US" altLang="ko-KR" sz="1800" b="1" dirty="0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)</a:t>
              </a:r>
              <a:endParaRPr kumimoji="0" lang="ko-KR" altLang="en-US" sz="1800" b="1" dirty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</p:grp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539750" y="115888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Energy Calibration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285750" y="3894138"/>
            <a:ext cx="4308475" cy="2922587"/>
            <a:chOff x="285750" y="3894138"/>
            <a:chExt cx="4308475" cy="2922587"/>
          </a:xfrm>
        </p:grpSpPr>
        <p:pic>
          <p:nvPicPr>
            <p:cNvPr id="28676" name="그림 5" descr="energy_distribution_Co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50" y="3894138"/>
              <a:ext cx="4308475" cy="2922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6"/>
            <p:cNvSpPr txBox="1">
              <a:spLocks noChangeArrowheads="1"/>
            </p:cNvSpPr>
            <p:nvPr/>
          </p:nvSpPr>
          <p:spPr bwMode="auto">
            <a:xfrm>
              <a:off x="981228" y="4293096"/>
              <a:ext cx="8130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0" lang="en-US" altLang="ko-KR" sz="1800" b="1" dirty="0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Co 60</a:t>
              </a:r>
              <a:endParaRPr kumimoji="0" lang="ko-KR" altLang="en-US" sz="1800" b="1" dirty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  <p:sp>
          <p:nvSpPr>
            <p:cNvPr id="19" name="TextBox 6"/>
            <p:cNvSpPr txBox="1">
              <a:spLocks noChangeArrowheads="1"/>
            </p:cNvSpPr>
            <p:nvPr/>
          </p:nvSpPr>
          <p:spPr bwMode="auto">
            <a:xfrm>
              <a:off x="899592" y="4653136"/>
              <a:ext cx="13773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0" lang="en-US" altLang="ko-KR" sz="1800" b="1" dirty="0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(2,506 </a:t>
              </a:r>
              <a:r>
                <a:rPr kumimoji="0" lang="en-US" altLang="ko-KR" sz="1800" b="1" dirty="0" err="1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keV</a:t>
              </a:r>
              <a:r>
                <a:rPr kumimoji="0" lang="en-US" altLang="ko-KR" sz="1800" b="1" dirty="0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)</a:t>
              </a:r>
              <a:endParaRPr kumimoji="0" lang="ko-KR" altLang="en-US" sz="1800" b="1" dirty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4665663" y="908720"/>
            <a:ext cx="4310062" cy="2922587"/>
            <a:chOff x="4665663" y="908720"/>
            <a:chExt cx="4310062" cy="2922587"/>
          </a:xfrm>
        </p:grpSpPr>
        <p:pic>
          <p:nvPicPr>
            <p:cNvPr id="28675" name="그림 4" descr="energy_distribution_Ge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65663" y="908720"/>
              <a:ext cx="4310062" cy="2922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6"/>
            <p:cNvSpPr txBox="1">
              <a:spLocks noChangeArrowheads="1"/>
            </p:cNvSpPr>
            <p:nvPr/>
          </p:nvSpPr>
          <p:spPr bwMode="auto">
            <a:xfrm>
              <a:off x="6963288" y="1475492"/>
              <a:ext cx="8130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0" lang="en-US" altLang="ko-KR" sz="1800" b="1" dirty="0" err="1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Ge</a:t>
              </a:r>
              <a:r>
                <a:rPr kumimoji="0" lang="en-US" altLang="ko-KR" sz="1800" b="1" dirty="0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 68</a:t>
              </a:r>
              <a:endParaRPr kumimoji="0" lang="ko-KR" altLang="en-US" sz="1800" b="1" dirty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  <p:sp>
          <p:nvSpPr>
            <p:cNvPr id="21" name="TextBox 6"/>
            <p:cNvSpPr txBox="1">
              <a:spLocks noChangeArrowheads="1"/>
            </p:cNvSpPr>
            <p:nvPr/>
          </p:nvSpPr>
          <p:spPr bwMode="auto">
            <a:xfrm>
              <a:off x="6867108" y="1772816"/>
              <a:ext cx="13773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0" lang="en-US" altLang="ko-KR" sz="1800" b="1" dirty="0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(1,022 </a:t>
              </a:r>
              <a:r>
                <a:rPr kumimoji="0" lang="en-US" altLang="ko-KR" sz="1800" b="1" dirty="0" err="1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keV</a:t>
              </a:r>
              <a:r>
                <a:rPr kumimoji="0" lang="en-US" altLang="ko-KR" sz="1800" b="1" dirty="0" smtClean="0">
                  <a:solidFill>
                    <a:srgbClr val="000000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)</a:t>
              </a:r>
              <a:endParaRPr kumimoji="0" lang="ko-KR" altLang="en-US" sz="1800" b="1" dirty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</p:grp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7219260" y="4274512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ko-KR" sz="1800" b="1" dirty="0" err="1" smtClean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Cf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252</a:t>
            </a:r>
            <a:endParaRPr kumimoji="0" lang="ko-KR" altLang="en-US" sz="1800" b="1" dirty="0">
              <a:solidFill>
                <a:srgbClr val="000000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7052548" y="4571836"/>
            <a:ext cx="15824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ko-KR" sz="1800" b="1" dirty="0" smtClean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(2.2/7.8 </a:t>
            </a:r>
            <a:r>
              <a:rPr kumimoji="0" lang="en-US" altLang="ko-KR" sz="1800" b="1" dirty="0" err="1" smtClean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MeV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)</a:t>
            </a:r>
            <a:endParaRPr kumimoji="0" lang="ko-KR" altLang="en-US" sz="1800" b="1" dirty="0">
              <a:solidFill>
                <a:srgbClr val="000000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4" descr="C:\Users\Owner\AppData\Local\Microsoft\Windows\Temporary Internet Files\Content.Outlook\YYOKK3JP\Far_source_09_NPE vs Me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340768"/>
            <a:ext cx="44005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 descr="C:\Users\Owner\AppData\Local\Microsoft\Windows\Temporary Internet Files\Content.Outlook\YYOKK3JP\Near_source_09_NPE vs MeV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" y="1340768"/>
            <a:ext cx="4414838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214438" y="908720"/>
            <a:ext cx="22060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400" b="1" dirty="0">
                <a:solidFill>
                  <a:prstClr val="black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Near Detector</a:t>
            </a:r>
            <a:endParaRPr lang="ko-KR" altLang="en-US" sz="2400" b="1" dirty="0">
              <a:solidFill>
                <a:prstClr val="black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5713413" y="908720"/>
            <a:ext cx="19992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400" b="1" dirty="0">
                <a:solidFill>
                  <a:prstClr val="black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Far Detector</a:t>
            </a:r>
            <a:endParaRPr lang="ko-KR" altLang="en-US" sz="2400" b="1" dirty="0">
              <a:solidFill>
                <a:prstClr val="black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5" y="3863058"/>
            <a:ext cx="39687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>
                <a:solidFill>
                  <a:srgbClr val="002060"/>
                </a:solidFill>
                <a:latin typeface="Cambria"/>
                <a:ea typeface="굴림" pitchFamily="50" charset="-127"/>
              </a:rPr>
              <a:t>Cs</a:t>
            </a:r>
            <a:endParaRPr lang="ko-KR" altLang="en-US" sz="1600" b="1" dirty="0">
              <a:solidFill>
                <a:srgbClr val="002060"/>
              </a:solidFill>
              <a:latin typeface="Cambria"/>
              <a:ea typeface="굴림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8975" y="3694783"/>
            <a:ext cx="42703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 err="1">
                <a:solidFill>
                  <a:srgbClr val="002060"/>
                </a:solidFill>
                <a:latin typeface="Cambria"/>
                <a:ea typeface="굴림" pitchFamily="50" charset="-127"/>
              </a:rPr>
              <a:t>Ge</a:t>
            </a:r>
            <a:endParaRPr lang="ko-KR" altLang="en-US" sz="1600" b="1" dirty="0">
              <a:solidFill>
                <a:srgbClr val="002060"/>
              </a:solidFill>
              <a:latin typeface="Cambria"/>
              <a:ea typeface="굴림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8863" y="3434433"/>
            <a:ext cx="368300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 err="1">
                <a:solidFill>
                  <a:srgbClr val="002060"/>
                </a:solidFill>
                <a:latin typeface="Cambria"/>
                <a:ea typeface="굴림" pitchFamily="50" charset="-127"/>
              </a:rPr>
              <a:t>Cf</a:t>
            </a:r>
            <a:endParaRPr lang="ko-KR" altLang="en-US" sz="1600" b="1" dirty="0">
              <a:solidFill>
                <a:srgbClr val="002060"/>
              </a:solidFill>
              <a:latin typeface="Cambria"/>
              <a:ea typeface="굴림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63650" y="3266158"/>
            <a:ext cx="41751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>
                <a:solidFill>
                  <a:srgbClr val="002060"/>
                </a:solidFill>
                <a:latin typeface="Cambria"/>
                <a:ea typeface="굴림" pitchFamily="50" charset="-127"/>
              </a:rPr>
              <a:t>Co</a:t>
            </a:r>
            <a:endParaRPr lang="ko-KR" altLang="en-US" sz="1600" b="1" dirty="0">
              <a:solidFill>
                <a:srgbClr val="002060"/>
              </a:solidFill>
              <a:latin typeface="Cambria"/>
              <a:ea typeface="굴림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44850" y="1713583"/>
            <a:ext cx="36988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 err="1">
                <a:solidFill>
                  <a:srgbClr val="002060"/>
                </a:solidFill>
                <a:latin typeface="Cambria"/>
                <a:ea typeface="굴림" pitchFamily="50" charset="-127"/>
              </a:rPr>
              <a:t>Cf</a:t>
            </a:r>
            <a:endParaRPr lang="ko-KR" altLang="en-US" sz="1600" b="1" dirty="0">
              <a:solidFill>
                <a:srgbClr val="002060"/>
              </a:solidFill>
              <a:latin typeface="Cambria"/>
              <a:ea typeface="굴림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625" y="3856708"/>
            <a:ext cx="39687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>
                <a:solidFill>
                  <a:srgbClr val="002060"/>
                </a:solidFill>
                <a:latin typeface="Cambria"/>
                <a:ea typeface="굴림" pitchFamily="50" charset="-127"/>
              </a:rPr>
              <a:t>Cs</a:t>
            </a:r>
            <a:endParaRPr lang="ko-KR" altLang="en-US" sz="1600" b="1" dirty="0">
              <a:solidFill>
                <a:srgbClr val="002060"/>
              </a:solidFill>
              <a:latin typeface="Cambria"/>
              <a:ea typeface="굴림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60975" y="3686845"/>
            <a:ext cx="427038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 err="1">
                <a:solidFill>
                  <a:srgbClr val="002060"/>
                </a:solidFill>
                <a:latin typeface="Cambria"/>
                <a:ea typeface="굴림" pitchFamily="50" charset="-127"/>
              </a:rPr>
              <a:t>Ge</a:t>
            </a:r>
            <a:endParaRPr lang="ko-KR" altLang="en-US" sz="1600" b="1" dirty="0">
              <a:solidFill>
                <a:srgbClr val="002060"/>
              </a:solidFill>
              <a:latin typeface="Cambria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02288" y="3428083"/>
            <a:ext cx="369887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 err="1">
                <a:solidFill>
                  <a:srgbClr val="002060"/>
                </a:solidFill>
                <a:latin typeface="Cambria"/>
                <a:ea typeface="굴림" pitchFamily="50" charset="-127"/>
              </a:rPr>
              <a:t>Cf</a:t>
            </a:r>
            <a:endParaRPr lang="ko-KR" altLang="en-US" sz="1600" b="1" dirty="0">
              <a:solidFill>
                <a:srgbClr val="002060"/>
              </a:solidFill>
              <a:latin typeface="Cambria"/>
              <a:ea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35650" y="3258220"/>
            <a:ext cx="417513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>
                <a:solidFill>
                  <a:srgbClr val="002060"/>
                </a:solidFill>
                <a:latin typeface="Cambria"/>
                <a:ea typeface="굴림" pitchFamily="50" charset="-127"/>
              </a:rPr>
              <a:t>Co</a:t>
            </a:r>
            <a:endParaRPr lang="ko-KR" altLang="en-US" sz="1600" b="1" dirty="0">
              <a:solidFill>
                <a:srgbClr val="002060"/>
              </a:solidFill>
              <a:latin typeface="Cambria"/>
              <a:ea typeface="굴림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16850" y="1705645"/>
            <a:ext cx="369888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dirty="0" err="1">
                <a:solidFill>
                  <a:srgbClr val="002060"/>
                </a:solidFill>
                <a:latin typeface="Cambria"/>
                <a:ea typeface="굴림" pitchFamily="50" charset="-127"/>
              </a:rPr>
              <a:t>Cf</a:t>
            </a:r>
            <a:endParaRPr lang="ko-KR" altLang="en-US" sz="1600" b="1" dirty="0">
              <a:solidFill>
                <a:srgbClr val="002060"/>
              </a:solidFill>
              <a:latin typeface="Cambria"/>
              <a:ea typeface="굴림" pitchFamily="50" charset="-127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39750" y="161454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Energy Scale Calibration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22" name="Text Box 3092"/>
          <p:cNvSpPr txBox="1">
            <a:spLocks noChangeArrowheads="1"/>
          </p:cNvSpPr>
          <p:nvPr/>
        </p:nvSpPr>
        <p:spPr bwMode="auto">
          <a:xfrm>
            <a:off x="1547664" y="5489937"/>
            <a:ext cx="6048672" cy="1323439"/>
          </a:xfrm>
          <a:prstGeom prst="rect">
            <a:avLst/>
          </a:prstGeom>
          <a:solidFill>
            <a:srgbClr val="3333CC">
              <a:lumMod val="20000"/>
              <a:lumOff val="8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0" indent="-342900" latinLnBrk="0">
              <a:lnSpc>
                <a:spcPct val="150000"/>
              </a:lnSpc>
              <a:buFont typeface="Wingdings" pitchFamily="2" charset="2"/>
              <a:buChar char="§"/>
            </a:pPr>
            <a:r>
              <a:rPr kumimoji="0" lang="en-US" altLang="ko-KR" sz="2000" dirty="0" smtClean="0">
                <a:solidFill>
                  <a:srgbClr val="0033CC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~ 250 </a:t>
            </a:r>
            <a:r>
              <a:rPr kumimoji="0" lang="en-US" altLang="ko-KR" sz="2000" dirty="0" err="1" smtClean="0">
                <a:solidFill>
                  <a:srgbClr val="0033CC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pe</a:t>
            </a:r>
            <a:r>
              <a:rPr kumimoji="0" lang="en-US" altLang="ko-KR" sz="2000" dirty="0" smtClean="0">
                <a:solidFill>
                  <a:srgbClr val="0033CC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/</a:t>
            </a:r>
            <a:r>
              <a:rPr kumimoji="0" lang="en-US" altLang="ko-KR" sz="2000" dirty="0" err="1" smtClean="0">
                <a:solidFill>
                  <a:srgbClr val="0033CC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MeV</a:t>
            </a:r>
            <a:r>
              <a:rPr kumimoji="0" lang="en-US" altLang="ko-KR" sz="2000" dirty="0" smtClean="0">
                <a:solidFill>
                  <a:srgbClr val="0033CC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  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(sources at center)</a:t>
            </a:r>
            <a:endParaRPr kumimoji="0" lang="en-US" altLang="ko-KR" sz="2000" dirty="0" smtClean="0">
              <a:solidFill>
                <a:srgbClr val="FF0000"/>
              </a:solidFill>
              <a:latin typeface="Arial" pitchFamily="34" charset="0"/>
              <a:ea typeface="HY얕은샘물M" pitchFamily="18" charset="-127"/>
              <a:cs typeface="Arial" pitchFamily="34" charset="0"/>
            </a:endParaRPr>
          </a:p>
          <a:p>
            <a:pPr marL="342900" lvl="0" indent="-342900" latinLnBrk="0">
              <a:lnSpc>
                <a:spcPct val="150000"/>
              </a:lnSpc>
              <a:buFont typeface="Wingdings" pitchFamily="2" charset="2"/>
              <a:buChar char="§"/>
            </a:pP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Identical energy response (&lt; 0.1%) </a:t>
            </a:r>
            <a:r>
              <a:rPr kumimoji="0" lang="ko-KR" altLang="en-US" sz="2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 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of ND &amp; FD</a:t>
            </a:r>
          </a:p>
          <a:p>
            <a:pPr marL="342900" lvl="0" indent="-342900" latinLnBrk="0">
              <a:buFont typeface="Wingdings" pitchFamily="2" charset="2"/>
              <a:buChar char="§"/>
            </a:pP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Slight  non-linearity observed</a:t>
            </a:r>
          </a:p>
        </p:txBody>
      </p:sp>
      <p:cxnSp>
        <p:nvCxnSpPr>
          <p:cNvPr id="23" name="직선 연결선 22"/>
          <p:cNvCxnSpPr/>
          <p:nvPr/>
        </p:nvCxnSpPr>
        <p:spPr bwMode="auto">
          <a:xfrm flipV="1">
            <a:off x="395536" y="1484784"/>
            <a:ext cx="3960440" cy="2808312"/>
          </a:xfrm>
          <a:prstGeom prst="line">
            <a:avLst/>
          </a:prstGeom>
          <a:solidFill>
            <a:srgbClr val="33CCCC"/>
          </a:solidFill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1547664" y="4541937"/>
          <a:ext cx="2994025" cy="903287"/>
        </p:xfrm>
        <a:graphic>
          <a:graphicData uri="http://schemas.openxmlformats.org/presentationml/2006/ole">
            <p:oleObj spid="_x0000_s179202" name="Equation" r:id="rId5" imgW="147312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116632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Detector Stability &amp; Identity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3203848" y="3068960"/>
            <a:ext cx="5904656" cy="3816424"/>
            <a:chOff x="3239344" y="2996952"/>
            <a:chExt cx="5904656" cy="3816424"/>
          </a:xfrm>
        </p:grpSpPr>
        <p:pic>
          <p:nvPicPr>
            <p:cNvPr id="24" name="그림 11" descr="제목 없음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63888" y="3284984"/>
              <a:ext cx="5278148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3092"/>
            <p:cNvSpPr txBox="1">
              <a:spLocks noChangeArrowheads="1"/>
            </p:cNvSpPr>
            <p:nvPr/>
          </p:nvSpPr>
          <p:spPr bwMode="auto">
            <a:xfrm>
              <a:off x="3239344" y="2996952"/>
              <a:ext cx="5904656" cy="400110"/>
            </a:xfrm>
            <a:prstGeom prst="rect">
              <a:avLst/>
            </a:prstGeom>
            <a:solidFill>
              <a:srgbClr val="3333CC">
                <a:lumMod val="20000"/>
                <a:lumOff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vl="0" latinLnBrk="0">
                <a:buFont typeface="Wingdings" pitchFamily="2" charset="2"/>
                <a:buChar char="§"/>
              </a:pPr>
              <a:r>
                <a:rPr kumimoji="0"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 IBD candidate’s delayed signals (capture on </a:t>
              </a:r>
              <a:r>
                <a:rPr kumimoji="0" lang="en-US" altLang="ko-KR" sz="2000" dirty="0" err="1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Gd</a:t>
              </a:r>
              <a:r>
                <a:rPr kumimoji="0"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)</a:t>
              </a:r>
            </a:p>
          </p:txBody>
        </p:sp>
        <p:sp>
          <p:nvSpPr>
            <p:cNvPr id="27" name="TextBox 8"/>
            <p:cNvSpPr txBox="1">
              <a:spLocks noChangeArrowheads="1"/>
            </p:cNvSpPr>
            <p:nvPr/>
          </p:nvSpPr>
          <p:spPr bwMode="auto">
            <a:xfrm>
              <a:off x="6300192" y="5373216"/>
              <a:ext cx="2021707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-"/>
                <a:defRPr/>
              </a:pPr>
              <a:r>
                <a:rPr lang="en-US" altLang="ko-KR" sz="20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 Near </a:t>
              </a:r>
              <a:r>
                <a:rPr lang="en-US" altLang="ko-KR" sz="2000" b="1" dirty="0">
                  <a:latin typeface="Arial" pitchFamily="34" charset="0"/>
                  <a:ea typeface="굴림" pitchFamily="50" charset="-127"/>
                  <a:cs typeface="Arial" pitchFamily="34" charset="0"/>
                </a:rPr>
                <a:t>Detector</a:t>
              </a:r>
            </a:p>
            <a:p>
              <a:pPr>
                <a:buFontTx/>
                <a:buChar char="-"/>
                <a:defRPr/>
              </a:pPr>
              <a:r>
                <a:rPr lang="en-US" altLang="ko-KR" sz="2000" b="1" dirty="0" smtClean="0">
                  <a:solidFill>
                    <a:srgbClr val="FF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Far </a:t>
              </a:r>
              <a:r>
                <a:rPr lang="en-US" altLang="ko-KR" sz="2000" b="1" dirty="0">
                  <a:solidFill>
                    <a:srgbClr val="FF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Detector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2575811" y="4777117"/>
              <a:ext cx="20882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 smtClean="0">
                  <a:latin typeface="Arial" pitchFamily="34" charset="0"/>
                  <a:cs typeface="Arial" pitchFamily="34" charset="0"/>
                </a:rPr>
                <a:t>Delayed Energy</a:t>
              </a:r>
              <a:endParaRPr lang="ko-KR" altLang="en-US" sz="2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79512" y="908720"/>
            <a:ext cx="5544616" cy="3888432"/>
            <a:chOff x="179512" y="908720"/>
            <a:chExt cx="5544616" cy="388843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245" y="1306632"/>
              <a:ext cx="5085843" cy="3490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8"/>
            <p:cNvSpPr txBox="1">
              <a:spLocks noChangeArrowheads="1"/>
            </p:cNvSpPr>
            <p:nvPr/>
          </p:nvSpPr>
          <p:spPr bwMode="auto">
            <a:xfrm>
              <a:off x="2982341" y="1640994"/>
              <a:ext cx="2021707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-"/>
                <a:defRPr/>
              </a:pPr>
              <a:r>
                <a:rPr lang="en-US" altLang="ko-KR" sz="20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 Near </a:t>
              </a:r>
              <a:r>
                <a:rPr lang="en-US" altLang="ko-KR" sz="2000" b="1" dirty="0">
                  <a:latin typeface="Arial" pitchFamily="34" charset="0"/>
                  <a:ea typeface="굴림" pitchFamily="50" charset="-127"/>
                  <a:cs typeface="Arial" pitchFamily="34" charset="0"/>
                </a:rPr>
                <a:t>Detector</a:t>
              </a:r>
            </a:p>
            <a:p>
              <a:pPr>
                <a:buFontTx/>
                <a:buChar char="-"/>
                <a:defRPr/>
              </a:pPr>
              <a:r>
                <a:rPr lang="en-US" altLang="ko-KR" sz="2000" b="1" dirty="0" smtClean="0">
                  <a:solidFill>
                    <a:srgbClr val="FF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Far </a:t>
              </a:r>
              <a:r>
                <a:rPr lang="en-US" altLang="ko-KR" sz="2000" b="1" dirty="0">
                  <a:solidFill>
                    <a:srgbClr val="FF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Detector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-664548" y="2544869"/>
              <a:ext cx="20882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 smtClean="0">
                  <a:latin typeface="Arial" pitchFamily="34" charset="0"/>
                  <a:cs typeface="Arial" pitchFamily="34" charset="0"/>
                </a:rPr>
                <a:t>Capture Time</a:t>
              </a:r>
              <a:endParaRPr lang="ko-KR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3092"/>
            <p:cNvSpPr txBox="1">
              <a:spLocks noChangeArrowheads="1"/>
            </p:cNvSpPr>
            <p:nvPr/>
          </p:nvSpPr>
          <p:spPr bwMode="auto">
            <a:xfrm>
              <a:off x="179512" y="908720"/>
              <a:ext cx="5544616" cy="400110"/>
            </a:xfrm>
            <a:prstGeom prst="rect">
              <a:avLst/>
            </a:prstGeom>
            <a:solidFill>
              <a:srgbClr val="3333CC">
                <a:lumMod val="20000"/>
                <a:lumOff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vl="0" latinLnBrk="0">
                <a:buFont typeface="Wingdings" pitchFamily="2" charset="2"/>
                <a:buChar char="§"/>
              </a:pPr>
              <a:r>
                <a:rPr kumimoji="0"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 Cosmic </a:t>
              </a:r>
              <a:r>
                <a:rPr kumimoji="0" lang="en-US" altLang="ko-KR" sz="2000" dirty="0" err="1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muon</a:t>
              </a:r>
              <a:r>
                <a:rPr kumimoji="0"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 induced neutron’s capture by 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44624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IBD Event Signature and Backgrounds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28600" y="836712"/>
            <a:ext cx="2831232" cy="406400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IBD</a:t>
            </a:r>
            <a:r>
              <a:rPr kumimoji="0" lang="en-US" altLang="ko-KR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Event Signature</a:t>
            </a:r>
            <a:endParaRPr kumimoji="0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836712"/>
            <a:ext cx="25146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 Box 3092"/>
          <p:cNvSpPr txBox="1">
            <a:spLocks noChangeArrowheads="1"/>
          </p:cNvSpPr>
          <p:nvPr/>
        </p:nvSpPr>
        <p:spPr bwMode="auto">
          <a:xfrm>
            <a:off x="467544" y="1340768"/>
            <a:ext cx="8352928" cy="116955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Prompt signal (e</a:t>
            </a:r>
            <a:r>
              <a:rPr kumimoji="0" lang="en-US" altLang="ko-KR" sz="2000" kern="0" baseline="300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) : 1 </a:t>
            </a:r>
            <a:r>
              <a:rPr kumimoji="0" lang="en-US" altLang="ko-KR" sz="20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MeV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2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Symbol" pitchFamily="18" charset="2"/>
                <a:cs typeface="Arial" pitchFamily="34" charset="0"/>
              </a:rPr>
              <a:t>g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’s + e</a:t>
            </a:r>
            <a:r>
              <a:rPr kumimoji="0" lang="en-US" altLang="ko-KR" sz="2000" kern="0" baseline="300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kinetic energy (E = 1~10 </a:t>
            </a:r>
            <a:r>
              <a:rPr kumimoji="0" lang="en-US" altLang="ko-KR" sz="20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MeV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)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Delayed signal</a:t>
            </a:r>
            <a:r>
              <a:rPr kumimoji="0" lang="en-US" altLang="ko-KR" sz="20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(n) : 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8 </a:t>
            </a:r>
            <a:r>
              <a:rPr kumimoji="0" lang="en-US" altLang="ko-KR" sz="20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MeV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ymbol" pitchFamily="18" charset="2"/>
                <a:cs typeface="Arial" pitchFamily="34" charset="0"/>
              </a:rPr>
              <a:t>g</a:t>
            </a: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’s from neutron’s capture</a:t>
            </a:r>
            <a:r>
              <a:rPr kumimoji="0" lang="en-US" altLang="ko-KR" sz="20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by </a:t>
            </a:r>
            <a:r>
              <a:rPr kumimoji="0" lang="en-US" altLang="ko-KR" sz="2000" b="0" i="0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Gd</a:t>
            </a:r>
            <a:endParaRPr kumimoji="0" lang="en-US" altLang="ko-KR" sz="2000" b="0" i="0" u="none" strike="noStrike" kern="0" cap="none" spc="0" normalizeH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r>
              <a:rPr kumimoji="0" lang="en-US" altLang="ko-KR" sz="2000" kern="0" baseline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                                   </a:t>
            </a:r>
            <a:r>
              <a:rPr lang="en-US" altLang="ko-KR" sz="20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~28 </a:t>
            </a:r>
            <a:r>
              <a:rPr lang="en-US" altLang="ko-KR" sz="2000" b="1" dirty="0" smtClean="0">
                <a:solidFill>
                  <a:srgbClr val="0033CC"/>
                </a:solidFill>
                <a:latin typeface="Symbol" pitchFamily="18" charset="2"/>
                <a:ea typeface="굴림" pitchFamily="50" charset="-127"/>
              </a:rPr>
              <a:t>m</a:t>
            </a:r>
            <a:r>
              <a:rPr lang="en-US" altLang="ko-KR" sz="20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s (0.1% </a:t>
            </a:r>
            <a:r>
              <a:rPr lang="en-US" altLang="ko-KR" sz="2000" b="1" dirty="0" err="1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Gd</a:t>
            </a:r>
            <a:r>
              <a:rPr lang="en-US" altLang="ko-KR" sz="20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) in LS</a:t>
            </a:r>
            <a:endParaRPr lang="en-US" altLang="ko-KR" sz="2000" b="1" dirty="0" smtClean="0">
              <a:solidFill>
                <a:srgbClr val="0033CC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51" name="그림 9" descr="제목 없음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3848" y="2564904"/>
            <a:ext cx="2808312" cy="1898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Box 49"/>
          <p:cNvSpPr txBox="1"/>
          <p:nvPr/>
        </p:nvSpPr>
        <p:spPr>
          <a:xfrm>
            <a:off x="2462000" y="2636912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800" b="1" dirty="0">
                <a:latin typeface="Arial" pitchFamily="34" charset="0"/>
                <a:ea typeface="굴림" pitchFamily="50" charset="-127"/>
                <a:cs typeface="Arial" pitchFamily="34" charset="0"/>
              </a:rPr>
              <a:t>  Prompt Energy </a:t>
            </a:r>
            <a:endParaRPr lang="ko-KR" altLang="en-US" sz="1800" b="1" dirty="0"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pic>
        <p:nvPicPr>
          <p:cNvPr id="53" name="그림 9" descr="제목 없음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6296" y="2564904"/>
            <a:ext cx="2765912" cy="187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6350432" y="2535287"/>
            <a:ext cx="21820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400" b="1" dirty="0">
                <a:latin typeface="+mn-lt"/>
                <a:ea typeface="굴림" pitchFamily="50" charset="-127"/>
              </a:rPr>
              <a:t>  </a:t>
            </a:r>
            <a:r>
              <a:rPr lang="en-US" altLang="ko-KR" sz="1800" b="1" dirty="0">
                <a:latin typeface="Arial" pitchFamily="34" charset="0"/>
                <a:ea typeface="굴림" pitchFamily="50" charset="-127"/>
                <a:cs typeface="Arial" pitchFamily="34" charset="0"/>
              </a:rPr>
              <a:t>Delayed Energy </a:t>
            </a:r>
            <a:endParaRPr lang="ko-KR" altLang="en-US" sz="1800" b="1" dirty="0"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251520" y="4534768"/>
            <a:ext cx="8784976" cy="2109624"/>
            <a:chOff x="251520" y="4534768"/>
            <a:chExt cx="8784976" cy="2109624"/>
          </a:xfrm>
        </p:grpSpPr>
        <p:sp>
          <p:nvSpPr>
            <p:cNvPr id="54" name="Text Box 2"/>
            <p:cNvSpPr txBox="1">
              <a:spLocks noChangeArrowheads="1"/>
            </p:cNvSpPr>
            <p:nvPr/>
          </p:nvSpPr>
          <p:spPr bwMode="auto">
            <a:xfrm>
              <a:off x="251520" y="4534768"/>
              <a:ext cx="2088232" cy="406400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 Backgrounds</a:t>
              </a:r>
            </a:p>
          </p:txBody>
        </p:sp>
        <p:sp>
          <p:nvSpPr>
            <p:cNvPr id="55" name="Text Box 3092"/>
            <p:cNvSpPr txBox="1">
              <a:spLocks noChangeArrowheads="1"/>
            </p:cNvSpPr>
            <p:nvPr/>
          </p:nvSpPr>
          <p:spPr bwMode="auto">
            <a:xfrm>
              <a:off x="467544" y="5013176"/>
              <a:ext cx="8568952" cy="163121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Random coincidence between prompt and delayed signals (uncorrelated)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9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Li/</a:t>
              </a:r>
              <a:r>
                <a:rPr kumimoji="0" lang="en-US" altLang="ko-KR" sz="2000" kern="0" baseline="3000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8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He 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Symbol" pitchFamily="18" charset="2"/>
                  <a:cs typeface="Arial" pitchFamily="34" charset="0"/>
                </a:rPr>
                <a:t>b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-n followers produced by cosmic </a:t>
              </a:r>
              <a:r>
                <a:rPr kumimoji="0" lang="en-US" altLang="ko-KR" sz="2000" kern="0" noProof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muon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kern="0" noProof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spallation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                                       </a:t>
              </a:r>
            </a:p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Fast neutrons produced by </a:t>
              </a:r>
              <a:r>
                <a:rPr kumimoji="0" lang="en-US" altLang="ko-KR" sz="2000" kern="0" noProof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muons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,  from surrounding rocks and inside detector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(n scattering : prompt,    n capture : delayed)</a:t>
              </a:r>
              <a:r>
                <a:rPr kumimoji="0" lang="en-US" altLang="ko-KR" sz="2000" kern="0" baseline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                               </a:t>
              </a:r>
              <a:endParaRPr lang="en-US" altLang="ko-KR" sz="2000" b="1" dirty="0" smtClean="0">
                <a:solidFill>
                  <a:srgbClr val="0033CC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377478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IBD Event Selection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28600" y="1502489"/>
            <a:ext cx="8591872" cy="4662815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en-US" altLang="ko-KR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itchFamily="34" charset="0"/>
              </a:rPr>
              <a:t>Reject flashers</a:t>
            </a:r>
            <a:r>
              <a:rPr kumimoji="0" lang="en-US" altLang="ko-KR" sz="2200" b="0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itchFamily="34" charset="0"/>
              </a:rPr>
              <a:t> and external gamma rays </a:t>
            </a:r>
            <a:r>
              <a:rPr kumimoji="0" lang="en-US" altLang="ko-KR" sz="2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:   </a:t>
            </a:r>
            <a:r>
              <a:rPr kumimoji="0" lang="en-US" altLang="ko-KR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ko-KR" sz="2200" b="0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max</a:t>
            </a:r>
            <a:r>
              <a:rPr kumimoji="0" lang="en-US" altLang="ko-KR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/</a:t>
            </a:r>
            <a:r>
              <a:rPr kumimoji="0" lang="en-US" altLang="ko-KR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ko-KR" sz="2200" b="0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tot</a:t>
            </a:r>
            <a:r>
              <a:rPr kumimoji="0" lang="en-US" altLang="ko-KR" sz="2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&lt; 0.03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200" kern="0" baseline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kumimoji="0" lang="en-US" altLang="ko-KR" sz="2200" kern="0" dirty="0" err="1" smtClean="0">
                <a:solidFill>
                  <a:srgbClr val="0033CC"/>
                </a:solidFill>
                <a:latin typeface="Arial" pitchFamily="34" charset="0"/>
              </a:rPr>
              <a:t>Muon</a:t>
            </a:r>
            <a:r>
              <a:rPr kumimoji="0" lang="en-US" altLang="ko-KR" sz="2200" kern="0" dirty="0" smtClean="0">
                <a:solidFill>
                  <a:srgbClr val="0033CC"/>
                </a:solidFill>
                <a:latin typeface="Arial" pitchFamily="34" charset="0"/>
              </a:rPr>
              <a:t> veto cuts 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:   reject events after the following </a:t>
            </a:r>
            <a:r>
              <a:rPr kumimoji="0" lang="en-US" altLang="ko-KR" sz="2200" kern="0" dirty="0" err="1" smtClean="0">
                <a:solidFill>
                  <a:srgbClr val="000000"/>
                </a:solidFill>
                <a:latin typeface="Arial" pitchFamily="34" charset="0"/>
              </a:rPr>
              <a:t>muons</a:t>
            </a:r>
            <a:endParaRPr kumimoji="0" lang="en-US" altLang="ko-KR" sz="2200" kern="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627063" marR="0" lvl="0" indent="-627063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   (1) 1 ms after an ID </a:t>
            </a:r>
            <a:r>
              <a:rPr kumimoji="0" lang="en-US" altLang="ko-KR" sz="2200" kern="0" dirty="0" err="1" smtClean="0">
                <a:solidFill>
                  <a:srgbClr val="000000"/>
                </a:solidFill>
                <a:latin typeface="Arial" pitchFamily="34" charset="0"/>
              </a:rPr>
              <a:t>muon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 with E &gt; 70 </a:t>
            </a:r>
            <a:r>
              <a:rPr kumimoji="0" lang="en-US" altLang="ko-KR" sz="2200" kern="0" dirty="0" err="1" smtClean="0">
                <a:solidFill>
                  <a:srgbClr val="000000"/>
                </a:solidFill>
                <a:latin typeface="Arial" pitchFamily="34" charset="0"/>
              </a:rPr>
              <a:t>MeV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, or  with 20 &lt; E &lt; 70 </a:t>
            </a:r>
            <a:r>
              <a:rPr kumimoji="0" lang="en-US" altLang="ko-KR" sz="2200" kern="0" dirty="0" err="1" smtClean="0">
                <a:solidFill>
                  <a:srgbClr val="000000"/>
                </a:solidFill>
                <a:latin typeface="Arial" pitchFamily="34" charset="0"/>
              </a:rPr>
              <a:t>MeV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 and OD NHIT &gt; 50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   (2) 10 ms after an ID </a:t>
            </a:r>
            <a:r>
              <a:rPr kumimoji="0" lang="en-US" altLang="ko-KR" sz="2200" kern="0" dirty="0" err="1" smtClean="0">
                <a:solidFill>
                  <a:srgbClr val="000000"/>
                </a:solidFill>
                <a:latin typeface="Arial" pitchFamily="34" charset="0"/>
              </a:rPr>
              <a:t>muon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 with E &gt; 1.5 </a:t>
            </a:r>
            <a:r>
              <a:rPr kumimoji="0" lang="en-US" altLang="ko-KR" sz="2200" kern="0" dirty="0" err="1" smtClean="0">
                <a:solidFill>
                  <a:srgbClr val="000000"/>
                </a:solidFill>
                <a:latin typeface="Arial" pitchFamily="34" charset="0"/>
              </a:rPr>
              <a:t>GeV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en-US" altLang="ko-KR" sz="2200" kern="0" dirty="0" smtClean="0">
                <a:solidFill>
                  <a:srgbClr val="0033CC"/>
                </a:solidFill>
                <a:latin typeface="Arial" pitchFamily="34" charset="0"/>
              </a:rPr>
              <a:t>Coincidence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 between prompt and delayed signals in 100 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    - </a:t>
            </a:r>
            <a:r>
              <a:rPr kumimoji="0" lang="en-US" altLang="ko-KR" sz="22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E</a:t>
            </a:r>
            <a:r>
              <a:rPr kumimoji="0" lang="en-US" altLang="ko-KR" sz="2200" b="0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prompt</a:t>
            </a:r>
            <a:r>
              <a:rPr kumimoji="0" lang="en-US" altLang="ko-KR" sz="2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: 0.7 ~ 12.0 </a:t>
            </a:r>
            <a:r>
              <a:rPr kumimoji="0" lang="en-US" altLang="ko-KR" sz="22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MeV</a:t>
            </a:r>
            <a:r>
              <a:rPr kumimoji="0" lang="en-US" altLang="ko-KR" sz="2200" kern="0" noProof="0" dirty="0" smtClean="0">
                <a:solidFill>
                  <a:srgbClr val="000000"/>
                </a:solidFill>
                <a:latin typeface="Arial" pitchFamily="34" charset="0"/>
              </a:rPr>
              <a:t>,    </a:t>
            </a:r>
            <a:r>
              <a:rPr kumimoji="0" lang="en-US" altLang="ko-KR" sz="2200" kern="0" noProof="0" dirty="0" err="1" smtClean="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kumimoji="0" lang="en-US" altLang="ko-KR" sz="2200" kern="0" baseline="-25000" noProof="0" dirty="0" err="1" smtClean="0">
                <a:solidFill>
                  <a:srgbClr val="000000"/>
                </a:solidFill>
                <a:latin typeface="Arial" pitchFamily="34" charset="0"/>
              </a:rPr>
              <a:t>delayed</a:t>
            </a:r>
            <a:r>
              <a:rPr kumimoji="0" lang="en-US" altLang="ko-KR" sz="2200" kern="0" noProof="0" dirty="0" smtClean="0">
                <a:solidFill>
                  <a:srgbClr val="000000"/>
                </a:solidFill>
                <a:latin typeface="Arial" pitchFamily="34" charset="0"/>
              </a:rPr>
              <a:t> : 6.0 ~ 12.0 </a:t>
            </a:r>
            <a:r>
              <a:rPr kumimoji="0" lang="en-US" altLang="ko-KR" sz="2200" kern="0" noProof="0" dirty="0" err="1" smtClean="0">
                <a:solidFill>
                  <a:srgbClr val="000000"/>
                </a:solidFill>
                <a:latin typeface="Arial" pitchFamily="34" charset="0"/>
              </a:rPr>
              <a:t>MeV</a:t>
            </a:r>
            <a:endParaRPr kumimoji="0" lang="en-US" altLang="ko-KR" sz="2200" kern="0" noProof="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200" b="0" i="0" u="none" strike="noStrike" kern="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    -  coincidence :  2 </a:t>
            </a:r>
            <a:r>
              <a:rPr kumimoji="0" lang="en-US" altLang="ko-KR" sz="2200" b="0" i="0" u="none" strike="noStrike" kern="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m</a:t>
            </a:r>
            <a:r>
              <a:rPr kumimoji="0" lang="en-US" altLang="ko-KR" sz="2200" b="0" i="0" u="none" strike="noStrike" kern="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 &lt; </a:t>
            </a:r>
            <a:r>
              <a:rPr kumimoji="0" lang="en-US" altLang="ko-KR" sz="2200" b="0" i="0" u="none" strike="noStrike" kern="0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D</a:t>
            </a:r>
            <a:r>
              <a:rPr kumimoji="0" lang="en-US" altLang="ko-KR" sz="2200" b="0" i="0" u="none" strike="noStrike" kern="0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r>
              <a:rPr kumimoji="0" lang="en-US" altLang="ko-KR" sz="2200" kern="0" baseline="-25000" dirty="0" err="1" smtClean="0">
                <a:solidFill>
                  <a:srgbClr val="000000"/>
                </a:solidFill>
                <a:latin typeface="Arial" pitchFamily="34" charset="0"/>
              </a:rPr>
              <a:t>e+n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 &lt; 100 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s</a:t>
            </a:r>
            <a:endParaRPr kumimoji="0" lang="en-US" altLang="ko-KR" sz="22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273050" marR="0" lvl="0" indent="-27305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200" kern="0" baseline="0" dirty="0" smtClean="0">
                <a:solidFill>
                  <a:srgbClr val="0033CC"/>
                </a:solidFill>
                <a:latin typeface="Arial" pitchFamily="34" charset="0"/>
              </a:rPr>
              <a:t> Multiplicity cut </a:t>
            </a:r>
            <a:r>
              <a:rPr kumimoji="0" lang="en-US" altLang="ko-KR" sz="2200" kern="0" baseline="0" dirty="0" smtClean="0">
                <a:solidFill>
                  <a:srgbClr val="000000"/>
                </a:solidFill>
                <a:latin typeface="Arial" pitchFamily="34" charset="0"/>
              </a:rPr>
              <a:t>:    reject pairs</a:t>
            </a:r>
            <a:r>
              <a:rPr kumimoji="0" lang="en-US" altLang="ko-KR" sz="2200" kern="0" dirty="0" smtClean="0">
                <a:solidFill>
                  <a:srgbClr val="000000"/>
                </a:solidFill>
                <a:latin typeface="Arial" pitchFamily="34" charset="0"/>
              </a:rPr>
              <a:t> if there is a trigger in the preceding   100 ms window</a:t>
            </a:r>
            <a:endParaRPr kumimoji="0" lang="en-US" altLang="ko-KR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233462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Random Coincidence Backgrounds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28600" y="1477580"/>
            <a:ext cx="4775448" cy="400110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Calculation of </a:t>
            </a:r>
            <a:r>
              <a:rPr kumimoji="0" lang="en-US" altLang="ko-KR" sz="2000" kern="0" noProof="0" dirty="0" smtClean="0">
                <a:solidFill>
                  <a:srgbClr val="000000"/>
                </a:solidFill>
                <a:latin typeface="Arial" pitchFamily="34" charset="0"/>
              </a:rPr>
              <a:t>a</a:t>
            </a: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ccidental coincidence</a:t>
            </a:r>
            <a:r>
              <a:rPr kumimoji="0" lang="en-US" altLang="ko-KR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  <a:endParaRPr kumimoji="0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87624" y="2204864"/>
          <a:ext cx="6657975" cy="955675"/>
        </p:xfrm>
        <a:graphic>
          <a:graphicData uri="http://schemas.openxmlformats.org/presentationml/2006/ole">
            <p:oleObj spid="_x0000_s180226" name="Equation" r:id="rId3" imgW="3276360" imgH="469800" progId="Equation.3">
              <p:embed/>
            </p:oleObj>
          </a:graphicData>
        </a:graphic>
      </p:graphicFrame>
      <p:grpSp>
        <p:nvGrpSpPr>
          <p:cNvPr id="2" name="그룹 31"/>
          <p:cNvGrpSpPr/>
          <p:nvPr/>
        </p:nvGrpSpPr>
        <p:grpSpPr>
          <a:xfrm>
            <a:off x="251520" y="3645024"/>
            <a:ext cx="8568952" cy="2339826"/>
            <a:chOff x="251520" y="3645024"/>
            <a:chExt cx="8568952" cy="2339826"/>
          </a:xfrm>
        </p:grpSpPr>
        <p:sp>
          <p:nvSpPr>
            <p:cNvPr id="29" name="Text Box 3092"/>
            <p:cNvSpPr txBox="1">
              <a:spLocks noChangeArrowheads="1"/>
            </p:cNvSpPr>
            <p:nvPr/>
          </p:nvSpPr>
          <p:spPr bwMode="auto">
            <a:xfrm>
              <a:off x="251520" y="3645024"/>
              <a:ext cx="8568952" cy="2246769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Symbol" pitchFamily="18" charset="2"/>
                  <a:cs typeface="Arial" pitchFamily="34" charset="0"/>
                </a:rPr>
                <a:t>D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T = 100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Symbol" pitchFamily="18" charset="2"/>
                  <a:cs typeface="Arial" pitchFamily="34" charset="0"/>
                </a:rPr>
                <a:t>m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s time window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Near</a:t>
              </a:r>
              <a:r>
                <a:rPr kumimoji="0" lang="en-US" altLang="ko-KR" sz="20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detector :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</a:t>
              </a:r>
              <a:r>
                <a:rPr kumimoji="0" lang="en-US" altLang="ko-KR" sz="2000" i="1" kern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altLang="ko-KR" sz="2000" kern="0" baseline="-2500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prompt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= 8.8 Hz,  </a:t>
              </a:r>
              <a:r>
                <a:rPr kumimoji="0" lang="en-US" altLang="ko-KR" sz="2000" i="1" kern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kumimoji="0" lang="en-US" altLang="ko-KR" sz="2000" kern="0" baseline="-2500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delay</a:t>
              </a:r>
              <a:r>
                <a:rPr kumimoji="0" lang="en-US" altLang="ko-KR" sz="2000" kern="0" baseline="-2500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= 4884/day 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굴림"/>
                  <a:ea typeface="굴림"/>
                  <a:cs typeface="Arial" pitchFamily="34" charset="0"/>
                </a:rPr>
                <a:t>→   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                               </a:t>
              </a:r>
            </a:p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Far detector</a:t>
              </a:r>
              <a:r>
                <a:rPr kumimoji="0" lang="en-US" altLang="ko-KR" sz="2000" kern="0" baseline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: </a:t>
              </a:r>
            </a:p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</a:t>
              </a:r>
              <a:r>
                <a:rPr kumimoji="0" lang="en-US" altLang="ko-KR" sz="2000" i="1" kern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altLang="ko-KR" sz="2000" kern="0" baseline="-2500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prompt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= 10.6 Hz,  </a:t>
              </a:r>
              <a:r>
                <a:rPr kumimoji="0" lang="en-US" altLang="ko-KR" sz="2000" i="1" kern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kumimoji="0" lang="en-US" altLang="ko-KR" sz="2000" kern="0" baseline="-2500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delay</a:t>
              </a:r>
              <a:r>
                <a:rPr kumimoji="0" lang="en-US" altLang="ko-KR" sz="2000" kern="0" baseline="-2500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= 643/day 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굴림"/>
                  <a:ea typeface="굴림"/>
                  <a:cs typeface="Arial" pitchFamily="34" charset="0"/>
                </a:rPr>
                <a:t>→</a:t>
              </a:r>
              <a:r>
                <a:rPr kumimoji="0" lang="en-US" altLang="ko-KR" sz="2000" kern="0" baseline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                            </a:t>
              </a:r>
              <a:endParaRPr lang="en-US" altLang="ko-KR" sz="2000" b="1" dirty="0" smtClean="0">
                <a:solidFill>
                  <a:srgbClr val="0033CC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aphicFrame>
          <p:nvGraphicFramePr>
            <p:cNvPr id="1031" name="Object 7"/>
            <p:cNvGraphicFramePr>
              <a:graphicFrameLocks noChangeAspect="1"/>
            </p:cNvGraphicFramePr>
            <p:nvPr/>
          </p:nvGraphicFramePr>
          <p:xfrm>
            <a:off x="4919663" y="4365625"/>
            <a:ext cx="3863975" cy="792163"/>
          </p:xfrm>
          <a:graphic>
            <a:graphicData uri="http://schemas.openxmlformats.org/presentationml/2006/ole">
              <p:oleObj spid="_x0000_s180227" name="Equation" r:id="rId4" imgW="1752480" imgH="330120" progId="Equation.3">
                <p:embed/>
              </p:oleObj>
            </a:graphicData>
          </a:graphic>
        </p:graphicFrame>
        <p:graphicFrame>
          <p:nvGraphicFramePr>
            <p:cNvPr id="1032" name="Object 8"/>
            <p:cNvGraphicFramePr>
              <a:graphicFrameLocks noChangeAspect="1"/>
            </p:cNvGraphicFramePr>
            <p:nvPr/>
          </p:nvGraphicFramePr>
          <p:xfrm>
            <a:off x="4882902" y="5229200"/>
            <a:ext cx="3865562" cy="755650"/>
          </p:xfrm>
          <a:graphic>
            <a:graphicData uri="http://schemas.openxmlformats.org/presentationml/2006/ole">
              <p:oleObj spid="_x0000_s180228" name="Equation" r:id="rId5" imgW="1752480" imgH="34272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ChangeArrowheads="1"/>
          </p:cNvSpPr>
          <p:nvPr/>
        </p:nvSpPr>
        <p:spPr bwMode="auto">
          <a:xfrm>
            <a:off x="899592" y="260648"/>
            <a:ext cx="7344816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chemeClr val="tx1"/>
                </a:solidFill>
                <a:latin typeface="Arial" charset="0"/>
              </a:rPr>
              <a:t>Neutrino Oscillation</a:t>
            </a:r>
            <a:endParaRPr lang="en-US" altLang="ko-KR" sz="3000" b="1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4" name="Picture 21" descr="standardmod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052735"/>
            <a:ext cx="4176464" cy="3362569"/>
          </a:xfrm>
          <a:prstGeom prst="rect">
            <a:avLst/>
          </a:prstGeom>
          <a:noFill/>
        </p:spPr>
      </p:pic>
      <p:grpSp>
        <p:nvGrpSpPr>
          <p:cNvPr id="18" name="그룹 17"/>
          <p:cNvGrpSpPr/>
          <p:nvPr/>
        </p:nvGrpSpPr>
        <p:grpSpPr>
          <a:xfrm>
            <a:off x="5650855" y="1052736"/>
            <a:ext cx="3241625" cy="5688632"/>
            <a:chOff x="5650855" y="1052736"/>
            <a:chExt cx="3241625" cy="5688632"/>
          </a:xfrm>
        </p:grpSpPr>
        <p:sp>
          <p:nvSpPr>
            <p:cNvPr id="8" name="Text Box 3092"/>
            <p:cNvSpPr txBox="1">
              <a:spLocks noChangeArrowheads="1"/>
            </p:cNvSpPr>
            <p:nvPr/>
          </p:nvSpPr>
          <p:spPr bwMode="auto">
            <a:xfrm>
              <a:off x="5650855" y="1052736"/>
              <a:ext cx="3241625" cy="70788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PMNS</a:t>
              </a:r>
              <a:r>
                <a:rPr kumimoji="0" lang="en-US" altLang="ko-KR" sz="20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Neutrino</a:t>
              </a: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Mixing Angles</a:t>
              </a:r>
              <a:r>
                <a:rPr kumimoji="0" lang="en-US" altLang="ko-KR" sz="20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and CP Violation</a:t>
              </a:r>
            </a:p>
          </p:txBody>
        </p:sp>
        <p:grpSp>
          <p:nvGrpSpPr>
            <p:cNvPr id="30" name="그룹 29"/>
            <p:cNvGrpSpPr/>
            <p:nvPr/>
          </p:nvGrpSpPr>
          <p:grpSpPr>
            <a:xfrm>
              <a:off x="5882351" y="1916832"/>
              <a:ext cx="2921384" cy="4824536"/>
              <a:chOff x="5523576" y="1916832"/>
              <a:chExt cx="2921384" cy="4824536"/>
            </a:xfrm>
          </p:grpSpPr>
          <p:pic>
            <p:nvPicPr>
              <p:cNvPr id="5" name="Picture 3078" descr="UNI000000f4003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23576" y="1916832"/>
                <a:ext cx="2864848" cy="2014049"/>
              </a:xfrm>
              <a:prstGeom prst="rect">
                <a:avLst/>
              </a:prstGeom>
              <a:noFill/>
            </p:spPr>
          </p:pic>
          <p:grpSp>
            <p:nvGrpSpPr>
              <p:cNvPr id="16" name="그룹 15"/>
              <p:cNvGrpSpPr/>
              <p:nvPr/>
            </p:nvGrpSpPr>
            <p:grpSpPr>
              <a:xfrm>
                <a:off x="5580112" y="4509120"/>
                <a:ext cx="2864848" cy="2232248"/>
                <a:chOff x="5580112" y="4509120"/>
                <a:chExt cx="2864848" cy="2232248"/>
              </a:xfrm>
            </p:grpSpPr>
            <p:pic>
              <p:nvPicPr>
                <p:cNvPr id="9" name="Picture 3078" descr="UNI000000f4003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5580112" y="4583303"/>
                  <a:ext cx="2864848" cy="2014049"/>
                </a:xfrm>
                <a:prstGeom prst="rect">
                  <a:avLst/>
                </a:prstGeom>
                <a:noFill/>
              </p:spPr>
            </p:pic>
            <p:sp>
              <p:nvSpPr>
                <p:cNvPr id="13" name="TextBox 12"/>
                <p:cNvSpPr txBox="1"/>
                <p:nvPr/>
              </p:nvSpPr>
              <p:spPr>
                <a:xfrm>
                  <a:off x="5652120" y="4509120"/>
                  <a:ext cx="576064" cy="64633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rgbClr val="FFFFCC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3600" b="1" dirty="0" smtClean="0">
                      <a:solidFill>
                        <a:schemeClr val="tx1"/>
                      </a:solidFill>
                      <a:latin typeface="Symbol" pitchFamily="18" charset="2"/>
                    </a:rPr>
                    <a:t>n</a:t>
                  </a:r>
                  <a:r>
                    <a:rPr lang="en-US" altLang="ko-KR" sz="2400" b="1" baseline="-25000" dirty="0" smtClean="0">
                      <a:solidFill>
                        <a:schemeClr val="tx1"/>
                      </a:solidFill>
                    </a:rPr>
                    <a:t>1</a:t>
                  </a:r>
                  <a:endParaRPr lang="ko-KR" altLang="en-US" sz="2400" b="1" baseline="-25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7668344" y="4509120"/>
                  <a:ext cx="576064" cy="64633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rgbClr val="FFFFCC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3600" b="1" dirty="0" smtClean="0">
                      <a:solidFill>
                        <a:schemeClr val="tx1"/>
                      </a:solidFill>
                      <a:latin typeface="Symbol" pitchFamily="18" charset="2"/>
                    </a:rPr>
                    <a:t>n</a:t>
                  </a:r>
                  <a:r>
                    <a:rPr lang="en-US" altLang="ko-KR" sz="2400" b="1" baseline="-25000" dirty="0" smtClean="0">
                      <a:solidFill>
                        <a:schemeClr val="tx1"/>
                      </a:solidFill>
                    </a:rPr>
                    <a:t>2</a:t>
                  </a:r>
                  <a:endParaRPr lang="ko-KR" altLang="en-US" sz="2400" b="1" baseline="-25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6660232" y="6095037"/>
                  <a:ext cx="576064" cy="64633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rgbClr val="FFFFCC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3600" b="1" dirty="0" smtClean="0">
                      <a:solidFill>
                        <a:schemeClr val="tx1"/>
                      </a:solidFill>
                      <a:latin typeface="Symbol" pitchFamily="18" charset="2"/>
                    </a:rPr>
                    <a:t>n</a:t>
                  </a:r>
                  <a:r>
                    <a:rPr lang="en-US" altLang="ko-KR" sz="2400" b="1" baseline="-25000" dirty="0" smtClean="0">
                      <a:solidFill>
                        <a:schemeClr val="tx1"/>
                      </a:solidFill>
                    </a:rPr>
                    <a:t>3</a:t>
                  </a:r>
                  <a:endParaRPr lang="ko-KR" altLang="en-US" sz="2400" b="1" baseline="-250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9" name="위쪽/아래쪽 화살표 18"/>
              <p:cNvSpPr/>
              <p:nvPr/>
            </p:nvSpPr>
            <p:spPr bwMode="auto">
              <a:xfrm>
                <a:off x="6732240" y="3933056"/>
                <a:ext cx="360040" cy="504056"/>
              </a:xfrm>
              <a:prstGeom prst="upDownArrow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44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20" name="Text Box 3079"/>
              <p:cNvSpPr txBox="1">
                <a:spLocks noChangeArrowheads="1"/>
              </p:cNvSpPr>
              <p:nvPr/>
            </p:nvSpPr>
            <p:spPr bwMode="auto">
              <a:xfrm>
                <a:off x="6588224" y="4437112"/>
                <a:ext cx="648072" cy="3508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ko-KR" altLang="en-US" sz="2400" b="1" dirty="0" smtClean="0">
                    <a:solidFill>
                      <a:srgbClr val="000000"/>
                    </a:solidFill>
                    <a:latin typeface="Symbol" pitchFamily="18" charset="2"/>
                    <a:ea typeface="굴림" charset="-127"/>
                    <a:sym typeface="Symbol" pitchFamily="18" charset="2"/>
                  </a:rPr>
                  <a:t></a:t>
                </a:r>
                <a:r>
                  <a:rPr lang="ko-KR" altLang="en-US" sz="2400" b="1" baseline="-25000" dirty="0">
                    <a:solidFill>
                      <a:srgbClr val="000000"/>
                    </a:solidFill>
                    <a:latin typeface="굴림" charset="-127"/>
                    <a:ea typeface="굴림" charset="-127"/>
                    <a:sym typeface="Symbol" pitchFamily="18" charset="2"/>
                  </a:rPr>
                  <a:t>12</a:t>
                </a:r>
                <a:r>
                  <a:rPr lang="ko-KR" altLang="en-US" sz="2400" b="1" dirty="0">
                    <a:solidFill>
                      <a:srgbClr val="000000"/>
                    </a:solidFill>
                    <a:latin typeface="굴림" charset="-127"/>
                    <a:ea typeface="굴림" charset="-127"/>
                  </a:rPr>
                  <a:t> </a:t>
                </a:r>
                <a:endParaRPr lang="ko-KR" altLang="en-US" sz="2400" b="1" dirty="0">
                  <a:solidFill>
                    <a:schemeClr val="tx2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1" name="Text Box 3079"/>
              <p:cNvSpPr txBox="1">
                <a:spLocks noChangeArrowheads="1"/>
              </p:cNvSpPr>
              <p:nvPr/>
            </p:nvSpPr>
            <p:spPr bwMode="auto">
              <a:xfrm>
                <a:off x="7524328" y="5517232"/>
                <a:ext cx="576064" cy="3508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ko-KR" altLang="en-US" sz="2400" b="1" dirty="0" smtClean="0">
                    <a:solidFill>
                      <a:srgbClr val="000000"/>
                    </a:solidFill>
                    <a:latin typeface="Symbol" pitchFamily="18" charset="2"/>
                    <a:ea typeface="굴림" charset="-127"/>
                    <a:sym typeface="Symbol" pitchFamily="18" charset="2"/>
                  </a:rPr>
                  <a:t></a:t>
                </a:r>
                <a:r>
                  <a:rPr lang="ko-KR" altLang="en-US" sz="2400" b="1" baseline="-25000" dirty="0" smtClean="0">
                    <a:solidFill>
                      <a:srgbClr val="000000"/>
                    </a:solidFill>
                    <a:latin typeface="굴림" charset="-127"/>
                    <a:ea typeface="굴림" charset="-127"/>
                    <a:sym typeface="Symbol" pitchFamily="18" charset="2"/>
                  </a:rPr>
                  <a:t>23</a:t>
                </a:r>
                <a:endParaRPr lang="ko-KR" altLang="en-US" sz="2400" b="1" dirty="0">
                  <a:solidFill>
                    <a:schemeClr val="tx2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2" name="Text Box 3079"/>
              <p:cNvSpPr txBox="1">
                <a:spLocks noChangeArrowheads="1"/>
              </p:cNvSpPr>
              <p:nvPr/>
            </p:nvSpPr>
            <p:spPr bwMode="auto">
              <a:xfrm>
                <a:off x="5652120" y="5589240"/>
                <a:ext cx="648071" cy="724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ko-KR" altLang="en-US" sz="2400" b="1" dirty="0" smtClean="0">
                    <a:solidFill>
                      <a:srgbClr val="FF6600"/>
                    </a:solidFill>
                    <a:latin typeface="Symbol" pitchFamily="18" charset="2"/>
                    <a:ea typeface="굴림" charset="-127"/>
                    <a:sym typeface="Symbol" pitchFamily="18" charset="2"/>
                  </a:rPr>
                  <a:t></a:t>
                </a:r>
                <a:r>
                  <a:rPr lang="ko-KR" altLang="en-US" sz="2400" b="1" baseline="-25000" dirty="0" smtClean="0">
                    <a:solidFill>
                      <a:srgbClr val="FF6600"/>
                    </a:solidFill>
                    <a:latin typeface="굴림" charset="-127"/>
                    <a:ea typeface="굴림" charset="-127"/>
                    <a:sym typeface="Symbol" pitchFamily="18" charset="2"/>
                  </a:rPr>
                  <a:t>13</a:t>
                </a:r>
                <a:endParaRPr lang="en-US" altLang="ko-KR" sz="2400" b="1" baseline="-25000" dirty="0" smtClean="0">
                  <a:solidFill>
                    <a:srgbClr val="FF6600"/>
                  </a:solidFill>
                  <a:latin typeface="굴림" charset="-127"/>
                  <a:ea typeface="굴림" charset="-127"/>
                  <a:sym typeface="Symbol" pitchFamily="18" charset="2"/>
                </a:endParaRPr>
              </a:p>
              <a:p>
                <a:pPr algn="ctr" latinLnBrk="1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ko-KR" sz="2000" b="1" dirty="0" smtClean="0">
                    <a:solidFill>
                      <a:srgbClr val="FF6600"/>
                    </a:solidFill>
                    <a:latin typeface="Arial" pitchFamily="34" charset="0"/>
                    <a:ea typeface="굴림" charset="-127"/>
                    <a:cs typeface="Arial" pitchFamily="34" charset="0"/>
                    <a:sym typeface="Symbol" pitchFamily="18" charset="2"/>
                  </a:rPr>
                  <a:t>(?)</a:t>
                </a:r>
                <a:endParaRPr lang="ko-KR" altLang="en-US" sz="2000" b="1" dirty="0">
                  <a:solidFill>
                    <a:schemeClr val="tx2"/>
                  </a:solidFill>
                  <a:latin typeface="Arial" pitchFamily="34" charset="0"/>
                  <a:ea typeface="굴림" charset="-127"/>
                  <a:cs typeface="Arial" pitchFamily="34" charset="0"/>
                </a:endParaRPr>
              </a:p>
            </p:txBody>
          </p:sp>
        </p:grpSp>
      </p:grpSp>
      <p:grpSp>
        <p:nvGrpSpPr>
          <p:cNvPr id="24" name="그룹 23"/>
          <p:cNvGrpSpPr/>
          <p:nvPr/>
        </p:nvGrpSpPr>
        <p:grpSpPr>
          <a:xfrm>
            <a:off x="107504" y="5013176"/>
            <a:ext cx="5394325" cy="1485131"/>
            <a:chOff x="107504" y="5013176"/>
            <a:chExt cx="5394325" cy="1485131"/>
          </a:xfrm>
        </p:grpSpPr>
        <p:sp>
          <p:nvSpPr>
            <p:cNvPr id="23" name="Text Box 3092"/>
            <p:cNvSpPr txBox="1">
              <a:spLocks noChangeArrowheads="1"/>
            </p:cNvSpPr>
            <p:nvPr/>
          </p:nvSpPr>
          <p:spPr bwMode="auto">
            <a:xfrm>
              <a:off x="323528" y="5013176"/>
              <a:ext cx="4644008" cy="40011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altLang="ko-KR" sz="20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Reactor Antineutrino Oscillation</a:t>
              </a: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graphicFrame>
          <p:nvGraphicFramePr>
            <p:cNvPr id="23553" name="Object 1"/>
            <p:cNvGraphicFramePr>
              <a:graphicFrameLocks noChangeAspect="1"/>
            </p:cNvGraphicFramePr>
            <p:nvPr/>
          </p:nvGraphicFramePr>
          <p:xfrm>
            <a:off x="107504" y="5517232"/>
            <a:ext cx="5394325" cy="981075"/>
          </p:xfrm>
          <a:graphic>
            <a:graphicData uri="http://schemas.openxmlformats.org/presentationml/2006/ole">
              <p:oleObj spid="_x0000_s23553" name="Equation" r:id="rId5" imgW="2654280" imgH="4824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233462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baseline="30000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9</a:t>
            </a: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Li/</a:t>
            </a:r>
            <a:r>
              <a:rPr kumimoji="0" lang="en-US" altLang="ko-KR" sz="3000" b="1" baseline="30000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8</a:t>
            </a: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He </a:t>
            </a:r>
            <a:r>
              <a:rPr kumimoji="0" lang="en-US" altLang="ko-KR" sz="3000" b="1" dirty="0" smtClean="0">
                <a:solidFill>
                  <a:srgbClr val="000000"/>
                </a:solidFill>
                <a:latin typeface="Symbol" pitchFamily="18" charset="2"/>
                <a:ea typeface="굴림" charset="-127"/>
              </a:rPr>
              <a:t>b</a:t>
            </a: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-n Backgrounds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79512" y="1052736"/>
            <a:ext cx="8496944" cy="707886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Find</a:t>
            </a:r>
            <a:r>
              <a:rPr kumimoji="0" lang="en-US" altLang="ko-KR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prompt-delay pairs after </a:t>
            </a:r>
            <a:r>
              <a:rPr kumimoji="0" lang="en-US" altLang="ko-KR" sz="20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muons</a:t>
            </a:r>
            <a:r>
              <a:rPr kumimoji="0" lang="en-US" altLang="ko-KR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,  and obtain their time interval distribution with respect to the preceding </a:t>
            </a:r>
            <a:r>
              <a:rPr kumimoji="0" lang="en-US" altLang="ko-KR" sz="20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muon</a:t>
            </a:r>
            <a:r>
              <a:rPr kumimoji="0" lang="en-US" altLang="ko-KR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.</a:t>
            </a:r>
            <a:endParaRPr kumimoji="0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2" name="그룹 18"/>
          <p:cNvGrpSpPr/>
          <p:nvPr/>
        </p:nvGrpSpPr>
        <p:grpSpPr>
          <a:xfrm>
            <a:off x="179512" y="4869086"/>
            <a:ext cx="8568952" cy="1872282"/>
            <a:chOff x="179512" y="4869086"/>
            <a:chExt cx="8568952" cy="1872282"/>
          </a:xfrm>
        </p:grpSpPr>
        <p:sp>
          <p:nvSpPr>
            <p:cNvPr id="29" name="Text Box 3092"/>
            <p:cNvSpPr txBox="1">
              <a:spLocks noChangeArrowheads="1"/>
            </p:cNvSpPr>
            <p:nvPr/>
          </p:nvSpPr>
          <p:spPr bwMode="auto">
            <a:xfrm>
              <a:off x="179512" y="4956264"/>
              <a:ext cx="8568952" cy="178510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Near</a:t>
              </a:r>
              <a:r>
                <a:rPr kumimoji="0" lang="en-US" altLang="ko-KR" sz="20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detector 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굴림"/>
                  <a:ea typeface="굴림"/>
                  <a:cs typeface="Arial" pitchFamily="34" charset="0"/>
                </a:rPr>
                <a:t>   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                                  </a:t>
              </a:r>
            </a:p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Far detector</a:t>
              </a:r>
              <a:r>
                <a:rPr kumimoji="0" lang="en-US" altLang="ko-KR" sz="2000" kern="0" baseline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: </a:t>
              </a:r>
            </a:p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altLang="ko-KR" sz="2000" kern="0" baseline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                            </a:t>
              </a:r>
              <a:endParaRPr lang="en-US" altLang="ko-KR" sz="2000" b="1" dirty="0" smtClean="0">
                <a:solidFill>
                  <a:srgbClr val="0033CC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aphicFrame>
          <p:nvGraphicFramePr>
            <p:cNvPr id="1031" name="Object 7"/>
            <p:cNvGraphicFramePr>
              <a:graphicFrameLocks noChangeAspect="1"/>
            </p:cNvGraphicFramePr>
            <p:nvPr/>
          </p:nvGraphicFramePr>
          <p:xfrm>
            <a:off x="2483768" y="4869086"/>
            <a:ext cx="3643313" cy="792162"/>
          </p:xfrm>
          <a:graphic>
            <a:graphicData uri="http://schemas.openxmlformats.org/presentationml/2006/ole">
              <p:oleObj spid="_x0000_s181250" name="Equation" r:id="rId3" imgW="1600200" imgH="330120" progId="Equation.3">
                <p:embed/>
              </p:oleObj>
            </a:graphicData>
          </a:graphic>
        </p:graphicFrame>
        <p:graphicFrame>
          <p:nvGraphicFramePr>
            <p:cNvPr id="1032" name="Object 8"/>
            <p:cNvGraphicFramePr>
              <a:graphicFrameLocks noChangeAspect="1"/>
            </p:cNvGraphicFramePr>
            <p:nvPr/>
          </p:nvGraphicFramePr>
          <p:xfrm>
            <a:off x="2339752" y="5805264"/>
            <a:ext cx="3740150" cy="755650"/>
          </p:xfrm>
          <a:graphic>
            <a:graphicData uri="http://schemas.openxmlformats.org/presentationml/2006/ole">
              <p:oleObj spid="_x0000_s181251" name="Equation" r:id="rId4" imgW="1625400" imgH="342720" progId="Equation.3">
                <p:embed/>
              </p:oleObj>
            </a:graphicData>
          </a:graphic>
        </p:graphicFrame>
      </p:grpSp>
      <p:grpSp>
        <p:nvGrpSpPr>
          <p:cNvPr id="3" name="그룹 16"/>
          <p:cNvGrpSpPr/>
          <p:nvPr/>
        </p:nvGrpSpPr>
        <p:grpSpPr>
          <a:xfrm>
            <a:off x="323528" y="1844824"/>
            <a:ext cx="3888432" cy="3033628"/>
            <a:chOff x="323528" y="1844824"/>
            <a:chExt cx="3888432" cy="3033628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3528" y="1844824"/>
              <a:ext cx="3888432" cy="2755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115616" y="4509120"/>
              <a:ext cx="2160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800" dirty="0" smtClean="0">
                  <a:latin typeface="Arial" pitchFamily="34" charset="0"/>
                  <a:cs typeface="Arial" pitchFamily="34" charset="0"/>
                </a:rPr>
                <a:t>Time interval (ms)</a:t>
              </a:r>
              <a:endParaRPr lang="ko-KR" alt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3092"/>
            <p:cNvSpPr txBox="1">
              <a:spLocks noChangeArrowheads="1"/>
            </p:cNvSpPr>
            <p:nvPr/>
          </p:nvSpPr>
          <p:spPr bwMode="auto">
            <a:xfrm>
              <a:off x="683568" y="1876762"/>
              <a:ext cx="3456384" cy="400110"/>
            </a:xfrm>
            <a:prstGeom prst="rect">
              <a:avLst/>
            </a:prstGeom>
            <a:solidFill>
              <a:srgbClr val="3333CC">
                <a:lumMod val="20000"/>
                <a:lumOff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vl="0" latinLnBrk="0">
                <a:buFont typeface="Wingdings" pitchFamily="2" charset="2"/>
                <a:buChar char="§"/>
              </a:pPr>
              <a:r>
                <a:rPr kumimoji="0"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 </a:t>
              </a:r>
              <a:r>
                <a:rPr kumimoji="0" lang="en-US" altLang="ko-KR" sz="2000" baseline="30000" dirty="0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9</a:t>
              </a:r>
              <a:r>
                <a:rPr kumimoji="0"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Li time interval distribution</a:t>
              </a:r>
            </a:p>
          </p:txBody>
        </p:sp>
      </p:grpSp>
      <p:grpSp>
        <p:nvGrpSpPr>
          <p:cNvPr id="4" name="그룹 17"/>
          <p:cNvGrpSpPr/>
          <p:nvPr/>
        </p:nvGrpSpPr>
        <p:grpSpPr>
          <a:xfrm>
            <a:off x="4644008" y="1844824"/>
            <a:ext cx="3879722" cy="3033628"/>
            <a:chOff x="4644008" y="1844824"/>
            <a:chExt cx="3879722" cy="3033628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44008" y="1950894"/>
              <a:ext cx="3879722" cy="2653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5580112" y="4509120"/>
              <a:ext cx="2160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800" dirty="0" smtClean="0">
                  <a:latin typeface="Arial" pitchFamily="34" charset="0"/>
                  <a:cs typeface="Arial" pitchFamily="34" charset="0"/>
                </a:rPr>
                <a:t>Energy (</a:t>
              </a:r>
              <a:r>
                <a:rPr lang="en-US" altLang="ko-KR" sz="1800" dirty="0" err="1" smtClean="0">
                  <a:latin typeface="Arial" pitchFamily="34" charset="0"/>
                  <a:cs typeface="Arial" pitchFamily="34" charset="0"/>
                </a:rPr>
                <a:t>MeV</a:t>
              </a:r>
              <a:r>
                <a:rPr lang="en-US" altLang="ko-KR" sz="18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ko-KR" alt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3092"/>
            <p:cNvSpPr txBox="1">
              <a:spLocks noChangeArrowheads="1"/>
            </p:cNvSpPr>
            <p:nvPr/>
          </p:nvSpPr>
          <p:spPr bwMode="auto">
            <a:xfrm>
              <a:off x="5148064" y="1844824"/>
              <a:ext cx="2736304" cy="400110"/>
            </a:xfrm>
            <a:prstGeom prst="rect">
              <a:avLst/>
            </a:prstGeom>
            <a:solidFill>
              <a:srgbClr val="3333CC">
                <a:lumMod val="20000"/>
                <a:lumOff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vl="0" latinLnBrk="0">
                <a:buFont typeface="Wingdings" pitchFamily="2" charset="2"/>
                <a:buChar char="§"/>
              </a:pPr>
              <a:r>
                <a:rPr kumimoji="0"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 </a:t>
              </a:r>
              <a:r>
                <a:rPr kumimoji="0" lang="en-US" altLang="ko-KR" sz="2000" baseline="30000" dirty="0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9</a:t>
              </a:r>
              <a:r>
                <a:rPr kumimoji="0"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HY얕은샘물M" pitchFamily="18" charset="-127"/>
                  <a:cs typeface="Arial" pitchFamily="34" charset="0"/>
                </a:rPr>
                <a:t>Li energy spectrum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fa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645024"/>
            <a:ext cx="4104456" cy="2950804"/>
          </a:xfrm>
          <a:prstGeom prst="rect">
            <a:avLst/>
          </a:prstGeom>
        </p:spPr>
      </p:pic>
      <p:pic>
        <p:nvPicPr>
          <p:cNvPr id="21" name="그림 20" descr="nea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645024"/>
            <a:ext cx="4032448" cy="2958746"/>
          </a:xfrm>
          <a:prstGeom prst="rect">
            <a:avLst/>
          </a:prstGeom>
        </p:spPr>
      </p:pic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116632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baseline="30000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9</a:t>
            </a: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Li/</a:t>
            </a:r>
            <a:r>
              <a:rPr kumimoji="0" lang="en-US" altLang="ko-KR" sz="3000" b="1" baseline="30000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8</a:t>
            </a: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He </a:t>
            </a:r>
            <a:r>
              <a:rPr kumimoji="0" lang="en-US" altLang="ko-KR" sz="3000" b="1" dirty="0" smtClean="0">
                <a:solidFill>
                  <a:srgbClr val="000000"/>
                </a:solidFill>
                <a:latin typeface="Symbol" pitchFamily="18" charset="2"/>
                <a:ea typeface="굴림" charset="-127"/>
              </a:rPr>
              <a:t>b</a:t>
            </a: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-n Backgrounds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pic>
        <p:nvPicPr>
          <p:cNvPr id="17" name="그림 16" descr="near_extr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8764" y="1127227"/>
            <a:ext cx="4031228" cy="2733821"/>
          </a:xfrm>
          <a:prstGeom prst="rect">
            <a:avLst/>
          </a:prstGeom>
        </p:spPr>
      </p:pic>
      <p:pic>
        <p:nvPicPr>
          <p:cNvPr id="18" name="그림 17" descr="far_extr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68552" y="1074186"/>
            <a:ext cx="4139952" cy="2807554"/>
          </a:xfrm>
          <a:prstGeom prst="rect">
            <a:avLst/>
          </a:prstGeom>
        </p:spPr>
      </p:pic>
      <p:sp>
        <p:nvSpPr>
          <p:cNvPr id="15" name="Text Box 3092"/>
          <p:cNvSpPr txBox="1">
            <a:spLocks noChangeArrowheads="1"/>
          </p:cNvSpPr>
          <p:nvPr/>
        </p:nvSpPr>
        <p:spPr bwMode="auto">
          <a:xfrm>
            <a:off x="324748" y="871133"/>
            <a:ext cx="4032448" cy="400110"/>
          </a:xfrm>
          <a:prstGeom prst="rect">
            <a:avLst/>
          </a:prstGeom>
          <a:solidFill>
            <a:srgbClr val="3333CC">
              <a:lumMod val="20000"/>
              <a:lumOff val="8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0">
              <a:buFont typeface="Wingdings" pitchFamily="2" charset="2"/>
              <a:buChar char="§"/>
            </a:pP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  </a:t>
            </a:r>
            <a:r>
              <a:rPr kumimoji="0" lang="en-US" altLang="ko-KR" sz="2000" baseline="30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9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Li production at near  detector</a:t>
            </a:r>
          </a:p>
        </p:txBody>
      </p:sp>
      <p:sp>
        <p:nvSpPr>
          <p:cNvPr id="19" name="Text Box 3092"/>
          <p:cNvSpPr txBox="1">
            <a:spLocks noChangeArrowheads="1"/>
          </p:cNvSpPr>
          <p:nvPr/>
        </p:nvSpPr>
        <p:spPr bwMode="auto">
          <a:xfrm>
            <a:off x="5004048" y="858162"/>
            <a:ext cx="3744416" cy="400110"/>
          </a:xfrm>
          <a:prstGeom prst="rect">
            <a:avLst/>
          </a:prstGeom>
          <a:solidFill>
            <a:srgbClr val="3333CC">
              <a:lumMod val="20000"/>
              <a:lumOff val="8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0">
              <a:buFont typeface="Wingdings" pitchFamily="2" charset="2"/>
              <a:buChar char="§"/>
            </a:pP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  </a:t>
            </a:r>
            <a:r>
              <a:rPr kumimoji="0" lang="en-US" altLang="ko-KR" sz="2000" baseline="30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9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HY얕은샘물M" pitchFamily="18" charset="-127"/>
                <a:cs typeface="Arial" pitchFamily="34" charset="0"/>
              </a:rPr>
              <a:t>Li production at far detector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233462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Fast Neutron Backgrounds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51520" y="1052736"/>
            <a:ext cx="7488832" cy="707886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en-US" altLang="ko-KR" sz="2000" kern="0" dirty="0" smtClean="0">
                <a:solidFill>
                  <a:srgbClr val="000000"/>
                </a:solidFill>
                <a:latin typeface="Arial" pitchFamily="34" charset="0"/>
              </a:rPr>
              <a:t>Obtain a flat spectrum of fast neutron’s scattering with proton,  above that of the </a:t>
            </a:r>
            <a:r>
              <a:rPr kumimoji="0" lang="en-US" altLang="ko-KR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prompt signal. </a:t>
            </a:r>
            <a:endParaRPr kumimoji="0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2" name="그룹 31"/>
          <p:cNvGrpSpPr/>
          <p:nvPr/>
        </p:nvGrpSpPr>
        <p:grpSpPr>
          <a:xfrm>
            <a:off x="251520" y="4645124"/>
            <a:ext cx="8568952" cy="1937132"/>
            <a:chOff x="251520" y="3888606"/>
            <a:chExt cx="8568952" cy="1937132"/>
          </a:xfrm>
        </p:grpSpPr>
        <p:sp>
          <p:nvSpPr>
            <p:cNvPr id="29" name="Text Box 3092"/>
            <p:cNvSpPr txBox="1">
              <a:spLocks noChangeArrowheads="1"/>
            </p:cNvSpPr>
            <p:nvPr/>
          </p:nvSpPr>
          <p:spPr bwMode="auto">
            <a:xfrm>
              <a:off x="251520" y="4040634"/>
              <a:ext cx="8568952" cy="178510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Near</a:t>
              </a:r>
              <a:r>
                <a:rPr kumimoji="0" lang="en-US" altLang="ko-KR" sz="20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detector :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굴림"/>
                  <a:ea typeface="굴림"/>
                  <a:cs typeface="Arial" pitchFamily="34" charset="0"/>
                </a:rPr>
                <a:t>   </a:t>
              </a:r>
              <a:r>
                <a:rPr kumimoji="0" lang="en-US" altLang="ko-KR" sz="2000" kern="0" noProof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                                  </a:t>
              </a:r>
            </a:p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Far detector</a:t>
              </a:r>
              <a:r>
                <a:rPr kumimoji="0" lang="en-US" altLang="ko-KR" sz="2000" kern="0" baseline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: </a:t>
              </a:r>
            </a:p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kumimoji="0" lang="en-US" altLang="ko-KR" sz="2000" kern="0" baseline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                               </a:t>
              </a:r>
              <a:endParaRPr lang="en-US" altLang="ko-KR" sz="2000" b="1" dirty="0" smtClean="0">
                <a:solidFill>
                  <a:srgbClr val="0033CC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aphicFrame>
          <p:nvGraphicFramePr>
            <p:cNvPr id="1031" name="Object 7"/>
            <p:cNvGraphicFramePr>
              <a:graphicFrameLocks noChangeAspect="1"/>
            </p:cNvGraphicFramePr>
            <p:nvPr/>
          </p:nvGraphicFramePr>
          <p:xfrm>
            <a:off x="2289522" y="3888606"/>
            <a:ext cx="4730750" cy="800100"/>
          </p:xfrm>
          <a:graphic>
            <a:graphicData uri="http://schemas.openxmlformats.org/presentationml/2006/ole">
              <p:oleObj spid="_x0000_s182274" name="Equation" r:id="rId3" imgW="1790640" imgH="330120" progId="Equation.3">
                <p:embed/>
              </p:oleObj>
            </a:graphicData>
          </a:graphic>
        </p:graphicFrame>
        <p:graphicFrame>
          <p:nvGraphicFramePr>
            <p:cNvPr id="1032" name="Object 8"/>
            <p:cNvGraphicFramePr>
              <a:graphicFrameLocks noChangeAspect="1"/>
            </p:cNvGraphicFramePr>
            <p:nvPr/>
          </p:nvGraphicFramePr>
          <p:xfrm>
            <a:off x="2275681" y="4760045"/>
            <a:ext cx="4600575" cy="865187"/>
          </p:xfrm>
          <a:graphic>
            <a:graphicData uri="http://schemas.openxmlformats.org/presentationml/2006/ole">
              <p:oleObj spid="_x0000_s182275" name="Equation" r:id="rId4" imgW="1790640" imgH="342720" progId="Equation.3">
                <p:embed/>
              </p:oleObj>
            </a:graphicData>
          </a:graphic>
        </p:graphicFrame>
      </p:grpSp>
      <p:grpSp>
        <p:nvGrpSpPr>
          <p:cNvPr id="23" name="그룹 22"/>
          <p:cNvGrpSpPr/>
          <p:nvPr/>
        </p:nvGrpSpPr>
        <p:grpSpPr>
          <a:xfrm>
            <a:off x="4788024" y="1916832"/>
            <a:ext cx="3744416" cy="2674583"/>
            <a:chOff x="4788024" y="1916832"/>
            <a:chExt cx="3744416" cy="2674583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88024" y="1916832"/>
              <a:ext cx="3744416" cy="2674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6372200" y="2564904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Far detector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618981" y="1916832"/>
            <a:ext cx="3736995" cy="2669282"/>
            <a:chOff x="467544" y="1916832"/>
            <a:chExt cx="3736995" cy="2669282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7544" y="1916832"/>
              <a:ext cx="3736995" cy="2669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2123728" y="249289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Near detector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251520" y="305470"/>
            <a:ext cx="8568952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Spectra &amp; Capture Time of Delayed Signals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107504" y="1628800"/>
            <a:ext cx="5174075" cy="3816424"/>
            <a:chOff x="0" y="1628800"/>
            <a:chExt cx="5174075" cy="3816424"/>
          </a:xfrm>
        </p:grpSpPr>
        <p:grpSp>
          <p:nvGrpSpPr>
            <p:cNvPr id="8" name="그룹 7"/>
            <p:cNvGrpSpPr/>
            <p:nvPr/>
          </p:nvGrpSpPr>
          <p:grpSpPr>
            <a:xfrm>
              <a:off x="0" y="2060848"/>
              <a:ext cx="5174075" cy="3384376"/>
              <a:chOff x="0" y="2060848"/>
              <a:chExt cx="5174075" cy="3384376"/>
            </a:xfrm>
          </p:grpSpPr>
          <p:pic>
            <p:nvPicPr>
              <p:cNvPr id="4" name="내용 개체 틀 8" descr="제목 없음.pn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>
              <a:xfrm>
                <a:off x="0" y="2060848"/>
                <a:ext cx="5174075" cy="3384376"/>
              </a:xfrm>
              <a:prstGeom prst="rect">
                <a:avLst/>
              </a:prstGeom>
            </p:spPr>
          </p:pic>
          <p:grpSp>
            <p:nvGrpSpPr>
              <p:cNvPr id="9" name="그룹 3"/>
              <p:cNvGrpSpPr>
                <a:grpSpLocks/>
              </p:cNvGrpSpPr>
              <p:nvPr/>
            </p:nvGrpSpPr>
            <p:grpSpPr bwMode="auto">
              <a:xfrm>
                <a:off x="2699792" y="2204864"/>
                <a:ext cx="2160240" cy="707886"/>
                <a:chOff x="5220248" y="994150"/>
                <a:chExt cx="2345169" cy="708125"/>
              </a:xfrm>
            </p:grpSpPr>
            <p:cxnSp>
              <p:nvCxnSpPr>
                <p:cNvPr id="10" name="직선 연결선 9"/>
                <p:cNvCxnSpPr/>
                <p:nvPr/>
              </p:nvCxnSpPr>
              <p:spPr>
                <a:xfrm>
                  <a:off x="5220248" y="1210247"/>
                  <a:ext cx="36050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11" name="직선 연결선 10"/>
                <p:cNvCxnSpPr/>
                <p:nvPr/>
              </p:nvCxnSpPr>
              <p:spPr>
                <a:xfrm>
                  <a:off x="5220248" y="1498376"/>
                  <a:ext cx="36050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sp>
              <p:nvSpPr>
                <p:cNvPr id="12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5627879" y="994150"/>
                  <a:ext cx="1937538" cy="708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 pitchFamily="34" charset="0"/>
                      <a:ea typeface="굴림" pitchFamily="50" charset="-127"/>
                      <a:cs typeface="Arial" pitchFamily="34" charset="0"/>
                    </a:rPr>
                    <a:t>Near  Detector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 pitchFamily="34" charset="0"/>
                      <a:ea typeface="굴림" pitchFamily="50" charset="-127"/>
                      <a:cs typeface="Arial" pitchFamily="34" charset="0"/>
                    </a:rPr>
                    <a:t>Far  Detector</a:t>
                  </a:r>
                  <a:endPara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itchFamily="34" charset="0"/>
                    <a:ea typeface="굴림" pitchFamily="50" charset="-127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0" y="1628800"/>
              <a:ext cx="5112568" cy="400110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 </a:t>
              </a:r>
              <a:r>
                <a:rPr kumimoji="0" lang="en-US" altLang="ko-KR" sz="2000" kern="0" noProof="0" dirty="0" smtClean="0">
                  <a:solidFill>
                    <a:srgbClr val="000000"/>
                  </a:solidFill>
                  <a:latin typeface="Arial" pitchFamily="34" charset="0"/>
                </a:rPr>
                <a:t>Observed spectra of IBD delayed signals</a:t>
              </a:r>
              <a:r>
                <a:rPr kumimoji="0" lang="en-US" altLang="ko-KR" sz="20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 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5389240" y="1023119"/>
            <a:ext cx="3647256" cy="2816695"/>
            <a:chOff x="5389240" y="1023119"/>
            <a:chExt cx="3647256" cy="2816695"/>
          </a:xfrm>
        </p:grpSpPr>
        <p:pic>
          <p:nvPicPr>
            <p:cNvPr id="22" name="그림 17" descr="제목 없음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89240" y="1340768"/>
              <a:ext cx="3647256" cy="2499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8"/>
            <p:cNvSpPr txBox="1">
              <a:spLocks noChangeArrowheads="1"/>
            </p:cNvSpPr>
            <p:nvPr/>
          </p:nvSpPr>
          <p:spPr bwMode="auto">
            <a:xfrm>
              <a:off x="6356590" y="1475492"/>
              <a:ext cx="23198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1800" b="1" dirty="0" smtClean="0">
                  <a:latin typeface="Symbol" pitchFamily="18" charset="2"/>
                  <a:ea typeface="굴림" pitchFamily="50" charset="-127"/>
                  <a:cs typeface="Arial" pitchFamily="34" charset="0"/>
                </a:rPr>
                <a:t> t  </a:t>
              </a:r>
              <a:r>
                <a:rPr lang="en-US" altLang="ko-KR" sz="18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= 27.8 </a:t>
              </a:r>
              <a:r>
                <a:rPr lang="en-US" altLang="ko-KR" sz="1800" b="1" dirty="0" smtClean="0">
                  <a:latin typeface="굴림"/>
                  <a:ea typeface="굴림"/>
                  <a:cs typeface="Arial" pitchFamily="34" charset="0"/>
                </a:rPr>
                <a:t>±</a:t>
              </a:r>
              <a:r>
                <a:rPr lang="en-US" altLang="ko-KR" sz="18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 0.2</a:t>
              </a:r>
              <a:r>
                <a:rPr lang="en-US" altLang="ko-KR" sz="1800" b="1" dirty="0">
                  <a:latin typeface="Symbol" pitchFamily="18" charset="2"/>
                  <a:ea typeface="굴림" pitchFamily="50" charset="-127"/>
                  <a:cs typeface="Arial" pitchFamily="34" charset="0"/>
                </a:rPr>
                <a:t> </a:t>
              </a:r>
              <a:r>
                <a:rPr lang="en-US" altLang="ko-KR" sz="1800" b="1" dirty="0" err="1" smtClean="0">
                  <a:latin typeface="Symbol" pitchFamily="18" charset="2"/>
                  <a:ea typeface="굴림" pitchFamily="50" charset="-127"/>
                  <a:cs typeface="Arial" pitchFamily="34" charset="0"/>
                </a:rPr>
                <a:t>m</a:t>
              </a:r>
              <a:r>
                <a:rPr lang="en-US" altLang="ko-KR" sz="1800" b="1" dirty="0" err="1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sec</a:t>
              </a:r>
              <a:endParaRPr lang="ko-KR" altLang="en-US" sz="1800" b="1" dirty="0"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24" name="TextBox 5"/>
            <p:cNvSpPr txBox="1">
              <a:spLocks noChangeArrowheads="1"/>
            </p:cNvSpPr>
            <p:nvPr/>
          </p:nvSpPr>
          <p:spPr bwMode="auto">
            <a:xfrm>
              <a:off x="6038355" y="1023119"/>
              <a:ext cx="220605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400" b="1" dirty="0">
                  <a:latin typeface="Arial" pitchFamily="34" charset="0"/>
                  <a:ea typeface="굴림" pitchFamily="50" charset="-127"/>
                  <a:cs typeface="Arial" pitchFamily="34" charset="0"/>
                </a:rPr>
                <a:t>Near Detector</a:t>
              </a:r>
              <a:endParaRPr lang="ko-KR" altLang="en-US" sz="2400" b="1" dirty="0"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5364088" y="3933056"/>
            <a:ext cx="3734061" cy="2808312"/>
            <a:chOff x="5364088" y="3933056"/>
            <a:chExt cx="3734061" cy="2808312"/>
          </a:xfrm>
        </p:grpSpPr>
        <p:pic>
          <p:nvPicPr>
            <p:cNvPr id="25" name="그림 18" descr="제목 없음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64088" y="4221088"/>
              <a:ext cx="3734061" cy="2520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Box 8"/>
            <p:cNvSpPr txBox="1">
              <a:spLocks noChangeArrowheads="1"/>
            </p:cNvSpPr>
            <p:nvPr/>
          </p:nvSpPr>
          <p:spPr bwMode="auto">
            <a:xfrm>
              <a:off x="6356590" y="4427820"/>
              <a:ext cx="23198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1800" b="1" dirty="0" smtClean="0">
                  <a:latin typeface="Symbol" pitchFamily="18" charset="2"/>
                  <a:ea typeface="굴림" pitchFamily="50" charset="-127"/>
                  <a:cs typeface="Arial" pitchFamily="34" charset="0"/>
                </a:rPr>
                <a:t> t  </a:t>
              </a:r>
              <a:r>
                <a:rPr lang="en-US" altLang="ko-KR" sz="18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= 27.6 </a:t>
              </a:r>
              <a:r>
                <a:rPr lang="en-US" altLang="ko-KR" sz="1800" b="1" dirty="0" smtClean="0">
                  <a:latin typeface="굴림"/>
                  <a:ea typeface="굴림"/>
                  <a:cs typeface="Arial" pitchFamily="34" charset="0"/>
                </a:rPr>
                <a:t>±</a:t>
              </a:r>
              <a:r>
                <a:rPr lang="en-US" altLang="ko-KR" sz="18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 0.4</a:t>
              </a:r>
              <a:r>
                <a:rPr lang="en-US" altLang="ko-KR" sz="1800" b="1" dirty="0" smtClean="0">
                  <a:latin typeface="Symbol" pitchFamily="18" charset="2"/>
                  <a:ea typeface="굴림" pitchFamily="50" charset="-127"/>
                  <a:cs typeface="Arial" pitchFamily="34" charset="0"/>
                </a:rPr>
                <a:t> </a:t>
              </a:r>
              <a:r>
                <a:rPr lang="en-US" altLang="ko-KR" sz="1800" b="1" dirty="0" err="1" smtClean="0">
                  <a:latin typeface="Symbol" pitchFamily="18" charset="2"/>
                  <a:ea typeface="굴림" pitchFamily="50" charset="-127"/>
                  <a:cs typeface="Arial" pitchFamily="34" charset="0"/>
                </a:rPr>
                <a:t>m</a:t>
              </a:r>
              <a:r>
                <a:rPr lang="en-US" altLang="ko-KR" sz="1800" b="1" dirty="0" err="1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sec</a:t>
              </a:r>
              <a:endParaRPr lang="ko-KR" altLang="en-US" sz="1800" b="1" dirty="0"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27" name="TextBox 5"/>
            <p:cNvSpPr txBox="1">
              <a:spLocks noChangeArrowheads="1"/>
            </p:cNvSpPr>
            <p:nvPr/>
          </p:nvSpPr>
          <p:spPr bwMode="auto">
            <a:xfrm>
              <a:off x="6300192" y="3933056"/>
              <a:ext cx="199926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4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Far </a:t>
              </a:r>
              <a:r>
                <a:rPr lang="en-US" altLang="ko-KR" sz="2400" b="1" dirty="0">
                  <a:latin typeface="Arial" pitchFamily="34" charset="0"/>
                  <a:ea typeface="굴림" pitchFamily="50" charset="-127"/>
                  <a:cs typeface="Arial" pitchFamily="34" charset="0"/>
                </a:rPr>
                <a:t>Detector</a:t>
              </a:r>
              <a:endParaRPr lang="ko-KR" altLang="en-US" sz="2400" b="1" dirty="0"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611188" y="449486"/>
            <a:ext cx="8015287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Summary of Final Data Sample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30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371" y="1484784"/>
            <a:ext cx="8754417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 bwMode="auto">
          <a:xfrm>
            <a:off x="179512" y="4725144"/>
            <a:ext cx="8712968" cy="360040"/>
          </a:xfrm>
          <a:prstGeom prst="rect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179512" y="2420888"/>
            <a:ext cx="8712968" cy="360040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4932040" y="2852936"/>
            <a:ext cx="3960440" cy="3600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116632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Measured Spectra of IBD Prompt Signal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grpSp>
        <p:nvGrpSpPr>
          <p:cNvPr id="42" name="그룹 41"/>
          <p:cNvGrpSpPr/>
          <p:nvPr/>
        </p:nvGrpSpPr>
        <p:grpSpPr>
          <a:xfrm>
            <a:off x="-11038" y="706551"/>
            <a:ext cx="5663158" cy="3579172"/>
            <a:chOff x="-11038" y="706551"/>
            <a:chExt cx="5663158" cy="3579172"/>
          </a:xfrm>
        </p:grpSpPr>
        <p:cxnSp>
          <p:nvCxnSpPr>
            <p:cNvPr id="25" name="직선 연결선 24"/>
            <p:cNvCxnSpPr/>
            <p:nvPr/>
          </p:nvCxnSpPr>
          <p:spPr>
            <a:xfrm>
              <a:off x="4860032" y="706551"/>
              <a:ext cx="792088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pSp>
          <p:nvGrpSpPr>
            <p:cNvPr id="27" name="그룹 26"/>
            <p:cNvGrpSpPr/>
            <p:nvPr/>
          </p:nvGrpSpPr>
          <p:grpSpPr>
            <a:xfrm>
              <a:off x="-11038" y="980728"/>
              <a:ext cx="5231110" cy="3304995"/>
              <a:chOff x="781050" y="573990"/>
              <a:chExt cx="7581900" cy="5448300"/>
            </a:xfrm>
          </p:grpSpPr>
          <p:pic>
            <p:nvPicPr>
              <p:cNvPr id="28" name="그림 27" descr="page4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781050" y="573990"/>
                <a:ext cx="7581900" cy="5448300"/>
              </a:xfrm>
              <a:prstGeom prst="rect">
                <a:avLst/>
              </a:prstGeom>
            </p:spPr>
          </p:pic>
          <p:cxnSp>
            <p:nvCxnSpPr>
              <p:cNvPr id="30" name="직선 연결선 29"/>
              <p:cNvCxnSpPr/>
              <p:nvPr/>
            </p:nvCxnSpPr>
            <p:spPr>
              <a:xfrm>
                <a:off x="4860032" y="573990"/>
                <a:ext cx="7920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30"/>
              <p:cNvCxnSpPr/>
              <p:nvPr/>
            </p:nvCxnSpPr>
            <p:spPr>
              <a:xfrm rot="5400000">
                <a:off x="5895854" y="3140968"/>
                <a:ext cx="489654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8"/>
            <p:cNvSpPr txBox="1">
              <a:spLocks noChangeArrowheads="1"/>
            </p:cNvSpPr>
            <p:nvPr/>
          </p:nvSpPr>
          <p:spPr bwMode="auto">
            <a:xfrm>
              <a:off x="3203848" y="2884874"/>
              <a:ext cx="186621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0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Near Detector</a:t>
              </a:r>
              <a:endParaRPr lang="en-US" altLang="ko-KR" sz="2000" b="1" dirty="0"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38" name="TextBox 8"/>
            <p:cNvSpPr txBox="1">
              <a:spLocks noChangeArrowheads="1"/>
            </p:cNvSpPr>
            <p:nvPr/>
          </p:nvSpPr>
          <p:spPr bwMode="auto">
            <a:xfrm>
              <a:off x="3175286" y="3212976"/>
              <a:ext cx="240482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0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154088 (BG: 2.7%)</a:t>
              </a:r>
              <a:endParaRPr lang="en-US" altLang="ko-KR" sz="2000" b="1" dirty="0"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</p:grpSp>
      <p:grpSp>
        <p:nvGrpSpPr>
          <p:cNvPr id="40" name="그룹 39"/>
          <p:cNvGrpSpPr/>
          <p:nvPr/>
        </p:nvGrpSpPr>
        <p:grpSpPr>
          <a:xfrm>
            <a:off x="3707904" y="3557786"/>
            <a:ext cx="5502518" cy="3300214"/>
            <a:chOff x="3707904" y="3557786"/>
            <a:chExt cx="5502518" cy="3300214"/>
          </a:xfrm>
        </p:grpSpPr>
        <p:grpSp>
          <p:nvGrpSpPr>
            <p:cNvPr id="32" name="그룹 31"/>
            <p:cNvGrpSpPr/>
            <p:nvPr/>
          </p:nvGrpSpPr>
          <p:grpSpPr>
            <a:xfrm>
              <a:off x="3707904" y="3557786"/>
              <a:ext cx="5184576" cy="3300214"/>
              <a:chOff x="781050" y="692696"/>
              <a:chExt cx="7581900" cy="5460454"/>
            </a:xfrm>
          </p:grpSpPr>
          <p:pic>
            <p:nvPicPr>
              <p:cNvPr id="33" name="그림 32" descr="page5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81050" y="704850"/>
                <a:ext cx="7581900" cy="5448300"/>
              </a:xfrm>
              <a:prstGeom prst="rect">
                <a:avLst/>
              </a:prstGeom>
            </p:spPr>
          </p:pic>
          <p:cxnSp>
            <p:nvCxnSpPr>
              <p:cNvPr id="34" name="직선 연결선 33"/>
              <p:cNvCxnSpPr/>
              <p:nvPr/>
            </p:nvCxnSpPr>
            <p:spPr>
              <a:xfrm>
                <a:off x="4716016" y="706551"/>
                <a:ext cx="129614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4"/>
              <p:cNvCxnSpPr/>
              <p:nvPr/>
            </p:nvCxnSpPr>
            <p:spPr>
              <a:xfrm rot="5400000">
                <a:off x="5909709" y="3140968"/>
                <a:ext cx="489654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TextBox 8"/>
            <p:cNvSpPr txBox="1">
              <a:spLocks noChangeArrowheads="1"/>
            </p:cNvSpPr>
            <p:nvPr/>
          </p:nvSpPr>
          <p:spPr bwMode="auto">
            <a:xfrm>
              <a:off x="6981761" y="5405154"/>
              <a:ext cx="169469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0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Far Detector</a:t>
              </a:r>
              <a:endParaRPr lang="en-US" altLang="ko-KR" sz="2000" b="1" dirty="0"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39" name="TextBox 8"/>
            <p:cNvSpPr txBox="1">
              <a:spLocks noChangeArrowheads="1"/>
            </p:cNvSpPr>
            <p:nvPr/>
          </p:nvSpPr>
          <p:spPr bwMode="auto">
            <a:xfrm>
              <a:off x="6948264" y="5733256"/>
              <a:ext cx="22621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000" b="1" dirty="0" smtClean="0">
                  <a:latin typeface="Arial" pitchFamily="34" charset="0"/>
                  <a:ea typeface="굴림" pitchFamily="50" charset="-127"/>
                  <a:cs typeface="Arial" pitchFamily="34" charset="0"/>
                </a:rPr>
                <a:t>17102 (BG: 5.5%)</a:t>
              </a:r>
              <a:endParaRPr lang="en-US" altLang="ko-KR" sz="2000" b="1" dirty="0"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611188" y="188640"/>
            <a:ext cx="8015287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 Expected Reactor Antineutrino Fluxes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250825" y="1003375"/>
            <a:ext cx="3241055" cy="430887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ko-KR" altLang="en-US" sz="2200" dirty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Reactor neutrino flux</a:t>
            </a:r>
            <a:endParaRPr kumimoji="0" lang="en-US" altLang="ko-KR" sz="2200" dirty="0">
              <a:solidFill>
                <a:schemeClr val="accent6">
                  <a:lumMod val="50000"/>
                </a:schemeClr>
              </a:solidFill>
              <a:latin typeface="Helvetica" pitchFamily="34" charset="0"/>
              <a:ea typeface="굴림" pitchFamily="50" charset="-127"/>
            </a:endParaRPr>
          </a:p>
        </p:txBody>
      </p:sp>
      <p:graphicFrame>
        <p:nvGraphicFramePr>
          <p:cNvPr id="159746" name="Object 2"/>
          <p:cNvGraphicFramePr>
            <a:graphicFrameLocks noChangeAspect="1"/>
          </p:cNvGraphicFramePr>
          <p:nvPr/>
        </p:nvGraphicFramePr>
        <p:xfrm>
          <a:off x="3635896" y="980728"/>
          <a:ext cx="4154488" cy="1343025"/>
        </p:xfrm>
        <a:graphic>
          <a:graphicData uri="http://schemas.openxmlformats.org/presentationml/2006/ole">
            <p:oleObj spid="_x0000_s183298" name="Equation" r:id="rId3" imgW="2044440" imgH="660240" progId="Equation.3">
              <p:embed/>
            </p:oleObj>
          </a:graphicData>
        </a:graphic>
      </p:graphicFrame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539552" y="2348880"/>
            <a:ext cx="8352928" cy="2554545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/>
            <a:r>
              <a:rPr kumimoji="0" lang="en-US" altLang="ko-KR" sz="2000" i="1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- </a:t>
            </a:r>
            <a:r>
              <a:rPr kumimoji="0" lang="en-US" altLang="ko-KR" sz="2000" i="1" spc="1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P</a:t>
            </a:r>
            <a:r>
              <a:rPr kumimoji="0" lang="en-US" altLang="ko-KR" sz="2000" i="1" spc="10" baseline="-2500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th</a:t>
            </a:r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: Reactor thermal power provided by the YG nuclear power plant</a:t>
            </a:r>
          </a:p>
          <a:p>
            <a:pPr marL="261938" indent="-261938" eaLnBrk="0" latinLnBrk="0" hangingPunct="0"/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- </a:t>
            </a:r>
            <a:r>
              <a:rPr kumimoji="0" lang="en-US" altLang="ko-KR" sz="2000" i="1" spc="1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f</a:t>
            </a:r>
            <a:r>
              <a:rPr kumimoji="0" lang="en-US" altLang="ko-KR" sz="2000" i="1" spc="10" baseline="-2500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i</a:t>
            </a:r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:  Fission fraction of each isotope determined by reactor core simulation of Westinghouse ANC</a:t>
            </a:r>
          </a:p>
          <a:p>
            <a:pPr marL="261938" indent="-261938" eaLnBrk="0" latinLnBrk="0" hangingPunct="0"/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- </a:t>
            </a:r>
            <a:r>
              <a:rPr kumimoji="0" lang="en-US" altLang="ko-KR" sz="2000" i="1" spc="10" dirty="0" err="1" smtClean="0">
                <a:solidFill>
                  <a:srgbClr val="000000"/>
                </a:solidFill>
                <a:latin typeface="Symbol" pitchFamily="18" charset="2"/>
                <a:ea typeface="굴림" pitchFamily="50" charset="-127"/>
                <a:cs typeface="Arial" pitchFamily="34" charset="0"/>
              </a:rPr>
              <a:t>f</a:t>
            </a:r>
            <a:r>
              <a:rPr kumimoji="0" lang="en-US" altLang="ko-KR" sz="2000" i="1" spc="10" baseline="-2500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i</a:t>
            </a:r>
            <a:r>
              <a:rPr kumimoji="0" lang="en-US" altLang="ko-KR" sz="2000" i="1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(E</a:t>
            </a:r>
            <a:r>
              <a:rPr kumimoji="0" lang="en-US" altLang="ko-KR" sz="2000" i="1" spc="10" baseline="-25000" dirty="0" smtClean="0">
                <a:solidFill>
                  <a:srgbClr val="000000"/>
                </a:solidFill>
                <a:latin typeface="Symbol" pitchFamily="18" charset="2"/>
                <a:ea typeface="굴림" pitchFamily="50" charset="-127"/>
                <a:cs typeface="Arial" pitchFamily="34" charset="0"/>
              </a:rPr>
              <a:t>n</a:t>
            </a:r>
            <a:r>
              <a:rPr kumimoji="0" lang="en-US" altLang="ko-KR" sz="2000" i="1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) </a:t>
            </a:r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: Neutrino spectrum of each fission isotope</a:t>
            </a:r>
          </a:p>
          <a:p>
            <a:pPr marL="261938" indent="-261938" eaLnBrk="0" latinLnBrk="0" hangingPunct="0"/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              [* P. Huber, Phys. Rev. C84, 024617 (2011)</a:t>
            </a:r>
          </a:p>
          <a:p>
            <a:pPr marL="261938" indent="-261938" eaLnBrk="0" latinLnBrk="0" hangingPunct="0"/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                 T. Mueller </a:t>
            </a:r>
            <a:r>
              <a:rPr kumimoji="0" lang="en-US" altLang="ko-KR" sz="2000" i="1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et al</a:t>
            </a:r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., Phys. Rev. C83, 054615 (2011)]</a:t>
            </a:r>
          </a:p>
          <a:p>
            <a:pPr marL="261938" indent="-261938" eaLnBrk="0" latinLnBrk="0" hangingPunct="0"/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- </a:t>
            </a:r>
            <a:r>
              <a:rPr kumimoji="0" lang="en-US" altLang="ko-KR" sz="2000" i="1" spc="1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E</a:t>
            </a:r>
            <a:r>
              <a:rPr kumimoji="0" lang="en-US" altLang="ko-KR" sz="2000" i="1" spc="10" baseline="-2500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i</a:t>
            </a:r>
            <a:r>
              <a:rPr kumimoji="0" lang="en-US" altLang="ko-KR" sz="2000" i="1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</a:t>
            </a:r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: Energy released per fission</a:t>
            </a:r>
          </a:p>
          <a:p>
            <a:pPr marL="261938" indent="-261938" eaLnBrk="0" latinLnBrk="0" hangingPunct="0"/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             [* V. </a:t>
            </a:r>
            <a:r>
              <a:rPr kumimoji="0" lang="en-US" altLang="ko-KR" sz="2000" spc="1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Kopeikin</a:t>
            </a:r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</a:t>
            </a:r>
            <a:r>
              <a:rPr kumimoji="0" lang="en-US" altLang="ko-KR" sz="2000" i="1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et al</a:t>
            </a:r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., Phys. Atom. </a:t>
            </a:r>
            <a:r>
              <a:rPr kumimoji="0" lang="en-US" altLang="ko-KR" sz="2000" spc="1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Nucl</a:t>
            </a:r>
            <a:r>
              <a:rPr kumimoji="0" lang="en-US" altLang="ko-KR" sz="20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. 67, 1982 (2004)]</a:t>
            </a:r>
            <a:endParaRPr kumimoji="0" lang="en-US" altLang="ko-KR" sz="2000" spc="10" dirty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pic>
        <p:nvPicPr>
          <p:cNvPr id="159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941168"/>
            <a:ext cx="296952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5013176"/>
            <a:ext cx="4103431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305470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Observed Daily Averaged IBD Rate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pic>
        <p:nvPicPr>
          <p:cNvPr id="2099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196751"/>
            <a:ext cx="8665293" cy="525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611188" y="260350"/>
            <a:ext cx="8015287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Reduction of Systematic Uncertainties</a:t>
            </a:r>
          </a:p>
        </p:txBody>
      </p:sp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250825" y="1052736"/>
            <a:ext cx="74882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400" b="1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Detector related :</a:t>
            </a:r>
          </a:p>
          <a:p>
            <a:pPr>
              <a:buFont typeface="굴림" pitchFamily="50" charset="-127"/>
              <a:buNone/>
            </a:pPr>
            <a:r>
              <a:rPr lang="en-US" altLang="ko-KR" sz="2400" b="1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   - “Identical” near and far detectors</a:t>
            </a:r>
          </a:p>
          <a:p>
            <a:pPr>
              <a:buFont typeface="굴림" pitchFamily="50" charset="-127"/>
              <a:buNone/>
            </a:pPr>
            <a:r>
              <a:rPr lang="en-US" altLang="ko-KR" sz="2400" b="1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   - Careful calibration</a:t>
            </a:r>
            <a:endParaRPr lang="en-US" altLang="ko-KR" sz="1800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169988" name="Text Box 3"/>
          <p:cNvSpPr txBox="1">
            <a:spLocks noChangeArrowheads="1"/>
          </p:cNvSpPr>
          <p:nvPr/>
        </p:nvSpPr>
        <p:spPr bwMode="auto">
          <a:xfrm>
            <a:off x="250825" y="2348880"/>
            <a:ext cx="88931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400" b="1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Reactor related :</a:t>
            </a:r>
          </a:p>
          <a:p>
            <a:pPr>
              <a:buFont typeface="굴림" pitchFamily="50" charset="-127"/>
              <a:buNone/>
            </a:pPr>
            <a:r>
              <a:rPr lang="en-US" altLang="ko-KR" sz="2400" b="1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   - Relative measurements with near and far detectors</a:t>
            </a:r>
          </a:p>
        </p:txBody>
      </p:sp>
      <p:pic>
        <p:nvPicPr>
          <p:cNvPr id="1699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284984"/>
            <a:ext cx="75946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9990" name="Text Box 3"/>
          <p:cNvSpPr txBox="1">
            <a:spLocks noChangeArrowheads="1"/>
          </p:cNvSpPr>
          <p:nvPr/>
        </p:nvSpPr>
        <p:spPr bwMode="auto">
          <a:xfrm>
            <a:off x="611188" y="4364484"/>
            <a:ext cx="10810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600" b="1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Neutrino </a:t>
            </a:r>
            <a:r>
              <a:rPr lang="en-US" altLang="ko-KR" sz="16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events</a:t>
            </a:r>
            <a:endParaRPr lang="en-US" altLang="ko-KR" sz="1600" b="1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169991" name="Text Box 3"/>
          <p:cNvSpPr txBox="1">
            <a:spLocks noChangeArrowheads="1"/>
          </p:cNvSpPr>
          <p:nvPr/>
        </p:nvSpPr>
        <p:spPr bwMode="auto">
          <a:xfrm>
            <a:off x="2195513" y="4386709"/>
            <a:ext cx="647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6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1/r</a:t>
            </a:r>
            <a:r>
              <a:rPr lang="en-US" altLang="ko-KR" sz="1600" b="1" baseline="3000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2</a:t>
            </a:r>
          </a:p>
        </p:txBody>
      </p:sp>
      <p:sp>
        <p:nvSpPr>
          <p:cNvPr id="169992" name="Text Box 3"/>
          <p:cNvSpPr txBox="1">
            <a:spLocks noChangeArrowheads="1"/>
          </p:cNvSpPr>
          <p:nvPr/>
        </p:nvSpPr>
        <p:spPr bwMode="auto">
          <a:xfrm>
            <a:off x="3276600" y="4293047"/>
            <a:ext cx="1079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6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Number of protons</a:t>
            </a:r>
          </a:p>
        </p:txBody>
      </p:sp>
      <p:sp>
        <p:nvSpPr>
          <p:cNvPr id="169993" name="Text Box 3"/>
          <p:cNvSpPr txBox="1">
            <a:spLocks noChangeArrowheads="1"/>
          </p:cNvSpPr>
          <p:nvPr/>
        </p:nvSpPr>
        <p:spPr bwMode="auto">
          <a:xfrm>
            <a:off x="4500563" y="4356547"/>
            <a:ext cx="1150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600" b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Detection efficiency</a:t>
            </a:r>
          </a:p>
        </p:txBody>
      </p:sp>
      <p:sp>
        <p:nvSpPr>
          <p:cNvPr id="169994" name="Text Box 3"/>
          <p:cNvSpPr txBox="1">
            <a:spLocks noChangeArrowheads="1"/>
          </p:cNvSpPr>
          <p:nvPr/>
        </p:nvSpPr>
        <p:spPr bwMode="auto">
          <a:xfrm>
            <a:off x="5940425" y="4364484"/>
            <a:ext cx="2160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600" b="1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Yield of </a:t>
            </a:r>
            <a:r>
              <a:rPr lang="en-US" altLang="ja-JP" sz="1600" b="1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sin</a:t>
            </a:r>
            <a:r>
              <a:rPr lang="en-US" altLang="ja-JP" sz="1600" b="1" baseline="4200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2</a:t>
            </a:r>
            <a:r>
              <a:rPr lang="en-US" altLang="ja-JP" sz="1600" b="1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(2</a:t>
            </a:r>
            <a:r>
              <a:rPr lang="en-US" altLang="ja-JP" sz="1600" b="1">
                <a:solidFill>
                  <a:srgbClr val="FF6600"/>
                </a:solidFill>
                <a:latin typeface="Symbol" pitchFamily="18" charset="2"/>
                <a:ea typeface="MS PGothic" pitchFamily="34" charset="-128"/>
              </a:rPr>
              <a:t>q</a:t>
            </a:r>
            <a:r>
              <a:rPr lang="en-US" altLang="ja-JP" sz="1600" b="1" baseline="-2500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13</a:t>
            </a:r>
            <a:r>
              <a:rPr lang="en-US" altLang="ja-JP" sz="1600" b="1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) </a:t>
            </a:r>
            <a:r>
              <a:rPr lang="en-US" altLang="ko-KR" sz="1600" b="1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  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95536" y="5229200"/>
            <a:ext cx="856895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 Maury Goodman’s neutrino newsletter  (5/5/2012):</a:t>
            </a:r>
          </a:p>
          <a:p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F. Darwin said “In Science the credit goes to the man </a:t>
            </a:r>
            <a:r>
              <a:rPr lang="en-US" altLang="ko-KR" sz="1800" b="1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who </a:t>
            </a:r>
            <a:r>
              <a:rPr lang="en-US" altLang="ko-KR" sz="1800" b="1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convinces </a:t>
            </a:r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the world, not to the man to whom the idea first occurred.”</a:t>
            </a:r>
          </a:p>
          <a:p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But he wishes to give credit to Russians who first proposed a two detector neutrino reactor disappearance experiment : </a:t>
            </a:r>
            <a:r>
              <a:rPr lang="en-US" altLang="ko-KR" sz="18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L. </a:t>
            </a:r>
            <a:r>
              <a:rPr lang="en-US" altLang="ko-KR" sz="1800" b="1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Mikaelyan</a:t>
            </a:r>
            <a:r>
              <a:rPr lang="en-US" altLang="ko-KR" sz="18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&amp; V. </a:t>
            </a:r>
            <a:r>
              <a:rPr lang="en-US" altLang="ko-KR" sz="1800" b="1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Sinev</a:t>
            </a:r>
            <a:r>
              <a:rPr lang="en-US" altLang="ko-KR" sz="18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.</a:t>
            </a:r>
            <a:endParaRPr lang="en-US" altLang="ko-KR" sz="1800" b="1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611188" y="260350"/>
            <a:ext cx="8015287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Efficiency &amp; Systematic </a:t>
            </a: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Uncertainties</a:t>
            </a:r>
          </a:p>
        </p:txBody>
      </p:sp>
      <p:pic>
        <p:nvPicPr>
          <p:cNvPr id="2181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5992853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196752"/>
            <a:ext cx="5688632" cy="5598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 bwMode="auto">
          <a:xfrm>
            <a:off x="6804248" y="6165304"/>
            <a:ext cx="1008112" cy="3600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6876256" y="2996952"/>
            <a:ext cx="1008112" cy="3600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1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1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1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66813" y="1158875"/>
          <a:ext cx="6437312" cy="830263"/>
        </p:xfrm>
        <a:graphic>
          <a:graphicData uri="http://schemas.openxmlformats.org/presentationml/2006/ole">
            <p:oleObj spid="_x0000_s235522" name="Equation" r:id="rId4" imgW="3936960" imgH="507960" progId="Equation.3">
              <p:embed/>
            </p:oleObj>
          </a:graphicData>
        </a:graphic>
      </p:graphicFrame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1187450" y="1916113"/>
            <a:ext cx="5267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latinLnBrk="0" hangingPunct="0"/>
            <a:r>
              <a:rPr kumimoji="0" lang="ko-KR" altLang="en-US" sz="1800" smtClean="0">
                <a:solidFill>
                  <a:srgbClr val="FF6600"/>
                </a:solidFill>
                <a:latin typeface="Helvetica" pitchFamily="34" charset="0"/>
                <a:ea typeface="굴림" pitchFamily="50" charset="-127"/>
              </a:rPr>
              <a:t>- </a:t>
            </a:r>
            <a:r>
              <a:rPr kumimoji="0" lang="en-US" altLang="ko-KR" sz="1800" smtClean="0">
                <a:solidFill>
                  <a:srgbClr val="FF6600"/>
                </a:solidFill>
                <a:latin typeface="Helvetica" pitchFamily="34" charset="0"/>
                <a:ea typeface="굴림" pitchFamily="50" charset="-127"/>
              </a:rPr>
              <a:t>Clean measurement of </a:t>
            </a:r>
            <a:r>
              <a:rPr kumimoji="0" lang="en-US" altLang="ko-KR" sz="1800" smtClean="0">
                <a:solidFill>
                  <a:srgbClr val="FF6600"/>
                </a:solidFill>
                <a:latin typeface="Symbol" pitchFamily="18" charset="2"/>
                <a:ea typeface="굴림" pitchFamily="50" charset="-127"/>
                <a:sym typeface="Symbol" pitchFamily="18" charset="2"/>
              </a:rPr>
              <a:t></a:t>
            </a:r>
            <a:r>
              <a:rPr kumimoji="0" lang="en-US" altLang="ko-KR" sz="1800" baseline="-25000" smtClean="0">
                <a:solidFill>
                  <a:srgbClr val="FF6600"/>
                </a:solidFill>
                <a:latin typeface="Helvetica" pitchFamily="34" charset="0"/>
                <a:ea typeface="굴림" pitchFamily="50" charset="-127"/>
              </a:rPr>
              <a:t>13</a:t>
            </a:r>
            <a:r>
              <a:rPr kumimoji="0" lang="en-US" altLang="ko-KR" sz="1800" smtClean="0">
                <a:solidFill>
                  <a:srgbClr val="FF6600"/>
                </a:solidFill>
                <a:latin typeface="Helvetica" pitchFamily="34" charset="0"/>
                <a:ea typeface="굴림" pitchFamily="50" charset="-127"/>
              </a:rPr>
              <a:t> with no matter effects</a:t>
            </a:r>
          </a:p>
        </p:txBody>
      </p:sp>
      <p:sp>
        <p:nvSpPr>
          <p:cNvPr id="1028" name="Text Box 18"/>
          <p:cNvSpPr txBox="1">
            <a:spLocks noChangeArrowheads="1"/>
          </p:cNvSpPr>
          <p:nvPr/>
        </p:nvSpPr>
        <p:spPr bwMode="auto">
          <a:xfrm>
            <a:off x="301625" y="863600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latinLnBrk="0" hangingPunct="0"/>
            <a:r>
              <a:rPr kumimoji="0" lang="en-US" altLang="ko-KR" sz="2400" smtClean="0">
                <a:solidFill>
                  <a:srgbClr val="000ADF"/>
                </a:solidFill>
                <a:latin typeface="Helvetica" pitchFamily="34" charset="0"/>
                <a:ea typeface="굴림" pitchFamily="50" charset="-127"/>
              </a:rPr>
              <a:t>* Reactor</a:t>
            </a:r>
            <a:r>
              <a:rPr kumimoji="0" lang="en-US" altLang="ko-KR" sz="2000" smtClean="0">
                <a:solidFill>
                  <a:srgbClr val="000ADF"/>
                </a:solidFill>
                <a:latin typeface="Helvetica" pitchFamily="34" charset="0"/>
                <a:ea typeface="굴림" pitchFamily="50" charset="-127"/>
              </a:rPr>
              <a:t> </a:t>
            </a:r>
          </a:p>
        </p:txBody>
      </p:sp>
      <p:sp>
        <p:nvSpPr>
          <p:cNvPr id="521239" name="Rectangle 23"/>
          <p:cNvSpPr>
            <a:spLocks noChangeArrowheads="1"/>
          </p:cNvSpPr>
          <p:nvPr/>
        </p:nvSpPr>
        <p:spPr bwMode="auto">
          <a:xfrm>
            <a:off x="539750" y="188913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ko-KR" altLang="en-US" sz="2800" b="1">
                <a:solidFill>
                  <a:srgbClr val="000000"/>
                </a:solidFill>
                <a:latin typeface="Symbol" pitchFamily="18" charset="2"/>
                <a:ea typeface="굴림" charset="-127"/>
                <a:sym typeface="Symbol" pitchFamily="18" charset="2"/>
              </a:rPr>
              <a:t></a:t>
            </a:r>
            <a:r>
              <a:rPr kumimoji="0" lang="ko-KR" altLang="en-US" sz="2800" b="1" baseline="-2500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13</a:t>
            </a:r>
            <a:r>
              <a:rPr kumimoji="0" lang="ko-KR" altLang="en-US" sz="2800" b="1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 </a:t>
            </a:r>
            <a:r>
              <a:rPr kumimoji="0" lang="en-US" altLang="ko-KR" sz="2800" b="1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from Reactor and Accelerator Experiments</a:t>
            </a:r>
          </a:p>
        </p:txBody>
      </p:sp>
      <p:grpSp>
        <p:nvGrpSpPr>
          <p:cNvPr id="2" name="그룹 10"/>
          <p:cNvGrpSpPr>
            <a:grpSpLocks/>
          </p:cNvGrpSpPr>
          <p:nvPr/>
        </p:nvGrpSpPr>
        <p:grpSpPr bwMode="auto">
          <a:xfrm>
            <a:off x="0" y="3141663"/>
            <a:ext cx="9144000" cy="3716337"/>
            <a:chOff x="0" y="3141663"/>
            <a:chExt cx="9144000" cy="3716337"/>
          </a:xfrm>
        </p:grpSpPr>
        <p:sp>
          <p:nvSpPr>
            <p:cNvPr id="1034" name="Text Box 20"/>
            <p:cNvSpPr txBox="1">
              <a:spLocks noChangeArrowheads="1"/>
            </p:cNvSpPr>
            <p:nvPr/>
          </p:nvSpPr>
          <p:spPr bwMode="auto">
            <a:xfrm>
              <a:off x="6156325" y="3846513"/>
              <a:ext cx="2987675" cy="2246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buFont typeface="Wingdings" pitchFamily="2" charset="2"/>
                <a:buChar char="§"/>
              </a:pPr>
              <a:r>
                <a:rPr kumimoji="0" lang="ko-KR" altLang="en-US" sz="2000" smtClean="0">
                  <a:solidFill>
                    <a:srgbClr val="000000"/>
                  </a:solidFill>
                  <a:latin typeface="Helvetica" pitchFamily="34" charset="0"/>
                  <a:ea typeface="굴림" pitchFamily="50" charset="-127"/>
                </a:rPr>
                <a:t> </a:t>
              </a:r>
              <a:r>
                <a:rPr kumimoji="0" lang="en-US" altLang="ko-KR" sz="2000" smtClean="0">
                  <a:solidFill>
                    <a:srgbClr val="000000"/>
                  </a:solidFill>
                  <a:latin typeface="Helvetica" pitchFamily="34" charset="0"/>
                  <a:ea typeface="굴림" pitchFamily="50" charset="-127"/>
                </a:rPr>
                <a:t>Complementarity : </a:t>
              </a:r>
            </a:p>
            <a:p>
              <a:pPr eaLnBrk="0" latinLnBrk="0" hangingPunct="0"/>
              <a:endParaRPr kumimoji="0" lang="en-US" altLang="ko-KR" sz="200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endParaRPr>
            </a:p>
            <a:p>
              <a:pPr eaLnBrk="0" latinLnBrk="0" hangingPunct="0"/>
              <a:r>
                <a:rPr kumimoji="0" lang="en-US" altLang="ko-KR" sz="2000" smtClean="0">
                  <a:solidFill>
                    <a:srgbClr val="000000"/>
                  </a:solidFill>
                  <a:latin typeface="Helvetica" pitchFamily="34" charset="0"/>
                  <a:ea typeface="굴림" pitchFamily="50" charset="-127"/>
                </a:rPr>
                <a:t>Combining results from accelerator and reactor based experiments could offer the first glimpse of  </a:t>
              </a:r>
              <a:r>
                <a:rPr kumimoji="0" lang="en-US" altLang="ko-KR" sz="2000" smtClean="0">
                  <a:solidFill>
                    <a:srgbClr val="000000"/>
                  </a:solidFill>
                  <a:latin typeface="Symbol" pitchFamily="18" charset="2"/>
                  <a:ea typeface="굴림" pitchFamily="50" charset="-127"/>
                  <a:sym typeface="Symbol" pitchFamily="18" charset="2"/>
                </a:rPr>
                <a:t></a:t>
              </a:r>
              <a:r>
                <a:rPr kumimoji="0" lang="en-US" altLang="ko-KR" sz="2000" baseline="-25000" smtClean="0">
                  <a:solidFill>
                    <a:srgbClr val="000000"/>
                  </a:solidFill>
                  <a:latin typeface="Helvetica" pitchFamily="34" charset="0"/>
                  <a:ea typeface="굴림" pitchFamily="50" charset="-127"/>
                </a:rPr>
                <a:t>CP.</a:t>
              </a:r>
              <a:endParaRPr kumimoji="0" lang="en-US" altLang="ko-KR" sz="200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endParaRPr>
            </a:p>
          </p:txBody>
        </p:sp>
        <p:pic>
          <p:nvPicPr>
            <p:cNvPr id="103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3141663"/>
              <a:ext cx="6148388" cy="371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그룹 9"/>
          <p:cNvGrpSpPr>
            <a:grpSpLocks/>
          </p:cNvGrpSpPr>
          <p:nvPr/>
        </p:nvGrpSpPr>
        <p:grpSpPr bwMode="auto">
          <a:xfrm>
            <a:off x="288925" y="2276475"/>
            <a:ext cx="7378700" cy="730250"/>
            <a:chOff x="288925" y="2276475"/>
            <a:chExt cx="7378700" cy="730250"/>
          </a:xfrm>
        </p:grpSpPr>
        <p:sp>
          <p:nvSpPr>
            <p:cNvPr id="1032" name="Text Box 19"/>
            <p:cNvSpPr txBox="1">
              <a:spLocks noChangeArrowheads="1"/>
            </p:cNvSpPr>
            <p:nvPr/>
          </p:nvSpPr>
          <p:spPr bwMode="auto">
            <a:xfrm>
              <a:off x="288925" y="2276475"/>
              <a:ext cx="20145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en-US" altLang="ko-KR" sz="2400" smtClean="0">
                  <a:solidFill>
                    <a:srgbClr val="000ADF"/>
                  </a:solidFill>
                  <a:latin typeface="Helvetica" pitchFamily="34" charset="0"/>
                  <a:ea typeface="굴림" pitchFamily="50" charset="-127"/>
                </a:rPr>
                <a:t>* Accelerator </a:t>
              </a:r>
            </a:p>
          </p:txBody>
        </p:sp>
        <p:sp>
          <p:nvSpPr>
            <p:cNvPr id="1033" name="Text Box 4"/>
            <p:cNvSpPr txBox="1">
              <a:spLocks noChangeArrowheads="1"/>
            </p:cNvSpPr>
            <p:nvPr/>
          </p:nvSpPr>
          <p:spPr bwMode="auto">
            <a:xfrm>
              <a:off x="1187450" y="2636838"/>
              <a:ext cx="648017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 sz="1800" smtClean="0">
                  <a:solidFill>
                    <a:srgbClr val="00B050"/>
                  </a:solidFill>
                  <a:latin typeface="Helvetica" pitchFamily="34" charset="0"/>
                  <a:ea typeface="굴림" pitchFamily="50" charset="-127"/>
                </a:rPr>
                <a:t>- </a:t>
              </a:r>
              <a:r>
                <a:rPr kumimoji="0" lang="en-US" altLang="ko-KR" sz="1800" smtClean="0">
                  <a:solidFill>
                    <a:srgbClr val="00B050"/>
                  </a:solidFill>
                  <a:latin typeface="Helvetica" pitchFamily="34" charset="0"/>
                  <a:ea typeface="굴림" pitchFamily="50" charset="-127"/>
                </a:rPr>
                <a:t>mass hierarchy  +  CP violation  +   matter effects</a:t>
              </a:r>
              <a:endParaRPr kumimoji="0" lang="en-US" altLang="ko-KR" sz="1800" smtClean="0">
                <a:solidFill>
                  <a:srgbClr val="FF0000"/>
                </a:solidFill>
                <a:latin typeface="Helvetica" pitchFamily="34" charset="0"/>
                <a:ea typeface="굴림" pitchFamily="50" charset="-127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611188" y="260350"/>
            <a:ext cx="8015287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Reactor Antineutrino Disappearance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6850" name="Object 2"/>
          <p:cNvGraphicFramePr>
            <a:graphicFrameLocks noChangeAspect="1"/>
          </p:cNvGraphicFramePr>
          <p:nvPr/>
        </p:nvGraphicFramePr>
        <p:xfrm>
          <a:off x="1578694" y="1052736"/>
          <a:ext cx="6089650" cy="955675"/>
        </p:xfrm>
        <a:graphic>
          <a:graphicData uri="http://schemas.openxmlformats.org/presentationml/2006/ole">
            <p:oleObj spid="_x0000_s206850" name="Equation" r:id="rId3" imgW="2997000" imgH="469800" progId="Equation.3">
              <p:embed/>
            </p:oleObj>
          </a:graphicData>
        </a:graphic>
      </p:graphicFrame>
      <p:sp>
        <p:nvSpPr>
          <p:cNvPr id="9" name="Text Box 3092"/>
          <p:cNvSpPr txBox="1">
            <a:spLocks noChangeArrowheads="1"/>
          </p:cNvSpPr>
          <p:nvPr/>
        </p:nvSpPr>
        <p:spPr bwMode="auto">
          <a:xfrm>
            <a:off x="5724128" y="3573016"/>
            <a:ext cx="3168352" cy="178510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A clear deficit in rate (8.0% reduction)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Consistent with neutrino oscillation in the spectral distortion</a:t>
            </a:r>
          </a:p>
        </p:txBody>
      </p:sp>
      <p:pic>
        <p:nvPicPr>
          <p:cNvPr id="2068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" y="2132856"/>
            <a:ext cx="482887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611188" y="449486"/>
            <a:ext cx="8015287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Symbol" pitchFamily="18" charset="2"/>
              </a:rPr>
              <a:t>c</a:t>
            </a:r>
            <a:r>
              <a:rPr lang="en-US" altLang="ko-KR" sz="3000" b="1" baseline="30000" dirty="0" smtClean="0">
                <a:solidFill>
                  <a:srgbClr val="000000"/>
                </a:solidFill>
                <a:latin typeface="Symbol" pitchFamily="18" charset="2"/>
              </a:rPr>
              <a:t>2</a:t>
            </a: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 Fit with Pulls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6850" name="Object 2"/>
          <p:cNvGraphicFramePr>
            <a:graphicFrameLocks noChangeAspect="1"/>
          </p:cNvGraphicFramePr>
          <p:nvPr/>
        </p:nvGraphicFramePr>
        <p:xfrm>
          <a:off x="465138" y="1988840"/>
          <a:ext cx="8267700" cy="2855913"/>
        </p:xfrm>
        <a:graphic>
          <a:graphicData uri="http://schemas.openxmlformats.org/presentationml/2006/ole">
            <p:oleObj spid="_x0000_s229378" name="Equation" r:id="rId3" imgW="3162240" imgH="1091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772816"/>
            <a:ext cx="5265811" cy="489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611188" y="260350"/>
            <a:ext cx="8015287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Definitive Measurement of </a:t>
            </a:r>
            <a:r>
              <a:rPr lang="en-US" altLang="ko-KR" sz="3000" b="1" dirty="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en-US" altLang="ko-KR" sz="3000" b="1" baseline="-25000" dirty="0" smtClean="0">
                <a:solidFill>
                  <a:srgbClr val="000000"/>
                </a:solidFill>
                <a:latin typeface="Arial" charset="0"/>
              </a:rPr>
              <a:t>13</a:t>
            </a: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6850" name="Object 2"/>
          <p:cNvGraphicFramePr>
            <a:graphicFrameLocks noChangeAspect="1"/>
          </p:cNvGraphicFramePr>
          <p:nvPr/>
        </p:nvGraphicFramePr>
        <p:xfrm>
          <a:off x="1043608" y="1125538"/>
          <a:ext cx="7169150" cy="630237"/>
        </p:xfrm>
        <a:graphic>
          <a:graphicData uri="http://schemas.openxmlformats.org/presentationml/2006/ole">
            <p:oleObj spid="_x0000_s207874" name="Equation" r:id="rId4" imgW="2743200" imgH="241200" progId="Equation.3">
              <p:embed/>
            </p:oleObj>
          </a:graphicData>
        </a:graphic>
      </p:graphicFrame>
      <p:sp>
        <p:nvSpPr>
          <p:cNvPr id="9" name="Text Box 3092"/>
          <p:cNvSpPr txBox="1">
            <a:spLocks noChangeArrowheads="1"/>
          </p:cNvSpPr>
          <p:nvPr/>
        </p:nvSpPr>
        <p:spPr bwMode="auto">
          <a:xfrm>
            <a:off x="5076056" y="1844824"/>
            <a:ext cx="3168352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4.9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Symbol" pitchFamily="18" charset="2"/>
                <a:cs typeface="Arial" pitchFamily="34" charset="0"/>
              </a:rPr>
              <a:t>s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significant signal</a:t>
            </a:r>
          </a:p>
        </p:txBody>
      </p:sp>
      <p:sp>
        <p:nvSpPr>
          <p:cNvPr id="6" name="Text Box 3092"/>
          <p:cNvSpPr txBox="1">
            <a:spLocks noChangeArrowheads="1"/>
          </p:cNvSpPr>
          <p:nvPr/>
        </p:nvSpPr>
        <p:spPr bwMode="auto">
          <a:xfrm>
            <a:off x="5724128" y="5085184"/>
            <a:ext cx="2016224" cy="70788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Far detector: 8.0% reduction</a:t>
            </a:r>
          </a:p>
        </p:txBody>
      </p:sp>
      <p:sp>
        <p:nvSpPr>
          <p:cNvPr id="7" name="Text Box 3092"/>
          <p:cNvSpPr txBox="1">
            <a:spLocks noChangeArrowheads="1"/>
          </p:cNvSpPr>
          <p:nvPr/>
        </p:nvSpPr>
        <p:spPr bwMode="auto">
          <a:xfrm>
            <a:off x="3491880" y="4149080"/>
            <a:ext cx="2016224" cy="70788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Near detector: 1.2% reduction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179512" y="260350"/>
            <a:ext cx="8784976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Symbol" pitchFamily="18" charset="2"/>
              </a:rPr>
              <a:t>c</a:t>
            </a:r>
            <a:r>
              <a:rPr lang="en-US" altLang="ko-KR" sz="3000" b="1" baseline="30000" dirty="0" smtClean="0">
                <a:solidFill>
                  <a:srgbClr val="000000"/>
                </a:solidFill>
                <a:latin typeface="Symbol" pitchFamily="18" charset="2"/>
              </a:rPr>
              <a:t>2</a:t>
            </a: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 Distributions for Uncertainties 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2" name="그림 11" descr="systEffects_pl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052736"/>
            <a:ext cx="6408762" cy="5643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179512" y="260350"/>
            <a:ext cx="8784976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Future Plan for Precision Measurement of </a:t>
            </a:r>
            <a:r>
              <a:rPr lang="en-US" altLang="ko-KR" sz="3000" b="1" dirty="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en-US" altLang="ko-KR" sz="3000" b="1" baseline="-25000" dirty="0" smtClean="0">
                <a:solidFill>
                  <a:srgbClr val="000000"/>
                </a:solidFill>
                <a:latin typeface="Arial" charset="0"/>
              </a:rPr>
              <a:t>13</a:t>
            </a: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6850" name="Object 2"/>
          <p:cNvGraphicFramePr>
            <a:graphicFrameLocks noChangeAspect="1"/>
          </p:cNvGraphicFramePr>
          <p:nvPr/>
        </p:nvGraphicFramePr>
        <p:xfrm>
          <a:off x="1619672" y="1070992"/>
          <a:ext cx="7169150" cy="630238"/>
        </p:xfrm>
        <a:graphic>
          <a:graphicData uri="http://schemas.openxmlformats.org/presentationml/2006/ole">
            <p:oleObj spid="_x0000_s232450" name="Equation" r:id="rId3" imgW="2743200" imgH="241200" progId="Equation.3">
              <p:embed/>
            </p:oleObj>
          </a:graphicData>
        </a:graphic>
      </p:graphicFrame>
      <p:sp>
        <p:nvSpPr>
          <p:cNvPr id="14" name="Text Box 3092"/>
          <p:cNvSpPr txBox="1">
            <a:spLocks noChangeArrowheads="1"/>
          </p:cNvSpPr>
          <p:nvPr/>
        </p:nvSpPr>
        <p:spPr bwMode="auto">
          <a:xfrm>
            <a:off x="323528" y="1124744"/>
            <a:ext cx="1152128" cy="461665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4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RENO</a:t>
            </a:r>
          </a:p>
        </p:txBody>
      </p:sp>
      <p:graphicFrame>
        <p:nvGraphicFramePr>
          <p:cNvPr id="232451" name="Object 3"/>
          <p:cNvGraphicFramePr>
            <a:graphicFrameLocks noChangeAspect="1"/>
          </p:cNvGraphicFramePr>
          <p:nvPr/>
        </p:nvGraphicFramePr>
        <p:xfrm>
          <a:off x="1563688" y="2150691"/>
          <a:ext cx="7202487" cy="630237"/>
        </p:xfrm>
        <a:graphic>
          <a:graphicData uri="http://schemas.openxmlformats.org/presentationml/2006/ole">
            <p:oleObj spid="_x0000_s232451" name="Equation" r:id="rId4" imgW="2755800" imgH="241200" progId="Equation.3">
              <p:embed/>
            </p:oleObj>
          </a:graphicData>
        </a:graphic>
      </p:graphicFrame>
      <p:sp>
        <p:nvSpPr>
          <p:cNvPr id="15" name="Text Box 3092"/>
          <p:cNvSpPr txBox="1">
            <a:spLocks noChangeArrowheads="1"/>
          </p:cNvSpPr>
          <p:nvPr/>
        </p:nvSpPr>
        <p:spPr bwMode="auto">
          <a:xfrm>
            <a:off x="323528" y="2021939"/>
            <a:ext cx="1152128" cy="8309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4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Daya</a:t>
            </a:r>
            <a:r>
              <a:rPr kumimoji="0" lang="en-US" altLang="ko-KR" sz="24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Bay</a:t>
            </a:r>
          </a:p>
        </p:txBody>
      </p:sp>
      <p:sp>
        <p:nvSpPr>
          <p:cNvPr id="16" name="타원 15"/>
          <p:cNvSpPr/>
          <p:nvPr/>
        </p:nvSpPr>
        <p:spPr bwMode="auto">
          <a:xfrm>
            <a:off x="6660232" y="1052736"/>
            <a:ext cx="2088232" cy="720080"/>
          </a:xfrm>
          <a:prstGeom prst="ellipse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251520" y="3163615"/>
            <a:ext cx="8641655" cy="2123658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Contributions of the systematic errors :</a:t>
            </a:r>
          </a:p>
          <a:p>
            <a:pPr marL="261938" indent="-261938" eaLnBrk="0" latinLnBrk="0" hangingPunct="0"/>
            <a:r>
              <a:rPr kumimoji="0" lang="en-US" altLang="ko-KR" sz="2200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   - Background uncertainties : 0.0165</a:t>
            </a:r>
          </a:p>
          <a:p>
            <a:pPr marL="261938" indent="-261938" eaLnBrk="0" latinLnBrk="0" hangingPunct="0"/>
            <a:r>
              <a:rPr kumimoji="0" lang="en-US" altLang="ko-KR" sz="2200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      (far : 5.5%×17.7% = 0.97%,   near : 2.7%×27.3% = 0.74%)</a:t>
            </a:r>
          </a:p>
          <a:p>
            <a:pPr marL="261938" indent="-261938" eaLnBrk="0" latinLnBrk="0" hangingPunct="0"/>
            <a:r>
              <a:rPr kumimoji="0"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   - Reactor uncertainty (0.9%) : 0.0100</a:t>
            </a:r>
          </a:p>
          <a:p>
            <a:pPr marL="261938" indent="-261938" eaLnBrk="0" latinLnBrk="0" hangingPunct="0"/>
            <a:r>
              <a:rPr kumimoji="0"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   - Detection efficiency uncertainty (0.2%) : 0.0103</a:t>
            </a:r>
          </a:p>
          <a:p>
            <a:pPr marL="261938" indent="-261938" eaLnBrk="0" latinLnBrk="0" hangingPunct="0"/>
            <a:r>
              <a:rPr kumimoji="0"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   - Absolute normalization uncertainty (2.5%) : 0.0104 </a:t>
            </a:r>
          </a:p>
        </p:txBody>
      </p:sp>
      <p:grpSp>
        <p:nvGrpSpPr>
          <p:cNvPr id="26" name="그룹 25"/>
          <p:cNvGrpSpPr/>
          <p:nvPr/>
        </p:nvGrpSpPr>
        <p:grpSpPr>
          <a:xfrm>
            <a:off x="1475656" y="5395863"/>
            <a:ext cx="4824536" cy="1417513"/>
            <a:chOff x="1115616" y="5013176"/>
            <a:chExt cx="4824536" cy="1417513"/>
          </a:xfrm>
        </p:grpSpPr>
        <p:sp>
          <p:nvSpPr>
            <p:cNvPr id="24" name="오른쪽으로 구부러진 화살표 23"/>
            <p:cNvSpPr/>
            <p:nvPr/>
          </p:nvSpPr>
          <p:spPr bwMode="auto">
            <a:xfrm>
              <a:off x="1115616" y="5013176"/>
              <a:ext cx="731520" cy="1216152"/>
            </a:xfrm>
            <a:prstGeom prst="curvedRightArrow">
              <a:avLst/>
            </a:prstGeom>
            <a:solidFill>
              <a:srgbClr val="99CC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25" name="Text Box 20"/>
            <p:cNvSpPr txBox="1">
              <a:spLocks noChangeArrowheads="1"/>
            </p:cNvSpPr>
            <p:nvPr/>
          </p:nvSpPr>
          <p:spPr bwMode="auto">
            <a:xfrm>
              <a:off x="1907704" y="5661248"/>
              <a:ext cx="4032448" cy="769441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61938" marR="0" lvl="0" indent="-261938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200" kern="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Remove the backgrounds !</a:t>
              </a:r>
            </a:p>
            <a:p>
              <a:pPr marL="261938" marR="0" lvl="0" indent="-261938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2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굴림" pitchFamily="50" charset="-127"/>
                  <a:cs typeface="Arial" pitchFamily="34" charset="0"/>
                </a:rPr>
                <a:t>Spectral shape analysis </a:t>
              </a:r>
              <a:endParaRPr kumimoji="0" lang="en-US" altLang="ko-KR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</p:grpSp>
      <p:graphicFrame>
        <p:nvGraphicFramePr>
          <p:cNvPr id="12" name="Object 1"/>
          <p:cNvGraphicFramePr>
            <a:graphicFrameLocks noChangeAspect="1"/>
          </p:cNvGraphicFramePr>
          <p:nvPr/>
        </p:nvGraphicFramePr>
        <p:xfrm>
          <a:off x="1619076" y="1628800"/>
          <a:ext cx="1728788" cy="361950"/>
        </p:xfrm>
        <a:graphic>
          <a:graphicData uri="http://schemas.openxmlformats.org/presentationml/2006/ole">
            <p:oleObj spid="_x0000_s232452" name="Equation" r:id="rId5" imgW="850680" imgH="177480" progId="Equation.3">
              <p:embed/>
            </p:oleObj>
          </a:graphicData>
        </a:graphic>
      </p:graphicFrame>
      <p:graphicFrame>
        <p:nvGraphicFramePr>
          <p:cNvPr id="232453" name="Object 5"/>
          <p:cNvGraphicFramePr>
            <a:graphicFrameLocks noChangeAspect="1"/>
          </p:cNvGraphicFramePr>
          <p:nvPr/>
        </p:nvGraphicFramePr>
        <p:xfrm>
          <a:off x="1593676" y="2708920"/>
          <a:ext cx="1754188" cy="361950"/>
        </p:xfrm>
        <a:graphic>
          <a:graphicData uri="http://schemas.openxmlformats.org/presentationml/2006/ole">
            <p:oleObj spid="_x0000_s232453" name="Equation" r:id="rId6" imgW="863280" imgH="177480" progId="Equation.3">
              <p:embed/>
            </p:oleObj>
          </a:graphicData>
        </a:graphic>
      </p:graphicFrame>
      <p:sp>
        <p:nvSpPr>
          <p:cNvPr id="19" name="Text Box 3092"/>
          <p:cNvSpPr txBox="1">
            <a:spLocks noChangeArrowheads="1"/>
          </p:cNvSpPr>
          <p:nvPr/>
        </p:nvSpPr>
        <p:spPr bwMode="auto">
          <a:xfrm>
            <a:off x="3347864" y="1588730"/>
            <a:ext cx="900608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000" kern="0" noProof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(4.9 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Symbol" pitchFamily="18" charset="2"/>
                <a:cs typeface="Arial" pitchFamily="34" charset="0"/>
              </a:rPr>
              <a:t>s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Symbol" pitchFamily="18" charset="2"/>
                <a:cs typeface="Arial" pitchFamily="34" charset="0"/>
              </a:rPr>
              <a:t> </a:t>
            </a:r>
            <a:r>
              <a:rPr kumimoji="0" lang="en-US" altLang="ko-KR" sz="2000" kern="0" noProof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0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3092"/>
          <p:cNvSpPr txBox="1">
            <a:spLocks noChangeArrowheads="1"/>
          </p:cNvSpPr>
          <p:nvPr/>
        </p:nvSpPr>
        <p:spPr bwMode="auto">
          <a:xfrm>
            <a:off x="3347864" y="2668850"/>
            <a:ext cx="900608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000" kern="0" noProof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(5.2 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Symbol" pitchFamily="18" charset="2"/>
                <a:cs typeface="Arial" pitchFamily="34" charset="0"/>
              </a:rPr>
              <a:t>s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Symbol" pitchFamily="18" charset="2"/>
                <a:cs typeface="Arial" pitchFamily="34" charset="0"/>
              </a:rPr>
              <a:t> </a:t>
            </a:r>
            <a:r>
              <a:rPr kumimoji="0" lang="en-US" altLang="ko-KR" sz="2000" kern="0" noProof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0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4572000" y="1628775"/>
            <a:ext cx="1368152" cy="361950"/>
            <a:chOff x="4572000" y="1628775"/>
            <a:chExt cx="1368152" cy="361950"/>
          </a:xfrm>
        </p:grpSpPr>
        <p:sp>
          <p:nvSpPr>
            <p:cNvPr id="17" name="오른쪽 화살표 16"/>
            <p:cNvSpPr/>
            <p:nvPr/>
          </p:nvSpPr>
          <p:spPr bwMode="auto">
            <a:xfrm>
              <a:off x="4572000" y="1628800"/>
              <a:ext cx="288032" cy="360040"/>
            </a:xfrm>
            <a:prstGeom prst="rightArrow">
              <a:avLst/>
            </a:prstGeom>
            <a:solidFill>
              <a:srgbClr val="CC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graphicFrame>
          <p:nvGraphicFramePr>
            <p:cNvPr id="232454" name="Object 6"/>
            <p:cNvGraphicFramePr>
              <a:graphicFrameLocks noChangeAspect="1"/>
            </p:cNvGraphicFramePr>
            <p:nvPr/>
          </p:nvGraphicFramePr>
          <p:xfrm>
            <a:off x="5113064" y="1628775"/>
            <a:ext cx="827088" cy="361950"/>
          </p:xfrm>
          <a:graphic>
            <a:graphicData uri="http://schemas.openxmlformats.org/presentationml/2006/ole">
              <p:oleObj spid="_x0000_s232454" name="Equation" r:id="rId7" imgW="406080" imgH="1774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39" name="Rectangle 23"/>
          <p:cNvSpPr>
            <a:spLocks noChangeArrowheads="1"/>
          </p:cNvSpPr>
          <p:nvPr/>
        </p:nvSpPr>
        <p:spPr bwMode="auto">
          <a:xfrm>
            <a:off x="539750" y="233462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2800" b="1" dirty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Summary</a:t>
            </a:r>
          </a:p>
        </p:txBody>
      </p:sp>
      <p:sp>
        <p:nvSpPr>
          <p:cNvPr id="201731" name="Text Box 20"/>
          <p:cNvSpPr txBox="1">
            <a:spLocks noChangeArrowheads="1"/>
          </p:cNvSpPr>
          <p:nvPr/>
        </p:nvSpPr>
        <p:spPr bwMode="auto">
          <a:xfrm>
            <a:off x="250825" y="1147391"/>
            <a:ext cx="8641655" cy="76944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ko-KR" altLang="en-US" sz="2200" dirty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RENO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was the first experiment to take data </a:t>
            </a:r>
            <a:r>
              <a: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with both near and far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detectors, </a:t>
            </a:r>
            <a:r>
              <a: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from August 1, 2011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.</a:t>
            </a:r>
            <a:endParaRPr kumimoji="0" lang="en-US" altLang="ko-KR" sz="2200" dirty="0">
              <a:solidFill>
                <a:srgbClr val="B9B9E7">
                  <a:lumMod val="50000"/>
                </a:srgbClr>
              </a:solidFill>
              <a:latin typeface="Helvetica" pitchFamily="34" charset="0"/>
              <a:ea typeface="굴림" pitchFamily="50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251520" y="2132856"/>
            <a:ext cx="8641655" cy="1107996"/>
            <a:chOff x="251520" y="2132856"/>
            <a:chExt cx="8641655" cy="1107996"/>
          </a:xfrm>
        </p:grpSpPr>
        <p:sp>
          <p:nvSpPr>
            <p:cNvPr id="5" name="Text Box 20"/>
            <p:cNvSpPr txBox="1">
              <a:spLocks noChangeArrowheads="1"/>
            </p:cNvSpPr>
            <p:nvPr/>
          </p:nvSpPr>
          <p:spPr bwMode="auto">
            <a:xfrm>
              <a:off x="251520" y="2132856"/>
              <a:ext cx="8641655" cy="1107996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61938" indent="-261938" eaLnBrk="0" latinLnBrk="0" hangingPunct="0">
                <a:buFont typeface="Wingdings" pitchFamily="2" charset="2"/>
                <a:buChar char="§"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RENO observed a clear disappearance of reactor antineutrinos.</a:t>
              </a:r>
            </a:p>
            <a:p>
              <a:pPr marL="261938" indent="-261938" eaLnBrk="0" latinLnBrk="0" hangingPunct="0"/>
              <a:endParaRPr kumimoji="0"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Arial" pitchFamily="34" charset="0"/>
              </a:endParaRPr>
            </a:p>
            <a:p>
              <a:pPr marL="261938" indent="-261938" eaLnBrk="0" latinLnBrk="0" hangingPunct="0"/>
              <a:r>
                <a:rPr kumimoji="0" lang="en-US" altLang="ko-KR" sz="2200" dirty="0" smtClean="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   </a:t>
              </a:r>
              <a:r>
                <a:rPr kumimoji="0" lang="en-US" altLang="ko-KR" sz="2200" dirty="0" smtClean="0">
                  <a:solidFill>
                    <a:srgbClr val="FF99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</a:t>
              </a:r>
              <a:endPara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graphicFrame>
          <p:nvGraphicFramePr>
            <p:cNvPr id="228354" name="Object 2"/>
            <p:cNvGraphicFramePr>
              <a:graphicFrameLocks noChangeAspect="1"/>
            </p:cNvGraphicFramePr>
            <p:nvPr/>
          </p:nvGraphicFramePr>
          <p:xfrm>
            <a:off x="1971675" y="2636838"/>
            <a:ext cx="4773613" cy="412750"/>
          </p:xfrm>
          <a:graphic>
            <a:graphicData uri="http://schemas.openxmlformats.org/presentationml/2006/ole">
              <p:oleObj spid="_x0000_s228354" name="Equation" r:id="rId4" imgW="2349360" imgH="203040" progId="Equation.3">
                <p:embed/>
              </p:oleObj>
            </a:graphicData>
          </a:graphic>
        </p:graphicFrame>
      </p:grpSp>
      <p:grpSp>
        <p:nvGrpSpPr>
          <p:cNvPr id="18" name="그룹 17"/>
          <p:cNvGrpSpPr/>
          <p:nvPr/>
        </p:nvGrpSpPr>
        <p:grpSpPr>
          <a:xfrm>
            <a:off x="251520" y="3284984"/>
            <a:ext cx="8641655" cy="1785104"/>
            <a:chOff x="251520" y="3284984"/>
            <a:chExt cx="8641655" cy="1785104"/>
          </a:xfrm>
        </p:grpSpPr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251520" y="3284984"/>
              <a:ext cx="8641655" cy="1785104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61938" indent="-261938" eaLnBrk="0" latinLnBrk="0" hangingPunct="0">
                <a:buFont typeface="Wingdings" pitchFamily="2" charset="2"/>
                <a:buChar char="§"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RENO measured the last, smallest mixing angle</a:t>
              </a:r>
              <a:r>
                <a:rPr lang="en-US" altLang="ko-KR" sz="2200" b="1" dirty="0" smtClean="0">
                  <a:solidFill>
                    <a:srgbClr val="000000"/>
                  </a:solidFill>
                  <a:latin typeface="Symbol" pitchFamily="18" charset="2"/>
                </a:rPr>
                <a:t> q</a:t>
              </a:r>
              <a:r>
                <a:rPr lang="en-US" altLang="ko-KR" sz="2200" b="1" baseline="-25000" dirty="0" smtClean="0">
                  <a:solidFill>
                    <a:srgbClr val="000000"/>
                  </a:solidFill>
                  <a:latin typeface="Arial" charset="0"/>
                </a:rPr>
                <a:t>13</a:t>
              </a:r>
              <a:r>
                <a:rPr kumimoji="0" lang="en-US" altLang="ko-KR" sz="2200" dirty="0" smtClean="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unambiguously that was the most elusive puzzle of neutrino oscillations</a:t>
              </a:r>
            </a:p>
            <a:p>
              <a:pPr marL="261938" indent="-261938" eaLnBrk="0" latinLnBrk="0" hangingPunct="0"/>
              <a:endParaRPr kumimoji="0"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Arial" pitchFamily="34" charset="0"/>
              </a:endParaRPr>
            </a:p>
            <a:p>
              <a:pPr marL="261938" indent="-261938" eaLnBrk="0" latinLnBrk="0" hangingPunct="0"/>
              <a:r>
                <a:rPr kumimoji="0" lang="en-US" altLang="ko-KR" sz="2200" dirty="0" smtClean="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   </a:t>
              </a:r>
              <a:r>
                <a:rPr kumimoji="0" lang="en-US" altLang="ko-KR" sz="2200" dirty="0" smtClean="0">
                  <a:solidFill>
                    <a:srgbClr val="FF99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</a:t>
              </a:r>
              <a:endPara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graphicFrame>
          <p:nvGraphicFramePr>
            <p:cNvPr id="228353" name="Object 1"/>
            <p:cNvGraphicFramePr>
              <a:graphicFrameLocks noChangeAspect="1"/>
            </p:cNvGraphicFramePr>
            <p:nvPr/>
          </p:nvGraphicFramePr>
          <p:xfrm>
            <a:off x="1897063" y="4430713"/>
            <a:ext cx="5208587" cy="438150"/>
          </p:xfrm>
          <a:graphic>
            <a:graphicData uri="http://schemas.openxmlformats.org/presentationml/2006/ole">
              <p:oleObj spid="_x0000_s228353" name="Equation" r:id="rId5" imgW="2743200" imgH="241200" progId="Equation.3">
                <p:embed/>
              </p:oleObj>
            </a:graphicData>
          </a:graphic>
        </p:graphicFrame>
      </p:grpSp>
      <p:grpSp>
        <p:nvGrpSpPr>
          <p:cNvPr id="19" name="그룹 18"/>
          <p:cNvGrpSpPr/>
          <p:nvPr/>
        </p:nvGrpSpPr>
        <p:grpSpPr>
          <a:xfrm>
            <a:off x="971600" y="4581128"/>
            <a:ext cx="7056784" cy="2065585"/>
            <a:chOff x="971600" y="4581128"/>
            <a:chExt cx="7056784" cy="2065585"/>
          </a:xfrm>
        </p:grpSpPr>
        <p:sp>
          <p:nvSpPr>
            <p:cNvPr id="13" name="오른쪽으로 구부러진 화살표 12"/>
            <p:cNvSpPr/>
            <p:nvPr/>
          </p:nvSpPr>
          <p:spPr bwMode="auto">
            <a:xfrm>
              <a:off x="1115616" y="4581128"/>
              <a:ext cx="731520" cy="1216152"/>
            </a:xfrm>
            <a:prstGeom prst="curved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971600" y="5877272"/>
              <a:ext cx="7056784" cy="769441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61938" indent="-261938" eaLnBrk="0" latinLnBrk="0" hangingPunct="0">
                <a:buFont typeface="Wingdings" pitchFamily="2" charset="2"/>
                <a:buChar char="§"/>
              </a:pPr>
              <a:r>
                <a:rPr kumimoji="0" lang="ko-KR" altLang="en-US" sz="2200" dirty="0">
                  <a:solidFill>
                    <a:srgbClr val="000000"/>
                  </a:solidFill>
                  <a:latin typeface="Helvetica" pitchFamily="34" charset="0"/>
                  <a:ea typeface="굴림" pitchFamily="50" charset="-127"/>
                </a:rPr>
                <a:t> </a:t>
              </a:r>
              <a:r>
                <a:rPr kumimoji="0" lang="en-US" altLang="ko-KR" sz="22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Surprisingly large !!! </a:t>
              </a:r>
            </a:p>
            <a:p>
              <a:pPr marL="261938" indent="-261938" eaLnBrk="0" latinLnBrk="0" hangingPunct="0"/>
              <a:r>
                <a:rPr kumimoji="0" lang="en-US" altLang="ko-KR" sz="22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     </a:t>
              </a:r>
              <a:r>
                <a:rPr kumimoji="0" lang="en-US" altLang="ko-KR" sz="2200" dirty="0" smtClean="0">
                  <a:solidFill>
                    <a:srgbClr val="000000"/>
                  </a:solidFill>
                  <a:latin typeface="굴림"/>
                  <a:ea typeface="굴림"/>
                  <a:cs typeface="Arial" pitchFamily="34" charset="0"/>
                </a:rPr>
                <a:t>→ </a:t>
              </a:r>
              <a:r>
                <a:rPr kumimoji="0" lang="en-US" altLang="ko-KR" sz="22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A plenty of tasks ahead for neutrino physicists</a:t>
              </a:r>
              <a:endParaRPr kumimoji="0" lang="en-US" altLang="ko-KR" sz="2200" dirty="0">
                <a:solidFill>
                  <a:srgbClr val="B9B9E7">
                    <a:lumMod val="50000"/>
                  </a:srgbClr>
                </a:solidFill>
                <a:latin typeface="Helvetica" pitchFamily="34" charset="0"/>
                <a:ea typeface="굴림" pitchFamily="50" charset="-127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39" name="Rectangle 23"/>
          <p:cNvSpPr>
            <a:spLocks noChangeArrowheads="1"/>
          </p:cNvSpPr>
          <p:nvPr/>
        </p:nvSpPr>
        <p:spPr bwMode="auto">
          <a:xfrm>
            <a:off x="539750" y="233462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28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Prospective Future</a:t>
            </a:r>
            <a:endParaRPr kumimoji="0" lang="en-US" altLang="ko-KR" sz="28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201731" name="Text Box 20"/>
          <p:cNvSpPr txBox="1">
            <a:spLocks noChangeArrowheads="1"/>
          </p:cNvSpPr>
          <p:nvPr/>
        </p:nvSpPr>
        <p:spPr bwMode="auto">
          <a:xfrm>
            <a:off x="250825" y="1147391"/>
            <a:ext cx="8641655" cy="212365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ko-KR" altLang="en-US" sz="2200" dirty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A surprisingly large value of </a:t>
            </a:r>
            <a:r>
              <a:rPr lang="en-US" altLang="ko-KR" sz="2200" b="1" dirty="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en-US" altLang="ko-KR" sz="2200" b="1" baseline="-25000" dirty="0" smtClean="0">
                <a:solidFill>
                  <a:srgbClr val="000000"/>
                </a:solidFill>
                <a:latin typeface="Arial" charset="0"/>
              </a:rPr>
              <a:t>13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:</a:t>
            </a:r>
          </a:p>
          <a:p>
            <a:pPr marL="261938" indent="-261938" eaLnBrk="0" latinLnBrk="0" hangingPunct="0"/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  (Save a lot of dollars for the future neutrino experiments which may need reconsideration of their designs!!)</a:t>
            </a:r>
          </a:p>
          <a:p>
            <a:pPr marL="261938" indent="-261938" eaLnBrk="0" latinLnBrk="0" hangingPunct="0"/>
            <a:r>
              <a:rPr kumimoji="0" lang="en-US" altLang="ko-KR" sz="2200" dirty="0" smtClean="0">
                <a:solidFill>
                  <a:srgbClr val="000000"/>
                </a:solidFill>
                <a:latin typeface="굴림"/>
                <a:ea typeface="굴림"/>
                <a:cs typeface="Arial" pitchFamily="34" charset="0"/>
              </a:rPr>
              <a:t>→ 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(1) Provides a complete picture of neutrino oscillations</a:t>
            </a:r>
          </a:p>
          <a:p>
            <a:pPr marL="900113" indent="-900113" eaLnBrk="0" latinLnBrk="0" hangingPunct="0"/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     (2) Open a bright window of understanding why there is much   more matter than antimatter in the Universe today</a:t>
            </a:r>
            <a:endParaRPr kumimoji="0" lang="en-US" altLang="ko-KR" sz="2200" dirty="0">
              <a:solidFill>
                <a:srgbClr val="B9B9E7">
                  <a:lumMod val="50000"/>
                </a:srgbClr>
              </a:solidFill>
              <a:latin typeface="Helvetica" pitchFamily="34" charset="0"/>
              <a:ea typeface="굴림" pitchFamily="50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79512" y="3356992"/>
            <a:ext cx="8784976" cy="936104"/>
            <a:chOff x="179512" y="3356992"/>
            <a:chExt cx="8784976" cy="936104"/>
          </a:xfrm>
        </p:grpSpPr>
        <p:sp>
          <p:nvSpPr>
            <p:cNvPr id="12" name="Text Box 3092"/>
            <p:cNvSpPr txBox="1">
              <a:spLocks noChangeArrowheads="1"/>
            </p:cNvSpPr>
            <p:nvPr/>
          </p:nvSpPr>
          <p:spPr bwMode="auto">
            <a:xfrm>
              <a:off x="179512" y="3892986"/>
              <a:ext cx="8784976" cy="40011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ja-JP" sz="2000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ja-JP" sz="2000" b="1" kern="0" dirty="0" smtClean="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rPr>
                <a:t>A prospective  future for neutrino physics due to a large value of</a:t>
              </a:r>
              <a:r>
                <a:rPr lang="en-US" altLang="ja-JP" sz="2000" b="1" dirty="0" smtClean="0">
                  <a:solidFill>
                    <a:schemeClr val="bg1"/>
                  </a:solidFill>
                  <a:latin typeface="Symbol" pitchFamily="18" charset="2"/>
                  <a:ea typeface="MS PGothic" pitchFamily="34" charset="-128"/>
                </a:rPr>
                <a:t> q</a:t>
              </a:r>
              <a:r>
                <a:rPr lang="en-US" altLang="ja-JP" sz="2000" b="1" baseline="-25000" dirty="0" smtClean="0">
                  <a:solidFill>
                    <a:schemeClr val="bg1"/>
                  </a:solidFill>
                  <a:latin typeface="Arial" charset="0"/>
                  <a:ea typeface="MS PGothic" pitchFamily="34" charset="-128"/>
                </a:rPr>
                <a:t>13</a:t>
              </a:r>
              <a:r>
                <a:rPr kumimoji="0" lang="en-US" altLang="ja-JP" sz="2000" b="1" kern="0" dirty="0" smtClean="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rPr>
                <a:t> !!!  </a:t>
              </a:r>
              <a:r>
                <a:rPr kumimoji="0" lang="en-US" altLang="ja-JP" sz="2000" kern="0" dirty="0" smtClean="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rPr>
                <a:t> </a:t>
              </a:r>
              <a:endParaRPr kumimoji="0" lang="en-US" altLang="ko-KR" sz="20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아래쪽 화살표 9"/>
            <p:cNvSpPr/>
            <p:nvPr/>
          </p:nvSpPr>
          <p:spPr bwMode="auto">
            <a:xfrm>
              <a:off x="3995936" y="3356992"/>
              <a:ext cx="1080120" cy="432048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</p:grp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251520" y="4509120"/>
            <a:ext cx="8641655" cy="1785104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Our measurement will strongly promote the next round of neutrino experiments to find the CP phase.</a:t>
            </a:r>
          </a:p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Complimentary measurements between accelerator experiments and reactor experiments will provide significant information on the CP phase.</a:t>
            </a:r>
            <a:endParaRPr kumimoji="0" lang="en-US" altLang="ko-KR" sz="2200" dirty="0">
              <a:solidFill>
                <a:srgbClr val="000000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39" name="Rectangle 23"/>
          <p:cNvSpPr>
            <a:spLocks noChangeArrowheads="1"/>
          </p:cNvSpPr>
          <p:nvPr/>
        </p:nvSpPr>
        <p:spPr bwMode="auto">
          <a:xfrm>
            <a:off x="539750" y="116632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6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RENO-50</a:t>
            </a:r>
            <a:endParaRPr kumimoji="0" lang="en-US" altLang="ko-KR" sz="36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grpSp>
        <p:nvGrpSpPr>
          <p:cNvPr id="28" name="図形グループ 29"/>
          <p:cNvGrpSpPr>
            <a:grpSpLocks/>
          </p:cNvGrpSpPr>
          <p:nvPr/>
        </p:nvGrpSpPr>
        <p:grpSpPr bwMode="auto">
          <a:xfrm>
            <a:off x="2627784" y="908720"/>
            <a:ext cx="4968404" cy="4680272"/>
            <a:chOff x="3173130" y="1905000"/>
            <a:chExt cx="2999070" cy="2971800"/>
          </a:xfrm>
        </p:grpSpPr>
        <p:grpSp>
          <p:nvGrpSpPr>
            <p:cNvPr id="29" name="図形グループ 20"/>
            <p:cNvGrpSpPr>
              <a:grpSpLocks/>
            </p:cNvGrpSpPr>
            <p:nvPr/>
          </p:nvGrpSpPr>
          <p:grpSpPr bwMode="auto">
            <a:xfrm>
              <a:off x="3173130" y="1905000"/>
              <a:ext cx="2999070" cy="2971800"/>
              <a:chOff x="3173130" y="1905000"/>
              <a:chExt cx="3430870" cy="3124200"/>
            </a:xfrm>
          </p:grpSpPr>
          <p:pic>
            <p:nvPicPr>
              <p:cNvPr id="35" name="図 2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173130" y="1905000"/>
                <a:ext cx="3430870" cy="3124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6" name="図形グループ 19"/>
              <p:cNvGrpSpPr>
                <a:grpSpLocks/>
              </p:cNvGrpSpPr>
              <p:nvPr/>
            </p:nvGrpSpPr>
            <p:grpSpPr bwMode="auto">
              <a:xfrm>
                <a:off x="3200400" y="4875212"/>
                <a:ext cx="1905000" cy="3176"/>
                <a:chOff x="3200400" y="4875212"/>
                <a:chExt cx="1905000" cy="3176"/>
              </a:xfrm>
            </p:grpSpPr>
            <p:cxnSp>
              <p:nvCxnSpPr>
                <p:cNvPr id="37" name="直線コネクタ 9"/>
                <p:cNvCxnSpPr>
                  <a:cxnSpLocks noChangeShapeType="1"/>
                </p:cNvCxnSpPr>
                <p:nvPr/>
              </p:nvCxnSpPr>
              <p:spPr bwMode="auto">
                <a:xfrm>
                  <a:off x="3200400" y="4875212"/>
                  <a:ext cx="381000" cy="1588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8" name="直線コネクタ 15"/>
                <p:cNvCxnSpPr>
                  <a:cxnSpLocks noChangeShapeType="1"/>
                </p:cNvCxnSpPr>
                <p:nvPr/>
              </p:nvCxnSpPr>
              <p:spPr bwMode="auto">
                <a:xfrm>
                  <a:off x="3581400" y="4875212"/>
                  <a:ext cx="381000" cy="1588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9" name="直線コネクタ 16"/>
                <p:cNvCxnSpPr>
                  <a:cxnSpLocks noChangeShapeType="1"/>
                </p:cNvCxnSpPr>
                <p:nvPr/>
              </p:nvCxnSpPr>
              <p:spPr bwMode="auto">
                <a:xfrm>
                  <a:off x="3962400" y="4876800"/>
                  <a:ext cx="381000" cy="1588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40" name="直線コネクタ 17"/>
                <p:cNvCxnSpPr>
                  <a:cxnSpLocks noChangeShapeType="1"/>
                </p:cNvCxnSpPr>
                <p:nvPr/>
              </p:nvCxnSpPr>
              <p:spPr bwMode="auto">
                <a:xfrm>
                  <a:off x="4343400" y="4875212"/>
                  <a:ext cx="381000" cy="1588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41" name="直線コネクタ 18"/>
                <p:cNvCxnSpPr>
                  <a:cxnSpLocks noChangeShapeType="1"/>
                </p:cNvCxnSpPr>
                <p:nvPr/>
              </p:nvCxnSpPr>
              <p:spPr bwMode="auto">
                <a:xfrm>
                  <a:off x="4724400" y="4876800"/>
                  <a:ext cx="381000" cy="1588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30" name="図形グループ 50"/>
            <p:cNvGrpSpPr>
              <a:grpSpLocks/>
            </p:cNvGrpSpPr>
            <p:nvPr/>
          </p:nvGrpSpPr>
          <p:grpSpPr bwMode="auto">
            <a:xfrm>
              <a:off x="3762375" y="2514600"/>
              <a:ext cx="1647825" cy="1646505"/>
              <a:chOff x="3895899" y="2264838"/>
              <a:chExt cx="1647455" cy="1647021"/>
            </a:xfrm>
          </p:grpSpPr>
          <p:sp>
            <p:nvSpPr>
              <p:cNvPr id="31" name="円/楕円 4"/>
              <p:cNvSpPr>
                <a:spLocks noChangeArrowheads="1"/>
              </p:cNvSpPr>
              <p:nvPr/>
            </p:nvSpPr>
            <p:spPr bwMode="auto">
              <a:xfrm>
                <a:off x="3895672" y="2264838"/>
                <a:ext cx="1647610" cy="1646754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굴림"/>
                  <a:ea typeface="굴림"/>
                </a:endParaRPr>
              </a:p>
            </p:txBody>
          </p:sp>
          <p:cxnSp>
            <p:nvCxnSpPr>
              <p:cNvPr id="32" name="直線コネクタ 5"/>
              <p:cNvCxnSpPr>
                <a:cxnSpLocks noChangeShapeType="1"/>
              </p:cNvCxnSpPr>
              <p:nvPr/>
            </p:nvCxnSpPr>
            <p:spPr bwMode="auto">
              <a:xfrm flipV="1">
                <a:off x="3895672" y="3090597"/>
                <a:ext cx="1647610" cy="317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33" name="直線コネクタ 6"/>
              <p:cNvCxnSpPr>
                <a:cxnSpLocks noChangeShapeType="1"/>
              </p:cNvCxnSpPr>
              <p:nvPr/>
            </p:nvCxnSpPr>
            <p:spPr bwMode="auto">
              <a:xfrm rot="16200000" flipV="1">
                <a:off x="3898481" y="3085834"/>
                <a:ext cx="1646754" cy="476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sp>
            <p:nvSpPr>
              <p:cNvPr id="34" name="円/楕円 7"/>
              <p:cNvSpPr>
                <a:spLocks noChangeArrowheads="1"/>
              </p:cNvSpPr>
              <p:nvPr/>
            </p:nvSpPr>
            <p:spPr bwMode="auto">
              <a:xfrm>
                <a:off x="4638525" y="3006433"/>
                <a:ext cx="161904" cy="16832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굴림"/>
                  <a:ea typeface="굴림"/>
                </a:endParaRPr>
              </a:p>
            </p:txBody>
          </p:sp>
        </p:grpSp>
      </p:grpSp>
      <p:sp>
        <p:nvSpPr>
          <p:cNvPr id="42" name="テキスト ボックス 75"/>
          <p:cNvSpPr txBox="1">
            <a:spLocks noChangeArrowheads="1"/>
          </p:cNvSpPr>
          <p:nvPr/>
        </p:nvSpPr>
        <p:spPr bwMode="auto">
          <a:xfrm>
            <a:off x="755650" y="2637830"/>
            <a:ext cx="1420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" pitchFamily="18" charset="0"/>
                <a:ea typeface="Osaka" pitchFamily="-110" charset="-128"/>
              </a:rPr>
              <a:t>RENO-50</a:t>
            </a:r>
          </a:p>
        </p:txBody>
      </p:sp>
      <p:sp>
        <p:nvSpPr>
          <p:cNvPr id="43" name="テキスト ボックス 77"/>
          <p:cNvSpPr txBox="1">
            <a:spLocks noChangeArrowheads="1"/>
          </p:cNvSpPr>
          <p:nvPr/>
        </p:nvSpPr>
        <p:spPr bwMode="auto">
          <a:xfrm>
            <a:off x="0" y="5662017"/>
            <a:ext cx="42846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>
                <a:latin typeface="Times" pitchFamily="18" charset="0"/>
                <a:ea typeface="Osaka" pitchFamily="-110" charset="-128"/>
              </a:rPr>
              <a:t>L~50km experiment may be a</a:t>
            </a:r>
          </a:p>
          <a:p>
            <a:r>
              <a:rPr lang="en-US" altLang="ja-JP" sz="2400">
                <a:latin typeface="Times" pitchFamily="18" charset="0"/>
                <a:ea typeface="Osaka" pitchFamily="-110" charset="-128"/>
              </a:rPr>
              <a:t>natural extension of current </a:t>
            </a:r>
          </a:p>
          <a:p>
            <a:r>
              <a:rPr lang="en-US" altLang="ja-JP" sz="2400">
                <a:latin typeface="Times" pitchFamily="18" charset="0"/>
                <a:ea typeface="Osaka" pitchFamily="-110" charset="-128"/>
              </a:rPr>
              <a:t>Reactor-</a:t>
            </a:r>
            <a:r>
              <a:rPr lang="en-US" altLang="ja-JP" sz="2400" i="1">
                <a:latin typeface="Symbol" pitchFamily="18" charset="2"/>
                <a:ea typeface="Osaka" pitchFamily="-110" charset="-128"/>
              </a:rPr>
              <a:t>q</a:t>
            </a:r>
            <a:r>
              <a:rPr lang="en-US" altLang="ja-JP" sz="2400" baseline="-25000">
                <a:latin typeface="Times" pitchFamily="18" charset="0"/>
                <a:ea typeface="Osaka" pitchFamily="-110" charset="-128"/>
              </a:rPr>
              <a:t>13</a:t>
            </a:r>
            <a:r>
              <a:rPr lang="en-US" altLang="ja-JP" sz="2400">
                <a:latin typeface="Times" pitchFamily="18" charset="0"/>
                <a:ea typeface="Osaka" pitchFamily="-110" charset="-128"/>
              </a:rPr>
              <a:t> Experiments</a:t>
            </a:r>
          </a:p>
        </p:txBody>
      </p:sp>
      <p:sp>
        <p:nvSpPr>
          <p:cNvPr id="44" name="テキスト ボックス 78"/>
          <p:cNvSpPr txBox="1">
            <a:spLocks noChangeArrowheads="1"/>
          </p:cNvSpPr>
          <p:nvPr/>
        </p:nvSpPr>
        <p:spPr bwMode="auto">
          <a:xfrm>
            <a:off x="4484688" y="5733455"/>
            <a:ext cx="45513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ja-JP" sz="2000">
                <a:latin typeface="Times" pitchFamily="18" charset="0"/>
                <a:ea typeface="Osaka" pitchFamily="-110" charset="-128"/>
              </a:rPr>
              <a:t>* </a:t>
            </a:r>
            <a:r>
              <a:rPr lang="en-US" altLang="ja-JP" sz="2000" i="1">
                <a:latin typeface="Symbol" pitchFamily="18" charset="2"/>
                <a:ea typeface="Osaka" pitchFamily="-110" charset="-128"/>
              </a:rPr>
              <a:t>q</a:t>
            </a:r>
            <a:r>
              <a:rPr lang="en-US" altLang="ja-JP" sz="2000" baseline="-25000">
                <a:latin typeface="Times" pitchFamily="18" charset="0"/>
                <a:ea typeface="Osaka" pitchFamily="-110" charset="-128"/>
              </a:rPr>
              <a:t>13</a:t>
            </a:r>
            <a:r>
              <a:rPr lang="en-US" altLang="ja-JP" sz="2000">
                <a:latin typeface="Times" pitchFamily="18" charset="0"/>
                <a:ea typeface="Osaka" pitchFamily="-110" charset="-128"/>
              </a:rPr>
              <a:t> detectors can be used as near detector</a:t>
            </a:r>
          </a:p>
          <a:p>
            <a:pPr algn="l"/>
            <a:r>
              <a:rPr lang="en-US" altLang="ja-JP" sz="2000">
                <a:latin typeface="Times" pitchFamily="18" charset="0"/>
                <a:ea typeface="Osaka" pitchFamily="-110" charset="-128"/>
              </a:rPr>
              <a:t>* Small background from other reactors.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6" name="Rectangle 2"/>
          <p:cNvSpPr>
            <a:spLocks noChangeArrowheads="1"/>
          </p:cNvSpPr>
          <p:nvPr/>
        </p:nvSpPr>
        <p:spPr bwMode="auto">
          <a:xfrm>
            <a:off x="533400" y="233462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altLang="ko-KR" sz="3600" b="1" smtClean="0">
                <a:solidFill>
                  <a:srgbClr val="000000"/>
                </a:solidFill>
                <a:latin typeface="Arial" pitchFamily="34" charset="0"/>
              </a:rPr>
              <a:t>RENO-50</a:t>
            </a:r>
          </a:p>
        </p:txBody>
      </p:sp>
      <p:sp>
        <p:nvSpPr>
          <p:cNvPr id="513027" name="Text Box 3"/>
          <p:cNvSpPr txBox="1">
            <a:spLocks noChangeArrowheads="1"/>
          </p:cNvSpPr>
          <p:nvPr/>
        </p:nvSpPr>
        <p:spPr bwMode="auto">
          <a:xfrm>
            <a:off x="144016" y="1052736"/>
            <a:ext cx="8748464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0">
              <a:lnSpc>
                <a:spcPct val="80000"/>
              </a:lnSpc>
              <a:spcBef>
                <a:spcPct val="50000"/>
              </a:spcBef>
            </a:pP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 5000 tons ultra-low-radioactivity Liquid Scintillation Detector</a:t>
            </a:r>
          </a:p>
        </p:txBody>
      </p:sp>
      <p:grpSp>
        <p:nvGrpSpPr>
          <p:cNvPr id="34" name="그룹 33"/>
          <p:cNvGrpSpPr/>
          <p:nvPr/>
        </p:nvGrpSpPr>
        <p:grpSpPr>
          <a:xfrm>
            <a:off x="220327" y="2276475"/>
            <a:ext cx="3055529" cy="3417196"/>
            <a:chOff x="76311" y="2276475"/>
            <a:chExt cx="3055529" cy="3417196"/>
          </a:xfrm>
        </p:grpSpPr>
        <p:grpSp>
          <p:nvGrpSpPr>
            <p:cNvPr id="33" name="그룹 32"/>
            <p:cNvGrpSpPr/>
            <p:nvPr/>
          </p:nvGrpSpPr>
          <p:grpSpPr>
            <a:xfrm>
              <a:off x="76311" y="2708275"/>
              <a:ext cx="3055529" cy="2985396"/>
              <a:chOff x="76311" y="2708275"/>
              <a:chExt cx="3055529" cy="2985396"/>
            </a:xfrm>
          </p:grpSpPr>
          <p:pic>
            <p:nvPicPr>
              <p:cNvPr id="513035" name="Picture 11" descr="RENO검출기-개요도-new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00726" y="2708275"/>
                <a:ext cx="2331114" cy="2226220"/>
              </a:xfrm>
              <a:prstGeom prst="rect">
                <a:avLst/>
              </a:prstGeom>
              <a:noFill/>
            </p:spPr>
          </p:pic>
          <p:sp>
            <p:nvSpPr>
              <p:cNvPr id="513036" name="Line 12"/>
              <p:cNvSpPr>
                <a:spLocks noChangeShapeType="1"/>
              </p:cNvSpPr>
              <p:nvPr/>
            </p:nvSpPr>
            <p:spPr bwMode="auto">
              <a:xfrm>
                <a:off x="1466129" y="4987637"/>
                <a:ext cx="1066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algn="ctr" latinLnBrk="0"/>
                <a:endParaRPr lang="ko-KR" alt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13037" name="Text Box 13"/>
              <p:cNvSpPr txBox="1">
                <a:spLocks noChangeArrowheads="1"/>
              </p:cNvSpPr>
              <p:nvPr/>
            </p:nvSpPr>
            <p:spPr bwMode="auto">
              <a:xfrm>
                <a:off x="1599796" y="5032161"/>
                <a:ext cx="955979" cy="3139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latinLnBrk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1800" dirty="0" smtClean="0">
                    <a:solidFill>
                      <a:srgbClr val="000000"/>
                    </a:solidFill>
                    <a:latin typeface="Arial" pitchFamily="34" charset="0"/>
                    <a:ea typeface="굴림" pitchFamily="50" charset="-127"/>
                    <a:sym typeface="Wingdings" pitchFamily="2" charset="2"/>
                  </a:rPr>
                  <a:t>5.4 m</a:t>
                </a:r>
              </a:p>
            </p:txBody>
          </p:sp>
          <p:sp>
            <p:nvSpPr>
              <p:cNvPr id="513038" name="Line 14"/>
              <p:cNvSpPr>
                <a:spLocks noChangeShapeType="1"/>
              </p:cNvSpPr>
              <p:nvPr/>
            </p:nvSpPr>
            <p:spPr bwMode="auto">
              <a:xfrm>
                <a:off x="866825" y="3294274"/>
                <a:ext cx="0" cy="123806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algn="ctr" latinLnBrk="0"/>
                <a:endParaRPr lang="ko-KR" alt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13039" name="Text Box 15"/>
              <p:cNvSpPr txBox="1">
                <a:spLocks noChangeArrowheads="1"/>
              </p:cNvSpPr>
              <p:nvPr/>
            </p:nvSpPr>
            <p:spPr bwMode="auto">
              <a:xfrm rot="5400000">
                <a:off x="87696" y="3878761"/>
                <a:ext cx="1090803" cy="3139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latinLnBrk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1800" dirty="0" smtClean="0">
                    <a:solidFill>
                      <a:srgbClr val="000000"/>
                    </a:solidFill>
                    <a:latin typeface="Arial" pitchFamily="34" charset="0"/>
                    <a:ea typeface="굴림" pitchFamily="50" charset="-127"/>
                    <a:sym typeface="Wingdings" pitchFamily="2" charset="2"/>
                  </a:rPr>
                  <a:t>5.8 m</a:t>
                </a:r>
              </a:p>
            </p:txBody>
          </p:sp>
          <p:sp>
            <p:nvSpPr>
              <p:cNvPr id="513040" name="Line 16"/>
              <p:cNvSpPr>
                <a:spLocks noChangeShapeType="1"/>
              </p:cNvSpPr>
              <p:nvPr/>
            </p:nvSpPr>
            <p:spPr bwMode="auto">
              <a:xfrm>
                <a:off x="1066593" y="5313670"/>
                <a:ext cx="179937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algn="ctr" latinLnBrk="0"/>
                <a:endParaRPr lang="ko-KR" alt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13041" name="Text Box 17"/>
              <p:cNvSpPr txBox="1">
                <a:spLocks noChangeArrowheads="1"/>
              </p:cNvSpPr>
              <p:nvPr/>
            </p:nvSpPr>
            <p:spPr bwMode="auto">
              <a:xfrm>
                <a:off x="1599796" y="5379739"/>
                <a:ext cx="955979" cy="3139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latinLnBrk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1800" dirty="0" smtClean="0">
                    <a:solidFill>
                      <a:srgbClr val="000000"/>
                    </a:solidFill>
                    <a:latin typeface="Arial" pitchFamily="34" charset="0"/>
                    <a:ea typeface="굴림" pitchFamily="50" charset="-127"/>
                    <a:sym typeface="Wingdings" pitchFamily="2" charset="2"/>
                  </a:rPr>
                  <a:t>8.4 m</a:t>
                </a:r>
              </a:p>
            </p:txBody>
          </p:sp>
          <p:sp>
            <p:nvSpPr>
              <p:cNvPr id="513042" name="Line 18"/>
              <p:cNvSpPr>
                <a:spLocks noChangeShapeType="1"/>
              </p:cNvSpPr>
              <p:nvPr/>
            </p:nvSpPr>
            <p:spPr bwMode="auto">
              <a:xfrm>
                <a:off x="467290" y="2968240"/>
                <a:ext cx="0" cy="19547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algn="ctr" latinLnBrk="0"/>
                <a:endParaRPr lang="ko-KR" alt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13043" name="Text Box 19"/>
              <p:cNvSpPr txBox="1">
                <a:spLocks noChangeArrowheads="1"/>
              </p:cNvSpPr>
              <p:nvPr/>
            </p:nvSpPr>
            <p:spPr bwMode="auto">
              <a:xfrm rot="5400000">
                <a:off x="-312125" y="3878760"/>
                <a:ext cx="1090803" cy="3139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latinLnBrk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1800" dirty="0" smtClean="0">
                    <a:solidFill>
                      <a:srgbClr val="000000"/>
                    </a:solidFill>
                    <a:latin typeface="Arial" pitchFamily="34" charset="0"/>
                    <a:ea typeface="굴림" pitchFamily="50" charset="-127"/>
                    <a:sym typeface="Wingdings" pitchFamily="2" charset="2"/>
                  </a:rPr>
                  <a:t>8.8 m</a:t>
                </a:r>
              </a:p>
            </p:txBody>
          </p:sp>
        </p:grpSp>
        <p:sp>
          <p:nvSpPr>
            <p:cNvPr id="513052" name="Text Box 28"/>
            <p:cNvSpPr txBox="1">
              <a:spLocks noChangeArrowheads="1"/>
            </p:cNvSpPr>
            <p:nvPr/>
          </p:nvSpPr>
          <p:spPr bwMode="auto">
            <a:xfrm>
              <a:off x="1547813" y="2276475"/>
              <a:ext cx="1079500" cy="38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24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sym typeface="Wingdings" pitchFamily="2" charset="2"/>
                </a:rPr>
                <a:t>RENO</a:t>
              </a:r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3851275" y="1604963"/>
            <a:ext cx="4897438" cy="5137150"/>
            <a:chOff x="2426" y="1011"/>
            <a:chExt cx="3085" cy="3236"/>
          </a:xfrm>
        </p:grpSpPr>
        <p:grpSp>
          <p:nvGrpSpPr>
            <p:cNvPr id="5" name="Group 34"/>
            <p:cNvGrpSpPr>
              <a:grpSpLocks/>
            </p:cNvGrpSpPr>
            <p:nvPr/>
          </p:nvGrpSpPr>
          <p:grpSpPr bwMode="auto">
            <a:xfrm>
              <a:off x="2426" y="1011"/>
              <a:ext cx="3085" cy="3236"/>
              <a:chOff x="2426" y="1011"/>
              <a:chExt cx="3085" cy="3236"/>
            </a:xfrm>
          </p:grpSpPr>
          <p:grpSp>
            <p:nvGrpSpPr>
              <p:cNvPr id="6" name="Group 24"/>
              <p:cNvGrpSpPr>
                <a:grpSpLocks/>
              </p:cNvGrpSpPr>
              <p:nvPr/>
            </p:nvGrpSpPr>
            <p:grpSpPr bwMode="auto">
              <a:xfrm>
                <a:off x="2744" y="1253"/>
                <a:ext cx="2767" cy="2677"/>
                <a:chOff x="2744" y="1071"/>
                <a:chExt cx="2767" cy="2677"/>
              </a:xfrm>
            </p:grpSpPr>
            <p:sp>
              <p:nvSpPr>
                <p:cNvPr id="513044" name="Rectangle 20"/>
                <p:cNvSpPr>
                  <a:spLocks noChangeArrowheads="1"/>
                </p:cNvSpPr>
                <p:nvPr/>
              </p:nvSpPr>
              <p:spPr bwMode="auto">
                <a:xfrm>
                  <a:off x="2744" y="1071"/>
                  <a:ext cx="2767" cy="2677"/>
                </a:xfrm>
                <a:prstGeom prst="rect">
                  <a:avLst/>
                </a:prstGeom>
                <a:solidFill>
                  <a:schemeClr val="accent1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latinLnBrk="0"/>
                  <a:endParaRPr lang="ko-KR" altLang="en-US" sz="1800" smtClean="0">
                    <a:solidFill>
                      <a:srgbClr val="000000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51304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16" y="1344"/>
                  <a:ext cx="2223" cy="2131"/>
                </a:xfrm>
                <a:prstGeom prst="rect">
                  <a:avLst/>
                </a:prstGeom>
                <a:solidFill>
                  <a:srgbClr val="FFFF99"/>
                </a:solidFill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latinLnBrk="0"/>
                  <a:endParaRPr lang="ko-KR" altLang="en-US" sz="1800" smtClean="0">
                    <a:solidFill>
                      <a:srgbClr val="000000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513046" name="Line 22"/>
              <p:cNvSpPr>
                <a:spLocks noChangeShapeType="1"/>
              </p:cNvSpPr>
              <p:nvPr/>
            </p:nvSpPr>
            <p:spPr bwMode="auto">
              <a:xfrm>
                <a:off x="3016" y="3748"/>
                <a:ext cx="222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algn="ctr" latinLnBrk="0"/>
                <a:endParaRPr lang="ko-KR" alt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13047" name="Text Box 23"/>
              <p:cNvSpPr txBox="1">
                <a:spLocks noChangeArrowheads="1"/>
              </p:cNvSpPr>
              <p:nvPr/>
            </p:nvSpPr>
            <p:spPr bwMode="auto">
              <a:xfrm>
                <a:off x="3878" y="3748"/>
                <a:ext cx="499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1800" dirty="0" smtClean="0">
                    <a:solidFill>
                      <a:srgbClr val="000000"/>
                    </a:solidFill>
                    <a:latin typeface="Arial" pitchFamily="34" charset="0"/>
                    <a:ea typeface="굴림" pitchFamily="50" charset="-127"/>
                    <a:sym typeface="Wingdings" pitchFamily="2" charset="2"/>
                  </a:rPr>
                  <a:t>20 m</a:t>
                </a:r>
              </a:p>
            </p:txBody>
          </p:sp>
          <p:sp>
            <p:nvSpPr>
              <p:cNvPr id="513049" name="Line 25"/>
              <p:cNvSpPr>
                <a:spLocks noChangeShapeType="1"/>
              </p:cNvSpPr>
              <p:nvPr/>
            </p:nvSpPr>
            <p:spPr bwMode="auto">
              <a:xfrm>
                <a:off x="2744" y="4020"/>
                <a:ext cx="276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algn="ctr" latinLnBrk="0"/>
                <a:endParaRPr lang="ko-KR" alt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13050" name="Text Box 26"/>
              <p:cNvSpPr txBox="1">
                <a:spLocks noChangeArrowheads="1"/>
              </p:cNvSpPr>
              <p:nvPr/>
            </p:nvSpPr>
            <p:spPr bwMode="auto">
              <a:xfrm>
                <a:off x="3878" y="4051"/>
                <a:ext cx="499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1800" dirty="0" smtClean="0">
                    <a:solidFill>
                      <a:srgbClr val="000000"/>
                    </a:solidFill>
                    <a:latin typeface="Arial" pitchFamily="34" charset="0"/>
                    <a:ea typeface="굴림" pitchFamily="50" charset="-127"/>
                    <a:sym typeface="Wingdings" pitchFamily="2" charset="2"/>
                  </a:rPr>
                  <a:t>25 m</a:t>
                </a:r>
              </a:p>
            </p:txBody>
          </p:sp>
          <p:sp>
            <p:nvSpPr>
              <p:cNvPr id="513053" name="Text Box 29"/>
              <p:cNvSpPr txBox="1">
                <a:spLocks noChangeArrowheads="1"/>
              </p:cNvSpPr>
              <p:nvPr/>
            </p:nvSpPr>
            <p:spPr bwMode="auto">
              <a:xfrm>
                <a:off x="3560" y="1011"/>
                <a:ext cx="1134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2400" smtClean="0">
                    <a:solidFill>
                      <a:srgbClr val="000000"/>
                    </a:solidFill>
                    <a:latin typeface="Arial" pitchFamily="34" charset="0"/>
                    <a:ea typeface="굴림" pitchFamily="50" charset="-127"/>
                    <a:sym typeface="Wingdings" pitchFamily="2" charset="2"/>
                  </a:rPr>
                  <a:t>RENO-50</a:t>
                </a:r>
              </a:p>
            </p:txBody>
          </p:sp>
          <p:sp>
            <p:nvSpPr>
              <p:cNvPr id="513054" name="Line 30"/>
              <p:cNvSpPr>
                <a:spLocks noChangeShapeType="1"/>
              </p:cNvSpPr>
              <p:nvPr/>
            </p:nvSpPr>
            <p:spPr bwMode="auto">
              <a:xfrm>
                <a:off x="2940" y="1525"/>
                <a:ext cx="0" cy="213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algn="ctr" latinLnBrk="0"/>
                <a:endParaRPr lang="ko-KR" alt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13055" name="Text Box 31"/>
              <p:cNvSpPr txBox="1">
                <a:spLocks noChangeArrowheads="1"/>
              </p:cNvSpPr>
              <p:nvPr/>
            </p:nvSpPr>
            <p:spPr bwMode="auto">
              <a:xfrm rot="5400000">
                <a:off x="2592" y="2493"/>
                <a:ext cx="499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1800" dirty="0" smtClean="0">
                    <a:solidFill>
                      <a:srgbClr val="000000"/>
                    </a:solidFill>
                    <a:latin typeface="Arial" pitchFamily="34" charset="0"/>
                    <a:ea typeface="굴림" pitchFamily="50" charset="-127"/>
                    <a:sym typeface="Wingdings" pitchFamily="2" charset="2"/>
                  </a:rPr>
                  <a:t>20 m</a:t>
                </a:r>
              </a:p>
            </p:txBody>
          </p:sp>
          <p:sp>
            <p:nvSpPr>
              <p:cNvPr id="513056" name="Line 32"/>
              <p:cNvSpPr>
                <a:spLocks noChangeShapeType="1"/>
              </p:cNvSpPr>
              <p:nvPr/>
            </p:nvSpPr>
            <p:spPr bwMode="auto">
              <a:xfrm flipH="1">
                <a:off x="2653" y="1253"/>
                <a:ext cx="0" cy="26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algn="ctr" latinLnBrk="0"/>
                <a:endParaRPr lang="ko-KR" alt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13057" name="Text Box 33"/>
              <p:cNvSpPr txBox="1">
                <a:spLocks noChangeArrowheads="1"/>
              </p:cNvSpPr>
              <p:nvPr/>
            </p:nvSpPr>
            <p:spPr bwMode="auto">
              <a:xfrm rot="5400000">
                <a:off x="2274" y="2493"/>
                <a:ext cx="499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1800" dirty="0" smtClean="0">
                    <a:solidFill>
                      <a:srgbClr val="000000"/>
                    </a:solidFill>
                    <a:latin typeface="Arial" pitchFamily="34" charset="0"/>
                    <a:ea typeface="굴림" pitchFamily="50" charset="-127"/>
                    <a:sym typeface="Wingdings" pitchFamily="2" charset="2"/>
                  </a:rPr>
                  <a:t>25 m</a:t>
                </a:r>
              </a:p>
            </p:txBody>
          </p:sp>
        </p:grpSp>
        <p:sp>
          <p:nvSpPr>
            <p:cNvPr id="513059" name="Text Box 35"/>
            <p:cNvSpPr txBox="1">
              <a:spLocks noChangeArrowheads="1"/>
            </p:cNvSpPr>
            <p:nvPr/>
          </p:nvSpPr>
          <p:spPr bwMode="auto">
            <a:xfrm>
              <a:off x="3470" y="2324"/>
              <a:ext cx="1361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latinLnBrk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sym typeface="Wingdings" pitchFamily="2" charset="2"/>
                </a:rPr>
                <a:t>LAB (5 </a:t>
              </a:r>
              <a:r>
                <a:rPr lang="en-US" altLang="ko-KR" sz="2000" dirty="0" err="1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sym typeface="Wingdings" pitchFamily="2" charset="2"/>
                </a:rPr>
                <a:t>kton</a:t>
              </a:r>
              <a:r>
                <a:rPr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sym typeface="Wingdings" pitchFamily="2" charset="2"/>
                </a:rPr>
                <a:t>)</a:t>
              </a:r>
            </a:p>
            <a:p>
              <a:pPr algn="ctr" latinLnBrk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sym typeface="Wingdings" pitchFamily="2" charset="2"/>
                </a:rPr>
                <a:t>3000 10” PMTs</a:t>
              </a:r>
            </a:p>
          </p:txBody>
        </p:sp>
        <p:sp>
          <p:nvSpPr>
            <p:cNvPr id="513060" name="Text Box 36"/>
            <p:cNvSpPr txBox="1">
              <a:spLocks noChangeArrowheads="1"/>
            </p:cNvSpPr>
            <p:nvPr/>
          </p:nvSpPr>
          <p:spPr bwMode="auto">
            <a:xfrm>
              <a:off x="4649" y="1268"/>
              <a:ext cx="77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latinLnBrk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200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sym typeface="Wingdings" pitchFamily="2" charset="2"/>
                </a:rPr>
                <a:t>Water</a:t>
              </a:r>
            </a:p>
          </p:txBody>
        </p:sp>
      </p:grpSp>
      <p:sp>
        <p:nvSpPr>
          <p:cNvPr id="32" name="Text Box 35"/>
          <p:cNvSpPr txBox="1">
            <a:spLocks noChangeArrowheads="1"/>
          </p:cNvSpPr>
          <p:nvPr/>
        </p:nvSpPr>
        <p:spPr bwMode="auto">
          <a:xfrm>
            <a:off x="4427984" y="2082334"/>
            <a:ext cx="23042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latinLnBrk="0">
              <a:lnSpc>
                <a:spcPct val="80000"/>
              </a:lnSpc>
              <a:spcBef>
                <a:spcPct val="50000"/>
              </a:spcBef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500 10” OD PMTs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2"/>
          <p:cNvSpPr>
            <a:spLocks noChangeArrowheads="1"/>
          </p:cNvSpPr>
          <p:nvPr/>
        </p:nvSpPr>
        <p:spPr bwMode="auto">
          <a:xfrm>
            <a:off x="533400" y="260350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altLang="ko-KR" sz="3600" b="1" smtClean="0">
                <a:solidFill>
                  <a:srgbClr val="000000"/>
                </a:solidFill>
                <a:latin typeface="Arial" pitchFamily="34" charset="0"/>
              </a:rPr>
              <a:t>Physics with RENO-50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323850" y="1058864"/>
            <a:ext cx="8424863" cy="1290638"/>
            <a:chOff x="204" y="754"/>
            <a:chExt cx="5307" cy="813"/>
          </a:xfrm>
        </p:grpSpPr>
        <p:sp>
          <p:nvSpPr>
            <p:cNvPr id="517123" name="Text Box 3"/>
            <p:cNvSpPr txBox="1">
              <a:spLocks noChangeArrowheads="1"/>
            </p:cNvSpPr>
            <p:nvPr/>
          </p:nvSpPr>
          <p:spPr bwMode="auto">
            <a:xfrm>
              <a:off x="204" y="754"/>
              <a:ext cx="4899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Char char="n"/>
              </a:pPr>
              <a:r>
                <a:rPr lang="en-US" altLang="ko-KR" sz="2400" smtClean="0">
                  <a:solidFill>
                    <a:srgbClr val="FF6600"/>
                  </a:solidFill>
                  <a:latin typeface="Arial" pitchFamily="34" charset="0"/>
                  <a:ea typeface="굴림" pitchFamily="50" charset="-127"/>
                  <a:sym typeface="Wingdings" pitchFamily="2" charset="2"/>
                </a:rPr>
                <a:t> Precise measurement of </a:t>
              </a:r>
              <a:r>
                <a:rPr lang="en-US" altLang="ja-JP" sz="2400" b="1" i="1" smtClean="0">
                  <a:solidFill>
                    <a:srgbClr val="FF6600"/>
                  </a:solidFill>
                  <a:latin typeface="Symbol" pitchFamily="18" charset="2"/>
                  <a:ea typeface="Osaka" pitchFamily="-110" charset="-128"/>
                </a:rPr>
                <a:t>q</a:t>
              </a:r>
              <a:r>
                <a:rPr lang="en-US" altLang="ja-JP" sz="2400" b="1" baseline="-25000" smtClean="0">
                  <a:solidFill>
                    <a:srgbClr val="FF6600"/>
                  </a:solidFill>
                  <a:latin typeface="Arial" pitchFamily="34" charset="0"/>
                  <a:ea typeface="Osaka" pitchFamily="-110" charset="-128"/>
                </a:rPr>
                <a:t>12</a:t>
              </a:r>
              <a:endParaRPr lang="en-US" altLang="ko-KR" sz="240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  <a:sym typeface="Wingdings" pitchFamily="2" charset="2"/>
              </a:endParaRPr>
            </a:p>
          </p:txBody>
        </p:sp>
        <p:graphicFrame>
          <p:nvGraphicFramePr>
            <p:cNvPr id="517153" name="Object 33"/>
            <p:cNvGraphicFramePr>
              <a:graphicFrameLocks noChangeAspect="1"/>
            </p:cNvGraphicFramePr>
            <p:nvPr/>
          </p:nvGraphicFramePr>
          <p:xfrm>
            <a:off x="723" y="977"/>
            <a:ext cx="1702" cy="590"/>
          </p:xfrm>
          <a:graphic>
            <a:graphicData uri="http://schemas.openxmlformats.org/presentationml/2006/ole">
              <p:oleObj spid="_x0000_s237570" name="Equation" r:id="rId3" imgW="1320480" imgH="457200" progId="Equation.3">
                <p:embed/>
              </p:oleObj>
            </a:graphicData>
          </a:graphic>
        </p:graphicFrame>
        <p:sp>
          <p:nvSpPr>
            <p:cNvPr id="517155" name="Text Box 35"/>
            <p:cNvSpPr txBox="1">
              <a:spLocks noChangeArrowheads="1"/>
            </p:cNvSpPr>
            <p:nvPr/>
          </p:nvSpPr>
          <p:spPr bwMode="auto">
            <a:xfrm>
              <a:off x="2472" y="1162"/>
              <a:ext cx="303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atinLnBrk="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altLang="ko-KR" sz="20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sym typeface="Wingdings" pitchFamily="2" charset="2"/>
                </a:rPr>
                <a:t>in a year     ←   current accuracy : 5.4%</a:t>
              </a:r>
            </a:p>
          </p:txBody>
        </p:sp>
      </p:grpSp>
      <p:sp>
        <p:nvSpPr>
          <p:cNvPr id="517158" name="Text Box 38"/>
          <p:cNvSpPr txBox="1">
            <a:spLocks noChangeArrowheads="1"/>
          </p:cNvSpPr>
          <p:nvPr/>
        </p:nvSpPr>
        <p:spPr bwMode="auto">
          <a:xfrm>
            <a:off x="323850" y="2427288"/>
            <a:ext cx="77771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ko-KR" sz="240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Determination</a:t>
            </a:r>
            <a:r>
              <a:rPr lang="ko-KR" altLang="en-US" sz="240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</a:t>
            </a:r>
            <a:r>
              <a:rPr lang="en-US" altLang="ko-KR" sz="240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of mass hierarchy </a:t>
            </a:r>
            <a:r>
              <a:rPr lang="en-US" altLang="ja-JP" sz="2400" b="1" smtClean="0">
                <a:solidFill>
                  <a:srgbClr val="FF6600"/>
                </a:solidFill>
                <a:latin typeface="Symbol" pitchFamily="18" charset="2"/>
                <a:ea typeface="Osaka" pitchFamily="-110" charset="-128"/>
              </a:rPr>
              <a:t>D</a:t>
            </a:r>
            <a:r>
              <a:rPr lang="en-US" altLang="ja-JP" sz="2400" b="1" smtClean="0">
                <a:solidFill>
                  <a:srgbClr val="FF6600"/>
                </a:solidFill>
                <a:latin typeface="Arial" pitchFamily="34" charset="0"/>
                <a:ea typeface="Osaka" pitchFamily="-110" charset="-128"/>
              </a:rPr>
              <a:t>m</a:t>
            </a:r>
            <a:r>
              <a:rPr lang="en-US" altLang="ja-JP" sz="2400" b="1" baseline="30000" smtClean="0">
                <a:solidFill>
                  <a:srgbClr val="FF6600"/>
                </a:solidFill>
                <a:latin typeface="Arial" pitchFamily="34" charset="0"/>
                <a:ea typeface="Osaka" pitchFamily="-110" charset="-128"/>
              </a:rPr>
              <a:t>2</a:t>
            </a:r>
            <a:r>
              <a:rPr lang="en-US" altLang="ja-JP" sz="2400" b="1" baseline="-25000" smtClean="0">
                <a:solidFill>
                  <a:srgbClr val="FF6600"/>
                </a:solidFill>
                <a:latin typeface="Arial" pitchFamily="34" charset="0"/>
                <a:ea typeface="Osaka" pitchFamily="-110" charset="-128"/>
              </a:rPr>
              <a:t>13</a:t>
            </a:r>
            <a:r>
              <a:rPr lang="en-US" altLang="ko-KR" sz="240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</a:t>
            </a:r>
          </a:p>
        </p:txBody>
      </p:sp>
      <p:sp>
        <p:nvSpPr>
          <p:cNvPr id="517161" name="Text Box 41"/>
          <p:cNvSpPr txBox="1">
            <a:spLocks noChangeArrowheads="1"/>
          </p:cNvSpPr>
          <p:nvPr/>
        </p:nvSpPr>
        <p:spPr bwMode="auto">
          <a:xfrm>
            <a:off x="323850" y="3074988"/>
            <a:ext cx="7777163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ko-KR" sz="2400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Neutrino burst from a Supernova in our Galaxy</a:t>
            </a: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:</a:t>
            </a:r>
          </a:p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     ~1500 events  (@8 </a:t>
            </a:r>
            <a:r>
              <a:rPr lang="en-US" altLang="ko-KR" sz="240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kpc</a:t>
            </a: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)  </a:t>
            </a:r>
          </a:p>
        </p:txBody>
      </p:sp>
      <p:sp>
        <p:nvSpPr>
          <p:cNvPr id="517162" name="Text Box 42"/>
          <p:cNvSpPr txBox="1">
            <a:spLocks noChangeArrowheads="1"/>
          </p:cNvSpPr>
          <p:nvPr/>
        </p:nvSpPr>
        <p:spPr bwMode="auto">
          <a:xfrm>
            <a:off x="323850" y="4149725"/>
            <a:ext cx="84248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Geo-neutrinos : ~ 300 geo-neutrinos for 5 years  </a:t>
            </a:r>
          </a:p>
        </p:txBody>
      </p:sp>
      <p:sp>
        <p:nvSpPr>
          <p:cNvPr id="517163" name="Text Box 43"/>
          <p:cNvSpPr txBox="1">
            <a:spLocks noChangeArrowheads="1"/>
          </p:cNvSpPr>
          <p:nvPr/>
        </p:nvSpPr>
        <p:spPr bwMode="auto">
          <a:xfrm>
            <a:off x="323850" y="4725988"/>
            <a:ext cx="84248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ko-KR" sz="240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Solar neutrinos : with ultra low radioacitivity  </a:t>
            </a:r>
          </a:p>
        </p:txBody>
      </p:sp>
      <p:sp>
        <p:nvSpPr>
          <p:cNvPr id="517164" name="Text Box 44"/>
          <p:cNvSpPr txBox="1">
            <a:spLocks noChangeArrowheads="1"/>
          </p:cNvSpPr>
          <p:nvPr/>
        </p:nvSpPr>
        <p:spPr bwMode="auto">
          <a:xfrm>
            <a:off x="323850" y="5853113"/>
            <a:ext cx="84248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Detection of T2K beam :  ~120 events/year  </a:t>
            </a:r>
          </a:p>
        </p:txBody>
      </p:sp>
      <p:sp>
        <p:nvSpPr>
          <p:cNvPr id="517165" name="Text Box 45"/>
          <p:cNvSpPr txBox="1">
            <a:spLocks noChangeArrowheads="1"/>
          </p:cNvSpPr>
          <p:nvPr/>
        </p:nvSpPr>
        <p:spPr bwMode="auto">
          <a:xfrm>
            <a:off x="323850" y="6426200"/>
            <a:ext cx="88201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0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ko-KR" sz="240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Test of non-standard physics :  sterile/mass varying neutrinos</a:t>
            </a:r>
          </a:p>
        </p:txBody>
      </p:sp>
      <p:sp>
        <p:nvSpPr>
          <p:cNvPr id="517166" name="Text Box 46"/>
          <p:cNvSpPr txBox="1">
            <a:spLocks noChangeArrowheads="1"/>
          </p:cNvSpPr>
          <p:nvPr/>
        </p:nvSpPr>
        <p:spPr bwMode="auto">
          <a:xfrm>
            <a:off x="323850" y="5302250"/>
            <a:ext cx="84248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ko-KR" sz="240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 Reactor physics :  non-proliferation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ChangeArrowheads="1"/>
          </p:cNvSpPr>
          <p:nvPr/>
        </p:nvSpPr>
        <p:spPr bwMode="auto">
          <a:xfrm>
            <a:off x="899592" y="233462"/>
            <a:ext cx="7344816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chemeClr val="tx1"/>
                </a:solidFill>
                <a:latin typeface="Arial" charset="0"/>
              </a:rPr>
              <a:t>Efforts for Finding </a:t>
            </a:r>
            <a:r>
              <a:rPr lang="en-US" altLang="ja-JP" sz="2800" b="1" dirty="0" smtClean="0">
                <a:solidFill>
                  <a:srgbClr val="000000"/>
                </a:solidFill>
                <a:latin typeface="Symbol" pitchFamily="18" charset="2"/>
                <a:ea typeface="MS PGothic" pitchFamily="34" charset="-128"/>
              </a:rPr>
              <a:t>q</a:t>
            </a:r>
            <a:r>
              <a:rPr lang="en-US" altLang="ja-JP" sz="2800" b="1" baseline="-25000" dirty="0" smtClean="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13</a:t>
            </a:r>
            <a:r>
              <a:rPr lang="en-US" altLang="ko-KR" sz="3000" b="1" dirty="0" smtClean="0">
                <a:solidFill>
                  <a:schemeClr val="tx1"/>
                </a:solidFill>
                <a:latin typeface="Arial" charset="0"/>
              </a:rPr>
              <a:t> </a:t>
            </a:r>
            <a:endParaRPr lang="en-US" altLang="ko-KR" sz="3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" name="그룹 30"/>
          <p:cNvGrpSpPr/>
          <p:nvPr/>
        </p:nvGrpSpPr>
        <p:grpSpPr>
          <a:xfrm>
            <a:off x="107504" y="1084674"/>
            <a:ext cx="5760640" cy="904166"/>
            <a:chOff x="323528" y="1082352"/>
            <a:chExt cx="5760640" cy="904166"/>
          </a:xfrm>
        </p:grpSpPr>
        <p:sp>
          <p:nvSpPr>
            <p:cNvPr id="8" name="Text Box 3092"/>
            <p:cNvSpPr txBox="1">
              <a:spLocks noChangeArrowheads="1"/>
            </p:cNvSpPr>
            <p:nvPr/>
          </p:nvSpPr>
          <p:spPr bwMode="auto">
            <a:xfrm>
              <a:off x="323528" y="1082352"/>
              <a:ext cx="5760640" cy="40011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kern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Chooz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(2003) &amp; Palo Verde (2000):  No signal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 Box 3092"/>
            <p:cNvSpPr txBox="1">
              <a:spLocks noChangeArrowheads="1"/>
            </p:cNvSpPr>
            <p:nvPr/>
          </p:nvSpPr>
          <p:spPr bwMode="auto">
            <a:xfrm>
              <a:off x="611560" y="1586408"/>
              <a:ext cx="3600400" cy="4001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</a:pPr>
              <a:r>
                <a:rPr kumimoji="0" lang="en-US" altLang="ja-JP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sin</a:t>
              </a:r>
              <a:r>
                <a:rPr lang="en-US" altLang="ja-JP" sz="2000" b="1" baseline="42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(2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Symbol" pitchFamily="18" charset="2"/>
                  <a:ea typeface="MS PGothic" pitchFamily="34" charset="-128"/>
                </a:rPr>
                <a:t>q</a:t>
              </a:r>
              <a:r>
                <a:rPr lang="en-US" altLang="ja-JP" sz="2000" b="1" baseline="-25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13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) &lt; 0.12  </a:t>
              </a:r>
              <a:r>
                <a:rPr lang="en-US" altLang="ja-JP" sz="2000" dirty="0" smtClean="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rPr>
                <a:t>at 90% C.L. </a:t>
              </a:r>
              <a:endParaRPr kumimoji="0" lang="en-US" altLang="ko-KR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그룹 33"/>
          <p:cNvGrpSpPr/>
          <p:nvPr/>
        </p:nvGrpSpPr>
        <p:grpSpPr>
          <a:xfrm>
            <a:off x="107504" y="2351202"/>
            <a:ext cx="5616624" cy="1365830"/>
            <a:chOff x="323528" y="2162472"/>
            <a:chExt cx="5616624" cy="1365830"/>
          </a:xfrm>
        </p:grpSpPr>
        <p:sp>
          <p:nvSpPr>
            <p:cNvPr id="25" name="Text Box 3092"/>
            <p:cNvSpPr txBox="1">
              <a:spLocks noChangeArrowheads="1"/>
            </p:cNvSpPr>
            <p:nvPr/>
          </p:nvSpPr>
          <p:spPr bwMode="auto">
            <a:xfrm>
              <a:off x="323528" y="2162472"/>
              <a:ext cx="4032448" cy="40011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T2K :  2.5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Symbol" pitchFamily="18" charset="2"/>
                  <a:cs typeface="Arial" pitchFamily="34" charset="0"/>
                </a:rPr>
                <a:t>s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excess  (2011)  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3092"/>
            <p:cNvSpPr txBox="1">
              <a:spLocks noChangeArrowheads="1"/>
            </p:cNvSpPr>
            <p:nvPr/>
          </p:nvSpPr>
          <p:spPr bwMode="auto">
            <a:xfrm>
              <a:off x="611560" y="2666528"/>
              <a:ext cx="5328592" cy="86177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</a:pPr>
              <a:r>
                <a:rPr kumimoji="0" lang="en-US" altLang="ja-JP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0.03 &lt; sin</a:t>
              </a:r>
              <a:r>
                <a:rPr lang="en-US" altLang="ja-JP" sz="2000" b="1" baseline="42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(2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Symbol" pitchFamily="18" charset="2"/>
                  <a:ea typeface="MS PGothic" pitchFamily="34" charset="-128"/>
                </a:rPr>
                <a:t>q</a:t>
              </a:r>
              <a:r>
                <a:rPr lang="en-US" altLang="ja-JP" sz="2000" b="1" baseline="-25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13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) &lt; 0.28  </a:t>
              </a:r>
              <a:r>
                <a:rPr lang="en-US" altLang="ja-JP" sz="2000" dirty="0" smtClean="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rPr>
                <a:t>at 90% C.L. for N.H.</a:t>
              </a:r>
            </a:p>
            <a:p>
              <a:pPr fontAlgn="auto" latinLnBrk="0">
                <a:spcBef>
                  <a:spcPct val="50000"/>
                </a:spcBef>
                <a:spcAft>
                  <a:spcPts val="0"/>
                </a:spcAft>
              </a:pP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 0.04 &lt; sin</a:t>
              </a:r>
              <a:r>
                <a:rPr lang="en-US" altLang="ja-JP" sz="2000" b="1" baseline="42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(2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Symbol" pitchFamily="18" charset="2"/>
                  <a:ea typeface="MS PGothic" pitchFamily="34" charset="-128"/>
                </a:rPr>
                <a:t>q</a:t>
              </a:r>
              <a:r>
                <a:rPr lang="en-US" altLang="ja-JP" sz="2000" b="1" baseline="-25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13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) &lt; 0.34  </a:t>
              </a:r>
              <a:r>
                <a:rPr lang="en-US" altLang="ja-JP" sz="2000" dirty="0" smtClean="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rPr>
                <a:t>at 90% C.L. for I.H.</a:t>
              </a:r>
              <a:endParaRPr kumimoji="0" lang="en-US" altLang="ko-KR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그룹 32"/>
          <p:cNvGrpSpPr/>
          <p:nvPr/>
        </p:nvGrpSpPr>
        <p:grpSpPr>
          <a:xfrm>
            <a:off x="107504" y="4005064"/>
            <a:ext cx="5688632" cy="1365830"/>
            <a:chOff x="323528" y="3674640"/>
            <a:chExt cx="5688632" cy="1365830"/>
          </a:xfrm>
        </p:grpSpPr>
        <p:sp>
          <p:nvSpPr>
            <p:cNvPr id="27" name="Text Box 3092"/>
            <p:cNvSpPr txBox="1">
              <a:spLocks noChangeArrowheads="1"/>
            </p:cNvSpPr>
            <p:nvPr/>
          </p:nvSpPr>
          <p:spPr bwMode="auto">
            <a:xfrm>
              <a:off x="323528" y="3674640"/>
              <a:ext cx="4032448" cy="40011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MINOS :  1.7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Symbol" pitchFamily="18" charset="2"/>
                  <a:cs typeface="Arial" pitchFamily="34" charset="0"/>
                </a:rPr>
                <a:t>s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excess  (2011)  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 Box 3092"/>
            <p:cNvSpPr txBox="1">
              <a:spLocks noChangeArrowheads="1"/>
            </p:cNvSpPr>
            <p:nvPr/>
          </p:nvSpPr>
          <p:spPr bwMode="auto">
            <a:xfrm>
              <a:off x="611560" y="4178696"/>
              <a:ext cx="5400600" cy="86177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</a:pPr>
              <a:r>
                <a:rPr kumimoji="0" lang="en-US" altLang="ja-JP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0 &lt; sin</a:t>
              </a:r>
              <a:r>
                <a:rPr lang="en-US" altLang="ja-JP" sz="2000" b="1" baseline="42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(2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Symbol" pitchFamily="18" charset="2"/>
                  <a:ea typeface="MS PGothic" pitchFamily="34" charset="-128"/>
                </a:rPr>
                <a:t>q</a:t>
              </a:r>
              <a:r>
                <a:rPr lang="en-US" altLang="ja-JP" sz="2000" b="1" baseline="-25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13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) &lt; 0.12  </a:t>
              </a:r>
              <a:r>
                <a:rPr lang="en-US" altLang="ja-JP" sz="2000" dirty="0" smtClean="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rPr>
                <a:t>at 90% C.L. for N.H.</a:t>
              </a:r>
            </a:p>
            <a:p>
              <a:pPr fontAlgn="auto" latinLnBrk="0">
                <a:spcBef>
                  <a:spcPct val="50000"/>
                </a:spcBef>
                <a:spcAft>
                  <a:spcPts val="0"/>
                </a:spcAft>
              </a:pP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 0.04 &lt; sin</a:t>
              </a:r>
              <a:r>
                <a:rPr lang="en-US" altLang="ja-JP" sz="2000" b="1" baseline="42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(2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Symbol" pitchFamily="18" charset="2"/>
                  <a:ea typeface="MS PGothic" pitchFamily="34" charset="-128"/>
                </a:rPr>
                <a:t>q</a:t>
              </a:r>
              <a:r>
                <a:rPr lang="en-US" altLang="ja-JP" sz="2000" b="1" baseline="-25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13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) &lt; 0.19  </a:t>
              </a:r>
              <a:r>
                <a:rPr lang="en-US" altLang="ja-JP" sz="2000" dirty="0" smtClean="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rPr>
                <a:t>at 90% C.L. for I.H.</a:t>
              </a:r>
              <a:endParaRPr kumimoji="0" lang="en-US" altLang="ko-KR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그룹 31"/>
          <p:cNvGrpSpPr/>
          <p:nvPr/>
        </p:nvGrpSpPr>
        <p:grpSpPr>
          <a:xfrm>
            <a:off x="107504" y="5693186"/>
            <a:ext cx="6120680" cy="904166"/>
            <a:chOff x="323528" y="5189130"/>
            <a:chExt cx="6120680" cy="904166"/>
          </a:xfrm>
        </p:grpSpPr>
        <p:sp>
          <p:nvSpPr>
            <p:cNvPr id="29" name="Text Box 3092"/>
            <p:cNvSpPr txBox="1">
              <a:spLocks noChangeArrowheads="1"/>
            </p:cNvSpPr>
            <p:nvPr/>
          </p:nvSpPr>
          <p:spPr bwMode="auto">
            <a:xfrm>
              <a:off x="323528" y="5189130"/>
              <a:ext cx="5616624" cy="40011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Double </a:t>
              </a:r>
              <a:r>
                <a:rPr kumimoji="0" lang="en-US" altLang="ko-KR" sz="2000" kern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Chooz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:  1.7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Symbol" pitchFamily="18" charset="2"/>
                  <a:cs typeface="Arial" pitchFamily="34" charset="0"/>
                </a:rPr>
                <a:t>s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measurement (2011)  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 Box 3092"/>
            <p:cNvSpPr txBox="1">
              <a:spLocks noChangeArrowheads="1"/>
            </p:cNvSpPr>
            <p:nvPr/>
          </p:nvSpPr>
          <p:spPr bwMode="auto">
            <a:xfrm>
              <a:off x="611560" y="5693186"/>
              <a:ext cx="5832648" cy="4001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</a:pPr>
              <a:r>
                <a:rPr kumimoji="0" lang="en-US" altLang="ja-JP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sin</a:t>
              </a:r>
              <a:r>
                <a:rPr lang="en-US" altLang="ja-JP" sz="2000" b="1" baseline="42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(2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Symbol" pitchFamily="18" charset="2"/>
                  <a:ea typeface="MS PGothic" pitchFamily="34" charset="-128"/>
                </a:rPr>
                <a:t>q</a:t>
              </a:r>
              <a:r>
                <a:rPr lang="en-US" altLang="ja-JP" sz="2000" b="1" baseline="-25000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13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) = 0.086 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굴림"/>
                  <a:ea typeface="굴림"/>
                </a:rPr>
                <a:t>± 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0.041(stat.) 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굴림"/>
                  <a:ea typeface="굴림"/>
                </a:rPr>
                <a:t>± </a:t>
              </a:r>
              <a:r>
                <a:rPr lang="en-US" altLang="ja-JP" sz="2000" b="1" dirty="0" smtClean="0">
                  <a:solidFill>
                    <a:srgbClr val="CAE2FF">
                      <a:lumMod val="50000"/>
                    </a:srgbClr>
                  </a:solidFill>
                  <a:latin typeface="Arial" pitchFamily="34" charset="0"/>
                  <a:ea typeface="MS PGothic" pitchFamily="34" charset="-128"/>
                </a:rPr>
                <a:t>0.030(syst.)</a:t>
              </a:r>
              <a:endParaRPr lang="en-US" altLang="ja-JP" sz="2000" dirty="0" smtClean="0">
                <a:solidFill>
                  <a:schemeClr val="tx1"/>
                </a:solidFill>
                <a:latin typeface="Arial" pitchFamily="34" charset="0"/>
                <a:ea typeface="MS PGothic" pitchFamily="34" charset="-128"/>
              </a:endParaRPr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5868144" y="1628800"/>
            <a:ext cx="3168352" cy="1427966"/>
            <a:chOff x="5868144" y="1628800"/>
            <a:chExt cx="3168352" cy="1427966"/>
          </a:xfrm>
        </p:grpSpPr>
        <p:sp>
          <p:nvSpPr>
            <p:cNvPr id="36" name="Text Box 3092"/>
            <p:cNvSpPr txBox="1">
              <a:spLocks noChangeArrowheads="1"/>
            </p:cNvSpPr>
            <p:nvPr/>
          </p:nvSpPr>
          <p:spPr bwMode="auto">
            <a:xfrm>
              <a:off x="5868144" y="1628800"/>
              <a:ext cx="3168352" cy="400110"/>
            </a:xfrm>
            <a:prstGeom prst="rect">
              <a:avLst/>
            </a:prstGeom>
            <a:solidFill>
              <a:srgbClr val="CC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2000" kern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Daya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Bay (Mar. 8. 2012) 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 Box 3092"/>
            <p:cNvSpPr txBox="1">
              <a:spLocks noChangeArrowheads="1"/>
            </p:cNvSpPr>
            <p:nvPr/>
          </p:nvSpPr>
          <p:spPr bwMode="auto">
            <a:xfrm>
              <a:off x="5868144" y="2348880"/>
              <a:ext cx="3168352" cy="70788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</a:pPr>
              <a:r>
                <a:rPr lang="en-US" altLang="ja-JP" sz="2000" b="1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sin</a:t>
              </a:r>
              <a:r>
                <a:rPr lang="en-US" altLang="ja-JP" sz="2000" b="1" baseline="42000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2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(2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Symbol" pitchFamily="18" charset="2"/>
                  <a:ea typeface="MS PGothic" pitchFamily="34" charset="-128"/>
                </a:rPr>
                <a:t>q</a:t>
              </a:r>
              <a:r>
                <a:rPr lang="en-US" altLang="ja-JP" sz="2000" b="1" baseline="-25000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13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) = 0.092 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굴림"/>
                  <a:ea typeface="굴림"/>
                </a:rPr>
                <a:t>± 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0.016(stat.)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굴림"/>
                  <a:ea typeface="굴림"/>
                </a:rPr>
                <a:t>±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0.005(syst.)</a:t>
              </a:r>
              <a:endParaRPr lang="en-US" altLang="ja-JP" sz="2000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38" name="Text Box 3092"/>
            <p:cNvSpPr txBox="1">
              <a:spLocks noChangeArrowheads="1"/>
            </p:cNvSpPr>
            <p:nvPr/>
          </p:nvSpPr>
          <p:spPr bwMode="auto">
            <a:xfrm>
              <a:off x="5868144" y="1988840"/>
              <a:ext cx="3168352" cy="400110"/>
            </a:xfrm>
            <a:prstGeom prst="rect">
              <a:avLst/>
            </a:prstGeom>
            <a:solidFill>
              <a:srgbClr val="CC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5.2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Symbol" pitchFamily="18" charset="2"/>
                  <a:cs typeface="Arial" pitchFamily="34" charset="0"/>
                </a:rPr>
                <a:t>s </a:t>
              </a:r>
              <a:r>
                <a:rPr kumimoji="0" lang="en-US" altLang="ko-KR" sz="20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observation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5868144" y="4305290"/>
            <a:ext cx="3168352" cy="1427966"/>
            <a:chOff x="5868144" y="4305290"/>
            <a:chExt cx="3168352" cy="1427966"/>
          </a:xfrm>
        </p:grpSpPr>
        <p:sp>
          <p:nvSpPr>
            <p:cNvPr id="20" name="Text Box 3092"/>
            <p:cNvSpPr txBox="1">
              <a:spLocks noChangeArrowheads="1"/>
            </p:cNvSpPr>
            <p:nvPr/>
          </p:nvSpPr>
          <p:spPr bwMode="auto">
            <a:xfrm>
              <a:off x="5868144" y="4305290"/>
              <a:ext cx="3168352" cy="40011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ko-KR" sz="2000" kern="0" dirty="0" smtClean="0">
                  <a:solidFill>
                    <a:srgbClr val="080808"/>
                  </a:solidFill>
                  <a:latin typeface="Arial" pitchFamily="34" charset="0"/>
                  <a:cs typeface="Arial" pitchFamily="34" charset="0"/>
                </a:rPr>
                <a:t> RENO (Apr. 2. 2012) 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3092"/>
            <p:cNvSpPr txBox="1">
              <a:spLocks noChangeArrowheads="1"/>
            </p:cNvSpPr>
            <p:nvPr/>
          </p:nvSpPr>
          <p:spPr bwMode="auto">
            <a:xfrm>
              <a:off x="5868144" y="5025370"/>
              <a:ext cx="3168352" cy="70788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</a:pPr>
              <a:r>
                <a:rPr lang="en-US" altLang="ja-JP" sz="2000" b="1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sin</a:t>
              </a:r>
              <a:r>
                <a:rPr lang="en-US" altLang="ja-JP" sz="2000" b="1" baseline="42000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2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(2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Symbol" pitchFamily="18" charset="2"/>
                  <a:ea typeface="MS PGothic" pitchFamily="34" charset="-128"/>
                </a:rPr>
                <a:t>q</a:t>
              </a:r>
              <a:r>
                <a:rPr lang="en-US" altLang="ja-JP" sz="2000" b="1" baseline="-25000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13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) = 0.113 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굴림"/>
                  <a:ea typeface="굴림"/>
                </a:rPr>
                <a:t>± 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0.013(stat.)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굴림"/>
                  <a:ea typeface="굴림"/>
                </a:rPr>
                <a:t>±</a:t>
              </a:r>
              <a:r>
                <a:rPr lang="en-US" altLang="ja-JP" sz="2000" b="1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</a:rPr>
                <a:t>0.019(syst.)</a:t>
              </a:r>
              <a:endParaRPr lang="en-US" altLang="ja-JP" sz="2000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22" name="Text Box 3092"/>
            <p:cNvSpPr txBox="1">
              <a:spLocks noChangeArrowheads="1"/>
            </p:cNvSpPr>
            <p:nvPr/>
          </p:nvSpPr>
          <p:spPr bwMode="auto">
            <a:xfrm>
              <a:off x="5868144" y="4665330"/>
              <a:ext cx="3168352" cy="40011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altLang="ko-KR" sz="2000" kern="0" dirty="0" smtClean="0">
                  <a:solidFill>
                    <a:srgbClr val="080808"/>
                  </a:solidFill>
                  <a:latin typeface="Arial" pitchFamily="34" charset="0"/>
                  <a:cs typeface="Arial" pitchFamily="34" charset="0"/>
                </a:rPr>
                <a:t>4.9 </a:t>
              </a:r>
              <a:r>
                <a:rPr kumimoji="0" lang="en-US" altLang="ko-KR" sz="2000" kern="0" dirty="0" smtClean="0">
                  <a:solidFill>
                    <a:srgbClr val="080808"/>
                  </a:solidFill>
                  <a:latin typeface="Symbol" pitchFamily="18" charset="2"/>
                  <a:cs typeface="Arial" pitchFamily="34" charset="0"/>
                </a:rPr>
                <a:t>s </a:t>
              </a:r>
              <a:r>
                <a:rPr kumimoji="0" lang="en-US" altLang="ko-KR" sz="2000" kern="0" dirty="0" smtClean="0">
                  <a:solidFill>
                    <a:srgbClr val="080808"/>
                  </a:solidFill>
                  <a:latin typeface="Arial" pitchFamily="34" charset="0"/>
                  <a:cs typeface="Arial" pitchFamily="34" charset="0"/>
                </a:rPr>
                <a:t>observation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ChangeArrowheads="1"/>
          </p:cNvSpPr>
          <p:nvPr/>
        </p:nvSpPr>
        <p:spPr bwMode="auto">
          <a:xfrm>
            <a:off x="1692275" y="764704"/>
            <a:ext cx="5854700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chemeClr val="tx1"/>
                </a:solidFill>
                <a:latin typeface="Arial" charset="0"/>
              </a:rPr>
              <a:t>To be published in PRL</a:t>
            </a:r>
            <a:endParaRPr lang="en-US" altLang="ko-KR" sz="3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43" name="Text Box 3"/>
          <p:cNvSpPr txBox="1">
            <a:spLocks noChangeArrowheads="1"/>
          </p:cNvSpPr>
          <p:nvPr/>
        </p:nvSpPr>
        <p:spPr bwMode="auto">
          <a:xfrm>
            <a:off x="107504" y="1622405"/>
            <a:ext cx="8856984" cy="127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Submitted on Apr. 2, and resubmitted on Apr. 6 after revision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Accepted on Apr. 23 for publication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Expected to appear on May 11                 (</a:t>
            </a:r>
            <a:r>
              <a:rPr lang="en-US" altLang="ko-KR" sz="2200" dirty="0" err="1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Daya</a:t>
            </a: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Bay PRL : April 27)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99592" y="3861048"/>
            <a:ext cx="7344816" cy="100811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chemeClr val="tx1"/>
                </a:solidFill>
                <a:latin typeface="Arial" charset="0"/>
              </a:rPr>
              <a:t>To be included in a new edition </a:t>
            </a:r>
          </a:p>
          <a:p>
            <a:pPr algn="ctr">
              <a:defRPr/>
            </a:pPr>
            <a:r>
              <a:rPr lang="en-US" altLang="ko-KR" sz="3000" b="1" dirty="0" smtClean="0">
                <a:solidFill>
                  <a:schemeClr val="tx1"/>
                </a:solidFill>
                <a:latin typeface="Arial" charset="0"/>
              </a:rPr>
              <a:t>of Particle Data this year</a:t>
            </a:r>
            <a:endParaRPr lang="en-US" altLang="ko-KR" sz="3000" b="1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3"/>
          <p:cNvSpPr txBox="1">
            <a:spLocks noChangeArrowheads="1"/>
          </p:cNvSpPr>
          <p:nvPr/>
        </p:nvSpPr>
        <p:spPr bwMode="auto">
          <a:xfrm>
            <a:off x="381000" y="1559689"/>
            <a:ext cx="8382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buFont typeface="굴림" pitchFamily="50" charset="-127"/>
              <a:buNone/>
            </a:pPr>
            <a:r>
              <a:rPr lang="ja-JP" altLang="en-US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ja-JP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(</a:t>
            </a:r>
            <a:r>
              <a:rPr lang="en-US" altLang="ko-KR" sz="24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12 </a:t>
            </a:r>
            <a:r>
              <a:rPr lang="en-US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institutions and 40 physicists)</a:t>
            </a:r>
            <a:endParaRPr lang="ko-KR" altLang="ja-JP" sz="2400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Chonbuk</a:t>
            </a:r>
            <a:r>
              <a:rPr lang="en-US" altLang="ja-JP" sz="24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National University</a:t>
            </a:r>
            <a:endParaRPr lang="en-US" altLang="ko-KR" sz="2400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Wingdings" pitchFamily="2" charset="2"/>
              <a:buChar char="§"/>
            </a:pPr>
            <a:r>
              <a:rPr lang="en-US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 err="1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Chonnam</a:t>
            </a:r>
            <a:r>
              <a:rPr lang="en-US" altLang="ko-KR" sz="24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National University</a:t>
            </a:r>
          </a:p>
          <a:p>
            <a:pPr latinLnBrk="0">
              <a:buFont typeface="Wingdings" pitchFamily="2" charset="2"/>
              <a:buChar char="§"/>
            </a:pPr>
            <a:r>
              <a:rPr lang="en-US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Chung-</a:t>
            </a:r>
            <a:r>
              <a:rPr lang="en-US" altLang="ko-KR" sz="2400" dirty="0" err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Ang</a:t>
            </a:r>
            <a:r>
              <a:rPr lang="en-US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University</a:t>
            </a:r>
            <a:endParaRPr lang="en-US" altLang="ja-JP" sz="2400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Dongshin</a:t>
            </a: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University</a:t>
            </a: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Gyeongsang</a:t>
            </a: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National University</a:t>
            </a: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Kyungpook</a:t>
            </a: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National University</a:t>
            </a: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Pusan National University </a:t>
            </a: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Sejong</a:t>
            </a: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University</a:t>
            </a:r>
            <a:endParaRPr lang="en-US" altLang="ko-KR" sz="2400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Wingdings" pitchFamily="2" charset="2"/>
              <a:buChar char="§"/>
            </a:pPr>
            <a:r>
              <a:rPr lang="en-US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 err="1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Seokyeong</a:t>
            </a:r>
            <a:r>
              <a:rPr lang="en-US" altLang="ko-KR" sz="24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University</a:t>
            </a:r>
          </a:p>
          <a:p>
            <a:pPr latinLnBrk="0">
              <a:buFont typeface="Wingdings" pitchFamily="2" charset="2"/>
              <a:buChar char="§"/>
            </a:pPr>
            <a:r>
              <a:rPr lang="en-US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Seoul National </a:t>
            </a:r>
            <a:r>
              <a:rPr lang="en-US" altLang="ko-KR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University</a:t>
            </a:r>
            <a:endParaRPr lang="en-US" altLang="ja-JP" sz="2400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Seoyeong</a:t>
            </a:r>
            <a:r>
              <a:rPr lang="en-US" altLang="ja-JP" sz="24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University</a:t>
            </a: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Sungkyunkwan</a:t>
            </a:r>
            <a:r>
              <a:rPr lang="en-US" altLang="ja-JP" sz="2400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University</a:t>
            </a:r>
            <a:endParaRPr lang="en-US" altLang="ja-JP" sz="2400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</p:txBody>
      </p:sp>
      <p:pic>
        <p:nvPicPr>
          <p:cNvPr id="181251" name="Picture 4" descr="RENO로고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0"/>
            <a:ext cx="3095625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68313" y="449486"/>
            <a:ext cx="5146675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RENO Collaboration</a:t>
            </a:r>
          </a:p>
        </p:txBody>
      </p:sp>
      <p:pic>
        <p:nvPicPr>
          <p:cNvPr id="18125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780805"/>
            <a:ext cx="4213225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092"/>
          <p:cNvSpPr txBox="1">
            <a:spLocks noChangeArrowheads="1"/>
          </p:cNvSpPr>
          <p:nvPr/>
        </p:nvSpPr>
        <p:spPr bwMode="auto">
          <a:xfrm>
            <a:off x="5256584" y="1628800"/>
            <a:ext cx="3779912" cy="175432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Total cost : $10M</a:t>
            </a:r>
          </a:p>
          <a:p>
            <a:pPr marL="0" marR="0" lvl="0" indent="0" defTabSz="914400" eaLnBrk="1" fontAlgn="auto" latinLnBrk="0" hangingPunct="1">
              <a:lnSpc>
                <a:spcPct val="85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Start of project : 2006</a:t>
            </a:r>
          </a:p>
          <a:p>
            <a:pPr marL="177800" marR="0" lvl="0" indent="-177800" defTabSz="914400" eaLnBrk="1" fontAlgn="auto" latinLnBrk="0" hangingPunct="1">
              <a:lnSpc>
                <a:spcPct val="85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The first experiment running with both near &amp; far detectors from  Aug. 2011</a:t>
            </a:r>
            <a:endParaRPr kumimoji="0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23850" y="870546"/>
            <a:ext cx="84248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buFont typeface="Wingdings" pitchFamily="2" charset="2"/>
              <a:buChar char="§"/>
            </a:pPr>
            <a:r>
              <a:rPr lang="ja-JP" altLang="en-US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CHOOZ :  </a:t>
            </a:r>
            <a:r>
              <a:rPr lang="en-US" altLang="ko-KR" sz="2400" b="1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R</a:t>
            </a:r>
            <a:r>
              <a:rPr lang="en-US" altLang="ko-KR" sz="2400" b="1" baseline="-2500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osc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= 1.01 ± 2.8% (stat) ± 2.7% (</a:t>
            </a:r>
            <a:r>
              <a:rPr lang="en-US" altLang="ko-KR" sz="2400" b="1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syst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)</a:t>
            </a:r>
          </a:p>
          <a:p>
            <a:pPr latinLnBrk="0">
              <a:buFont typeface="굴림" pitchFamily="50" charset="-127"/>
              <a:buNone/>
            </a:pPr>
            <a:r>
              <a:rPr lang="en-US" altLang="ko-KR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                    </a:t>
            </a:r>
            <a:r>
              <a:rPr lang="en-US" altLang="ja-JP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sin</a:t>
            </a:r>
            <a:r>
              <a:rPr lang="en-US" altLang="ja-JP" sz="2400" b="1" baseline="4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2</a:t>
            </a:r>
            <a:r>
              <a:rPr lang="en-US" altLang="ja-JP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(2</a:t>
            </a:r>
            <a:r>
              <a:rPr lang="en-US" altLang="ja-JP" sz="2400" b="1" dirty="0" smtClean="0">
                <a:solidFill>
                  <a:srgbClr val="000000"/>
                </a:solidFill>
                <a:latin typeface="Symbol" pitchFamily="18" charset="2"/>
                <a:ea typeface="MS PGothic" pitchFamily="34" charset="-128"/>
              </a:rPr>
              <a:t>q</a:t>
            </a:r>
            <a:r>
              <a:rPr lang="en-US" altLang="ja-JP" sz="2400" b="1" baseline="-25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13</a:t>
            </a:r>
            <a:r>
              <a:rPr lang="en-US" altLang="ja-JP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) 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&lt;</a:t>
            </a:r>
            <a:r>
              <a:rPr lang="en-US" altLang="ja-JP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0.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17  (90% C.L.)</a:t>
            </a:r>
            <a:endParaRPr lang="en-US" altLang="ja-JP" sz="2400" b="1" dirty="0" smtClean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351236" name="Text Box 4"/>
          <p:cNvSpPr txBox="1">
            <a:spLocks noChangeArrowheads="1"/>
          </p:cNvSpPr>
          <p:nvPr/>
        </p:nvSpPr>
        <p:spPr bwMode="auto">
          <a:xfrm>
            <a:off x="323850" y="1643316"/>
            <a:ext cx="86407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buFont typeface="Wingdings" pitchFamily="2" charset="2"/>
              <a:buChar char="§"/>
            </a:pPr>
            <a:r>
              <a:rPr lang="ja-JP" altLang="en-US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RENO :   </a:t>
            </a:r>
            <a:r>
              <a:rPr lang="en-US" altLang="ko-KR" sz="24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statistical error :  2.8% </a:t>
            </a:r>
            <a:r>
              <a:rPr lang="en-US" altLang="ko-KR" sz="2400" b="1" dirty="0" smtClean="0">
                <a:solidFill>
                  <a:srgbClr val="0033CC"/>
                </a:solidFill>
                <a:latin typeface="굴림" pitchFamily="50" charset="-127"/>
                <a:ea typeface="굴림" pitchFamily="50" charset="-127"/>
              </a:rPr>
              <a:t>→ </a:t>
            </a:r>
            <a:r>
              <a:rPr lang="en-US" altLang="ko-KR" sz="24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0.3%</a:t>
            </a:r>
          </a:p>
          <a:p>
            <a:pPr latinLnBrk="0"/>
            <a:r>
              <a:rPr lang="en-US" altLang="ko-KR" sz="24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                  systematic error :  2.7% </a:t>
            </a:r>
            <a:r>
              <a:rPr lang="en-US" altLang="ko-KR" sz="2400" b="1" dirty="0" smtClean="0">
                <a:solidFill>
                  <a:srgbClr val="0033CC"/>
                </a:solidFill>
                <a:latin typeface="굴림" pitchFamily="50" charset="-127"/>
                <a:ea typeface="굴림" pitchFamily="50" charset="-127"/>
              </a:rPr>
              <a:t>→ </a:t>
            </a:r>
            <a:r>
              <a:rPr lang="en-US" altLang="ko-KR" sz="24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&lt;0.5% </a:t>
            </a:r>
          </a:p>
          <a:p>
            <a:pPr latinLnBrk="0"/>
            <a:r>
              <a:rPr lang="en-US" altLang="ja-JP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                  sin</a:t>
            </a:r>
            <a:r>
              <a:rPr lang="en-US" altLang="ja-JP" sz="2400" b="1" baseline="42000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2</a:t>
            </a:r>
            <a:r>
              <a:rPr lang="en-US" altLang="ja-JP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(2</a:t>
            </a:r>
            <a:r>
              <a:rPr lang="en-US" altLang="ja-JP" sz="2400" b="1" dirty="0" smtClean="0">
                <a:solidFill>
                  <a:srgbClr val="FF6600"/>
                </a:solidFill>
                <a:latin typeface="Symbol" pitchFamily="18" charset="2"/>
                <a:ea typeface="MS PGothic" pitchFamily="34" charset="-128"/>
              </a:rPr>
              <a:t>q</a:t>
            </a:r>
            <a:r>
              <a:rPr lang="en-US" altLang="ja-JP" sz="2400" b="1" baseline="-25000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13</a:t>
            </a:r>
            <a:r>
              <a:rPr lang="en-US" altLang="ja-JP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) &gt; 0.02</a:t>
            </a:r>
            <a:r>
              <a:rPr lang="en-US" altLang="ko-KR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    (for 90% C.L.)</a:t>
            </a:r>
          </a:p>
          <a:p>
            <a:pPr latinLnBrk="0">
              <a:buFont typeface="굴림" pitchFamily="50" charset="-127"/>
              <a:buNone/>
            </a:pPr>
            <a:r>
              <a:rPr lang="en-US" altLang="ko-KR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                  </a:t>
            </a:r>
            <a:r>
              <a:rPr lang="en-US" altLang="ja-JP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sin</a:t>
            </a:r>
            <a:r>
              <a:rPr lang="en-US" altLang="ja-JP" sz="2400" b="1" baseline="42000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2</a:t>
            </a:r>
            <a:r>
              <a:rPr lang="en-US" altLang="ja-JP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(2</a:t>
            </a:r>
            <a:r>
              <a:rPr lang="en-US" altLang="ja-JP" sz="2400" b="1" dirty="0" smtClean="0">
                <a:solidFill>
                  <a:srgbClr val="FF6600"/>
                </a:solidFill>
                <a:latin typeface="Symbol" pitchFamily="18" charset="2"/>
                <a:ea typeface="MS PGothic" pitchFamily="34" charset="-128"/>
              </a:rPr>
              <a:t>q</a:t>
            </a:r>
            <a:r>
              <a:rPr lang="en-US" altLang="ja-JP" sz="2400" b="1" baseline="-25000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13</a:t>
            </a:r>
            <a:r>
              <a:rPr lang="en-US" altLang="ja-JP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) &gt; 0.</a:t>
            </a:r>
            <a:r>
              <a:rPr lang="en-US" altLang="ko-KR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035    (for 3</a:t>
            </a:r>
            <a:r>
              <a:rPr lang="en-US" altLang="ko-KR" sz="2400" b="1" dirty="0" smtClean="0">
                <a:solidFill>
                  <a:srgbClr val="FF6600"/>
                </a:solidFill>
                <a:latin typeface="Symbol" pitchFamily="18" charset="2"/>
                <a:ea typeface="굴림" pitchFamily="50" charset="-127"/>
              </a:rPr>
              <a:t>s</a:t>
            </a:r>
            <a:r>
              <a:rPr lang="en-US" altLang="ko-KR" sz="2400" b="1" dirty="0" smtClean="0">
                <a:solidFill>
                  <a:srgbClr val="FF6600"/>
                </a:solidFill>
                <a:latin typeface="Arial" pitchFamily="34" charset="0"/>
                <a:ea typeface="굴림" pitchFamily="50" charset="-127"/>
              </a:rPr>
              <a:t> discovery potential)</a:t>
            </a:r>
          </a:p>
        </p:txBody>
      </p:sp>
      <p:sp>
        <p:nvSpPr>
          <p:cNvPr id="166920" name="Text Box 7"/>
          <p:cNvSpPr txBox="1">
            <a:spLocks noChangeArrowheads="1"/>
          </p:cNvSpPr>
          <p:nvPr/>
        </p:nvSpPr>
        <p:spPr bwMode="auto">
          <a:xfrm>
            <a:off x="-36512" y="5674568"/>
            <a:ext cx="349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buFont typeface="Wingdings" pitchFamily="2" charset="2"/>
              <a:buChar char="§"/>
            </a:pPr>
            <a:r>
              <a:rPr lang="ja-JP" altLang="en-US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Lower background</a:t>
            </a:r>
          </a:p>
          <a:p>
            <a:pPr latinLnBrk="0">
              <a:buFont typeface="굴림" pitchFamily="50" charset="-127"/>
              <a:buNone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 - Improved detector design</a:t>
            </a:r>
          </a:p>
          <a:p>
            <a:pPr latinLnBrk="0">
              <a:buFont typeface="굴림" pitchFamily="50" charset="-127"/>
              <a:buNone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 - Increased overburden</a:t>
            </a:r>
            <a:endParaRPr lang="en-US" altLang="ja-JP" sz="2000" dirty="0" smtClean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166921" name="Text Box 8"/>
          <p:cNvSpPr txBox="1">
            <a:spLocks noChangeArrowheads="1"/>
          </p:cNvSpPr>
          <p:nvPr/>
        </p:nvSpPr>
        <p:spPr bwMode="auto">
          <a:xfrm>
            <a:off x="-36512" y="3356992"/>
            <a:ext cx="5076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buFont typeface="Wingdings" pitchFamily="2" charset="2"/>
              <a:buChar char="§"/>
            </a:pPr>
            <a:r>
              <a:rPr lang="ja-JP" altLang="en-US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Larger statistics</a:t>
            </a:r>
          </a:p>
          <a:p>
            <a:pPr latinLnBrk="0">
              <a:buFont typeface="굴림" pitchFamily="50" charset="-127"/>
              <a:buNone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 - More powerful reactors (multi-core)</a:t>
            </a:r>
          </a:p>
          <a:p>
            <a:pPr latinLnBrk="0">
              <a:buFont typeface="굴림" pitchFamily="50" charset="-127"/>
              <a:buNone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 - Larger detection volume</a:t>
            </a:r>
          </a:p>
          <a:p>
            <a:pPr latinLnBrk="0">
              <a:buFont typeface="굴림" pitchFamily="50" charset="-127"/>
              <a:buNone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 - Longer exposure</a:t>
            </a:r>
            <a:endParaRPr lang="en-US" altLang="ja-JP" sz="2000" dirty="0" smtClean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4139952" y="3183359"/>
            <a:ext cx="4248472" cy="46166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altLang="ko-KR" sz="2400" b="1" dirty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 10 times </a:t>
            </a:r>
            <a:r>
              <a:rPr lang="en-US" altLang="ko-KR" sz="2400" b="1" dirty="0" smtClean="0">
                <a:solidFill>
                  <a:schemeClr val="tx1"/>
                </a:solidFill>
                <a:latin typeface="Arial" pitchFamily="34" charset="0"/>
                <a:ea typeface="굴림" pitchFamily="50" charset="-127"/>
              </a:rPr>
              <a:t>better sensitivity</a:t>
            </a:r>
            <a:endParaRPr lang="en-US" altLang="ko-KR" sz="2400" b="1" dirty="0">
              <a:solidFill>
                <a:schemeClr val="tx1"/>
              </a:solidFill>
              <a:latin typeface="Arial" pitchFamily="34" charset="0"/>
              <a:ea typeface="굴림" pitchFamily="50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3707904" y="3779748"/>
            <a:ext cx="5400675" cy="3105240"/>
            <a:chOff x="3707904" y="3779748"/>
            <a:chExt cx="5400675" cy="3105240"/>
          </a:xfrm>
        </p:grpSpPr>
        <p:pic>
          <p:nvPicPr>
            <p:cNvPr id="14" name="Picture 15" descr="Fogli-theta1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07904" y="4151313"/>
              <a:ext cx="5400675" cy="2733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5652120" y="3779748"/>
              <a:ext cx="2664296" cy="36933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lang="en-US" altLang="ko-KR" sz="1800" dirty="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</a:rPr>
                <a:t>G. </a:t>
              </a:r>
              <a:r>
                <a:rPr lang="en-US" altLang="ko-KR" sz="1800" dirty="0" err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</a:rPr>
                <a:t>Fogli</a:t>
              </a:r>
              <a:r>
                <a:rPr lang="en-US" altLang="ko-KR" sz="1800" dirty="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</a:rPr>
                <a:t> </a:t>
              </a:r>
              <a:r>
                <a:rPr lang="en-US" altLang="ko-KR" sz="1800" i="1" dirty="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</a:rPr>
                <a:t>et al</a:t>
              </a:r>
              <a:r>
                <a:rPr lang="en-US" altLang="ko-KR" sz="1800" dirty="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</a:rPr>
                <a:t>.  (2009)</a:t>
              </a:r>
            </a:p>
          </p:txBody>
        </p:sp>
      </p:grpSp>
      <p:sp>
        <p:nvSpPr>
          <p:cNvPr id="166922" name="Text Box 9"/>
          <p:cNvSpPr txBox="1">
            <a:spLocks noChangeArrowheads="1"/>
          </p:cNvSpPr>
          <p:nvPr/>
        </p:nvSpPr>
        <p:spPr bwMode="auto">
          <a:xfrm>
            <a:off x="-36512" y="4797152"/>
            <a:ext cx="44656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buFont typeface="Wingdings" pitchFamily="2" charset="2"/>
              <a:buChar char="§"/>
            </a:pP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Smaller experimental errors</a:t>
            </a:r>
          </a:p>
          <a:p>
            <a:pPr latinLnBrk="0">
              <a:buFont typeface="굴림" pitchFamily="50" charset="-127"/>
              <a:buNone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 - Identical multi detectors </a:t>
            </a:r>
            <a:endParaRPr lang="en-US" altLang="ja-JP" sz="2000" dirty="0" smtClean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grpSp>
        <p:nvGrpSpPr>
          <p:cNvPr id="17" name="Group 23"/>
          <p:cNvGrpSpPr>
            <a:grpSpLocks/>
          </p:cNvGrpSpPr>
          <p:nvPr/>
        </p:nvGrpSpPr>
        <p:grpSpPr bwMode="auto">
          <a:xfrm>
            <a:off x="6804992" y="3854450"/>
            <a:ext cx="1295400" cy="3003550"/>
            <a:chOff x="4241" y="2428"/>
            <a:chExt cx="816" cy="1892"/>
          </a:xfrm>
        </p:grpSpPr>
        <p:sp>
          <p:nvSpPr>
            <p:cNvPr id="18" name="Line 24"/>
            <p:cNvSpPr>
              <a:spLocks noChangeShapeType="1"/>
            </p:cNvSpPr>
            <p:nvPr/>
          </p:nvSpPr>
          <p:spPr bwMode="auto">
            <a:xfrm>
              <a:off x="4332" y="2523"/>
              <a:ext cx="0" cy="1797"/>
            </a:xfrm>
            <a:prstGeom prst="line">
              <a:avLst/>
            </a:prstGeom>
            <a:noFill/>
            <a:ln w="31750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" name="Line 25"/>
            <p:cNvSpPr>
              <a:spLocks noChangeShapeType="1"/>
            </p:cNvSpPr>
            <p:nvPr/>
          </p:nvSpPr>
          <p:spPr bwMode="auto">
            <a:xfrm>
              <a:off x="4332" y="3748"/>
              <a:ext cx="680" cy="0"/>
            </a:xfrm>
            <a:prstGeom prst="line">
              <a:avLst/>
            </a:prstGeom>
            <a:noFill/>
            <a:ln w="31750">
              <a:solidFill>
                <a:srgbClr val="99CC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" name="Text Box 26"/>
            <p:cNvSpPr txBox="1">
              <a:spLocks noChangeArrowheads="1"/>
            </p:cNvSpPr>
            <p:nvPr/>
          </p:nvSpPr>
          <p:spPr bwMode="auto">
            <a:xfrm>
              <a:off x="4241" y="2428"/>
              <a:ext cx="816" cy="2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lang="en-US" altLang="ko-KR" sz="1800" b="1" dirty="0" err="1">
                  <a:solidFill>
                    <a:srgbClr val="99CC00"/>
                  </a:solidFill>
                  <a:latin typeface="Arial" pitchFamily="34" charset="0"/>
                  <a:ea typeface="굴림" pitchFamily="50" charset="-127"/>
                </a:rPr>
                <a:t>Chooz</a:t>
              </a:r>
              <a:endParaRPr lang="en-US" altLang="ko-KR" sz="1800" b="1" dirty="0">
                <a:solidFill>
                  <a:srgbClr val="99CC00"/>
                </a:solidFill>
                <a:latin typeface="Arial" pitchFamily="34" charset="0"/>
                <a:ea typeface="굴림" pitchFamily="50" charset="-127"/>
              </a:endParaRPr>
            </a:p>
          </p:txBody>
        </p:sp>
      </p:grp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4139853" y="3789363"/>
            <a:ext cx="2592387" cy="3068637"/>
            <a:chOff x="2517" y="2387"/>
            <a:chExt cx="1633" cy="1933"/>
          </a:xfrm>
        </p:grpSpPr>
        <p:grpSp>
          <p:nvGrpSpPr>
            <p:cNvPr id="22" name="Group 18"/>
            <p:cNvGrpSpPr>
              <a:grpSpLocks/>
            </p:cNvGrpSpPr>
            <p:nvPr/>
          </p:nvGrpSpPr>
          <p:grpSpPr bwMode="auto">
            <a:xfrm>
              <a:off x="2517" y="2478"/>
              <a:ext cx="1633" cy="1842"/>
              <a:chOff x="2517" y="2478"/>
              <a:chExt cx="1633" cy="1842"/>
            </a:xfrm>
          </p:grpSpPr>
          <p:sp>
            <p:nvSpPr>
              <p:cNvPr id="24" name="Text Box 19"/>
              <p:cNvSpPr txBox="1">
                <a:spLocks noChangeArrowheads="1"/>
              </p:cNvSpPr>
              <p:nvPr/>
            </p:nvSpPr>
            <p:spPr bwMode="auto">
              <a:xfrm>
                <a:off x="3742" y="3838"/>
                <a:ext cx="408" cy="251"/>
              </a:xfrm>
              <a:prstGeom prst="rect">
                <a:avLst/>
              </a:prstGeom>
              <a:noFill/>
              <a:ln w="31750" algn="ctr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latinLnBrk="0">
                  <a:spcBef>
                    <a:spcPct val="50000"/>
                  </a:spcBef>
                </a:pPr>
                <a:endParaRPr lang="ko-KR" altLang="ko-KR" sz="18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</a:endParaRPr>
              </a:p>
            </p:txBody>
          </p:sp>
          <p:sp>
            <p:nvSpPr>
              <p:cNvPr id="25" name="Line 20"/>
              <p:cNvSpPr>
                <a:spLocks noChangeShapeType="1"/>
              </p:cNvSpPr>
              <p:nvPr/>
            </p:nvSpPr>
            <p:spPr bwMode="auto">
              <a:xfrm>
                <a:off x="2517" y="2478"/>
                <a:ext cx="0" cy="1842"/>
              </a:xfrm>
              <a:prstGeom prst="line">
                <a:avLst/>
              </a:prstGeom>
              <a:noFill/>
              <a:ln w="3175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6" name="Line 21"/>
              <p:cNvSpPr>
                <a:spLocks noChangeShapeType="1"/>
              </p:cNvSpPr>
              <p:nvPr/>
            </p:nvSpPr>
            <p:spPr bwMode="auto">
              <a:xfrm>
                <a:off x="2517" y="3748"/>
                <a:ext cx="862" cy="0"/>
              </a:xfrm>
              <a:prstGeom prst="line">
                <a:avLst/>
              </a:prstGeom>
              <a:noFill/>
              <a:ln w="3175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2517" y="2387"/>
              <a:ext cx="590" cy="2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lang="en-US" altLang="ko-KR" sz="1800" b="1" dirty="0">
                  <a:solidFill>
                    <a:srgbClr val="FF6600"/>
                  </a:solidFill>
                  <a:latin typeface="Arial" pitchFamily="34" charset="0"/>
                  <a:ea typeface="굴림" pitchFamily="50" charset="-127"/>
                </a:rPr>
                <a:t>RENO</a:t>
              </a:r>
            </a:p>
          </p:txBody>
        </p:sp>
      </p:grp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250825" y="161454"/>
            <a:ext cx="8640763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>
                <a:solidFill>
                  <a:srgbClr val="000000"/>
                </a:solidFill>
                <a:latin typeface="Arial" charset="0"/>
              </a:rPr>
              <a:t>RENO Expected Sensivity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236" grpId="0"/>
      <p:bldP spid="166920" grpId="0"/>
      <p:bldP spid="166921" grpId="0"/>
      <p:bldP spid="12" grpId="0" animBg="1"/>
      <p:bldP spid="1669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/>
          </p:cNvSpPr>
          <p:nvPr/>
        </p:nvSpPr>
        <p:spPr bwMode="auto">
          <a:xfrm>
            <a:off x="611188" y="115888"/>
            <a:ext cx="8015287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RENO Experimental Setup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83299" name="그룹 38"/>
          <p:cNvGrpSpPr>
            <a:grpSpLocks/>
          </p:cNvGrpSpPr>
          <p:nvPr/>
        </p:nvGrpSpPr>
        <p:grpSpPr bwMode="auto">
          <a:xfrm>
            <a:off x="468313" y="836613"/>
            <a:ext cx="8459787" cy="5989637"/>
            <a:chOff x="468313" y="836613"/>
            <a:chExt cx="8459440" cy="5989637"/>
          </a:xfrm>
        </p:grpSpPr>
        <p:pic>
          <p:nvPicPr>
            <p:cNvPr id="183301" name="그림 1" descr="영광원전위성사진001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8313" y="836613"/>
              <a:ext cx="8280400" cy="598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3302" name="Text Box 7"/>
            <p:cNvSpPr txBox="1">
              <a:spLocks noChangeArrowheads="1"/>
            </p:cNvSpPr>
            <p:nvPr/>
          </p:nvSpPr>
          <p:spPr bwMode="auto">
            <a:xfrm>
              <a:off x="7020272" y="5877272"/>
              <a:ext cx="1907481" cy="39687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lang="en-US" altLang="ko-KR" sz="2000">
                  <a:solidFill>
                    <a:schemeClr val="bg1"/>
                  </a:solidFill>
                  <a:latin typeface="Arial" pitchFamily="34" charset="0"/>
                  <a:ea typeface="굴림" pitchFamily="50" charset="-127"/>
                </a:rPr>
                <a:t>Far Detector</a:t>
              </a:r>
            </a:p>
          </p:txBody>
        </p:sp>
        <p:pic>
          <p:nvPicPr>
            <p:cNvPr id="18330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88224" y="6021288"/>
              <a:ext cx="315466" cy="455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330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91880" y="1844824"/>
              <a:ext cx="315466" cy="455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3305" name="Text Box 7"/>
            <p:cNvSpPr txBox="1">
              <a:spLocks noChangeArrowheads="1"/>
            </p:cNvSpPr>
            <p:nvPr/>
          </p:nvSpPr>
          <p:spPr bwMode="auto">
            <a:xfrm>
              <a:off x="2915816" y="1375941"/>
              <a:ext cx="1907481" cy="39687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lang="en-US" altLang="ko-KR" sz="2000">
                  <a:solidFill>
                    <a:schemeClr val="bg1"/>
                  </a:solidFill>
                  <a:latin typeface="Arial" pitchFamily="34" charset="0"/>
                  <a:ea typeface="굴림" pitchFamily="50" charset="-127"/>
                </a:rPr>
                <a:t>Near Detector</a:t>
              </a:r>
            </a:p>
          </p:txBody>
        </p:sp>
        <p:sp>
          <p:nvSpPr>
            <p:cNvPr id="183306" name="Oval 9"/>
            <p:cNvSpPr>
              <a:spLocks noChangeArrowheads="1"/>
            </p:cNvSpPr>
            <p:nvPr/>
          </p:nvSpPr>
          <p:spPr bwMode="auto">
            <a:xfrm>
              <a:off x="2411760" y="3573016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/>
            </a:p>
          </p:txBody>
        </p:sp>
        <p:sp>
          <p:nvSpPr>
            <p:cNvPr id="183307" name="Oval 9"/>
            <p:cNvSpPr>
              <a:spLocks noChangeArrowheads="1"/>
            </p:cNvSpPr>
            <p:nvPr/>
          </p:nvSpPr>
          <p:spPr bwMode="auto">
            <a:xfrm>
              <a:off x="2987824" y="3140968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/>
            </a:p>
          </p:txBody>
        </p:sp>
        <p:sp>
          <p:nvSpPr>
            <p:cNvPr id="183308" name="Oval 9"/>
            <p:cNvSpPr>
              <a:spLocks noChangeArrowheads="1"/>
            </p:cNvSpPr>
            <p:nvPr/>
          </p:nvSpPr>
          <p:spPr bwMode="auto">
            <a:xfrm>
              <a:off x="3491880" y="2780928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/>
            </a:p>
          </p:txBody>
        </p:sp>
        <p:sp>
          <p:nvSpPr>
            <p:cNvPr id="183309" name="Oval 9"/>
            <p:cNvSpPr>
              <a:spLocks noChangeArrowheads="1"/>
            </p:cNvSpPr>
            <p:nvPr/>
          </p:nvSpPr>
          <p:spPr bwMode="auto">
            <a:xfrm>
              <a:off x="4067944" y="2348880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/>
            </a:p>
          </p:txBody>
        </p:sp>
        <p:sp>
          <p:nvSpPr>
            <p:cNvPr id="183310" name="Oval 9"/>
            <p:cNvSpPr>
              <a:spLocks noChangeArrowheads="1"/>
            </p:cNvSpPr>
            <p:nvPr/>
          </p:nvSpPr>
          <p:spPr bwMode="auto">
            <a:xfrm>
              <a:off x="4716016" y="1916832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/>
            </a:p>
          </p:txBody>
        </p:sp>
        <p:sp>
          <p:nvSpPr>
            <p:cNvPr id="183311" name="Oval 9"/>
            <p:cNvSpPr>
              <a:spLocks noChangeArrowheads="1"/>
            </p:cNvSpPr>
            <p:nvPr/>
          </p:nvSpPr>
          <p:spPr bwMode="auto">
            <a:xfrm>
              <a:off x="5292080" y="1484784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3312" name="직선 연결선 26"/>
            <p:cNvCxnSpPr>
              <a:cxnSpLocks noChangeShapeType="1"/>
            </p:cNvCxnSpPr>
            <p:nvPr/>
          </p:nvCxnSpPr>
          <p:spPr bwMode="auto">
            <a:xfrm rot="16200000" flipH="1">
              <a:off x="3144604" y="2805505"/>
              <a:ext cx="3948628" cy="2938611"/>
            </a:xfrm>
            <a:prstGeom prst="line">
              <a:avLst/>
            </a:prstGeom>
            <a:noFill/>
            <a:ln w="31750" algn="ctr">
              <a:solidFill>
                <a:schemeClr val="bg1"/>
              </a:solidFill>
              <a:prstDash val="dash"/>
              <a:round/>
              <a:headEnd/>
              <a:tailEnd/>
            </a:ln>
          </p:spPr>
        </p:cxnSp>
        <p:sp>
          <p:nvSpPr>
            <p:cNvPr id="37" name="Text Box 7"/>
            <p:cNvSpPr txBox="1">
              <a:spLocks noChangeArrowheads="1"/>
            </p:cNvSpPr>
            <p:nvPr/>
          </p:nvSpPr>
          <p:spPr bwMode="auto">
            <a:xfrm rot="3180000">
              <a:off x="4393226" y="4156877"/>
              <a:ext cx="949325" cy="369873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  <a:defRPr/>
              </a:pPr>
              <a:r>
                <a:rPr lang="en-US" altLang="ko-KR" sz="1800" dirty="0">
                  <a:latin typeface="Arial" charset="0"/>
                  <a:ea typeface="굴림" pitchFamily="50" charset="-127"/>
                </a:rPr>
                <a:t>1380m</a:t>
              </a:r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 rot="3180000">
              <a:off x="2802616" y="2150277"/>
              <a:ext cx="949325" cy="369873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  <a:defRPr/>
              </a:pPr>
              <a:r>
                <a:rPr lang="en-US" altLang="ko-KR" sz="1800" dirty="0">
                  <a:latin typeface="Arial" charset="0"/>
                  <a:ea typeface="굴림" pitchFamily="50" charset="-127"/>
                </a:rPr>
                <a:t>290m</a:t>
              </a:r>
            </a:p>
          </p:txBody>
        </p:sp>
      </p:grpSp>
      <p:pic>
        <p:nvPicPr>
          <p:cNvPr id="183300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784850"/>
            <a:ext cx="5976938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標準デザイン">
  <a:themeElements>
    <a:clrScheme name="1_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標準デザイン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MS PGothic" pitchFamily="34" charset="-128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5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MS PGothic" pitchFamily="34" charset="-128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デザイン">
  <a:themeElements>
    <a:clrScheme name="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標準デザイン">
  <a:themeElements>
    <a:clrScheme name="1_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標準デザイン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標準デザイン">
  <a:themeElements>
    <a:clrScheme name="標準デザイン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標準デザイン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FFCC00"/>
          </a:solidFill>
          <a:prstDash val="solid"/>
          <a:round/>
          <a:headEnd type="none" w="med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FFCC00"/>
          </a:solidFill>
          <a:prstDash val="solid"/>
          <a:round/>
          <a:headEnd type="none" w="med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1_標準デザイン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10.xml><?xml version="1.0" encoding="utf-8"?>
<a:themeOverride xmlns:a="http://schemas.openxmlformats.org/drawingml/2006/main">
  <a:clrScheme name="1_標準デザイン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11.xml><?xml version="1.0" encoding="utf-8"?>
<a:themeOverride xmlns:a="http://schemas.openxmlformats.org/drawingml/2006/main">
  <a:clrScheme name="1_標準デザイン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5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1_標準デザイン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8.xml><?xml version="1.0" encoding="utf-8"?>
<a:themeOverride xmlns:a="http://schemas.openxmlformats.org/drawingml/2006/main">
  <a:clrScheme name="1_標準デザイン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9.xml><?xml version="1.0" encoding="utf-8"?>
<a:themeOverride xmlns:a="http://schemas.openxmlformats.org/drawingml/2006/main">
  <a:clrScheme name="1_標準デザイン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23052</TotalTime>
  <Words>2536</Words>
  <Application>Microsoft Office PowerPoint</Application>
  <PresentationFormat>화면 슬라이드 쇼(4:3)</PresentationFormat>
  <Paragraphs>414</Paragraphs>
  <Slides>49</Slides>
  <Notes>2</Notes>
  <HiddenSlides>0</HiddenSlides>
  <MMClips>0</MMClips>
  <ScaleCrop>false</ScaleCrop>
  <HeadingPairs>
    <vt:vector size="6" baseType="variant">
      <vt:variant>
        <vt:lpstr>테마</vt:lpstr>
      </vt:variant>
      <vt:variant>
        <vt:i4>12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49</vt:i4>
      </vt:variant>
    </vt:vector>
  </HeadingPairs>
  <TitlesOfParts>
    <vt:vector size="62" baseType="lpstr">
      <vt:lpstr>기본 디자인</vt:lpstr>
      <vt:lpstr>標準デザイン</vt:lpstr>
      <vt:lpstr>3_기본 디자인</vt:lpstr>
      <vt:lpstr>1_標準デザイン</vt:lpstr>
      <vt:lpstr>3_標準デザイン</vt:lpstr>
      <vt:lpstr>6_기본 디자인</vt:lpstr>
      <vt:lpstr>7_기본 디자인</vt:lpstr>
      <vt:lpstr>2_기본 디자인</vt:lpstr>
      <vt:lpstr>1_기본 디자인</vt:lpstr>
      <vt:lpstr>2_標準デザイン</vt:lpstr>
      <vt:lpstr>4_기본 디자인</vt:lpstr>
      <vt:lpstr>5_기본 디자인</vt:lpstr>
      <vt:lpstr>Equation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슬라이드 36</vt:lpstr>
      <vt:lpstr>슬라이드 37</vt:lpstr>
      <vt:lpstr>슬라이드 38</vt:lpstr>
      <vt:lpstr>슬라이드 39</vt:lpstr>
      <vt:lpstr>슬라이드 40</vt:lpstr>
      <vt:lpstr>슬라이드 41</vt:lpstr>
      <vt:lpstr>슬라이드 42</vt:lpstr>
      <vt:lpstr>슬라이드 43</vt:lpstr>
      <vt:lpstr>슬라이드 44</vt:lpstr>
      <vt:lpstr>슬라이드 45</vt:lpstr>
      <vt:lpstr>슬라이드 46</vt:lpstr>
      <vt:lpstr>슬라이드 47</vt:lpstr>
      <vt:lpstr>슬라이드 48</vt:lpstr>
      <vt:lpstr>슬라이드 49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ksb</dc:creator>
  <cp:lastModifiedBy>sbkim</cp:lastModifiedBy>
  <cp:revision>310</cp:revision>
  <dcterms:created xsi:type="dcterms:W3CDTF">2005-06-13T13:59:41Z</dcterms:created>
  <dcterms:modified xsi:type="dcterms:W3CDTF">2012-05-06T21:26:46Z</dcterms:modified>
</cp:coreProperties>
</file>