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6"/>
  </p:notesMasterIdLst>
  <p:handoutMasterIdLst>
    <p:handoutMasterId r:id="rId27"/>
  </p:handoutMasterIdLst>
  <p:sldIdLst>
    <p:sldId id="938" r:id="rId2"/>
    <p:sldId id="954" r:id="rId3"/>
    <p:sldId id="955" r:id="rId4"/>
    <p:sldId id="941" r:id="rId5"/>
    <p:sldId id="956" r:id="rId6"/>
    <p:sldId id="957" r:id="rId7"/>
    <p:sldId id="960" r:id="rId8"/>
    <p:sldId id="945" r:id="rId9"/>
    <p:sldId id="950" r:id="rId10"/>
    <p:sldId id="951" r:id="rId11"/>
    <p:sldId id="949" r:id="rId12"/>
    <p:sldId id="948" r:id="rId13"/>
    <p:sldId id="958" r:id="rId14"/>
    <p:sldId id="943" r:id="rId15"/>
    <p:sldId id="959" r:id="rId16"/>
    <p:sldId id="953" r:id="rId17"/>
    <p:sldId id="952" r:id="rId18"/>
    <p:sldId id="946" r:id="rId19"/>
    <p:sldId id="947" r:id="rId20"/>
    <p:sldId id="961" r:id="rId21"/>
    <p:sldId id="964" r:id="rId22"/>
    <p:sldId id="965" r:id="rId23"/>
    <p:sldId id="962" r:id="rId24"/>
    <p:sldId id="963" r:id="rId25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CC"/>
    <a:srgbClr val="FFFF99"/>
    <a:srgbClr val="0000CC"/>
    <a:srgbClr val="CCFFFF"/>
    <a:srgbClr val="FFFF00"/>
    <a:srgbClr val="CCECFF"/>
    <a:srgbClr val="99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3" autoAdjust="0"/>
    <p:restoredTop sz="95584" autoAdjust="0"/>
  </p:normalViewPr>
  <p:slideViewPr>
    <p:cSldViewPr>
      <p:cViewPr>
        <p:scale>
          <a:sx n="80" d="100"/>
          <a:sy n="80" d="100"/>
        </p:scale>
        <p:origin x="-192" y="22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622" y="-91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t" anchorCtr="0" compatLnSpc="1">
            <a:prstTxWarp prst="textNoShape">
              <a:avLst/>
            </a:prstTxWarp>
          </a:bodyPr>
          <a:lstStyle>
            <a:lvl1pPr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81" y="0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t" anchorCtr="0" compatLnSpc="1">
            <a:prstTxWarp prst="textNoShape">
              <a:avLst/>
            </a:prstTxWarp>
          </a:bodyPr>
          <a:lstStyle>
            <a:lvl1pPr algn="r"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836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b" anchorCtr="0" compatLnSpc="1">
            <a:prstTxWarp prst="textNoShape">
              <a:avLst/>
            </a:prstTxWarp>
          </a:bodyPr>
          <a:lstStyle>
            <a:lvl1pPr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81" y="9430836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b" anchorCtr="0" compatLnSpc="1">
            <a:prstTxWarp prst="textNoShape">
              <a:avLst/>
            </a:prstTxWarp>
          </a:bodyPr>
          <a:lstStyle>
            <a:lvl1pPr algn="r" defTabSz="901700" eaLnBrk="1" hangingPunct="1">
              <a:defRPr sz="1200"/>
            </a:lvl1pPr>
          </a:lstStyle>
          <a:p>
            <a:fld id="{A84F1FC3-AF5C-4A43-889A-BC4A01DC300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81" y="0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6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3" y="4714603"/>
            <a:ext cx="5438771" cy="4468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836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81" y="9430836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DB6B913-EDB6-49CB-A6D9-A41AA22AF8C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6125"/>
            <a:ext cx="4962525" cy="37211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311"/>
            <a:ext cx="5438140" cy="446730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274" tIns="46637" rIns="93274" bIns="4663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Bad news and good news;</a:t>
            </a:r>
            <a:r>
              <a:rPr lang="en-US" baseline="0" dirty="0" smtClean="0"/>
              <a:t> accelerators are important and growing, R&amp;D is critical but dispersed, foster collaboration and join efforts through EU programs – example of HIPPI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 for preparation, race</a:t>
            </a:r>
            <a:r>
              <a:rPr lang="en-US" baseline="0" dirty="0" smtClean="0"/>
              <a:t> against the clock; last version submitted 10 minutes before the deadline. Contribution slightly more then 1/3, average of 700k per institute – budget foresees increase for IAs - could/should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different from </a:t>
            </a:r>
            <a:r>
              <a:rPr lang="en-US" dirty="0" err="1" smtClean="0"/>
              <a:t>EuCARD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have</a:t>
            </a:r>
            <a:r>
              <a:rPr lang="en-US" baseline="0" dirty="0" smtClean="0"/>
              <a:t> exciting years ahead … all in 3 lines – ambition of EC2 is to be a partner in the definition of the next large EU research accelerator – ambition of EC2 is being the “trait-</a:t>
            </a:r>
            <a:r>
              <a:rPr lang="en-US" baseline="0" dirty="0" err="1" smtClean="0"/>
              <a:t>d’union</a:t>
            </a:r>
            <a:r>
              <a:rPr lang="en-US" baseline="0" dirty="0" smtClean="0"/>
              <a:t>” </a:t>
            </a:r>
            <a:r>
              <a:rPr lang="en-US" baseline="0" dirty="0" err="1" smtClean="0"/>
              <a:t>bw</a:t>
            </a:r>
            <a:r>
              <a:rPr lang="en-US" baseline="0" dirty="0" smtClean="0"/>
              <a:t>. small institutes and large labs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4/25/2012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16727B-EB00-419F-B413-8B8145211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1D2F-34EF-4D3D-A9A1-5D82DCA87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3A271A1-F6D6-438B-A432-4747EE7ECD40}" type="datetimeFigureOut">
              <a:rPr lang="en-US" smtClean="0"/>
              <a:pPr/>
              <a:t>4/25/2012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C575CD5-AE4D-47BD-9E5D-433E48B7F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248400" cy="685800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Chamonix 2010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DE6111-17D0-46EC-97EE-DCEFBC02FF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61B4CC9-3F88-40CD-90FF-9F487E778A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A271A1-F6D6-438B-A432-4747EE7ECD40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6535694-23F1-4756-9844-051181E368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A271A1-F6D6-438B-A432-4747EE7ECD40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889D65D-BBAA-40FB-8443-0E2345141C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52400"/>
            <a:ext cx="5562600" cy="685800"/>
          </a:xfrm>
        </p:spPr>
        <p:txBody>
          <a:bodyPr/>
          <a:lstStyle>
            <a:lvl1pPr algn="r">
              <a:defRPr sz="44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4B2F72-5111-4132-B1DA-339737C8F2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AFA886-5C67-4B61-83E9-0E5B4B1E2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E2735E-07A4-43EF-8AF9-8118BC0169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3A271A1-F6D6-438B-A432-4747EE7ECD40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78A5998-2EA1-47A4-AA7F-89EFA1B3D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667000" y="152400"/>
            <a:ext cx="6096000" cy="685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01.12.11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EuCARD</a:t>
            </a:r>
            <a:r>
              <a:rPr lang="en-US" dirty="0" smtClean="0"/>
              <a:t> SC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91440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91440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14600" y="914400"/>
            <a:ext cx="66294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91440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816727B-EB00-419F-B413-8B814521113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2" descr="EuCARD2 Collaboration Workspace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3400" y="381000"/>
            <a:ext cx="2067928" cy="91373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1295400" y="1524000"/>
            <a:ext cx="6477000" cy="2362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EuCARD-2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800" b="1" kern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Enhanced European Coordinated Accelerator Research &amp; Development</a:t>
            </a: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838200" y="4267200"/>
            <a:ext cx="7467600" cy="685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A new FP7 Integrating Activity for 2013/2017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62600" y="5486400"/>
            <a:ext cx="2766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Maurizio Vretenar, 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152400"/>
            <a:ext cx="6324600" cy="685800"/>
          </a:xfrm>
        </p:spPr>
        <p:txBody>
          <a:bodyPr/>
          <a:lstStyle/>
          <a:p>
            <a:r>
              <a:rPr lang="en-US" sz="3600" dirty="0" smtClean="0"/>
              <a:t>The proposal – 2 TAs and 4 JRAs 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" y="58674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Theme coordinators: 9 CERN, 8 non-CERN (STFC 2, PSI HUD INFN UOXF CEA GSI 1)</a:t>
            </a:r>
          </a:p>
          <a:p>
            <a:r>
              <a:rPr lang="en-US" dirty="0" smtClean="0"/>
              <a:t>Females: 3/17 (=18%)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52400"/>
            <a:ext cx="6172200" cy="685800"/>
          </a:xfrm>
        </p:spPr>
        <p:txBody>
          <a:bodyPr/>
          <a:lstStyle/>
          <a:p>
            <a:r>
              <a:rPr lang="en-US" dirty="0" smtClean="0"/>
              <a:t>Internal and external links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3" descr="Pert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47800" y="1447800"/>
            <a:ext cx="6629400" cy="518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structure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32" name="Rectangle 8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099" name="Group 51"/>
          <p:cNvGrpSpPr>
            <a:grpSpLocks noChangeAspect="1"/>
          </p:cNvGrpSpPr>
          <p:nvPr/>
        </p:nvGrpSpPr>
        <p:grpSpPr bwMode="auto">
          <a:xfrm>
            <a:off x="1447800" y="1524000"/>
            <a:ext cx="5875338" cy="4751388"/>
            <a:chOff x="1443" y="1343"/>
            <a:chExt cx="9253" cy="7483"/>
          </a:xfrm>
        </p:grpSpPr>
        <p:sp>
          <p:nvSpPr>
            <p:cNvPr id="2131" name="AutoShape 83"/>
            <p:cNvSpPr>
              <a:spLocks noChangeAspect="1" noChangeArrowheads="1" noTextEdit="1"/>
            </p:cNvSpPr>
            <p:nvPr/>
          </p:nvSpPr>
          <p:spPr bwMode="auto">
            <a:xfrm>
              <a:off x="1443" y="1343"/>
              <a:ext cx="9253" cy="7483"/>
            </a:xfrm>
            <a:prstGeom prst="rect">
              <a:avLst/>
            </a:prstGeom>
            <a:noFill/>
            <a:ln w="19050"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0" name="AutoShape 82"/>
            <p:cNvSpPr>
              <a:spLocks noChangeArrowheads="1"/>
            </p:cNvSpPr>
            <p:nvPr/>
          </p:nvSpPr>
          <p:spPr bwMode="auto">
            <a:xfrm>
              <a:off x="1978" y="3579"/>
              <a:ext cx="8061" cy="5079"/>
            </a:xfrm>
            <a:prstGeom prst="roundRect">
              <a:avLst>
                <a:gd name="adj" fmla="val 16667"/>
              </a:avLst>
            </a:prstGeom>
            <a:solidFill>
              <a:srgbClr val="00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3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                       Steering Committee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9" name="AutoShape 81"/>
            <p:cNvSpPr>
              <a:spLocks noChangeArrowheads="1"/>
            </p:cNvSpPr>
            <p:nvPr/>
          </p:nvSpPr>
          <p:spPr bwMode="auto">
            <a:xfrm>
              <a:off x="5055" y="2913"/>
              <a:ext cx="255" cy="666"/>
            </a:xfrm>
            <a:prstGeom prst="upDownArrow">
              <a:avLst>
                <a:gd name="adj1" fmla="val 50000"/>
                <a:gd name="adj2" fmla="val 5223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8" name="AutoShape 80"/>
            <p:cNvSpPr>
              <a:spLocks noChangeArrowheads="1"/>
            </p:cNvSpPr>
            <p:nvPr/>
          </p:nvSpPr>
          <p:spPr bwMode="auto">
            <a:xfrm>
              <a:off x="2218" y="1467"/>
              <a:ext cx="6111" cy="1426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3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Governing Board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One representative from each beneficiary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Project Coordinator (ex-officio)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Deputy Project Coordinator (ex-officio)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7" name="AutoShape 79"/>
            <p:cNvSpPr>
              <a:spLocks noChangeArrowheads="1"/>
            </p:cNvSpPr>
            <p:nvPr/>
          </p:nvSpPr>
          <p:spPr bwMode="auto">
            <a:xfrm>
              <a:off x="2712" y="4270"/>
              <a:ext cx="7161" cy="1388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3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Management Team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Project Coordinator  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Deputy Project Coordinator 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Administrative Manager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6" name="AutoShape 78"/>
            <p:cNvSpPr>
              <a:spLocks noChangeArrowheads="1"/>
            </p:cNvSpPr>
            <p:nvPr/>
          </p:nvSpPr>
          <p:spPr bwMode="auto">
            <a:xfrm>
              <a:off x="2128" y="6181"/>
              <a:ext cx="1172" cy="736"/>
            </a:xfrm>
            <a:prstGeom prst="roundRect">
              <a:avLst>
                <a:gd name="adj" fmla="val 16667"/>
              </a:avLst>
            </a:prstGeom>
            <a:solidFill>
              <a:srgbClr val="E5B8B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WP2-NA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5" name="AutoShape 77"/>
            <p:cNvSpPr>
              <a:spLocks noChangeArrowheads="1"/>
            </p:cNvSpPr>
            <p:nvPr/>
          </p:nvSpPr>
          <p:spPr bwMode="auto">
            <a:xfrm>
              <a:off x="5319" y="6178"/>
              <a:ext cx="1172" cy="736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WP8-TA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4" name="AutoShape 76"/>
            <p:cNvSpPr>
              <a:spLocks noChangeArrowheads="1"/>
            </p:cNvSpPr>
            <p:nvPr/>
          </p:nvSpPr>
          <p:spPr bwMode="auto">
            <a:xfrm>
              <a:off x="6755" y="6171"/>
              <a:ext cx="1356" cy="736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WP10-JRA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3" name="AutoShape 75"/>
            <p:cNvSpPr>
              <a:spLocks noChangeArrowheads="1"/>
            </p:cNvSpPr>
            <p:nvPr/>
          </p:nvSpPr>
          <p:spPr bwMode="auto">
            <a:xfrm>
              <a:off x="2342" y="7019"/>
              <a:ext cx="1172" cy="736"/>
            </a:xfrm>
            <a:prstGeom prst="roundRect">
              <a:avLst>
                <a:gd name="adj" fmla="val 16667"/>
              </a:avLst>
            </a:prstGeom>
            <a:solidFill>
              <a:srgbClr val="E5B8B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WP4-NA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2" name="AutoShape 74"/>
            <p:cNvSpPr>
              <a:spLocks noChangeArrowheads="1"/>
            </p:cNvSpPr>
            <p:nvPr/>
          </p:nvSpPr>
          <p:spPr bwMode="auto">
            <a:xfrm>
              <a:off x="3724" y="6171"/>
              <a:ext cx="1172" cy="736"/>
            </a:xfrm>
            <a:prstGeom prst="roundRect">
              <a:avLst>
                <a:gd name="adj" fmla="val 16667"/>
              </a:avLst>
            </a:prstGeom>
            <a:solidFill>
              <a:srgbClr val="E5B8B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WP3-NA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1" name="AutoShape 73"/>
            <p:cNvSpPr>
              <a:spLocks noChangeArrowheads="1"/>
            </p:cNvSpPr>
            <p:nvPr/>
          </p:nvSpPr>
          <p:spPr bwMode="auto">
            <a:xfrm>
              <a:off x="3932" y="7001"/>
              <a:ext cx="1172" cy="736"/>
            </a:xfrm>
            <a:prstGeom prst="roundRect">
              <a:avLst>
                <a:gd name="adj" fmla="val 16667"/>
              </a:avLst>
            </a:prstGeom>
            <a:solidFill>
              <a:srgbClr val="E5B8B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WP5-NA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0" name="AutoShape 72"/>
            <p:cNvSpPr>
              <a:spLocks noChangeArrowheads="1"/>
            </p:cNvSpPr>
            <p:nvPr/>
          </p:nvSpPr>
          <p:spPr bwMode="auto">
            <a:xfrm>
              <a:off x="5611" y="6990"/>
              <a:ext cx="1172" cy="736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WP9-TA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19" name="AutoShape 71"/>
            <p:cNvSpPr>
              <a:spLocks noChangeArrowheads="1"/>
            </p:cNvSpPr>
            <p:nvPr/>
          </p:nvSpPr>
          <p:spPr bwMode="auto">
            <a:xfrm>
              <a:off x="7060" y="7009"/>
              <a:ext cx="1375" cy="736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WP12-JRA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18" name="AutoShape 70"/>
            <p:cNvSpPr>
              <a:spLocks noChangeArrowheads="1"/>
            </p:cNvSpPr>
            <p:nvPr/>
          </p:nvSpPr>
          <p:spPr bwMode="auto">
            <a:xfrm>
              <a:off x="8296" y="6171"/>
              <a:ext cx="1375" cy="736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WP11-JRA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17" name="AutoShape 69"/>
            <p:cNvSpPr>
              <a:spLocks noChangeArrowheads="1"/>
            </p:cNvSpPr>
            <p:nvPr/>
          </p:nvSpPr>
          <p:spPr bwMode="auto">
            <a:xfrm>
              <a:off x="8576" y="7021"/>
              <a:ext cx="1375" cy="736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WP13-JRA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16" name="AutoShape 68"/>
            <p:cNvSpPr>
              <a:spLocks noChangeShapeType="1"/>
            </p:cNvSpPr>
            <p:nvPr/>
          </p:nvSpPr>
          <p:spPr bwMode="auto">
            <a:xfrm>
              <a:off x="2924" y="5658"/>
              <a:ext cx="1" cy="532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5" name="AutoShape 67"/>
            <p:cNvSpPr>
              <a:spLocks noChangeShapeType="1"/>
            </p:cNvSpPr>
            <p:nvPr/>
          </p:nvSpPr>
          <p:spPr bwMode="auto">
            <a:xfrm>
              <a:off x="3385" y="5664"/>
              <a:ext cx="1" cy="136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4" name="AutoShape 66"/>
            <p:cNvSpPr>
              <a:spLocks noChangeShapeType="1"/>
            </p:cNvSpPr>
            <p:nvPr/>
          </p:nvSpPr>
          <p:spPr bwMode="auto">
            <a:xfrm>
              <a:off x="4308" y="5651"/>
              <a:ext cx="1" cy="532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3" name="AutoShape 65"/>
            <p:cNvSpPr>
              <a:spLocks noChangeShapeType="1"/>
            </p:cNvSpPr>
            <p:nvPr/>
          </p:nvSpPr>
          <p:spPr bwMode="auto">
            <a:xfrm>
              <a:off x="4990" y="5657"/>
              <a:ext cx="1" cy="136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2" name="AutoShape 64"/>
            <p:cNvSpPr>
              <a:spLocks noChangeShapeType="1"/>
            </p:cNvSpPr>
            <p:nvPr/>
          </p:nvSpPr>
          <p:spPr bwMode="auto">
            <a:xfrm>
              <a:off x="5942" y="5665"/>
              <a:ext cx="1" cy="532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1" name="AutoShape 63"/>
            <p:cNvSpPr>
              <a:spLocks noChangeShapeType="1"/>
            </p:cNvSpPr>
            <p:nvPr/>
          </p:nvSpPr>
          <p:spPr bwMode="auto">
            <a:xfrm>
              <a:off x="6608" y="5650"/>
              <a:ext cx="1" cy="136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0" name="AutoShape 62"/>
            <p:cNvSpPr>
              <a:spLocks noChangeShapeType="1"/>
            </p:cNvSpPr>
            <p:nvPr/>
          </p:nvSpPr>
          <p:spPr bwMode="auto">
            <a:xfrm>
              <a:off x="3624" y="5656"/>
              <a:ext cx="1" cy="2154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9" name="AutoShape 61"/>
            <p:cNvSpPr>
              <a:spLocks noChangeShapeType="1"/>
            </p:cNvSpPr>
            <p:nvPr/>
          </p:nvSpPr>
          <p:spPr bwMode="auto">
            <a:xfrm>
              <a:off x="7524" y="5644"/>
              <a:ext cx="1" cy="532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8" name="AutoShape 60"/>
            <p:cNvSpPr>
              <a:spLocks noChangeShapeType="1"/>
            </p:cNvSpPr>
            <p:nvPr/>
          </p:nvSpPr>
          <p:spPr bwMode="auto">
            <a:xfrm>
              <a:off x="8200" y="5643"/>
              <a:ext cx="1" cy="136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7" name="AutoShape 59"/>
            <p:cNvSpPr>
              <a:spLocks noChangeShapeType="1"/>
            </p:cNvSpPr>
            <p:nvPr/>
          </p:nvSpPr>
          <p:spPr bwMode="auto">
            <a:xfrm>
              <a:off x="8931" y="5664"/>
              <a:ext cx="1" cy="532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6" name="AutoShape 58"/>
            <p:cNvSpPr>
              <a:spLocks noChangeShapeType="1"/>
            </p:cNvSpPr>
            <p:nvPr/>
          </p:nvSpPr>
          <p:spPr bwMode="auto">
            <a:xfrm>
              <a:off x="9753" y="5636"/>
              <a:ext cx="1" cy="136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5" name="AutoShape 57"/>
            <p:cNvSpPr>
              <a:spLocks noChangeArrowheads="1"/>
            </p:cNvSpPr>
            <p:nvPr/>
          </p:nvSpPr>
          <p:spPr bwMode="auto">
            <a:xfrm>
              <a:off x="2368" y="4846"/>
              <a:ext cx="350" cy="233"/>
            </a:xfrm>
            <a:prstGeom prst="leftRightArrow">
              <a:avLst>
                <a:gd name="adj1" fmla="val 50000"/>
                <a:gd name="adj2" fmla="val 3004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4" name="AutoShape 56"/>
            <p:cNvSpPr>
              <a:spLocks noChangeArrowheads="1"/>
            </p:cNvSpPr>
            <p:nvPr/>
          </p:nvSpPr>
          <p:spPr bwMode="auto">
            <a:xfrm>
              <a:off x="8864" y="1617"/>
              <a:ext cx="1414" cy="93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Advisory Board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03" name="AutoShape 55"/>
            <p:cNvSpPr>
              <a:spLocks noChangeArrowheads="1"/>
            </p:cNvSpPr>
            <p:nvPr/>
          </p:nvSpPr>
          <p:spPr bwMode="auto">
            <a:xfrm>
              <a:off x="8355" y="1989"/>
              <a:ext cx="473" cy="234"/>
            </a:xfrm>
            <a:prstGeom prst="leftArrow">
              <a:avLst>
                <a:gd name="adj1" fmla="val 50000"/>
                <a:gd name="adj2" fmla="val 5053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2" name="AutoShape 54"/>
            <p:cNvSpPr>
              <a:spLocks noChangeArrowheads="1"/>
            </p:cNvSpPr>
            <p:nvPr/>
          </p:nvSpPr>
          <p:spPr bwMode="auto">
            <a:xfrm>
              <a:off x="2574" y="7828"/>
              <a:ext cx="1193" cy="715"/>
            </a:xfrm>
            <a:prstGeom prst="roundRect">
              <a:avLst>
                <a:gd name="adj" fmla="val 16667"/>
              </a:avLst>
            </a:prstGeom>
            <a:solidFill>
              <a:srgbClr val="E5B8B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WP6-NA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01" name="AutoShape 53"/>
            <p:cNvSpPr>
              <a:spLocks noChangeArrowheads="1"/>
            </p:cNvSpPr>
            <p:nvPr/>
          </p:nvSpPr>
          <p:spPr bwMode="auto">
            <a:xfrm>
              <a:off x="4210" y="7828"/>
              <a:ext cx="1193" cy="715"/>
            </a:xfrm>
            <a:prstGeom prst="roundRect">
              <a:avLst>
                <a:gd name="adj" fmla="val 16667"/>
              </a:avLst>
            </a:prstGeom>
            <a:solidFill>
              <a:srgbClr val="E5B8B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WP7-NA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00" name="AutoShape 52"/>
            <p:cNvSpPr>
              <a:spLocks noChangeShapeType="1"/>
            </p:cNvSpPr>
            <p:nvPr/>
          </p:nvSpPr>
          <p:spPr bwMode="auto">
            <a:xfrm>
              <a:off x="5229" y="5675"/>
              <a:ext cx="1" cy="2154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Oval 71"/>
          <p:cNvSpPr/>
          <p:nvPr/>
        </p:nvSpPr>
        <p:spPr>
          <a:xfrm>
            <a:off x="6019800" y="1447800"/>
            <a:ext cx="1447800" cy="1066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Left Arrow 72"/>
          <p:cNvSpPr/>
          <p:nvPr/>
        </p:nvSpPr>
        <p:spPr>
          <a:xfrm rot="980491">
            <a:off x="7415810" y="2103681"/>
            <a:ext cx="9144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52400"/>
            <a:ext cx="5943600" cy="685800"/>
          </a:xfrm>
        </p:spPr>
        <p:txBody>
          <a:bodyPr/>
          <a:lstStyle/>
          <a:p>
            <a:r>
              <a:rPr lang="en-US" dirty="0" smtClean="0"/>
              <a:t>Two “scientific” Networks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85800" y="1828800"/>
            <a:ext cx="7696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sz="2000" b="0" dirty="0" smtClean="0">
                <a:solidFill>
                  <a:schemeClr val="accent2">
                    <a:lumMod val="75000"/>
                  </a:schemeClr>
                </a:solidFill>
              </a:rPr>
              <a:t> Extreme Beams (XBEAM): </a:t>
            </a:r>
            <a:r>
              <a:rPr lang="en-US" sz="2000" b="0" dirty="0" smtClean="0"/>
              <a:t>colliders and accelerator frontiers, for high-intensity high-luminosity, including FFAGs and superconducting hadron and electron linacs – interest for HL-LHC, ESS, FAIR, </a:t>
            </a:r>
            <a:r>
              <a:rPr lang="en-US" sz="2000" b="0" dirty="0" err="1" smtClean="0"/>
              <a:t>SuperB</a:t>
            </a:r>
            <a:r>
              <a:rPr lang="en-US" sz="2000" b="0" dirty="0" smtClean="0"/>
              <a:t>, HE-LHC, </a:t>
            </a:r>
            <a:r>
              <a:rPr lang="en-US" sz="2000" b="0" dirty="0" err="1" smtClean="0"/>
              <a:t>LHeC</a:t>
            </a:r>
            <a:r>
              <a:rPr lang="en-US" sz="2000" b="0" dirty="0" smtClean="0"/>
              <a:t>, etc.). </a:t>
            </a:r>
          </a:p>
          <a:p>
            <a:pPr>
              <a:spcBef>
                <a:spcPts val="600"/>
              </a:spcBef>
            </a:pPr>
            <a:endParaRPr lang="en-US" sz="2000" b="0" dirty="0" smtClean="0"/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 Low emittance rings (</a:t>
            </a:r>
            <a:r>
              <a:rPr lang="en-US" sz="2000" dirty="0" err="1" smtClean="0">
                <a:solidFill>
                  <a:schemeClr val="accent2">
                    <a:lumMod val="75000"/>
                  </a:schemeClr>
                </a:solidFill>
              </a:rPr>
              <a:t>LOWeRINGS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): </a:t>
            </a:r>
            <a:r>
              <a:rPr lang="en-US" sz="2000" dirty="0" smtClean="0"/>
              <a:t>New synergy between </a:t>
            </a:r>
            <a:r>
              <a:rPr lang="en-GB" sz="2000" dirty="0" smtClean="0"/>
              <a:t>synchrotron light sources, storage rings, damping rings and lepton colliders </a:t>
            </a:r>
            <a:r>
              <a:rPr lang="en-US" sz="2000" dirty="0" smtClean="0"/>
              <a:t>facilities. Kick off workshops took place under ICFA.</a:t>
            </a:r>
            <a:endParaRPr lang="en-US" sz="2000" b="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152400"/>
            <a:ext cx="6400800" cy="685800"/>
          </a:xfrm>
        </p:spPr>
        <p:txBody>
          <a:bodyPr/>
          <a:lstStyle/>
          <a:p>
            <a:r>
              <a:rPr lang="en-US" sz="3600" dirty="0" smtClean="0"/>
              <a:t>Three “technological” Networks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447800"/>
            <a:ext cx="8153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sz="2000" b="0" dirty="0" smtClean="0">
                <a:solidFill>
                  <a:schemeClr val="accent2">
                    <a:lumMod val="75000"/>
                  </a:schemeClr>
                </a:solidFill>
              </a:rPr>
              <a:t>Energy Efficiency: </a:t>
            </a:r>
            <a:r>
              <a:rPr lang="en-US" sz="2000" b="0" dirty="0" smtClean="0"/>
              <a:t>Interest from several laboratories on optimized energy management for a sustainable accelerator science. This NA wants to be very hands-on and focus on fundamental and precise themes: energy recovery from cooling, </a:t>
            </a:r>
            <a:r>
              <a:rPr lang="en-US" sz="2000" dirty="0" smtClean="0"/>
              <a:t>efficient klystrons, energy storage, virtual power plant, low-power transport channels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>
              <a:spcBef>
                <a:spcPts val="600"/>
              </a:spcBef>
            </a:pPr>
            <a:endParaRPr lang="en-US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sz="2000" b="0" dirty="0" smtClean="0">
                <a:solidFill>
                  <a:schemeClr val="accent2">
                    <a:lumMod val="75000"/>
                  </a:schemeClr>
                </a:solidFill>
              </a:rPr>
              <a:t> Accelerator Applications: </a:t>
            </a:r>
            <a:r>
              <a:rPr lang="en-US" sz="2000" b="0" dirty="0" smtClean="0"/>
              <a:t>Aims at reviewing </a:t>
            </a:r>
            <a:r>
              <a:rPr lang="en-US" sz="2000" dirty="0" smtClean="0"/>
              <a:t>and </a:t>
            </a:r>
            <a:r>
              <a:rPr lang="en-US" sz="2000" dirty="0" err="1" smtClean="0"/>
              <a:t>analysing</a:t>
            </a:r>
            <a:r>
              <a:rPr lang="en-US" sz="2000" dirty="0" smtClean="0"/>
              <a:t> present</a:t>
            </a:r>
            <a:r>
              <a:rPr lang="en-US" sz="2000" b="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000" dirty="0" smtClean="0"/>
              <a:t>applications, propose how to adapt existing accelerator technology to industry, health care, energy, security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>
              <a:spcBef>
                <a:spcPts val="600"/>
              </a:spcBef>
            </a:pPr>
            <a:endParaRPr lang="en-GB" sz="2000" dirty="0" smtClean="0"/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000" b="0" dirty="0" smtClean="0">
                <a:solidFill>
                  <a:schemeClr val="accent2">
                    <a:lumMod val="75000"/>
                  </a:schemeClr>
                </a:solidFill>
              </a:rPr>
              <a:t> Catalysing Innovation, </a:t>
            </a:r>
            <a:r>
              <a:rPr lang="en-GB" sz="2000" b="0" dirty="0" smtClean="0"/>
              <a:t>technology transfer Network based on the existing CERN and STFC structures. Proactive approach, s</a:t>
            </a:r>
            <a:r>
              <a:rPr lang="en-GB" sz="2000" dirty="0" smtClean="0"/>
              <a:t>couting for technologies ready for industry engagement and collaboration. Organise “EuCARD-2 meets industry” events. </a:t>
            </a:r>
            <a:endParaRPr lang="en-US" sz="20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“future” network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38200" y="1981200"/>
            <a:ext cx="7162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Novel Accelerators (EuroNNAC2): </a:t>
            </a:r>
            <a:r>
              <a:rPr lang="en-GB" sz="2000" dirty="0" smtClean="0"/>
              <a:t>federating the European effort in plasma-based accelerators to prepare a roadmap for an efficient use in full-scale accelerators (from acceleration to accelerators...).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52400"/>
            <a:ext cx="6096000" cy="685800"/>
          </a:xfrm>
        </p:spPr>
        <p:txBody>
          <a:bodyPr/>
          <a:lstStyle/>
          <a:p>
            <a:r>
              <a:rPr lang="en-GB" dirty="0" smtClean="0"/>
              <a:t>Three Transnational Access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3400" y="1752600"/>
            <a:ext cx="8001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000" b="0" dirty="0" smtClean="0">
                <a:solidFill>
                  <a:srgbClr val="FF3300"/>
                </a:solidFill>
              </a:rPr>
              <a:t>Ion Cooling Test Facility (ICTF) of STFC in the UK, </a:t>
            </a:r>
            <a:r>
              <a:rPr lang="en-GB" sz="2000" b="0" dirty="0" smtClean="0"/>
              <a:t>tests with high-quality low-energy beams (Phase I in </a:t>
            </a:r>
            <a:r>
              <a:rPr lang="en-GB" sz="2000" b="0" dirty="0" err="1" smtClean="0"/>
              <a:t>EuCARD</a:t>
            </a:r>
            <a:r>
              <a:rPr lang="en-GB" sz="2000" b="0" dirty="0" smtClean="0"/>
              <a:t>) </a:t>
            </a: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000" b="0" dirty="0" smtClean="0">
                <a:solidFill>
                  <a:srgbClr val="3333FF"/>
                </a:solidFill>
              </a:rPr>
              <a:t> </a:t>
            </a:r>
            <a:r>
              <a:rPr lang="en-GB" sz="2000" b="0" dirty="0" err="1" smtClean="0">
                <a:solidFill>
                  <a:srgbClr val="3333FF"/>
                </a:solidFill>
              </a:rPr>
              <a:t>HiRadMat</a:t>
            </a:r>
            <a:r>
              <a:rPr lang="en-GB" sz="2000" b="0" dirty="0" smtClean="0">
                <a:solidFill>
                  <a:srgbClr val="3333FF"/>
                </a:solidFill>
              </a:rPr>
              <a:t> facility at CERN, </a:t>
            </a:r>
            <a:r>
              <a:rPr lang="en-GB" sz="2000" b="0" dirty="0" smtClean="0"/>
              <a:t>performance of materials bombarded with intense proton beams (already in </a:t>
            </a:r>
            <a:r>
              <a:rPr lang="en-GB" sz="2000" b="0" dirty="0" err="1" smtClean="0"/>
              <a:t>EuCARD</a:t>
            </a:r>
            <a:r>
              <a:rPr lang="en-GB" sz="2000" b="0" dirty="0" smtClean="0"/>
              <a:t>, but </a:t>
            </a:r>
            <a:r>
              <a:rPr lang="en-GB" sz="2000" dirty="0" smtClean="0"/>
              <a:t>the real start will be in EuCARD-2</a:t>
            </a:r>
            <a:r>
              <a:rPr lang="en-GB" sz="2000" b="0" dirty="0" smtClean="0"/>
              <a:t>)</a:t>
            </a: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000" b="0" dirty="0" smtClean="0"/>
              <a:t> </a:t>
            </a:r>
            <a:r>
              <a:rPr lang="en-GB" sz="2000" b="0" dirty="0" err="1" smtClean="0">
                <a:solidFill>
                  <a:schemeClr val="accent2">
                    <a:lumMod val="75000"/>
                  </a:schemeClr>
                </a:solidFill>
              </a:rPr>
              <a:t>MagNet</a:t>
            </a:r>
            <a:r>
              <a:rPr lang="en-GB" sz="2000" b="0" dirty="0" smtClean="0">
                <a:solidFill>
                  <a:schemeClr val="accent2">
                    <a:lumMod val="75000"/>
                  </a:schemeClr>
                </a:solidFill>
              </a:rPr>
              <a:t> test stand at CERN</a:t>
            </a:r>
            <a:r>
              <a:rPr lang="en-GB" sz="2000" b="0" dirty="0" smtClean="0"/>
              <a:t>, superconducting cable and magnet test station at CERN freed after the completion of the LHC</a:t>
            </a:r>
            <a:r>
              <a:rPr lang="en-GB" sz="2000" b="0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en-US" sz="2000" b="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JRAs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b="0" dirty="0" smtClean="0">
                <a:solidFill>
                  <a:schemeClr val="accent2">
                    <a:lumMod val="75000"/>
                  </a:schemeClr>
                </a:solidFill>
              </a:rPr>
              <a:t> Future Magnets: </a:t>
            </a:r>
            <a:r>
              <a:rPr lang="en-US" b="0" dirty="0" smtClean="0"/>
              <a:t>development of an HTS magnet that can become the full-bore high-field insert to allow a dipole magnet reaching </a:t>
            </a:r>
            <a:r>
              <a:rPr lang="en-US" b="0" dirty="0" smtClean="0">
                <a:solidFill>
                  <a:srgbClr val="FF0000"/>
                </a:solidFill>
              </a:rPr>
              <a:t>20T</a:t>
            </a:r>
            <a:r>
              <a:rPr lang="en-US" b="0" dirty="0" smtClean="0"/>
              <a:t> for the needs of a HE-LHC at </a:t>
            </a:r>
            <a:r>
              <a:rPr lang="en-US" b="0" dirty="0" smtClean="0">
                <a:solidFill>
                  <a:srgbClr val="FF0000"/>
                </a:solidFill>
              </a:rPr>
              <a:t>2x16.5 TeV</a:t>
            </a:r>
            <a:r>
              <a:rPr lang="en-US" b="0" dirty="0" smtClean="0"/>
              <a:t>. Preliminary step production of the first HTS 10 kA cable for accelerator magnets (high-quality low-loss).</a:t>
            </a: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Collimators for high-brightness beams: </a:t>
            </a:r>
            <a:r>
              <a:rPr lang="en-US" dirty="0" smtClean="0"/>
              <a:t>steady increase in LHC luminosity leads to accelerate the next phase of collimators (beyond </a:t>
            </a:r>
            <a:r>
              <a:rPr lang="en-US" dirty="0" err="1" smtClean="0"/>
              <a:t>EuCARD</a:t>
            </a:r>
            <a:r>
              <a:rPr lang="en-US" dirty="0" smtClean="0"/>
              <a:t>), validating the </a:t>
            </a:r>
            <a:r>
              <a:rPr lang="en-US" dirty="0" smtClean="0">
                <a:solidFill>
                  <a:srgbClr val="FF0000"/>
                </a:solidFill>
              </a:rPr>
              <a:t>new materials </a:t>
            </a:r>
            <a:r>
              <a:rPr lang="en-US" dirty="0" smtClean="0"/>
              <a:t>of </a:t>
            </a:r>
            <a:r>
              <a:rPr lang="en-US" dirty="0" err="1" smtClean="0"/>
              <a:t>EuCARD</a:t>
            </a:r>
            <a:r>
              <a:rPr lang="en-US" dirty="0" smtClean="0"/>
              <a:t> and developing the </a:t>
            </a:r>
            <a:r>
              <a:rPr lang="en-US" dirty="0" smtClean="0">
                <a:solidFill>
                  <a:srgbClr val="FF0000"/>
                </a:solidFill>
              </a:rPr>
              <a:t>design</a:t>
            </a:r>
            <a:r>
              <a:rPr lang="en-US" dirty="0" smtClean="0"/>
              <a:t> for the next generation of collimators.</a:t>
            </a:r>
            <a:endParaRPr lang="en-US" b="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b="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Radio Frequency Technologies</a:t>
            </a:r>
            <a:r>
              <a:rPr lang="en-US" b="0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en-US" b="0" dirty="0" smtClean="0"/>
              <a:t>includes a) </a:t>
            </a:r>
            <a:r>
              <a:rPr lang="en-US" b="0" dirty="0" smtClean="0">
                <a:solidFill>
                  <a:srgbClr val="FF0000"/>
                </a:solidFill>
              </a:rPr>
              <a:t>thin film </a:t>
            </a:r>
            <a:r>
              <a:rPr lang="en-US" b="0" dirty="0" smtClean="0"/>
              <a:t>deposition technologies for superconducting cavities, b) </a:t>
            </a:r>
            <a:r>
              <a:rPr lang="en-US" b="0" dirty="0" err="1" smtClean="0"/>
              <a:t>wakefield</a:t>
            </a:r>
            <a:r>
              <a:rPr lang="en-US" b="0" dirty="0" smtClean="0"/>
              <a:t> extraction and monitoring and cavity testing for </a:t>
            </a:r>
            <a:r>
              <a:rPr lang="en-US" b="0" dirty="0" smtClean="0">
                <a:solidFill>
                  <a:srgbClr val="FF0000"/>
                </a:solidFill>
              </a:rPr>
              <a:t>high-gradient</a:t>
            </a:r>
            <a:r>
              <a:rPr lang="en-US" b="0" dirty="0" smtClean="0"/>
              <a:t> CLIC structures, c) </a:t>
            </a:r>
            <a:r>
              <a:rPr lang="en-US" b="0" dirty="0" smtClean="0">
                <a:solidFill>
                  <a:srgbClr val="FF0000"/>
                </a:solidFill>
              </a:rPr>
              <a:t>HOM</a:t>
            </a:r>
            <a:r>
              <a:rPr lang="en-US" b="0" dirty="0" smtClean="0"/>
              <a:t> analysis for XFEL-type cavities, d) new </a:t>
            </a:r>
            <a:r>
              <a:rPr lang="en-US" b="0" dirty="0" smtClean="0">
                <a:solidFill>
                  <a:srgbClr val="FF0000"/>
                </a:solidFill>
              </a:rPr>
              <a:t>RF </a:t>
            </a:r>
            <a:r>
              <a:rPr lang="en-US" b="0" dirty="0" err="1" smtClean="0">
                <a:solidFill>
                  <a:srgbClr val="FF0000"/>
                </a:solidFill>
              </a:rPr>
              <a:t>photocathodes</a:t>
            </a:r>
            <a:r>
              <a:rPr lang="en-US" b="0" dirty="0" smtClean="0"/>
              <a:t>, based on </a:t>
            </a:r>
            <a:r>
              <a:rPr lang="en-US" b="0" dirty="0" err="1" smtClean="0"/>
              <a:t>Pb</a:t>
            </a:r>
            <a:r>
              <a:rPr lang="en-US" b="0" dirty="0" smtClean="0"/>
              <a:t> </a:t>
            </a:r>
            <a:r>
              <a:rPr lang="en-US" dirty="0" smtClean="0"/>
              <a:t>and on and on Diamond Amplifier cathode. 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Novel Acceleration Techniques: </a:t>
            </a:r>
            <a:r>
              <a:rPr lang="en-GB" dirty="0" smtClean="0"/>
              <a:t>laser </a:t>
            </a:r>
            <a:r>
              <a:rPr lang="en-GB" dirty="0" smtClean="0">
                <a:solidFill>
                  <a:srgbClr val="FF0000"/>
                </a:solidFill>
              </a:rPr>
              <a:t>plasma</a:t>
            </a:r>
            <a:r>
              <a:rPr lang="en-GB" dirty="0" smtClean="0"/>
              <a:t> acceleration, </a:t>
            </a:r>
            <a:r>
              <a:rPr lang="en-GB" dirty="0" smtClean="0">
                <a:solidFill>
                  <a:srgbClr val="FF0000"/>
                </a:solidFill>
              </a:rPr>
              <a:t>ultra-fast</a:t>
            </a:r>
            <a:r>
              <a:rPr lang="en-GB" dirty="0" smtClean="0"/>
              <a:t> accelerator science and long plasmas. Develop laser-driven and proton-driven plasma-</a:t>
            </a:r>
            <a:r>
              <a:rPr lang="en-GB" dirty="0" err="1" smtClean="0"/>
              <a:t>wakefield</a:t>
            </a:r>
            <a:r>
              <a:rPr lang="en-GB" dirty="0" smtClean="0"/>
              <a:t> acceleration, including </a:t>
            </a:r>
            <a:r>
              <a:rPr lang="en-GB" dirty="0" err="1" smtClean="0"/>
              <a:t>femtosecond</a:t>
            </a:r>
            <a:r>
              <a:rPr lang="en-GB" dirty="0" smtClean="0"/>
              <a:t> arrival time control.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budget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1447800"/>
            <a:ext cx="9010650" cy="4337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800600" y="5791200"/>
            <a:ext cx="41793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EU contribution = 35.4% of project cost</a:t>
            </a:r>
          </a:p>
          <a:p>
            <a:r>
              <a:rPr lang="en-US" dirty="0" smtClean="0"/>
              <a:t>Matching funds = 64.6% of project cost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6400800"/>
            <a:ext cx="85250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Scaling: 35.4% EU contribution , 37.5% indirect costs not claimed, 27.1% direct contribution from the labs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52400"/>
            <a:ext cx="6248400" cy="685800"/>
          </a:xfrm>
        </p:spPr>
        <p:txBody>
          <a:bodyPr/>
          <a:lstStyle/>
          <a:p>
            <a:r>
              <a:rPr lang="en-US" sz="4000" dirty="0" smtClean="0"/>
              <a:t>Distribution of EU contribution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76400"/>
            <a:ext cx="5191962" cy="4554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239000" y="2514600"/>
            <a:ext cx="175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Project support includes TA’s , common pots for NA’s, common purchase of equipment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1600200"/>
            <a:ext cx="83058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000" dirty="0" err="1" smtClean="0"/>
              <a:t>EuCARD</a:t>
            </a:r>
            <a:r>
              <a:rPr lang="en-US" sz="2000" dirty="0" smtClean="0"/>
              <a:t> (and CARE before it) had an enormous impact in </a:t>
            </a:r>
            <a:r>
              <a:rPr lang="en-US" sz="2000" b="1" i="1" dirty="0" smtClean="0">
                <a:solidFill>
                  <a:srgbClr val="FF0000"/>
                </a:solidFill>
              </a:rPr>
              <a:t>structuring and promoting </a:t>
            </a:r>
            <a:r>
              <a:rPr lang="en-US" sz="2000" dirty="0" smtClean="0"/>
              <a:t>the European R&amp;D on particle accelerators; but the work needs to continue while </a:t>
            </a:r>
            <a:r>
              <a:rPr lang="en-US" sz="2000" dirty="0" err="1" smtClean="0"/>
              <a:t>EuCARD</a:t>
            </a:r>
            <a:r>
              <a:rPr lang="en-US" sz="2000" dirty="0" smtClean="0"/>
              <a:t> will be </a:t>
            </a:r>
            <a:r>
              <a:rPr lang="en-US" sz="2000" b="1" i="1" dirty="0" smtClean="0">
                <a:solidFill>
                  <a:srgbClr val="FF0000"/>
                </a:solidFill>
              </a:rPr>
              <a:t>completed in March 2013</a:t>
            </a:r>
            <a:r>
              <a:rPr lang="en-US" sz="2000" dirty="0" smtClean="0"/>
              <a:t>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 smtClean="0"/>
              <a:t> The accelerator community, under the coordination of ESGARD (European Steering Group on Accelerator R&amp;D), has underlined the importance of continuing a </a:t>
            </a:r>
            <a:r>
              <a:rPr lang="en-US" sz="2000" b="1" i="1" dirty="0" smtClean="0">
                <a:solidFill>
                  <a:srgbClr val="FF0000"/>
                </a:solidFill>
              </a:rPr>
              <a:t>joint R&amp;D effort </a:t>
            </a:r>
            <a:r>
              <a:rPr lang="en-US" sz="2000" dirty="0" smtClean="0"/>
              <a:t>and has acknowledged the </a:t>
            </a:r>
            <a:r>
              <a:rPr lang="en-US" sz="2000" b="1" i="1" dirty="0" smtClean="0">
                <a:solidFill>
                  <a:srgbClr val="FF0000"/>
                </a:solidFill>
              </a:rPr>
              <a:t>added value </a:t>
            </a:r>
            <a:r>
              <a:rPr lang="en-US" sz="2000" dirty="0" smtClean="0"/>
              <a:t>from European projects. 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 smtClean="0"/>
              <a:t> However, the boundary conditions have changed: we need to adapt to </a:t>
            </a:r>
            <a:r>
              <a:rPr lang="en-US" sz="2000" b="1" i="1" dirty="0" smtClean="0">
                <a:solidFill>
                  <a:srgbClr val="FF0000"/>
                </a:solidFill>
              </a:rPr>
              <a:t>new guidelines </a:t>
            </a:r>
            <a:r>
              <a:rPr lang="en-US" sz="2000" dirty="0" smtClean="0"/>
              <a:t>coming from the EU and to </a:t>
            </a:r>
            <a:r>
              <a:rPr lang="en-US" sz="2000" b="1" i="1" dirty="0" smtClean="0">
                <a:solidFill>
                  <a:srgbClr val="FF0000"/>
                </a:solidFill>
              </a:rPr>
              <a:t>new priorities </a:t>
            </a:r>
            <a:r>
              <a:rPr lang="en-US" sz="2000" dirty="0" smtClean="0"/>
              <a:t>coming from our field and to </a:t>
            </a:r>
            <a:r>
              <a:rPr lang="en-US" sz="2000" b="1" i="1" dirty="0" smtClean="0">
                <a:solidFill>
                  <a:srgbClr val="FF0000"/>
                </a:solidFill>
              </a:rPr>
              <a:t>coordinate</a:t>
            </a:r>
            <a:r>
              <a:rPr lang="en-US" sz="2000" dirty="0" smtClean="0"/>
              <a:t> with other accelerator projects.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 smtClean="0"/>
              <a:t> A </a:t>
            </a:r>
            <a:r>
              <a:rPr lang="en-US" sz="2000" b="1" i="1" dirty="0" smtClean="0">
                <a:solidFill>
                  <a:srgbClr val="FF0000"/>
                </a:solidFill>
              </a:rPr>
              <a:t>new Integrating Activity project </a:t>
            </a:r>
            <a:r>
              <a:rPr lang="en-US" sz="2000" dirty="0" smtClean="0"/>
              <a:t>covering the period </a:t>
            </a:r>
            <a:r>
              <a:rPr lang="en-US" sz="2000" b="1" i="1" dirty="0" smtClean="0">
                <a:solidFill>
                  <a:srgbClr val="FF0000"/>
                </a:solidFill>
              </a:rPr>
              <a:t>2013/2017</a:t>
            </a:r>
            <a:r>
              <a:rPr lang="en-US" sz="2000" dirty="0" smtClean="0"/>
              <a:t> has been defined and its proposal submitted to EU in November 2011.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52400"/>
            <a:ext cx="6172200" cy="685800"/>
          </a:xfrm>
        </p:spPr>
        <p:txBody>
          <a:bodyPr/>
          <a:lstStyle/>
          <a:p>
            <a:r>
              <a:rPr lang="en-US" dirty="0" smtClean="0"/>
              <a:t>Project evaluation - 1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295400"/>
            <a:ext cx="89535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0200"/>
            <a:ext cx="87534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250" y="3200400"/>
            <a:ext cx="88963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3505200"/>
            <a:ext cx="87153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467600" y="1600200"/>
            <a:ext cx="1676400" cy="132343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* high risk-high pay off in JRAs</a:t>
            </a:r>
          </a:p>
          <a:p>
            <a:r>
              <a:rPr lang="en-US" sz="1600" dirty="0" smtClean="0"/>
              <a:t>* </a:t>
            </a:r>
            <a:r>
              <a:rPr lang="en-US" sz="1600" dirty="0" err="1" smtClean="0"/>
              <a:t>socioeconomical</a:t>
            </a:r>
            <a:r>
              <a:rPr lang="en-US" sz="1600" dirty="0" smtClean="0"/>
              <a:t> impact</a:t>
            </a:r>
          </a:p>
          <a:p>
            <a:r>
              <a:rPr lang="en-US" sz="1600" dirty="0" smtClean="0"/>
              <a:t>* diversity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7391400" y="3657600"/>
            <a:ext cx="1752600" cy="280076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600" dirty="0" smtClean="0"/>
              <a:t> efficient management proven by </a:t>
            </a:r>
            <a:r>
              <a:rPr lang="en-US" sz="1600" dirty="0" err="1" smtClean="0"/>
              <a:t>EuCARD</a:t>
            </a:r>
            <a:endParaRPr lang="en-US" sz="1600" dirty="0" smtClean="0"/>
          </a:p>
          <a:p>
            <a:pPr>
              <a:buFont typeface="Arial" charset="0"/>
              <a:buChar char="•"/>
            </a:pPr>
            <a:r>
              <a:rPr lang="en-US" sz="1600" dirty="0" smtClean="0"/>
              <a:t> leading role of CERN a strength but more opportunities to be given to  build leadership potential in other labs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evaluation - 2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" y="1295400"/>
            <a:ext cx="89249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0200"/>
            <a:ext cx="89535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800" y="4724400"/>
            <a:ext cx="5486400" cy="107721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600" dirty="0" smtClean="0"/>
              <a:t> Positive dissemination </a:t>
            </a:r>
          </a:p>
          <a:p>
            <a:pPr>
              <a:buFont typeface="Arial" charset="0"/>
              <a:buChar char="•"/>
            </a:pPr>
            <a:r>
              <a:rPr lang="en-US" sz="1600" dirty="0" smtClean="0"/>
              <a:t> Structuring the field and bringing in small contributors </a:t>
            </a:r>
          </a:p>
          <a:p>
            <a:pPr>
              <a:buFont typeface="Arial" charset="0"/>
              <a:buChar char="•"/>
            </a:pPr>
            <a:r>
              <a:rPr lang="en-US" sz="1600" dirty="0" smtClean="0"/>
              <a:t> Development of the accelerator marketplace for EU companies</a:t>
            </a:r>
          </a:p>
          <a:p>
            <a:pPr>
              <a:buFont typeface="Arial" charset="0"/>
              <a:buChar char="•"/>
            </a:pPr>
            <a:r>
              <a:rPr lang="en-US" sz="1600" dirty="0" smtClean="0"/>
              <a:t> Learn from previous experience (…) of Tech </a:t>
            </a:r>
            <a:r>
              <a:rPr lang="en-US" sz="1600" dirty="0" err="1" smtClean="0"/>
              <a:t>Transf</a:t>
            </a:r>
            <a:r>
              <a:rPr lang="en-US" sz="1600" dirty="0" smtClean="0"/>
              <a:t> offices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685800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ular Callout 4"/>
          <p:cNvSpPr/>
          <p:nvPr/>
        </p:nvSpPr>
        <p:spPr>
          <a:xfrm>
            <a:off x="6781800" y="1143000"/>
            <a:ext cx="2362200" cy="990600"/>
          </a:xfrm>
          <a:prstGeom prst="wedgeRectCallout">
            <a:avLst>
              <a:gd name="adj1" fmla="val -60690"/>
              <a:gd name="adj2" fmla="val 155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1. Acc. applications needs more focusing and more integration with existing </a:t>
            </a:r>
            <a:r>
              <a:rPr lang="en-US" sz="1400" dirty="0" err="1" smtClean="0"/>
              <a:t>programmes</a:t>
            </a:r>
            <a:endParaRPr lang="en-US" sz="1400" dirty="0"/>
          </a:p>
        </p:txBody>
      </p:sp>
      <p:sp>
        <p:nvSpPr>
          <p:cNvPr id="6" name="Rectangular Callout 5"/>
          <p:cNvSpPr/>
          <p:nvPr/>
        </p:nvSpPr>
        <p:spPr>
          <a:xfrm>
            <a:off x="6781800" y="2209800"/>
            <a:ext cx="2362200" cy="838200"/>
          </a:xfrm>
          <a:prstGeom prst="wedgeRectCallout">
            <a:avLst>
              <a:gd name="adj1" fmla="val -57449"/>
              <a:gd name="adj2" fmla="val -219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2. ICTF at STCF should enlarge its scope and programme beyond the MICE community</a:t>
            </a:r>
            <a:endParaRPr lang="en-US" sz="1400" dirty="0"/>
          </a:p>
        </p:txBody>
      </p:sp>
      <p:sp>
        <p:nvSpPr>
          <p:cNvPr id="7" name="Rectangular Callout 6"/>
          <p:cNvSpPr/>
          <p:nvPr/>
        </p:nvSpPr>
        <p:spPr>
          <a:xfrm>
            <a:off x="6781800" y="3124200"/>
            <a:ext cx="2362200" cy="533400"/>
          </a:xfrm>
          <a:prstGeom prst="wedgeRectCallout">
            <a:avLst>
              <a:gd name="adj1" fmla="val -63005"/>
              <a:gd name="adj2" fmla="val -145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3. More support to NA’s at the expense of JRA’s,</a:t>
            </a:r>
            <a:endParaRPr lang="en-US" sz="1400" dirty="0"/>
          </a:p>
        </p:txBody>
      </p:sp>
      <p:sp>
        <p:nvSpPr>
          <p:cNvPr id="8" name="Rectangular Callout 7"/>
          <p:cNvSpPr/>
          <p:nvPr/>
        </p:nvSpPr>
        <p:spPr>
          <a:xfrm>
            <a:off x="6781800" y="3733800"/>
            <a:ext cx="2362200" cy="533400"/>
          </a:xfrm>
          <a:prstGeom prst="wedgeRectCallout">
            <a:avLst>
              <a:gd name="adj1" fmla="val -63005"/>
              <a:gd name="adj2" fmla="val -145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4. Reduction s to WP10 and WP11,  centered at CERN</a:t>
            </a:r>
            <a:endParaRPr lang="en-US" sz="1400" dirty="0"/>
          </a:p>
        </p:txBody>
      </p:sp>
      <p:sp>
        <p:nvSpPr>
          <p:cNvPr id="9" name="Line Callout 1 8"/>
          <p:cNvSpPr/>
          <p:nvPr/>
        </p:nvSpPr>
        <p:spPr>
          <a:xfrm>
            <a:off x="2743200" y="5334000"/>
            <a:ext cx="3429000" cy="1219200"/>
          </a:xfrm>
          <a:prstGeom prst="borderCallout1">
            <a:avLst>
              <a:gd name="adj1" fmla="val -13392"/>
              <a:gd name="adj2" fmla="val 50030"/>
              <a:gd name="adj3" fmla="val -102568"/>
              <a:gd name="adj4" fmla="val 6567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/>
              <a:t>CERN officially reacted to this statement (letter 29.3):  WP10 and 11 are well ahead of the targeted institutional R&amp;D of both CERN and GSI, involve many participants and CERN has waived all direct funding.</a:t>
            </a:r>
            <a:endParaRPr lang="en-US" sz="1400" dirty="0"/>
          </a:p>
        </p:txBody>
      </p:sp>
      <p:sp>
        <p:nvSpPr>
          <p:cNvPr id="10" name="Rectangular Callout 9"/>
          <p:cNvSpPr/>
          <p:nvPr/>
        </p:nvSpPr>
        <p:spPr>
          <a:xfrm>
            <a:off x="6781800" y="4343400"/>
            <a:ext cx="2362200" cy="609600"/>
          </a:xfrm>
          <a:prstGeom prst="wedgeRectCallout">
            <a:avLst>
              <a:gd name="adj1" fmla="val -65320"/>
              <a:gd name="adj2" fmla="val -20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5. Support of WP12 (RF) and in particular WP13 (PWFA)</a:t>
            </a:r>
            <a:endParaRPr lang="en-US" sz="1400" dirty="0"/>
          </a:p>
        </p:txBody>
      </p:sp>
      <p:sp>
        <p:nvSpPr>
          <p:cNvPr id="11" name="Rectangular Callout 10"/>
          <p:cNvSpPr/>
          <p:nvPr/>
        </p:nvSpPr>
        <p:spPr>
          <a:xfrm>
            <a:off x="6781800" y="5029200"/>
            <a:ext cx="2362200" cy="685800"/>
          </a:xfrm>
          <a:prstGeom prst="wedgeRectCallout">
            <a:avLst>
              <a:gd name="adj1" fmla="val -75968"/>
              <a:gd name="adj2" fmla="val -681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6. Reduce management (WP1) in proportion with overall EU budget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 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38200" y="1752600"/>
            <a:ext cx="7315200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b="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b="0" dirty="0" smtClean="0"/>
              <a:t>wait for the approval of the EU budget and the formal invitation to </a:t>
            </a:r>
            <a:r>
              <a:rPr lang="en-US" b="0" dirty="0" err="1" smtClean="0"/>
              <a:t>negociation</a:t>
            </a:r>
            <a:r>
              <a:rPr lang="en-US" dirty="0" err="1" smtClean="0"/>
              <a:t>s</a:t>
            </a:r>
            <a:r>
              <a:rPr lang="en-US" dirty="0" smtClean="0"/>
              <a:t> with the EU (expected in June/July); </a:t>
            </a: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b="0" dirty="0" smtClean="0"/>
              <a:t> redefine the project with a reduced EU contribution and accordingly to the guidelines of the reviewers and of the commission;</a:t>
            </a: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 smtClean="0"/>
              <a:t> get the final approval of Annex 1.</a:t>
            </a: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 smtClean="0"/>
              <a:t> if all goes well, start the project in 2013, immediately after </a:t>
            </a:r>
            <a:r>
              <a:rPr lang="en-US" dirty="0" err="1" smtClean="0"/>
              <a:t>EuCARD</a:t>
            </a:r>
            <a:r>
              <a:rPr lang="en-US" dirty="0" smtClean="0"/>
              <a:t> or with a minimum overlap.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 you in EuCARD-2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9220" name="Picture 4" descr="http://t2.gstatic.com/images?q=tbn:ANd9GcS9IuCMPTr1YPhIgkeh9mseHCNMLnNnavtFF4kRvEeOPQY-4Uw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76400"/>
            <a:ext cx="3810000" cy="4164419"/>
          </a:xfrm>
          <a:prstGeom prst="rect">
            <a:avLst/>
          </a:prstGeom>
          <a:noFill/>
        </p:spPr>
      </p:pic>
      <p:pic>
        <p:nvPicPr>
          <p:cNvPr id="6" name="Picture 2" descr="EuCARD2 Collaboration Workspa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77277">
            <a:off x="4211420" y="2343680"/>
            <a:ext cx="587044" cy="259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EuCARD-2 facts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295400"/>
            <a:ext cx="86868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1600" dirty="0" smtClean="0"/>
              <a:t> </a:t>
            </a:r>
            <a:r>
              <a:rPr lang="en-US" dirty="0" smtClean="0"/>
              <a:t>Preparation of the new project has been initiated by </a:t>
            </a:r>
            <a:r>
              <a:rPr lang="en-US" dirty="0" smtClean="0">
                <a:solidFill>
                  <a:srgbClr val="FF0000"/>
                </a:solidFill>
              </a:rPr>
              <a:t>ESGARD</a:t>
            </a:r>
            <a:r>
              <a:rPr lang="en-US" dirty="0" smtClean="0"/>
              <a:t> in 2011, coming to a first definition of the new project in spring 2011.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 smtClean="0"/>
              <a:t> Last </a:t>
            </a:r>
            <a:r>
              <a:rPr lang="en-US" dirty="0" smtClean="0">
                <a:solidFill>
                  <a:srgbClr val="FF0000"/>
                </a:solidFill>
              </a:rPr>
              <a:t>“details” </a:t>
            </a:r>
            <a:r>
              <a:rPr lang="en-US" dirty="0" smtClean="0"/>
              <a:t>defined at end of summer 2011: final structure, name of the project, name of the coordinator (…).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 smtClean="0"/>
              <a:t> Proposal finalized in autumn and submitted to the EU on </a:t>
            </a:r>
            <a:r>
              <a:rPr lang="en-US" dirty="0" smtClean="0">
                <a:solidFill>
                  <a:srgbClr val="FF0000"/>
                </a:solidFill>
              </a:rPr>
              <a:t>24 November 2011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41</a:t>
            </a:r>
            <a:r>
              <a:rPr lang="en-US" dirty="0" smtClean="0"/>
              <a:t> participants for a total budget of </a:t>
            </a:r>
            <a:r>
              <a:rPr lang="en-US" dirty="0" smtClean="0">
                <a:solidFill>
                  <a:srgbClr val="FF0000"/>
                </a:solidFill>
              </a:rPr>
              <a:t>28.3 M€</a:t>
            </a:r>
            <a:r>
              <a:rPr lang="en-US" dirty="0" smtClean="0"/>
              <a:t> with a requested EU contribution of </a:t>
            </a:r>
            <a:r>
              <a:rPr lang="en-US" dirty="0" smtClean="0">
                <a:solidFill>
                  <a:srgbClr val="FF0000"/>
                </a:solidFill>
              </a:rPr>
              <a:t>10 M€</a:t>
            </a:r>
            <a:r>
              <a:rPr lang="en-US" dirty="0" smtClean="0"/>
              <a:t>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 smtClean="0"/>
              <a:t> Evaluation by the EU reviewers communicated on 8 March 2012: score of </a:t>
            </a:r>
            <a:r>
              <a:rPr lang="en-US" dirty="0" smtClean="0">
                <a:solidFill>
                  <a:srgbClr val="FF0000"/>
                </a:solidFill>
              </a:rPr>
              <a:t>14/15</a:t>
            </a:r>
            <a:r>
              <a:rPr lang="en-US" dirty="0" smtClean="0"/>
              <a:t> (which is very good!).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 smtClean="0"/>
              <a:t> Project “</a:t>
            </a:r>
            <a:r>
              <a:rPr lang="en-US" dirty="0" err="1" smtClean="0">
                <a:solidFill>
                  <a:srgbClr val="FF0000"/>
                </a:solidFill>
              </a:rPr>
              <a:t>favourably</a:t>
            </a:r>
            <a:r>
              <a:rPr lang="en-US" dirty="0" smtClean="0">
                <a:solidFill>
                  <a:srgbClr val="FF0000"/>
                </a:solidFill>
              </a:rPr>
              <a:t> evaluated</a:t>
            </a:r>
            <a:r>
              <a:rPr lang="en-US" dirty="0" smtClean="0"/>
              <a:t>” by the EU Commission services on 30 March, but placed in </a:t>
            </a:r>
            <a:r>
              <a:rPr lang="en-US" dirty="0" smtClean="0">
                <a:solidFill>
                  <a:srgbClr val="FF0000"/>
                </a:solidFill>
              </a:rPr>
              <a:t>stand-by</a:t>
            </a:r>
            <a:r>
              <a:rPr lang="en-US" dirty="0" smtClean="0"/>
              <a:t>, waiting for the approval of the 2013 EU budget expected to take place around June (with increased allocations for RI).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 smtClean="0"/>
              <a:t> As soon as the EU budget is approved, EuCARD-2 is expected to be invited to </a:t>
            </a:r>
            <a:r>
              <a:rPr lang="en-US" dirty="0" smtClean="0">
                <a:solidFill>
                  <a:srgbClr val="FF0000"/>
                </a:solidFill>
              </a:rPr>
              <a:t>negotiations</a:t>
            </a:r>
            <a:r>
              <a:rPr lang="en-US" dirty="0" smtClean="0"/>
              <a:t> with the EU, with a likely reduction in the EU contribution of the order of 20% (i.e. from 10 to 8 M€).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 smtClean="0"/>
              <a:t> If all goes well, the goal is to start of the project in </a:t>
            </a:r>
            <a:r>
              <a:rPr lang="en-US" dirty="0" smtClean="0">
                <a:solidFill>
                  <a:srgbClr val="FF0000"/>
                </a:solidFill>
              </a:rPr>
              <a:t>2013</a:t>
            </a:r>
            <a:r>
              <a:rPr lang="en-US" dirty="0" smtClean="0"/>
              <a:t>, ideally at the end of </a:t>
            </a:r>
            <a:r>
              <a:rPr lang="en-US" dirty="0" err="1" smtClean="0"/>
              <a:t>EuCARD</a:t>
            </a:r>
            <a:r>
              <a:rPr lang="en-US" dirty="0" smtClean="0"/>
              <a:t> or with a minimum overlap.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Guidelines from EU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400" y="838200"/>
            <a:ext cx="391883" cy="365125"/>
          </a:xfrm>
        </p:spPr>
        <p:txBody>
          <a:bodyPr/>
          <a:lstStyle/>
          <a:p>
            <a:fld id="{EB996D84-0222-4F55-83D2-C4FDBB2E5B02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676400"/>
            <a:ext cx="822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b="0" dirty="0" smtClean="0"/>
              <a:t> Large push to increase </a:t>
            </a:r>
            <a:r>
              <a:rPr lang="en-US" sz="2000" dirty="0" smtClean="0"/>
              <a:t>the share of </a:t>
            </a:r>
            <a:r>
              <a:rPr lang="en-US" sz="2000" b="0" dirty="0" smtClean="0">
                <a:solidFill>
                  <a:srgbClr val="FF0000"/>
                </a:solidFill>
              </a:rPr>
              <a:t>Networking Activities </a:t>
            </a:r>
            <a:r>
              <a:rPr lang="en-US" sz="2000" b="0" dirty="0" smtClean="0"/>
              <a:t>within the IA </a:t>
            </a:r>
            <a:r>
              <a:rPr lang="en-US" sz="2000" b="0" dirty="0" smtClean="0">
                <a:latin typeface="Arial"/>
                <a:cs typeface="Arial"/>
              </a:rPr>
              <a:t>→ </a:t>
            </a:r>
            <a:r>
              <a:rPr lang="en-US" sz="2000" b="0" dirty="0" smtClean="0"/>
              <a:t>reduction of the JRA funding</a:t>
            </a:r>
            <a:r>
              <a:rPr lang="en-US" sz="2000" dirty="0" smtClean="0"/>
              <a:t>, compensated by an increased focus.</a:t>
            </a:r>
            <a:endParaRPr lang="en-US" sz="2000" b="0" dirty="0" smtClean="0"/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b="0" dirty="0" smtClean="0"/>
              <a:t> Accent on </a:t>
            </a:r>
            <a:r>
              <a:rPr lang="en-US" sz="2000" b="0" dirty="0" smtClean="0">
                <a:solidFill>
                  <a:srgbClr val="FF0000"/>
                </a:solidFill>
              </a:rPr>
              <a:t>innovation and outreach to industry </a:t>
            </a:r>
            <a:r>
              <a:rPr lang="en-US" sz="2000" b="0" dirty="0" smtClean="0">
                <a:latin typeface="Arial"/>
                <a:cs typeface="Arial"/>
              </a:rPr>
              <a:t>→ introduction of new Networks (on innovative technologies, applications and technology transfer).</a:t>
            </a:r>
            <a:endParaRPr lang="en-US" sz="2000" b="0" dirty="0" smtClean="0"/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b="0" dirty="0" smtClean="0"/>
              <a:t> </a:t>
            </a:r>
            <a:r>
              <a:rPr lang="en-US" sz="2000" b="0" dirty="0" smtClean="0">
                <a:solidFill>
                  <a:srgbClr val="FF0000"/>
                </a:solidFill>
              </a:rPr>
              <a:t>Transnational </a:t>
            </a:r>
            <a:r>
              <a:rPr lang="en-US" sz="2000" b="0" dirty="0" smtClean="0">
                <a:solidFill>
                  <a:srgbClr val="FF0000"/>
                </a:solidFill>
              </a:rPr>
              <a:t>Access </a:t>
            </a:r>
            <a:r>
              <a:rPr lang="en-US" sz="2000" b="0" dirty="0" smtClean="0"/>
              <a:t>remains </a:t>
            </a:r>
            <a:r>
              <a:rPr lang="en-US" sz="2000" b="0" dirty="0" smtClean="0"/>
              <a:t>an essential ingredient of IA’s (like in </a:t>
            </a:r>
            <a:r>
              <a:rPr lang="en-US" sz="2000" b="0" dirty="0" err="1" smtClean="0"/>
              <a:t>EuCARD</a:t>
            </a:r>
            <a:r>
              <a:rPr lang="en-US" sz="2000" b="0" dirty="0" smtClean="0"/>
              <a:t>).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 smtClean="0"/>
              <a:t> Some preference for </a:t>
            </a:r>
            <a:r>
              <a:rPr lang="en-US" sz="2000" dirty="0" smtClean="0">
                <a:solidFill>
                  <a:srgbClr val="FF0000"/>
                </a:solidFill>
              </a:rPr>
              <a:t>high-risk, high pay-off </a:t>
            </a:r>
            <a:r>
              <a:rPr lang="en-US" sz="2000" dirty="0" smtClean="0"/>
              <a:t>activities.</a:t>
            </a:r>
            <a:endParaRPr lang="en-US" sz="2000" b="0" dirty="0" smtClean="0"/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Coordination</a:t>
            </a:r>
            <a:r>
              <a:rPr lang="en-US" sz="2000" dirty="0" smtClean="0"/>
              <a:t> with other accelerator projects, in particular TIARA-PP.</a:t>
            </a:r>
            <a:endParaRPr lang="en-US" sz="20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152400"/>
            <a:ext cx="7086600" cy="685800"/>
          </a:xfrm>
        </p:spPr>
        <p:txBody>
          <a:bodyPr/>
          <a:lstStyle/>
          <a:p>
            <a:r>
              <a:rPr lang="en-US" sz="3200" dirty="0" smtClean="0"/>
              <a:t>Priorities from accelerator community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3400" y="1295400"/>
            <a:ext cx="8077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b="0" dirty="0" smtClean="0"/>
              <a:t> In the </a:t>
            </a:r>
            <a:r>
              <a:rPr lang="en-US" sz="2000" b="1" dirty="0" smtClean="0">
                <a:solidFill>
                  <a:srgbClr val="FF0000"/>
                </a:solidFill>
              </a:rPr>
              <a:t>JRA</a:t>
            </a:r>
            <a:r>
              <a:rPr lang="en-US" sz="2000" b="0" dirty="0" smtClean="0"/>
              <a:t>’s, continuation of the main and critical </a:t>
            </a:r>
            <a:r>
              <a:rPr lang="en-US" sz="2000" b="0" dirty="0" err="1" smtClean="0"/>
              <a:t>EuCARD</a:t>
            </a:r>
            <a:r>
              <a:rPr lang="en-US" sz="2000" b="0" dirty="0" smtClean="0"/>
              <a:t> studies (</a:t>
            </a:r>
            <a:r>
              <a:rPr lang="en-US" sz="2000" b="0" dirty="0" smtClean="0">
                <a:solidFill>
                  <a:srgbClr val="FF0000"/>
                </a:solidFill>
              </a:rPr>
              <a:t>magnets, acceleration, collimation</a:t>
            </a:r>
            <a:r>
              <a:rPr lang="en-US" sz="2000" b="0" dirty="0" smtClean="0"/>
              <a:t>), but opening to new </a:t>
            </a:r>
            <a:r>
              <a:rPr lang="en-US" sz="2000" b="0" dirty="0" err="1" smtClean="0"/>
              <a:t>programmes</a:t>
            </a:r>
            <a:r>
              <a:rPr lang="en-US" sz="2000" b="0" dirty="0" smtClean="0"/>
              <a:t> (</a:t>
            </a:r>
            <a:r>
              <a:rPr lang="en-US" sz="2000" b="0" dirty="0" smtClean="0">
                <a:solidFill>
                  <a:srgbClr val="FF0000"/>
                </a:solidFill>
              </a:rPr>
              <a:t>very-high field magnets, new acceleratio</a:t>
            </a:r>
            <a:r>
              <a:rPr lang="en-US" sz="2000" dirty="0" smtClean="0">
                <a:solidFill>
                  <a:srgbClr val="FF0000"/>
                </a:solidFill>
              </a:rPr>
              <a:t>n concepts, </a:t>
            </a:r>
            <a:r>
              <a:rPr lang="en-US" sz="2000" b="0" dirty="0" smtClean="0">
                <a:solidFill>
                  <a:srgbClr val="FF0000"/>
                </a:solidFill>
              </a:rPr>
              <a:t>thin films, etc</a:t>
            </a:r>
            <a:r>
              <a:rPr lang="en-US" sz="2000" b="0" dirty="0" smtClean="0"/>
              <a:t>.).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 smtClean="0"/>
              <a:t> In the </a:t>
            </a:r>
            <a:r>
              <a:rPr lang="en-US" sz="2000" b="1" dirty="0" smtClean="0">
                <a:solidFill>
                  <a:srgbClr val="FF0000"/>
                </a:solidFill>
              </a:rPr>
              <a:t>NA</a:t>
            </a:r>
            <a:r>
              <a:rPr lang="en-US" sz="2000" dirty="0" smtClean="0"/>
              <a:t>’s, continuation of the successful Network on </a:t>
            </a:r>
            <a:r>
              <a:rPr lang="en-US" sz="2000" dirty="0" smtClean="0">
                <a:solidFill>
                  <a:srgbClr val="FF0000"/>
                </a:solidFill>
              </a:rPr>
              <a:t>extreme beams</a:t>
            </a:r>
            <a:r>
              <a:rPr lang="en-US" sz="2000" dirty="0" smtClean="0"/>
              <a:t> and integrate the new activity on </a:t>
            </a:r>
            <a:r>
              <a:rPr lang="en-US" sz="2000" dirty="0" smtClean="0">
                <a:solidFill>
                  <a:srgbClr val="FF0000"/>
                </a:solidFill>
              </a:rPr>
              <a:t>low emittance rings</a:t>
            </a:r>
            <a:r>
              <a:rPr lang="en-US" sz="2000" dirty="0" smtClean="0"/>
              <a:t>.</a:t>
            </a:r>
            <a:endParaRPr lang="en-US" sz="2000" b="0" dirty="0" smtClean="0"/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 smtClean="0"/>
              <a:t> S</a:t>
            </a:r>
            <a:r>
              <a:rPr lang="en-US" sz="2000" b="0" dirty="0" smtClean="0"/>
              <a:t>upport at a more significant level of novel technologies: </a:t>
            </a:r>
            <a:r>
              <a:rPr lang="en-US" sz="2000" b="0" dirty="0" smtClean="0">
                <a:solidFill>
                  <a:srgbClr val="FF0000"/>
                </a:solidFill>
              </a:rPr>
              <a:t>Plasma Wakefield Acceleration</a:t>
            </a:r>
            <a:r>
              <a:rPr lang="en-US" sz="2000" b="0" dirty="0" smtClean="0"/>
              <a:t>, ultrafast events processing.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 smtClean="0"/>
              <a:t> Support of new themes in the field of innovation and outreach to industry: </a:t>
            </a:r>
            <a:r>
              <a:rPr lang="en-US" sz="2000" dirty="0" smtClean="0">
                <a:solidFill>
                  <a:srgbClr val="FF0000"/>
                </a:solidFill>
              </a:rPr>
              <a:t>energy efficiency </a:t>
            </a:r>
            <a:r>
              <a:rPr lang="en-US" sz="2000" dirty="0" smtClean="0"/>
              <a:t>and </a:t>
            </a:r>
            <a:r>
              <a:rPr lang="en-US" sz="2000" dirty="0" smtClean="0">
                <a:solidFill>
                  <a:srgbClr val="FF0000"/>
                </a:solidFill>
              </a:rPr>
              <a:t>accelerator applications</a:t>
            </a:r>
            <a:r>
              <a:rPr lang="en-US" sz="2000" dirty="0" smtClean="0"/>
              <a:t>. 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b="0" dirty="0" smtClean="0"/>
              <a:t> </a:t>
            </a:r>
            <a:r>
              <a:rPr lang="en-US" sz="2000" b="0" dirty="0" smtClean="0"/>
              <a:t>No need to integrate neutrino </a:t>
            </a:r>
            <a:r>
              <a:rPr lang="en-US" sz="2000" b="0" dirty="0" smtClean="0"/>
              <a:t>activities </a:t>
            </a:r>
            <a:r>
              <a:rPr lang="en-US" sz="2000" dirty="0" smtClean="0"/>
              <a:t>(specific</a:t>
            </a:r>
            <a:r>
              <a:rPr lang="en-US" sz="2000" b="0" dirty="0" smtClean="0"/>
              <a:t> project).</a:t>
            </a:r>
            <a:endParaRPr lang="en-US" sz="2000" b="0" dirty="0" smtClean="0"/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b="0" dirty="0" smtClean="0"/>
              <a:t> Similar number of partners, with identical core and new members.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b="0" dirty="0" smtClean="0"/>
              <a:t> Funding of CERN only for management and coordination; CERN waives back funding for JRA activities.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Structuring the project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1676400"/>
            <a:ext cx="838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b="0" dirty="0" smtClean="0"/>
              <a:t> General coordination entrusted by ESGARD to </a:t>
            </a:r>
            <a:r>
              <a:rPr lang="en-US" sz="2000" b="1" dirty="0" smtClean="0">
                <a:solidFill>
                  <a:srgbClr val="FF0000"/>
                </a:solidFill>
              </a:rPr>
              <a:t>CERN</a:t>
            </a:r>
            <a:r>
              <a:rPr lang="en-US" sz="2000" b="0" dirty="0" smtClean="0"/>
              <a:t>: structures, experience, etc.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 smtClean="0"/>
              <a:t> J.P. Koutchouk </a:t>
            </a:r>
            <a:r>
              <a:rPr lang="en-US" sz="2000" dirty="0" smtClean="0"/>
              <a:t>will retire before the end of EuCARD-2: </a:t>
            </a:r>
            <a:r>
              <a:rPr lang="en-US" sz="2000" dirty="0" smtClean="0"/>
              <a:t>selection of a new coordinator, with a specific background in accelerator applications, contacts with industry and project management </a:t>
            </a:r>
            <a:r>
              <a:rPr lang="en-US" sz="2000" dirty="0" smtClean="0">
                <a:latin typeface="Arial"/>
                <a:cs typeface="Arial"/>
              </a:rPr>
              <a:t>→ </a:t>
            </a:r>
            <a:r>
              <a:rPr lang="en-US" sz="2000" b="1" dirty="0" smtClean="0">
                <a:solidFill>
                  <a:srgbClr val="FF0000"/>
                </a:solidFill>
              </a:rPr>
              <a:t>M. Vretenar</a:t>
            </a:r>
            <a:r>
              <a:rPr lang="en-US" sz="2000" b="1" dirty="0" smtClean="0"/>
              <a:t> </a:t>
            </a:r>
            <a:r>
              <a:rPr lang="en-US" sz="2000" dirty="0" smtClean="0"/>
              <a:t>(expert in linear accelerators, coordinator of the linac JRA in CARE, project leader for Linac4 at CERN).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 smtClean="0"/>
              <a:t> New programme but need to underline the continuity with </a:t>
            </a:r>
            <a:r>
              <a:rPr lang="en-US" sz="2000" dirty="0" err="1" smtClean="0"/>
              <a:t>EuCARD</a:t>
            </a:r>
            <a:r>
              <a:rPr lang="en-US" sz="2000" dirty="0" smtClean="0"/>
              <a:t> and to acknowledge the effort done by </a:t>
            </a:r>
            <a:r>
              <a:rPr lang="en-US" sz="2000" dirty="0" err="1" smtClean="0"/>
              <a:t>EuCARD</a:t>
            </a:r>
            <a:r>
              <a:rPr lang="en-US" sz="2000" dirty="0" smtClean="0"/>
              <a:t> in communication and in structuring the community: </a:t>
            </a:r>
            <a:r>
              <a:rPr lang="en-US" sz="2000" b="1" dirty="0" smtClean="0">
                <a:solidFill>
                  <a:srgbClr val="FF0000"/>
                </a:solidFill>
              </a:rPr>
              <a:t>EuCARD-2.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52400"/>
            <a:ext cx="6781800" cy="685800"/>
          </a:xfrm>
        </p:spPr>
        <p:txBody>
          <a:bodyPr/>
          <a:lstStyle/>
          <a:p>
            <a:r>
              <a:rPr lang="en-US" sz="4000" dirty="0" smtClean="0"/>
              <a:t>Priorities and motivations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295400"/>
            <a:ext cx="85344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 smtClean="0"/>
              <a:t>Accelerators based activities are rapidly growing, in full transition from </a:t>
            </a:r>
            <a:r>
              <a:rPr lang="en-US" dirty="0" smtClean="0">
                <a:solidFill>
                  <a:srgbClr val="FF0000"/>
                </a:solidFill>
              </a:rPr>
              <a:t>basic science </a:t>
            </a:r>
            <a:r>
              <a:rPr lang="en-US" dirty="0" smtClean="0"/>
              <a:t>to </a:t>
            </a:r>
            <a:r>
              <a:rPr lang="en-US" dirty="0" smtClean="0">
                <a:solidFill>
                  <a:srgbClr val="FF0000"/>
                </a:solidFill>
              </a:rPr>
              <a:t>applied science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medicine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industry</a:t>
            </a:r>
            <a:r>
              <a:rPr lang="en-US" dirty="0" smtClean="0"/>
              <a:t>.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 smtClean="0"/>
              <a:t>In the period </a:t>
            </a:r>
            <a:r>
              <a:rPr lang="en-US" b="1" dirty="0" smtClean="0">
                <a:solidFill>
                  <a:srgbClr val="FF0000"/>
                </a:solidFill>
              </a:rPr>
              <a:t>2013/17</a:t>
            </a:r>
            <a:r>
              <a:rPr lang="en-US" dirty="0" smtClean="0"/>
              <a:t>: </a:t>
            </a:r>
            <a:r>
              <a:rPr lang="en-US" b="1" dirty="0" smtClean="0"/>
              <a:t>a)</a:t>
            </a:r>
            <a:r>
              <a:rPr lang="en-US" dirty="0" smtClean="0"/>
              <a:t> existing accelerators pushed to </a:t>
            </a:r>
            <a:r>
              <a:rPr lang="en-US" dirty="0" smtClean="0">
                <a:solidFill>
                  <a:srgbClr val="FF0000"/>
                </a:solidFill>
              </a:rPr>
              <a:t>extreme performance </a:t>
            </a:r>
            <a:r>
              <a:rPr lang="en-US" dirty="0" smtClean="0"/>
              <a:t>(</a:t>
            </a:r>
            <a:r>
              <a:rPr lang="en-US" dirty="0" err="1" smtClean="0"/>
              <a:t>eg</a:t>
            </a:r>
            <a:r>
              <a:rPr lang="en-US" dirty="0" smtClean="0"/>
              <a:t>. LHC); </a:t>
            </a:r>
            <a:r>
              <a:rPr lang="en-US" b="1" dirty="0" smtClean="0"/>
              <a:t>b)</a:t>
            </a:r>
            <a:r>
              <a:rPr lang="en-US" dirty="0" smtClean="0"/>
              <a:t> new accelerators enter final design and/or </a:t>
            </a:r>
            <a:r>
              <a:rPr lang="en-US" dirty="0" smtClean="0">
                <a:solidFill>
                  <a:srgbClr val="FF0000"/>
                </a:solidFill>
              </a:rPr>
              <a:t>construction</a:t>
            </a:r>
            <a:r>
              <a:rPr lang="en-US" dirty="0" smtClean="0"/>
              <a:t> phase (XFEL, FAIR, ESS, </a:t>
            </a:r>
            <a:r>
              <a:rPr lang="en-US" dirty="0" err="1" smtClean="0"/>
              <a:t>SuperB</a:t>
            </a:r>
            <a:r>
              <a:rPr lang="en-US" dirty="0" smtClean="0"/>
              <a:t>, MYRRHA, etc.); </a:t>
            </a:r>
            <a:r>
              <a:rPr lang="en-US" b="1" dirty="0" smtClean="0"/>
              <a:t>c)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strategic decisions </a:t>
            </a:r>
            <a:r>
              <a:rPr lang="en-US" dirty="0" smtClean="0"/>
              <a:t>will be taken for the future (CLIC, ILC, HE-LHC, </a:t>
            </a:r>
            <a:r>
              <a:rPr lang="en-US" dirty="0" err="1" smtClean="0"/>
              <a:t>LHeC</a:t>
            </a:r>
            <a:r>
              <a:rPr lang="en-US" dirty="0" smtClean="0"/>
              <a:t>, Neutrinos).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 smtClean="0"/>
              <a:t>Individual projects have their </a:t>
            </a:r>
            <a:r>
              <a:rPr lang="en-US" dirty="0" smtClean="0">
                <a:solidFill>
                  <a:srgbClr val="FF0000"/>
                </a:solidFill>
              </a:rPr>
              <a:t>own support structure </a:t>
            </a:r>
            <a:r>
              <a:rPr lang="en-US" dirty="0" smtClean="0"/>
              <a:t>(internal, international or EU-based) but </a:t>
            </a:r>
            <a:r>
              <a:rPr lang="en-US" dirty="0" smtClean="0">
                <a:solidFill>
                  <a:srgbClr val="FF0000"/>
                </a:solidFill>
              </a:rPr>
              <a:t>general accelerator R&amp;D </a:t>
            </a:r>
            <a:r>
              <a:rPr lang="en-US" dirty="0" smtClean="0"/>
              <a:t>tends to be second priority for large laboratories and is often left to </a:t>
            </a:r>
            <a:r>
              <a:rPr lang="en-US" dirty="0" smtClean="0">
                <a:solidFill>
                  <a:srgbClr val="FF0000"/>
                </a:solidFill>
              </a:rPr>
              <a:t>small institutes </a:t>
            </a:r>
            <a:r>
              <a:rPr lang="en-US" dirty="0" smtClean="0"/>
              <a:t>and laboratories that do not have the </a:t>
            </a:r>
            <a:r>
              <a:rPr lang="en-US" dirty="0" smtClean="0">
                <a:solidFill>
                  <a:srgbClr val="FF0000"/>
                </a:solidFill>
              </a:rPr>
              <a:t>critical mass for breakthrough </a:t>
            </a:r>
            <a:r>
              <a:rPr lang="en-US" dirty="0" smtClean="0"/>
              <a:t>achievements.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 smtClean="0"/>
              <a:t>EuCARD2 (and </a:t>
            </a:r>
            <a:r>
              <a:rPr lang="en-US" dirty="0" err="1" smtClean="0"/>
              <a:t>EuCARD</a:t>
            </a:r>
            <a:r>
              <a:rPr lang="en-US" dirty="0" smtClean="0"/>
              <a:t>) aim at joining the </a:t>
            </a:r>
            <a:r>
              <a:rPr lang="en-US" dirty="0" smtClean="0">
                <a:solidFill>
                  <a:srgbClr val="FF0000"/>
                </a:solidFill>
              </a:rPr>
              <a:t>experience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infrastructure</a:t>
            </a:r>
            <a:r>
              <a:rPr lang="en-US" dirty="0" smtClean="0"/>
              <a:t> of the major labs with the </a:t>
            </a:r>
            <a:r>
              <a:rPr lang="en-US" dirty="0" smtClean="0">
                <a:solidFill>
                  <a:srgbClr val="FF0000"/>
                </a:solidFill>
              </a:rPr>
              <a:t>intellectual potential </a:t>
            </a:r>
            <a:r>
              <a:rPr lang="en-US" dirty="0" smtClean="0"/>
              <a:t>and creativity of smaller universities and institutions on </a:t>
            </a:r>
            <a:r>
              <a:rPr lang="en-US" dirty="0" smtClean="0">
                <a:solidFill>
                  <a:srgbClr val="FF0000"/>
                </a:solidFill>
              </a:rPr>
              <a:t>few research topics </a:t>
            </a:r>
            <a:r>
              <a:rPr lang="en-US" dirty="0" smtClean="0"/>
              <a:t>of excellence.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 smtClean="0"/>
              <a:t>The objective is to </a:t>
            </a:r>
            <a:r>
              <a:rPr lang="en-US" dirty="0" smtClean="0">
                <a:solidFill>
                  <a:srgbClr val="FF0000"/>
                </a:solidFill>
              </a:rPr>
              <a:t>propose and develop ideas and technologies </a:t>
            </a:r>
            <a:r>
              <a:rPr lang="en-US" dirty="0" smtClean="0"/>
              <a:t>a)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for the evolution of the present accelerator infrastructure; b) to support the final design and construction of the coming generation of facilities; and c) to impact on the choices to be made on the future generation of accelerators.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partners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743200"/>
            <a:ext cx="779264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09600" y="14478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41 partners from 15 European countries, including Russia. </a:t>
            </a:r>
          </a:p>
          <a:p>
            <a:endParaRPr lang="en-GB" dirty="0" smtClean="0"/>
          </a:p>
          <a:p>
            <a:r>
              <a:rPr lang="en-GB" dirty="0" smtClean="0"/>
              <a:t>Types of institutes: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152400"/>
            <a:ext cx="5943600" cy="685800"/>
          </a:xfrm>
        </p:spPr>
        <p:txBody>
          <a:bodyPr/>
          <a:lstStyle/>
          <a:p>
            <a:r>
              <a:rPr lang="en-US" sz="4000" dirty="0" smtClean="0"/>
              <a:t>The proposal – 6 Networks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219200"/>
            <a:ext cx="9144001" cy="548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53044</TotalTime>
  <Words>2013</Words>
  <Application>Microsoft Office PowerPoint</Application>
  <PresentationFormat>On-screen Show (4:3)</PresentationFormat>
  <Paragraphs>157</Paragraphs>
  <Slides>24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Median</vt:lpstr>
      <vt:lpstr>Slide 1</vt:lpstr>
      <vt:lpstr>Background</vt:lpstr>
      <vt:lpstr>EuCARD-2 facts</vt:lpstr>
      <vt:lpstr>Guidelines from EU</vt:lpstr>
      <vt:lpstr>Priorities from accelerator community</vt:lpstr>
      <vt:lpstr>Structuring the project</vt:lpstr>
      <vt:lpstr>Priorities and motivations</vt:lpstr>
      <vt:lpstr>The partners</vt:lpstr>
      <vt:lpstr>The proposal – 6 Networks</vt:lpstr>
      <vt:lpstr>The proposal – 2 TAs and 4 JRAs </vt:lpstr>
      <vt:lpstr>Internal and external links</vt:lpstr>
      <vt:lpstr>Management structure</vt:lpstr>
      <vt:lpstr>Two “scientific” Networks</vt:lpstr>
      <vt:lpstr>Three “technological” Networks</vt:lpstr>
      <vt:lpstr>One “future” network</vt:lpstr>
      <vt:lpstr>Three Transnational Access</vt:lpstr>
      <vt:lpstr>Four JRAs</vt:lpstr>
      <vt:lpstr>The budget</vt:lpstr>
      <vt:lpstr>Distribution of EU contribution</vt:lpstr>
      <vt:lpstr>Project evaluation - 1</vt:lpstr>
      <vt:lpstr>Project evaluation - 2</vt:lpstr>
      <vt:lpstr>Recommendations</vt:lpstr>
      <vt:lpstr>What’s next ?</vt:lpstr>
      <vt:lpstr>See you in EuCARD-2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linacs</dc:title>
  <dc:creator>Vretenar</dc:creator>
  <cp:lastModifiedBy>vretenar</cp:lastModifiedBy>
  <cp:revision>828</cp:revision>
  <dcterms:created xsi:type="dcterms:W3CDTF">2003-10-13T09:06:55Z</dcterms:created>
  <dcterms:modified xsi:type="dcterms:W3CDTF">2012-04-25T21:41:41Z</dcterms:modified>
</cp:coreProperties>
</file>