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7" r:id="rId2"/>
    <p:sldId id="266" r:id="rId3"/>
    <p:sldId id="267" r:id="rId4"/>
    <p:sldId id="268" r:id="rId5"/>
    <p:sldId id="271" r:id="rId6"/>
    <p:sldId id="272"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guinot" initials="g" lastIdx="8"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84677" autoAdjust="0"/>
  </p:normalViewPr>
  <p:slideViewPr>
    <p:cSldViewPr>
      <p:cViewPr varScale="1">
        <p:scale>
          <a:sx n="113" d="100"/>
          <a:sy n="113" d="100"/>
        </p:scale>
        <p:origin x="-158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hyperlink" Target="NouvelleInductionTrimestrielle.mpeg" TargetMode="External"/><Relationship Id="rId1" Type="http://schemas.openxmlformats.org/officeDocument/2006/relationships/hyperlink" Target="NouvelleInductionMensuelle-v2.mpg"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NouvelleInductionTrimestrielle.mpeg" TargetMode="External"/><Relationship Id="rId1" Type="http://schemas.openxmlformats.org/officeDocument/2006/relationships/hyperlink" Target="NouvelleInductionMensuelle-v2.mpg" TargetMode="Externa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338257-B641-4C50-87B1-FA96222212CA}" type="doc">
      <dgm:prSet loTypeId="urn:microsoft.com/office/officeart/2005/8/layout/arrow2" loCatId="process" qsTypeId="urn:microsoft.com/office/officeart/2005/8/quickstyle/3d3" qsCatId="3D" csTypeId="urn:microsoft.com/office/officeart/2005/8/colors/accent0_2" csCatId="mainScheme" phldr="1"/>
      <dgm:spPr/>
      <dgm:t>
        <a:bodyPr/>
        <a:lstStyle/>
        <a:p>
          <a:endParaRPr lang="en-US"/>
        </a:p>
      </dgm:t>
    </dgm:pt>
    <dgm:pt modelId="{BA281B61-FF19-47EA-ACA6-9172429AFE65}">
      <dgm:prSet phldrT="[Text]" custT="1"/>
      <dgm:spPr/>
      <dgm:t>
        <a:bodyPr/>
        <a:lstStyle/>
        <a:p>
          <a:r>
            <a:rPr lang="en-US" sz="1800" b="1" dirty="0" smtClean="0">
              <a:latin typeface="Verdana" pitchFamily="34" charset="0"/>
              <a:hlinkClick xmlns:r="http://schemas.openxmlformats.org/officeDocument/2006/relationships" r:id="rId1" action="ppaction://hlinkfile"/>
            </a:rPr>
            <a:t>Induction day I</a:t>
          </a:r>
          <a:endParaRPr lang="en-US" sz="1800" b="1" dirty="0">
            <a:latin typeface="Verdana" pitchFamily="34" charset="0"/>
          </a:endParaRPr>
        </a:p>
      </dgm:t>
    </dgm:pt>
    <dgm:pt modelId="{8AC1A8C1-0C4E-4BE0-95C9-AB21CF96A837}" type="parTrans" cxnId="{3A9A85E8-CBC7-4EBC-83C0-680EE7413A7A}">
      <dgm:prSet/>
      <dgm:spPr/>
      <dgm:t>
        <a:bodyPr/>
        <a:lstStyle/>
        <a:p>
          <a:endParaRPr lang="en-US">
            <a:solidFill>
              <a:schemeClr val="tx1"/>
            </a:solidFill>
          </a:endParaRPr>
        </a:p>
      </dgm:t>
    </dgm:pt>
    <dgm:pt modelId="{3815C107-7210-4A0E-8FC3-481DE4ACFF76}" type="sibTrans" cxnId="{3A9A85E8-CBC7-4EBC-83C0-680EE7413A7A}">
      <dgm:prSet/>
      <dgm:spPr/>
      <dgm:t>
        <a:bodyPr/>
        <a:lstStyle/>
        <a:p>
          <a:endParaRPr lang="en-US">
            <a:solidFill>
              <a:schemeClr val="tx1"/>
            </a:solidFill>
          </a:endParaRPr>
        </a:p>
      </dgm:t>
    </dgm:pt>
    <dgm:pt modelId="{9DBDD9A5-C047-4382-B49E-E5ECE9D43E92}">
      <dgm:prSet phldrT="[Text]" custT="1"/>
      <dgm:spPr/>
      <dgm:t>
        <a:bodyPr/>
        <a:lstStyle/>
        <a:p>
          <a:r>
            <a:rPr lang="en-US" sz="1800" b="1" dirty="0" smtClean="0">
              <a:latin typeface="Verdana" pitchFamily="34" charset="0"/>
            </a:rPr>
            <a:t>Induction interview</a:t>
          </a:r>
          <a:endParaRPr lang="en-US" sz="1800" b="1" dirty="0">
            <a:latin typeface="Verdana" pitchFamily="34" charset="0"/>
          </a:endParaRPr>
        </a:p>
      </dgm:t>
    </dgm:pt>
    <dgm:pt modelId="{2FAEF6C8-DAD4-453D-95B0-AFAF6C1C5FA3}" type="parTrans" cxnId="{58BD6188-2E42-4ECB-BC91-9C8AFA93731B}">
      <dgm:prSet/>
      <dgm:spPr/>
      <dgm:t>
        <a:bodyPr/>
        <a:lstStyle/>
        <a:p>
          <a:endParaRPr lang="en-US">
            <a:solidFill>
              <a:schemeClr val="tx1"/>
            </a:solidFill>
          </a:endParaRPr>
        </a:p>
      </dgm:t>
    </dgm:pt>
    <dgm:pt modelId="{6DC05919-0E7E-42A6-ABD7-75C57C7F80AC}" type="sibTrans" cxnId="{58BD6188-2E42-4ECB-BC91-9C8AFA93731B}">
      <dgm:prSet/>
      <dgm:spPr/>
      <dgm:t>
        <a:bodyPr/>
        <a:lstStyle/>
        <a:p>
          <a:endParaRPr lang="en-US">
            <a:solidFill>
              <a:schemeClr val="tx1"/>
            </a:solidFill>
          </a:endParaRPr>
        </a:p>
      </dgm:t>
    </dgm:pt>
    <dgm:pt modelId="{319FDAC3-7FD0-4B41-A1E8-87CA1BCEA38C}">
      <dgm:prSet phldrT="[Text]" custT="1"/>
      <dgm:spPr/>
      <dgm:t>
        <a:bodyPr/>
        <a:lstStyle/>
        <a:p>
          <a:r>
            <a:rPr lang="en-US" sz="1800" b="1" dirty="0" smtClean="0">
              <a:latin typeface="Verdana" pitchFamily="34" charset="0"/>
            </a:rPr>
            <a:t>Mid probation review</a:t>
          </a:r>
          <a:endParaRPr lang="en-US" sz="1800" b="1" dirty="0">
            <a:latin typeface="Verdana" pitchFamily="34" charset="0"/>
          </a:endParaRPr>
        </a:p>
      </dgm:t>
    </dgm:pt>
    <dgm:pt modelId="{1FD8ED40-E401-431B-917B-90D90FB25E5D}" type="parTrans" cxnId="{13093066-25B1-40B9-983C-36134FA1B743}">
      <dgm:prSet/>
      <dgm:spPr/>
      <dgm:t>
        <a:bodyPr/>
        <a:lstStyle/>
        <a:p>
          <a:endParaRPr lang="en-US">
            <a:solidFill>
              <a:schemeClr val="tx1"/>
            </a:solidFill>
          </a:endParaRPr>
        </a:p>
      </dgm:t>
    </dgm:pt>
    <dgm:pt modelId="{22828B72-6BDD-49DC-863B-796406BCDEE9}" type="sibTrans" cxnId="{13093066-25B1-40B9-983C-36134FA1B743}">
      <dgm:prSet/>
      <dgm:spPr/>
      <dgm:t>
        <a:bodyPr/>
        <a:lstStyle/>
        <a:p>
          <a:endParaRPr lang="en-US">
            <a:solidFill>
              <a:schemeClr val="tx1"/>
            </a:solidFill>
          </a:endParaRPr>
        </a:p>
      </dgm:t>
    </dgm:pt>
    <dgm:pt modelId="{79A30384-A0EB-4267-9B77-393127DEB209}">
      <dgm:prSet phldrT="[Text]" custT="1"/>
      <dgm:spPr/>
      <dgm:t>
        <a:bodyPr/>
        <a:lstStyle/>
        <a:p>
          <a:r>
            <a:rPr lang="en-US" sz="1800" b="1" dirty="0" smtClean="0">
              <a:latin typeface="Verdana" pitchFamily="34" charset="0"/>
            </a:rPr>
            <a:t>End of probation review</a:t>
          </a:r>
          <a:endParaRPr lang="en-US" sz="1800" b="1" dirty="0">
            <a:latin typeface="Verdana" pitchFamily="34" charset="0"/>
          </a:endParaRPr>
        </a:p>
      </dgm:t>
    </dgm:pt>
    <dgm:pt modelId="{A3A2A42D-1F3E-4FD9-BD0D-B2A456EF92CC}" type="parTrans" cxnId="{1948A41D-02AD-46E6-A018-2CA0C8E2DD3E}">
      <dgm:prSet/>
      <dgm:spPr/>
      <dgm:t>
        <a:bodyPr/>
        <a:lstStyle/>
        <a:p>
          <a:endParaRPr lang="en-US">
            <a:solidFill>
              <a:schemeClr val="tx1"/>
            </a:solidFill>
          </a:endParaRPr>
        </a:p>
      </dgm:t>
    </dgm:pt>
    <dgm:pt modelId="{E1E64988-A069-4492-8C88-271FD1640FDF}" type="sibTrans" cxnId="{1948A41D-02AD-46E6-A018-2CA0C8E2DD3E}">
      <dgm:prSet/>
      <dgm:spPr/>
      <dgm:t>
        <a:bodyPr/>
        <a:lstStyle/>
        <a:p>
          <a:endParaRPr lang="en-US">
            <a:solidFill>
              <a:schemeClr val="tx1"/>
            </a:solidFill>
          </a:endParaRPr>
        </a:p>
      </dgm:t>
    </dgm:pt>
    <dgm:pt modelId="{8D6A76F7-2DDA-4992-9939-B436C3713739}">
      <dgm:prSet custT="1"/>
      <dgm:spPr/>
      <dgm:t>
        <a:bodyPr/>
        <a:lstStyle/>
        <a:p>
          <a:r>
            <a:rPr lang="en-US" sz="1800" b="1" dirty="0" smtClean="0">
              <a:latin typeface="Verdana" pitchFamily="34" charset="0"/>
              <a:hlinkClick xmlns:r="http://schemas.openxmlformats.org/officeDocument/2006/relationships" r:id="rId2" action="ppaction://hlinkfile"/>
            </a:rPr>
            <a:t>Induction day II</a:t>
          </a:r>
          <a:endParaRPr lang="en-US" sz="1800" b="1" dirty="0">
            <a:latin typeface="Verdana" pitchFamily="34" charset="0"/>
          </a:endParaRPr>
        </a:p>
      </dgm:t>
    </dgm:pt>
    <dgm:pt modelId="{863BE2A3-D7A4-4504-8C08-4B88D5658E16}" type="parTrans" cxnId="{A92FB2E3-8A3D-4D04-8A2D-BE8FE9C9178E}">
      <dgm:prSet/>
      <dgm:spPr/>
      <dgm:t>
        <a:bodyPr/>
        <a:lstStyle/>
        <a:p>
          <a:endParaRPr lang="en-US">
            <a:solidFill>
              <a:schemeClr val="tx1"/>
            </a:solidFill>
          </a:endParaRPr>
        </a:p>
      </dgm:t>
    </dgm:pt>
    <dgm:pt modelId="{400B5AA3-7390-4953-82F2-F6CB50912CEE}" type="sibTrans" cxnId="{A92FB2E3-8A3D-4D04-8A2D-BE8FE9C9178E}">
      <dgm:prSet/>
      <dgm:spPr/>
      <dgm:t>
        <a:bodyPr/>
        <a:lstStyle/>
        <a:p>
          <a:endParaRPr lang="en-US">
            <a:solidFill>
              <a:schemeClr val="tx1"/>
            </a:solidFill>
          </a:endParaRPr>
        </a:p>
      </dgm:t>
    </dgm:pt>
    <dgm:pt modelId="{4DA1CA2D-BF58-4B43-AD9D-A728BD24E0D3}" type="pres">
      <dgm:prSet presAssocID="{66338257-B641-4C50-87B1-FA96222212CA}" presName="arrowDiagram" presStyleCnt="0">
        <dgm:presLayoutVars>
          <dgm:chMax val="5"/>
          <dgm:dir/>
          <dgm:resizeHandles val="exact"/>
        </dgm:presLayoutVars>
      </dgm:prSet>
      <dgm:spPr/>
      <dgm:t>
        <a:bodyPr/>
        <a:lstStyle/>
        <a:p>
          <a:endParaRPr lang="en-US"/>
        </a:p>
      </dgm:t>
    </dgm:pt>
    <dgm:pt modelId="{737179C1-B766-474F-BFF1-53C3843F855E}" type="pres">
      <dgm:prSet presAssocID="{66338257-B641-4C50-87B1-FA96222212CA}" presName="arrow" presStyleLbl="bgShp" presStyleIdx="0" presStyleCnt="1"/>
      <dgm:spPr>
        <a:solidFill>
          <a:schemeClr val="tx1">
            <a:lumMod val="20000"/>
            <a:lumOff val="80000"/>
          </a:schemeClr>
        </a:solidFill>
      </dgm:spPr>
      <dgm:t>
        <a:bodyPr/>
        <a:lstStyle/>
        <a:p>
          <a:endParaRPr lang="en-US"/>
        </a:p>
      </dgm:t>
    </dgm:pt>
    <dgm:pt modelId="{6D47D874-7830-4542-8803-71D67546392D}" type="pres">
      <dgm:prSet presAssocID="{66338257-B641-4C50-87B1-FA96222212CA}" presName="arrowDiagram5" presStyleCnt="0"/>
      <dgm:spPr/>
      <dgm:t>
        <a:bodyPr/>
        <a:lstStyle/>
        <a:p>
          <a:endParaRPr lang="en-US"/>
        </a:p>
      </dgm:t>
    </dgm:pt>
    <dgm:pt modelId="{05B20AC1-8BBC-4861-8EF3-535B143DF202}" type="pres">
      <dgm:prSet presAssocID="{BA281B61-FF19-47EA-ACA6-9172429AFE65}" presName="bullet5a" presStyleLbl="node1" presStyleIdx="0" presStyleCnt="5"/>
      <dgm:spPr/>
      <dgm:t>
        <a:bodyPr/>
        <a:lstStyle/>
        <a:p>
          <a:endParaRPr lang="en-US"/>
        </a:p>
      </dgm:t>
    </dgm:pt>
    <dgm:pt modelId="{0674B054-0F5B-4467-9A11-DF1E782A2D52}" type="pres">
      <dgm:prSet presAssocID="{BA281B61-FF19-47EA-ACA6-9172429AFE65}" presName="textBox5a" presStyleLbl="revTx" presStyleIdx="0" presStyleCnt="5" custScaleX="135867" custScaleY="51286" custLinFactNeighborX="-50824" custLinFactNeighborY="-9608">
        <dgm:presLayoutVars>
          <dgm:bulletEnabled val="1"/>
        </dgm:presLayoutVars>
      </dgm:prSet>
      <dgm:spPr/>
      <dgm:t>
        <a:bodyPr/>
        <a:lstStyle/>
        <a:p>
          <a:endParaRPr lang="en-US"/>
        </a:p>
      </dgm:t>
    </dgm:pt>
    <dgm:pt modelId="{3DDD1350-F5D9-48F0-B6A0-89CF51757A57}" type="pres">
      <dgm:prSet presAssocID="{9DBDD9A5-C047-4382-B49E-E5ECE9D43E92}" presName="bullet5b" presStyleLbl="node1" presStyleIdx="1" presStyleCnt="5" custScaleX="171397" custScaleY="151859"/>
      <dgm:spPr/>
      <dgm:t>
        <a:bodyPr/>
        <a:lstStyle/>
        <a:p>
          <a:endParaRPr lang="en-US"/>
        </a:p>
      </dgm:t>
    </dgm:pt>
    <dgm:pt modelId="{1EDAD7EF-5652-4D0E-969A-4146BD4225B8}" type="pres">
      <dgm:prSet presAssocID="{9DBDD9A5-C047-4382-B49E-E5ECE9D43E92}" presName="textBox5b" presStyleLbl="revTx" presStyleIdx="1" presStyleCnt="5" custScaleX="115578" custScaleY="38869" custLinFactNeighborX="-46354" custLinFactNeighborY="-13399">
        <dgm:presLayoutVars>
          <dgm:bulletEnabled val="1"/>
        </dgm:presLayoutVars>
      </dgm:prSet>
      <dgm:spPr/>
      <dgm:t>
        <a:bodyPr/>
        <a:lstStyle/>
        <a:p>
          <a:endParaRPr lang="en-US"/>
        </a:p>
      </dgm:t>
    </dgm:pt>
    <dgm:pt modelId="{AF22CC35-0795-497C-B570-92CB2188EC93}" type="pres">
      <dgm:prSet presAssocID="{8D6A76F7-2DDA-4992-9939-B436C3713739}" presName="bullet5c" presStyleLbl="node1" presStyleIdx="2" presStyleCnt="5" custLinFactNeighborX="-88632" custLinFactNeighborY="26508"/>
      <dgm:spPr/>
      <dgm:t>
        <a:bodyPr/>
        <a:lstStyle/>
        <a:p>
          <a:endParaRPr lang="en-US"/>
        </a:p>
      </dgm:t>
    </dgm:pt>
    <dgm:pt modelId="{1AE384A5-432F-4E7A-B854-0959ABA07BA9}" type="pres">
      <dgm:prSet presAssocID="{8D6A76F7-2DDA-4992-9939-B436C3713739}" presName="textBox5c" presStyleLbl="revTx" presStyleIdx="2" presStyleCnt="5" custScaleX="94528" custScaleY="29450" custLinFactNeighborX="-68046" custLinFactNeighborY="-21258">
        <dgm:presLayoutVars>
          <dgm:bulletEnabled val="1"/>
        </dgm:presLayoutVars>
      </dgm:prSet>
      <dgm:spPr/>
      <dgm:t>
        <a:bodyPr/>
        <a:lstStyle/>
        <a:p>
          <a:endParaRPr lang="en-US"/>
        </a:p>
      </dgm:t>
    </dgm:pt>
    <dgm:pt modelId="{F25DBAE4-9270-4398-B2C6-ACC2225A929F}" type="pres">
      <dgm:prSet presAssocID="{319FDAC3-7FD0-4B41-A1E8-87CA1BCEA38C}" presName="bullet5d" presStyleLbl="node1" presStyleIdx="3" presStyleCnt="5" custLinFactX="-34633" custLinFactNeighborX="-100000" custLinFactNeighborY="35628"/>
      <dgm:spPr/>
      <dgm:t>
        <a:bodyPr/>
        <a:lstStyle/>
        <a:p>
          <a:endParaRPr lang="en-US"/>
        </a:p>
      </dgm:t>
    </dgm:pt>
    <dgm:pt modelId="{1AFDA1FD-E899-4171-8A88-4C64A10EDA54}" type="pres">
      <dgm:prSet presAssocID="{319FDAC3-7FD0-4B41-A1E8-87CA1BCEA38C}" presName="textBox5d" presStyleLbl="revTx" presStyleIdx="3" presStyleCnt="5" custScaleX="103509" custScaleY="18177" custLinFactNeighborX="-47493" custLinFactNeighborY="-23151">
        <dgm:presLayoutVars>
          <dgm:bulletEnabled val="1"/>
        </dgm:presLayoutVars>
      </dgm:prSet>
      <dgm:spPr/>
      <dgm:t>
        <a:bodyPr/>
        <a:lstStyle/>
        <a:p>
          <a:endParaRPr lang="en-US"/>
        </a:p>
      </dgm:t>
    </dgm:pt>
    <dgm:pt modelId="{CA740345-250F-415E-8195-B6F1B12714A7}" type="pres">
      <dgm:prSet presAssocID="{79A30384-A0EB-4267-9B77-393127DEB209}" presName="bullet5e" presStyleLbl="node1" presStyleIdx="4" presStyleCnt="5"/>
      <dgm:spPr/>
      <dgm:t>
        <a:bodyPr/>
        <a:lstStyle/>
        <a:p>
          <a:endParaRPr lang="en-US"/>
        </a:p>
      </dgm:t>
    </dgm:pt>
    <dgm:pt modelId="{02A0BF24-C95D-442B-93A3-8DD884224F7A}" type="pres">
      <dgm:prSet presAssocID="{79A30384-A0EB-4267-9B77-393127DEB209}" presName="textBox5e" presStyleLbl="revTx" presStyleIdx="4" presStyleCnt="5" custScaleX="101754" custScaleY="12830" custLinFactNeighborX="-18812" custLinFactNeighborY="-31840">
        <dgm:presLayoutVars>
          <dgm:bulletEnabled val="1"/>
        </dgm:presLayoutVars>
      </dgm:prSet>
      <dgm:spPr/>
      <dgm:t>
        <a:bodyPr/>
        <a:lstStyle/>
        <a:p>
          <a:endParaRPr lang="en-US"/>
        </a:p>
      </dgm:t>
    </dgm:pt>
  </dgm:ptLst>
  <dgm:cxnLst>
    <dgm:cxn modelId="{D4C2E686-6A8A-49D9-826E-023881E5FA3E}" type="presOf" srcId="{8D6A76F7-2DDA-4992-9939-B436C3713739}" destId="{1AE384A5-432F-4E7A-B854-0959ABA07BA9}" srcOrd="0" destOrd="0" presId="urn:microsoft.com/office/officeart/2005/8/layout/arrow2"/>
    <dgm:cxn modelId="{1948A41D-02AD-46E6-A018-2CA0C8E2DD3E}" srcId="{66338257-B641-4C50-87B1-FA96222212CA}" destId="{79A30384-A0EB-4267-9B77-393127DEB209}" srcOrd="4" destOrd="0" parTransId="{A3A2A42D-1F3E-4FD9-BD0D-B2A456EF92CC}" sibTransId="{E1E64988-A069-4492-8C88-271FD1640FDF}"/>
    <dgm:cxn modelId="{0005B862-3D9F-4562-A506-847D4B5695DB}" type="presOf" srcId="{79A30384-A0EB-4267-9B77-393127DEB209}" destId="{02A0BF24-C95D-442B-93A3-8DD884224F7A}" srcOrd="0" destOrd="0" presId="urn:microsoft.com/office/officeart/2005/8/layout/arrow2"/>
    <dgm:cxn modelId="{13093066-25B1-40B9-983C-36134FA1B743}" srcId="{66338257-B641-4C50-87B1-FA96222212CA}" destId="{319FDAC3-7FD0-4B41-A1E8-87CA1BCEA38C}" srcOrd="3" destOrd="0" parTransId="{1FD8ED40-E401-431B-917B-90D90FB25E5D}" sibTransId="{22828B72-6BDD-49DC-863B-796406BCDEE9}"/>
    <dgm:cxn modelId="{B291FF54-458E-4AAA-94E2-A698BA5F7B8F}" type="presOf" srcId="{BA281B61-FF19-47EA-ACA6-9172429AFE65}" destId="{0674B054-0F5B-4467-9A11-DF1E782A2D52}" srcOrd="0" destOrd="0" presId="urn:microsoft.com/office/officeart/2005/8/layout/arrow2"/>
    <dgm:cxn modelId="{A73F3689-E778-4B43-B92B-8B90C0B44766}" type="presOf" srcId="{9DBDD9A5-C047-4382-B49E-E5ECE9D43E92}" destId="{1EDAD7EF-5652-4D0E-969A-4146BD4225B8}" srcOrd="0" destOrd="0" presId="urn:microsoft.com/office/officeart/2005/8/layout/arrow2"/>
    <dgm:cxn modelId="{D7BA3953-9C2E-4085-9AAB-01F04670D542}" type="presOf" srcId="{319FDAC3-7FD0-4B41-A1E8-87CA1BCEA38C}" destId="{1AFDA1FD-E899-4171-8A88-4C64A10EDA54}" srcOrd="0" destOrd="0" presId="urn:microsoft.com/office/officeart/2005/8/layout/arrow2"/>
    <dgm:cxn modelId="{3A9A85E8-CBC7-4EBC-83C0-680EE7413A7A}" srcId="{66338257-B641-4C50-87B1-FA96222212CA}" destId="{BA281B61-FF19-47EA-ACA6-9172429AFE65}" srcOrd="0" destOrd="0" parTransId="{8AC1A8C1-0C4E-4BE0-95C9-AB21CF96A837}" sibTransId="{3815C107-7210-4A0E-8FC3-481DE4ACFF76}"/>
    <dgm:cxn modelId="{58BD6188-2E42-4ECB-BC91-9C8AFA93731B}" srcId="{66338257-B641-4C50-87B1-FA96222212CA}" destId="{9DBDD9A5-C047-4382-B49E-E5ECE9D43E92}" srcOrd="1" destOrd="0" parTransId="{2FAEF6C8-DAD4-453D-95B0-AFAF6C1C5FA3}" sibTransId="{6DC05919-0E7E-42A6-ABD7-75C57C7F80AC}"/>
    <dgm:cxn modelId="{A92FB2E3-8A3D-4D04-8A2D-BE8FE9C9178E}" srcId="{66338257-B641-4C50-87B1-FA96222212CA}" destId="{8D6A76F7-2DDA-4992-9939-B436C3713739}" srcOrd="2" destOrd="0" parTransId="{863BE2A3-D7A4-4504-8C08-4B88D5658E16}" sibTransId="{400B5AA3-7390-4953-82F2-F6CB50912CEE}"/>
    <dgm:cxn modelId="{3E50D324-7821-49E7-8EAD-5C405FBF0836}" type="presOf" srcId="{66338257-B641-4C50-87B1-FA96222212CA}" destId="{4DA1CA2D-BF58-4B43-AD9D-A728BD24E0D3}" srcOrd="0" destOrd="0" presId="urn:microsoft.com/office/officeart/2005/8/layout/arrow2"/>
    <dgm:cxn modelId="{0D9F96B6-13F1-4398-96B0-C76AC5B86EA9}" type="presParOf" srcId="{4DA1CA2D-BF58-4B43-AD9D-A728BD24E0D3}" destId="{737179C1-B766-474F-BFF1-53C3843F855E}" srcOrd="0" destOrd="0" presId="urn:microsoft.com/office/officeart/2005/8/layout/arrow2"/>
    <dgm:cxn modelId="{FD2D9D64-AAEA-493C-BAAE-019004E09800}" type="presParOf" srcId="{4DA1CA2D-BF58-4B43-AD9D-A728BD24E0D3}" destId="{6D47D874-7830-4542-8803-71D67546392D}" srcOrd="1" destOrd="0" presId="urn:microsoft.com/office/officeart/2005/8/layout/arrow2"/>
    <dgm:cxn modelId="{BBA7CDB0-52F8-4585-9361-7E5656B6E56F}" type="presParOf" srcId="{6D47D874-7830-4542-8803-71D67546392D}" destId="{05B20AC1-8BBC-4861-8EF3-535B143DF202}" srcOrd="0" destOrd="0" presId="urn:microsoft.com/office/officeart/2005/8/layout/arrow2"/>
    <dgm:cxn modelId="{697590BB-42B2-45C2-ACE0-DA47C0B19A87}" type="presParOf" srcId="{6D47D874-7830-4542-8803-71D67546392D}" destId="{0674B054-0F5B-4467-9A11-DF1E782A2D52}" srcOrd="1" destOrd="0" presId="urn:microsoft.com/office/officeart/2005/8/layout/arrow2"/>
    <dgm:cxn modelId="{DF401C8F-D334-48FB-B6BF-289EB4E1DED5}" type="presParOf" srcId="{6D47D874-7830-4542-8803-71D67546392D}" destId="{3DDD1350-F5D9-48F0-B6A0-89CF51757A57}" srcOrd="2" destOrd="0" presId="urn:microsoft.com/office/officeart/2005/8/layout/arrow2"/>
    <dgm:cxn modelId="{3B21F1DC-BB23-428A-97EF-090C42149C11}" type="presParOf" srcId="{6D47D874-7830-4542-8803-71D67546392D}" destId="{1EDAD7EF-5652-4D0E-969A-4146BD4225B8}" srcOrd="3" destOrd="0" presId="urn:microsoft.com/office/officeart/2005/8/layout/arrow2"/>
    <dgm:cxn modelId="{294E9165-3AB9-4B03-8010-118C69206447}" type="presParOf" srcId="{6D47D874-7830-4542-8803-71D67546392D}" destId="{AF22CC35-0795-497C-B570-92CB2188EC93}" srcOrd="4" destOrd="0" presId="urn:microsoft.com/office/officeart/2005/8/layout/arrow2"/>
    <dgm:cxn modelId="{82077F01-D336-45B1-B621-0C35BFFAF6C8}" type="presParOf" srcId="{6D47D874-7830-4542-8803-71D67546392D}" destId="{1AE384A5-432F-4E7A-B854-0959ABA07BA9}" srcOrd="5" destOrd="0" presId="urn:microsoft.com/office/officeart/2005/8/layout/arrow2"/>
    <dgm:cxn modelId="{DB7D292B-C3C7-429B-8D93-1C88289DD575}" type="presParOf" srcId="{6D47D874-7830-4542-8803-71D67546392D}" destId="{F25DBAE4-9270-4398-B2C6-ACC2225A929F}" srcOrd="6" destOrd="0" presId="urn:microsoft.com/office/officeart/2005/8/layout/arrow2"/>
    <dgm:cxn modelId="{1F1643ED-EB5D-4F10-8811-FAE55177C05A}" type="presParOf" srcId="{6D47D874-7830-4542-8803-71D67546392D}" destId="{1AFDA1FD-E899-4171-8A88-4C64A10EDA54}" srcOrd="7" destOrd="0" presId="urn:microsoft.com/office/officeart/2005/8/layout/arrow2"/>
    <dgm:cxn modelId="{29C8C5DB-28E1-4157-8968-1A1671805C0F}" type="presParOf" srcId="{6D47D874-7830-4542-8803-71D67546392D}" destId="{CA740345-250F-415E-8195-B6F1B12714A7}" srcOrd="8" destOrd="0" presId="urn:microsoft.com/office/officeart/2005/8/layout/arrow2"/>
    <dgm:cxn modelId="{661571B3-16B3-4187-A616-9885C149F209}" type="presParOf" srcId="{6D47D874-7830-4542-8803-71D67546392D}" destId="{02A0BF24-C95D-442B-93A3-8DD884224F7A}"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9249A7-DBAA-4F0B-BECC-175AB4B07380}"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n-GB"/>
        </a:p>
      </dgm:t>
    </dgm:pt>
    <dgm:pt modelId="{C7212C00-4279-41ED-A657-D9C75B55EB2F}">
      <dgm:prSet/>
      <dgm:spPr/>
      <dgm:t>
        <a:bodyPr/>
        <a:lstStyle/>
        <a:p>
          <a:r>
            <a:rPr lang="en-US" b="1" dirty="0" smtClean="0">
              <a:solidFill>
                <a:schemeClr val="tx2"/>
              </a:solidFill>
            </a:rPr>
            <a:t>End of probation period review</a:t>
          </a:r>
          <a:endParaRPr lang="en-GB" b="1" dirty="0">
            <a:solidFill>
              <a:schemeClr val="tx2"/>
            </a:solidFill>
          </a:endParaRPr>
        </a:p>
      </dgm:t>
    </dgm:pt>
    <dgm:pt modelId="{4091B6D3-4B27-4E21-9382-2125D65933FA}" type="parTrans" cxnId="{81ECDAE7-368C-4545-968B-F7188EA7BE2B}">
      <dgm:prSet/>
      <dgm:spPr/>
      <dgm:t>
        <a:bodyPr/>
        <a:lstStyle/>
        <a:p>
          <a:endParaRPr lang="en-GB"/>
        </a:p>
      </dgm:t>
    </dgm:pt>
    <dgm:pt modelId="{42DD1C05-5204-4362-95B2-E8B227F9166C}" type="sibTrans" cxnId="{81ECDAE7-368C-4545-968B-F7188EA7BE2B}">
      <dgm:prSet/>
      <dgm:spPr>
        <a:solidFill>
          <a:schemeClr val="tx1">
            <a:lumMod val="20000"/>
            <a:lumOff val="80000"/>
          </a:schemeClr>
        </a:solidFill>
      </dgm:spPr>
      <dgm:t>
        <a:bodyPr/>
        <a:lstStyle/>
        <a:p>
          <a:endParaRPr lang="en-GB"/>
        </a:p>
      </dgm:t>
    </dgm:pt>
    <dgm:pt modelId="{76ABB9E9-F64B-4EBD-967F-1AEB6E1FD9C7}">
      <dgm:prSet phldrT="[Text]"/>
      <dgm:spPr>
        <a:solidFill>
          <a:schemeClr val="tx1">
            <a:lumMod val="20000"/>
            <a:lumOff val="80000"/>
          </a:schemeClr>
        </a:solidFill>
      </dgm:spPr>
      <dgm:t>
        <a:bodyPr/>
        <a:lstStyle/>
        <a:p>
          <a:r>
            <a:rPr lang="en-US" dirty="0" smtClean="0"/>
            <a:t>Confirmation of appointment</a:t>
          </a:r>
          <a:endParaRPr lang="en-GB" dirty="0"/>
        </a:p>
      </dgm:t>
    </dgm:pt>
    <dgm:pt modelId="{6ADC3ECE-B77A-4F2F-BCD2-F7208A43ABC4}" type="parTrans" cxnId="{657C397F-6AD3-433F-948E-9ADD9B421E8D}">
      <dgm:prSet/>
      <dgm:spPr/>
      <dgm:t>
        <a:bodyPr/>
        <a:lstStyle/>
        <a:p>
          <a:endParaRPr lang="en-GB"/>
        </a:p>
      </dgm:t>
    </dgm:pt>
    <dgm:pt modelId="{C6AFF220-F9BE-4560-A865-ED1664AF605C}" type="sibTrans" cxnId="{657C397F-6AD3-433F-948E-9ADD9B421E8D}">
      <dgm:prSet/>
      <dgm:spPr>
        <a:solidFill>
          <a:schemeClr val="tx1">
            <a:lumMod val="20000"/>
            <a:lumOff val="80000"/>
          </a:schemeClr>
        </a:solidFill>
      </dgm:spPr>
      <dgm:t>
        <a:bodyPr/>
        <a:lstStyle/>
        <a:p>
          <a:endParaRPr lang="en-GB"/>
        </a:p>
      </dgm:t>
    </dgm:pt>
    <dgm:pt modelId="{68D0901D-D94E-4D7F-9763-D18E4D5D199A}">
      <dgm:prSet phldrT="[Text]"/>
      <dgm:spPr>
        <a:solidFill>
          <a:schemeClr val="tx1">
            <a:lumMod val="20000"/>
            <a:lumOff val="80000"/>
          </a:schemeClr>
        </a:solidFill>
      </dgm:spPr>
      <dgm:t>
        <a:bodyPr/>
        <a:lstStyle/>
        <a:p>
          <a:r>
            <a:rPr lang="en-US" dirty="0" smtClean="0"/>
            <a:t>Extension of probation period</a:t>
          </a:r>
          <a:endParaRPr lang="en-GB" dirty="0"/>
        </a:p>
      </dgm:t>
    </dgm:pt>
    <dgm:pt modelId="{FFE1A462-5452-4359-970A-14E1172D525F}" type="parTrans" cxnId="{95270CFC-D2DB-416D-A958-4051FEB07D7D}">
      <dgm:prSet/>
      <dgm:spPr/>
      <dgm:t>
        <a:bodyPr/>
        <a:lstStyle/>
        <a:p>
          <a:endParaRPr lang="en-GB"/>
        </a:p>
      </dgm:t>
    </dgm:pt>
    <dgm:pt modelId="{7A0C44F8-1034-4CDE-A101-0C0031EF73A5}" type="sibTrans" cxnId="{95270CFC-D2DB-416D-A958-4051FEB07D7D}">
      <dgm:prSet/>
      <dgm:spPr>
        <a:solidFill>
          <a:schemeClr val="tx1">
            <a:lumMod val="20000"/>
            <a:lumOff val="80000"/>
          </a:schemeClr>
        </a:solidFill>
      </dgm:spPr>
      <dgm:t>
        <a:bodyPr/>
        <a:lstStyle/>
        <a:p>
          <a:endParaRPr lang="en-GB"/>
        </a:p>
      </dgm:t>
    </dgm:pt>
    <dgm:pt modelId="{710BE829-0AF2-4CDD-B1CC-E583131D8B23}">
      <dgm:prSet phldrT="[Text]"/>
      <dgm:spPr>
        <a:solidFill>
          <a:schemeClr val="tx1">
            <a:lumMod val="20000"/>
            <a:lumOff val="80000"/>
          </a:schemeClr>
        </a:solidFill>
      </dgm:spPr>
      <dgm:t>
        <a:bodyPr/>
        <a:lstStyle/>
        <a:p>
          <a:r>
            <a:rPr lang="en-US" dirty="0" smtClean="0"/>
            <a:t>End of contract</a:t>
          </a:r>
          <a:endParaRPr lang="en-GB" dirty="0"/>
        </a:p>
      </dgm:t>
    </dgm:pt>
    <dgm:pt modelId="{0786D359-7159-4B35-AAE5-2CEB4680DDDB}" type="parTrans" cxnId="{63C6B8F5-74B2-465F-8082-9496AD100041}">
      <dgm:prSet/>
      <dgm:spPr/>
      <dgm:t>
        <a:bodyPr/>
        <a:lstStyle/>
        <a:p>
          <a:endParaRPr lang="en-GB"/>
        </a:p>
      </dgm:t>
    </dgm:pt>
    <dgm:pt modelId="{FBA4C113-DB4B-48D5-B3BC-480448114AD9}" type="sibTrans" cxnId="{63C6B8F5-74B2-465F-8082-9496AD100041}">
      <dgm:prSet/>
      <dgm:spPr>
        <a:solidFill>
          <a:schemeClr val="tx1">
            <a:lumMod val="20000"/>
            <a:lumOff val="80000"/>
          </a:schemeClr>
        </a:solidFill>
      </dgm:spPr>
      <dgm:t>
        <a:bodyPr/>
        <a:lstStyle/>
        <a:p>
          <a:endParaRPr lang="en-GB"/>
        </a:p>
      </dgm:t>
    </dgm:pt>
    <dgm:pt modelId="{839DAF9B-76C4-4F23-924B-A39CA6AF928C}" type="pres">
      <dgm:prSet presAssocID="{569249A7-DBAA-4F0B-BECC-175AB4B07380}" presName="Name0" presStyleCnt="0">
        <dgm:presLayoutVars>
          <dgm:chMax val="7"/>
          <dgm:chPref val="7"/>
          <dgm:dir/>
        </dgm:presLayoutVars>
      </dgm:prSet>
      <dgm:spPr/>
      <dgm:t>
        <a:bodyPr/>
        <a:lstStyle/>
        <a:p>
          <a:endParaRPr lang="en-GB"/>
        </a:p>
      </dgm:t>
    </dgm:pt>
    <dgm:pt modelId="{7E100F55-28B6-4265-A44F-B7E9D2E05C61}" type="pres">
      <dgm:prSet presAssocID="{569249A7-DBAA-4F0B-BECC-175AB4B07380}" presName="Name1" presStyleCnt="0"/>
      <dgm:spPr/>
    </dgm:pt>
    <dgm:pt modelId="{3EA1083A-4FE6-4619-9A1F-1C69BD15AA81}" type="pres">
      <dgm:prSet presAssocID="{42DD1C05-5204-4362-95B2-E8B227F9166C}" presName="picture_1" presStyleCnt="0"/>
      <dgm:spPr/>
    </dgm:pt>
    <dgm:pt modelId="{CC49ECFC-C02E-43E7-8E1E-1E1C651DC4A2}" type="pres">
      <dgm:prSet presAssocID="{42DD1C05-5204-4362-95B2-E8B227F9166C}" presName="pictureRepeatNode" presStyleLbl="alignImgPlace1" presStyleIdx="0" presStyleCnt="4" custScaleX="87760" custScaleY="85049" custLinFactNeighborX="1457" custLinFactNeighborY="633"/>
      <dgm:spPr/>
      <dgm:t>
        <a:bodyPr/>
        <a:lstStyle/>
        <a:p>
          <a:endParaRPr lang="en-GB"/>
        </a:p>
      </dgm:t>
    </dgm:pt>
    <dgm:pt modelId="{33C951B7-078F-4FE1-929A-3A5EF9F5D77F}" type="pres">
      <dgm:prSet presAssocID="{C7212C00-4279-41ED-A657-D9C75B55EB2F}" presName="text_1" presStyleLbl="node1" presStyleIdx="0" presStyleCnt="0" custLinFactNeighborX="1994" custLinFactNeighborY="-62629">
        <dgm:presLayoutVars>
          <dgm:bulletEnabled val="1"/>
        </dgm:presLayoutVars>
      </dgm:prSet>
      <dgm:spPr/>
      <dgm:t>
        <a:bodyPr/>
        <a:lstStyle/>
        <a:p>
          <a:endParaRPr lang="en-GB"/>
        </a:p>
      </dgm:t>
    </dgm:pt>
    <dgm:pt modelId="{96E3A005-C7E2-4BA7-AC89-C9509852886D}" type="pres">
      <dgm:prSet presAssocID="{C6AFF220-F9BE-4560-A865-ED1664AF605C}" presName="picture_2" presStyleCnt="0"/>
      <dgm:spPr/>
    </dgm:pt>
    <dgm:pt modelId="{7EB45DB7-3D4E-49FE-8B5A-FB9A838AC0FE}" type="pres">
      <dgm:prSet presAssocID="{C6AFF220-F9BE-4560-A865-ED1664AF605C}" presName="pictureRepeatNode" presStyleLbl="alignImgPlace1" presStyleIdx="1" presStyleCnt="4" custScaleX="36375" custScaleY="8108"/>
      <dgm:spPr/>
      <dgm:t>
        <a:bodyPr/>
        <a:lstStyle/>
        <a:p>
          <a:endParaRPr lang="en-GB"/>
        </a:p>
      </dgm:t>
    </dgm:pt>
    <dgm:pt modelId="{5E1CA61A-2496-4D3D-BE25-B2ED00C0B037}" type="pres">
      <dgm:prSet presAssocID="{76ABB9E9-F64B-4EBD-967F-1AEB6E1FD9C7}" presName="line_2" presStyleLbl="parChTrans1D1" presStyleIdx="0" presStyleCnt="3"/>
      <dgm:spPr/>
    </dgm:pt>
    <dgm:pt modelId="{974C983B-B9D9-4620-A5E5-48C2030A60A8}" type="pres">
      <dgm:prSet presAssocID="{76ABB9E9-F64B-4EBD-967F-1AEB6E1FD9C7}" presName="textparent_2" presStyleLbl="node1" presStyleIdx="0" presStyleCnt="0"/>
      <dgm:spPr/>
    </dgm:pt>
    <dgm:pt modelId="{199C6C59-3AB5-4AFB-B9CD-344BA37AA1BE}" type="pres">
      <dgm:prSet presAssocID="{76ABB9E9-F64B-4EBD-967F-1AEB6E1FD9C7}" presName="text_2" presStyleLbl="revTx" presStyleIdx="0" presStyleCnt="3" custScaleX="95540" custScaleY="80180" custLinFactNeighborX="-50036" custLinFactNeighborY="3604">
        <dgm:presLayoutVars>
          <dgm:bulletEnabled val="1"/>
        </dgm:presLayoutVars>
      </dgm:prSet>
      <dgm:spPr/>
      <dgm:t>
        <a:bodyPr/>
        <a:lstStyle/>
        <a:p>
          <a:endParaRPr lang="en-GB"/>
        </a:p>
      </dgm:t>
    </dgm:pt>
    <dgm:pt modelId="{AF7B90DA-088C-4AE5-8F2C-AED04915753C}" type="pres">
      <dgm:prSet presAssocID="{7A0C44F8-1034-4CDE-A101-0C0031EF73A5}" presName="picture_3" presStyleCnt="0"/>
      <dgm:spPr/>
    </dgm:pt>
    <dgm:pt modelId="{8D55D547-F168-4452-BF09-9164A8024F4D}" type="pres">
      <dgm:prSet presAssocID="{7A0C44F8-1034-4CDE-A101-0C0031EF73A5}" presName="pictureRepeatNode" presStyleLbl="alignImgPlace1" presStyleIdx="2" presStyleCnt="4" custScaleX="60303" custScaleY="36937"/>
      <dgm:spPr/>
      <dgm:t>
        <a:bodyPr/>
        <a:lstStyle/>
        <a:p>
          <a:endParaRPr lang="en-GB"/>
        </a:p>
      </dgm:t>
    </dgm:pt>
    <dgm:pt modelId="{40BAB5AE-B3D3-42CE-A38B-C7F9A7EC05F2}" type="pres">
      <dgm:prSet presAssocID="{68D0901D-D94E-4D7F-9763-D18E4D5D199A}" presName="line_3" presStyleLbl="parChTrans1D1" presStyleIdx="1" presStyleCnt="3"/>
      <dgm:spPr/>
    </dgm:pt>
    <dgm:pt modelId="{C1ACBD9B-86D4-4AA8-886C-038DB063F452}" type="pres">
      <dgm:prSet presAssocID="{68D0901D-D94E-4D7F-9763-D18E4D5D199A}" presName="textparent_3" presStyleLbl="node1" presStyleIdx="0" presStyleCnt="0"/>
      <dgm:spPr/>
    </dgm:pt>
    <dgm:pt modelId="{598089F1-6078-43D4-8A4E-D03C65FED066}" type="pres">
      <dgm:prSet presAssocID="{68D0901D-D94E-4D7F-9763-D18E4D5D199A}" presName="text_3" presStyleLbl="revTx" presStyleIdx="1" presStyleCnt="3" custLinFactNeighborX="-29947" custLinFactNeighborY="4955">
        <dgm:presLayoutVars>
          <dgm:bulletEnabled val="1"/>
        </dgm:presLayoutVars>
      </dgm:prSet>
      <dgm:spPr/>
      <dgm:t>
        <a:bodyPr/>
        <a:lstStyle/>
        <a:p>
          <a:endParaRPr lang="en-GB"/>
        </a:p>
      </dgm:t>
    </dgm:pt>
    <dgm:pt modelId="{87DD6F76-9A19-42BC-941D-8352D865336D}" type="pres">
      <dgm:prSet presAssocID="{FBA4C113-DB4B-48D5-B3BC-480448114AD9}" presName="picture_4" presStyleCnt="0"/>
      <dgm:spPr/>
    </dgm:pt>
    <dgm:pt modelId="{B4987498-9AC4-481A-AED7-7B9DC4B25D75}" type="pres">
      <dgm:prSet presAssocID="{FBA4C113-DB4B-48D5-B3BC-480448114AD9}" presName="pictureRepeatNode" presStyleLbl="alignImgPlace1" presStyleIdx="3" presStyleCnt="4" custScaleX="36375" custScaleY="19820"/>
      <dgm:spPr/>
      <dgm:t>
        <a:bodyPr/>
        <a:lstStyle/>
        <a:p>
          <a:endParaRPr lang="en-GB"/>
        </a:p>
      </dgm:t>
    </dgm:pt>
    <dgm:pt modelId="{5372FE01-228C-42E6-8D31-AF28659A52F8}" type="pres">
      <dgm:prSet presAssocID="{710BE829-0AF2-4CDD-B1CC-E583131D8B23}" presName="line_4" presStyleLbl="parChTrans1D1" presStyleIdx="2" presStyleCnt="3"/>
      <dgm:spPr/>
    </dgm:pt>
    <dgm:pt modelId="{8CCDA215-4941-484A-9344-6D7C543618AE}" type="pres">
      <dgm:prSet presAssocID="{710BE829-0AF2-4CDD-B1CC-E583131D8B23}" presName="textparent_4" presStyleLbl="node1" presStyleIdx="0" presStyleCnt="0"/>
      <dgm:spPr/>
    </dgm:pt>
    <dgm:pt modelId="{44DC1E35-3C92-4A4B-AD87-030FC8C6371D}" type="pres">
      <dgm:prSet presAssocID="{710BE829-0AF2-4CDD-B1CC-E583131D8B23}" presName="text_4" presStyleLbl="revTx" presStyleIdx="2" presStyleCnt="3" custScaleX="196846" custScaleY="62162" custLinFactNeighborX="-92998" custLinFactNeighborY="-4504">
        <dgm:presLayoutVars>
          <dgm:bulletEnabled val="1"/>
        </dgm:presLayoutVars>
      </dgm:prSet>
      <dgm:spPr/>
      <dgm:t>
        <a:bodyPr/>
        <a:lstStyle/>
        <a:p>
          <a:endParaRPr lang="en-GB"/>
        </a:p>
      </dgm:t>
    </dgm:pt>
  </dgm:ptLst>
  <dgm:cxnLst>
    <dgm:cxn modelId="{657C397F-6AD3-433F-948E-9ADD9B421E8D}" srcId="{569249A7-DBAA-4F0B-BECC-175AB4B07380}" destId="{76ABB9E9-F64B-4EBD-967F-1AEB6E1FD9C7}" srcOrd="1" destOrd="0" parTransId="{6ADC3ECE-B77A-4F2F-BCD2-F7208A43ABC4}" sibTransId="{C6AFF220-F9BE-4560-A865-ED1664AF605C}"/>
    <dgm:cxn modelId="{763D2889-4EE1-4DE6-AFF7-09813511CC61}" type="presOf" srcId="{42DD1C05-5204-4362-95B2-E8B227F9166C}" destId="{CC49ECFC-C02E-43E7-8E1E-1E1C651DC4A2}" srcOrd="0" destOrd="0" presId="urn:microsoft.com/office/officeart/2008/layout/CircularPictureCallout"/>
    <dgm:cxn modelId="{63C6B8F5-74B2-465F-8082-9496AD100041}" srcId="{569249A7-DBAA-4F0B-BECC-175AB4B07380}" destId="{710BE829-0AF2-4CDD-B1CC-E583131D8B23}" srcOrd="3" destOrd="0" parTransId="{0786D359-7159-4B35-AAE5-2CEB4680DDDB}" sibTransId="{FBA4C113-DB4B-48D5-B3BC-480448114AD9}"/>
    <dgm:cxn modelId="{5D0D1A6A-477C-4FF5-AE1A-5D930907F5D9}" type="presOf" srcId="{710BE829-0AF2-4CDD-B1CC-E583131D8B23}" destId="{44DC1E35-3C92-4A4B-AD87-030FC8C6371D}" srcOrd="0" destOrd="0" presId="urn:microsoft.com/office/officeart/2008/layout/CircularPictureCallout"/>
    <dgm:cxn modelId="{81ECDAE7-368C-4545-968B-F7188EA7BE2B}" srcId="{569249A7-DBAA-4F0B-BECC-175AB4B07380}" destId="{C7212C00-4279-41ED-A657-D9C75B55EB2F}" srcOrd="0" destOrd="0" parTransId="{4091B6D3-4B27-4E21-9382-2125D65933FA}" sibTransId="{42DD1C05-5204-4362-95B2-E8B227F9166C}"/>
    <dgm:cxn modelId="{95270CFC-D2DB-416D-A958-4051FEB07D7D}" srcId="{569249A7-DBAA-4F0B-BECC-175AB4B07380}" destId="{68D0901D-D94E-4D7F-9763-D18E4D5D199A}" srcOrd="2" destOrd="0" parTransId="{FFE1A462-5452-4359-970A-14E1172D525F}" sibTransId="{7A0C44F8-1034-4CDE-A101-0C0031EF73A5}"/>
    <dgm:cxn modelId="{8FA027FE-A28C-4BE3-8266-51AB7871A132}" type="presOf" srcId="{76ABB9E9-F64B-4EBD-967F-1AEB6E1FD9C7}" destId="{199C6C59-3AB5-4AFB-B9CD-344BA37AA1BE}" srcOrd="0" destOrd="0" presId="urn:microsoft.com/office/officeart/2008/layout/CircularPictureCallout"/>
    <dgm:cxn modelId="{2AC95D2F-DC5F-48C9-936D-63F37E607173}" type="presOf" srcId="{7A0C44F8-1034-4CDE-A101-0C0031EF73A5}" destId="{8D55D547-F168-4452-BF09-9164A8024F4D}" srcOrd="0" destOrd="0" presId="urn:microsoft.com/office/officeart/2008/layout/CircularPictureCallout"/>
    <dgm:cxn modelId="{F248F1E0-4E37-4DFB-9FCE-D5B04BF28DC0}" type="presOf" srcId="{C7212C00-4279-41ED-A657-D9C75B55EB2F}" destId="{33C951B7-078F-4FE1-929A-3A5EF9F5D77F}" srcOrd="0" destOrd="0" presId="urn:microsoft.com/office/officeart/2008/layout/CircularPictureCallout"/>
    <dgm:cxn modelId="{B2FEDDEA-D251-4A05-BD56-02B182B74EA5}" type="presOf" srcId="{FBA4C113-DB4B-48D5-B3BC-480448114AD9}" destId="{B4987498-9AC4-481A-AED7-7B9DC4B25D75}" srcOrd="0" destOrd="0" presId="urn:microsoft.com/office/officeart/2008/layout/CircularPictureCallout"/>
    <dgm:cxn modelId="{77905897-839E-4716-B099-E6A1C4E69153}" type="presOf" srcId="{C6AFF220-F9BE-4560-A865-ED1664AF605C}" destId="{7EB45DB7-3D4E-49FE-8B5A-FB9A838AC0FE}" srcOrd="0" destOrd="0" presId="urn:microsoft.com/office/officeart/2008/layout/CircularPictureCallout"/>
    <dgm:cxn modelId="{9B6D0348-DDB1-4469-A1BA-B91BF250A97A}" type="presOf" srcId="{68D0901D-D94E-4D7F-9763-D18E4D5D199A}" destId="{598089F1-6078-43D4-8A4E-D03C65FED066}" srcOrd="0" destOrd="0" presId="urn:microsoft.com/office/officeart/2008/layout/CircularPictureCallout"/>
    <dgm:cxn modelId="{B9B84BCC-2526-4357-9EE1-700C04A1036B}" type="presOf" srcId="{569249A7-DBAA-4F0B-BECC-175AB4B07380}" destId="{839DAF9B-76C4-4F23-924B-A39CA6AF928C}" srcOrd="0" destOrd="0" presId="urn:microsoft.com/office/officeart/2008/layout/CircularPictureCallout"/>
    <dgm:cxn modelId="{A16E9E4F-E798-45EA-BF55-B4215B824319}" type="presParOf" srcId="{839DAF9B-76C4-4F23-924B-A39CA6AF928C}" destId="{7E100F55-28B6-4265-A44F-B7E9D2E05C61}" srcOrd="0" destOrd="0" presId="urn:microsoft.com/office/officeart/2008/layout/CircularPictureCallout"/>
    <dgm:cxn modelId="{ADFBCD3B-D973-4174-8D84-D9F03D83F329}" type="presParOf" srcId="{7E100F55-28B6-4265-A44F-B7E9D2E05C61}" destId="{3EA1083A-4FE6-4619-9A1F-1C69BD15AA81}" srcOrd="0" destOrd="0" presId="urn:microsoft.com/office/officeart/2008/layout/CircularPictureCallout"/>
    <dgm:cxn modelId="{17F39E9E-2E71-4F7D-9F19-E5AC5B9043EB}" type="presParOf" srcId="{3EA1083A-4FE6-4619-9A1F-1C69BD15AA81}" destId="{CC49ECFC-C02E-43E7-8E1E-1E1C651DC4A2}" srcOrd="0" destOrd="0" presId="urn:microsoft.com/office/officeart/2008/layout/CircularPictureCallout"/>
    <dgm:cxn modelId="{3A4ED7C7-1068-47FE-9EBF-48BA698211B6}" type="presParOf" srcId="{7E100F55-28B6-4265-A44F-B7E9D2E05C61}" destId="{33C951B7-078F-4FE1-929A-3A5EF9F5D77F}" srcOrd="1" destOrd="0" presId="urn:microsoft.com/office/officeart/2008/layout/CircularPictureCallout"/>
    <dgm:cxn modelId="{54E43E4F-F45A-41FF-B7FC-75A9E02E44D1}" type="presParOf" srcId="{7E100F55-28B6-4265-A44F-B7E9D2E05C61}" destId="{96E3A005-C7E2-4BA7-AC89-C9509852886D}" srcOrd="2" destOrd="0" presId="urn:microsoft.com/office/officeart/2008/layout/CircularPictureCallout"/>
    <dgm:cxn modelId="{1C891382-CCC8-4451-95CA-68270D529418}" type="presParOf" srcId="{96E3A005-C7E2-4BA7-AC89-C9509852886D}" destId="{7EB45DB7-3D4E-49FE-8B5A-FB9A838AC0FE}" srcOrd="0" destOrd="0" presId="urn:microsoft.com/office/officeart/2008/layout/CircularPictureCallout"/>
    <dgm:cxn modelId="{8A384152-614E-40A7-BA3E-5C3166B99AF8}" type="presParOf" srcId="{7E100F55-28B6-4265-A44F-B7E9D2E05C61}" destId="{5E1CA61A-2496-4D3D-BE25-B2ED00C0B037}" srcOrd="3" destOrd="0" presId="urn:microsoft.com/office/officeart/2008/layout/CircularPictureCallout"/>
    <dgm:cxn modelId="{FC52D190-75E4-40AA-AE60-BECA737E47E4}" type="presParOf" srcId="{7E100F55-28B6-4265-A44F-B7E9D2E05C61}" destId="{974C983B-B9D9-4620-A5E5-48C2030A60A8}" srcOrd="4" destOrd="0" presId="urn:microsoft.com/office/officeart/2008/layout/CircularPictureCallout"/>
    <dgm:cxn modelId="{CB5F96A1-FA76-4DD3-8361-8BA9F210192C}" type="presParOf" srcId="{974C983B-B9D9-4620-A5E5-48C2030A60A8}" destId="{199C6C59-3AB5-4AFB-B9CD-344BA37AA1BE}" srcOrd="0" destOrd="0" presId="urn:microsoft.com/office/officeart/2008/layout/CircularPictureCallout"/>
    <dgm:cxn modelId="{2D4B7B31-02D2-4EF7-8226-A315EC3E8BF6}" type="presParOf" srcId="{7E100F55-28B6-4265-A44F-B7E9D2E05C61}" destId="{AF7B90DA-088C-4AE5-8F2C-AED04915753C}" srcOrd="5" destOrd="0" presId="urn:microsoft.com/office/officeart/2008/layout/CircularPictureCallout"/>
    <dgm:cxn modelId="{BCF05C1F-923A-4DFD-ACC3-ED87FB90EBED}" type="presParOf" srcId="{AF7B90DA-088C-4AE5-8F2C-AED04915753C}" destId="{8D55D547-F168-4452-BF09-9164A8024F4D}" srcOrd="0" destOrd="0" presId="urn:microsoft.com/office/officeart/2008/layout/CircularPictureCallout"/>
    <dgm:cxn modelId="{A690C877-AFA9-4250-878E-3ED4D099668B}" type="presParOf" srcId="{7E100F55-28B6-4265-A44F-B7E9D2E05C61}" destId="{40BAB5AE-B3D3-42CE-A38B-C7F9A7EC05F2}" srcOrd="6" destOrd="0" presId="urn:microsoft.com/office/officeart/2008/layout/CircularPictureCallout"/>
    <dgm:cxn modelId="{ABBC7388-F6CA-44D9-A1CA-D59C8F0D7648}" type="presParOf" srcId="{7E100F55-28B6-4265-A44F-B7E9D2E05C61}" destId="{C1ACBD9B-86D4-4AA8-886C-038DB063F452}" srcOrd="7" destOrd="0" presId="urn:microsoft.com/office/officeart/2008/layout/CircularPictureCallout"/>
    <dgm:cxn modelId="{3F0534E2-8B27-49F3-B2B6-97B2747375C3}" type="presParOf" srcId="{C1ACBD9B-86D4-4AA8-886C-038DB063F452}" destId="{598089F1-6078-43D4-8A4E-D03C65FED066}" srcOrd="0" destOrd="0" presId="urn:microsoft.com/office/officeart/2008/layout/CircularPictureCallout"/>
    <dgm:cxn modelId="{CA2C295D-CA4D-404F-9A32-E3C1BCC94A9C}" type="presParOf" srcId="{7E100F55-28B6-4265-A44F-B7E9D2E05C61}" destId="{87DD6F76-9A19-42BC-941D-8352D865336D}" srcOrd="8" destOrd="0" presId="urn:microsoft.com/office/officeart/2008/layout/CircularPictureCallout"/>
    <dgm:cxn modelId="{84929259-5524-4C14-919D-CDB1C16D502B}" type="presParOf" srcId="{87DD6F76-9A19-42BC-941D-8352D865336D}" destId="{B4987498-9AC4-481A-AED7-7B9DC4B25D75}" srcOrd="0" destOrd="0" presId="urn:microsoft.com/office/officeart/2008/layout/CircularPictureCallout"/>
    <dgm:cxn modelId="{6FA306C6-7932-44B6-918C-581C2AD2C76D}" type="presParOf" srcId="{7E100F55-28B6-4265-A44F-B7E9D2E05C61}" destId="{5372FE01-228C-42E6-8D31-AF28659A52F8}" srcOrd="9" destOrd="0" presId="urn:microsoft.com/office/officeart/2008/layout/CircularPictureCallout"/>
    <dgm:cxn modelId="{8090F97F-686C-439E-8024-0AD9EF350CF4}" type="presParOf" srcId="{7E100F55-28B6-4265-A44F-B7E9D2E05C61}" destId="{8CCDA215-4941-484A-9344-6D7C543618AE}" srcOrd="10" destOrd="0" presId="urn:microsoft.com/office/officeart/2008/layout/CircularPictureCallout"/>
    <dgm:cxn modelId="{9004A173-E6B8-4724-9888-EDDDB693AEFB}" type="presParOf" srcId="{8CCDA215-4941-484A-9344-6D7C543618AE}" destId="{44DC1E35-3C92-4A4B-AD87-030FC8C6371D}" srcOrd="0" destOrd="0" presId="urn:microsoft.com/office/officeart/2008/layout/CircularPictureCallou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179C1-B766-474F-BFF1-53C3843F855E}">
      <dsp:nvSpPr>
        <dsp:cNvPr id="0" name=""/>
        <dsp:cNvSpPr/>
      </dsp:nvSpPr>
      <dsp:spPr>
        <a:xfrm>
          <a:off x="233228" y="0"/>
          <a:ext cx="7967424" cy="4979640"/>
        </a:xfrm>
        <a:prstGeom prst="swooshArrow">
          <a:avLst>
            <a:gd name="adj1" fmla="val 25000"/>
            <a:gd name="adj2" fmla="val 25000"/>
          </a:avLst>
        </a:prstGeom>
        <a:solidFill>
          <a:schemeClr val="tx1">
            <a:lumMod val="20000"/>
            <a:lumOff val="80000"/>
          </a:schemeClr>
        </a:solidFill>
        <a:ln w="9525" cap="flat" cmpd="sng" algn="ctr">
          <a:solidFill>
            <a:schemeClr val="dk2">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5B20AC1-8BBC-4861-8EF3-535B143DF202}">
      <dsp:nvSpPr>
        <dsp:cNvPr id="0" name=""/>
        <dsp:cNvSpPr/>
      </dsp:nvSpPr>
      <dsp:spPr>
        <a:xfrm>
          <a:off x="1018019" y="3702860"/>
          <a:ext cx="183250" cy="183250"/>
        </a:xfrm>
        <a:prstGeom prst="ellipse">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674B054-0F5B-4467-9A11-DF1E782A2D52}">
      <dsp:nvSpPr>
        <dsp:cNvPr id="0" name=""/>
        <dsp:cNvSpPr/>
      </dsp:nvSpPr>
      <dsp:spPr>
        <a:xfrm>
          <a:off x="392000" y="3969284"/>
          <a:ext cx="1418088" cy="607818"/>
        </a:xfrm>
        <a:prstGeom prst="rect">
          <a:avLst/>
        </a:prstGeom>
        <a:noFill/>
        <a:ln w="9525" cap="flat" cmpd="sng" algn="ctr">
          <a:solidFill>
            <a:schemeClr val="dk2">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7101"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Verdana" pitchFamily="34" charset="0"/>
              <a:hlinkClick xmlns:r="http://schemas.openxmlformats.org/officeDocument/2006/relationships" r:id="rId1" action="ppaction://hlinkfile"/>
            </a:rPr>
            <a:t>Induction day I</a:t>
          </a:r>
          <a:endParaRPr lang="en-US" sz="1800" b="1" kern="1200" dirty="0">
            <a:latin typeface="Verdana" pitchFamily="34" charset="0"/>
          </a:endParaRPr>
        </a:p>
      </dsp:txBody>
      <dsp:txXfrm>
        <a:off x="392000" y="3969284"/>
        <a:ext cx="1418088" cy="607818"/>
      </dsp:txXfrm>
    </dsp:sp>
    <dsp:sp modelId="{3DDD1350-F5D9-48F0-B6A0-89CF51757A57}">
      <dsp:nvSpPr>
        <dsp:cNvPr id="0" name=""/>
        <dsp:cNvSpPr/>
      </dsp:nvSpPr>
      <dsp:spPr>
        <a:xfrm>
          <a:off x="1907571" y="2675384"/>
          <a:ext cx="491613" cy="435573"/>
        </a:xfrm>
        <a:prstGeom prst="ellipse">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EDAD7EF-5652-4D0E-969A-4146BD4225B8}">
      <dsp:nvSpPr>
        <dsp:cNvPr id="0" name=""/>
        <dsp:cNvSpPr/>
      </dsp:nvSpPr>
      <dsp:spPr>
        <a:xfrm>
          <a:off x="1437286" y="3251344"/>
          <a:ext cx="1528625" cy="810989"/>
        </a:xfrm>
        <a:prstGeom prst="rect">
          <a:avLst/>
        </a:prstGeom>
        <a:noFill/>
        <a:ln w="9525" cap="flat" cmpd="sng" algn="ctr">
          <a:solidFill>
            <a:schemeClr val="dk2">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51984"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Verdana" pitchFamily="34" charset="0"/>
            </a:rPr>
            <a:t>Induction interview</a:t>
          </a:r>
          <a:endParaRPr lang="en-US" sz="1800" b="1" kern="1200" dirty="0">
            <a:latin typeface="Verdana" pitchFamily="34" charset="0"/>
          </a:endParaRPr>
        </a:p>
      </dsp:txBody>
      <dsp:txXfrm>
        <a:off x="1437286" y="3251344"/>
        <a:ext cx="1528625" cy="810989"/>
      </dsp:txXfrm>
    </dsp:sp>
    <dsp:sp modelId="{AF22CC35-0795-497C-B570-92CB2188EC93}">
      <dsp:nvSpPr>
        <dsp:cNvPr id="0" name=""/>
        <dsp:cNvSpPr/>
      </dsp:nvSpPr>
      <dsp:spPr>
        <a:xfrm>
          <a:off x="2945790" y="2091240"/>
          <a:ext cx="382436" cy="382436"/>
        </a:xfrm>
        <a:prstGeom prst="ellipse">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AE384A5-432F-4E7A-B854-0959ABA07BA9}">
      <dsp:nvSpPr>
        <dsp:cNvPr id="0" name=""/>
        <dsp:cNvSpPr/>
      </dsp:nvSpPr>
      <dsp:spPr>
        <a:xfrm>
          <a:off x="2471689" y="2573356"/>
          <a:ext cx="1453569" cy="824175"/>
        </a:xfrm>
        <a:prstGeom prst="rect">
          <a:avLst/>
        </a:prstGeom>
        <a:noFill/>
        <a:ln w="9525" cap="flat" cmpd="sng" algn="ctr">
          <a:solidFill>
            <a:schemeClr val="dk2">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02645"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Verdana" pitchFamily="34" charset="0"/>
              <a:hlinkClick xmlns:r="http://schemas.openxmlformats.org/officeDocument/2006/relationships" r:id="rId2" action="ppaction://hlinkfile"/>
            </a:rPr>
            <a:t>Induction day II</a:t>
          </a:r>
          <a:endParaRPr lang="en-US" sz="1800" b="1" kern="1200" dirty="0">
            <a:latin typeface="Verdana" pitchFamily="34" charset="0"/>
          </a:endParaRPr>
        </a:p>
      </dsp:txBody>
      <dsp:txXfrm>
        <a:off x="2471689" y="2573356"/>
        <a:ext cx="1453569" cy="824175"/>
      </dsp:txXfrm>
    </dsp:sp>
    <dsp:sp modelId="{F25DBAE4-9270-4398-B2C6-ACC2225A929F}">
      <dsp:nvSpPr>
        <dsp:cNvPr id="0" name=""/>
        <dsp:cNvSpPr/>
      </dsp:nvSpPr>
      <dsp:spPr>
        <a:xfrm>
          <a:off x="4101632" y="1572286"/>
          <a:ext cx="493980" cy="493980"/>
        </a:xfrm>
        <a:prstGeom prst="ellipse">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AFDA1FD-E899-4171-8A88-4C64A10EDA54}">
      <dsp:nvSpPr>
        <dsp:cNvPr id="0" name=""/>
        <dsp:cNvSpPr/>
      </dsp:nvSpPr>
      <dsp:spPr>
        <a:xfrm>
          <a:off x="4228931" y="2235835"/>
          <a:ext cx="1649400" cy="606449"/>
        </a:xfrm>
        <a:prstGeom prst="rect">
          <a:avLst/>
        </a:prstGeom>
        <a:noFill/>
        <a:ln w="9525" cap="flat" cmpd="sng" algn="ctr">
          <a:solidFill>
            <a:schemeClr val="dk2">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61750"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Verdana" pitchFamily="34" charset="0"/>
            </a:rPr>
            <a:t>Mid probation review</a:t>
          </a:r>
          <a:endParaRPr lang="en-US" sz="1800" b="1" kern="1200" dirty="0">
            <a:latin typeface="Verdana" pitchFamily="34" charset="0"/>
          </a:endParaRPr>
        </a:p>
      </dsp:txBody>
      <dsp:txXfrm>
        <a:off x="4228931" y="2235835"/>
        <a:ext cx="1649400" cy="606449"/>
      </dsp:txXfrm>
    </dsp:sp>
    <dsp:sp modelId="{CA740345-250F-415E-8195-B6F1B12714A7}">
      <dsp:nvSpPr>
        <dsp:cNvPr id="0" name=""/>
        <dsp:cNvSpPr/>
      </dsp:nvSpPr>
      <dsp:spPr>
        <a:xfrm>
          <a:off x="6292454" y="999911"/>
          <a:ext cx="629426" cy="629426"/>
        </a:xfrm>
        <a:prstGeom prst="ellipse">
          <a:avLst/>
        </a:prstGeom>
        <a:solidFill>
          <a:schemeClr val="lt1">
            <a:hueOff val="0"/>
            <a:satOff val="0"/>
            <a:lumOff val="0"/>
            <a:alphaOff val="0"/>
          </a:schemeClr>
        </a:solidFill>
        <a:ln>
          <a:noFill/>
        </a:ln>
        <a:effectLst>
          <a:glow rad="70000">
            <a:schemeClr val="lt1">
              <a:hueOff val="0"/>
              <a:satOff val="0"/>
              <a:lumOff val="0"/>
              <a:alphaOff val="0"/>
              <a:tint val="30000"/>
              <a:shade val="95000"/>
              <a:satMod val="300000"/>
              <a:alpha val="5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2A0BF24-C95D-442B-93A3-8DD884224F7A}">
      <dsp:nvSpPr>
        <dsp:cNvPr id="0" name=""/>
        <dsp:cNvSpPr/>
      </dsp:nvSpPr>
      <dsp:spPr>
        <a:xfrm>
          <a:off x="6293426" y="1745080"/>
          <a:ext cx="1621434" cy="470221"/>
        </a:xfrm>
        <a:prstGeom prst="rect">
          <a:avLst/>
        </a:prstGeom>
        <a:noFill/>
        <a:ln w="9525" cap="flat" cmpd="sng" algn="ctr">
          <a:solidFill>
            <a:schemeClr val="dk2">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33520"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Verdana" pitchFamily="34" charset="0"/>
            </a:rPr>
            <a:t>End of probation review</a:t>
          </a:r>
          <a:endParaRPr lang="en-US" sz="1800" b="1" kern="1200" dirty="0">
            <a:latin typeface="Verdana" pitchFamily="34" charset="0"/>
          </a:endParaRPr>
        </a:p>
      </dsp:txBody>
      <dsp:txXfrm>
        <a:off x="6293426" y="1745080"/>
        <a:ext cx="1621434" cy="470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72FE01-228C-42E6-8D31-AF28659A52F8}">
      <dsp:nvSpPr>
        <dsp:cNvPr id="0" name=""/>
        <dsp:cNvSpPr/>
      </dsp:nvSpPr>
      <dsp:spPr>
        <a:xfrm>
          <a:off x="1251137" y="2300655"/>
          <a:ext cx="2674953" cy="0"/>
        </a:xfrm>
        <a:prstGeom prst="line">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BAB5AE-B3D3-42CE-A38B-C7F9A7EC05F2}">
      <dsp:nvSpPr>
        <dsp:cNvPr id="0" name=""/>
        <dsp:cNvSpPr/>
      </dsp:nvSpPr>
      <dsp:spPr>
        <a:xfrm>
          <a:off x="1251137" y="1368151"/>
          <a:ext cx="2291294" cy="0"/>
        </a:xfrm>
        <a:prstGeom prst="line">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1CA61A-2496-4D3D-BE25-B2ED00C0B037}">
      <dsp:nvSpPr>
        <dsp:cNvPr id="0" name=""/>
        <dsp:cNvSpPr/>
      </dsp:nvSpPr>
      <dsp:spPr>
        <a:xfrm>
          <a:off x="1251137" y="435648"/>
          <a:ext cx="2674953" cy="0"/>
        </a:xfrm>
        <a:prstGeom prst="line">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49ECFC-C02E-43E7-8E1E-1E1C651DC4A2}">
      <dsp:nvSpPr>
        <dsp:cNvPr id="0" name=""/>
        <dsp:cNvSpPr/>
      </dsp:nvSpPr>
      <dsp:spPr>
        <a:xfrm>
          <a:off x="120862" y="252038"/>
          <a:ext cx="2338186" cy="2265957"/>
        </a:xfrm>
        <a:prstGeom prst="ellipse">
          <a:avLst/>
        </a:prstGeom>
        <a:solidFill>
          <a:schemeClr val="tx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C951B7-078F-4FE1-929A-3A5EF9F5D77F}">
      <dsp:nvSpPr>
        <dsp:cNvPr id="0" name=""/>
        <dsp:cNvSpPr/>
      </dsp:nvSpPr>
      <dsp:spPr>
        <a:xfrm>
          <a:off x="432563" y="900099"/>
          <a:ext cx="1705149" cy="87921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889000">
            <a:lnSpc>
              <a:spcPct val="90000"/>
            </a:lnSpc>
            <a:spcBef>
              <a:spcPct val="0"/>
            </a:spcBef>
            <a:spcAft>
              <a:spcPct val="35000"/>
            </a:spcAft>
          </a:pPr>
          <a:r>
            <a:rPr lang="en-US" sz="2000" b="1" kern="1200" dirty="0" smtClean="0">
              <a:solidFill>
                <a:schemeClr val="tx2"/>
              </a:solidFill>
            </a:rPr>
            <a:t>End of probation period review</a:t>
          </a:r>
          <a:endParaRPr lang="en-GB" sz="2000" b="1" kern="1200" dirty="0">
            <a:solidFill>
              <a:schemeClr val="tx2"/>
            </a:solidFill>
          </a:endParaRPr>
        </a:p>
      </dsp:txBody>
      <dsp:txXfrm>
        <a:off x="432563" y="900099"/>
        <a:ext cx="1705149" cy="879217"/>
      </dsp:txXfrm>
    </dsp:sp>
    <dsp:sp modelId="{7EB45DB7-3D4E-49FE-8B5A-FB9A838AC0FE}">
      <dsp:nvSpPr>
        <dsp:cNvPr id="0" name=""/>
        <dsp:cNvSpPr/>
      </dsp:nvSpPr>
      <dsp:spPr>
        <a:xfrm>
          <a:off x="3780719" y="403245"/>
          <a:ext cx="290741" cy="64806"/>
        </a:xfrm>
        <a:prstGeom prst="ellipse">
          <a:avLst/>
        </a:prstGeom>
        <a:solidFill>
          <a:schemeClr val="tx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9C6C59-3AB5-4AFB-B9CD-344BA37AA1BE}">
      <dsp:nvSpPr>
        <dsp:cNvPr id="0" name=""/>
        <dsp:cNvSpPr/>
      </dsp:nvSpPr>
      <dsp:spPr>
        <a:xfrm>
          <a:off x="3312370" y="144019"/>
          <a:ext cx="1934943" cy="640869"/>
        </a:xfrm>
        <a:prstGeom prst="rect">
          <a:avLst/>
        </a:prstGeom>
        <a:solidFill>
          <a:schemeClr val="tx1">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80010" tIns="0" rIns="80010" bIns="0" numCol="1" spcCol="1270" anchor="ctr" anchorCtr="0">
          <a:noAutofit/>
        </a:bodyPr>
        <a:lstStyle/>
        <a:p>
          <a:pPr lvl="0" algn="l" defTabSz="933450">
            <a:lnSpc>
              <a:spcPct val="90000"/>
            </a:lnSpc>
            <a:spcBef>
              <a:spcPct val="0"/>
            </a:spcBef>
            <a:spcAft>
              <a:spcPct val="35000"/>
            </a:spcAft>
          </a:pPr>
          <a:r>
            <a:rPr lang="en-US" sz="2100" kern="1200" dirty="0" smtClean="0"/>
            <a:t>Confirmation of appointment</a:t>
          </a:r>
          <a:endParaRPr lang="en-GB" sz="2100" kern="1200" dirty="0"/>
        </a:p>
      </dsp:txBody>
      <dsp:txXfrm>
        <a:off x="3312370" y="144019"/>
        <a:ext cx="1934943" cy="640869"/>
      </dsp:txXfrm>
    </dsp:sp>
    <dsp:sp modelId="{8D55D547-F168-4452-BF09-9164A8024F4D}">
      <dsp:nvSpPr>
        <dsp:cNvPr id="0" name=""/>
        <dsp:cNvSpPr/>
      </dsp:nvSpPr>
      <dsp:spPr>
        <a:xfrm>
          <a:off x="3301434" y="1220535"/>
          <a:ext cx="481995" cy="295233"/>
        </a:xfrm>
        <a:prstGeom prst="ellipse">
          <a:avLst/>
        </a:prstGeom>
        <a:solidFill>
          <a:schemeClr val="tx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8089F1-6078-43D4-8A4E-D03C65FED066}">
      <dsp:nvSpPr>
        <dsp:cNvPr id="0" name=""/>
        <dsp:cNvSpPr/>
      </dsp:nvSpPr>
      <dsp:spPr>
        <a:xfrm>
          <a:off x="3312361" y="1008112"/>
          <a:ext cx="2102764" cy="799288"/>
        </a:xfrm>
        <a:prstGeom prst="rect">
          <a:avLst/>
        </a:prstGeom>
        <a:solidFill>
          <a:schemeClr val="tx1">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80010" tIns="0" rIns="80010" bIns="0" numCol="1" spcCol="1270" anchor="ctr" anchorCtr="0">
          <a:noAutofit/>
        </a:bodyPr>
        <a:lstStyle/>
        <a:p>
          <a:pPr lvl="0" algn="l" defTabSz="933450">
            <a:lnSpc>
              <a:spcPct val="90000"/>
            </a:lnSpc>
            <a:spcBef>
              <a:spcPct val="0"/>
            </a:spcBef>
            <a:spcAft>
              <a:spcPct val="35000"/>
            </a:spcAft>
          </a:pPr>
          <a:r>
            <a:rPr lang="en-US" sz="2100" kern="1200" dirty="0" smtClean="0"/>
            <a:t>Extension of probation period</a:t>
          </a:r>
          <a:endParaRPr lang="en-GB" sz="2100" kern="1200" dirty="0"/>
        </a:p>
      </dsp:txBody>
      <dsp:txXfrm>
        <a:off x="3312361" y="1008112"/>
        <a:ext cx="2102764" cy="799288"/>
      </dsp:txXfrm>
    </dsp:sp>
    <dsp:sp modelId="{B4987498-9AC4-481A-AED7-7B9DC4B25D75}">
      <dsp:nvSpPr>
        <dsp:cNvPr id="0" name=""/>
        <dsp:cNvSpPr/>
      </dsp:nvSpPr>
      <dsp:spPr>
        <a:xfrm>
          <a:off x="3780719" y="2221446"/>
          <a:ext cx="290741" cy="158419"/>
        </a:xfrm>
        <a:prstGeom prst="ellipse">
          <a:avLst/>
        </a:prstGeom>
        <a:solidFill>
          <a:schemeClr val="tx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DC1E35-3C92-4A4B-AD87-030FC8C6371D}">
      <dsp:nvSpPr>
        <dsp:cNvPr id="0" name=""/>
        <dsp:cNvSpPr/>
      </dsp:nvSpPr>
      <dsp:spPr>
        <a:xfrm>
          <a:off x="3312374" y="2016228"/>
          <a:ext cx="2144949" cy="496853"/>
        </a:xfrm>
        <a:prstGeom prst="rect">
          <a:avLst/>
        </a:prstGeom>
        <a:solidFill>
          <a:schemeClr val="tx1">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80010" tIns="0" rIns="80010" bIns="0" numCol="1" spcCol="1270" anchor="ctr" anchorCtr="0">
          <a:noAutofit/>
        </a:bodyPr>
        <a:lstStyle/>
        <a:p>
          <a:pPr lvl="0" algn="l" defTabSz="933450">
            <a:lnSpc>
              <a:spcPct val="90000"/>
            </a:lnSpc>
            <a:spcBef>
              <a:spcPct val="0"/>
            </a:spcBef>
            <a:spcAft>
              <a:spcPct val="35000"/>
            </a:spcAft>
          </a:pPr>
          <a:r>
            <a:rPr lang="en-US" sz="2100" kern="1200" dirty="0" smtClean="0"/>
            <a:t>End of contract</a:t>
          </a:r>
          <a:endParaRPr lang="en-GB" sz="2100" kern="1200" dirty="0"/>
        </a:p>
      </dsp:txBody>
      <dsp:txXfrm>
        <a:off x="3312374" y="2016228"/>
        <a:ext cx="2144949" cy="496853"/>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994EF0-35A0-4859-B036-C420D6CD616D}" type="datetimeFigureOut">
              <a:rPr lang="en-US" smtClean="0"/>
              <a:t>6/26/2012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A74A4-F605-41B5-921E-61A9A8B92EE3}" type="slidenum">
              <a:rPr lang="en-US" smtClean="0"/>
              <a:t>‹#›</a:t>
            </a:fld>
            <a:endParaRPr lang="en-US"/>
          </a:p>
        </p:txBody>
      </p:sp>
    </p:spTree>
    <p:extLst>
      <p:ext uri="{BB962C8B-B14F-4D97-AF65-F5344CB8AC3E}">
        <p14:creationId xmlns:p14="http://schemas.microsoft.com/office/powerpoint/2010/main" val="3808958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concerns mainly Staff Members,</a:t>
            </a:r>
            <a:r>
              <a:rPr lang="en-US" baseline="0" dirty="0" smtClean="0"/>
              <a:t> as it deals with the processes and procedures at CERN for the appraisal and management of staff performance/careers.  However, some aspects also valid for Fellows and is extremely important aspect of career at CERN, so is good information to have even if does not directly affect each of you. (yet)</a:t>
            </a:r>
          </a:p>
          <a:p>
            <a:endParaRPr lang="en-GB" dirty="0">
              <a:solidFill>
                <a:srgbClr val="00B050"/>
              </a:solidFill>
            </a:endParaRPr>
          </a:p>
        </p:txBody>
      </p:sp>
      <p:sp>
        <p:nvSpPr>
          <p:cNvPr id="4" name="Slide Number Placeholder 3"/>
          <p:cNvSpPr>
            <a:spLocks noGrp="1"/>
          </p:cNvSpPr>
          <p:nvPr>
            <p:ph type="sldNum" sz="quarter" idx="10"/>
          </p:nvPr>
        </p:nvSpPr>
        <p:spPr/>
        <p:txBody>
          <a:bodyPr/>
          <a:lstStyle/>
          <a:p>
            <a:fld id="{6FCA74A4-F605-41B5-921E-61A9A8B92EE3}" type="slidenum">
              <a:rPr lang="en-US" smtClean="0"/>
              <a:t>1</a:t>
            </a:fld>
            <a:endParaRPr lang="en-US"/>
          </a:p>
        </p:txBody>
      </p:sp>
    </p:spTree>
    <p:extLst>
      <p:ext uri="{BB962C8B-B14F-4D97-AF65-F5344CB8AC3E}">
        <p14:creationId xmlns:p14="http://schemas.microsoft.com/office/powerpoint/2010/main" val="273593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HRA gives advice for performance management for staff members</a:t>
            </a:r>
          </a:p>
          <a:p>
            <a:r>
              <a:rPr lang="en-US" dirty="0" smtClean="0"/>
              <a:t>Induction interview – interview during first 6</a:t>
            </a:r>
            <a:r>
              <a:rPr lang="en-US" baseline="0" dirty="0" smtClean="0"/>
              <a:t> weeks.  Interview also with HRA during first 6 weeks for introduction.</a:t>
            </a:r>
          </a:p>
          <a:p>
            <a:r>
              <a:rPr lang="en-US" baseline="0" dirty="0" smtClean="0"/>
              <a:t>Mid-probation – 5 months</a:t>
            </a:r>
          </a:p>
          <a:p>
            <a:r>
              <a:rPr lang="en-US" baseline="0" dirty="0" smtClean="0"/>
              <a:t>End-probation – 11 months</a:t>
            </a:r>
            <a:endParaRPr lang="en-US" dirty="0"/>
          </a:p>
        </p:txBody>
      </p:sp>
      <p:sp>
        <p:nvSpPr>
          <p:cNvPr id="4" name="Slide Number Placeholder 3"/>
          <p:cNvSpPr>
            <a:spLocks noGrp="1"/>
          </p:cNvSpPr>
          <p:nvPr>
            <p:ph type="sldNum" sz="quarter" idx="10"/>
          </p:nvPr>
        </p:nvSpPr>
        <p:spPr/>
        <p:txBody>
          <a:bodyPr/>
          <a:lstStyle/>
          <a:p>
            <a:fld id="{8D94284D-3129-4832-8D67-62C42145C15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Interview takes place with supervisor during first 6 weeks;  usually HRA will also be in contact for a first meeting.</a:t>
            </a:r>
          </a:p>
          <a:p>
            <a:r>
              <a:rPr lang="en-US" dirty="0" smtClean="0"/>
              <a:t>Definition</a:t>
            </a:r>
            <a:r>
              <a:rPr lang="en-US" baseline="0" dirty="0" smtClean="0"/>
              <a:t> of work objectives, which can be modified as necessary according to service’s needs/changing priorities etc.</a:t>
            </a:r>
            <a:endParaRPr lang="en-US" dirty="0" smtClean="0"/>
          </a:p>
          <a:p>
            <a:r>
              <a:rPr lang="en-US" dirty="0" smtClean="0"/>
              <a:t>Chance</a:t>
            </a:r>
            <a:r>
              <a:rPr lang="en-US" baseline="0" dirty="0" smtClean="0"/>
              <a:t> to have feedback on what is expected during the first few months and what development may be needed (e.g. technical training, on-the-job learning etc.).</a:t>
            </a:r>
            <a:r>
              <a:rPr lang="en-US" baseline="0" dirty="0" smtClean="0">
                <a:solidFill>
                  <a:srgbClr val="00B050"/>
                </a:solidFill>
              </a:rPr>
              <a:t> Usually at the time of selection, the supervisor has identified the needs for development to adjust to the post requirements.</a:t>
            </a:r>
            <a:endParaRPr lang="en-US" baseline="0"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3</a:t>
            </a:fld>
            <a:endParaRPr lang="en-US"/>
          </a:p>
        </p:txBody>
      </p:sp>
    </p:spTree>
    <p:extLst>
      <p:ext uri="{BB962C8B-B14F-4D97-AF65-F5344CB8AC3E}">
        <p14:creationId xmlns:p14="http://schemas.microsoft.com/office/powerpoint/2010/main" val="2650377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Mid-probation – monitor and evaluate results of work objectives, progress achieved, possible modifications to objectives</a:t>
            </a:r>
          </a:p>
          <a:p>
            <a:r>
              <a:rPr lang="en-US" baseline="0" dirty="0" smtClean="0"/>
              <a:t>End-probation – evaluation of objectives achieved over the whole first year, appraisal of performance (?), can lead to 3 </a:t>
            </a:r>
            <a:r>
              <a:rPr lang="en-US" baseline="0" dirty="0" err="1" smtClean="0"/>
              <a:t>scenarii</a:t>
            </a:r>
            <a:r>
              <a:rPr lang="en-US" baseline="0" dirty="0" smtClean="0"/>
              <a:t>…</a:t>
            </a:r>
          </a:p>
          <a:p>
            <a:r>
              <a:rPr lang="en-US" dirty="0" smtClean="0"/>
              <a:t>Chance</a:t>
            </a:r>
            <a:r>
              <a:rPr lang="en-US" baseline="0" dirty="0" smtClean="0"/>
              <a:t> to have feedback on work done and to check on right track, as well as check development needs (fine-tuning of what was set/decided at Induction Interview).</a:t>
            </a:r>
          </a:p>
          <a:p>
            <a:r>
              <a:rPr lang="en-US" baseline="0" dirty="0" smtClean="0"/>
              <a:t>Evaluation of global performance, which acts as basis for advancement/promotion discussions by (departmental) management.</a:t>
            </a:r>
          </a:p>
          <a:p>
            <a:r>
              <a:rPr lang="en-US" baseline="0" dirty="0" smtClean="0"/>
              <a:t>Also important to give opportunity to improve poor performance / address weak points if necessary.</a:t>
            </a:r>
            <a:endParaRPr lang="en-US" dirty="0" smtClean="0"/>
          </a:p>
          <a:p>
            <a:endParaRPr lang="en-US" dirty="0"/>
          </a:p>
        </p:txBody>
      </p:sp>
      <p:sp>
        <p:nvSpPr>
          <p:cNvPr id="4" name="Slide Number Placeholder 3"/>
          <p:cNvSpPr>
            <a:spLocks noGrp="1"/>
          </p:cNvSpPr>
          <p:nvPr>
            <p:ph type="sldNum" sz="quarter" idx="10"/>
          </p:nvPr>
        </p:nvSpPr>
        <p:spPr/>
        <p:txBody>
          <a:bodyPr/>
          <a:lstStyle/>
          <a:p>
            <a:fld id="{6FCA74A4-F605-41B5-921E-61A9A8B92EE3}" type="slidenum">
              <a:rPr lang="en-US" smtClean="0"/>
              <a:t>4</a:t>
            </a:fld>
            <a:endParaRPr lang="en-US"/>
          </a:p>
        </p:txBody>
      </p:sp>
    </p:spTree>
    <p:extLst>
      <p:ext uri="{BB962C8B-B14F-4D97-AF65-F5344CB8AC3E}">
        <p14:creationId xmlns:p14="http://schemas.microsoft.com/office/powerpoint/2010/main" val="2650377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performance review process at CERN </a:t>
            </a:r>
            <a:r>
              <a:rPr lang="en-US" baseline="0" dirty="0" smtClean="0"/>
              <a:t>is an annual exercise, which starts with an interview between the staff member and supervisor. </a:t>
            </a:r>
          </a:p>
        </p:txBody>
      </p:sp>
      <p:sp>
        <p:nvSpPr>
          <p:cNvPr id="4" name="Slide Number Placeholder 3"/>
          <p:cNvSpPr>
            <a:spLocks noGrp="1"/>
          </p:cNvSpPr>
          <p:nvPr>
            <p:ph type="sldNum" sz="quarter" idx="10"/>
          </p:nvPr>
        </p:nvSpPr>
        <p:spPr/>
        <p:txBody>
          <a:bodyPr/>
          <a:lstStyle/>
          <a:p>
            <a:fld id="{6FCA74A4-F605-41B5-921E-61A9A8B92EE3}" type="slidenum">
              <a:rPr lang="en-US" smtClean="0"/>
              <a:t>5</a:t>
            </a:fld>
            <a:endParaRPr lang="en-US"/>
          </a:p>
        </p:txBody>
      </p:sp>
    </p:spTree>
    <p:extLst>
      <p:ext uri="{BB962C8B-B14F-4D97-AF65-F5344CB8AC3E}">
        <p14:creationId xmlns:p14="http://schemas.microsoft.com/office/powerpoint/2010/main" val="265037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interview is to address the previous year’s work:</a:t>
            </a:r>
          </a:p>
          <a:p>
            <a:pPr>
              <a:buFontTx/>
              <a:buChar char="-"/>
            </a:pPr>
            <a:r>
              <a:rPr lang="en-US" baseline="0" dirty="0" smtClean="0"/>
              <a:t>assess performance against agreed targets, </a:t>
            </a:r>
          </a:p>
          <a:p>
            <a:pPr>
              <a:buFontTx/>
              <a:buChar char="-"/>
            </a:pPr>
            <a:r>
              <a:rPr lang="en-US" baseline="0" dirty="0" smtClean="0"/>
              <a:t>Discuss the main competencies that were used to achieve the results</a:t>
            </a:r>
          </a:p>
          <a:p>
            <a:pPr>
              <a:buFontTx/>
              <a:buChar char="-"/>
            </a:pPr>
            <a:r>
              <a:rPr lang="en-US" baseline="0" dirty="0" smtClean="0"/>
              <a:t>feedback – information to staff on performance and progress (check on right track) and </a:t>
            </a:r>
          </a:p>
          <a:p>
            <a:pPr>
              <a:buFontTx/>
              <a:buChar char="-"/>
            </a:pPr>
            <a:r>
              <a:rPr lang="en-US" baseline="0" dirty="0" smtClean="0"/>
              <a:t>exchange of views b/t staff and supervisor – e.g. what resources/development needed, what went well/could have gone better etc.</a:t>
            </a:r>
          </a:p>
          <a:p>
            <a:pPr>
              <a:buFontTx/>
              <a:buNone/>
            </a:pPr>
            <a:r>
              <a:rPr lang="en-US" baseline="0" dirty="0" smtClean="0"/>
              <a:t>Also to discuss future:</a:t>
            </a:r>
          </a:p>
          <a:p>
            <a:pPr>
              <a:buFontTx/>
              <a:buNone/>
            </a:pPr>
            <a:r>
              <a:rPr lang="en-US" baseline="0" dirty="0" smtClean="0"/>
              <a:t>-set work objectives for following year and give direction</a:t>
            </a:r>
          </a:p>
          <a:p>
            <a:pPr>
              <a:buFontTx/>
              <a:buNone/>
            </a:pPr>
            <a:r>
              <a:rPr lang="en-US" baseline="0" dirty="0" smtClean="0"/>
              <a:t>-set development objectives (any type of learning activities that will help develop in the functions, take on more responsibilities, different projects, etc.)</a:t>
            </a:r>
          </a:p>
          <a:p>
            <a:pPr>
              <a:buFontTx/>
              <a:buNone/>
            </a:pPr>
            <a:endParaRPr lang="en-US" baseline="0" dirty="0" smtClean="0"/>
          </a:p>
          <a:p>
            <a:pPr>
              <a:buFontTx/>
              <a:buNone/>
            </a:pPr>
            <a:r>
              <a:rPr lang="en-US" baseline="0" dirty="0" smtClean="0"/>
              <a:t>Form completed by staff member and supervisor to represent what was discussed at interview.  Supervisor and GL write evaluation of performance.  Staff member sees form and can make comments if so wishes.  Form is official document and forms part of personal file.  May be used in other HR processes including career and contract reviews.</a:t>
            </a:r>
          </a:p>
          <a:p>
            <a:pPr>
              <a:buFontTx/>
              <a:buNone/>
            </a:pPr>
            <a:endParaRPr lang="en-US" baseline="0" dirty="0" smtClean="0"/>
          </a:p>
          <a:p>
            <a:pPr>
              <a:buFontTx/>
              <a:buNone/>
            </a:pPr>
            <a:r>
              <a:rPr lang="en-US" baseline="0" dirty="0" smtClean="0"/>
              <a:t>Discussions take place in dept.  DH decides on performance qualification.  Based on this, advancement/promotions are proposed.  </a:t>
            </a:r>
            <a:endParaRPr lang="en-US"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988972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 them of the career structure for STAFF. They have all been recruited in one CP and a band depending on the CP the</a:t>
            </a:r>
            <a:r>
              <a:rPr lang="en-US" baseline="0" dirty="0" smtClean="0"/>
              <a:t> job was open in and their level of experience relevant to the job.</a:t>
            </a:r>
          </a:p>
          <a:p>
            <a:endParaRPr lang="en-US" baseline="0" dirty="0" smtClean="0"/>
          </a:p>
          <a:p>
            <a:r>
              <a:rPr lang="en-US" baseline="0" dirty="0" smtClean="0"/>
              <a:t>As in any other company we have budgetary constraints in terms of monetary recognition and a distribution guidelines of people falling in one or the other categories of advancement.</a:t>
            </a:r>
            <a:endParaRPr lang="en-US"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988972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650377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650377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admin-eguide.web.cern.ch/admin-eguide/mars/mars.asp"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323528" y="1556792"/>
            <a:ext cx="8265984" cy="1826363"/>
          </a:xfrm>
          <a:prstGeom prst="rect">
            <a:avLst/>
          </a:prstGeom>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4800" b="0" cap="small" dirty="0" smtClean="0">
                <a:solidFill>
                  <a:srgbClr val="002060"/>
                </a:solidFill>
                <a:effectLst>
                  <a:outerShdw blurRad="38100" dist="38100" dir="2700000" algn="tl">
                    <a:srgbClr val="000000">
                      <a:alpha val="43137"/>
                    </a:srgbClr>
                  </a:outerShdw>
                </a:effectLst>
              </a:rPr>
              <a:t>Performance Appraisal and Management at CERN</a:t>
            </a:r>
            <a:endParaRPr lang="en-US" sz="4800" b="0" cap="small" dirty="0">
              <a:solidFill>
                <a:srgbClr val="002060"/>
              </a:solidFill>
              <a:effectLst>
                <a:outerShdw blurRad="38100" dist="38100" dir="2700000" algn="tl">
                  <a:srgbClr val="000000">
                    <a:alpha val="43137"/>
                  </a:srgbClr>
                </a:outerShdw>
              </a:effectLst>
            </a:endParaRPr>
          </a:p>
        </p:txBody>
      </p:sp>
      <p:sp>
        <p:nvSpPr>
          <p:cNvPr id="8" name="Rectangle 3"/>
          <p:cNvSpPr>
            <a:spLocks noGrp="1" noChangeArrowheads="1"/>
          </p:cNvSpPr>
          <p:nvPr>
            <p:ph type="body" idx="1"/>
          </p:nvPr>
        </p:nvSpPr>
        <p:spPr>
          <a:xfrm>
            <a:off x="1115616" y="4293096"/>
            <a:ext cx="3960440" cy="1066688"/>
          </a:xfrm>
          <a:prstGeom prst="rect">
            <a:avLst/>
          </a:prstGeo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BBE0E3">
                    <a:lumMod val="50000"/>
                  </a:srgbClr>
                </a:solidFill>
                <a:effectLst/>
                <a:uLnTx/>
                <a:uFillTx/>
              </a:rPr>
              <a:t>HR Induction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rgbClr val="BBE0E3">
                    <a:lumMod val="50000"/>
                  </a:srgbClr>
                </a:solidFill>
                <a:effectLst/>
                <a:uLnTx/>
                <a:uFillTx/>
              </a:rPr>
              <a:t>June 2012</a:t>
            </a:r>
          </a:p>
        </p:txBody>
      </p:sp>
      <p:pic>
        <p:nvPicPr>
          <p:cNvPr id="9" name="Picture 8" descr="ring-of-fire.jpg"/>
          <p:cNvPicPr>
            <a:picLocks noChangeAspect="1"/>
          </p:cNvPicPr>
          <p:nvPr/>
        </p:nvPicPr>
        <p:blipFill>
          <a:blip r:embed="rId3" cstate="print"/>
          <a:srcRect b="18360"/>
          <a:stretch>
            <a:fillRect/>
          </a:stretch>
        </p:blipFill>
        <p:spPr>
          <a:xfrm>
            <a:off x="5591510" y="3356992"/>
            <a:ext cx="3227062" cy="2489448"/>
          </a:xfrm>
          <a:prstGeom prst="rect">
            <a:avLst/>
          </a:prstGeom>
        </p:spPr>
      </p:pic>
    </p:spTree>
    <p:extLst>
      <p:ext uri="{BB962C8B-B14F-4D97-AF65-F5344CB8AC3E}">
        <p14:creationId xmlns:p14="http://schemas.microsoft.com/office/powerpoint/2010/main" val="655635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62000" y="23581"/>
            <a:ext cx="7776864" cy="707886"/>
          </a:xfrm>
          <a:prstGeom prst="rect">
            <a:avLst/>
          </a:prstGeom>
          <a:noFill/>
        </p:spPr>
        <p:txBody>
          <a:bodyPr wrap="square" rtlCol="0">
            <a:spAutoFit/>
          </a:bodyPr>
          <a:lstStyle/>
          <a:p>
            <a:r>
              <a:rPr lang="en-US" sz="4000" cap="small" dirty="0">
                <a:solidFill>
                  <a:srgbClr val="002060"/>
                </a:solidFill>
                <a:effectLst>
                  <a:outerShdw blurRad="38100" dist="38100" dir="2700000" algn="tl">
                    <a:srgbClr val="000000">
                      <a:alpha val="43137"/>
                    </a:srgbClr>
                  </a:outerShdw>
                </a:effectLst>
                <a:latin typeface="+mj-lt"/>
                <a:ea typeface="+mj-ea"/>
                <a:cs typeface="+mj-cs"/>
              </a:rPr>
              <a:t>Probation Period Milestones</a:t>
            </a:r>
          </a:p>
        </p:txBody>
      </p:sp>
      <p:graphicFrame>
        <p:nvGraphicFramePr>
          <p:cNvPr id="18" name="Diagram 17"/>
          <p:cNvGraphicFramePr/>
          <p:nvPr>
            <p:extLst>
              <p:ext uri="{D42A27DB-BD31-4B8C-83A1-F6EECF244321}">
                <p14:modId xmlns:p14="http://schemas.microsoft.com/office/powerpoint/2010/main" val="2500599876"/>
              </p:ext>
            </p:extLst>
          </p:nvPr>
        </p:nvGraphicFramePr>
        <p:xfrm>
          <a:off x="228600" y="609600"/>
          <a:ext cx="8447856" cy="4979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Left Bracket 19"/>
          <p:cNvSpPr/>
          <p:nvPr/>
        </p:nvSpPr>
        <p:spPr>
          <a:xfrm rot="2484106">
            <a:off x="943314" y="3036799"/>
            <a:ext cx="560795" cy="1654724"/>
          </a:xfrm>
          <a:prstGeom prst="leftBracket">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1600200" y="914400"/>
            <a:ext cx="3913251" cy="369332"/>
          </a:xfrm>
          <a:prstGeom prst="rect">
            <a:avLst/>
          </a:prstGeom>
          <a:noFill/>
        </p:spPr>
        <p:txBody>
          <a:bodyPr wrap="none" rtlCol="0">
            <a:spAutoFit/>
          </a:bodyPr>
          <a:lstStyle/>
          <a:p>
            <a:r>
              <a:rPr lang="en-US" b="1" dirty="0" smtClean="0">
                <a:latin typeface="Verdana" pitchFamily="34" charset="0"/>
              </a:rPr>
              <a:t>Meeting staff member / HRA</a:t>
            </a:r>
            <a:endParaRPr lang="en-US" b="1" dirty="0">
              <a:latin typeface="Verdana" pitchFamily="34" charset="0"/>
            </a:endParaRPr>
          </a:p>
        </p:txBody>
      </p:sp>
      <p:cxnSp>
        <p:nvCxnSpPr>
          <p:cNvPr id="27" name="Elbow Connector 26"/>
          <p:cNvCxnSpPr/>
          <p:nvPr/>
        </p:nvCxnSpPr>
        <p:spPr>
          <a:xfrm rot="5400000">
            <a:off x="114300" y="1943100"/>
            <a:ext cx="2514600" cy="1219200"/>
          </a:xfrm>
          <a:prstGeom prst="bentConnector3">
            <a:avLst>
              <a:gd name="adj1" fmla="val 50000"/>
            </a:avLst>
          </a:prstGeom>
          <a:ln w="317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875972" y="6550223"/>
            <a:ext cx="4268028" cy="307777"/>
          </a:xfrm>
          <a:prstGeom prst="rect">
            <a:avLst/>
          </a:prstGeom>
          <a:noFill/>
        </p:spPr>
        <p:txBody>
          <a:bodyPr wrap="none" rtlCol="0">
            <a:spAutoFit/>
          </a:bodyPr>
          <a:lstStyle/>
          <a:p>
            <a:r>
              <a:rPr lang="en-US" sz="1400" dirty="0" smtClean="0">
                <a:latin typeface="Verdana" pitchFamily="34" charset="0"/>
              </a:rPr>
              <a:t>Reference :  Administrative Circular 2 and 26</a:t>
            </a:r>
            <a:endParaRPr lang="en-US" sz="1400" dirty="0">
              <a:latin typeface="Verdana" pitchFamily="34" charset="0"/>
            </a:endParaRPr>
          </a:p>
        </p:txBody>
      </p:sp>
      <p:cxnSp>
        <p:nvCxnSpPr>
          <p:cNvPr id="13" name="Straight Arrow Connector 12"/>
          <p:cNvCxnSpPr/>
          <p:nvPr/>
        </p:nvCxnSpPr>
        <p:spPr>
          <a:xfrm flipH="1">
            <a:off x="4585488" y="2631652"/>
            <a:ext cx="8046" cy="1930311"/>
          </a:xfrm>
          <a:prstGeom prst="straightConnector1">
            <a:avLst/>
          </a:prstGeom>
          <a:ln w="57150">
            <a:solidFill>
              <a:schemeClr val="accent3">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267317" y="2142326"/>
            <a:ext cx="514483" cy="1881905"/>
          </a:xfrm>
          <a:prstGeom prst="straightConnector1">
            <a:avLst/>
          </a:prstGeom>
          <a:ln w="57150">
            <a:solidFill>
              <a:schemeClr val="accent3">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323383" y="1820333"/>
            <a:ext cx="1112995" cy="307777"/>
          </a:xfrm>
          <a:prstGeom prst="rect">
            <a:avLst/>
          </a:prstGeom>
          <a:solidFill>
            <a:schemeClr val="bg1">
              <a:lumMod val="95000"/>
            </a:schemeClr>
          </a:solidFill>
        </p:spPr>
        <p:txBody>
          <a:bodyPr wrap="square" rtlCol="0">
            <a:spAutoFit/>
          </a:bodyPr>
          <a:lstStyle/>
          <a:p>
            <a:r>
              <a:rPr lang="en-US" sz="1400" b="1" dirty="0" smtClean="0">
                <a:solidFill>
                  <a:srgbClr val="FF0000"/>
                </a:solidFill>
              </a:rPr>
              <a:t>11 months</a:t>
            </a:r>
            <a:endParaRPr lang="en-GB" sz="1400" b="1" dirty="0">
              <a:solidFill>
                <a:srgbClr val="FF0000"/>
              </a:solidFill>
            </a:endParaRPr>
          </a:p>
        </p:txBody>
      </p:sp>
      <p:cxnSp>
        <p:nvCxnSpPr>
          <p:cNvPr id="29" name="Straight Arrow Connector 28"/>
          <p:cNvCxnSpPr/>
          <p:nvPr/>
        </p:nvCxnSpPr>
        <p:spPr>
          <a:xfrm>
            <a:off x="4211960" y="1283732"/>
            <a:ext cx="2569840" cy="545068"/>
          </a:xfrm>
          <a:prstGeom prst="straightConnector1">
            <a:avLst/>
          </a:prstGeom>
          <a:ln w="3175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067944" y="2285029"/>
            <a:ext cx="1035089" cy="307777"/>
          </a:xfrm>
          <a:prstGeom prst="rect">
            <a:avLst/>
          </a:prstGeom>
          <a:solidFill>
            <a:schemeClr val="bg1">
              <a:lumMod val="95000"/>
            </a:schemeClr>
          </a:solidFill>
        </p:spPr>
        <p:txBody>
          <a:bodyPr wrap="square" rtlCol="0">
            <a:spAutoFit/>
          </a:bodyPr>
          <a:lstStyle/>
          <a:p>
            <a:r>
              <a:rPr lang="en-US" sz="1400" b="1" dirty="0" smtClean="0">
                <a:solidFill>
                  <a:srgbClr val="FF0000"/>
                </a:solidFill>
              </a:rPr>
              <a:t>5 months</a:t>
            </a:r>
            <a:endParaRPr lang="en-GB" sz="1400" b="1" dirty="0">
              <a:solidFill>
                <a:srgbClr val="FF0000"/>
              </a:solidFill>
            </a:endParaRPr>
          </a:p>
        </p:txBody>
      </p:sp>
      <p:cxnSp>
        <p:nvCxnSpPr>
          <p:cNvPr id="23" name="Straight Arrow Connector 22"/>
          <p:cNvCxnSpPr/>
          <p:nvPr/>
        </p:nvCxnSpPr>
        <p:spPr>
          <a:xfrm>
            <a:off x="3200400" y="1295400"/>
            <a:ext cx="1299592" cy="989629"/>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946175" y="3377049"/>
            <a:ext cx="882872" cy="307777"/>
          </a:xfrm>
          <a:prstGeom prst="rect">
            <a:avLst/>
          </a:prstGeom>
          <a:solidFill>
            <a:schemeClr val="bg1">
              <a:lumMod val="95000"/>
            </a:schemeClr>
          </a:solidFill>
        </p:spPr>
        <p:txBody>
          <a:bodyPr wrap="square" rtlCol="0">
            <a:spAutoFit/>
          </a:bodyPr>
          <a:lstStyle/>
          <a:p>
            <a:r>
              <a:rPr lang="en-US" sz="1400" b="1" dirty="0" smtClean="0">
                <a:solidFill>
                  <a:srgbClr val="FF0000"/>
                </a:solidFill>
              </a:rPr>
              <a:t>6 weeks</a:t>
            </a:r>
            <a:endParaRPr lang="en-GB" sz="1400" b="1" dirty="0">
              <a:solidFill>
                <a:srgbClr val="FF0000"/>
              </a:solidFill>
            </a:endParaRPr>
          </a:p>
        </p:txBody>
      </p:sp>
      <p:cxnSp>
        <p:nvCxnSpPr>
          <p:cNvPr id="12" name="Straight Arrow Connector 11"/>
          <p:cNvCxnSpPr/>
          <p:nvPr/>
        </p:nvCxnSpPr>
        <p:spPr>
          <a:xfrm>
            <a:off x="2441672" y="3628308"/>
            <a:ext cx="1517455" cy="1318878"/>
          </a:xfrm>
          <a:prstGeom prst="straightConnector1">
            <a:avLst/>
          </a:prstGeom>
          <a:ln w="57150">
            <a:solidFill>
              <a:schemeClr val="accent3">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auto">
          <a:xfrm rot="20230265">
            <a:off x="1459091" y="4295263"/>
            <a:ext cx="7646297" cy="533400"/>
          </a:xfrm>
          <a:prstGeom prst="roundRect">
            <a:avLst/>
          </a:prstGeom>
          <a:ln>
            <a:headEnd type="none" w="sm" len="sm"/>
            <a:tailEnd type="none" w="sm" len="sm"/>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err="1" smtClean="0">
                <a:ln>
                  <a:noFill/>
                </a:ln>
                <a:solidFill>
                  <a:srgbClr val="003B76"/>
                </a:solidFill>
                <a:effectLst/>
                <a:latin typeface="Verdana" pitchFamily="34" charset="0"/>
              </a:rPr>
              <a:t>Definition</a:t>
            </a:r>
            <a:r>
              <a:rPr lang="fr-FR" b="1" dirty="0" smtClean="0">
                <a:solidFill>
                  <a:srgbClr val="003B76"/>
                </a:solidFill>
                <a:latin typeface="Verdana" pitchFamily="34" charset="0"/>
              </a:rPr>
              <a:t>, monitoring </a:t>
            </a:r>
            <a:r>
              <a:rPr kumimoji="0" lang="fr-FR" b="1" i="0" u="none" strike="noStrike" cap="none" normalizeH="0" baseline="0" dirty="0" smtClean="0">
                <a:ln>
                  <a:noFill/>
                </a:ln>
                <a:solidFill>
                  <a:srgbClr val="003B76"/>
                </a:solidFill>
                <a:effectLst/>
                <a:latin typeface="Verdana" pitchFamily="34" charset="0"/>
              </a:rPr>
              <a:t>and</a:t>
            </a:r>
            <a:r>
              <a:rPr kumimoji="0" lang="fr-FR" b="1" i="0" u="none" strike="noStrike" cap="none" normalizeH="0" dirty="0" smtClean="0">
                <a:ln>
                  <a:noFill/>
                </a:ln>
                <a:solidFill>
                  <a:srgbClr val="003B76"/>
                </a:solidFill>
                <a:effectLst/>
                <a:latin typeface="Verdana" pitchFamily="34" charset="0"/>
              </a:rPr>
              <a:t> </a:t>
            </a:r>
            <a:r>
              <a:rPr kumimoji="0" lang="fr-FR" b="1" i="0" u="none" strike="noStrike" cap="none" normalizeH="0" dirty="0" err="1" smtClean="0">
                <a:ln>
                  <a:noFill/>
                </a:ln>
                <a:solidFill>
                  <a:srgbClr val="003B76"/>
                </a:solidFill>
                <a:effectLst/>
                <a:latin typeface="Verdana" pitchFamily="34" charset="0"/>
              </a:rPr>
              <a:t>evaluation</a:t>
            </a:r>
            <a:r>
              <a:rPr kumimoji="0" lang="fr-FR" b="1" i="0" u="none" strike="noStrike" cap="none" normalizeH="0" dirty="0" smtClean="0">
                <a:ln>
                  <a:noFill/>
                </a:ln>
                <a:solidFill>
                  <a:srgbClr val="003B76"/>
                </a:solidFill>
                <a:effectLst/>
                <a:latin typeface="Verdana" pitchFamily="34" charset="0"/>
              </a:rPr>
              <a:t> of </a:t>
            </a:r>
            <a:r>
              <a:rPr kumimoji="0" lang="fr-FR" b="1" i="0" u="none" strike="noStrike" cap="none" normalizeH="0" dirty="0" err="1" smtClean="0">
                <a:ln>
                  <a:noFill/>
                </a:ln>
                <a:solidFill>
                  <a:srgbClr val="003B76"/>
                </a:solidFill>
                <a:effectLst/>
                <a:latin typeface="Verdana" pitchFamily="34" charset="0"/>
              </a:rPr>
              <a:t>work</a:t>
            </a:r>
            <a:r>
              <a:rPr kumimoji="0" lang="fr-FR" b="1" i="0" u="none" strike="noStrike" cap="none" normalizeH="0" dirty="0" smtClean="0">
                <a:ln>
                  <a:noFill/>
                </a:ln>
                <a:solidFill>
                  <a:srgbClr val="003B76"/>
                </a:solidFill>
                <a:effectLst/>
                <a:latin typeface="Verdana" pitchFamily="34" charset="0"/>
              </a:rPr>
              <a:t> objectives</a:t>
            </a:r>
            <a:endParaRPr kumimoji="0" lang="fr-FR" b="1" i="0" u="none" strike="noStrike" cap="none" normalizeH="0" baseline="0" dirty="0" smtClean="0">
              <a:ln>
                <a:noFill/>
              </a:ln>
              <a:solidFill>
                <a:srgbClr val="003B76"/>
              </a:solidFill>
              <a:effectLst/>
              <a:latin typeface="Verdana" pitchFamily="34" charset="0"/>
            </a:endParaRPr>
          </a:p>
        </p:txBody>
      </p:sp>
    </p:spTree>
    <p:extLst>
      <p:ext uri="{BB962C8B-B14F-4D97-AF65-F5344CB8AC3E}">
        <p14:creationId xmlns:p14="http://schemas.microsoft.com/office/powerpoint/2010/main" val="148575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47"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1000"/>
                                        <p:tgtEl>
                                          <p:spTgt spid="12"/>
                                        </p:tgtEl>
                                      </p:cBhvr>
                                    </p:animEffect>
                                    <p:anim calcmode="lin" valueType="num">
                                      <p:cBhvr>
                                        <p:cTn id="10" dur="1000" fill="hold"/>
                                        <p:tgtEl>
                                          <p:spTgt spid="12"/>
                                        </p:tgtEl>
                                        <p:attrNameLst>
                                          <p:attrName>ppt_x</p:attrName>
                                        </p:attrNameLst>
                                      </p:cBhvr>
                                      <p:tavLst>
                                        <p:tav tm="0">
                                          <p:val>
                                            <p:strVal val="#ppt_x"/>
                                          </p:val>
                                        </p:tav>
                                        <p:tav tm="100000">
                                          <p:val>
                                            <p:strVal val="#ppt_x"/>
                                          </p:val>
                                        </p:tav>
                                      </p:tavLst>
                                    </p:anim>
                                    <p:anim calcmode="lin" valueType="num">
                                      <p:cBhvr>
                                        <p:cTn id="11" dur="1000" fill="hold"/>
                                        <p:tgtEl>
                                          <p:spTgt spid="12"/>
                                        </p:tgtEl>
                                        <p:attrNameLst>
                                          <p:attrName>ppt_y</p:attrName>
                                        </p:attrNameLst>
                                      </p:cBhvr>
                                      <p:tavLst>
                                        <p:tav tm="0">
                                          <p:val>
                                            <p:strVal val="#ppt_y-.1"/>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75" y="188640"/>
            <a:ext cx="8226854" cy="940443"/>
          </a:xfrm>
        </p:spPr>
        <p:txBody>
          <a:bodyPr/>
          <a:lstStyle/>
          <a:p>
            <a:r>
              <a:rPr lang="fr-CH" cap="small" dirty="0" smtClean="0">
                <a:solidFill>
                  <a:srgbClr val="002060"/>
                </a:solidFill>
                <a:effectLst>
                  <a:outerShdw blurRad="38100" dist="38100" dir="2700000" algn="tl">
                    <a:srgbClr val="000000">
                      <a:alpha val="43137"/>
                    </a:srgbClr>
                  </a:outerShdw>
                </a:effectLst>
              </a:rPr>
              <a:t>Induction Interview</a:t>
            </a:r>
            <a:endParaRPr lang="en-GB" dirty="0"/>
          </a:p>
        </p:txBody>
      </p:sp>
      <p:sp>
        <p:nvSpPr>
          <p:cNvPr id="3" name="Content Placeholder 2"/>
          <p:cNvSpPr>
            <a:spLocks noGrp="1"/>
          </p:cNvSpPr>
          <p:nvPr>
            <p:ph idx="1"/>
          </p:nvPr>
        </p:nvSpPr>
        <p:spPr>
          <a:xfrm>
            <a:off x="323528" y="1196752"/>
            <a:ext cx="8568952" cy="4796275"/>
          </a:xfrm>
        </p:spPr>
        <p:txBody>
          <a:bodyPr/>
          <a:lstStyle/>
          <a:p>
            <a:pPr marL="534988" lvl="0" indent="-517525" eaLnBrk="0" fontAlgn="base" hangingPunct="0">
              <a:lnSpc>
                <a:spcPct val="90000"/>
              </a:lnSpc>
              <a:spcBef>
                <a:spcPct val="0"/>
              </a:spcBef>
              <a:spcAft>
                <a:spcPts val="1800"/>
              </a:spcAft>
              <a:buClrTx/>
              <a:buSzTx/>
              <a:buFontTx/>
              <a:buChar char="•"/>
            </a:pPr>
            <a:r>
              <a:rPr lang="fr-CH" sz="2800" b="1" kern="0" dirty="0" err="1" smtClean="0">
                <a:solidFill>
                  <a:srgbClr val="0070C0"/>
                </a:solidFill>
              </a:rPr>
              <a:t>Define</a:t>
            </a:r>
            <a:r>
              <a:rPr lang="fr-CH" sz="2800" b="1" kern="0" dirty="0" smtClean="0">
                <a:solidFill>
                  <a:srgbClr val="0070C0"/>
                </a:solidFill>
              </a:rPr>
              <a:t> </a:t>
            </a:r>
            <a:r>
              <a:rPr lang="fr-CH" sz="2800" b="1" kern="0" dirty="0" err="1" smtClean="0">
                <a:solidFill>
                  <a:srgbClr val="0070C0"/>
                </a:solidFill>
              </a:rPr>
              <a:t>work</a:t>
            </a:r>
            <a:r>
              <a:rPr lang="fr-CH" sz="2800" b="1" kern="0" dirty="0" smtClean="0">
                <a:solidFill>
                  <a:srgbClr val="0070C0"/>
                </a:solidFill>
              </a:rPr>
              <a:t> objectives for the first 12 </a:t>
            </a:r>
            <a:r>
              <a:rPr lang="fr-CH" sz="2800" b="1" kern="0" dirty="0" err="1" smtClean="0">
                <a:solidFill>
                  <a:srgbClr val="0070C0"/>
                </a:solidFill>
              </a:rPr>
              <a:t>months</a:t>
            </a:r>
            <a:endParaRPr lang="fr-CH" sz="2800" b="1" kern="0" dirty="0">
              <a:solidFill>
                <a:srgbClr val="0070C0"/>
              </a:solidFill>
            </a:endParaRPr>
          </a:p>
          <a:p>
            <a:pPr marL="534988" lvl="0" indent="-517525" eaLnBrk="0" fontAlgn="base" hangingPunct="0">
              <a:lnSpc>
                <a:spcPct val="90000"/>
              </a:lnSpc>
              <a:spcBef>
                <a:spcPct val="0"/>
              </a:spcBef>
              <a:spcAft>
                <a:spcPts val="1800"/>
              </a:spcAft>
              <a:buClrTx/>
              <a:buSzTx/>
              <a:buFontTx/>
              <a:buChar char="•"/>
            </a:pPr>
            <a:r>
              <a:rPr lang="fr-CH" sz="2800" b="1" kern="0" dirty="0" smtClean="0">
                <a:solidFill>
                  <a:srgbClr val="0070C0"/>
                </a:solidFill>
              </a:rPr>
              <a:t>Discussion on </a:t>
            </a:r>
            <a:r>
              <a:rPr lang="fr-CH" sz="2800" b="1" kern="0" dirty="0" err="1" smtClean="0">
                <a:solidFill>
                  <a:srgbClr val="0070C0"/>
                </a:solidFill>
              </a:rPr>
              <a:t>development</a:t>
            </a:r>
            <a:r>
              <a:rPr lang="fr-CH" sz="2800" b="1" kern="0" dirty="0" smtClean="0">
                <a:solidFill>
                  <a:srgbClr val="0070C0"/>
                </a:solidFill>
              </a:rPr>
              <a:t> </a:t>
            </a:r>
            <a:r>
              <a:rPr lang="fr-CH" sz="2800" b="1" kern="0" dirty="0" err="1" smtClean="0">
                <a:solidFill>
                  <a:srgbClr val="0070C0"/>
                </a:solidFill>
              </a:rPr>
              <a:t>needs</a:t>
            </a:r>
            <a:endParaRPr lang="fr-CH" sz="2800" b="1" kern="0" dirty="0" smtClean="0">
              <a:solidFill>
                <a:srgbClr val="0070C0"/>
              </a:solidFill>
            </a:endParaRPr>
          </a:p>
          <a:p>
            <a:pPr marL="534988" indent="-517525" eaLnBrk="0" fontAlgn="base" hangingPunct="0">
              <a:lnSpc>
                <a:spcPct val="90000"/>
              </a:lnSpc>
              <a:spcBef>
                <a:spcPct val="0"/>
              </a:spcBef>
              <a:spcAft>
                <a:spcPts val="1800"/>
              </a:spcAft>
              <a:buClrTx/>
              <a:buSzTx/>
              <a:buFontTx/>
              <a:buChar char="•"/>
            </a:pPr>
            <a:r>
              <a:rPr lang="fr-CH" sz="2800" b="1" kern="0" dirty="0">
                <a:solidFill>
                  <a:srgbClr val="0070C0"/>
                </a:solidFill>
              </a:rPr>
              <a:t>Chance for feedback / </a:t>
            </a:r>
            <a:r>
              <a:rPr lang="fr-CH" sz="2800" b="1" kern="0" dirty="0" smtClean="0">
                <a:solidFill>
                  <a:srgbClr val="0070C0"/>
                </a:solidFill>
              </a:rPr>
              <a:t>dialogue</a:t>
            </a:r>
            <a:endParaRPr lang="fr-CH" sz="2800" b="1" kern="0" dirty="0">
              <a:solidFill>
                <a:srgbClr val="0070C0"/>
              </a:solidFill>
            </a:endParaRPr>
          </a:p>
          <a:p>
            <a:pPr marL="534988" lvl="0" indent="-517525" eaLnBrk="0" fontAlgn="base" hangingPunct="0">
              <a:lnSpc>
                <a:spcPct val="90000"/>
              </a:lnSpc>
              <a:spcBef>
                <a:spcPct val="0"/>
              </a:spcBef>
              <a:spcAft>
                <a:spcPts val="1800"/>
              </a:spcAft>
              <a:buClrTx/>
              <a:buSzTx/>
              <a:buFontTx/>
              <a:buChar char="•"/>
            </a:pPr>
            <a:r>
              <a:rPr lang="fr-CH" sz="2800" b="1" kern="0" dirty="0" err="1" smtClean="0">
                <a:solidFill>
                  <a:srgbClr val="0070C0"/>
                </a:solidFill>
              </a:rPr>
              <a:t>Mandatory</a:t>
            </a:r>
            <a:r>
              <a:rPr lang="fr-CH" sz="2800" b="1" kern="0" dirty="0" smtClean="0">
                <a:solidFill>
                  <a:srgbClr val="0070C0"/>
                </a:solidFill>
              </a:rPr>
              <a:t> for Staff;  </a:t>
            </a:r>
            <a:r>
              <a:rPr lang="fr-CH" sz="2800" b="1" kern="0" dirty="0" err="1" smtClean="0">
                <a:solidFill>
                  <a:srgbClr val="0070C0"/>
                </a:solidFill>
              </a:rPr>
              <a:t>Strongly</a:t>
            </a:r>
            <a:r>
              <a:rPr lang="fr-CH" sz="2800" b="1" kern="0" dirty="0" smtClean="0">
                <a:solidFill>
                  <a:srgbClr val="0070C0"/>
                </a:solidFill>
              </a:rPr>
              <a:t> </a:t>
            </a:r>
            <a:r>
              <a:rPr lang="fr-CH" sz="2800" b="1" kern="0" dirty="0" err="1" smtClean="0">
                <a:solidFill>
                  <a:srgbClr val="0070C0"/>
                </a:solidFill>
              </a:rPr>
              <a:t>recommended</a:t>
            </a:r>
            <a:r>
              <a:rPr lang="fr-CH" sz="2800" b="1" kern="0" dirty="0" smtClean="0">
                <a:solidFill>
                  <a:srgbClr val="0070C0"/>
                </a:solidFill>
              </a:rPr>
              <a:t> for </a:t>
            </a:r>
            <a:r>
              <a:rPr lang="fr-CH" sz="2800" b="1" kern="0" dirty="0" err="1" smtClean="0">
                <a:solidFill>
                  <a:srgbClr val="0070C0"/>
                </a:solidFill>
              </a:rPr>
              <a:t>Fellows</a:t>
            </a:r>
            <a:endParaRPr lang="fr-CH" sz="2800" b="1" kern="0" dirty="0">
              <a:solidFill>
                <a:srgbClr val="0070C0"/>
              </a:solidFill>
            </a:endParaRPr>
          </a:p>
          <a:p>
            <a:endParaRPr lang="en-GB" dirty="0"/>
          </a:p>
        </p:txBody>
      </p:sp>
      <p:pic>
        <p:nvPicPr>
          <p:cNvPr id="1030" name="Picture 6" descr="http://thedooverguy.com/wp-content/uploads/2010/12/setting-goals-and-objectiv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933056"/>
            <a:ext cx="2555709" cy="1916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384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cap="small" dirty="0" err="1" smtClean="0">
                <a:solidFill>
                  <a:srgbClr val="002060"/>
                </a:solidFill>
                <a:effectLst>
                  <a:outerShdw blurRad="38100" dist="38100" dir="2700000" algn="tl">
                    <a:srgbClr val="000000">
                      <a:alpha val="43137"/>
                    </a:srgbClr>
                  </a:outerShdw>
                </a:effectLst>
              </a:rPr>
              <a:t>Mid</a:t>
            </a:r>
            <a:r>
              <a:rPr lang="fr-CH" cap="small" dirty="0">
                <a:solidFill>
                  <a:srgbClr val="002060"/>
                </a:solidFill>
                <a:effectLst>
                  <a:outerShdw blurRad="38100" dist="38100" dir="2700000" algn="tl">
                    <a:srgbClr val="000000">
                      <a:alpha val="43137"/>
                    </a:srgbClr>
                  </a:outerShdw>
                </a:effectLst>
              </a:rPr>
              <a:t> </a:t>
            </a:r>
            <a:r>
              <a:rPr lang="fr-CH" cap="small" dirty="0" smtClean="0">
                <a:solidFill>
                  <a:srgbClr val="002060"/>
                </a:solidFill>
                <a:effectLst>
                  <a:outerShdw blurRad="38100" dist="38100" dir="2700000" algn="tl">
                    <a:srgbClr val="000000">
                      <a:alpha val="43137"/>
                    </a:srgbClr>
                  </a:outerShdw>
                </a:effectLst>
              </a:rPr>
              <a:t>/ End Probation </a:t>
            </a:r>
            <a:r>
              <a:rPr lang="fr-CH" cap="small" dirty="0" err="1" smtClean="0">
                <a:solidFill>
                  <a:srgbClr val="002060"/>
                </a:solidFill>
                <a:effectLst>
                  <a:outerShdw blurRad="38100" dist="38100" dir="2700000" algn="tl">
                    <a:srgbClr val="000000">
                      <a:alpha val="43137"/>
                    </a:srgbClr>
                  </a:outerShdw>
                </a:effectLst>
              </a:rPr>
              <a:t>Review</a:t>
            </a:r>
            <a:endParaRPr lang="en-GB" dirty="0"/>
          </a:p>
        </p:txBody>
      </p:sp>
      <p:sp>
        <p:nvSpPr>
          <p:cNvPr id="3" name="Content Placeholder 2"/>
          <p:cNvSpPr>
            <a:spLocks noGrp="1"/>
          </p:cNvSpPr>
          <p:nvPr>
            <p:ph idx="1"/>
          </p:nvPr>
        </p:nvSpPr>
        <p:spPr>
          <a:xfrm>
            <a:off x="179512" y="1196753"/>
            <a:ext cx="8928992" cy="2304255"/>
          </a:xfrm>
        </p:spPr>
        <p:txBody>
          <a:bodyPr>
            <a:normAutofit fontScale="92500" lnSpcReduction="20000"/>
          </a:bodyPr>
          <a:lstStyle/>
          <a:p>
            <a:pPr marL="534988" lvl="0" indent="-517525" eaLnBrk="0" fontAlgn="base" hangingPunct="0">
              <a:lnSpc>
                <a:spcPct val="90000"/>
              </a:lnSpc>
              <a:spcBef>
                <a:spcPct val="0"/>
              </a:spcBef>
              <a:spcAft>
                <a:spcPts val="1800"/>
              </a:spcAft>
              <a:buClrTx/>
              <a:buSzTx/>
              <a:buFontTx/>
              <a:buChar char="•"/>
            </a:pPr>
            <a:r>
              <a:rPr lang="fr-CH" sz="2500" b="1" kern="0" dirty="0" smtClean="0">
                <a:solidFill>
                  <a:srgbClr val="0070C0"/>
                </a:solidFill>
              </a:rPr>
              <a:t>Monitor and </a:t>
            </a:r>
            <a:r>
              <a:rPr lang="fr-CH" sz="2500" b="1" kern="0" dirty="0" err="1" smtClean="0">
                <a:solidFill>
                  <a:srgbClr val="0070C0"/>
                </a:solidFill>
              </a:rPr>
              <a:t>evaluate</a:t>
            </a:r>
            <a:r>
              <a:rPr lang="fr-CH" sz="2500" b="1" kern="0" dirty="0" smtClean="0">
                <a:solidFill>
                  <a:srgbClr val="0070C0"/>
                </a:solidFill>
              </a:rPr>
              <a:t> </a:t>
            </a:r>
            <a:r>
              <a:rPr lang="fr-CH" sz="2500" b="1" kern="0" dirty="0" err="1" smtClean="0">
                <a:solidFill>
                  <a:srgbClr val="0070C0"/>
                </a:solidFill>
              </a:rPr>
              <a:t>results</a:t>
            </a:r>
            <a:r>
              <a:rPr lang="fr-CH" sz="2500" b="1" kern="0" dirty="0" smtClean="0">
                <a:solidFill>
                  <a:srgbClr val="0070C0"/>
                </a:solidFill>
              </a:rPr>
              <a:t> of </a:t>
            </a:r>
            <a:r>
              <a:rPr lang="fr-CH" sz="2500" b="1" kern="0" dirty="0" err="1" smtClean="0">
                <a:solidFill>
                  <a:srgbClr val="0070C0"/>
                </a:solidFill>
              </a:rPr>
              <a:t>work</a:t>
            </a:r>
            <a:r>
              <a:rPr lang="fr-CH" sz="2500" b="1" kern="0" dirty="0" smtClean="0">
                <a:solidFill>
                  <a:srgbClr val="0070C0"/>
                </a:solidFill>
              </a:rPr>
              <a:t> objectives, </a:t>
            </a:r>
            <a:r>
              <a:rPr lang="fr-CH" sz="2500" b="1" kern="0" dirty="0" err="1" smtClean="0">
                <a:solidFill>
                  <a:srgbClr val="0070C0"/>
                </a:solidFill>
              </a:rPr>
              <a:t>progress</a:t>
            </a:r>
            <a:r>
              <a:rPr lang="fr-CH" sz="2500" b="1" kern="0" dirty="0" smtClean="0">
                <a:solidFill>
                  <a:srgbClr val="0070C0"/>
                </a:solidFill>
              </a:rPr>
              <a:t> etc.</a:t>
            </a:r>
            <a:endParaRPr lang="fr-CH" sz="2500" b="1" kern="0" dirty="0">
              <a:solidFill>
                <a:srgbClr val="0070C0"/>
              </a:solidFill>
            </a:endParaRPr>
          </a:p>
          <a:p>
            <a:pPr marL="534988" lvl="0" indent="-517525" eaLnBrk="0" fontAlgn="base" hangingPunct="0">
              <a:lnSpc>
                <a:spcPct val="90000"/>
              </a:lnSpc>
              <a:spcBef>
                <a:spcPct val="0"/>
              </a:spcBef>
              <a:spcAft>
                <a:spcPts val="1800"/>
              </a:spcAft>
              <a:buClrTx/>
              <a:buSzTx/>
              <a:buFontTx/>
              <a:buChar char="•"/>
            </a:pPr>
            <a:r>
              <a:rPr lang="fr-CH" sz="2500" b="1" kern="0" dirty="0">
                <a:solidFill>
                  <a:srgbClr val="0070C0"/>
                </a:solidFill>
              </a:rPr>
              <a:t>Chance for feedback / </a:t>
            </a:r>
            <a:r>
              <a:rPr lang="fr-CH" sz="2500" b="1" kern="0" dirty="0" smtClean="0">
                <a:solidFill>
                  <a:srgbClr val="0070C0"/>
                </a:solidFill>
              </a:rPr>
              <a:t>dialogue</a:t>
            </a:r>
          </a:p>
          <a:p>
            <a:pPr marL="534988" lvl="0" indent="-517525" eaLnBrk="0" fontAlgn="base" hangingPunct="0">
              <a:lnSpc>
                <a:spcPct val="90000"/>
              </a:lnSpc>
              <a:spcBef>
                <a:spcPct val="0"/>
              </a:spcBef>
              <a:spcAft>
                <a:spcPts val="1800"/>
              </a:spcAft>
              <a:buClrTx/>
              <a:buSzTx/>
              <a:buFontTx/>
              <a:buChar char="•"/>
            </a:pPr>
            <a:r>
              <a:rPr lang="fr-CH" sz="2500" b="1" kern="0" dirty="0" smtClean="0">
                <a:solidFill>
                  <a:srgbClr val="0070C0"/>
                </a:solidFill>
              </a:rPr>
              <a:t>Check / </a:t>
            </a:r>
            <a:r>
              <a:rPr lang="fr-CH" sz="2500" b="1" kern="0" dirty="0" err="1" smtClean="0">
                <a:solidFill>
                  <a:srgbClr val="0070C0"/>
                </a:solidFill>
              </a:rPr>
              <a:t>finetune</a:t>
            </a:r>
            <a:r>
              <a:rPr lang="fr-CH" sz="2500" b="1" kern="0" dirty="0" smtClean="0">
                <a:solidFill>
                  <a:srgbClr val="0070C0"/>
                </a:solidFill>
              </a:rPr>
              <a:t> </a:t>
            </a:r>
            <a:r>
              <a:rPr lang="fr-CH" sz="2500" b="1" kern="0" dirty="0" err="1" smtClean="0">
                <a:solidFill>
                  <a:srgbClr val="0070C0"/>
                </a:solidFill>
              </a:rPr>
              <a:t>development</a:t>
            </a:r>
            <a:r>
              <a:rPr lang="fr-CH" sz="2500" b="1" kern="0" dirty="0" smtClean="0">
                <a:solidFill>
                  <a:srgbClr val="0070C0"/>
                </a:solidFill>
              </a:rPr>
              <a:t> </a:t>
            </a:r>
            <a:r>
              <a:rPr lang="fr-CH" sz="2500" b="1" kern="0" dirty="0" err="1" smtClean="0">
                <a:solidFill>
                  <a:srgbClr val="0070C0"/>
                </a:solidFill>
              </a:rPr>
              <a:t>needs</a:t>
            </a:r>
            <a:endParaRPr lang="fr-CH" sz="2500" b="1" kern="0" dirty="0">
              <a:solidFill>
                <a:srgbClr val="0070C0"/>
              </a:solidFill>
            </a:endParaRPr>
          </a:p>
          <a:p>
            <a:pPr marL="534988" lvl="0" indent="-517525" eaLnBrk="0" fontAlgn="base" hangingPunct="0">
              <a:lnSpc>
                <a:spcPct val="90000"/>
              </a:lnSpc>
              <a:spcBef>
                <a:spcPct val="0"/>
              </a:spcBef>
              <a:spcAft>
                <a:spcPts val="1800"/>
              </a:spcAft>
              <a:buClrTx/>
              <a:buSzTx/>
              <a:buFontTx/>
              <a:buChar char="•"/>
            </a:pPr>
            <a:r>
              <a:rPr lang="fr-CH" sz="2500" b="1" kern="0" dirty="0">
                <a:solidFill>
                  <a:srgbClr val="0070C0"/>
                </a:solidFill>
              </a:rPr>
              <a:t>Performance </a:t>
            </a:r>
            <a:r>
              <a:rPr lang="fr-CH" sz="2500" b="1" kern="0" dirty="0" err="1">
                <a:solidFill>
                  <a:srgbClr val="0070C0"/>
                </a:solidFill>
              </a:rPr>
              <a:t>appraisal</a:t>
            </a:r>
            <a:r>
              <a:rPr lang="fr-CH" sz="2500" b="1" kern="0" dirty="0">
                <a:solidFill>
                  <a:srgbClr val="0070C0"/>
                </a:solidFill>
              </a:rPr>
              <a:t> over 6 </a:t>
            </a:r>
            <a:r>
              <a:rPr lang="fr-CH" sz="2500" b="1" kern="0" dirty="0" err="1">
                <a:solidFill>
                  <a:srgbClr val="0070C0"/>
                </a:solidFill>
              </a:rPr>
              <a:t>months</a:t>
            </a:r>
            <a:r>
              <a:rPr lang="fr-CH" sz="2500" b="1" kern="0" dirty="0">
                <a:solidFill>
                  <a:srgbClr val="0070C0"/>
                </a:solidFill>
              </a:rPr>
              <a:t> / </a:t>
            </a:r>
            <a:r>
              <a:rPr lang="fr-CH" sz="2500" b="1" kern="0" dirty="0" smtClean="0">
                <a:solidFill>
                  <a:srgbClr val="0070C0"/>
                </a:solidFill>
              </a:rPr>
              <a:t>over the </a:t>
            </a:r>
            <a:r>
              <a:rPr lang="fr-CH" sz="2500" b="1" kern="0" dirty="0" err="1" smtClean="0">
                <a:solidFill>
                  <a:srgbClr val="0070C0"/>
                </a:solidFill>
              </a:rPr>
              <a:t>year</a:t>
            </a:r>
            <a:r>
              <a:rPr lang="fr-CH" sz="2500" b="1" kern="0" dirty="0" smtClean="0">
                <a:solidFill>
                  <a:srgbClr val="0070C0"/>
                </a:solidFill>
              </a:rPr>
              <a:t> </a:t>
            </a:r>
            <a:r>
              <a:rPr lang="fr-CH" sz="1500" b="1" kern="0" dirty="0" smtClean="0">
                <a:solidFill>
                  <a:srgbClr val="0070C0"/>
                </a:solidFill>
              </a:rPr>
              <a:t>(</a:t>
            </a:r>
            <a:r>
              <a:rPr lang="fr-CH" sz="1500" b="1" kern="0" dirty="0" err="1" smtClean="0">
                <a:solidFill>
                  <a:srgbClr val="0070C0"/>
                </a:solidFill>
              </a:rPr>
              <a:t>what</a:t>
            </a:r>
            <a:r>
              <a:rPr lang="fr-CH" sz="1500" b="1" kern="0" dirty="0" smtClean="0">
                <a:solidFill>
                  <a:srgbClr val="0070C0"/>
                </a:solidFill>
              </a:rPr>
              <a:t> has been </a:t>
            </a:r>
            <a:r>
              <a:rPr lang="fr-CH" sz="1500" b="1" kern="0" dirty="0" err="1" smtClean="0">
                <a:solidFill>
                  <a:srgbClr val="0070C0"/>
                </a:solidFill>
              </a:rPr>
              <a:t>achieved</a:t>
            </a:r>
            <a:r>
              <a:rPr lang="fr-CH" sz="1500" b="1" kern="0" dirty="0" smtClean="0">
                <a:solidFill>
                  <a:srgbClr val="0070C0"/>
                </a:solidFill>
              </a:rPr>
              <a:t> and how </a:t>
            </a:r>
            <a:r>
              <a:rPr lang="fr-CH" sz="1500" b="1" kern="0" dirty="0" err="1" smtClean="0">
                <a:solidFill>
                  <a:srgbClr val="0070C0"/>
                </a:solidFill>
              </a:rPr>
              <a:t>it</a:t>
            </a:r>
            <a:r>
              <a:rPr lang="fr-CH" sz="1500" b="1" kern="0" dirty="0" smtClean="0">
                <a:solidFill>
                  <a:srgbClr val="0070C0"/>
                </a:solidFill>
              </a:rPr>
              <a:t> has been </a:t>
            </a:r>
            <a:r>
              <a:rPr lang="fr-CH" sz="1500" b="1" kern="0" dirty="0" err="1" smtClean="0">
                <a:solidFill>
                  <a:srgbClr val="0070C0"/>
                </a:solidFill>
              </a:rPr>
              <a:t>achieved</a:t>
            </a:r>
            <a:r>
              <a:rPr lang="fr-CH" sz="1500" b="1" kern="0" dirty="0" smtClean="0">
                <a:solidFill>
                  <a:srgbClr val="0070C0"/>
                </a:solidFill>
              </a:rPr>
              <a:t>)</a:t>
            </a:r>
            <a:endParaRPr lang="fr-CH" sz="1500" b="1" kern="0" dirty="0">
              <a:solidFill>
                <a:srgbClr val="0070C0"/>
              </a:solidFill>
            </a:endParaRPr>
          </a:p>
        </p:txBody>
      </p:sp>
      <p:graphicFrame>
        <p:nvGraphicFramePr>
          <p:cNvPr id="10" name="Diagram 9"/>
          <p:cNvGraphicFramePr/>
          <p:nvPr>
            <p:extLst>
              <p:ext uri="{D42A27DB-BD31-4B8C-83A1-F6EECF244321}">
                <p14:modId xmlns:p14="http://schemas.microsoft.com/office/powerpoint/2010/main" val="4293384278"/>
              </p:ext>
            </p:extLst>
          </p:nvPr>
        </p:nvGraphicFramePr>
        <p:xfrm>
          <a:off x="1547664" y="3501008"/>
          <a:ext cx="6552728" cy="2664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3" descr="C:\Users\sstapper\AppData\Local\Microsoft\Windows\Temporary Internet Files\Content.IE5\9DV7N60E\MC900054709[1].wmf"/>
          <p:cNvPicPr>
            <a:picLocks noChangeAspect="1" noChangeArrowheads="1"/>
          </p:cNvPicPr>
          <p:nvPr/>
        </p:nvPicPr>
        <p:blipFill>
          <a:blip r:embed="rId8" cstate="print"/>
          <a:srcRect/>
          <a:stretch>
            <a:fillRect/>
          </a:stretch>
        </p:blipFill>
        <p:spPr bwMode="auto">
          <a:xfrm>
            <a:off x="7956376" y="1683668"/>
            <a:ext cx="691831" cy="685800"/>
          </a:xfrm>
          <a:prstGeom prst="rect">
            <a:avLst/>
          </a:prstGeom>
          <a:noFill/>
        </p:spPr>
      </p:pic>
    </p:spTree>
    <p:extLst>
      <p:ext uri="{BB962C8B-B14F-4D97-AF65-F5344CB8AC3E}">
        <p14:creationId xmlns:p14="http://schemas.microsoft.com/office/powerpoint/2010/main" val="1732466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6854" cy="940443"/>
          </a:xfrm>
        </p:spPr>
        <p:txBody>
          <a:bodyPr/>
          <a:lstStyle/>
          <a:p>
            <a:r>
              <a:rPr lang="fr-CH" cap="small" dirty="0" err="1" smtClean="0">
                <a:solidFill>
                  <a:srgbClr val="002060"/>
                </a:solidFill>
                <a:effectLst>
                  <a:outerShdw blurRad="38100" dist="38100" dir="2700000" algn="tl">
                    <a:srgbClr val="000000">
                      <a:alpha val="43137"/>
                    </a:srgbClr>
                  </a:outerShdw>
                </a:effectLst>
              </a:rPr>
              <a:t>Annual</a:t>
            </a:r>
            <a:r>
              <a:rPr lang="fr-CH" cap="small" dirty="0" smtClean="0">
                <a:solidFill>
                  <a:srgbClr val="002060"/>
                </a:solidFill>
                <a:effectLst>
                  <a:outerShdw blurRad="38100" dist="38100" dir="2700000" algn="tl">
                    <a:srgbClr val="000000">
                      <a:alpha val="43137"/>
                    </a:srgbClr>
                  </a:outerShdw>
                </a:effectLst>
              </a:rPr>
              <a:t> Performance </a:t>
            </a:r>
            <a:r>
              <a:rPr lang="fr-CH" cap="small" dirty="0" err="1" smtClean="0">
                <a:solidFill>
                  <a:srgbClr val="002060"/>
                </a:solidFill>
                <a:effectLst>
                  <a:outerShdw blurRad="38100" dist="38100" dir="2700000" algn="tl">
                    <a:srgbClr val="000000">
                      <a:alpha val="43137"/>
                    </a:srgbClr>
                  </a:outerShdw>
                </a:effectLst>
              </a:rPr>
              <a:t>Review</a:t>
            </a:r>
            <a:endParaRPr lang="en-GB" dirty="0"/>
          </a:p>
        </p:txBody>
      </p:sp>
      <p:sp>
        <p:nvSpPr>
          <p:cNvPr id="3" name="Content Placeholder 2"/>
          <p:cNvSpPr>
            <a:spLocks noGrp="1"/>
          </p:cNvSpPr>
          <p:nvPr>
            <p:ph idx="1"/>
          </p:nvPr>
        </p:nvSpPr>
        <p:spPr>
          <a:xfrm>
            <a:off x="323528" y="1196752"/>
            <a:ext cx="8568952" cy="4796275"/>
          </a:xfrm>
        </p:spPr>
        <p:txBody>
          <a:bodyPr/>
          <a:lstStyle/>
          <a:p>
            <a:pPr marL="534988" lvl="0" indent="-517525" eaLnBrk="0" fontAlgn="base" hangingPunct="0">
              <a:lnSpc>
                <a:spcPct val="90000"/>
              </a:lnSpc>
              <a:spcBef>
                <a:spcPct val="0"/>
              </a:spcBef>
              <a:spcAft>
                <a:spcPts val="1800"/>
              </a:spcAft>
              <a:buClrTx/>
              <a:buSzTx/>
              <a:buFontTx/>
              <a:buChar char="•"/>
            </a:pPr>
            <a:r>
              <a:rPr lang="fr-CH" sz="4000" cap="small" dirty="0" err="1">
                <a:solidFill>
                  <a:srgbClr val="002060"/>
                </a:solidFill>
                <a:effectLst>
                  <a:outerShdw blurRad="38100" dist="38100" dir="2700000" algn="tl">
                    <a:srgbClr val="000000">
                      <a:alpha val="43137"/>
                    </a:srgbClr>
                  </a:outerShdw>
                </a:effectLst>
                <a:latin typeface="+mj-lt"/>
                <a:ea typeface="+mj-ea"/>
                <a:cs typeface="+mj-cs"/>
              </a:rPr>
              <a:t>M</a:t>
            </a:r>
            <a:r>
              <a:rPr lang="fr-CH" sz="2800" b="1" kern="0" dirty="0" err="1" smtClean="0">
                <a:solidFill>
                  <a:srgbClr val="0070C0"/>
                </a:solidFill>
              </a:rPr>
              <a:t>erit</a:t>
            </a:r>
            <a:r>
              <a:rPr lang="fr-CH" sz="2800" b="1" kern="0" dirty="0" smtClean="0">
                <a:solidFill>
                  <a:srgbClr val="0070C0"/>
                </a:solidFill>
              </a:rPr>
              <a:t> </a:t>
            </a:r>
            <a:r>
              <a:rPr lang="fr-CH" sz="4000" cap="small" dirty="0" err="1">
                <a:solidFill>
                  <a:srgbClr val="002060"/>
                </a:solidFill>
                <a:effectLst>
                  <a:outerShdw blurRad="38100" dist="38100" dir="2700000" algn="tl">
                    <a:srgbClr val="000000">
                      <a:alpha val="43137"/>
                    </a:srgbClr>
                  </a:outerShdw>
                </a:effectLst>
                <a:latin typeface="+mj-lt"/>
                <a:ea typeface="+mj-ea"/>
                <a:cs typeface="+mj-cs"/>
              </a:rPr>
              <a:t>A</a:t>
            </a:r>
            <a:r>
              <a:rPr lang="fr-CH" sz="2800" b="1" kern="0" dirty="0" err="1" smtClean="0">
                <a:solidFill>
                  <a:srgbClr val="0070C0"/>
                </a:solidFill>
              </a:rPr>
              <a:t>ppraisal</a:t>
            </a:r>
            <a:r>
              <a:rPr lang="fr-CH" sz="2800" b="1" kern="0" dirty="0" smtClean="0">
                <a:solidFill>
                  <a:srgbClr val="0070C0"/>
                </a:solidFill>
              </a:rPr>
              <a:t>:  </a:t>
            </a:r>
            <a:r>
              <a:rPr lang="fr-CH" sz="2800" b="1" kern="0" dirty="0" err="1" smtClean="0">
                <a:solidFill>
                  <a:srgbClr val="0070C0"/>
                </a:solidFill>
              </a:rPr>
              <a:t>annual</a:t>
            </a:r>
            <a:r>
              <a:rPr lang="fr-CH" sz="2800" b="1" kern="0" dirty="0" smtClean="0">
                <a:solidFill>
                  <a:srgbClr val="0070C0"/>
                </a:solidFill>
              </a:rPr>
              <a:t> </a:t>
            </a:r>
            <a:r>
              <a:rPr lang="fr-CH" sz="2800" b="1" kern="0" dirty="0" err="1" smtClean="0">
                <a:solidFill>
                  <a:srgbClr val="0070C0"/>
                </a:solidFill>
              </a:rPr>
              <a:t>appraisal</a:t>
            </a:r>
            <a:r>
              <a:rPr lang="fr-CH" sz="2800" b="1" kern="0" dirty="0" smtClean="0">
                <a:solidFill>
                  <a:srgbClr val="0070C0"/>
                </a:solidFill>
              </a:rPr>
              <a:t> of performance.  </a:t>
            </a:r>
            <a:r>
              <a:rPr lang="fr-CH" sz="2800" b="1" kern="0" dirty="0" err="1" smtClean="0">
                <a:solidFill>
                  <a:srgbClr val="0070C0"/>
                </a:solidFill>
              </a:rPr>
              <a:t>Includes</a:t>
            </a:r>
            <a:r>
              <a:rPr lang="fr-CH" sz="2800" b="1" kern="0" dirty="0" smtClean="0">
                <a:solidFill>
                  <a:srgbClr val="0070C0"/>
                </a:solidFill>
              </a:rPr>
              <a:t> </a:t>
            </a:r>
            <a:r>
              <a:rPr lang="fr-CH" sz="2800" b="1" kern="0" dirty="0" err="1" smtClean="0">
                <a:solidFill>
                  <a:srgbClr val="0070C0"/>
                </a:solidFill>
              </a:rPr>
              <a:t>periodic</a:t>
            </a:r>
            <a:r>
              <a:rPr lang="fr-CH" sz="2800" b="1" kern="0" dirty="0" smtClean="0">
                <a:solidFill>
                  <a:srgbClr val="0070C0"/>
                </a:solidFill>
              </a:rPr>
              <a:t> </a:t>
            </a:r>
            <a:r>
              <a:rPr lang="fr-CH" sz="2800" b="1" kern="0" dirty="0" err="1" smtClean="0">
                <a:solidFill>
                  <a:srgbClr val="0070C0"/>
                </a:solidFill>
              </a:rPr>
              <a:t>evaluation</a:t>
            </a:r>
            <a:r>
              <a:rPr lang="fr-CH" sz="2800" b="1" kern="0" dirty="0" smtClean="0">
                <a:solidFill>
                  <a:srgbClr val="0070C0"/>
                </a:solidFill>
              </a:rPr>
              <a:t> of </a:t>
            </a:r>
            <a:r>
              <a:rPr lang="fr-CH" sz="2800" b="1" kern="0" dirty="0" err="1" smtClean="0">
                <a:solidFill>
                  <a:srgbClr val="0070C0"/>
                </a:solidFill>
              </a:rPr>
              <a:t>functions</a:t>
            </a:r>
            <a:r>
              <a:rPr lang="fr-CH" sz="2800" b="1" kern="0" dirty="0" smtClean="0">
                <a:solidFill>
                  <a:srgbClr val="0070C0"/>
                </a:solidFill>
              </a:rPr>
              <a:t> and/or expertise.</a:t>
            </a:r>
          </a:p>
          <a:p>
            <a:pPr marL="17463" indent="0" eaLnBrk="0" fontAlgn="base" hangingPunct="0">
              <a:lnSpc>
                <a:spcPct val="90000"/>
              </a:lnSpc>
              <a:spcBef>
                <a:spcPct val="0"/>
              </a:spcBef>
              <a:spcAft>
                <a:spcPts val="1800"/>
              </a:spcAft>
              <a:buClrTx/>
              <a:buSzTx/>
              <a:buNone/>
            </a:pPr>
            <a:r>
              <a:rPr lang="fr-CH" sz="2800" b="1" kern="0" dirty="0" smtClean="0">
                <a:solidFill>
                  <a:srgbClr val="0070C0"/>
                </a:solidFill>
              </a:rPr>
              <a:t>and</a:t>
            </a:r>
          </a:p>
          <a:p>
            <a:pPr marL="534988" indent="-517525" eaLnBrk="0" fontAlgn="base" hangingPunct="0">
              <a:lnSpc>
                <a:spcPct val="90000"/>
              </a:lnSpc>
              <a:spcBef>
                <a:spcPct val="0"/>
              </a:spcBef>
              <a:spcAft>
                <a:spcPts val="1800"/>
              </a:spcAft>
              <a:buClrTx/>
              <a:buSzTx/>
              <a:buFontTx/>
              <a:buChar char="•"/>
            </a:pPr>
            <a:r>
              <a:rPr lang="fr-CH" sz="4000" cap="small" dirty="0">
                <a:solidFill>
                  <a:srgbClr val="002060"/>
                </a:solidFill>
                <a:effectLst>
                  <a:outerShdw blurRad="38100" dist="38100" dir="2700000" algn="tl">
                    <a:srgbClr val="000000">
                      <a:alpha val="43137"/>
                    </a:srgbClr>
                  </a:outerShdw>
                </a:effectLst>
                <a:latin typeface="+mj-lt"/>
                <a:ea typeface="+mj-ea"/>
                <a:cs typeface="+mj-cs"/>
              </a:rPr>
              <a:t>R</a:t>
            </a:r>
            <a:r>
              <a:rPr lang="fr-CH" sz="2800" b="1" kern="0" dirty="0" smtClean="0">
                <a:solidFill>
                  <a:srgbClr val="0070C0"/>
                </a:solidFill>
              </a:rPr>
              <a:t>ecognition </a:t>
            </a:r>
            <a:r>
              <a:rPr lang="fr-CH" sz="4000" cap="small" dirty="0" err="1">
                <a:solidFill>
                  <a:srgbClr val="002060"/>
                </a:solidFill>
                <a:effectLst>
                  <a:outerShdw blurRad="38100" dist="38100" dir="2700000" algn="tl">
                    <a:srgbClr val="000000">
                      <a:alpha val="43137"/>
                    </a:srgbClr>
                  </a:outerShdw>
                </a:effectLst>
                <a:latin typeface="+mj-lt"/>
                <a:ea typeface="+mj-ea"/>
                <a:cs typeface="+mj-cs"/>
              </a:rPr>
              <a:t>S</a:t>
            </a:r>
            <a:r>
              <a:rPr lang="fr-CH" sz="2800" b="1" kern="0" dirty="0" err="1">
                <a:solidFill>
                  <a:srgbClr val="0070C0"/>
                </a:solidFill>
              </a:rPr>
              <a:t>cheme</a:t>
            </a:r>
            <a:r>
              <a:rPr lang="fr-CH" sz="2800" b="1" kern="0" dirty="0" smtClean="0">
                <a:solidFill>
                  <a:srgbClr val="0070C0"/>
                </a:solidFill>
              </a:rPr>
              <a:t>:  </a:t>
            </a:r>
            <a:r>
              <a:rPr lang="fr-CH" sz="2800" b="1" kern="0" dirty="0" err="1" smtClean="0">
                <a:solidFill>
                  <a:srgbClr val="0070C0"/>
                </a:solidFill>
              </a:rPr>
              <a:t>takes</a:t>
            </a:r>
            <a:r>
              <a:rPr lang="fr-CH" sz="2800" b="1" kern="0" dirty="0" smtClean="0">
                <a:solidFill>
                  <a:srgbClr val="0070C0"/>
                </a:solidFill>
              </a:rPr>
              <a:t> the </a:t>
            </a:r>
            <a:r>
              <a:rPr lang="fr-CH" sz="2800" b="1" kern="0" dirty="0" err="1" smtClean="0">
                <a:solidFill>
                  <a:srgbClr val="0070C0"/>
                </a:solidFill>
              </a:rPr>
              <a:t>form</a:t>
            </a:r>
            <a:r>
              <a:rPr lang="fr-CH" sz="2800" b="1" kern="0" dirty="0" smtClean="0">
                <a:solidFill>
                  <a:srgbClr val="0070C0"/>
                </a:solidFill>
              </a:rPr>
              <a:t> of </a:t>
            </a:r>
            <a:r>
              <a:rPr lang="fr-CH" sz="2800" b="1" kern="0" dirty="0" err="1" smtClean="0">
                <a:solidFill>
                  <a:srgbClr val="0070C0"/>
                </a:solidFill>
              </a:rPr>
              <a:t>career</a:t>
            </a:r>
            <a:r>
              <a:rPr lang="fr-CH" sz="2800" b="1" kern="0" dirty="0" smtClean="0">
                <a:solidFill>
                  <a:srgbClr val="0070C0"/>
                </a:solidFill>
              </a:rPr>
              <a:t> </a:t>
            </a:r>
            <a:r>
              <a:rPr lang="fr-CH" sz="2800" b="1" kern="0" dirty="0" err="1" smtClean="0">
                <a:solidFill>
                  <a:srgbClr val="0070C0"/>
                </a:solidFill>
              </a:rPr>
              <a:t>evolution</a:t>
            </a:r>
            <a:r>
              <a:rPr lang="fr-CH" sz="2800" b="1" kern="0" dirty="0" smtClean="0">
                <a:solidFill>
                  <a:srgbClr val="0070C0"/>
                </a:solidFill>
              </a:rPr>
              <a:t> and/or </a:t>
            </a:r>
            <a:r>
              <a:rPr lang="fr-CH" sz="2800" b="1" kern="0" dirty="0" err="1" smtClean="0">
                <a:solidFill>
                  <a:srgbClr val="0070C0"/>
                </a:solidFill>
              </a:rPr>
              <a:t>financial</a:t>
            </a:r>
            <a:r>
              <a:rPr lang="fr-CH" sz="2800" b="1" kern="0" dirty="0" smtClean="0">
                <a:solidFill>
                  <a:srgbClr val="0070C0"/>
                </a:solidFill>
              </a:rPr>
              <a:t> </a:t>
            </a:r>
            <a:r>
              <a:rPr lang="fr-CH" sz="2800" b="1" kern="0" dirty="0" err="1" smtClean="0">
                <a:solidFill>
                  <a:srgbClr val="0070C0"/>
                </a:solidFill>
              </a:rPr>
              <a:t>award</a:t>
            </a:r>
            <a:endParaRPr lang="fr-CH" sz="2800" b="1" kern="0" dirty="0">
              <a:solidFill>
                <a:srgbClr val="0070C0"/>
              </a:solidFill>
            </a:endParaRPr>
          </a:p>
          <a:p>
            <a:pPr marL="36576" indent="0" algn="ctr">
              <a:buNone/>
            </a:pPr>
            <a:r>
              <a:rPr lang="en-US" sz="4600" cap="small" dirty="0" smtClean="0">
                <a:solidFill>
                  <a:srgbClr val="002060"/>
                </a:solidFill>
                <a:effectLst>
                  <a:outerShdw blurRad="38100" dist="38100" dir="2700000" algn="tl">
                    <a:srgbClr val="000000">
                      <a:alpha val="43137"/>
                    </a:srgbClr>
                  </a:outerShdw>
                </a:effectLst>
                <a:latin typeface="+mj-lt"/>
                <a:ea typeface="+mj-ea"/>
                <a:cs typeface="+mj-cs"/>
              </a:rPr>
              <a:t>  MARS</a:t>
            </a:r>
            <a:endParaRPr lang="en-GB" sz="4600" cap="small" dirty="0">
              <a:solidFill>
                <a:srgbClr val="002060"/>
              </a:solidFill>
              <a:effectLst>
                <a:outerShdw blurRad="38100" dist="38100" dir="2700000" algn="tl">
                  <a:srgbClr val="000000">
                    <a:alpha val="43137"/>
                  </a:srgbClr>
                </a:outerShdw>
              </a:effectLst>
              <a:latin typeface="+mj-lt"/>
              <a:ea typeface="+mj-ea"/>
              <a:cs typeface="+mj-cs"/>
            </a:endParaRPr>
          </a:p>
        </p:txBody>
      </p:sp>
      <p:pic>
        <p:nvPicPr>
          <p:cNvPr id="5" name="Picture 4" descr="220px-Mars_atmosphere.jpg"/>
          <p:cNvPicPr>
            <a:picLocks noChangeAspect="1"/>
          </p:cNvPicPr>
          <p:nvPr/>
        </p:nvPicPr>
        <p:blipFill>
          <a:blip r:embed="rId3" cstate="print"/>
          <a:stretch>
            <a:fillRect/>
          </a:stretch>
        </p:blipFill>
        <p:spPr>
          <a:xfrm>
            <a:off x="1691680" y="4725144"/>
            <a:ext cx="1765176" cy="1981810"/>
          </a:xfrm>
          <a:prstGeom prst="rect">
            <a:avLst/>
          </a:prstGeom>
        </p:spPr>
      </p:pic>
    </p:spTree>
    <p:extLst>
      <p:ext uri="{BB962C8B-B14F-4D97-AF65-F5344CB8AC3E}">
        <p14:creationId xmlns:p14="http://schemas.microsoft.com/office/powerpoint/2010/main" val="1387989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800" cap="small" dirty="0" smtClean="0">
                <a:solidFill>
                  <a:srgbClr val="002060"/>
                </a:solidFill>
                <a:effectLst>
                  <a:outerShdw blurRad="38100" dist="38100" dir="2700000" algn="tl">
                    <a:srgbClr val="000000">
                      <a:alpha val="43137"/>
                    </a:srgbClr>
                  </a:outerShdw>
                </a:effectLst>
              </a:rPr>
              <a:t>The MARS </a:t>
            </a:r>
            <a:r>
              <a:rPr lang="fr-CH" sz="4800" cap="small" dirty="0" err="1" smtClean="0">
                <a:solidFill>
                  <a:srgbClr val="002060"/>
                </a:solidFill>
                <a:effectLst>
                  <a:outerShdw blurRad="38100" dist="38100" dir="2700000" algn="tl">
                    <a:srgbClr val="000000">
                      <a:alpha val="43137"/>
                    </a:srgbClr>
                  </a:outerShdw>
                </a:effectLst>
              </a:rPr>
              <a:t>Exercise</a:t>
            </a:r>
            <a:endParaRPr lang="en-GB" dirty="0">
              <a:solidFill>
                <a:srgbClr val="00B050"/>
              </a:solidFill>
            </a:endParaRPr>
          </a:p>
        </p:txBody>
      </p:sp>
      <p:pic>
        <p:nvPicPr>
          <p:cNvPr id="11" name="Picture 10" descr="agreement2.jpg"/>
          <p:cNvPicPr>
            <a:picLocks noChangeAspect="1"/>
          </p:cNvPicPr>
          <p:nvPr/>
        </p:nvPicPr>
        <p:blipFill>
          <a:blip r:embed="rId3" cstate="print"/>
          <a:srcRect/>
          <a:stretch>
            <a:fillRect/>
          </a:stretch>
        </p:blipFill>
        <p:spPr bwMode="auto">
          <a:xfrm>
            <a:off x="228600" y="990600"/>
            <a:ext cx="990600" cy="904792"/>
          </a:xfrm>
          <a:prstGeom prst="rect">
            <a:avLst/>
          </a:prstGeom>
          <a:noFill/>
          <a:ln w="9525">
            <a:noFill/>
            <a:miter lim="800000"/>
            <a:headEnd/>
            <a:tailEnd/>
          </a:ln>
        </p:spPr>
      </p:pic>
      <p:graphicFrame>
        <p:nvGraphicFramePr>
          <p:cNvPr id="8" name="Table 7"/>
          <p:cNvGraphicFramePr>
            <a:graphicFrameLocks noGrp="1"/>
          </p:cNvGraphicFramePr>
          <p:nvPr>
            <p:extLst>
              <p:ext uri="{D42A27DB-BD31-4B8C-83A1-F6EECF244321}">
                <p14:modId xmlns:p14="http://schemas.microsoft.com/office/powerpoint/2010/main" val="775383347"/>
              </p:ext>
            </p:extLst>
          </p:nvPr>
        </p:nvGraphicFramePr>
        <p:xfrm>
          <a:off x="107504" y="1988840"/>
          <a:ext cx="8839200" cy="4424544"/>
        </p:xfrm>
        <a:graphic>
          <a:graphicData uri="http://schemas.openxmlformats.org/drawingml/2006/table">
            <a:tbl>
              <a:tblPr firstRow="1" bandRow="1">
                <a:effectLst/>
                <a:tableStyleId>{5C22544A-7EE6-4342-B048-85BDC9FD1C3A}</a:tableStyleId>
              </a:tblPr>
              <a:tblGrid>
                <a:gridCol w="990600"/>
                <a:gridCol w="1601688"/>
                <a:gridCol w="3198912"/>
                <a:gridCol w="204083"/>
                <a:gridCol w="2843917"/>
              </a:tblGrid>
              <a:tr h="1220639">
                <a:tc>
                  <a:txBody>
                    <a:bodyPr/>
                    <a:lstStyle/>
                    <a:p>
                      <a:pPr algn="l" defTabSz="914400" rtl="0" eaLnBrk="1" latinLnBrk="0" hangingPunct="1"/>
                      <a:r>
                        <a:rPr lang="en-US" sz="1600" b="0" kern="1200" dirty="0" smtClean="0">
                          <a:solidFill>
                            <a:schemeClr val="dk1"/>
                          </a:solidFill>
                          <a:latin typeface="+mn-lt"/>
                          <a:ea typeface="+mn-ea"/>
                          <a:cs typeface="+mn-cs"/>
                        </a:rPr>
                        <a:t>Jan-Mar</a:t>
                      </a:r>
                    </a:p>
                  </a:txBody>
                  <a:tcPr>
                    <a:solidFill>
                      <a:srgbClr val="F3F9FA"/>
                    </a:solidFill>
                  </a:tcPr>
                </a:tc>
                <a:tc>
                  <a:txBody>
                    <a:bodyPr/>
                    <a:lstStyle/>
                    <a:p>
                      <a:pPr algn="l" defTabSz="914400" rtl="0" eaLnBrk="1" latinLnBrk="0" hangingPunct="1"/>
                      <a:r>
                        <a:rPr lang="en-US" sz="1600" b="0" kern="1200" dirty="0" smtClean="0">
                          <a:solidFill>
                            <a:schemeClr val="dk1"/>
                          </a:solidFill>
                          <a:latin typeface="+mn-lt"/>
                          <a:ea typeface="+mn-ea"/>
                          <a:cs typeface="+mn-cs"/>
                        </a:rPr>
                        <a:t>Annual</a:t>
                      </a:r>
                      <a:r>
                        <a:rPr lang="en-US" sz="1600" b="0" kern="1200" baseline="0" dirty="0" smtClean="0">
                          <a:solidFill>
                            <a:schemeClr val="dk1"/>
                          </a:solidFill>
                          <a:latin typeface="+mn-lt"/>
                          <a:ea typeface="+mn-ea"/>
                          <a:cs typeface="+mn-cs"/>
                        </a:rPr>
                        <a:t> MARS</a:t>
                      </a:r>
                      <a:r>
                        <a:rPr lang="en-US" sz="1600" b="0" kern="1200" dirty="0" smtClean="0">
                          <a:solidFill>
                            <a:schemeClr val="dk1"/>
                          </a:solidFill>
                          <a:latin typeface="+mn-lt"/>
                          <a:ea typeface="+mn-ea"/>
                          <a:cs typeface="+mn-cs"/>
                        </a:rPr>
                        <a:t> Interview</a:t>
                      </a:r>
                    </a:p>
                  </a:txBody>
                  <a:tcPr>
                    <a:solidFill>
                      <a:srgbClr val="F3F9FA"/>
                    </a:solidFill>
                  </a:tcPr>
                </a:tc>
                <a:tc gridSpan="2">
                  <a:txBody>
                    <a:bodyPr/>
                    <a:lstStyle/>
                    <a:p>
                      <a:pPr algn="l" defTabSz="914400" rtl="0" eaLnBrk="1" latinLnBrk="0" hangingPunct="1"/>
                      <a:r>
                        <a:rPr lang="en-US" sz="1600" b="0" kern="1200" baseline="0" dirty="0" smtClean="0">
                          <a:solidFill>
                            <a:srgbClr val="6666FF"/>
                          </a:solidFill>
                          <a:latin typeface="+mn-lt"/>
                          <a:ea typeface="+mn-ea"/>
                          <a:cs typeface="+mn-cs"/>
                        </a:rPr>
                        <a:t>PAST:</a:t>
                      </a:r>
                    </a:p>
                    <a:p>
                      <a:pPr algn="l" defTabSz="914400" rtl="0" eaLnBrk="1" latinLnBrk="0" hangingPunct="1"/>
                      <a:r>
                        <a:rPr lang="en-US" sz="1600" b="0" kern="1200" dirty="0" smtClean="0">
                          <a:solidFill>
                            <a:schemeClr val="dk1"/>
                          </a:solidFill>
                          <a:latin typeface="+mn-lt"/>
                          <a:ea typeface="+mn-ea"/>
                          <a:cs typeface="+mn-cs"/>
                        </a:rPr>
                        <a:t>-review results of work objectives</a:t>
                      </a:r>
                    </a:p>
                    <a:p>
                      <a:pPr algn="l" defTabSz="914400" rtl="0" eaLnBrk="1" latinLnBrk="0" hangingPunct="1"/>
                      <a:r>
                        <a:rPr lang="en-US" sz="1600" b="0" kern="1200" baseline="0" dirty="0" smtClean="0">
                          <a:solidFill>
                            <a:schemeClr val="dk1"/>
                          </a:solidFill>
                          <a:latin typeface="+mn-lt"/>
                          <a:ea typeface="+mn-ea"/>
                          <a:cs typeface="+mn-cs"/>
                        </a:rPr>
                        <a:t>-discuss competencies used</a:t>
                      </a:r>
                    </a:p>
                    <a:p>
                      <a:pPr lvl="0" algn="l" defTabSz="914400" rtl="0" eaLnBrk="1" latinLnBrk="0" hangingPunct="1"/>
                      <a:r>
                        <a:rPr lang="en-US" sz="1600" b="0" kern="1200" baseline="0" dirty="0" smtClean="0">
                          <a:solidFill>
                            <a:schemeClr val="dk1"/>
                          </a:solidFill>
                          <a:latin typeface="+mn-lt"/>
                          <a:ea typeface="+mn-ea"/>
                          <a:cs typeface="+mn-cs"/>
                        </a:rPr>
                        <a:t>-feedback</a:t>
                      </a:r>
                      <a:endParaRPr lang="en-US" sz="1600" b="0" kern="1200" dirty="0" smtClean="0">
                        <a:solidFill>
                          <a:schemeClr val="dk1"/>
                        </a:solidFill>
                        <a:latin typeface="+mn-lt"/>
                        <a:ea typeface="+mn-ea"/>
                        <a:cs typeface="+mn-cs"/>
                      </a:endParaRPr>
                    </a:p>
                    <a:p>
                      <a:pPr lvl="0" algn="l" defTabSz="914400" rtl="0" eaLnBrk="1" latinLnBrk="0" hangingPunct="1"/>
                      <a:r>
                        <a:rPr lang="en-US" sz="1600" b="0" kern="1200" dirty="0" smtClean="0">
                          <a:solidFill>
                            <a:schemeClr val="dk1"/>
                          </a:solidFill>
                          <a:latin typeface="+mn-lt"/>
                          <a:ea typeface="+mn-ea"/>
                          <a:cs typeface="+mn-cs"/>
                        </a:rPr>
                        <a:t>-exchange</a:t>
                      </a:r>
                      <a:r>
                        <a:rPr lang="en-US" sz="1600" b="0" kern="1200" baseline="0" dirty="0" smtClean="0">
                          <a:solidFill>
                            <a:schemeClr val="dk1"/>
                          </a:solidFill>
                          <a:latin typeface="+mn-lt"/>
                          <a:ea typeface="+mn-ea"/>
                          <a:cs typeface="+mn-cs"/>
                        </a:rPr>
                        <a:t> of views</a:t>
                      </a:r>
                    </a:p>
                  </a:txBody>
                  <a:tcPr>
                    <a:solidFill>
                      <a:srgbClr val="F3F9FA"/>
                    </a:solidFill>
                  </a:tcPr>
                </a:tc>
                <a:tc hMerge="1">
                  <a:txBody>
                    <a:bodyPr/>
                    <a:lstStyle/>
                    <a:p>
                      <a:endParaRPr lang="en-US"/>
                    </a:p>
                  </a:txBody>
                  <a:tcPr/>
                </a:tc>
                <a:tc>
                  <a:txBody>
                    <a:bodyPr/>
                    <a:lstStyle/>
                    <a:p>
                      <a:pPr algn="l" defTabSz="914400" rtl="0" eaLnBrk="1" latinLnBrk="0" hangingPunct="1"/>
                      <a:r>
                        <a:rPr lang="en-US" sz="1600" b="0" kern="1200" baseline="0" dirty="0" smtClean="0">
                          <a:solidFill>
                            <a:srgbClr val="6666FF"/>
                          </a:solidFill>
                          <a:latin typeface="+mn-lt"/>
                          <a:ea typeface="+mn-ea"/>
                          <a:cs typeface="+mn-cs"/>
                        </a:rPr>
                        <a:t>FUTURE:</a:t>
                      </a:r>
                    </a:p>
                    <a:p>
                      <a:pPr lvl="0" algn="l" defTabSz="914400" rtl="0" eaLnBrk="1" latinLnBrk="0" hangingPunct="1"/>
                      <a:r>
                        <a:rPr lang="en-US" sz="1600" b="0" kern="1200" baseline="0" dirty="0" smtClean="0">
                          <a:solidFill>
                            <a:schemeClr val="dk1"/>
                          </a:solidFill>
                          <a:latin typeface="+mn-lt"/>
                          <a:ea typeface="+mn-ea"/>
                          <a:cs typeface="+mn-cs"/>
                        </a:rPr>
                        <a:t>-set work objectives</a:t>
                      </a:r>
                    </a:p>
                    <a:p>
                      <a:pPr lvl="0" algn="l" defTabSz="914400" rtl="0" eaLnBrk="1" latinLnBrk="0" hangingPunct="1"/>
                      <a:r>
                        <a:rPr lang="en-US" sz="1600" b="0" kern="1200" baseline="0" dirty="0" smtClean="0">
                          <a:solidFill>
                            <a:schemeClr val="dk1"/>
                          </a:solidFill>
                          <a:latin typeface="+mn-lt"/>
                          <a:ea typeface="+mn-ea"/>
                          <a:cs typeface="+mn-cs"/>
                        </a:rPr>
                        <a:t>-set development objectives</a:t>
                      </a:r>
                    </a:p>
                  </a:txBody>
                  <a:tcPr>
                    <a:solidFill>
                      <a:srgbClr val="F3F9FA"/>
                    </a:solidFill>
                  </a:tcPr>
                </a:tc>
              </a:tr>
              <a:tr h="618457">
                <a:tc>
                  <a:txBody>
                    <a:bodyPr/>
                    <a:lstStyle/>
                    <a:p>
                      <a:r>
                        <a:rPr lang="en-US" sz="1600" dirty="0" smtClean="0"/>
                        <a:t>Feb-Apr</a:t>
                      </a:r>
                      <a:endParaRPr lang="en-US" sz="1600" dirty="0"/>
                    </a:p>
                  </a:txBody>
                  <a:tcPr>
                    <a:solidFill>
                      <a:srgbClr val="F3F9FA"/>
                    </a:solidFill>
                  </a:tcPr>
                </a:tc>
                <a:tc>
                  <a:txBody>
                    <a:bodyPr/>
                    <a:lstStyle/>
                    <a:p>
                      <a:r>
                        <a:rPr lang="en-US" sz="1600" dirty="0" smtClean="0"/>
                        <a:t>MARS appraisal </a:t>
                      </a:r>
                    </a:p>
                    <a:p>
                      <a:r>
                        <a:rPr lang="en-US" sz="1600" dirty="0" smtClean="0"/>
                        <a:t>(MARS form)</a:t>
                      </a:r>
                      <a:endParaRPr lang="en-US" sz="1600" dirty="0"/>
                    </a:p>
                  </a:txBody>
                  <a:tcPr>
                    <a:solidFill>
                      <a:srgbClr val="F3F9FA"/>
                    </a:solidFill>
                  </a:tcPr>
                </a:tc>
                <a:tc gridSpan="3">
                  <a:txBody>
                    <a:bodyPr/>
                    <a:lstStyle/>
                    <a:p>
                      <a:r>
                        <a:rPr lang="en-US" sz="1600" dirty="0" smtClean="0"/>
                        <a:t>Electronic</a:t>
                      </a:r>
                      <a:r>
                        <a:rPr lang="en-US" sz="1600" baseline="0" dirty="0" smtClean="0"/>
                        <a:t> form (EDH) which represents an official record of what was discussed at the interview</a:t>
                      </a:r>
                      <a:endParaRPr lang="en-US" sz="1600" dirty="0"/>
                    </a:p>
                  </a:txBody>
                  <a:tcPr>
                    <a:solidFill>
                      <a:srgbClr val="F3F9FA"/>
                    </a:solidFill>
                  </a:tcPr>
                </a:tc>
                <a:tc hMerge="1">
                  <a:txBody>
                    <a:bodyPr/>
                    <a:lstStyle/>
                    <a:p>
                      <a:endParaRPr lang="en-US"/>
                    </a:p>
                  </a:txBody>
                  <a:tcPr/>
                </a:tc>
                <a:tc hMerge="1">
                  <a:txBody>
                    <a:bodyPr/>
                    <a:lstStyle/>
                    <a:p>
                      <a:endParaRPr lang="en-US"/>
                    </a:p>
                  </a:txBody>
                  <a:tcPr/>
                </a:tc>
              </a:tr>
              <a:tr h="446904">
                <a:tc rowSpan="2">
                  <a:txBody>
                    <a:bodyPr/>
                    <a:lstStyle/>
                    <a:p>
                      <a:r>
                        <a:rPr lang="en-US" sz="1600" baseline="0" dirty="0" smtClean="0"/>
                        <a:t>Apr-Jun</a:t>
                      </a:r>
                      <a:endParaRPr lang="en-US" sz="1600" dirty="0"/>
                    </a:p>
                  </a:txBody>
                  <a:tcPr>
                    <a:solidFill>
                      <a:srgbClr val="F3F9FA"/>
                    </a:solidFill>
                  </a:tcPr>
                </a:tc>
                <a:tc rowSpan="2">
                  <a:txBody>
                    <a:bodyPr/>
                    <a:lstStyle/>
                    <a:p>
                      <a:r>
                        <a:rPr lang="en-US" sz="1600" dirty="0" smtClean="0"/>
                        <a:t>Performance</a:t>
                      </a:r>
                      <a:r>
                        <a:rPr lang="en-US" sz="1600" baseline="0" dirty="0" smtClean="0"/>
                        <a:t> qualification and advancement and promotion decisions</a:t>
                      </a:r>
                      <a:endParaRPr lang="en-US" sz="1600" dirty="0"/>
                    </a:p>
                  </a:txBody>
                  <a:tcPr>
                    <a:solidFill>
                      <a:srgbClr val="F3F9FA"/>
                    </a:solidFill>
                  </a:tcPr>
                </a:tc>
                <a:tc gridSpan="3">
                  <a:txBody>
                    <a:bodyPr/>
                    <a:lstStyle/>
                    <a:p>
                      <a:r>
                        <a:rPr lang="en-US" sz="1600" dirty="0" smtClean="0"/>
                        <a:t>Department Head rates</a:t>
                      </a:r>
                      <a:r>
                        <a:rPr lang="en-US" sz="1600" baseline="0" dirty="0" smtClean="0"/>
                        <a:t> performance of staff members:</a:t>
                      </a:r>
                    </a:p>
                  </a:txBody>
                  <a:tcPr>
                    <a:solidFill>
                      <a:srgbClr val="F3F9FA"/>
                    </a:solidFill>
                  </a:tcPr>
                </a:tc>
                <a:tc hMerge="1">
                  <a:txBody>
                    <a:bodyPr/>
                    <a:lstStyle/>
                    <a:p>
                      <a:endParaRPr lang="en-US"/>
                    </a:p>
                  </a:txBody>
                  <a:tcPr/>
                </a:tc>
                <a:tc hMerge="1">
                  <a:txBody>
                    <a:bodyPr/>
                    <a:lstStyle/>
                    <a:p>
                      <a:endParaRPr lang="en-US"/>
                    </a:p>
                  </a:txBody>
                  <a:tcPr/>
                </a:tc>
              </a:tr>
              <a:tr h="1345314">
                <a:tc vMerge="1">
                  <a:txBody>
                    <a:bodyPr/>
                    <a:lstStyle/>
                    <a:p>
                      <a:endParaRPr lang="en-US"/>
                    </a:p>
                  </a:txBody>
                  <a:tcPr/>
                </a:tc>
                <a:tc vMerge="1">
                  <a:txBody>
                    <a:bodyPr/>
                    <a:lstStyle/>
                    <a:p>
                      <a:endParaRPr lang="en-US"/>
                    </a:p>
                  </a:txBody>
                  <a:tcPr/>
                </a:tc>
                <a:tc>
                  <a:txBody>
                    <a:bodyPr/>
                    <a:lstStyle/>
                    <a:p>
                      <a:pPr lvl="0">
                        <a:spcAft>
                          <a:spcPts val="600"/>
                        </a:spcAft>
                      </a:pPr>
                      <a:endParaRPr lang="en-US" sz="1500" dirty="0" smtClean="0"/>
                    </a:p>
                    <a:p>
                      <a:pPr lvl="0">
                        <a:spcAft>
                          <a:spcPts val="600"/>
                        </a:spcAft>
                      </a:pPr>
                      <a:endParaRPr lang="en-US" sz="1500" dirty="0" smtClean="0"/>
                    </a:p>
                    <a:p>
                      <a:pPr lvl="0">
                        <a:spcAft>
                          <a:spcPts val="600"/>
                        </a:spcAft>
                      </a:pPr>
                      <a:endParaRPr lang="en-US" sz="1500" dirty="0" smtClean="0"/>
                    </a:p>
                    <a:p>
                      <a:pPr lvl="0">
                        <a:spcAft>
                          <a:spcPts val="600"/>
                        </a:spcAft>
                      </a:pPr>
                      <a:endParaRPr lang="en-US" sz="1500" dirty="0" smtClean="0"/>
                    </a:p>
                    <a:p>
                      <a:pPr lvl="0">
                        <a:spcAft>
                          <a:spcPts val="600"/>
                        </a:spcAft>
                      </a:pPr>
                      <a:endParaRPr lang="en-US" sz="1500" dirty="0" smtClean="0"/>
                    </a:p>
                    <a:p>
                      <a:pPr lvl="0">
                        <a:spcAft>
                          <a:spcPts val="600"/>
                        </a:spcAft>
                      </a:pPr>
                      <a:endParaRPr lang="en-US" sz="1500" dirty="0" smtClean="0"/>
                    </a:p>
                  </a:txBody>
                  <a:tcPr>
                    <a:solidFill>
                      <a:srgbClr val="F3F9FA"/>
                    </a:solidFill>
                  </a:tcPr>
                </a:tc>
                <a:tc gridSpan="2">
                  <a:txBody>
                    <a:bodyPr/>
                    <a:lstStyle/>
                    <a:p>
                      <a:pPr lvl="0">
                        <a:spcAft>
                          <a:spcPts val="600"/>
                        </a:spcAft>
                      </a:pPr>
                      <a:endParaRPr lang="en-US" sz="1500" dirty="0"/>
                    </a:p>
                  </a:txBody>
                  <a:tcPr>
                    <a:solidFill>
                      <a:srgbClr val="F3F9FA"/>
                    </a:solidFill>
                  </a:tcPr>
                </a:tc>
                <a:tc hMerge="1">
                  <a:txBody>
                    <a:bodyPr/>
                    <a:lstStyle/>
                    <a:p>
                      <a:pPr lvl="1"/>
                      <a:endParaRPr lang="en-US" sz="1600" dirty="0"/>
                    </a:p>
                  </a:txBody>
                  <a:tcPr>
                    <a:solidFill>
                      <a:srgbClr val="F3F9FA"/>
                    </a:solidFill>
                  </a:tcPr>
                </a:tc>
              </a:tr>
            </a:tbl>
          </a:graphicData>
        </a:graphic>
      </p:graphicFrame>
      <p:grpSp>
        <p:nvGrpSpPr>
          <p:cNvPr id="3" name="Group 2"/>
          <p:cNvGrpSpPr/>
          <p:nvPr/>
        </p:nvGrpSpPr>
        <p:grpSpPr>
          <a:xfrm>
            <a:off x="2699792" y="4607354"/>
            <a:ext cx="5145087" cy="1477582"/>
            <a:chOff x="3700014" y="4373918"/>
            <a:chExt cx="5145087" cy="1477582"/>
          </a:xfrm>
        </p:grpSpPr>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4797152"/>
              <a:ext cx="4822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0014" y="5229200"/>
              <a:ext cx="5145087"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0015" y="4373918"/>
              <a:ext cx="482282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34651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800" cap="small" dirty="0" err="1" smtClean="0">
                <a:solidFill>
                  <a:srgbClr val="002060"/>
                </a:solidFill>
                <a:effectLst>
                  <a:outerShdw blurRad="38100" dist="38100" dir="2700000" algn="tl">
                    <a:srgbClr val="000000">
                      <a:alpha val="43137"/>
                    </a:srgbClr>
                  </a:outerShdw>
                </a:effectLst>
              </a:rPr>
              <a:t>Career</a:t>
            </a:r>
            <a:r>
              <a:rPr lang="fr-CH" sz="4800" cap="small" dirty="0" smtClean="0">
                <a:solidFill>
                  <a:srgbClr val="002060"/>
                </a:solidFill>
                <a:effectLst>
                  <a:outerShdw blurRad="38100" dist="38100" dir="2700000" algn="tl">
                    <a:srgbClr val="000000">
                      <a:alpha val="43137"/>
                    </a:srgbClr>
                  </a:outerShdw>
                </a:effectLst>
              </a:rPr>
              <a:t> Evolution</a:t>
            </a:r>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65226"/>
            <a:ext cx="8726889" cy="469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own Arrow 8"/>
          <p:cNvSpPr/>
          <p:nvPr/>
        </p:nvSpPr>
        <p:spPr bwMode="auto">
          <a:xfrm>
            <a:off x="1371600" y="2420888"/>
            <a:ext cx="1219200" cy="3200400"/>
          </a:xfrm>
          <a:prstGeom prst="downArrow">
            <a:avLst/>
          </a:prstGeom>
          <a:solidFill>
            <a:srgbClr val="0099FF">
              <a:alpha val="31000"/>
            </a:srgbClr>
          </a:solidFill>
          <a:ln w="9525" cap="flat" cmpd="sng" algn="ctr">
            <a:noFill/>
            <a:prstDash val="solid"/>
            <a:round/>
            <a:headEnd type="none" w="med" len="med"/>
            <a:tailEnd type="none" w="med" len="med"/>
          </a:ln>
          <a:effectLst/>
        </p:spPr>
        <p:txBody>
          <a:bodyPr vert="wordArtVert" anchor="ctr"/>
          <a:lstStyle/>
          <a:p>
            <a:pPr>
              <a:defRPr/>
            </a:pPr>
            <a:r>
              <a:rPr lang="en-GB" sz="1500" b="1" dirty="0">
                <a:solidFill>
                  <a:srgbClr val="000066"/>
                </a:solidFill>
              </a:rPr>
              <a:t>Advancement</a:t>
            </a:r>
          </a:p>
        </p:txBody>
      </p:sp>
      <p:sp>
        <p:nvSpPr>
          <p:cNvPr id="10" name="Right Arrow 9"/>
          <p:cNvSpPr/>
          <p:nvPr/>
        </p:nvSpPr>
        <p:spPr bwMode="auto">
          <a:xfrm>
            <a:off x="609600" y="3645024"/>
            <a:ext cx="3124200" cy="1017588"/>
          </a:xfrm>
          <a:prstGeom prst="rightArrow">
            <a:avLst/>
          </a:prstGeom>
          <a:solidFill>
            <a:schemeClr val="tx2">
              <a:lumMod val="40000"/>
              <a:lumOff val="60000"/>
            </a:schemeClr>
          </a:solidFill>
          <a:ln w="9525" cap="flat" cmpd="sng" algn="ctr">
            <a:noFill/>
            <a:prstDash val="solid"/>
            <a:round/>
            <a:headEnd type="none" w="med" len="med"/>
            <a:tailEnd type="none" w="med" len="med"/>
          </a:ln>
          <a:effectLst/>
        </p:spPr>
        <p:txBody>
          <a:bodyPr anchor="ctr"/>
          <a:lstStyle/>
          <a:p>
            <a:pPr algn="ctr">
              <a:defRPr/>
            </a:pPr>
            <a:r>
              <a:rPr lang="en-GB" sz="2000" b="1" spc="500" dirty="0">
                <a:solidFill>
                  <a:srgbClr val="C00000"/>
                </a:solidFill>
              </a:rPr>
              <a:t>Promotion</a:t>
            </a:r>
          </a:p>
        </p:txBody>
      </p:sp>
      <p:sp>
        <p:nvSpPr>
          <p:cNvPr id="12" name="TextBox 11"/>
          <p:cNvSpPr txBox="1"/>
          <p:nvPr/>
        </p:nvSpPr>
        <p:spPr>
          <a:xfrm>
            <a:off x="4115627" y="2537743"/>
            <a:ext cx="4572000" cy="3232150"/>
          </a:xfrm>
          <a:prstGeom prst="rect">
            <a:avLst/>
          </a:prstGeom>
          <a:noFill/>
        </p:spPr>
        <p:txBody>
          <a:bodyPr>
            <a:spAutoFit/>
          </a:bodyPr>
          <a:lstStyle/>
          <a:p>
            <a:pPr>
              <a:spcBef>
                <a:spcPts val="600"/>
              </a:spcBef>
              <a:defRPr/>
            </a:pPr>
            <a:r>
              <a:rPr lang="en-GB" sz="3200" cap="small" dirty="0">
                <a:solidFill>
                  <a:srgbClr val="C00000"/>
                </a:solidFill>
              </a:rPr>
              <a:t>Advancement</a:t>
            </a:r>
          </a:p>
          <a:p>
            <a:pPr lvl="1">
              <a:spcBef>
                <a:spcPts val="600"/>
              </a:spcBef>
              <a:buSzPct val="50000"/>
              <a:buFont typeface="Wingdings" pitchFamily="2" charset="2"/>
              <a:buChar char="Ø"/>
              <a:defRPr/>
            </a:pPr>
            <a:r>
              <a:rPr lang="en-GB" sz="2800" dirty="0">
                <a:solidFill>
                  <a:srgbClr val="FF6600"/>
                </a:solidFill>
              </a:rPr>
              <a:t>ANNUAL</a:t>
            </a:r>
            <a:r>
              <a:rPr lang="en-GB" sz="2800" b="0" dirty="0">
                <a:solidFill>
                  <a:srgbClr val="FF6600"/>
                </a:solidFill>
              </a:rPr>
              <a:t> procedure</a:t>
            </a:r>
          </a:p>
          <a:p>
            <a:pPr lvl="1">
              <a:spcBef>
                <a:spcPts val="600"/>
              </a:spcBef>
              <a:buSzPct val="50000"/>
              <a:buFont typeface="Wingdings" pitchFamily="2" charset="2"/>
              <a:buChar char="Ø"/>
              <a:defRPr/>
            </a:pPr>
            <a:r>
              <a:rPr lang="en-GB" sz="2800" b="0" dirty="0">
                <a:solidFill>
                  <a:srgbClr val="FF6600"/>
                </a:solidFill>
              </a:rPr>
              <a:t>Based on</a:t>
            </a:r>
          </a:p>
          <a:p>
            <a:pPr lvl="3">
              <a:spcBef>
                <a:spcPts val="600"/>
              </a:spcBef>
              <a:defRPr/>
            </a:pPr>
            <a:r>
              <a:rPr lang="en-GB" sz="3200" cap="small" dirty="0">
                <a:solidFill>
                  <a:srgbClr val="006666"/>
                </a:solidFill>
              </a:rPr>
              <a:t>Performance</a:t>
            </a:r>
          </a:p>
          <a:p>
            <a:pPr lvl="4">
              <a:spcBef>
                <a:spcPts val="600"/>
              </a:spcBef>
              <a:buSzPct val="50000"/>
              <a:buFont typeface="Wingdings" pitchFamily="2" charset="2"/>
              <a:buChar char="Ø"/>
              <a:defRPr/>
            </a:pPr>
            <a:r>
              <a:rPr lang="en-GB" b="0" dirty="0">
                <a:solidFill>
                  <a:srgbClr val="C00000"/>
                </a:solidFill>
              </a:rPr>
              <a:t>Non-meritorious</a:t>
            </a:r>
          </a:p>
          <a:p>
            <a:pPr lvl="4">
              <a:spcBef>
                <a:spcPts val="600"/>
              </a:spcBef>
              <a:buSzPct val="50000"/>
              <a:buFont typeface="Wingdings" pitchFamily="2" charset="2"/>
              <a:buChar char="Ø"/>
              <a:defRPr/>
            </a:pPr>
            <a:r>
              <a:rPr lang="en-GB" b="0" dirty="0">
                <a:solidFill>
                  <a:srgbClr val="C00000"/>
                </a:solidFill>
              </a:rPr>
              <a:t>Meritorious</a:t>
            </a:r>
          </a:p>
          <a:p>
            <a:pPr lvl="4">
              <a:spcBef>
                <a:spcPts val="600"/>
              </a:spcBef>
              <a:buSzPct val="50000"/>
              <a:buFont typeface="Wingdings" pitchFamily="2" charset="2"/>
              <a:buChar char="Ø"/>
              <a:defRPr/>
            </a:pPr>
            <a:r>
              <a:rPr lang="en-GB" b="0" dirty="0">
                <a:solidFill>
                  <a:srgbClr val="C00000"/>
                </a:solidFill>
              </a:rPr>
              <a:t>Particularly meritorious</a:t>
            </a:r>
          </a:p>
        </p:txBody>
      </p:sp>
      <p:sp>
        <p:nvSpPr>
          <p:cNvPr id="13" name="TextBox 12"/>
          <p:cNvSpPr txBox="1"/>
          <p:nvPr/>
        </p:nvSpPr>
        <p:spPr>
          <a:xfrm>
            <a:off x="3754925" y="2971800"/>
            <a:ext cx="4572000" cy="2692400"/>
          </a:xfrm>
          <a:prstGeom prst="rect">
            <a:avLst/>
          </a:prstGeom>
          <a:noFill/>
        </p:spPr>
        <p:txBody>
          <a:bodyPr>
            <a:spAutoFit/>
          </a:bodyPr>
          <a:lstStyle/>
          <a:p>
            <a:pPr>
              <a:spcBef>
                <a:spcPts val="600"/>
              </a:spcBef>
              <a:defRPr/>
            </a:pPr>
            <a:r>
              <a:rPr lang="en-GB" sz="3200" cap="small" dirty="0">
                <a:solidFill>
                  <a:srgbClr val="C00000"/>
                </a:solidFill>
              </a:rPr>
              <a:t>Promotion</a:t>
            </a:r>
          </a:p>
          <a:p>
            <a:pPr lvl="1">
              <a:spcBef>
                <a:spcPts val="600"/>
              </a:spcBef>
              <a:buSzPct val="50000"/>
              <a:defRPr/>
            </a:pPr>
            <a:endParaRPr lang="en-GB" sz="2400" dirty="0">
              <a:solidFill>
                <a:srgbClr val="FF6600"/>
              </a:solidFill>
            </a:endParaRPr>
          </a:p>
          <a:p>
            <a:pPr lvl="1">
              <a:spcBef>
                <a:spcPts val="600"/>
              </a:spcBef>
              <a:buSzPct val="50000"/>
              <a:buFont typeface="Wingdings" pitchFamily="2" charset="2"/>
              <a:buChar char="Ø"/>
              <a:defRPr/>
            </a:pPr>
            <a:r>
              <a:rPr lang="en-GB" sz="2000" b="0" dirty="0">
                <a:solidFill>
                  <a:srgbClr val="FF6600"/>
                </a:solidFill>
              </a:rPr>
              <a:t>Proposed in case of change of</a:t>
            </a:r>
          </a:p>
          <a:p>
            <a:pPr lvl="3">
              <a:spcBef>
                <a:spcPts val="600"/>
              </a:spcBef>
              <a:defRPr/>
            </a:pPr>
            <a:r>
              <a:rPr lang="en-GB" sz="3200" cap="small" dirty="0">
                <a:solidFill>
                  <a:srgbClr val="006666"/>
                </a:solidFill>
              </a:rPr>
              <a:t>Functions</a:t>
            </a:r>
          </a:p>
          <a:p>
            <a:pPr lvl="4">
              <a:spcBef>
                <a:spcPts val="600"/>
              </a:spcBef>
              <a:buSzPct val="50000"/>
              <a:buFont typeface="Wingdings" pitchFamily="2" charset="2"/>
              <a:buChar char="Ø"/>
              <a:defRPr/>
            </a:pPr>
            <a:r>
              <a:rPr lang="en-GB" b="0" dirty="0">
                <a:solidFill>
                  <a:srgbClr val="C00000"/>
                </a:solidFill>
              </a:rPr>
              <a:t>Level of Expertise</a:t>
            </a:r>
          </a:p>
          <a:p>
            <a:pPr lvl="4">
              <a:spcBef>
                <a:spcPts val="600"/>
              </a:spcBef>
              <a:buSzPct val="50000"/>
              <a:buFont typeface="Wingdings" pitchFamily="2" charset="2"/>
              <a:buChar char="Ø"/>
              <a:defRPr/>
            </a:pPr>
            <a:r>
              <a:rPr lang="en-GB" b="0" dirty="0">
                <a:solidFill>
                  <a:srgbClr val="C00000"/>
                </a:solidFill>
              </a:rPr>
              <a:t>Level of Responsibilities</a:t>
            </a:r>
          </a:p>
        </p:txBody>
      </p:sp>
    </p:spTree>
    <p:extLst>
      <p:ext uri="{BB962C8B-B14F-4D97-AF65-F5344CB8AC3E}">
        <p14:creationId xmlns:p14="http://schemas.microsoft.com/office/powerpoint/2010/main" val="359975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1000"/>
                                        <p:tgtEl>
                                          <p:spTgt spid="12"/>
                                        </p:tgtEl>
                                        <p:attrNameLst>
                                          <p:attrName>ppt_x</p:attrName>
                                        </p:attrNameLst>
                                      </p:cBhvr>
                                      <p:tavLst>
                                        <p:tav tm="0">
                                          <p:val>
                                            <p:strVal val="ppt_x"/>
                                          </p:val>
                                        </p:tav>
                                        <p:tav tm="100000">
                                          <p:val>
                                            <p:strVal val="ppt_x"/>
                                          </p:val>
                                        </p:tav>
                                      </p:tavLst>
                                    </p:anim>
                                    <p:anim calcmode="lin" valueType="num">
                                      <p:cBhvr additive="base">
                                        <p:cTn id="17" dur="1000"/>
                                        <p:tgtEl>
                                          <p:spTgt spid="12"/>
                                        </p:tgtEl>
                                        <p:attrNameLst>
                                          <p:attrName>ppt_y</p:attrName>
                                        </p:attrNameLst>
                                      </p:cBhvr>
                                      <p:tavLst>
                                        <p:tav tm="0">
                                          <p:val>
                                            <p:strVal val="ppt_y"/>
                                          </p:val>
                                        </p:tav>
                                        <p:tav tm="100000">
                                          <p:val>
                                            <p:strVal val="1+ppt_h/2"/>
                                          </p:val>
                                        </p:tav>
                                      </p:tavLst>
                                    </p:anim>
                                    <p:set>
                                      <p:cBhvr>
                                        <p:cTn id="18" dur="1" fill="hold">
                                          <p:stCondLst>
                                            <p:cond delay="999"/>
                                          </p:stCondLst>
                                        </p:cTn>
                                        <p:tgtEl>
                                          <p:spTgt spid="12"/>
                                        </p:tgtEl>
                                        <p:attrNameLst>
                                          <p:attrName>style.visibility</p:attrName>
                                        </p:attrNameLst>
                                      </p:cBhvr>
                                      <p:to>
                                        <p:strVal val="hidden"/>
                                      </p:to>
                                    </p:set>
                                  </p:childTnLst>
                                </p:cTn>
                              </p:par>
                              <p:par>
                                <p:cTn id="19" presetID="2" presetClass="exit" presetSubtype="4" fill="hold" grpId="0" nodeType="withEffect">
                                  <p:stCondLst>
                                    <p:cond delay="0"/>
                                  </p:stCondLst>
                                  <p:childTnLst>
                                    <p:anim calcmode="lin" valueType="num">
                                      <p:cBhvr additive="base">
                                        <p:cTn id="20" dur="1000"/>
                                        <p:tgtEl>
                                          <p:spTgt spid="9"/>
                                        </p:tgtEl>
                                        <p:attrNameLst>
                                          <p:attrName>ppt_x</p:attrName>
                                        </p:attrNameLst>
                                      </p:cBhvr>
                                      <p:tavLst>
                                        <p:tav tm="0">
                                          <p:val>
                                            <p:strVal val="ppt_x"/>
                                          </p:val>
                                        </p:tav>
                                        <p:tav tm="100000">
                                          <p:val>
                                            <p:strVal val="ppt_x"/>
                                          </p:val>
                                        </p:tav>
                                      </p:tavLst>
                                    </p:anim>
                                    <p:anim calcmode="lin" valueType="num">
                                      <p:cBhvr additive="base">
                                        <p:cTn id="21" dur="1000"/>
                                        <p:tgtEl>
                                          <p:spTgt spid="9"/>
                                        </p:tgtEl>
                                        <p:attrNameLst>
                                          <p:attrName>ppt_y</p:attrName>
                                        </p:attrNameLst>
                                      </p:cBhvr>
                                      <p:tavLst>
                                        <p:tav tm="0">
                                          <p:val>
                                            <p:strVal val="ppt_y"/>
                                          </p:val>
                                        </p:tav>
                                        <p:tav tm="100000">
                                          <p:val>
                                            <p:strVal val="1+ppt_h/2"/>
                                          </p:val>
                                        </p:tav>
                                      </p:tavLst>
                                    </p:anim>
                                    <p:set>
                                      <p:cBhvr>
                                        <p:cTn id="22" dur="1" fill="hold">
                                          <p:stCondLst>
                                            <p:cond delay="9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0-#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2000" fill="hold"/>
                                        <p:tgtEl>
                                          <p:spTgt spid="13"/>
                                        </p:tgtEl>
                                        <p:attrNameLst>
                                          <p:attrName>ppt_x</p:attrName>
                                        </p:attrNameLst>
                                      </p:cBhvr>
                                      <p:tavLst>
                                        <p:tav tm="0">
                                          <p:val>
                                            <p:strVal val="0-#ppt_w/2"/>
                                          </p:val>
                                        </p:tav>
                                        <p:tav tm="100000">
                                          <p:val>
                                            <p:strVal val="#ppt_x"/>
                                          </p:val>
                                        </p:tav>
                                      </p:tavLst>
                                    </p:anim>
                                    <p:anim calcmode="lin" valueType="num">
                                      <p:cBhvr additive="base">
                                        <p:cTn id="32" dur="2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12" grpId="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800" cap="small" dirty="0" err="1">
                <a:solidFill>
                  <a:srgbClr val="002060"/>
                </a:solidFill>
                <a:effectLst>
                  <a:outerShdw blurRad="38100" dist="38100" dir="2700000" algn="tl">
                    <a:srgbClr val="000000">
                      <a:alpha val="43137"/>
                    </a:srgbClr>
                  </a:outerShdw>
                </a:effectLst>
              </a:rPr>
              <a:t>Where</a:t>
            </a:r>
            <a:r>
              <a:rPr lang="fr-CH" sz="4800" cap="small" dirty="0">
                <a:solidFill>
                  <a:srgbClr val="002060"/>
                </a:solidFill>
                <a:effectLst>
                  <a:outerShdw blurRad="38100" dist="38100" dir="2700000" algn="tl">
                    <a:srgbClr val="000000">
                      <a:alpha val="43137"/>
                    </a:srgbClr>
                  </a:outerShdw>
                </a:effectLst>
              </a:rPr>
              <a:t> </a:t>
            </a:r>
            <a:r>
              <a:rPr lang="fr-CH" sz="4800" cap="small" dirty="0" err="1">
                <a:solidFill>
                  <a:srgbClr val="002060"/>
                </a:solidFill>
                <a:effectLst>
                  <a:outerShdw blurRad="38100" dist="38100" dir="2700000" algn="tl">
                    <a:srgbClr val="000000">
                      <a:alpha val="43137"/>
                    </a:srgbClr>
                  </a:outerShdw>
                </a:effectLst>
              </a:rPr>
              <a:t>can</a:t>
            </a:r>
            <a:r>
              <a:rPr lang="fr-CH" sz="4800" cap="small" dirty="0">
                <a:solidFill>
                  <a:srgbClr val="002060"/>
                </a:solidFill>
                <a:effectLst>
                  <a:outerShdw blurRad="38100" dist="38100" dir="2700000" algn="tl">
                    <a:srgbClr val="000000">
                      <a:alpha val="43137"/>
                    </a:srgbClr>
                  </a:outerShdw>
                </a:effectLst>
              </a:rPr>
              <a:t> I </a:t>
            </a:r>
            <a:r>
              <a:rPr lang="fr-CH" sz="4800" cap="small" dirty="0" err="1">
                <a:solidFill>
                  <a:srgbClr val="002060"/>
                </a:solidFill>
                <a:effectLst>
                  <a:outerShdw blurRad="38100" dist="38100" dir="2700000" algn="tl">
                    <a:srgbClr val="000000">
                      <a:alpha val="43137"/>
                    </a:srgbClr>
                  </a:outerShdw>
                </a:effectLst>
              </a:rPr>
              <a:t>find</a:t>
            </a:r>
            <a:r>
              <a:rPr lang="fr-CH" sz="4800" cap="small" dirty="0">
                <a:solidFill>
                  <a:srgbClr val="002060"/>
                </a:solidFill>
                <a:effectLst>
                  <a:outerShdw blurRad="38100" dist="38100" dir="2700000" algn="tl">
                    <a:srgbClr val="000000">
                      <a:alpha val="43137"/>
                    </a:srgbClr>
                  </a:outerShdw>
                </a:effectLst>
              </a:rPr>
              <a:t> out more?</a:t>
            </a:r>
            <a:endParaRPr lang="en-GB" sz="4800" cap="small" dirty="0">
              <a:solidFill>
                <a:srgbClr val="002060"/>
              </a:solidFill>
              <a:effectLst>
                <a:outerShdw blurRad="38100" dist="38100" dir="2700000" algn="tl">
                  <a:srgbClr val="000000">
                    <a:alpha val="43137"/>
                  </a:srgbClr>
                </a:outerShdw>
              </a:effectLst>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849688"/>
            <a:ext cx="3713163" cy="273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3"/>
          <p:cNvSpPr txBox="1">
            <a:spLocks noChangeArrowheads="1"/>
          </p:cNvSpPr>
          <p:nvPr/>
        </p:nvSpPr>
        <p:spPr bwMode="auto">
          <a:xfrm>
            <a:off x="381000" y="1905000"/>
            <a:ext cx="82296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200" b="1">
                <a:solidFill>
                  <a:schemeClr val="accent2"/>
                </a:solidFill>
                <a:latin typeface="+mn-lt"/>
                <a:ea typeface="+mn-ea"/>
                <a:cs typeface="+mn-cs"/>
              </a:defRPr>
            </a:lvl1pPr>
            <a:lvl2pPr marL="742950" indent="-285750" algn="l" rtl="0" eaLnBrk="0" fontAlgn="base" hangingPunct="0">
              <a:spcBef>
                <a:spcPct val="50000"/>
              </a:spcBef>
              <a:spcAft>
                <a:spcPct val="0"/>
              </a:spcAft>
              <a:buChar char="–"/>
              <a:defRPr sz="2000">
                <a:solidFill>
                  <a:schemeClr val="accent2"/>
                </a:solidFill>
                <a:latin typeface="+mn-lt"/>
              </a:defRPr>
            </a:lvl2pPr>
            <a:lvl3pPr marL="1143000" indent="-228600" algn="l" rtl="0" eaLnBrk="0" fontAlgn="base" hangingPunct="0">
              <a:spcBef>
                <a:spcPct val="50000"/>
              </a:spcBef>
              <a:spcAft>
                <a:spcPct val="0"/>
              </a:spcAft>
              <a:buChar char="•"/>
              <a:defRPr sz="16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534988" marR="0" lvl="0" indent="-517525" algn="l" defTabSz="914400" rtl="0" eaLnBrk="0" fontAlgn="base" latinLnBrk="0" hangingPunct="0">
              <a:lnSpc>
                <a:spcPct val="90000"/>
              </a:lnSpc>
              <a:spcBef>
                <a:spcPct val="20000"/>
              </a:spcBef>
              <a:spcAft>
                <a:spcPct val="0"/>
              </a:spcAft>
              <a:buClrTx/>
              <a:buSzTx/>
              <a:buFontTx/>
              <a:buNone/>
              <a:tabLst/>
              <a:defRPr/>
            </a:pPr>
            <a:endParaRPr kumimoji="0" lang="fr-CH" sz="800" b="0" i="0" u="none" strike="noStrike" kern="0" cap="none" spc="0" normalizeH="0" baseline="0" noProof="0" dirty="0" smtClean="0">
              <a:ln>
                <a:noFill/>
              </a:ln>
              <a:solidFill>
                <a:srgbClr val="000000"/>
              </a:solidFill>
              <a:effectLst/>
              <a:uLnTx/>
              <a:uFillTx/>
              <a:latin typeface="Arial"/>
              <a:ea typeface="+mn-ea"/>
              <a:cs typeface="+mn-cs"/>
            </a:endParaRPr>
          </a:p>
          <a:p>
            <a:pPr marL="534988" marR="0" lvl="0" indent="-517525" algn="l" defTabSz="914400" rtl="0" eaLnBrk="0" fontAlgn="base" latinLnBrk="0" hangingPunct="0">
              <a:lnSpc>
                <a:spcPct val="90000"/>
              </a:lnSpc>
              <a:spcBef>
                <a:spcPct val="0"/>
              </a:spcBef>
              <a:spcAft>
                <a:spcPts val="1800"/>
              </a:spcAft>
              <a:buClrTx/>
              <a:buSzTx/>
              <a:buFontTx/>
              <a:buChar char="•"/>
              <a:tabLst/>
              <a:defRPr/>
            </a:pPr>
            <a:r>
              <a:rPr kumimoji="0" lang="fr-CH" sz="2800" b="1" i="0" u="none" strike="noStrike" kern="0" cap="none" spc="0" normalizeH="0" baseline="0" noProof="0" dirty="0" smtClean="0">
                <a:ln>
                  <a:noFill/>
                </a:ln>
                <a:solidFill>
                  <a:srgbClr val="0070C0"/>
                </a:solidFill>
                <a:effectLst/>
                <a:uLnTx/>
                <a:uFillTx/>
                <a:latin typeface="Arial"/>
                <a:ea typeface="+mn-ea"/>
                <a:cs typeface="+mn-cs"/>
              </a:rPr>
              <a:t>MARS FAQ – </a:t>
            </a:r>
            <a:r>
              <a:rPr kumimoji="0" lang="fr-CH" sz="2800" b="1" i="0" u="none" strike="noStrike" kern="0" cap="none" spc="0" normalizeH="0" baseline="0" noProof="0" dirty="0" err="1" smtClean="0">
                <a:ln>
                  <a:noFill/>
                </a:ln>
                <a:solidFill>
                  <a:srgbClr val="00B050"/>
                </a:solidFill>
                <a:effectLst/>
                <a:uLnTx/>
                <a:uFillTx/>
                <a:latin typeface="Arial"/>
                <a:ea typeface="+mn-ea"/>
                <a:cs typeface="+mn-cs"/>
                <a:hlinkClick r:id="rId4"/>
              </a:rPr>
              <a:t>Admin</a:t>
            </a:r>
            <a:r>
              <a:rPr kumimoji="0" lang="fr-CH" sz="2800" b="1" i="0" u="none" strike="noStrike" kern="0" cap="none" spc="0" normalizeH="0" baseline="0" noProof="0" dirty="0" smtClean="0">
                <a:ln>
                  <a:noFill/>
                </a:ln>
                <a:solidFill>
                  <a:srgbClr val="00B050"/>
                </a:solidFill>
                <a:effectLst/>
                <a:uLnTx/>
                <a:uFillTx/>
                <a:latin typeface="Arial"/>
                <a:ea typeface="+mn-ea"/>
                <a:cs typeface="+mn-cs"/>
                <a:hlinkClick r:id="rId4"/>
              </a:rPr>
              <a:t> e-guide</a:t>
            </a:r>
            <a:endParaRPr kumimoji="0" lang="fr-CH" sz="2800" b="1" i="0" u="none" strike="noStrike" kern="0" cap="none" spc="0" normalizeH="0" baseline="0" noProof="0" dirty="0" smtClean="0">
              <a:ln>
                <a:noFill/>
              </a:ln>
              <a:solidFill>
                <a:srgbClr val="00B050"/>
              </a:solidFill>
              <a:effectLst/>
              <a:uLnTx/>
              <a:uFillTx/>
              <a:latin typeface="Arial"/>
              <a:ea typeface="+mn-ea"/>
              <a:cs typeface="+mn-cs"/>
            </a:endParaRPr>
          </a:p>
          <a:p>
            <a:pPr marL="534988" marR="0" lvl="0" indent="-517525" algn="l" defTabSz="914400" rtl="0" eaLnBrk="0" fontAlgn="base" latinLnBrk="0" hangingPunct="0">
              <a:lnSpc>
                <a:spcPct val="90000"/>
              </a:lnSpc>
              <a:spcBef>
                <a:spcPct val="0"/>
              </a:spcBef>
              <a:spcAft>
                <a:spcPts val="1800"/>
              </a:spcAft>
              <a:buClrTx/>
              <a:buSzTx/>
              <a:buFontTx/>
              <a:buChar char="•"/>
              <a:tabLst/>
              <a:defRPr/>
            </a:pPr>
            <a:r>
              <a:rPr kumimoji="0" lang="fr-CH" sz="2800" b="1" i="0" u="none" strike="noStrike" kern="0" cap="none" spc="0" normalizeH="0" baseline="0" noProof="0" dirty="0" smtClean="0">
                <a:ln>
                  <a:noFill/>
                </a:ln>
                <a:solidFill>
                  <a:srgbClr val="0070C0"/>
                </a:solidFill>
                <a:effectLst/>
                <a:uLnTx/>
                <a:uFillTx/>
                <a:latin typeface="Arial"/>
                <a:ea typeface="+mn-ea"/>
                <a:cs typeface="+mn-cs"/>
              </a:rPr>
              <a:t>MARS </a:t>
            </a:r>
            <a:r>
              <a:rPr kumimoji="0" lang="fr-CH" sz="2800" b="1" i="0" u="none" strike="noStrike" kern="0" cap="none" spc="0" normalizeH="0" baseline="0" noProof="0" dirty="0" err="1" smtClean="0">
                <a:ln>
                  <a:noFill/>
                </a:ln>
                <a:solidFill>
                  <a:srgbClr val="0070C0"/>
                </a:solidFill>
                <a:effectLst/>
                <a:uLnTx/>
                <a:uFillTx/>
                <a:latin typeface="Arial"/>
                <a:ea typeface="+mn-ea"/>
                <a:cs typeface="+mn-cs"/>
              </a:rPr>
              <a:t>Coordinators</a:t>
            </a:r>
            <a:endParaRPr kumimoji="0" lang="fr-CH" sz="2800" b="1" i="0" u="none" strike="noStrike" kern="0" cap="none" spc="0" normalizeH="0" baseline="0" noProof="0" dirty="0" smtClean="0">
              <a:ln>
                <a:noFill/>
              </a:ln>
              <a:solidFill>
                <a:srgbClr val="0070C0"/>
              </a:solidFill>
              <a:effectLst/>
              <a:uLnTx/>
              <a:uFillTx/>
              <a:latin typeface="Arial"/>
              <a:ea typeface="+mn-ea"/>
              <a:cs typeface="+mn-cs"/>
            </a:endParaRPr>
          </a:p>
          <a:p>
            <a:pPr marL="534988" marR="0" lvl="0" indent="-517525" algn="l" defTabSz="914400" rtl="0" eaLnBrk="0" fontAlgn="base" latinLnBrk="0" hangingPunct="0">
              <a:lnSpc>
                <a:spcPct val="90000"/>
              </a:lnSpc>
              <a:spcBef>
                <a:spcPct val="0"/>
              </a:spcBef>
              <a:spcAft>
                <a:spcPts val="1800"/>
              </a:spcAft>
              <a:buClrTx/>
              <a:buSzTx/>
              <a:buFontTx/>
              <a:buChar char="•"/>
              <a:tabLst/>
              <a:defRPr/>
            </a:pPr>
            <a:r>
              <a:rPr kumimoji="0" lang="fr-CH" sz="2800" b="1" i="0" u="none" strike="noStrike" kern="0" cap="none" spc="0" normalizeH="0" baseline="0" noProof="0" dirty="0" err="1" smtClean="0">
                <a:ln>
                  <a:noFill/>
                </a:ln>
                <a:solidFill>
                  <a:srgbClr val="0070C0"/>
                </a:solidFill>
                <a:effectLst/>
                <a:uLnTx/>
                <a:uFillTx/>
                <a:latin typeface="Arial"/>
                <a:ea typeface="+mn-ea"/>
                <a:cs typeface="+mn-cs"/>
              </a:rPr>
              <a:t>HRAs</a:t>
            </a:r>
            <a:endParaRPr kumimoji="0" lang="fr-CH" sz="2800" b="1" i="0" u="none" strike="noStrike" kern="0" cap="none" spc="0" normalizeH="0" baseline="0" noProof="0" dirty="0" smtClean="0">
              <a:ln>
                <a:noFill/>
              </a:ln>
              <a:solidFill>
                <a:srgbClr val="0070C0"/>
              </a:solidFill>
              <a:effectLst/>
              <a:uLnTx/>
              <a:uFillTx/>
              <a:latin typeface="Arial"/>
              <a:ea typeface="+mn-ea"/>
              <a:cs typeface="+mn-cs"/>
            </a:endParaRPr>
          </a:p>
        </p:txBody>
      </p:sp>
    </p:spTree>
    <p:extLst>
      <p:ext uri="{BB962C8B-B14F-4D97-AF65-F5344CB8AC3E}">
        <p14:creationId xmlns:p14="http://schemas.microsoft.com/office/powerpoint/2010/main" val="229832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88640"/>
            <a:ext cx="8208911" cy="5991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192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1">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PrésentationCERN1</Template>
  <TotalTime>621</TotalTime>
  <Words>877</Words>
  <Application>Microsoft Office PowerPoint</Application>
  <PresentationFormat>On-screen Show (4:3)</PresentationFormat>
  <Paragraphs>116</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PrésentationCERN1</vt:lpstr>
      <vt:lpstr>Performance Appraisal and Management at CERN</vt:lpstr>
      <vt:lpstr>PowerPoint Presentation</vt:lpstr>
      <vt:lpstr>Induction Interview</vt:lpstr>
      <vt:lpstr>Mid / End Probation Review</vt:lpstr>
      <vt:lpstr>Annual Performance Review</vt:lpstr>
      <vt:lpstr>The MARS Exercise</vt:lpstr>
      <vt:lpstr>Career Evolution</vt:lpstr>
      <vt:lpstr>Where can I find out more?</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cbarkerp</dc:creator>
  <cp:lastModifiedBy>Sara Stappers</cp:lastModifiedBy>
  <cp:revision>58</cp:revision>
  <dcterms:created xsi:type="dcterms:W3CDTF">2012-02-29T07:40:46Z</dcterms:created>
  <dcterms:modified xsi:type="dcterms:W3CDTF">2012-06-26T08:08:27Z</dcterms:modified>
</cp:coreProperties>
</file>