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70" r:id="rId3"/>
    <p:sldId id="291" r:id="rId4"/>
    <p:sldId id="269" r:id="rId5"/>
    <p:sldId id="273" r:id="rId6"/>
    <p:sldId id="271" r:id="rId7"/>
    <p:sldId id="280" r:id="rId8"/>
    <p:sldId id="259" r:id="rId9"/>
    <p:sldId id="267" r:id="rId10"/>
    <p:sldId id="281" r:id="rId11"/>
    <p:sldId id="272" r:id="rId12"/>
    <p:sldId id="279" r:id="rId13"/>
    <p:sldId id="283" r:id="rId14"/>
    <p:sldId id="274" r:id="rId15"/>
    <p:sldId id="277" r:id="rId16"/>
    <p:sldId id="287" r:id="rId17"/>
    <p:sldId id="286" r:id="rId18"/>
    <p:sldId id="288" r:id="rId19"/>
    <p:sldId id="258" r:id="rId20"/>
    <p:sldId id="263" r:id="rId21"/>
    <p:sldId id="289" r:id="rId22"/>
    <p:sldId id="295" r:id="rId23"/>
    <p:sldId id="264" r:id="rId24"/>
    <p:sldId id="290" r:id="rId25"/>
    <p:sldId id="265" r:id="rId26"/>
    <p:sldId id="293" r:id="rId27"/>
    <p:sldId id="294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28EFF"/>
    <a:srgbClr val="FFDB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4" autoAdjust="0"/>
    <p:restoredTop sz="94660"/>
  </p:normalViewPr>
  <p:slideViewPr>
    <p:cSldViewPr snapToGrid="0" snapToObjects="1">
      <p:cViewPr>
        <p:scale>
          <a:sx n="90" d="100"/>
          <a:sy n="90" d="100"/>
        </p:scale>
        <p:origin x="-88" y="-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A05B3-6B0E-0244-B167-7384A47D649A}" type="datetimeFigureOut">
              <a:rPr lang="en-US" smtClean="0"/>
              <a:t>3/14/13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9A63-FD93-6943-931A-ED53F9C10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83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9A63-FD93-6943-931A-ED53F9C108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951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9A63-FD93-6943-931A-ED53F9C108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951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9AF1-11CB-974D-8C02-69810A82A0D8}" type="datetimeFigureOut">
              <a:rPr lang="en-US" smtClean="0"/>
              <a:t>3/10/13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0074-E5C5-2F4F-B905-8F7096F0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950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9AF1-11CB-974D-8C02-69810A82A0D8}" type="datetimeFigureOut">
              <a:rPr lang="en-US" smtClean="0"/>
              <a:t>3/10/13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0074-E5C5-2F4F-B905-8F7096F0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667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9AF1-11CB-974D-8C02-69810A82A0D8}" type="datetimeFigureOut">
              <a:rPr lang="en-US" smtClean="0"/>
              <a:t>3/10/13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0074-E5C5-2F4F-B905-8F7096F0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000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9AF1-11CB-974D-8C02-69810A82A0D8}" type="datetimeFigureOut">
              <a:rPr lang="en-US" smtClean="0"/>
              <a:t>3/10/13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0074-E5C5-2F4F-B905-8F7096F0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894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9AF1-11CB-974D-8C02-69810A82A0D8}" type="datetimeFigureOut">
              <a:rPr lang="en-US" smtClean="0"/>
              <a:t>3/10/13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0074-E5C5-2F4F-B905-8F7096F0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00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9AF1-11CB-974D-8C02-69810A82A0D8}" type="datetimeFigureOut">
              <a:rPr lang="en-US" smtClean="0"/>
              <a:t>3/10/13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0074-E5C5-2F4F-B905-8F7096F0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907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9AF1-11CB-974D-8C02-69810A82A0D8}" type="datetimeFigureOut">
              <a:rPr lang="en-US" smtClean="0"/>
              <a:t>3/10/13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0074-E5C5-2F4F-B905-8F7096F0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104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9AF1-11CB-974D-8C02-69810A82A0D8}" type="datetimeFigureOut">
              <a:rPr lang="en-US" smtClean="0"/>
              <a:t>3/10/13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0074-E5C5-2F4F-B905-8F7096F0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405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9AF1-11CB-974D-8C02-69810A82A0D8}" type="datetimeFigureOut">
              <a:rPr lang="en-US" smtClean="0"/>
              <a:t>3/10/13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0074-E5C5-2F4F-B905-8F7096F0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81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9AF1-11CB-974D-8C02-69810A82A0D8}" type="datetimeFigureOut">
              <a:rPr lang="en-US" smtClean="0"/>
              <a:t>3/10/13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0074-E5C5-2F4F-B905-8F7096F0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315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9AF1-11CB-974D-8C02-69810A82A0D8}" type="datetimeFigureOut">
              <a:rPr lang="en-US" smtClean="0"/>
              <a:t>3/10/13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0074-E5C5-2F4F-B905-8F7096F0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622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D9AF1-11CB-974D-8C02-69810A82A0D8}" type="datetimeFigureOut">
              <a:rPr lang="en-US" smtClean="0"/>
              <a:t>3/10/13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30074-E5C5-2F4F-B905-8F7096F07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45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Relationship Id="rId3" Type="http://schemas.openxmlformats.org/officeDocument/2006/relationships/image" Target="../media/image4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Relationship Id="rId3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image" Target="../media/image24.gif"/><Relationship Id="rId5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HiLumi(cern)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666" y="-92862"/>
            <a:ext cx="9517954" cy="22232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Beam-beam studies in the LHC and new projects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T. Pieloni for the </a:t>
            </a:r>
          </a:p>
          <a:p>
            <a:r>
              <a:rPr lang="en-US" dirty="0" smtClean="0"/>
              <a:t>LHC and HL-LHC Beam-Beam Teams </a:t>
            </a:r>
          </a:p>
        </p:txBody>
      </p:sp>
      <p:sp>
        <p:nvSpPr>
          <p:cNvPr id="5" name="Rectangle 4"/>
          <p:cNvSpPr/>
          <p:nvPr/>
        </p:nvSpPr>
        <p:spPr>
          <a:xfrm>
            <a:off x="1848556" y="585172"/>
            <a:ext cx="4473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ICFA mini-workshop </a:t>
            </a:r>
            <a:r>
              <a:rPr lang="en-US" b="1" dirty="0" smtClean="0"/>
              <a:t>on</a:t>
            </a:r>
          </a:p>
          <a:p>
            <a:pPr algn="ctr"/>
            <a:r>
              <a:rPr lang="en-US" b="1" dirty="0" smtClean="0"/>
              <a:t> </a:t>
            </a:r>
            <a:r>
              <a:rPr lang="en-US" b="1" dirty="0"/>
              <a:t>"Beam-Beam Effects in Hadron </a:t>
            </a:r>
            <a:r>
              <a:rPr lang="en-US" b="1" dirty="0" smtClean="0"/>
              <a:t>Colliders”</a:t>
            </a:r>
          </a:p>
          <a:p>
            <a:pPr algn="ctr"/>
            <a:r>
              <a:rPr lang="en-US" b="1" dirty="0" smtClean="0"/>
              <a:t> March </a:t>
            </a:r>
            <a:r>
              <a:rPr lang="en-US" b="1" dirty="0"/>
              <a:t>18th to 22nd, 2013</a:t>
            </a:r>
            <a:endParaRPr lang="en-US" b="1" dirty="0"/>
          </a:p>
        </p:txBody>
      </p:sp>
      <p:pic>
        <p:nvPicPr>
          <p:cNvPr id="6" name="Picture 5" descr="epf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223" y="5891231"/>
            <a:ext cx="1646061" cy="81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23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756" y="-35804"/>
            <a:ext cx="8229600" cy="656695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Nominal LHC BB strategy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9722"/>
            <a:ext cx="5062937" cy="548059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Consolidated 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x</a:t>
            </a:r>
            <a:r>
              <a:rPr lang="en-US" b="1" baseline="-25000" dirty="0" err="1" smtClean="0">
                <a:solidFill>
                  <a:srgbClr val="FF0000"/>
                </a:solidFill>
                <a:cs typeface="Symbol" charset="2"/>
              </a:rPr>
              <a:t>bb</a:t>
            </a:r>
            <a:r>
              <a:rPr lang="en-US" dirty="0" smtClean="0"/>
              <a:t> </a:t>
            </a:r>
            <a:r>
              <a:rPr lang="en-US" dirty="0" smtClean="0"/>
              <a:t>based on </a:t>
            </a:r>
            <a:r>
              <a:rPr lang="en-US" dirty="0" err="1" smtClean="0"/>
              <a:t>Tevatron</a:t>
            </a:r>
            <a:r>
              <a:rPr lang="en-US" dirty="0" smtClean="0"/>
              <a:t> and </a:t>
            </a:r>
            <a:r>
              <a:rPr lang="en-US" dirty="0" err="1" smtClean="0"/>
              <a:t>SppS</a:t>
            </a:r>
            <a:r>
              <a:rPr lang="en-US" dirty="0" smtClean="0"/>
              <a:t> experience maximum 0.015 total tune shift, 0.01 allocated to beam-beam effects head-on and long-range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This gives</a:t>
            </a:r>
            <a:r>
              <a:rPr lang="en-US" dirty="0" smtClean="0"/>
              <a:t> </a:t>
            </a:r>
            <a:r>
              <a:rPr lang="en-US" b="1" dirty="0" err="1" smtClean="0">
                <a:latin typeface="Symbol" charset="2"/>
                <a:cs typeface="Symbol" charset="2"/>
              </a:rPr>
              <a:t>x</a:t>
            </a:r>
            <a:r>
              <a:rPr lang="en-US" b="1" baseline="-25000" dirty="0" err="1" smtClean="0"/>
              <a:t>HO</a:t>
            </a:r>
            <a:r>
              <a:rPr lang="en-US" b="1" baseline="-25000" dirty="0" smtClean="0"/>
              <a:t> </a:t>
            </a:r>
            <a:r>
              <a:rPr lang="en-US" b="1" dirty="0" smtClean="0"/>
              <a:t>= 0.0033/IP</a:t>
            </a:r>
            <a:r>
              <a:rPr lang="en-US" dirty="0" smtClean="0"/>
              <a:t> (with bunch intensities 1.15e11 and transverse </a:t>
            </a:r>
            <a:r>
              <a:rPr lang="en-US" dirty="0" err="1" smtClean="0"/>
              <a:t>emittances</a:t>
            </a:r>
            <a:r>
              <a:rPr lang="en-US" dirty="0" smtClean="0"/>
              <a:t> 3.75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m)</a:t>
            </a:r>
            <a:endParaRPr lang="en-US" dirty="0" smtClean="0"/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Nominal LHC 25 ns symmetric filling schemes</a:t>
            </a:r>
            <a:r>
              <a:rPr lang="en-US" dirty="0" smtClean="0"/>
              <a:t> guarantees all bunches Landau damping from at least </a:t>
            </a:r>
            <a:r>
              <a:rPr lang="en-US" dirty="0" smtClean="0"/>
              <a:t>1 HO collision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dirty="0" smtClean="0"/>
              <a:t>Bunch to bunch </a:t>
            </a:r>
            <a:r>
              <a:rPr lang="en-US" dirty="0" smtClean="0">
                <a:solidFill>
                  <a:srgbClr val="FF0000"/>
                </a:solidFill>
              </a:rPr>
              <a:t>fluctuation in </a:t>
            </a:r>
            <a:r>
              <a:rPr lang="en-US" dirty="0" err="1" smtClean="0">
                <a:solidFill>
                  <a:srgbClr val="FF0000"/>
                </a:solidFill>
              </a:rPr>
              <a:t>emittances</a:t>
            </a:r>
            <a:r>
              <a:rPr lang="en-US" dirty="0" smtClean="0"/>
              <a:t> should be kept within </a:t>
            </a:r>
            <a:r>
              <a:rPr lang="en-US" b="1" dirty="0" smtClean="0">
                <a:solidFill>
                  <a:srgbClr val="FF0000"/>
                </a:solidFill>
              </a:rPr>
              <a:t>10%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-280194" y="6433441"/>
            <a:ext cx="898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8000"/>
                </a:solidFill>
              </a:rPr>
              <a:t>LHC has been anything but Nominal….:O)</a:t>
            </a:r>
            <a:endParaRPr lang="en-US" sz="2400" b="1" dirty="0">
              <a:solidFill>
                <a:srgbClr val="008000"/>
              </a:solidFill>
            </a:endParaRPr>
          </a:p>
        </p:txBody>
      </p:sp>
      <p:pic>
        <p:nvPicPr>
          <p:cNvPr id="5" name="Picture 4" descr="tevatronxb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938" y="708538"/>
            <a:ext cx="3968173" cy="27884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75938" y="3386281"/>
            <a:ext cx="372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Tevatron</a:t>
            </a:r>
            <a:r>
              <a:rPr lang="en-US" b="1" dirty="0" smtClean="0"/>
              <a:t> beam-beam total tune shift</a:t>
            </a:r>
            <a:endParaRPr lang="en-US" b="1" dirty="0"/>
          </a:p>
        </p:txBody>
      </p:sp>
      <p:pic>
        <p:nvPicPr>
          <p:cNvPr id="6" name="Picture 5" descr="FPLHC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0810" y="3769724"/>
            <a:ext cx="2953149" cy="2489270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4379332" y="6138805"/>
            <a:ext cx="4856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LHC nominal bunch footprint HO+LR beam-beam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96535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FBCT_B1_trai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399" y="2467011"/>
            <a:ext cx="5442838" cy="41675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756" y="-35804"/>
            <a:ext cx="8229600" cy="6566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LHC </a:t>
            </a:r>
            <a:r>
              <a:rPr lang="en-US" u="sng" dirty="0" smtClean="0">
                <a:solidFill>
                  <a:srgbClr val="008000"/>
                </a:solidFill>
              </a:rPr>
              <a:t>foreseen</a:t>
            </a:r>
            <a:r>
              <a:rPr lang="en-US" u="sng" dirty="0" smtClean="0"/>
              <a:t>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un-foreseen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86" y="800798"/>
            <a:ext cx="8856043" cy="142475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Long-range effects follows DA studies</a:t>
            </a:r>
          </a:p>
          <a:p>
            <a:r>
              <a:rPr lang="en-US" dirty="0">
                <a:solidFill>
                  <a:srgbClr val="008000"/>
                </a:solidFill>
              </a:rPr>
              <a:t>Coherent beam-beam modes observed in MDs</a:t>
            </a:r>
          </a:p>
          <a:p>
            <a:r>
              <a:rPr lang="en-US" dirty="0">
                <a:solidFill>
                  <a:srgbClr val="008000"/>
                </a:solidFill>
              </a:rPr>
              <a:t>Long-range effects for 50ns, 25 </a:t>
            </a:r>
            <a:r>
              <a:rPr lang="en-US" dirty="0" smtClean="0">
                <a:solidFill>
                  <a:srgbClr val="008000"/>
                </a:solidFill>
              </a:rPr>
              <a:t>ns: scaling laws to predict onset of losses due to DA</a:t>
            </a:r>
            <a:endParaRPr lang="en-US" dirty="0" smtClean="0">
              <a:solidFill>
                <a:srgbClr val="FF000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4929501" y="1893828"/>
            <a:ext cx="4490128" cy="3469086"/>
            <a:chOff x="4886267" y="2158443"/>
            <a:chExt cx="4004162" cy="3093627"/>
          </a:xfrm>
        </p:grpSpPr>
        <p:pic>
          <p:nvPicPr>
            <p:cNvPr id="14" name="Picture 13" descr="BBQ_spectra_IP1-5_fill4_HB1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6267" y="2231866"/>
              <a:ext cx="4004162" cy="302020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779860" y="2273882"/>
              <a:ext cx="4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q</a:t>
              </a:r>
              <a:r>
                <a:rPr lang="en-US" baseline="-25000" dirty="0" err="1" smtClean="0"/>
                <a:t>H</a:t>
              </a:r>
              <a:endParaRPr lang="en-US" baseline="-250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66138" y="2158443"/>
              <a:ext cx="4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q</a:t>
              </a:r>
              <a:r>
                <a:rPr lang="en-US" baseline="-25000" dirty="0" err="1" smtClean="0"/>
                <a:t>V</a:t>
              </a:r>
              <a:endParaRPr lang="en-US" baseline="-25000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5400000">
              <a:off x="4950671" y="3799353"/>
              <a:ext cx="2260720" cy="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258747" y="2518585"/>
              <a:ext cx="1" cy="242103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893085" y="2234094"/>
              <a:ext cx="4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q</a:t>
              </a:r>
              <a:r>
                <a:rPr lang="en-US" baseline="-25000" dirty="0" err="1" smtClean="0"/>
                <a:t>H</a:t>
              </a:r>
              <a:endParaRPr lang="en-US" baseline="-250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346203" y="2160435"/>
              <a:ext cx="4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q</a:t>
              </a:r>
              <a:r>
                <a:rPr lang="en-US" baseline="-25000" dirty="0" err="1" smtClean="0"/>
                <a:t>V</a:t>
              </a:r>
              <a:endParaRPr lang="en-US" baseline="-25000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 rot="5400000">
              <a:off x="5997056" y="3809701"/>
              <a:ext cx="2260720" cy="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497297" y="2603426"/>
              <a:ext cx="1" cy="233818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6468553" y="2769662"/>
            <a:ext cx="1388866" cy="1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624250" y="2371899"/>
            <a:ext cx="1006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Q=0.03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608666" y="2541231"/>
            <a:ext cx="256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LR experiment with 25 ns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404439" y="5434692"/>
            <a:ext cx="3739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Coherent beam-beam modes during high</a:t>
            </a:r>
            <a:r>
              <a:rPr lang="en-US" dirty="0"/>
              <a:t> </a:t>
            </a:r>
            <a:r>
              <a:rPr lang="en-US" dirty="0" smtClean="0"/>
              <a:t>pile-up MD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703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756" y="-35804"/>
            <a:ext cx="8229600" cy="6566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LHC </a:t>
            </a:r>
            <a:r>
              <a:rPr lang="en-US" dirty="0" smtClean="0">
                <a:solidFill>
                  <a:srgbClr val="008000"/>
                </a:solidFill>
              </a:rPr>
              <a:t>foreseen</a:t>
            </a:r>
            <a:r>
              <a:rPr lang="en-US" dirty="0" smtClean="0"/>
              <a:t> and </a:t>
            </a:r>
            <a:r>
              <a:rPr lang="en-US" u="sng" dirty="0" smtClean="0">
                <a:solidFill>
                  <a:srgbClr val="FF0000"/>
                </a:solidFill>
              </a:rPr>
              <a:t>un-foreseen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17" y="959915"/>
            <a:ext cx="8511284" cy="73341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Large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x</a:t>
            </a:r>
            <a:r>
              <a:rPr lang="en-US" dirty="0" smtClean="0">
                <a:solidFill>
                  <a:srgbClr val="FF0000"/>
                </a:solidFill>
              </a:rPr>
              <a:t> = 0.017/IP , </a:t>
            </a:r>
            <a:r>
              <a:rPr lang="en-US" dirty="0">
                <a:solidFill>
                  <a:srgbClr val="FF0000"/>
                </a:solidFill>
                <a:latin typeface="Symbol" charset="2"/>
                <a:cs typeface="Symbol" charset="2"/>
              </a:rPr>
              <a:t>x</a:t>
            </a:r>
            <a:r>
              <a:rPr lang="en-US" dirty="0">
                <a:solidFill>
                  <a:srgbClr val="FF0000"/>
                </a:solidFill>
              </a:rPr>
              <a:t> = </a:t>
            </a:r>
            <a:r>
              <a:rPr lang="en-US" dirty="0" smtClean="0">
                <a:solidFill>
                  <a:srgbClr val="FF0000"/>
                </a:solidFill>
              </a:rPr>
              <a:t>0.03 for 2 IPs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Leveling with transverse offset (50 ns requires it!)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4" name="Picture 13" descr="FBCT2488_B1_lumi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789" y="1713241"/>
            <a:ext cx="8377886" cy="502382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584707" y="2652298"/>
            <a:ext cx="10310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IP8</a:t>
            </a:r>
          </a:p>
          <a:p>
            <a:r>
              <a:rPr lang="en-US" dirty="0" smtClean="0">
                <a:solidFill>
                  <a:srgbClr val="00D500"/>
                </a:solidFill>
              </a:rPr>
              <a:t>IP1&amp;5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IP1&amp;5&amp;8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84707" y="5122392"/>
            <a:ext cx="10310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ATLAS</a:t>
            </a:r>
          </a:p>
          <a:p>
            <a:r>
              <a:rPr lang="en-US" dirty="0" smtClean="0">
                <a:solidFill>
                  <a:srgbClr val="FF2AF1"/>
                </a:solidFill>
              </a:rPr>
              <a:t>CMS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LHCB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79214" y="3429000"/>
            <a:ext cx="3274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Leveling test for ATLAS and CMS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8387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1_waterflow2-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3835" y="3443388"/>
            <a:ext cx="5392693" cy="2988663"/>
          </a:xfrm>
          <a:prstGeom prst="rect">
            <a:avLst/>
          </a:prstGeom>
        </p:spPr>
      </p:pic>
      <p:pic>
        <p:nvPicPr>
          <p:cNvPr id="11" name="Content Placeholder 3" descr="B1H_al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3011" r="-23011"/>
          <a:stretch>
            <a:fillRect/>
          </a:stretch>
        </p:blipFill>
        <p:spPr>
          <a:xfrm>
            <a:off x="-1022209" y="2875621"/>
            <a:ext cx="6167850" cy="33920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756" y="-35804"/>
            <a:ext cx="8229600" cy="6566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LHC </a:t>
            </a:r>
            <a:r>
              <a:rPr lang="en-US" dirty="0" smtClean="0">
                <a:solidFill>
                  <a:srgbClr val="008000"/>
                </a:solidFill>
              </a:rPr>
              <a:t>foreseen</a:t>
            </a:r>
            <a:r>
              <a:rPr lang="en-US" dirty="0" smtClean="0"/>
              <a:t> and </a:t>
            </a:r>
            <a:r>
              <a:rPr lang="en-US" u="sng" dirty="0" smtClean="0">
                <a:solidFill>
                  <a:srgbClr val="FF0000"/>
                </a:solidFill>
              </a:rPr>
              <a:t>un-foreseen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6404" y="683903"/>
            <a:ext cx="4867972" cy="245374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2012 Instabilities, beam-beam is an important ingredient maybe not the driving one (impedance?)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Lack of Landau damping IP8 bunches</a:t>
            </a:r>
          </a:p>
          <a:p>
            <a:pPr lvl="1"/>
            <a:r>
              <a:rPr lang="en-US" dirty="0" smtClean="0"/>
              <a:t>Stability at different stages of beam process</a:t>
            </a:r>
          </a:p>
          <a:p>
            <a:pPr lvl="1"/>
            <a:r>
              <a:rPr lang="en-US" dirty="0" smtClean="0"/>
              <a:t>Need for </a:t>
            </a:r>
            <a:r>
              <a:rPr lang="en-US" dirty="0"/>
              <a:t>multi-effect </a:t>
            </a:r>
            <a:r>
              <a:rPr lang="en-US" dirty="0" smtClean="0"/>
              <a:t>models </a:t>
            </a:r>
            <a:r>
              <a:rPr lang="en-US" dirty="0"/>
              <a:t>(</a:t>
            </a:r>
            <a:r>
              <a:rPr lang="en-US" dirty="0" err="1"/>
              <a:t>Impedance+</a:t>
            </a:r>
            <a:r>
              <a:rPr lang="en-US" dirty="0" err="1" smtClean="0"/>
              <a:t>BB</a:t>
            </a:r>
            <a:r>
              <a:rPr lang="en-US" dirty="0" smtClean="0"/>
              <a:t>+ transverse damper+…)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 descr="B1_zoom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030" y="580580"/>
            <a:ext cx="4646653" cy="292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343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756" y="-136584"/>
            <a:ext cx="8229600" cy="65669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LHC Studies for after LS1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402227"/>
            <a:ext cx="9172222" cy="29117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900" b="1" dirty="0" smtClean="0">
                <a:solidFill>
                  <a:srgbClr val="FF0000"/>
                </a:solidFill>
              </a:rPr>
              <a:t>What have we learned? </a:t>
            </a:r>
          </a:p>
          <a:p>
            <a:r>
              <a:rPr lang="en-US" sz="1900" dirty="0"/>
              <a:t>Study beam-beam effects </a:t>
            </a:r>
            <a:r>
              <a:rPr lang="en-US" sz="1900" dirty="0" smtClean="0"/>
              <a:t>as </a:t>
            </a:r>
            <a:r>
              <a:rPr lang="en-US" sz="1900" dirty="0"/>
              <a:t>in normal </a:t>
            </a:r>
            <a:r>
              <a:rPr lang="en-US" sz="1900" dirty="0" smtClean="0"/>
              <a:t>operation</a:t>
            </a:r>
          </a:p>
          <a:p>
            <a:r>
              <a:rPr lang="en-US" sz="1900" dirty="0"/>
              <a:t>Long-range effects should be mitigated where </a:t>
            </a:r>
            <a:r>
              <a:rPr lang="en-US" sz="1900" dirty="0" smtClean="0"/>
              <a:t>possible</a:t>
            </a:r>
            <a:endParaRPr lang="en-US" sz="1900" dirty="0"/>
          </a:p>
          <a:p>
            <a:r>
              <a:rPr lang="en-US" sz="1900" dirty="0"/>
              <a:t>Collide for </a:t>
            </a:r>
            <a:r>
              <a:rPr lang="en-US" sz="1900" dirty="0" smtClean="0"/>
              <a:t>stability: </a:t>
            </a:r>
            <a:r>
              <a:rPr lang="en-US" sz="1900" dirty="0"/>
              <a:t>collide and squeeze and possibly level </a:t>
            </a:r>
            <a:r>
              <a:rPr lang="en-US" sz="1900" dirty="0" smtClean="0"/>
              <a:t>luminosity</a:t>
            </a:r>
            <a:endParaRPr lang="en-US" sz="1900" dirty="0"/>
          </a:p>
          <a:p>
            <a:pPr marL="0" indent="0">
              <a:buNone/>
            </a:pPr>
            <a:r>
              <a:rPr lang="en-US" sz="1900" b="1" dirty="0">
                <a:solidFill>
                  <a:srgbClr val="FF0000"/>
                </a:solidFill>
              </a:rPr>
              <a:t>What we should </a:t>
            </a:r>
            <a:r>
              <a:rPr lang="en-US" sz="1900" b="1" dirty="0" smtClean="0">
                <a:solidFill>
                  <a:srgbClr val="FF0000"/>
                </a:solidFill>
              </a:rPr>
              <a:t>address?</a:t>
            </a:r>
          </a:p>
          <a:p>
            <a:r>
              <a:rPr lang="en-US" sz="1900" dirty="0" smtClean="0"/>
              <a:t>Development </a:t>
            </a:r>
            <a:r>
              <a:rPr lang="en-US" sz="1900" dirty="0"/>
              <a:t>of simulation tools for multiple effects,  to reproduce LHC </a:t>
            </a:r>
            <a:r>
              <a:rPr lang="en-US" sz="1900" dirty="0" smtClean="0"/>
              <a:t>observations </a:t>
            </a:r>
            <a:r>
              <a:rPr lang="en-US" sz="2000" dirty="0"/>
              <a:t>, and flexible for different operational scenarios</a:t>
            </a:r>
            <a:endParaRPr lang="en-US" sz="1900" dirty="0" smtClean="0"/>
          </a:p>
          <a:p>
            <a:r>
              <a:rPr lang="en-US" sz="1900" dirty="0" smtClean="0"/>
              <a:t>Need observables to benchmark models </a:t>
            </a:r>
          </a:p>
          <a:p>
            <a:r>
              <a:rPr lang="en-US" sz="1900" dirty="0" smtClean="0"/>
              <a:t>Need to define/study possible operational scenarios for cases (25 ns, 50 ns, </a:t>
            </a:r>
            <a:r>
              <a:rPr lang="en-US" sz="1900" dirty="0" err="1" smtClean="0"/>
              <a:t>emittances</a:t>
            </a:r>
            <a:r>
              <a:rPr lang="en-US" sz="1900" dirty="0" smtClean="0"/>
              <a:t>)</a:t>
            </a:r>
          </a:p>
          <a:p>
            <a:r>
              <a:rPr lang="en-US" sz="1900" dirty="0"/>
              <a:t>Leveling </a:t>
            </a:r>
            <a:r>
              <a:rPr lang="en-US" sz="1900" dirty="0" smtClean="0"/>
              <a:t>strategies </a:t>
            </a:r>
            <a:r>
              <a:rPr lang="en-US" sz="1900" dirty="0"/>
              <a:t>and BB effects, </a:t>
            </a:r>
            <a:r>
              <a:rPr lang="en-US" sz="1900" dirty="0" smtClean="0"/>
              <a:t>need </a:t>
            </a:r>
            <a:r>
              <a:rPr lang="en-US" sz="1900" dirty="0"/>
              <a:t>careful thinking 4 </a:t>
            </a:r>
            <a:r>
              <a:rPr lang="en-US" sz="1900" dirty="0" smtClean="0"/>
              <a:t>experiments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01132" y="419331"/>
            <a:ext cx="4293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2012 has been very exciting year</a:t>
            </a:r>
          </a:p>
        </p:txBody>
      </p:sp>
      <p:pic>
        <p:nvPicPr>
          <p:cNvPr id="4" name="Picture 3" descr="portada_TribuneDeGenev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756" y="1003621"/>
            <a:ext cx="3591339" cy="2547764"/>
          </a:xfrm>
          <a:prstGeom prst="rect">
            <a:avLst/>
          </a:prstGeom>
        </p:spPr>
      </p:pic>
      <p:pic>
        <p:nvPicPr>
          <p:cNvPr id="11" name="Picture 10" descr="B1_zoo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039" y="761749"/>
            <a:ext cx="4448756" cy="279877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551239" y="634289"/>
            <a:ext cx="19351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Bad surprises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3203" y="617395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Good surprises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687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756" y="-35804"/>
            <a:ext cx="8229600" cy="65669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Studies for after LS1</a:t>
            </a:r>
            <a:endParaRPr lang="en-US" sz="3600" dirty="0"/>
          </a:p>
        </p:txBody>
      </p:sp>
      <p:sp>
        <p:nvSpPr>
          <p:cNvPr id="9" name="Rounded Rectangle 8"/>
          <p:cNvSpPr/>
          <p:nvPr/>
        </p:nvSpPr>
        <p:spPr>
          <a:xfrm>
            <a:off x="60474" y="3251909"/>
            <a:ext cx="9063368" cy="3558470"/>
          </a:xfrm>
          <a:prstGeom prst="roundRect">
            <a:avLst/>
          </a:prstGeom>
          <a:solidFill>
            <a:srgbClr val="F28EFF">
              <a:alpha val="39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7992" y="3251909"/>
            <a:ext cx="908352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	</a:t>
            </a:r>
            <a:r>
              <a:rPr lang="en-US" sz="1600" b="1" dirty="0" smtClean="0"/>
              <a:t>Simulation and Theory I - II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M. Vogt, ”Analytical and numerical tools for beam-beam studies”</a:t>
            </a:r>
            <a:endParaRPr lang="en-US" sz="1600" dirty="0"/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S. </a:t>
            </a:r>
            <a:r>
              <a:rPr lang="en-US" sz="1600" dirty="0" err="1" smtClean="0"/>
              <a:t>Paret&amp;J</a:t>
            </a:r>
            <a:r>
              <a:rPr lang="en-US" sz="1600" dirty="0" smtClean="0"/>
              <a:t>. </a:t>
            </a:r>
            <a:r>
              <a:rPr lang="en-US" sz="1600" dirty="0" err="1" smtClean="0"/>
              <a:t>Qiang</a:t>
            </a:r>
            <a:r>
              <a:rPr lang="en-US" sz="1600" dirty="0" smtClean="0"/>
              <a:t>, ”Poisson solvers for self-consistent multi-particle simulations” 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A. </a:t>
            </a:r>
            <a:r>
              <a:rPr lang="en-US" sz="1600" dirty="0" err="1" smtClean="0"/>
              <a:t>Valishev</a:t>
            </a:r>
            <a:r>
              <a:rPr lang="en-US" sz="1600" dirty="0" smtClean="0"/>
              <a:t>,”</a:t>
            </a:r>
            <a:r>
              <a:rPr lang="en-US" sz="1600" dirty="0" err="1" smtClean="0"/>
              <a:t>Modelling</a:t>
            </a:r>
            <a:r>
              <a:rPr lang="en-US" sz="1600" dirty="0" smtClean="0"/>
              <a:t> beam-beam in the </a:t>
            </a:r>
            <a:r>
              <a:rPr lang="en-US" sz="1600" dirty="0" err="1" smtClean="0"/>
              <a:t>Tevatron</a:t>
            </a:r>
            <a:r>
              <a:rPr lang="en-US" sz="1600" dirty="0" smtClean="0"/>
              <a:t>”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A. </a:t>
            </a:r>
            <a:r>
              <a:rPr lang="en-US" sz="1600" dirty="0" err="1" smtClean="0"/>
              <a:t>Burov</a:t>
            </a:r>
            <a:r>
              <a:rPr lang="en-US" sz="1600" dirty="0" smtClean="0"/>
              <a:t>, ”Beam-beam, impedance and damper”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X. </a:t>
            </a:r>
            <a:r>
              <a:rPr lang="en-US" sz="1600" dirty="0" err="1" smtClean="0"/>
              <a:t>Buffat</a:t>
            </a:r>
            <a:r>
              <a:rPr lang="en-US" sz="1600" dirty="0" smtClean="0"/>
              <a:t>, “Stability diagrams of colliding beams”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C. </a:t>
            </a:r>
            <a:r>
              <a:rPr lang="en-US" sz="1600" dirty="0" err="1" smtClean="0"/>
              <a:t>Montag</a:t>
            </a:r>
            <a:r>
              <a:rPr lang="en-US" sz="1600" dirty="0" smtClean="0"/>
              <a:t>,”Beam-beam effects in space charge dominated ion beam”</a:t>
            </a:r>
            <a:endParaRPr lang="en-US" sz="1600" dirty="0"/>
          </a:p>
          <a:p>
            <a:r>
              <a:rPr lang="en-US" sz="1600" b="1" dirty="0" smtClean="0"/>
              <a:t>	Strong-Strong and coherent beam-beam effects</a:t>
            </a:r>
            <a:endParaRPr lang="en-US" sz="1600" b="1" dirty="0"/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S. White, </a:t>
            </a:r>
            <a:r>
              <a:rPr lang="en-US" sz="1600" dirty="0"/>
              <a:t>“</a:t>
            </a:r>
            <a:r>
              <a:rPr lang="en-US" sz="1600" dirty="0" smtClean="0"/>
              <a:t>Beam-beam and impedance</a:t>
            </a:r>
            <a:r>
              <a:rPr lang="en-US" sz="1600" dirty="0"/>
              <a:t>”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/>
              <a:t>X. </a:t>
            </a:r>
            <a:r>
              <a:rPr lang="en-US" sz="1600" dirty="0" err="1"/>
              <a:t>Buffat</a:t>
            </a:r>
            <a:r>
              <a:rPr lang="en-US" sz="1600" dirty="0"/>
              <a:t>, “Coherent beam-beam modes in the LHC”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/>
              <a:t>P. </a:t>
            </a:r>
            <a:r>
              <a:rPr lang="en-US" sz="1600" dirty="0" smtClean="0"/>
              <a:t>A. </a:t>
            </a:r>
            <a:r>
              <a:rPr lang="en-US" sz="1600" dirty="0" err="1" smtClean="0"/>
              <a:t>Goergen</a:t>
            </a:r>
            <a:r>
              <a:rPr lang="en-US" sz="1600" dirty="0" smtClean="0"/>
              <a:t>,”BTF measurements with beam-beam interactions”</a:t>
            </a:r>
          </a:p>
          <a:p>
            <a:r>
              <a:rPr lang="en-US" sz="1600" dirty="0" smtClean="0"/>
              <a:t>	</a:t>
            </a:r>
            <a:r>
              <a:rPr lang="en-US" sz="1600" b="1" dirty="0" err="1" smtClean="0"/>
              <a:t>Operatonal</a:t>
            </a:r>
            <a:r>
              <a:rPr lang="en-US" sz="1600" b="1" dirty="0" smtClean="0"/>
              <a:t> aspects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R. </a:t>
            </a:r>
            <a:r>
              <a:rPr lang="en-US" sz="1600" dirty="0" err="1" smtClean="0"/>
              <a:t>Giachino</a:t>
            </a:r>
            <a:r>
              <a:rPr lang="en-US" sz="1600" dirty="0" smtClean="0"/>
              <a:t>, “Diagnostics needs for beam-beam studies and optimization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W. </a:t>
            </a:r>
            <a:r>
              <a:rPr lang="en-US" sz="1600" dirty="0" err="1" smtClean="0"/>
              <a:t>Kozanecki</a:t>
            </a:r>
            <a:r>
              <a:rPr lang="en-US" sz="1600" dirty="0" smtClean="0"/>
              <a:t>, “Luminosity measurements and optimization – consequences for bb effects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46778" y="967471"/>
            <a:ext cx="8818566" cy="1149195"/>
          </a:xfrm>
          <a:prstGeom prst="roundRect">
            <a:avLst/>
          </a:prstGeom>
          <a:solidFill>
            <a:srgbClr val="F28EFF">
              <a:alpha val="24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1187" y="514650"/>
            <a:ext cx="8549724" cy="2371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FF0000"/>
                </a:solidFill>
              </a:rPr>
              <a:t>What we should address?</a:t>
            </a:r>
          </a:p>
          <a:p>
            <a:pPr>
              <a:lnSpc>
                <a:spcPct val="120000"/>
              </a:lnSpc>
            </a:pPr>
            <a:r>
              <a:rPr lang="en-US" sz="2000" b="1" dirty="0"/>
              <a:t>Development of simulation tools for multiple effects,  to reproduce LHC </a:t>
            </a:r>
            <a:r>
              <a:rPr lang="en-US" sz="2000" b="1" dirty="0" smtClean="0"/>
              <a:t>observations, and flexible for different operational scenarios</a:t>
            </a:r>
          </a:p>
          <a:p>
            <a:pPr>
              <a:lnSpc>
                <a:spcPct val="120000"/>
              </a:lnSpc>
            </a:pPr>
            <a:r>
              <a:rPr lang="en-US" sz="2000" b="1" dirty="0" smtClean="0"/>
              <a:t>Need </a:t>
            </a:r>
            <a:r>
              <a:rPr lang="en-US" sz="2000" b="1" dirty="0"/>
              <a:t>observables to benchmark models 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Need to define/study possible operational scenarios </a:t>
            </a:r>
            <a:r>
              <a:rPr lang="en-US" sz="2000" dirty="0" smtClean="0"/>
              <a:t>(</a:t>
            </a:r>
            <a:r>
              <a:rPr lang="en-US" sz="2000" dirty="0"/>
              <a:t>25 ns, 50 ns, </a:t>
            </a:r>
            <a:r>
              <a:rPr lang="en-US" sz="2000" dirty="0" err="1"/>
              <a:t>emittances</a:t>
            </a:r>
            <a:r>
              <a:rPr lang="en-US" sz="2000" dirty="0"/>
              <a:t>)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Leveling strategies and BB effects, needs careful thinking 4 experiments</a:t>
            </a:r>
          </a:p>
        </p:txBody>
      </p:sp>
    </p:spTree>
    <p:extLst>
      <p:ext uri="{BB962C8B-B14F-4D97-AF65-F5344CB8AC3E}">
        <p14:creationId xmlns:p14="http://schemas.microsoft.com/office/powerpoint/2010/main" val="40973327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NH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60" y="528487"/>
            <a:ext cx="4654080" cy="29891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474" y="-136584"/>
            <a:ext cx="9144000" cy="656695"/>
          </a:xfrm>
        </p:spPr>
        <p:txBody>
          <a:bodyPr>
            <a:noAutofit/>
          </a:bodyPr>
          <a:lstStyle/>
          <a:p>
            <a:r>
              <a:rPr lang="en-US" sz="3200" dirty="0"/>
              <a:t>Studies for after LS1</a:t>
            </a:r>
            <a:endParaRPr lang="en-US" sz="30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20" y="3938469"/>
            <a:ext cx="4158720" cy="2914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575277" y="5693675"/>
            <a:ext cx="2544480" cy="58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55221" rIns="81639" bIns="4082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Instability observed when </a:t>
            </a:r>
          </a:p>
          <a:p>
            <a:pPr>
              <a:lnSpc>
                <a:spcPct val="109000"/>
              </a:lnSpc>
            </a:pPr>
            <a:r>
              <a:rPr lang="en-US" dirty="0">
                <a:solidFill>
                  <a:srgbClr val="FF0000"/>
                </a:solidFill>
                <a:latin typeface="Symbol" charset="0"/>
              </a:rPr>
              <a:t>p</a:t>
            </a:r>
            <a:r>
              <a:rPr lang="en-US" dirty="0">
                <a:solidFill>
                  <a:srgbClr val="FF0000"/>
                </a:solidFill>
              </a:rPr>
              <a:t>-mode crosses mode -1</a:t>
            </a:r>
          </a:p>
        </p:txBody>
      </p:sp>
      <p:pic>
        <p:nvPicPr>
          <p:cNvPr id="14" name="Picture 13" descr="VSDiag_sepScanSync_p450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1731" y="790163"/>
            <a:ext cx="3939767" cy="296938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753556" y="3587525"/>
            <a:ext cx="33485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Beam-beam and Impedance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23978" y="377478"/>
            <a:ext cx="39508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tability diagrams from tracking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02393" y="2900173"/>
            <a:ext cx="19408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A. </a:t>
            </a:r>
            <a:r>
              <a:rPr lang="en-US" sz="1600" b="1" dirty="0" err="1" smtClean="0"/>
              <a:t>Burov</a:t>
            </a:r>
            <a:r>
              <a:rPr lang="en-US" sz="1600" b="1" dirty="0" smtClean="0"/>
              <a:t> NHT Model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062605" y="4834802"/>
            <a:ext cx="38278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Many new models including </a:t>
            </a:r>
          </a:p>
          <a:p>
            <a:r>
              <a:rPr lang="en-US" sz="2000" b="1" dirty="0" smtClean="0"/>
              <a:t>beam-beam, impedance, transverse damper for multi bunch beams have been developed during 2012</a:t>
            </a:r>
            <a:endParaRPr lang="en-US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850920" y="3916338"/>
            <a:ext cx="4568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How does beam-beam changes/plays with other effects?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424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756" y="-116428"/>
            <a:ext cx="8229600" cy="65669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Studies for after LS1</a:t>
            </a:r>
            <a:endParaRPr lang="en-US" sz="3600" dirty="0"/>
          </a:p>
        </p:txBody>
      </p:sp>
      <p:sp>
        <p:nvSpPr>
          <p:cNvPr id="9" name="Rounded Rectangle 8"/>
          <p:cNvSpPr/>
          <p:nvPr/>
        </p:nvSpPr>
        <p:spPr>
          <a:xfrm>
            <a:off x="80632" y="3767667"/>
            <a:ext cx="9063368" cy="2806860"/>
          </a:xfrm>
          <a:prstGeom prst="roundRect">
            <a:avLst/>
          </a:prstGeom>
          <a:solidFill>
            <a:srgbClr val="CCFFCC">
              <a:alpha val="39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4076" y="3985645"/>
            <a:ext cx="90633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	Operational aspects of beam-beam effects I - II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R. </a:t>
            </a:r>
            <a:r>
              <a:rPr lang="en-US" dirty="0" err="1"/>
              <a:t>Jacobsson</a:t>
            </a:r>
            <a:r>
              <a:rPr lang="en-US" dirty="0"/>
              <a:t>, “Needs and requirements from the physics experiments”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T. </a:t>
            </a:r>
            <a:r>
              <a:rPr lang="en-US" dirty="0" err="1" smtClean="0"/>
              <a:t>Pieloni&amp;B</a:t>
            </a:r>
            <a:r>
              <a:rPr lang="en-US" dirty="0"/>
              <a:t>. </a:t>
            </a:r>
            <a:r>
              <a:rPr lang="en-US" dirty="0" err="1"/>
              <a:t>Muratori</a:t>
            </a:r>
            <a:r>
              <a:rPr lang="en-US" dirty="0"/>
              <a:t>, “Luminosity leveling </a:t>
            </a:r>
            <a:r>
              <a:rPr lang="en-US" dirty="0" smtClean="0"/>
              <a:t>techniques: </a:t>
            </a:r>
            <a:r>
              <a:rPr lang="en-US" dirty="0"/>
              <a:t>implications for beam-beam interactions”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D. </a:t>
            </a:r>
            <a:r>
              <a:rPr lang="en-US" dirty="0" err="1"/>
              <a:t>Jacquet</a:t>
            </a:r>
            <a:r>
              <a:rPr lang="en-US" dirty="0"/>
              <a:t>,”Implementation and experience with luminosity leveling with offset beams”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R. </a:t>
            </a:r>
            <a:r>
              <a:rPr lang="en-US" dirty="0" err="1"/>
              <a:t>Giachino</a:t>
            </a:r>
            <a:r>
              <a:rPr lang="en-US" dirty="0"/>
              <a:t>,”Diagnostics needs for beam-beam studies and optimization”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W. </a:t>
            </a:r>
            <a:r>
              <a:rPr lang="en-US" dirty="0" err="1" smtClean="0"/>
              <a:t>Kozanecki</a:t>
            </a:r>
            <a:r>
              <a:rPr lang="en-US" dirty="0"/>
              <a:t>, “Luminosity measurements and optimization-consequences for beam-beam </a:t>
            </a:r>
            <a:r>
              <a:rPr lang="en-US" dirty="0" smtClean="0"/>
              <a:t>effects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X. </a:t>
            </a:r>
            <a:r>
              <a:rPr lang="en-US" dirty="0" err="1" smtClean="0"/>
              <a:t>Buffat</a:t>
            </a:r>
            <a:r>
              <a:rPr lang="en-US" dirty="0" smtClean="0"/>
              <a:t>, “Consequences of missing collisions – beam stability and Landau damping”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80632" y="1711080"/>
            <a:ext cx="8818566" cy="1488390"/>
          </a:xfrm>
          <a:prstGeom prst="roundRect">
            <a:avLst/>
          </a:prstGeom>
          <a:solidFill>
            <a:srgbClr val="CCFFCC">
              <a:alpha val="24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0315" y="458206"/>
            <a:ext cx="9103685" cy="2741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FF0000"/>
                </a:solidFill>
              </a:rPr>
              <a:t>What we should address?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Development of simulation tools for multiple effects,  to reproduce LHC </a:t>
            </a:r>
            <a:r>
              <a:rPr lang="en-US" sz="2000" dirty="0" smtClean="0"/>
              <a:t>observations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Need for observables to benchmark models </a:t>
            </a:r>
          </a:p>
          <a:p>
            <a:pPr>
              <a:lnSpc>
                <a:spcPct val="120000"/>
              </a:lnSpc>
            </a:pPr>
            <a:r>
              <a:rPr lang="en-US" sz="2000" b="1" dirty="0"/>
              <a:t>Need to define/study possible operational scenarios for cases (25 ns, 50 ns, </a:t>
            </a:r>
            <a:r>
              <a:rPr lang="en-US" sz="2000" b="1" dirty="0" smtClean="0"/>
              <a:t>parameters)</a:t>
            </a:r>
            <a:endParaRPr lang="en-US" sz="2000" b="1" dirty="0"/>
          </a:p>
          <a:p>
            <a:pPr>
              <a:lnSpc>
                <a:spcPct val="120000"/>
              </a:lnSpc>
            </a:pPr>
            <a:r>
              <a:rPr lang="en-US" sz="2000" b="1" dirty="0"/>
              <a:t>Leveling strategies and BB effects, needs careful </a:t>
            </a:r>
            <a:r>
              <a:rPr lang="en-US" sz="2000" b="1" dirty="0" smtClean="0"/>
              <a:t>thinking 4 experiments all independent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366800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00050" y="-136525"/>
            <a:ext cx="8229600" cy="657225"/>
          </a:xfrm>
        </p:spPr>
        <p:txBody>
          <a:bodyPr>
            <a:noAutofit/>
          </a:bodyPr>
          <a:lstStyle/>
          <a:p>
            <a:r>
              <a:rPr lang="en-US" sz="3200" dirty="0"/>
              <a:t>Studies for after LS1</a:t>
            </a:r>
            <a:endParaRPr lang="en-US" sz="3000" dirty="0"/>
          </a:p>
        </p:txBody>
      </p:sp>
      <p:pic>
        <p:nvPicPr>
          <p:cNvPr id="17" name="Picture 16" descr="relSpecLumi_betaSt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586" y="3064874"/>
            <a:ext cx="5003557" cy="3771154"/>
          </a:xfrm>
          <a:prstGeom prst="rect">
            <a:avLst/>
          </a:prstGeom>
        </p:spPr>
      </p:pic>
      <p:pic>
        <p:nvPicPr>
          <p:cNvPr id="18" name="Picture 17" descr="HSDiag_sepScanSync_p4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55" y="460232"/>
            <a:ext cx="5001483" cy="3769592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4726644" y="1217776"/>
            <a:ext cx="4558462" cy="1160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+mn-lt"/>
                <a:cs typeface="Symbol" charset="2"/>
              </a:rPr>
              <a:t>Instabilities cured by: </a:t>
            </a:r>
            <a:r>
              <a:rPr lang="en-US" sz="2800" b="1" dirty="0" err="1" smtClean="0">
                <a:latin typeface="+mn-lt"/>
                <a:cs typeface="Symbol" charset="2"/>
              </a:rPr>
              <a:t>Collide&amp;squeeze</a:t>
            </a:r>
            <a:r>
              <a:rPr lang="en-US" sz="2800" b="1" dirty="0" smtClean="0">
                <a:latin typeface="+mn-lt"/>
                <a:cs typeface="Symbol" charset="2"/>
              </a:rPr>
              <a:t>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190742" y="5650841"/>
            <a:ext cx="2232248" cy="675575"/>
            <a:chOff x="997317" y="1253767"/>
            <a:chExt cx="4078739" cy="1234405"/>
          </a:xfrm>
        </p:grpSpPr>
        <p:grpSp>
          <p:nvGrpSpPr>
            <p:cNvPr id="21" name="Group 20"/>
            <p:cNvGrpSpPr/>
            <p:nvPr/>
          </p:nvGrpSpPr>
          <p:grpSpPr>
            <a:xfrm>
              <a:off x="997317" y="1253767"/>
              <a:ext cx="4078739" cy="1234405"/>
              <a:chOff x="467544" y="1253767"/>
              <a:chExt cx="4078739" cy="1234405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539552" y="1253767"/>
                <a:ext cx="1317746" cy="663065"/>
              </a:xfrm>
              <a:prstGeom prst="ellipse">
                <a:avLst/>
              </a:prstGeom>
              <a:solidFill>
                <a:srgbClr val="3366FF">
                  <a:alpha val="21000"/>
                </a:srgb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539552" y="1253767"/>
                <a:ext cx="1317746" cy="663065"/>
              </a:xfrm>
              <a:prstGeom prst="ellipse">
                <a:avLst/>
              </a:prstGeom>
              <a:solidFill>
                <a:srgbClr val="FF0000">
                  <a:alpha val="21000"/>
                </a:srgb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174134" y="1325775"/>
                <a:ext cx="1029714" cy="519049"/>
              </a:xfrm>
              <a:prstGeom prst="ellipse">
                <a:avLst/>
              </a:prstGeom>
              <a:solidFill>
                <a:srgbClr val="3366FF">
                  <a:alpha val="21000"/>
                </a:srgb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3491880" y="1399616"/>
                <a:ext cx="741682" cy="373200"/>
              </a:xfrm>
              <a:prstGeom prst="ellipse">
                <a:avLst/>
              </a:prstGeom>
              <a:solidFill>
                <a:srgbClr val="3366FF">
                  <a:alpha val="21000"/>
                </a:srgb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491880" y="1412776"/>
                <a:ext cx="741682" cy="373200"/>
              </a:xfrm>
              <a:prstGeom prst="ellipse">
                <a:avLst/>
              </a:prstGeom>
              <a:solidFill>
                <a:srgbClr val="FF0000">
                  <a:alpha val="21000"/>
                </a:srgb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Arrow Connector 27"/>
              <p:cNvCxnSpPr/>
              <p:nvPr/>
            </p:nvCxnSpPr>
            <p:spPr>
              <a:xfrm>
                <a:off x="467544" y="2146217"/>
                <a:ext cx="4078739" cy="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1962872" y="2153236"/>
                <a:ext cx="620810" cy="334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/>
                  <a:t>Time</a:t>
                </a:r>
                <a:endParaRPr lang="en-US" sz="2000" b="1" dirty="0"/>
              </a:p>
            </p:txBody>
          </p:sp>
        </p:grpSp>
        <p:sp>
          <p:nvSpPr>
            <p:cNvPr id="22" name="Oval 21"/>
            <p:cNvSpPr/>
            <p:nvPr/>
          </p:nvSpPr>
          <p:spPr>
            <a:xfrm>
              <a:off x="2699792" y="1325775"/>
              <a:ext cx="1029714" cy="519049"/>
            </a:xfrm>
            <a:prstGeom prst="ellipse">
              <a:avLst/>
            </a:prstGeom>
            <a:solidFill>
              <a:srgbClr val="FF0000">
                <a:alpha val="21000"/>
              </a:srgb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338666" y="4480659"/>
            <a:ext cx="41616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cs typeface="Symbol" charset="2"/>
              </a:rPr>
              <a:t>High pile-up reduced by larger </a:t>
            </a:r>
            <a:r>
              <a:rPr lang="en-US" sz="2800" b="1" dirty="0">
                <a:latin typeface="Symbol" charset="2"/>
                <a:cs typeface="Symbol" charset="2"/>
              </a:rPr>
              <a:t>b</a:t>
            </a:r>
            <a:r>
              <a:rPr lang="en-US" sz="2800" b="1" dirty="0" smtClean="0">
                <a:cs typeface="Symbol" charset="2"/>
              </a:rPr>
              <a:t>* then squeeze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224533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00" y="37796"/>
            <a:ext cx="9042400" cy="652528"/>
          </a:xfrm>
        </p:spPr>
        <p:txBody>
          <a:bodyPr>
            <a:noAutofit/>
          </a:bodyPr>
          <a:lstStyle/>
          <a:p>
            <a:r>
              <a:rPr lang="en-US" sz="3400" dirty="0" smtClean="0"/>
              <a:t>HL-LHC Project: main parameters and BB view</a:t>
            </a:r>
            <a:endParaRPr lang="en-US" sz="3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267294"/>
              </p:ext>
            </p:extLst>
          </p:nvPr>
        </p:nvGraphicFramePr>
        <p:xfrm>
          <a:off x="192567" y="1396180"/>
          <a:ext cx="5959474" cy="4687891"/>
        </p:xfrm>
        <a:graphic>
          <a:graphicData uri="http://schemas.openxmlformats.org/drawingml/2006/table">
            <a:tbl>
              <a:tblPr/>
              <a:tblGrid>
                <a:gridCol w="1850632"/>
                <a:gridCol w="1193914"/>
                <a:gridCol w="1466990"/>
                <a:gridCol w="1447938"/>
              </a:tblGrid>
              <a:tr h="39846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Parameter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nominal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 25ns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50ns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1.15E+11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2.2E+11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3.5E+11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2808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2808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1404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beam current [A]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0.58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1.12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0.89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x-ing angle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rad]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300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590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590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beam separation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s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]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9.9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12.5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11.4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b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*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[m]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0.55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0.15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0.15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3.75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3.0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L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[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eVs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]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2.51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2.51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2.51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energy spread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1.20E-04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1.20E-04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1.20E-04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bunch length [m]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7.50E-02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7.50E-02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7.50E-02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IBS horizontal [h]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80 -&gt; 106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18.5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17.2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IBS longitudinal [h]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61 -&gt; 60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20.4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16.1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Piwinski parameter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0.68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3.12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2.85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geom.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reduction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*</a:t>
                      </a:r>
                      <a:endParaRPr kumimoji="0" 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0.83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0.305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0.331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beam-beam / IP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3.10E-03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3.3E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-03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4.7E-03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Peak Luminosity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1 10</a:t>
                      </a:r>
                      <a:r>
                        <a:rPr kumimoji="0" lang="en-US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7.4 10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8.5 10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Virtual Luminosity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1.2 10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24 10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26 10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76200" y="1044184"/>
            <a:ext cx="8966200" cy="492125"/>
            <a:chOff x="288" y="2160"/>
            <a:chExt cx="5648" cy="310"/>
          </a:xfrm>
        </p:grpSpPr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>
              <a:off x="288" y="225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7" name="Text Box 14"/>
            <p:cNvSpPr txBox="1">
              <a:spLocks noChangeArrowheads="1"/>
            </p:cNvSpPr>
            <p:nvPr/>
          </p:nvSpPr>
          <p:spPr bwMode="auto">
            <a:xfrm>
              <a:off x="674" y="2160"/>
              <a:ext cx="5262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2600" dirty="0">
                  <a:solidFill>
                    <a:srgbClr val="3333CC"/>
                  </a:solidFill>
                </a:rPr>
                <a:t>‘Stretched’ Baseline Parameters following 2</a:t>
              </a:r>
              <a:r>
                <a:rPr lang="en-US" sz="2600" baseline="30000" dirty="0">
                  <a:solidFill>
                    <a:srgbClr val="3333CC"/>
                  </a:solidFill>
                </a:rPr>
                <a:t>nd</a:t>
              </a:r>
              <a:r>
                <a:rPr lang="en-US" sz="2600" dirty="0">
                  <a:solidFill>
                    <a:srgbClr val="3333CC"/>
                  </a:solidFill>
                </a:rPr>
                <a:t> HL-LHC-LIU:</a:t>
              </a:r>
              <a:endParaRPr lang="en-US" dirty="0">
                <a:solidFill>
                  <a:srgbClr val="27551F"/>
                </a:solidFill>
                <a:sym typeface="Wingdings" charset="0"/>
              </a:endParaRPr>
            </a:p>
          </p:txBody>
        </p:sp>
      </p:grp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771774"/>
              </p:ext>
            </p:extLst>
          </p:nvPr>
        </p:nvGraphicFramePr>
        <p:xfrm>
          <a:off x="273361" y="6034886"/>
          <a:ext cx="5931599" cy="362645"/>
        </p:xfrm>
        <a:graphic>
          <a:graphicData uri="http://schemas.openxmlformats.org/drawingml/2006/table">
            <a:tbl>
              <a:tblPr/>
              <a:tblGrid>
                <a:gridCol w="2108005"/>
                <a:gridCol w="893215"/>
                <a:gridCol w="1503793"/>
                <a:gridCol w="1426586"/>
              </a:tblGrid>
              <a:tr h="36264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Events/crossing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19 /28</a:t>
                      </a:r>
                      <a:endParaRPr kumimoji="0" 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207/140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476/140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352800" y="1536308"/>
            <a:ext cx="1384241" cy="460000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de-DE">
              <a:solidFill>
                <a:srgbClr val="3B812F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4795312" y="1536308"/>
            <a:ext cx="1384241" cy="4591156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de-DE">
              <a:solidFill>
                <a:srgbClr val="3B812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2242" y="5147018"/>
            <a:ext cx="6019800" cy="239391"/>
          </a:xfrm>
          <a:prstGeom prst="rect">
            <a:avLst/>
          </a:prstGeom>
          <a:solidFill>
            <a:srgbClr val="FFFF00">
              <a:alpha val="2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39647" y="1859392"/>
            <a:ext cx="6019800" cy="239391"/>
          </a:xfrm>
          <a:prstGeom prst="rect">
            <a:avLst/>
          </a:prstGeom>
          <a:solidFill>
            <a:srgbClr val="FFFF00">
              <a:alpha val="2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61162" y="2635627"/>
            <a:ext cx="6019800" cy="239391"/>
          </a:xfrm>
          <a:prstGeom prst="rect">
            <a:avLst/>
          </a:prstGeom>
          <a:solidFill>
            <a:srgbClr val="FFFF00">
              <a:alpha val="2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02976" y="1783945"/>
            <a:ext cx="1986503" cy="332479"/>
          </a:xfrm>
          <a:prstGeom prst="rect">
            <a:avLst/>
          </a:prstGeom>
          <a:solidFill>
            <a:srgbClr val="FF0000">
              <a:alpha val="2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7179374" y="1814916"/>
            <a:ext cx="1552303" cy="497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3952" tIns="17581" rIns="43952" bIns="17581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000000"/>
                </a:solidFill>
                <a:latin typeface="Comic Sans MS" charset="0"/>
              </a:rPr>
              <a:t>Large </a:t>
            </a:r>
            <a:r>
              <a:rPr lang="en-US" sz="1500" b="1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x</a:t>
            </a:r>
            <a:r>
              <a:rPr lang="en-US" sz="1500" b="1" baseline="-25000" dirty="0" err="1" smtClean="0">
                <a:solidFill>
                  <a:srgbClr val="000000"/>
                </a:solidFill>
                <a:latin typeface="Comic Sans MS" charset="0"/>
              </a:rPr>
              <a:t>bb</a:t>
            </a:r>
            <a:endParaRPr lang="en-US" sz="1500" b="1" baseline="-25000" dirty="0">
              <a:solidFill>
                <a:srgbClr val="000000"/>
              </a:solidFill>
              <a:latin typeface="Comic Sans MS" charset="0"/>
            </a:endParaRPr>
          </a:p>
          <a:p>
            <a:pPr algn="ctr"/>
            <a:endParaRPr lang="en-US" sz="1500" b="1" dirty="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978976" y="3506393"/>
            <a:ext cx="1986503" cy="1327283"/>
          </a:xfrm>
          <a:prstGeom prst="rect">
            <a:avLst/>
          </a:prstGeom>
          <a:solidFill>
            <a:srgbClr val="FF0000">
              <a:alpha val="2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6967696" y="3537365"/>
            <a:ext cx="1997783" cy="142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3952" tIns="17581" rIns="43952" bIns="17581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000000"/>
                </a:solidFill>
                <a:latin typeface="Comic Sans MS" charset="0"/>
              </a:rPr>
              <a:t>Large crossing angle requires compensation of geometrical factor by CRAB-CAVITIES </a:t>
            </a:r>
            <a:endParaRPr lang="en-US" sz="1500" b="1" baseline="-25000" dirty="0">
              <a:solidFill>
                <a:srgbClr val="000000"/>
              </a:solidFill>
              <a:latin typeface="Comic Sans MS" charset="0"/>
            </a:endParaRPr>
          </a:p>
          <a:p>
            <a:pPr algn="ctr"/>
            <a:endParaRPr lang="en-US" sz="1500" b="1" dirty="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24" name="Right Brace 23"/>
          <p:cNvSpPr/>
          <p:nvPr/>
        </p:nvSpPr>
        <p:spPr>
          <a:xfrm>
            <a:off x="6180962" y="2769172"/>
            <a:ext cx="663257" cy="251139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967696" y="5147018"/>
            <a:ext cx="1986503" cy="1327283"/>
          </a:xfrm>
          <a:prstGeom prst="rect">
            <a:avLst/>
          </a:prstGeom>
          <a:solidFill>
            <a:srgbClr val="FF0000">
              <a:alpha val="2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967696" y="5227640"/>
            <a:ext cx="19512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latin typeface="Comic Sans MS" charset="0"/>
              </a:rPr>
              <a:t>High pile-up needs robust strategy for leveling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204960" y="1975296"/>
            <a:ext cx="762736" cy="176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269160" y="6290972"/>
            <a:ext cx="575059" cy="176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61162" y="6181468"/>
            <a:ext cx="6019800" cy="239391"/>
          </a:xfrm>
          <a:prstGeom prst="rect">
            <a:avLst/>
          </a:prstGeom>
          <a:solidFill>
            <a:srgbClr val="FFFF00">
              <a:alpha val="2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926056" y="2265166"/>
            <a:ext cx="1986503" cy="1064017"/>
          </a:xfrm>
          <a:prstGeom prst="rect">
            <a:avLst/>
          </a:prstGeom>
          <a:solidFill>
            <a:srgbClr val="FF0000">
              <a:alpha val="2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731001" y="2229361"/>
            <a:ext cx="2311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000000"/>
                </a:solidFill>
                <a:latin typeface="Comic Sans MS" charset="0"/>
              </a:rPr>
              <a:t>DA studies with Working Point optimization &amp; Orbit effects</a:t>
            </a:r>
            <a:endParaRPr lang="en-US" sz="1500" dirty="0"/>
          </a:p>
        </p:txBody>
      </p:sp>
      <p:cxnSp>
        <p:nvCxnSpPr>
          <p:cNvPr id="34" name="Straight Arrow Connector 33"/>
          <p:cNvCxnSpPr>
            <a:endCxn id="32" idx="1"/>
          </p:cNvCxnSpPr>
          <p:nvPr/>
        </p:nvCxnSpPr>
        <p:spPr>
          <a:xfrm flipV="1">
            <a:off x="6204960" y="2797175"/>
            <a:ext cx="721096" cy="4543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54802" y="3140847"/>
            <a:ext cx="6019800" cy="239391"/>
          </a:xfrm>
          <a:prstGeom prst="rect">
            <a:avLst/>
          </a:prstGeom>
          <a:solidFill>
            <a:srgbClr val="FFFF00">
              <a:alpha val="2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6204960" y="2098783"/>
            <a:ext cx="639259" cy="5368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64345" y="6404002"/>
            <a:ext cx="10136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 smtClean="0">
                <a:solidFill>
                  <a:srgbClr val="3333CC"/>
                </a:solidFill>
              </a:rPr>
              <a:t>O. </a:t>
            </a:r>
            <a:r>
              <a:rPr lang="en-US" sz="1500" dirty="0" err="1" smtClean="0">
                <a:solidFill>
                  <a:srgbClr val="3333CC"/>
                </a:solidFill>
              </a:rPr>
              <a:t>Bruning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000082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582"/>
            <a:ext cx="8229600" cy="93891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BB effects and luminosity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989" y="3894681"/>
            <a:ext cx="4100178" cy="957784"/>
          </a:xfrm>
          <a:prstGeom prst="rect">
            <a:avLst/>
          </a:prstGeom>
        </p:spPr>
      </p:pic>
      <p:sp>
        <p:nvSpPr>
          <p:cNvPr id="6" name="Rectangle 44"/>
          <p:cNvSpPr>
            <a:spLocks noChangeArrowheads="1"/>
          </p:cNvSpPr>
          <p:nvPr/>
        </p:nvSpPr>
        <p:spPr bwMode="auto">
          <a:xfrm>
            <a:off x="120235" y="1655746"/>
            <a:ext cx="4392488" cy="1545250"/>
          </a:xfrm>
          <a:prstGeom prst="rect">
            <a:avLst/>
          </a:prstGeom>
          <a:noFill/>
          <a:ln w="22225" cap="flat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723" y="1804136"/>
            <a:ext cx="3848100" cy="1181100"/>
          </a:xfrm>
          <a:prstGeom prst="rect">
            <a:avLst/>
          </a:prstGeom>
        </p:spPr>
      </p:pic>
      <p:sp>
        <p:nvSpPr>
          <p:cNvPr id="8" name="Rectangle 44"/>
          <p:cNvSpPr>
            <a:spLocks noChangeArrowheads="1"/>
          </p:cNvSpPr>
          <p:nvPr/>
        </p:nvSpPr>
        <p:spPr bwMode="auto">
          <a:xfrm>
            <a:off x="120235" y="3614354"/>
            <a:ext cx="4392488" cy="1545250"/>
          </a:xfrm>
          <a:prstGeom prst="rect">
            <a:avLst/>
          </a:prstGeom>
          <a:noFill/>
          <a:ln w="22225" cap="flat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" name="Group 17"/>
          <p:cNvGrpSpPr>
            <a:grpSpLocks/>
          </p:cNvGrpSpPr>
          <p:nvPr/>
        </p:nvGrpSpPr>
        <p:grpSpPr bwMode="auto">
          <a:xfrm>
            <a:off x="4656667" y="1120259"/>
            <a:ext cx="4345706" cy="4367321"/>
            <a:chOff x="2286000" y="838200"/>
            <a:chExt cx="4106862" cy="3581400"/>
          </a:xfrm>
        </p:grpSpPr>
        <p:sp>
          <p:nvSpPr>
            <p:cNvPr id="11" name="Rectangle 37"/>
            <p:cNvSpPr>
              <a:spLocks noChangeArrowheads="1"/>
            </p:cNvSpPr>
            <p:nvPr/>
          </p:nvSpPr>
          <p:spPr bwMode="auto">
            <a:xfrm>
              <a:off x="2971800" y="838200"/>
              <a:ext cx="327025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 algn="ctr">
                <a:lnSpc>
                  <a:spcPct val="90000"/>
                </a:lnSpc>
                <a:buClr>
                  <a:srgbClr val="FF0000"/>
                </a:buClr>
                <a:buFont typeface="Wingdings" charset="0"/>
                <a:buNone/>
              </a:pPr>
              <a:r>
                <a:rPr lang="en-US" sz="2000" baseline="0">
                  <a:solidFill>
                    <a:schemeClr val="accent2"/>
                  </a:solidFill>
                </a:rPr>
                <a:t> Beam-beam force</a:t>
              </a:r>
            </a:p>
          </p:txBody>
        </p:sp>
        <p:pic>
          <p:nvPicPr>
            <p:cNvPr id="12" name="Picture 40" descr="ForceBBnew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1217613"/>
              <a:ext cx="4106862" cy="3201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Oval 12"/>
          <p:cNvSpPr/>
          <p:nvPr/>
        </p:nvSpPr>
        <p:spPr>
          <a:xfrm>
            <a:off x="6293559" y="3203792"/>
            <a:ext cx="1463721" cy="223346"/>
          </a:xfrm>
          <a:prstGeom prst="ellipse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694432" y="4189141"/>
            <a:ext cx="1463721" cy="223346"/>
          </a:xfrm>
          <a:prstGeom prst="ellipse">
            <a:avLst/>
          </a:prstGeom>
          <a:solidFill>
            <a:srgbClr val="008000">
              <a:alpha val="28000"/>
            </a:srgbClr>
          </a:solidFill>
          <a:ln>
            <a:solidFill>
              <a:srgbClr val="008000">
                <a:alpha val="49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0235" y="5445247"/>
            <a:ext cx="4572000" cy="8771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 smtClean="0">
                <a:solidFill>
                  <a:srgbClr val="000000"/>
                </a:solidFill>
              </a:rPr>
              <a:t>Different Effects Head-on and Long-range…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b="1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 smtClean="0">
                <a:solidFill>
                  <a:srgbClr val="000000"/>
                </a:solidFill>
              </a:rPr>
              <a:t>Two </a:t>
            </a:r>
            <a:r>
              <a:rPr lang="en-US" b="1" dirty="0">
                <a:solidFill>
                  <a:srgbClr val="000000"/>
                </a:solidFill>
              </a:rPr>
              <a:t>main questions</a:t>
            </a:r>
            <a:r>
              <a:rPr lang="en-US" b="1" dirty="0" smtClean="0">
                <a:solidFill>
                  <a:srgbClr val="000000"/>
                </a:solidFill>
              </a:rPr>
              <a:t>: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497636" y="2800570"/>
            <a:ext cx="1002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Head-on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801870" y="4392147"/>
            <a:ext cx="1255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Long-range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870497" y="5722328"/>
            <a:ext cx="4047722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>
                <a:solidFill>
                  <a:srgbClr val="FF0000"/>
                </a:solidFill>
              </a:rPr>
              <a:t>What happens to a single particle?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>
                <a:solidFill>
                  <a:srgbClr val="FF0000"/>
                </a:solidFill>
              </a:rPr>
              <a:t>What happens to the whole beam?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0235" y="1007941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Pushing for luminosity means stronger beam-beam effects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63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26" y="-128482"/>
            <a:ext cx="8229600" cy="922114"/>
          </a:xfrm>
        </p:spPr>
        <p:txBody>
          <a:bodyPr/>
          <a:lstStyle/>
          <a:p>
            <a:r>
              <a:rPr lang="en-US" dirty="0" smtClean="0"/>
              <a:t>HL-LHC</a:t>
            </a:r>
            <a:endParaRPr lang="en-US" dirty="0"/>
          </a:p>
        </p:txBody>
      </p:sp>
      <p:pic>
        <p:nvPicPr>
          <p:cNvPr id="4" name="Picture 3" descr="Untitle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301" y="419396"/>
            <a:ext cx="3521976" cy="18739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4" y="1108547"/>
            <a:ext cx="4403452" cy="103393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52344" y="964531"/>
            <a:ext cx="3384376" cy="1296144"/>
          </a:xfrm>
          <a:prstGeom prst="rect">
            <a:avLst/>
          </a:prstGeom>
          <a:solidFill>
            <a:srgbClr val="FFFF00">
              <a:alpha val="21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05" y="622832"/>
            <a:ext cx="3914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Geometric reduction factor of 70%</a:t>
            </a:r>
            <a:endParaRPr lang="en-US" b="1" dirty="0"/>
          </a:p>
        </p:txBody>
      </p:sp>
      <p:sp>
        <p:nvSpPr>
          <p:cNvPr id="9" name="Rounded Rectangle 8"/>
          <p:cNvSpPr/>
          <p:nvPr/>
        </p:nvSpPr>
        <p:spPr>
          <a:xfrm>
            <a:off x="72225" y="3788145"/>
            <a:ext cx="9036495" cy="2894110"/>
          </a:xfrm>
          <a:prstGeom prst="roundRect">
            <a:avLst/>
          </a:prstGeom>
          <a:solidFill>
            <a:srgbClr val="CCFFCC">
              <a:alpha val="39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0425" y="3788145"/>
            <a:ext cx="900121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	</a:t>
            </a:r>
            <a:r>
              <a:rPr lang="en-US" sz="1600" b="1" dirty="0" smtClean="0"/>
              <a:t>Studies for Future Projects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A. </a:t>
            </a:r>
            <a:r>
              <a:rPr lang="en-US" sz="1600" dirty="0" err="1" smtClean="0"/>
              <a:t>Valishev</a:t>
            </a:r>
            <a:r>
              <a:rPr lang="en-US" sz="1600" dirty="0" smtClean="0"/>
              <a:t>, ”Beam-beam studies for the HL-LHC”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S. </a:t>
            </a:r>
            <a:r>
              <a:rPr lang="en-US" sz="1600" dirty="0" err="1" smtClean="0"/>
              <a:t>Paret</a:t>
            </a:r>
            <a:r>
              <a:rPr lang="en-US" sz="1600" dirty="0" smtClean="0"/>
              <a:t>, “ Simulation of beam-beam induced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growth in the HL-LHC with crab cavities</a:t>
            </a:r>
            <a:endParaRPr lang="en-US" sz="1600" dirty="0"/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K. </a:t>
            </a:r>
            <a:r>
              <a:rPr lang="en-US" sz="1600" dirty="0" err="1" smtClean="0"/>
              <a:t>Ohmi</a:t>
            </a:r>
            <a:r>
              <a:rPr lang="en-US" sz="1600" dirty="0" smtClean="0"/>
              <a:t>, “Beam-beam predictions for </a:t>
            </a:r>
            <a:r>
              <a:rPr lang="en-US" sz="1600" dirty="0" err="1" smtClean="0"/>
              <a:t>SuperKEKB</a:t>
            </a:r>
            <a:r>
              <a:rPr lang="en-US" sz="1600" dirty="0" smtClean="0"/>
              <a:t> and Large Crossing Angles”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A. </a:t>
            </a:r>
            <a:r>
              <a:rPr lang="en-US" sz="1600" dirty="0" err="1" smtClean="0"/>
              <a:t>Burov</a:t>
            </a:r>
            <a:r>
              <a:rPr lang="en-US" sz="1600" dirty="0" smtClean="0"/>
              <a:t>, “Circular Modes”</a:t>
            </a:r>
          </a:p>
          <a:p>
            <a:pPr lvl="1"/>
            <a:r>
              <a:rPr lang="en-US" sz="1600" b="1" dirty="0" smtClean="0"/>
              <a:t>Single Particle effects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/>
              <a:t>K. </a:t>
            </a:r>
            <a:r>
              <a:rPr lang="en-US" sz="1600" dirty="0" err="1" smtClean="0"/>
              <a:t>Ohmi</a:t>
            </a:r>
            <a:r>
              <a:rPr lang="en-US" sz="1600" dirty="0" smtClean="0"/>
              <a:t>, “Beam-beam effects under the influence of external noise”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G. </a:t>
            </a:r>
            <a:r>
              <a:rPr lang="en-US" sz="1600" dirty="0" err="1" smtClean="0"/>
              <a:t>Stancari</a:t>
            </a:r>
            <a:r>
              <a:rPr lang="en-US" sz="1600" dirty="0" smtClean="0"/>
              <a:t>, “Measurements of the effect of collisions on transverse beam halo diffusion in the </a:t>
            </a:r>
            <a:r>
              <a:rPr lang="en-US" sz="1600" dirty="0" err="1" smtClean="0"/>
              <a:t>Tevatron</a:t>
            </a:r>
            <a:r>
              <a:rPr lang="en-US" sz="1600" dirty="0" smtClean="0"/>
              <a:t> and in the LHC” </a:t>
            </a:r>
          </a:p>
          <a:p>
            <a:pPr lvl="1"/>
            <a:r>
              <a:rPr lang="en-US" sz="1600" b="1" dirty="0" smtClean="0"/>
              <a:t>Experience in Lepton Colliders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Y. </a:t>
            </a:r>
            <a:r>
              <a:rPr lang="en-US" sz="1600" dirty="0" err="1" smtClean="0"/>
              <a:t>Kunakoshi</a:t>
            </a:r>
            <a:r>
              <a:rPr lang="en-US" sz="1600" dirty="0" smtClean="0"/>
              <a:t>, “ Operational experience with crab cavities at KEK”</a:t>
            </a:r>
          </a:p>
          <a:p>
            <a:pPr marL="342900" indent="-342900">
              <a:buFont typeface="Arial"/>
              <a:buChar char="•"/>
            </a:pP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27486" y="2315775"/>
            <a:ext cx="86664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b="1" dirty="0" smtClean="0">
                <a:solidFill>
                  <a:srgbClr val="FF0000"/>
                </a:solidFill>
              </a:rPr>
              <a:t>Crab cavities noise on colliding beams to define tolerances</a:t>
            </a:r>
          </a:p>
          <a:p>
            <a:pPr marL="342900" indent="-342900">
              <a:buFont typeface="Arial"/>
              <a:buChar char="•"/>
            </a:pPr>
            <a:r>
              <a:rPr lang="en-US" sz="2200" b="1" dirty="0" smtClean="0">
                <a:solidFill>
                  <a:srgbClr val="FF0000"/>
                </a:solidFill>
              </a:rPr>
              <a:t>Operational Experience of crab cavities with proton beams</a:t>
            </a:r>
          </a:p>
          <a:p>
            <a:pPr marL="342900" indent="-342900">
              <a:buFont typeface="Arial"/>
              <a:buChar char="•"/>
            </a:pPr>
            <a:r>
              <a:rPr lang="en-US" sz="2200" b="1" dirty="0" smtClean="0">
                <a:solidFill>
                  <a:srgbClr val="FF0000"/>
                </a:solidFill>
              </a:rPr>
              <a:t>Impact of crab cavities and crab noise on DA</a:t>
            </a:r>
          </a:p>
          <a:p>
            <a:pPr marL="342900" indent="-342900">
              <a:buFont typeface="Arial"/>
              <a:buChar char="•"/>
            </a:pPr>
            <a:r>
              <a:rPr lang="en-US" sz="2200" b="1" dirty="0" smtClean="0">
                <a:solidFill>
                  <a:srgbClr val="FF0000"/>
                </a:solidFill>
              </a:rPr>
              <a:t>New working points (1/2 integer tunes)? New ideas?</a:t>
            </a:r>
            <a:endParaRPr lang="en-US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7526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26" y="-128482"/>
            <a:ext cx="8229600" cy="922114"/>
          </a:xfrm>
        </p:spPr>
        <p:txBody>
          <a:bodyPr/>
          <a:lstStyle/>
          <a:p>
            <a:r>
              <a:rPr lang="en-US" dirty="0" smtClean="0"/>
              <a:t>HL-LHC leveling and </a:t>
            </a:r>
            <a:r>
              <a:rPr lang="en-US" dirty="0" smtClean="0">
                <a:latin typeface="Symbol" charset="2"/>
                <a:cs typeface="Symbol" charset="2"/>
              </a:rPr>
              <a:t>x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2225" y="5672668"/>
            <a:ext cx="9036495" cy="891929"/>
          </a:xfrm>
          <a:prstGeom prst="roundRect">
            <a:avLst/>
          </a:prstGeom>
          <a:solidFill>
            <a:srgbClr val="CCFFCC">
              <a:alpha val="39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505" y="5641267"/>
            <a:ext cx="9036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R. Jacobson, “</a:t>
            </a:r>
            <a:r>
              <a:rPr lang="en-US" dirty="0"/>
              <a:t>Needs and requirements from the physics experiments</a:t>
            </a:r>
            <a:r>
              <a:rPr lang="en-US" dirty="0" smtClean="0"/>
              <a:t>” 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T. </a:t>
            </a:r>
            <a:r>
              <a:rPr lang="en-US" dirty="0" err="1"/>
              <a:t>Pieloni&amp;B</a:t>
            </a:r>
            <a:r>
              <a:rPr lang="en-US" dirty="0"/>
              <a:t>. </a:t>
            </a:r>
            <a:r>
              <a:rPr lang="en-US" dirty="0" err="1"/>
              <a:t>Muratori</a:t>
            </a:r>
            <a:r>
              <a:rPr lang="en-US" dirty="0"/>
              <a:t>, “Luminosity leveling </a:t>
            </a:r>
            <a:r>
              <a:rPr lang="en-US" dirty="0" smtClean="0"/>
              <a:t>techniques: </a:t>
            </a:r>
            <a:r>
              <a:rPr lang="en-US" dirty="0"/>
              <a:t>implications for beam-beam interactions</a:t>
            </a:r>
            <a:r>
              <a:rPr lang="en-US" dirty="0" smtClean="0"/>
              <a:t>”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888896" y="890330"/>
            <a:ext cx="6816604" cy="3872784"/>
            <a:chOff x="371624" y="-2890074"/>
            <a:chExt cx="9408861" cy="5544616"/>
          </a:xfrm>
        </p:grpSpPr>
        <p:pic>
          <p:nvPicPr>
            <p:cNvPr id="13" name="Picture 12" descr="Levelphibet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624" y="-2890074"/>
              <a:ext cx="9408861" cy="5544616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5244400" y="-775401"/>
              <a:ext cx="3597998" cy="593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b</a:t>
              </a:r>
              <a:r>
                <a:rPr lang="en-US" b="1" dirty="0" smtClean="0">
                  <a:solidFill>
                    <a:srgbClr val="0000FF"/>
                  </a:solidFill>
                </a:rPr>
                <a:t>* 70cm</a:t>
              </a:r>
              <a:r>
                <a:rPr lang="en-US" b="1" dirty="0" smtClean="0">
                  <a:solidFill>
                    <a:srgbClr val="0000FF"/>
                  </a:solidFill>
                  <a:sym typeface="Wingdings"/>
                </a:rPr>
                <a:t></a:t>
              </a:r>
              <a:r>
                <a:rPr lang="en-US" b="1" dirty="0" smtClean="0">
                  <a:solidFill>
                    <a:srgbClr val="0000FF"/>
                  </a:solidFill>
                </a:rPr>
                <a:t>15 </a:t>
              </a:r>
              <a:r>
                <a:rPr lang="en-US" b="1" dirty="0" smtClean="0">
                  <a:solidFill>
                    <a:srgbClr val="0000FF"/>
                  </a:solidFill>
                </a:rPr>
                <a:t>cm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2277" y="597511"/>
            <a:ext cx="3480392" cy="5170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 smtClean="0"/>
              <a:t>Leveling </a:t>
            </a:r>
            <a:r>
              <a:rPr lang="en-US" sz="2200" dirty="0" smtClean="0">
                <a:solidFill>
                  <a:srgbClr val="FF0000"/>
                </a:solidFill>
              </a:rPr>
              <a:t>desiderata from the experiments</a:t>
            </a:r>
            <a:r>
              <a:rPr lang="en-US" sz="2200" dirty="0" smtClean="0"/>
              <a:t> to define strategy</a:t>
            </a:r>
          </a:p>
          <a:p>
            <a:pPr marL="342900" indent="-342900">
              <a:buFont typeface="Arial"/>
              <a:buChar char="•"/>
            </a:pPr>
            <a:endParaRPr lang="en-US" sz="2200" dirty="0" smtClean="0"/>
          </a:p>
          <a:p>
            <a:pPr marL="342900" indent="-342900">
              <a:buFont typeface="Arial"/>
              <a:buChar char="•"/>
            </a:pPr>
            <a:r>
              <a:rPr lang="en-US" sz="2200" dirty="0" smtClean="0"/>
              <a:t>Crab crossing compensation gives </a:t>
            </a:r>
            <a:r>
              <a:rPr lang="en-US" sz="2200" dirty="0" smtClean="0">
                <a:solidFill>
                  <a:srgbClr val="FF0000"/>
                </a:solidFill>
              </a:rPr>
              <a:t>large </a:t>
            </a:r>
            <a:r>
              <a:rPr lang="en-US" sz="22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x (</a:t>
            </a:r>
            <a:r>
              <a:rPr lang="en-US" sz="2200" dirty="0" smtClean="0">
                <a:solidFill>
                  <a:srgbClr val="FF0000"/>
                </a:solidFill>
                <a:cs typeface="Symbol" charset="2"/>
              </a:rPr>
              <a:t>specially </a:t>
            </a:r>
            <a:r>
              <a:rPr lang="en-US" sz="22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50 </a:t>
            </a:r>
            <a:r>
              <a:rPr lang="en-US" sz="2200" dirty="0" smtClean="0">
                <a:solidFill>
                  <a:srgbClr val="FF0000"/>
                </a:solidFill>
                <a:cs typeface="Symbol" charset="2"/>
              </a:rPr>
              <a:t>ns</a:t>
            </a:r>
            <a:r>
              <a:rPr lang="en-US" sz="22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)</a:t>
            </a:r>
            <a:r>
              <a:rPr lang="en-US" sz="2200" dirty="0" smtClean="0"/>
              <a:t>, will </a:t>
            </a:r>
            <a:r>
              <a:rPr lang="en-US" sz="2200" dirty="0" smtClean="0">
                <a:solidFill>
                  <a:srgbClr val="FF0000"/>
                </a:solidFill>
              </a:rPr>
              <a:t>noise of cavities deteriorate it</a:t>
            </a:r>
            <a:r>
              <a:rPr lang="en-US" sz="2200" dirty="0" smtClean="0"/>
              <a:t>?</a:t>
            </a:r>
          </a:p>
          <a:p>
            <a:pPr marL="342900" indent="-342900">
              <a:buFont typeface="Arial"/>
              <a:buChar char="•"/>
            </a:pPr>
            <a:endParaRPr lang="en-US" sz="2200" dirty="0"/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sz="2200" dirty="0" smtClean="0">
                <a:solidFill>
                  <a:srgbClr val="FF0000"/>
                </a:solidFill>
              </a:rPr>
              <a:t>* Leveling fundamental for stability</a:t>
            </a:r>
            <a:r>
              <a:rPr lang="en-US" sz="2200" dirty="0" smtClean="0"/>
              <a:t>. </a:t>
            </a:r>
            <a:r>
              <a:rPr lang="en-US" sz="2200" dirty="0"/>
              <a:t>Need operational experience in the LHC!</a:t>
            </a:r>
          </a:p>
          <a:p>
            <a:pPr marL="342900" indent="-342900">
              <a:buFont typeface="Arial"/>
              <a:buChar char="•"/>
            </a:pPr>
            <a:endParaRPr lang="en-US" sz="2200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5368840" y="740946"/>
            <a:ext cx="2686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HL-LHC leveling case 25 ns </a:t>
            </a:r>
            <a:endParaRPr lang="en-US" b="1" dirty="0"/>
          </a:p>
        </p:txBody>
      </p:sp>
      <p:sp>
        <p:nvSpPr>
          <p:cNvPr id="18" name="Rectangle 17"/>
          <p:cNvSpPr/>
          <p:nvPr/>
        </p:nvSpPr>
        <p:spPr>
          <a:xfrm>
            <a:off x="7499942" y="3578384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x</a:t>
            </a:r>
            <a:r>
              <a:rPr lang="en-US" b="1" baseline="-25000" dirty="0" err="1" smtClean="0">
                <a:solidFill>
                  <a:srgbClr val="0000FF"/>
                </a:solidFill>
              </a:rPr>
              <a:t>max</a:t>
            </a:r>
            <a:r>
              <a:rPr lang="en-US" b="1" dirty="0" smtClean="0">
                <a:solidFill>
                  <a:srgbClr val="0000FF"/>
                </a:solidFill>
              </a:rPr>
              <a:t> 0.02/2IP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2788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26" y="0"/>
            <a:ext cx="8229600" cy="56444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3000" dirty="0" smtClean="0"/>
              <a:t>HL-LHC transverse offsets and </a:t>
            </a:r>
            <a:r>
              <a:rPr lang="en-US" sz="3000" dirty="0" err="1" smtClean="0"/>
              <a:t>emittance</a:t>
            </a:r>
            <a:r>
              <a:rPr lang="en-US" sz="3000" dirty="0" smtClean="0"/>
              <a:t> growth</a:t>
            </a:r>
            <a:endParaRPr lang="en-US" sz="3000" dirty="0">
              <a:latin typeface="Symbol" charset="2"/>
              <a:cs typeface="Symbol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5165" y="1373616"/>
            <a:ext cx="416461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 smtClean="0">
                <a:solidFill>
                  <a:srgbClr val="FF0000"/>
                </a:solidFill>
              </a:rPr>
              <a:t>Leveling with transverse offset </a:t>
            </a:r>
            <a:r>
              <a:rPr lang="en-US" sz="2200" dirty="0" smtClean="0"/>
              <a:t>still option for HL-LHC</a:t>
            </a:r>
          </a:p>
          <a:p>
            <a:pPr marL="342900" indent="-342900">
              <a:buFont typeface="Arial"/>
              <a:buChar char="•"/>
            </a:pPr>
            <a:endParaRPr lang="en-US" sz="2200" dirty="0" smtClean="0"/>
          </a:p>
          <a:p>
            <a:pPr marL="342900" indent="-342900">
              <a:buFont typeface="Arial"/>
              <a:buChar char="•"/>
            </a:pPr>
            <a:r>
              <a:rPr lang="en-US" sz="2200" dirty="0" smtClean="0"/>
              <a:t>Long range interactions will give </a:t>
            </a:r>
            <a:r>
              <a:rPr lang="en-US" sz="2200" dirty="0" smtClean="0">
                <a:solidFill>
                  <a:srgbClr val="FF0000"/>
                </a:solidFill>
              </a:rPr>
              <a:t>orbit effects at the IPs</a:t>
            </a:r>
            <a:r>
              <a:rPr lang="en-US" sz="2200" dirty="0" smtClean="0"/>
              <a:t>. How large the effect?</a:t>
            </a:r>
          </a:p>
          <a:p>
            <a:pPr marL="342900" indent="-342900">
              <a:buFont typeface="Arial"/>
              <a:buChar char="•"/>
            </a:pPr>
            <a:endParaRPr lang="en-US" sz="2200" dirty="0"/>
          </a:p>
          <a:p>
            <a:pPr marL="342900" indent="-342900">
              <a:buFont typeface="Arial"/>
              <a:buChar char="•"/>
            </a:pPr>
            <a:r>
              <a:rPr lang="en-US" sz="2200" dirty="0" err="1" smtClean="0">
                <a:solidFill>
                  <a:srgbClr val="FF0000"/>
                </a:solidFill>
              </a:rPr>
              <a:t>Emittance</a:t>
            </a:r>
            <a:r>
              <a:rPr lang="en-US" sz="2200" dirty="0" smtClean="0">
                <a:solidFill>
                  <a:srgbClr val="FF0000"/>
                </a:solidFill>
              </a:rPr>
              <a:t> growth is induced by small offsets</a:t>
            </a:r>
            <a:r>
              <a:rPr lang="en-US" sz="2200" dirty="0" smtClean="0"/>
              <a:t> at collision and has intensity threshold! Is HL-LHC safe?</a:t>
            </a:r>
          </a:p>
          <a:p>
            <a:pPr marL="342900" indent="-342900">
              <a:buFont typeface="Arial"/>
              <a:buChar char="•"/>
            </a:pPr>
            <a:endParaRPr lang="en-US" sz="2200" dirty="0"/>
          </a:p>
          <a:p>
            <a:pPr marL="342900" indent="-342900">
              <a:buFont typeface="Arial"/>
              <a:buChar char="•"/>
            </a:pPr>
            <a:r>
              <a:rPr lang="en-US" sz="2200" dirty="0" smtClean="0"/>
              <a:t> 2012 LHC test not conclusive</a:t>
            </a:r>
            <a:endParaRPr lang="en-US" sz="2200" dirty="0"/>
          </a:p>
          <a:p>
            <a:pPr marL="342900" indent="-342900">
              <a:buFont typeface="Arial"/>
              <a:buChar char="•"/>
            </a:pPr>
            <a:endParaRPr lang="en-US" sz="2200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4339024" y="4072728"/>
            <a:ext cx="3824042" cy="2787137"/>
            <a:chOff x="4568653" y="5079249"/>
            <a:chExt cx="3117408" cy="2221943"/>
          </a:xfrm>
        </p:grpSpPr>
        <p:pic>
          <p:nvPicPr>
            <p:cNvPr id="14" name="Picture 13" descr="INT02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31007" y="5079249"/>
              <a:ext cx="2955054" cy="2221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 rot="16200000">
              <a:off x="5321299" y="6004031"/>
              <a:ext cx="2018099" cy="514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lvl="1" algn="ctr">
                <a:buFont typeface="Wingdings" pitchFamily="-65" charset="2"/>
                <a:buNone/>
              </a:pPr>
              <a:r>
                <a:rPr lang="en-US" b="1" baseline="0" dirty="0">
                  <a:solidFill>
                    <a:srgbClr val="FF0000"/>
                  </a:solidFill>
                </a:rPr>
                <a:t>LHC nominal</a:t>
              </a:r>
            </a:p>
          </p:txBody>
        </p:sp>
        <p:cxnSp>
          <p:nvCxnSpPr>
            <p:cNvPr id="19" name="Straight Connector 12"/>
            <p:cNvCxnSpPr>
              <a:cxnSpLocks noChangeShapeType="1"/>
            </p:cNvCxnSpPr>
            <p:nvPr/>
          </p:nvCxnSpPr>
          <p:spPr bwMode="auto">
            <a:xfrm rot="5400000">
              <a:off x="5674172" y="6324678"/>
              <a:ext cx="1498520" cy="10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sp>
          <p:nvSpPr>
            <p:cNvPr id="20" name="Rectangle 19"/>
            <p:cNvSpPr/>
            <p:nvPr/>
          </p:nvSpPr>
          <p:spPr>
            <a:xfrm rot="16200000">
              <a:off x="3850217" y="5921429"/>
              <a:ext cx="189853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400" b="1" baseline="0" dirty="0">
                  <a:ln>
                    <a:solidFill>
                      <a:schemeClr val="accent4"/>
                    </a:solidFill>
                  </a:ln>
                  <a:solidFill>
                    <a:schemeClr val="accent4"/>
                  </a:solidFill>
                  <a:latin typeface="Symbol" charset="2"/>
                  <a:cs typeface="Symbol" charset="2"/>
                </a:rPr>
                <a:t>Ds</a:t>
              </a:r>
              <a:r>
                <a:rPr lang="en-US" sz="2400" b="1" baseline="0" dirty="0">
                  <a:ln>
                    <a:solidFill>
                      <a:schemeClr val="accent4"/>
                    </a:solidFill>
                  </a:ln>
                  <a:solidFill>
                    <a:schemeClr val="accent4"/>
                  </a:solidFill>
                </a:rPr>
                <a:t> / </a:t>
              </a:r>
              <a:r>
                <a:rPr lang="en-US" sz="2400" b="1" baseline="0" dirty="0" err="1">
                  <a:ln>
                    <a:solidFill>
                      <a:schemeClr val="accent4"/>
                    </a:solidFill>
                  </a:ln>
                  <a:solidFill>
                    <a:schemeClr val="accent4"/>
                  </a:solidFill>
                  <a:latin typeface="Symbol" charset="2"/>
                  <a:cs typeface="Symbol" charset="2"/>
                </a:rPr>
                <a:t>s</a:t>
              </a:r>
              <a:r>
                <a:rPr lang="en-US" sz="2400" b="1" baseline="0" dirty="0">
                  <a:ln>
                    <a:solidFill>
                      <a:schemeClr val="accent4"/>
                    </a:solidFill>
                  </a:ln>
                  <a:solidFill>
                    <a:schemeClr val="accent4"/>
                  </a:solidFill>
                </a:rPr>
                <a:t> </a:t>
              </a:r>
              <a:r>
                <a:rPr lang="en-US" sz="2400" b="1" baseline="-25000" dirty="0">
                  <a:ln>
                    <a:solidFill>
                      <a:schemeClr val="accent4"/>
                    </a:solidFill>
                  </a:ln>
                  <a:solidFill>
                    <a:schemeClr val="accent4"/>
                  </a:solidFill>
                </a:rPr>
                <a:t>0</a:t>
              </a:r>
              <a:endParaRPr lang="en-US" sz="2400" baseline="-25000" dirty="0">
                <a:ln>
                  <a:solidFill>
                    <a:schemeClr val="accent4"/>
                  </a:solidFill>
                </a:ln>
                <a:solidFill>
                  <a:schemeClr val="accent4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905337" y="793632"/>
            <a:ext cx="4131162" cy="3084456"/>
            <a:chOff x="10073515" y="-126009"/>
            <a:chExt cx="4830762" cy="3606800"/>
          </a:xfrm>
        </p:grpSpPr>
        <p:pic>
          <p:nvPicPr>
            <p:cNvPr id="26" name="Picture 10" descr="emittancef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073515" y="-126009"/>
              <a:ext cx="4830762" cy="360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Rectangle 26"/>
            <p:cNvSpPr/>
            <p:nvPr/>
          </p:nvSpPr>
          <p:spPr>
            <a:xfrm rot="16200000">
              <a:off x="9026921" y="1184596"/>
              <a:ext cx="2438401" cy="3452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000" b="1" baseline="0" dirty="0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  <a:latin typeface="Symbol" charset="2"/>
                  <a:cs typeface="Symbol" charset="2"/>
                </a:rPr>
                <a:t>Ds</a:t>
              </a:r>
              <a:r>
                <a:rPr lang="en-US" sz="2000" b="1" baseline="0" dirty="0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</a:rPr>
                <a:t> </a:t>
              </a:r>
              <a:r>
                <a:rPr lang="en-US" sz="2000" baseline="0" dirty="0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</a:rPr>
                <a:t>/</a:t>
              </a:r>
              <a:r>
                <a:rPr lang="en-US" sz="2000" b="1" baseline="0" dirty="0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</a:rPr>
                <a:t> </a:t>
              </a:r>
              <a:r>
                <a:rPr lang="en-US" sz="2000" b="1" baseline="0" dirty="0" err="1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  <a:latin typeface="Symbol" charset="2"/>
                  <a:cs typeface="Symbol" charset="2"/>
                </a:rPr>
                <a:t>s</a:t>
              </a:r>
              <a:r>
                <a:rPr lang="en-US" sz="2000" b="1" baseline="0" dirty="0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</a:rPr>
                <a:t> </a:t>
              </a:r>
              <a:r>
                <a:rPr lang="en-US" sz="2000" b="1" baseline="-25000" dirty="0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</a:rPr>
                <a:t>0</a:t>
              </a:r>
              <a:r>
                <a:rPr lang="en-US" sz="2000" dirty="0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</a:rPr>
                <a:t> </a:t>
              </a:r>
              <a:r>
                <a:rPr lang="en-US" sz="2000" baseline="0" dirty="0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</a:rPr>
                <a:t>(per turn)</a:t>
              </a:r>
            </a:p>
          </p:txBody>
        </p:sp>
      </p:grp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4557883" y="539899"/>
            <a:ext cx="4306975" cy="397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lvl="1" algn="ctr">
              <a:buFont typeface="Wingdings" pitchFamily="-65" charset="2"/>
              <a:buNone/>
            </a:pPr>
            <a:r>
              <a:rPr lang="en-US" sz="2400" b="1" baseline="0" dirty="0" smtClean="0">
                <a:solidFill>
                  <a:srgbClr val="FF0000"/>
                </a:solidFill>
              </a:rPr>
              <a:t>Slow </a:t>
            </a:r>
            <a:r>
              <a:rPr lang="en-US" sz="2400" b="1" baseline="0" dirty="0" err="1" smtClean="0">
                <a:solidFill>
                  <a:srgbClr val="FF0000"/>
                </a:solidFill>
              </a:rPr>
              <a:t>Emittance</a:t>
            </a:r>
            <a:r>
              <a:rPr lang="en-US" sz="2400" b="1" baseline="0" dirty="0" smtClean="0">
                <a:solidFill>
                  <a:srgbClr val="FF0000"/>
                </a:solidFill>
              </a:rPr>
              <a:t> growth</a:t>
            </a:r>
            <a:endParaRPr lang="en-US" sz="2400" b="1" baseline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3695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18"/>
            <a:ext cx="8229600" cy="48393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Beam-beam compensation</a:t>
            </a:r>
            <a:endParaRPr lang="en-US" sz="3600" b="1" dirty="0"/>
          </a:p>
        </p:txBody>
      </p:sp>
      <p:sp>
        <p:nvSpPr>
          <p:cNvPr id="4" name="Rounded Rectangle 3"/>
          <p:cNvSpPr/>
          <p:nvPr/>
        </p:nvSpPr>
        <p:spPr>
          <a:xfrm>
            <a:off x="72225" y="4754907"/>
            <a:ext cx="9036495" cy="1785104"/>
          </a:xfrm>
          <a:prstGeom prst="roundRect">
            <a:avLst/>
          </a:prstGeom>
          <a:solidFill>
            <a:srgbClr val="CCFFCC">
              <a:alpha val="39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425" y="4754906"/>
            <a:ext cx="900121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	</a:t>
            </a:r>
            <a:r>
              <a:rPr lang="en-US" b="1" dirty="0" smtClean="0"/>
              <a:t>Studies for Future Projects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W. </a:t>
            </a:r>
            <a:r>
              <a:rPr lang="en-US" dirty="0" err="1" smtClean="0"/>
              <a:t>Fischer,”Status</a:t>
            </a:r>
            <a:r>
              <a:rPr lang="en-US" dirty="0" smtClean="0"/>
              <a:t> of head-on compensation in RHIC”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G. </a:t>
            </a:r>
            <a:r>
              <a:rPr lang="en-US" dirty="0" err="1" smtClean="0"/>
              <a:t>Stancari</a:t>
            </a:r>
            <a:r>
              <a:rPr lang="en-US" dirty="0" smtClean="0"/>
              <a:t>, “Beam-beam compensation studies in the </a:t>
            </a:r>
            <a:r>
              <a:rPr lang="en-US" dirty="0" err="1" smtClean="0"/>
              <a:t>Tevatron</a:t>
            </a:r>
            <a:r>
              <a:rPr lang="en-US" dirty="0" smtClean="0"/>
              <a:t>”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Y. </a:t>
            </a:r>
            <a:r>
              <a:rPr lang="en-US" dirty="0" err="1" smtClean="0"/>
              <a:t>Luo</a:t>
            </a:r>
            <a:r>
              <a:rPr lang="en-US" dirty="0" smtClean="0"/>
              <a:t>, “Six-dimensional weal-strong simulations of head-on compensation in RHIC”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S. White, ”Coherent beam-beam effects in experiments and implications for head-on compensation”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8182" y="441032"/>
            <a:ext cx="8940538" cy="441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b="1" dirty="0" smtClean="0">
                <a:latin typeface="+mn-lt"/>
                <a:cs typeface="Symbol" charset="2"/>
              </a:rPr>
              <a:t>Head-on compensation by use of an electron beam</a:t>
            </a:r>
            <a:endParaRPr lang="en-US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10806" y="282258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TUPAS094f9_NE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80356" y="-792864"/>
            <a:ext cx="2182023" cy="638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1545" y="3678447"/>
            <a:ext cx="8546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 smtClean="0">
                <a:solidFill>
                  <a:srgbClr val="FF0000"/>
                </a:solidFill>
              </a:rPr>
              <a:t>Can head-on be partially compensated by an electron beam (RHIC)?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 smtClean="0">
                <a:solidFill>
                  <a:srgbClr val="FF0000"/>
                </a:solidFill>
              </a:rPr>
              <a:t>What can we learn from </a:t>
            </a:r>
            <a:r>
              <a:rPr lang="en-US" sz="2200" dirty="0" err="1" smtClean="0">
                <a:solidFill>
                  <a:srgbClr val="FF0000"/>
                </a:solidFill>
              </a:rPr>
              <a:t>Tevatron</a:t>
            </a:r>
            <a:r>
              <a:rPr lang="en-US" sz="2200" dirty="0" smtClean="0">
                <a:solidFill>
                  <a:srgbClr val="FF0000"/>
                </a:solidFill>
              </a:rPr>
              <a:t> experience?</a:t>
            </a:r>
          </a:p>
          <a:p>
            <a:pPr marL="342900" indent="-342900">
              <a:buFont typeface="Arial"/>
              <a:buChar char="•"/>
            </a:pPr>
            <a:endParaRPr lang="en-US" sz="22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2112098" y="1040830"/>
            <a:ext cx="5000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cs typeface="Symbol" charset="2"/>
              </a:rPr>
              <a:t>RHIC yellow beam intensity evolution during store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52685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19"/>
            <a:ext cx="8229600" cy="589777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Long range Beam-beam compensation</a:t>
            </a:r>
            <a:endParaRPr lang="en-US" sz="3600" b="1" dirty="0"/>
          </a:p>
        </p:txBody>
      </p:sp>
      <p:sp>
        <p:nvSpPr>
          <p:cNvPr id="4" name="Rounded Rectangle 3"/>
          <p:cNvSpPr/>
          <p:nvPr/>
        </p:nvSpPr>
        <p:spPr>
          <a:xfrm>
            <a:off x="58114" y="5262992"/>
            <a:ext cx="9036495" cy="1366569"/>
          </a:xfrm>
          <a:prstGeom prst="roundRect">
            <a:avLst/>
          </a:prstGeom>
          <a:solidFill>
            <a:srgbClr val="CCFFCC">
              <a:alpha val="39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6314" y="5262992"/>
            <a:ext cx="900121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	</a:t>
            </a:r>
            <a:r>
              <a:rPr lang="en-US" b="1" dirty="0" smtClean="0"/>
              <a:t>Studies for Future Projects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R. </a:t>
            </a:r>
            <a:r>
              <a:rPr lang="en-US" dirty="0" err="1" smtClean="0"/>
              <a:t>Calaga</a:t>
            </a:r>
            <a:r>
              <a:rPr lang="en-US" dirty="0" smtClean="0"/>
              <a:t>, “ Long-range experiments in RHIC”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T. L. </a:t>
            </a:r>
            <a:r>
              <a:rPr lang="en-US" dirty="0" err="1" smtClean="0"/>
              <a:t>Rijoff</a:t>
            </a:r>
            <a:r>
              <a:rPr lang="en-US" dirty="0" smtClean="0"/>
              <a:t>,”Simulation of long range compensation in the LHC with a wire”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F. Zimmermann, “10 years of wire excitation experiments in the CERN SPS”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09302" y="529237"/>
            <a:ext cx="8140133" cy="441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+mn-lt"/>
                <a:cs typeface="Symbol" charset="2"/>
              </a:rPr>
              <a:t>Long-range compensation by use of a wire</a:t>
            </a:r>
            <a:endParaRPr lang="en-US" sz="2800" dirty="0"/>
          </a:p>
        </p:txBody>
      </p:sp>
      <p:pic>
        <p:nvPicPr>
          <p:cNvPr id="7" name="Picture 6" descr="wireram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887" y="1012599"/>
            <a:ext cx="5409038" cy="38874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14111" y="1806222"/>
            <a:ext cx="40498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Can we </a:t>
            </a:r>
            <a:r>
              <a:rPr lang="en-US" sz="2000" dirty="0" smtClean="0">
                <a:solidFill>
                  <a:srgbClr val="FF0000"/>
                </a:solidFill>
              </a:rPr>
              <a:t>reduce crossing angle for HL-LHC</a:t>
            </a:r>
            <a:r>
              <a:rPr lang="en-US" sz="2000" dirty="0" smtClean="0"/>
              <a:t> by partially compensating long-range effects?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Which are the </a:t>
            </a:r>
            <a:r>
              <a:rPr lang="en-US" sz="2000" dirty="0" smtClean="0">
                <a:solidFill>
                  <a:srgbClr val="FF0000"/>
                </a:solidFill>
              </a:rPr>
              <a:t>difficulties of a beam test</a:t>
            </a:r>
            <a:r>
              <a:rPr lang="en-US" sz="2000" dirty="0" smtClean="0"/>
              <a:t>?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What is </a:t>
            </a:r>
            <a:r>
              <a:rPr lang="en-US" sz="2000" dirty="0" smtClean="0">
                <a:solidFill>
                  <a:srgbClr val="FF0000"/>
                </a:solidFill>
              </a:rPr>
              <a:t>operational experience from RHIC</a:t>
            </a:r>
            <a:r>
              <a:rPr lang="en-US" sz="2000" dirty="0" smtClean="0"/>
              <a:t>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234581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8794"/>
            <a:ext cx="8229600" cy="1143000"/>
          </a:xfrm>
        </p:spPr>
        <p:txBody>
          <a:bodyPr/>
          <a:lstStyle/>
          <a:p>
            <a:r>
              <a:rPr lang="en-US" dirty="0" smtClean="0"/>
              <a:t>…and in the future HE-LHC?....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11150" y="612445"/>
            <a:ext cx="8893175" cy="5735268"/>
            <a:chOff x="311150" y="1078108"/>
            <a:chExt cx="8893175" cy="5735268"/>
          </a:xfrm>
        </p:grpSpPr>
        <p:pic>
          <p:nvPicPr>
            <p:cNvPr id="5" name="Picture 3" descr="CERNcomplex-cropped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075" y="1098376"/>
              <a:ext cx="8486775" cy="571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4343400" y="5105400"/>
              <a:ext cx="838200" cy="2286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5257800" y="4648200"/>
              <a:ext cx="172243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>
                  <a:solidFill>
                    <a:srgbClr val="FF0000"/>
                  </a:solidFill>
                  <a:latin typeface="Calibri" pitchFamily="1" charset="0"/>
                </a:rPr>
                <a:t>2-GeV Booster</a:t>
              </a:r>
            </a:p>
          </p:txBody>
        </p:sp>
        <p:sp>
          <p:nvSpPr>
            <p:cNvPr id="8" name="TextBox 6"/>
            <p:cNvSpPr txBox="1">
              <a:spLocks noChangeArrowheads="1"/>
            </p:cNvSpPr>
            <p:nvPr/>
          </p:nvSpPr>
          <p:spPr bwMode="auto">
            <a:xfrm>
              <a:off x="3048000" y="5410200"/>
              <a:ext cx="85725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>
                  <a:solidFill>
                    <a:srgbClr val="FF0000"/>
                  </a:solidFill>
                  <a:latin typeface="Calibri" pitchFamily="1" charset="0"/>
                </a:rPr>
                <a:t>Linac4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2667000" y="3048000"/>
              <a:ext cx="3886200" cy="1143000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5257800" y="2524125"/>
              <a:ext cx="89479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solidFill>
                    <a:srgbClr val="FF0000"/>
                  </a:solidFill>
                  <a:latin typeface="Calibri" pitchFamily="1" charset="0"/>
                </a:rPr>
                <a:t>SPS+</a:t>
              </a:r>
              <a:endParaRPr lang="en-US" sz="2800" b="1" dirty="0">
                <a:solidFill>
                  <a:srgbClr val="FF0000"/>
                </a:solidFill>
                <a:latin typeface="Calibri" pitchFamily="1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657600" y="1524000"/>
              <a:ext cx="91440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810000" y="3886200"/>
              <a:ext cx="91440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3594100" y="5357813"/>
              <a:ext cx="785813" cy="850900"/>
            </a:xfrm>
            <a:custGeom>
              <a:avLst/>
              <a:gdLst>
                <a:gd name="connsiteX0" fmla="*/ 786063 w 786063"/>
                <a:gd name="connsiteY0" fmla="*/ 0 h 850232"/>
                <a:gd name="connsiteX1" fmla="*/ 545431 w 786063"/>
                <a:gd name="connsiteY1" fmla="*/ 176463 h 850232"/>
                <a:gd name="connsiteX2" fmla="*/ 208547 w 786063"/>
                <a:gd name="connsiteY2" fmla="*/ 577516 h 850232"/>
                <a:gd name="connsiteX3" fmla="*/ 0 w 786063"/>
                <a:gd name="connsiteY3" fmla="*/ 850232 h 850232"/>
                <a:gd name="connsiteX4" fmla="*/ 0 w 786063"/>
                <a:gd name="connsiteY4" fmla="*/ 850232 h 85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6063" h="850232">
                  <a:moveTo>
                    <a:pt x="786063" y="0"/>
                  </a:moveTo>
                  <a:cubicBezTo>
                    <a:pt x="713873" y="40105"/>
                    <a:pt x="641684" y="80210"/>
                    <a:pt x="545431" y="176463"/>
                  </a:cubicBezTo>
                  <a:cubicBezTo>
                    <a:pt x="449178" y="272716"/>
                    <a:pt x="299452" y="465221"/>
                    <a:pt x="208547" y="577516"/>
                  </a:cubicBezTo>
                  <a:cubicBezTo>
                    <a:pt x="117642" y="689811"/>
                    <a:pt x="0" y="850232"/>
                    <a:pt x="0" y="850232"/>
                  </a:cubicBezTo>
                  <a:lnTo>
                    <a:pt x="0" y="850232"/>
                  </a:lnTo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457200" y="1600200"/>
              <a:ext cx="7467600" cy="2362200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>
              <a:spLocks noChangeArrowheads="1"/>
            </p:cNvSpPr>
            <p:nvPr/>
          </p:nvSpPr>
          <p:spPr bwMode="auto">
            <a:xfrm>
              <a:off x="6858000" y="1078108"/>
              <a:ext cx="2346325" cy="1262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>
                  <a:solidFill>
                    <a:srgbClr val="FF0000"/>
                  </a:solidFill>
                  <a:latin typeface="Calibri" pitchFamily="1" charset="0"/>
                </a:rPr>
                <a:t>HE-LHC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srgbClr val="FF0000"/>
                  </a:solidFill>
                  <a:latin typeface="Calibri" pitchFamily="1" charset="0"/>
                </a:rPr>
                <a:t>20-T dipole magnets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>
                  <a:solidFill>
                    <a:srgbClr val="FF0000"/>
                  </a:solidFill>
                  <a:latin typeface="Calibri" pitchFamily="1" charset="0"/>
                </a:rPr>
                <a:t>   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5940425" y="3141663"/>
              <a:ext cx="1522413" cy="269875"/>
            </a:xfrm>
            <a:custGeom>
              <a:avLst/>
              <a:gdLst>
                <a:gd name="connsiteX0" fmla="*/ 0 w 1348154"/>
                <a:gd name="connsiteY0" fmla="*/ 0 h 269630"/>
                <a:gd name="connsiteX1" fmla="*/ 480647 w 1348154"/>
                <a:gd name="connsiteY1" fmla="*/ 93784 h 269630"/>
                <a:gd name="connsiteX2" fmla="*/ 679939 w 1348154"/>
                <a:gd name="connsiteY2" fmla="*/ 234461 h 269630"/>
                <a:gd name="connsiteX3" fmla="*/ 1301262 w 1348154"/>
                <a:gd name="connsiteY3" fmla="*/ 269630 h 269630"/>
                <a:gd name="connsiteX4" fmla="*/ 1301262 w 1348154"/>
                <a:gd name="connsiteY4" fmla="*/ 269630 h 269630"/>
                <a:gd name="connsiteX5" fmla="*/ 1301262 w 1348154"/>
                <a:gd name="connsiteY5" fmla="*/ 269630 h 269630"/>
                <a:gd name="connsiteX6" fmla="*/ 1348154 w 1348154"/>
                <a:gd name="connsiteY6" fmla="*/ 269630 h 26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8154" h="269630">
                  <a:moveTo>
                    <a:pt x="0" y="0"/>
                  </a:moveTo>
                  <a:cubicBezTo>
                    <a:pt x="183662" y="27353"/>
                    <a:pt x="367324" y="54707"/>
                    <a:pt x="480647" y="93784"/>
                  </a:cubicBezTo>
                  <a:cubicBezTo>
                    <a:pt x="593970" y="132861"/>
                    <a:pt x="543170" y="205153"/>
                    <a:pt x="679939" y="234461"/>
                  </a:cubicBezTo>
                  <a:cubicBezTo>
                    <a:pt x="816708" y="263769"/>
                    <a:pt x="1301262" y="269630"/>
                    <a:pt x="1301262" y="269630"/>
                  </a:cubicBezTo>
                  <a:lnTo>
                    <a:pt x="1301262" y="269630"/>
                  </a:lnTo>
                  <a:lnTo>
                    <a:pt x="1301262" y="269630"/>
                  </a:lnTo>
                  <a:lnTo>
                    <a:pt x="1348154" y="269630"/>
                  </a:lnTo>
                </a:path>
              </a:pathLst>
            </a:cu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492125" y="2884488"/>
              <a:ext cx="3317875" cy="1574800"/>
            </a:xfrm>
            <a:custGeom>
              <a:avLst/>
              <a:gdLst>
                <a:gd name="connsiteX0" fmla="*/ 3317631 w 3317631"/>
                <a:gd name="connsiteY0" fmla="*/ 1371600 h 1575932"/>
                <a:gd name="connsiteX1" fmla="*/ 2332893 w 3317631"/>
                <a:gd name="connsiteY1" fmla="*/ 1348154 h 1575932"/>
                <a:gd name="connsiteX2" fmla="*/ 2145323 w 3317631"/>
                <a:gd name="connsiteY2" fmla="*/ 1441938 h 1575932"/>
                <a:gd name="connsiteX3" fmla="*/ 1559169 w 3317631"/>
                <a:gd name="connsiteY3" fmla="*/ 1570892 h 1575932"/>
                <a:gd name="connsiteX4" fmla="*/ 1031631 w 3317631"/>
                <a:gd name="connsiteY4" fmla="*/ 1524000 h 1575932"/>
                <a:gd name="connsiteX5" fmla="*/ 574431 w 3317631"/>
                <a:gd name="connsiteY5" fmla="*/ 1289538 h 1575932"/>
                <a:gd name="connsiteX6" fmla="*/ 246185 w 3317631"/>
                <a:gd name="connsiteY6" fmla="*/ 855785 h 1575932"/>
                <a:gd name="connsiteX7" fmla="*/ 58616 w 3317631"/>
                <a:gd name="connsiteY7" fmla="*/ 457200 h 1575932"/>
                <a:gd name="connsiteX8" fmla="*/ 0 w 3317631"/>
                <a:gd name="connsiteY8" fmla="*/ 0 h 1575932"/>
                <a:gd name="connsiteX9" fmla="*/ 0 w 3317631"/>
                <a:gd name="connsiteY9" fmla="*/ 0 h 1575932"/>
                <a:gd name="connsiteX10" fmla="*/ 0 w 3317631"/>
                <a:gd name="connsiteY10" fmla="*/ 0 h 1575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7631" h="1575932">
                  <a:moveTo>
                    <a:pt x="3317631" y="1371600"/>
                  </a:moveTo>
                  <a:cubicBezTo>
                    <a:pt x="2922954" y="1354015"/>
                    <a:pt x="2528278" y="1336431"/>
                    <a:pt x="2332893" y="1348154"/>
                  </a:cubicBezTo>
                  <a:cubicBezTo>
                    <a:pt x="2137508" y="1359877"/>
                    <a:pt x="2274277" y="1404815"/>
                    <a:pt x="2145323" y="1441938"/>
                  </a:cubicBezTo>
                  <a:cubicBezTo>
                    <a:pt x="2016369" y="1479061"/>
                    <a:pt x="1744784" y="1557215"/>
                    <a:pt x="1559169" y="1570892"/>
                  </a:cubicBezTo>
                  <a:cubicBezTo>
                    <a:pt x="1373554" y="1584569"/>
                    <a:pt x="1195754" y="1570892"/>
                    <a:pt x="1031631" y="1524000"/>
                  </a:cubicBezTo>
                  <a:cubicBezTo>
                    <a:pt x="867508" y="1477108"/>
                    <a:pt x="705339" y="1400907"/>
                    <a:pt x="574431" y="1289538"/>
                  </a:cubicBezTo>
                  <a:cubicBezTo>
                    <a:pt x="443523" y="1178169"/>
                    <a:pt x="332154" y="994508"/>
                    <a:pt x="246185" y="855785"/>
                  </a:cubicBezTo>
                  <a:cubicBezTo>
                    <a:pt x="160216" y="717062"/>
                    <a:pt x="99647" y="599831"/>
                    <a:pt x="58616" y="457200"/>
                  </a:cubicBezTo>
                  <a:cubicBezTo>
                    <a:pt x="17585" y="314569"/>
                    <a:pt x="0" y="0"/>
                    <a:pt x="0" y="0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311150" y="4548188"/>
              <a:ext cx="1498600" cy="954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0000"/>
                  </a:solidFill>
                  <a:latin typeface="Calibri" pitchFamily="1" charset="0"/>
                </a:rPr>
                <a:t>higher energy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0000"/>
                  </a:solidFill>
                  <a:latin typeface="Calibri" pitchFamily="1" charset="0"/>
                </a:rPr>
                <a:t>transfer lines</a:t>
              </a:r>
              <a:endParaRPr lang="en-US" sz="1400" b="1">
                <a:solidFill>
                  <a:srgbClr val="FF0000"/>
                </a:solidFill>
                <a:latin typeface="Calibri" pitchFamily="1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0000"/>
                  </a:solidFill>
                  <a:latin typeface="Calibri" pitchFamily="1" charset="0"/>
                </a:rPr>
                <a:t>   </a:t>
              </a:r>
            </a:p>
          </p:txBody>
        </p:sp>
      </p:grpSp>
      <p:sp>
        <p:nvSpPr>
          <p:cNvPr id="19" name="Rectangle 18"/>
          <p:cNvSpPr/>
          <p:nvPr/>
        </p:nvSpPr>
        <p:spPr>
          <a:xfrm>
            <a:off x="37346" y="5740785"/>
            <a:ext cx="141735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 smtClean="0">
                <a:solidFill>
                  <a:srgbClr val="3333CC"/>
                </a:solidFill>
              </a:rPr>
              <a:t>F. Zimmermann</a:t>
            </a:r>
            <a:endParaRPr lang="en-US" sz="1500" dirty="0"/>
          </a:p>
        </p:txBody>
      </p:sp>
      <p:sp>
        <p:nvSpPr>
          <p:cNvPr id="20" name="Rectangle 19"/>
          <p:cNvSpPr/>
          <p:nvPr/>
        </p:nvSpPr>
        <p:spPr>
          <a:xfrm>
            <a:off x="174248" y="6324557"/>
            <a:ext cx="8795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…no </a:t>
            </a:r>
            <a:r>
              <a:rPr lang="en-US" sz="2400" b="1" dirty="0"/>
              <a:t>talks at this workshop </a:t>
            </a:r>
            <a:r>
              <a:rPr lang="en-US" sz="2400" b="1" dirty="0" smtClean="0"/>
              <a:t>hopefully </a:t>
            </a:r>
            <a:r>
              <a:rPr lang="en-US" sz="2400" b="1" dirty="0"/>
              <a:t>at the next </a:t>
            </a:r>
            <a:r>
              <a:rPr lang="en-US" sz="2400" b="1" dirty="0" smtClean="0"/>
              <a:t>BB workshop…</a:t>
            </a:r>
            <a:r>
              <a:rPr lang="en-US" sz="2400" b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439548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5804"/>
            <a:ext cx="8229600" cy="6708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45" y="931333"/>
            <a:ext cx="9087555" cy="5785555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The LHC Beam-beam strategy has not yet been tested, </a:t>
            </a:r>
            <a:r>
              <a:rPr lang="en-US" sz="2400" b="1" dirty="0" smtClean="0">
                <a:solidFill>
                  <a:srgbClr val="FF0000"/>
                </a:solidFill>
              </a:rPr>
              <a:t>we are not at nominal</a:t>
            </a: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2011/2012 experience has shown </a:t>
            </a:r>
            <a:r>
              <a:rPr lang="en-US" sz="2400" b="1" dirty="0" smtClean="0">
                <a:solidFill>
                  <a:srgbClr val="FF0000"/>
                </a:solidFill>
              </a:rPr>
              <a:t>foreseen and un-foreseen beam-beam effects</a:t>
            </a:r>
            <a:r>
              <a:rPr lang="en-US" sz="2400" dirty="0" smtClean="0"/>
              <a:t> (leveling needs, large </a:t>
            </a:r>
            <a:r>
              <a:rPr lang="en-US" sz="2400" dirty="0" err="1" smtClean="0">
                <a:latin typeface="Symbol" charset="2"/>
                <a:cs typeface="Symbol" charset="2"/>
              </a:rPr>
              <a:t>x</a:t>
            </a:r>
            <a:r>
              <a:rPr lang="en-US" sz="2400" baseline="-25000" dirty="0" err="1" smtClean="0"/>
              <a:t>bb</a:t>
            </a:r>
            <a:r>
              <a:rPr lang="en-US" sz="2400" baseline="-25000" dirty="0" smtClean="0"/>
              <a:t>,</a:t>
            </a:r>
            <a:r>
              <a:rPr lang="en-US" sz="2400" dirty="0" smtClean="0"/>
              <a:t> instabilities, Long-range scaling laws)</a:t>
            </a:r>
          </a:p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LHC after LS1</a:t>
            </a:r>
            <a:r>
              <a:rPr lang="en-US" sz="2400" dirty="0" smtClean="0"/>
              <a:t> needs new scenarios and beam-beam studies to prepare for:</a:t>
            </a:r>
          </a:p>
          <a:p>
            <a:pPr lvl="1"/>
            <a:r>
              <a:rPr lang="en-US" sz="2000" dirty="0" smtClean="0"/>
              <a:t>Cure the 2012 instabilities by </a:t>
            </a:r>
            <a:r>
              <a:rPr lang="en-US" sz="2000" dirty="0" err="1" smtClean="0">
                <a:solidFill>
                  <a:srgbClr val="FF0000"/>
                </a:solidFill>
              </a:rPr>
              <a:t>collide&amp;squeeze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Leveling strategies </a:t>
            </a:r>
            <a:r>
              <a:rPr lang="en-US" sz="2000" dirty="0" smtClean="0"/>
              <a:t>among the experiments desiderata (b*, offset, how?, when?)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Study multi effects in the LHC</a:t>
            </a:r>
            <a:r>
              <a:rPr lang="en-US" sz="2000" dirty="0" smtClean="0">
                <a:solidFill>
                  <a:srgbClr val="000000"/>
                </a:solidFill>
              </a:rPr>
              <a:t> to reproduce observables (BB, impedance, transverse damper)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Need to push for bunch by bunch and special diagnostics (BTF?)</a:t>
            </a:r>
          </a:p>
          <a:p>
            <a:pPr lvl="1"/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400" dirty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HL-LHC</a:t>
            </a:r>
            <a:r>
              <a:rPr lang="en-US" sz="2400" dirty="0" smtClean="0"/>
              <a:t> opens new exciting issues: </a:t>
            </a:r>
          </a:p>
          <a:p>
            <a:pPr lvl="1"/>
            <a:r>
              <a:rPr lang="en-US" sz="2000" dirty="0" smtClean="0"/>
              <a:t>Full and complete study of general </a:t>
            </a:r>
            <a:r>
              <a:rPr lang="en-US" sz="2000" dirty="0" smtClean="0">
                <a:solidFill>
                  <a:srgbClr val="FF0000"/>
                </a:solidFill>
              </a:rPr>
              <a:t>noise on colliding beams, </a:t>
            </a:r>
            <a:r>
              <a:rPr lang="en-US" sz="2000" dirty="0" smtClean="0">
                <a:solidFill>
                  <a:srgbClr val="000000"/>
                </a:solidFill>
              </a:rPr>
              <a:t>need experimental studies in LHC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DA study</a:t>
            </a:r>
            <a:r>
              <a:rPr lang="en-US" sz="2000" dirty="0" smtClean="0"/>
              <a:t> for optimizing working point and parameters with and without crab cavities</a:t>
            </a:r>
          </a:p>
          <a:p>
            <a:pPr lvl="1"/>
            <a:r>
              <a:rPr lang="en-US" sz="2000" dirty="0" smtClean="0"/>
              <a:t>Study </a:t>
            </a:r>
            <a:r>
              <a:rPr lang="en-US" sz="2000" dirty="0" smtClean="0">
                <a:solidFill>
                  <a:srgbClr val="FF0000"/>
                </a:solidFill>
              </a:rPr>
              <a:t>effect of crab cavities noise</a:t>
            </a:r>
            <a:r>
              <a:rPr lang="en-US" sz="2000" dirty="0" smtClean="0"/>
              <a:t> on colliding beams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Leveling strategy</a:t>
            </a:r>
            <a:r>
              <a:rPr lang="en-US" sz="2000" dirty="0" smtClean="0"/>
              <a:t> fundamental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smtClean="0"/>
              <a:t>Effect of small offsets on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growth studies</a:t>
            </a:r>
          </a:p>
          <a:p>
            <a:pPr lvl="1"/>
            <a:endParaRPr lang="en-US" sz="2000" dirty="0"/>
          </a:p>
          <a:p>
            <a:r>
              <a:rPr lang="en-US" sz="2400" b="1" dirty="0" smtClean="0">
                <a:solidFill>
                  <a:srgbClr val="FF0000"/>
                </a:solidFill>
              </a:rPr>
              <a:t>HE-LHC</a:t>
            </a:r>
            <a:r>
              <a:rPr lang="en-US" sz="2400" dirty="0" smtClean="0"/>
              <a:t>…no talks at this workshop maybe at the next one….</a:t>
            </a:r>
            <a:r>
              <a:rPr lang="en-US" sz="2400" smtClean="0"/>
              <a:t>other projects?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845965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9333"/>
            <a:ext cx="8229600" cy="34168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000" dirty="0" smtClean="0"/>
              <a:t>Thank you !</a:t>
            </a:r>
          </a:p>
        </p:txBody>
      </p:sp>
    </p:spTree>
    <p:extLst>
      <p:ext uri="{BB962C8B-B14F-4D97-AF65-F5344CB8AC3E}">
        <p14:creationId xmlns:p14="http://schemas.microsoft.com/office/powerpoint/2010/main" val="3238615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037" y="1864815"/>
            <a:ext cx="8802230" cy="393912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Experience from other colliders (p-p, e-e, e-p)</a:t>
            </a:r>
          </a:p>
          <a:p>
            <a:r>
              <a:rPr lang="en-US" dirty="0" smtClean="0"/>
              <a:t>LHC BB experiences foreseen and un-foreseen</a:t>
            </a:r>
          </a:p>
          <a:p>
            <a:r>
              <a:rPr lang="en-US" dirty="0" smtClean="0"/>
              <a:t>Beam-beam studies for LHC after LS1</a:t>
            </a:r>
            <a:endParaRPr lang="en-US" dirty="0"/>
          </a:p>
          <a:p>
            <a:r>
              <a:rPr lang="en-US" dirty="0" smtClean="0"/>
              <a:t>HL-LHC beam-beam studies</a:t>
            </a:r>
          </a:p>
          <a:p>
            <a:r>
              <a:rPr lang="en-US" dirty="0" smtClean="0"/>
              <a:t>Beam-beam compensations (e-lens, wire compensation)</a:t>
            </a:r>
          </a:p>
          <a:p>
            <a:r>
              <a:rPr lang="en-US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059943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SPP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9" y="818027"/>
            <a:ext cx="3731730" cy="2595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9032" y="-21696"/>
            <a:ext cx="9217428" cy="45107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Experience and observations from hadron colliders</a:t>
            </a:r>
            <a:endParaRPr lang="en-US" sz="3200" b="1" dirty="0"/>
          </a:p>
        </p:txBody>
      </p:sp>
      <p:pic>
        <p:nvPicPr>
          <p:cNvPr id="29" name="Picture 28" descr="Slide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5557" y="836773"/>
            <a:ext cx="4610350" cy="345776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99872" y="377489"/>
            <a:ext cx="2939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SPS collider: 6 bunches</a:t>
            </a:r>
          </a:p>
          <a:p>
            <a:pPr algn="ctr"/>
            <a:r>
              <a:rPr lang="en-US" b="1" dirty="0" smtClean="0"/>
              <a:t>3 HO and 9 LR</a:t>
            </a:r>
            <a:endParaRPr lang="en-US" b="1" dirty="0"/>
          </a:p>
        </p:txBody>
      </p:sp>
      <p:sp>
        <p:nvSpPr>
          <p:cNvPr id="36" name="Rectangle 9"/>
          <p:cNvSpPr>
            <a:spLocks noChangeArrowheads="1"/>
          </p:cNvSpPr>
          <p:nvPr/>
        </p:nvSpPr>
        <p:spPr bwMode="auto">
          <a:xfrm>
            <a:off x="4553856" y="3958699"/>
            <a:ext cx="46345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b="1" baseline="0" dirty="0" err="1"/>
              <a:t>Tevatron</a:t>
            </a:r>
            <a:r>
              <a:rPr lang="en-US" b="1" baseline="0" dirty="0"/>
              <a:t>: 36 bunches</a:t>
            </a:r>
          </a:p>
          <a:p>
            <a:pPr algn="ctr"/>
            <a:r>
              <a:rPr lang="en-US" b="1" baseline="0" dirty="0"/>
              <a:t>2 BBIs Head-</a:t>
            </a:r>
            <a:r>
              <a:rPr lang="en-US" b="1" baseline="0" dirty="0" smtClean="0"/>
              <a:t>on</a:t>
            </a:r>
            <a:r>
              <a:rPr lang="en-US" b="1" dirty="0" smtClean="0"/>
              <a:t> and </a:t>
            </a:r>
            <a:r>
              <a:rPr lang="en-US" b="1" baseline="0" dirty="0" smtClean="0"/>
              <a:t>72 </a:t>
            </a:r>
            <a:r>
              <a:rPr lang="en-US" b="1" baseline="0" dirty="0"/>
              <a:t>Long-range</a:t>
            </a:r>
            <a:endParaRPr lang="en-US" dirty="0"/>
          </a:p>
        </p:txBody>
      </p: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-29033" y="3255963"/>
            <a:ext cx="359314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b="1" baseline="0" dirty="0">
                <a:solidFill>
                  <a:srgbClr val="000000"/>
                </a:solidFill>
              </a:rPr>
              <a:t>RHIC: 110 bunches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b="1" baseline="0" dirty="0">
                <a:solidFill>
                  <a:srgbClr val="000000"/>
                </a:solidFill>
              </a:rPr>
              <a:t>2 BBIs Head-on</a:t>
            </a:r>
            <a:endParaRPr lang="en-US" b="1" baseline="30000" dirty="0">
              <a:solidFill>
                <a:srgbClr val="000000"/>
              </a:solidFill>
            </a:endParaRPr>
          </a:p>
        </p:txBody>
      </p:sp>
      <p:pic>
        <p:nvPicPr>
          <p:cNvPr id="39" name="Picture 38" descr="RHIC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006" y="3976362"/>
            <a:ext cx="3298825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Explosion 2 40"/>
          <p:cNvSpPr/>
          <p:nvPr/>
        </p:nvSpPr>
        <p:spPr>
          <a:xfrm>
            <a:off x="1779867" y="3865830"/>
            <a:ext cx="273300" cy="332840"/>
          </a:xfrm>
          <a:prstGeom prst="irregularSeal2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Explosion 2 41"/>
          <p:cNvSpPr/>
          <p:nvPr/>
        </p:nvSpPr>
        <p:spPr>
          <a:xfrm>
            <a:off x="2678392" y="3976362"/>
            <a:ext cx="273300" cy="332840"/>
          </a:xfrm>
          <a:prstGeom prst="irregularSeal2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7"/>
          <p:cNvSpPr/>
          <p:nvPr/>
        </p:nvSpPr>
        <p:spPr>
          <a:xfrm>
            <a:off x="3568095" y="4980246"/>
            <a:ext cx="5469057" cy="1561516"/>
          </a:xfrm>
          <a:prstGeom prst="roundRect">
            <a:avLst/>
          </a:prstGeom>
          <a:solidFill>
            <a:srgbClr val="FFFF00">
              <a:alpha val="39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3568095" y="4957805"/>
            <a:ext cx="54690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 smtClean="0"/>
              <a:t> K. </a:t>
            </a:r>
            <a:r>
              <a:rPr lang="en-US" sz="1600" b="1" dirty="0" err="1" smtClean="0"/>
              <a:t>Cornelis</a:t>
            </a:r>
            <a:r>
              <a:rPr lang="en-US" sz="1600" b="1" dirty="0" smtClean="0"/>
              <a:t>, ”Experience with beam-beam effects in the SPS collider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 smtClean="0"/>
              <a:t>V. </a:t>
            </a:r>
            <a:r>
              <a:rPr lang="en-US" sz="1600" b="1" dirty="0" err="1" smtClean="0"/>
              <a:t>Shiltsev</a:t>
            </a:r>
            <a:r>
              <a:rPr lang="en-US" sz="1600" b="1" dirty="0" smtClean="0"/>
              <a:t>, “Beam-beam observations in the </a:t>
            </a:r>
            <a:r>
              <a:rPr lang="en-US" sz="1600" b="1" dirty="0" err="1" smtClean="0"/>
              <a:t>Tevatron</a:t>
            </a:r>
            <a:r>
              <a:rPr lang="en-US" sz="1600" b="1" dirty="0" smtClean="0"/>
              <a:t>”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/>
              <a:t> </a:t>
            </a:r>
            <a:r>
              <a:rPr lang="en-US" sz="1600" b="1" dirty="0" smtClean="0"/>
              <a:t>V. </a:t>
            </a:r>
            <a:r>
              <a:rPr lang="en-US" sz="1600" b="1" dirty="0" err="1" smtClean="0"/>
              <a:t>Shiltsev</a:t>
            </a:r>
            <a:r>
              <a:rPr lang="en-US" sz="1600" b="1" dirty="0" smtClean="0"/>
              <a:t>, “</a:t>
            </a:r>
            <a:r>
              <a:rPr lang="en-US" sz="1600" b="1" dirty="0"/>
              <a:t>Experience with long range beam-beam effects in the </a:t>
            </a:r>
            <a:r>
              <a:rPr lang="en-US" sz="1600" b="1" dirty="0" err="1"/>
              <a:t>Tevatron</a:t>
            </a:r>
            <a:r>
              <a:rPr lang="en-US" sz="1600" b="1" dirty="0" smtClean="0"/>
              <a:t>”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 smtClean="0"/>
              <a:t>Y. </a:t>
            </a:r>
            <a:r>
              <a:rPr lang="en-US" sz="1600" b="1" dirty="0" err="1" smtClean="0"/>
              <a:t>Luo</a:t>
            </a:r>
            <a:r>
              <a:rPr lang="en-US" sz="1600" b="1" dirty="0" smtClean="0"/>
              <a:t>, “Beam-beam observations in RHIC”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027366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9032" y="-21696"/>
            <a:ext cx="9217428" cy="45107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Experience and observations from HERA e/p</a:t>
            </a:r>
            <a:endParaRPr lang="en-US" sz="3200" b="1" dirty="0"/>
          </a:p>
        </p:txBody>
      </p:sp>
      <p:sp>
        <p:nvSpPr>
          <p:cNvPr id="48" name="Rounded Rectangle 47"/>
          <p:cNvSpPr/>
          <p:nvPr/>
        </p:nvSpPr>
        <p:spPr>
          <a:xfrm>
            <a:off x="4621611" y="4998310"/>
            <a:ext cx="4417055" cy="1746797"/>
          </a:xfrm>
          <a:prstGeom prst="roundRect">
            <a:avLst/>
          </a:prstGeom>
          <a:solidFill>
            <a:srgbClr val="FFFF00">
              <a:alpha val="39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4720063" y="5088517"/>
            <a:ext cx="4336243" cy="1477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/>
              <a:t>M. Vogt, ”Beam-beam Effects in HERA”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D. Schulte, ”Beam-beam effects in the </a:t>
            </a:r>
            <a:r>
              <a:rPr lang="en-US" b="1" dirty="0" err="1" smtClean="0"/>
              <a:t>LHeC</a:t>
            </a:r>
            <a:r>
              <a:rPr lang="en-US" b="1" dirty="0" smtClean="0"/>
              <a:t>”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Y. </a:t>
            </a:r>
            <a:r>
              <a:rPr lang="en-US" b="1" dirty="0" err="1" smtClean="0"/>
              <a:t>Hao</a:t>
            </a:r>
            <a:r>
              <a:rPr lang="en-US" b="1" dirty="0" smtClean="0"/>
              <a:t>,”</a:t>
            </a:r>
            <a:r>
              <a:rPr lang="en-US" b="1" dirty="0"/>
              <a:t> Beam-beam study of the ERL based e-</a:t>
            </a:r>
            <a:r>
              <a:rPr lang="en-US" b="1" dirty="0" smtClean="0"/>
              <a:t>RHIC”</a:t>
            </a:r>
            <a:endParaRPr lang="en-US" b="1" dirty="0"/>
          </a:p>
        </p:txBody>
      </p:sp>
      <p:pic>
        <p:nvPicPr>
          <p:cNvPr id="3" name="Picture 2" descr="HERA_overview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01868"/>
            <a:ext cx="3692293" cy="2868243"/>
          </a:xfrm>
          <a:prstGeom prst="rect">
            <a:avLst/>
          </a:prstGeom>
        </p:spPr>
      </p:pic>
      <p:grpSp>
        <p:nvGrpSpPr>
          <p:cNvPr id="61" name="Group 60"/>
          <p:cNvGrpSpPr/>
          <p:nvPr/>
        </p:nvGrpSpPr>
        <p:grpSpPr>
          <a:xfrm>
            <a:off x="4913481" y="659160"/>
            <a:ext cx="4262935" cy="3025061"/>
            <a:chOff x="0" y="764196"/>
            <a:chExt cx="8814594" cy="6255007"/>
          </a:xfrm>
        </p:grpSpPr>
        <p:grpSp>
          <p:nvGrpSpPr>
            <p:cNvPr id="62" name="Group 61"/>
            <p:cNvGrpSpPr/>
            <p:nvPr/>
          </p:nvGrpSpPr>
          <p:grpSpPr>
            <a:xfrm>
              <a:off x="0" y="764196"/>
              <a:ext cx="8814594" cy="6255007"/>
              <a:chOff x="0" y="791580"/>
              <a:chExt cx="8814594" cy="6255007"/>
            </a:xfrm>
          </p:grpSpPr>
          <p:pic>
            <p:nvPicPr>
              <p:cNvPr id="65" name="Picture 3" descr="CERNcomplex-cropped.jpg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9406" y="1143000"/>
                <a:ext cx="8485188" cy="5715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66" name="Straight Connector 65"/>
              <p:cNvCxnSpPr/>
              <p:nvPr/>
            </p:nvCxnSpPr>
            <p:spPr>
              <a:xfrm rot="16200000" flipH="1">
                <a:off x="215106" y="3009900"/>
                <a:ext cx="914400" cy="53340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rot="16200000" flipH="1">
                <a:off x="1224756" y="2990850"/>
                <a:ext cx="876300" cy="53340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Arc 67"/>
              <p:cNvSpPr/>
              <p:nvPr/>
            </p:nvSpPr>
            <p:spPr>
              <a:xfrm flipH="1">
                <a:off x="405606" y="2667000"/>
                <a:ext cx="990600" cy="381000"/>
              </a:xfrm>
              <a:prstGeom prst="arc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Arc 68"/>
              <p:cNvSpPr/>
              <p:nvPr/>
            </p:nvSpPr>
            <p:spPr>
              <a:xfrm flipH="1" flipV="1">
                <a:off x="939006" y="3505200"/>
                <a:ext cx="990600" cy="381000"/>
              </a:xfrm>
              <a:prstGeom prst="arc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TextBox 69"/>
              <p:cNvSpPr txBox="1">
                <a:spLocks noChangeArrowheads="1"/>
              </p:cNvSpPr>
              <p:nvPr/>
            </p:nvSpPr>
            <p:spPr bwMode="auto">
              <a:xfrm>
                <a:off x="0" y="4269283"/>
                <a:ext cx="3295123" cy="277730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800" b="1" dirty="0" smtClean="0">
                    <a:solidFill>
                      <a:srgbClr val="FF0000"/>
                    </a:solidFill>
                    <a:latin typeface="Calibri" pitchFamily="34" charset="0"/>
                  </a:rPr>
                  <a:t>ERL </a:t>
                </a:r>
                <a:r>
                  <a:rPr lang="en-US" sz="2800" b="1" dirty="0" err="1">
                    <a:solidFill>
                      <a:srgbClr val="FF0000"/>
                    </a:solidFill>
                    <a:latin typeface="Calibri" pitchFamily="34" charset="0"/>
                  </a:rPr>
                  <a:t>LHeC</a:t>
                </a:r>
                <a:r>
                  <a:rPr lang="en-US" sz="2800" b="1" dirty="0">
                    <a:solidFill>
                      <a:srgbClr val="FF0000"/>
                    </a:solidFill>
                    <a:latin typeface="Calibri" pitchFamily="34" charset="0"/>
                  </a:rPr>
                  <a:t>:</a:t>
                </a:r>
              </a:p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en-US" sz="2800" b="1" dirty="0">
                  <a:solidFill>
                    <a:srgbClr val="FF0000"/>
                  </a:solidFill>
                  <a:latin typeface="Calibri" pitchFamily="34" charset="0"/>
                </a:endParaRPr>
              </a:p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en-US" sz="2800" b="1" dirty="0">
                  <a:solidFill>
                    <a:srgbClr val="FF0000"/>
                  </a:solidFill>
                  <a:latin typeface="Calibri" pitchFamily="34" charset="0"/>
                </a:endParaRPr>
              </a:p>
            </p:txBody>
          </p:sp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275147" y="791580"/>
                <a:ext cx="1517892" cy="936104"/>
              </a:xfrm>
              <a:prstGeom prst="rect">
                <a:avLst/>
              </a:prstGeom>
            </p:spPr>
          </p:pic>
        </p:grpSp>
        <p:sp>
          <p:nvSpPr>
            <p:cNvPr id="63" name="Arc 62"/>
            <p:cNvSpPr/>
            <p:nvPr/>
          </p:nvSpPr>
          <p:spPr>
            <a:xfrm rot="10499192" flipH="1" flipV="1">
              <a:off x="410289" y="2645404"/>
              <a:ext cx="990600" cy="381000"/>
            </a:xfrm>
            <a:prstGeom prst="arc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" name="Arc 63"/>
            <p:cNvSpPr/>
            <p:nvPr/>
          </p:nvSpPr>
          <p:spPr>
            <a:xfrm rot="10485958" flipH="1">
              <a:off x="914905" y="3485076"/>
              <a:ext cx="990600" cy="381000"/>
            </a:xfrm>
            <a:prstGeom prst="arc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55630" y="3496880"/>
            <a:ext cx="3133481" cy="650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b="1" dirty="0" smtClean="0">
                <a:solidFill>
                  <a:srgbClr val="000000"/>
                </a:solidFill>
              </a:rPr>
              <a:t>HERA: 180 p/bch 182e/bch</a:t>
            </a:r>
            <a:endParaRPr lang="en-US" b="1" dirty="0">
              <a:solidFill>
                <a:srgbClr val="000000"/>
              </a:solidFill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b="1" dirty="0">
                <a:solidFill>
                  <a:srgbClr val="000000"/>
                </a:solidFill>
              </a:rPr>
              <a:t>2 </a:t>
            </a:r>
            <a:r>
              <a:rPr lang="en-US" b="1" dirty="0" smtClean="0">
                <a:solidFill>
                  <a:srgbClr val="000000"/>
                </a:solidFill>
              </a:rPr>
              <a:t>Head</a:t>
            </a:r>
            <a:r>
              <a:rPr lang="en-US" b="1" dirty="0">
                <a:solidFill>
                  <a:srgbClr val="000000"/>
                </a:solidFill>
              </a:rPr>
              <a:t>-</a:t>
            </a:r>
            <a:r>
              <a:rPr lang="en-US" b="1" dirty="0" smtClean="0">
                <a:solidFill>
                  <a:srgbClr val="000000"/>
                </a:solidFill>
              </a:rPr>
              <a:t>on collisions</a:t>
            </a:r>
            <a:endParaRPr lang="en-US" b="1" baseline="30000" dirty="0">
              <a:solidFill>
                <a:srgbClr val="000000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279435" y="3557222"/>
            <a:ext cx="3853148" cy="595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b="1" dirty="0" err="1" smtClean="0">
                <a:solidFill>
                  <a:srgbClr val="000000"/>
                </a:solidFill>
              </a:rPr>
              <a:t>LHeC</a:t>
            </a:r>
            <a:r>
              <a:rPr lang="en-US" b="1" dirty="0" smtClean="0">
                <a:solidFill>
                  <a:srgbClr val="000000"/>
                </a:solidFill>
              </a:rPr>
              <a:t>: Nominal LHC with p-p collisions and 1 Head-on collision e-p</a:t>
            </a:r>
            <a:endParaRPr lang="en-US" b="1" baseline="30000" dirty="0">
              <a:solidFill>
                <a:srgbClr val="000000"/>
              </a:solidFill>
            </a:endParaRPr>
          </a:p>
        </p:txBody>
      </p:sp>
      <p:pic>
        <p:nvPicPr>
          <p:cNvPr id="9" name="Picture 8" descr="eRHIC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24" y="4275667"/>
            <a:ext cx="4253096" cy="2500821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>
          <a:xfrm>
            <a:off x="208030" y="4961603"/>
            <a:ext cx="3133481" cy="650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b="1" dirty="0" err="1" smtClean="0">
                <a:solidFill>
                  <a:srgbClr val="000000"/>
                </a:solidFill>
              </a:rPr>
              <a:t>eRHIC</a:t>
            </a:r>
            <a:r>
              <a:rPr lang="en-US" b="1" dirty="0" smtClean="0">
                <a:solidFill>
                  <a:srgbClr val="000000"/>
                </a:solidFill>
              </a:rPr>
              <a:t>: 180 p/bch 180 e/bch</a:t>
            </a:r>
            <a:endParaRPr lang="en-US" b="1" dirty="0">
              <a:solidFill>
                <a:srgbClr val="000000"/>
              </a:solidFill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b="1" dirty="0" smtClean="0">
                <a:solidFill>
                  <a:srgbClr val="000000"/>
                </a:solidFill>
              </a:rPr>
              <a:t>1 Head</a:t>
            </a:r>
            <a:r>
              <a:rPr lang="en-US" b="1" dirty="0">
                <a:solidFill>
                  <a:srgbClr val="000000"/>
                </a:solidFill>
              </a:rPr>
              <a:t>-</a:t>
            </a:r>
            <a:r>
              <a:rPr lang="en-US" b="1" dirty="0" smtClean="0">
                <a:solidFill>
                  <a:srgbClr val="000000"/>
                </a:solidFill>
              </a:rPr>
              <a:t>on collision</a:t>
            </a:r>
            <a:endParaRPr lang="en-US" b="1" baseline="30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688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8" y="-19678"/>
            <a:ext cx="8974541" cy="632505"/>
          </a:xfrm>
        </p:spPr>
        <p:txBody>
          <a:bodyPr>
            <a:noAutofit/>
          </a:bodyPr>
          <a:lstStyle/>
          <a:p>
            <a:r>
              <a:rPr lang="en-US" sz="3400" b="1" dirty="0" smtClean="0"/>
              <a:t>Lepton colliders experiences relevant for LHC</a:t>
            </a:r>
            <a:endParaRPr lang="en-US" sz="3400" b="1" dirty="0"/>
          </a:p>
        </p:txBody>
      </p:sp>
      <p:pic>
        <p:nvPicPr>
          <p:cNvPr id="9" name="Picture 8" descr="cc_pic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222" y="838605"/>
            <a:ext cx="3273778" cy="2140122"/>
          </a:xfrm>
          <a:prstGeom prst="rect">
            <a:avLst/>
          </a:prstGeom>
        </p:spPr>
      </p:pic>
      <p:pic>
        <p:nvPicPr>
          <p:cNvPr id="10" name="Picture 9" descr="KEKB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88" y="578937"/>
            <a:ext cx="2312526" cy="2676924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8348" y="3656785"/>
            <a:ext cx="4063569" cy="2849042"/>
            <a:chOff x="0" y="0"/>
            <a:chExt cx="9781520" cy="6858000"/>
          </a:xfrm>
        </p:grpSpPr>
        <p:pic>
          <p:nvPicPr>
            <p:cNvPr id="12" name="Picture 2" descr="LNF0060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solidFill>
              <a:srgbClr val="333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" name="Group 12"/>
            <p:cNvGrpSpPr/>
            <p:nvPr/>
          </p:nvGrpSpPr>
          <p:grpSpPr>
            <a:xfrm>
              <a:off x="2546348" y="0"/>
              <a:ext cx="7235172" cy="4514345"/>
              <a:chOff x="2546348" y="0"/>
              <a:chExt cx="7235172" cy="4514345"/>
            </a:xfrm>
          </p:grpSpPr>
          <p:sp>
            <p:nvSpPr>
              <p:cNvPr id="14" name="Text Box 3"/>
              <p:cNvSpPr txBox="1">
                <a:spLocks noChangeArrowheads="1"/>
              </p:cNvSpPr>
              <p:nvPr/>
            </p:nvSpPr>
            <p:spPr bwMode="auto">
              <a:xfrm>
                <a:off x="7315201" y="0"/>
                <a:ext cx="1828799" cy="740857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37931725" indent="-37474525"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GB" sz="1400" b="1" dirty="0">
                    <a:solidFill>
                      <a:srgbClr val="FFFF00"/>
                    </a:solidFill>
                    <a:latin typeface="Eras Bold ITC" charset="0"/>
                    <a:cs typeface="ＭＳ Ｐゴシック" charset="0"/>
                  </a:rPr>
                  <a:t>LNF</a:t>
                </a:r>
              </a:p>
            </p:txBody>
          </p:sp>
          <p:sp>
            <p:nvSpPr>
              <p:cNvPr id="15" name="Oval 5"/>
              <p:cNvSpPr>
                <a:spLocks noChangeArrowheads="1"/>
              </p:cNvSpPr>
              <p:nvPr/>
            </p:nvSpPr>
            <p:spPr bwMode="auto">
              <a:xfrm>
                <a:off x="5122863" y="1293813"/>
                <a:ext cx="3494087" cy="2270125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 w="381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defTabSz="457200"/>
                <a:endParaRPr lang="it-IT" sz="3200">
                  <a:solidFill>
                    <a:srgbClr val="FFFF00"/>
                  </a:solidFill>
                  <a:latin typeface="Calibri" charset="0"/>
                  <a:cs typeface="ＭＳ Ｐゴシック" charset="0"/>
                </a:endParaRPr>
              </a:p>
            </p:txBody>
          </p:sp>
          <p:sp>
            <p:nvSpPr>
              <p:cNvPr id="16" name="Text Box 7"/>
              <p:cNvSpPr txBox="1">
                <a:spLocks noChangeArrowheads="1"/>
              </p:cNvSpPr>
              <p:nvPr/>
            </p:nvSpPr>
            <p:spPr bwMode="auto">
              <a:xfrm>
                <a:off x="4514850" y="3563937"/>
                <a:ext cx="1672644" cy="740858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37931725" indent="-37474525"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it-IT" sz="1400" b="1" dirty="0">
                    <a:solidFill>
                      <a:srgbClr val="FFFF00"/>
                    </a:solidFill>
                    <a:latin typeface="Calibri" charset="0"/>
                    <a:cs typeface="ＭＳ Ｐゴシック" charset="0"/>
                  </a:rPr>
                  <a:t>DAFNE</a:t>
                </a:r>
              </a:p>
            </p:txBody>
          </p:sp>
          <p:sp>
            <p:nvSpPr>
              <p:cNvPr id="17" name="Text Box 8"/>
              <p:cNvSpPr txBox="1">
                <a:spLocks noChangeArrowheads="1"/>
              </p:cNvSpPr>
              <p:nvPr/>
            </p:nvSpPr>
            <p:spPr bwMode="auto">
              <a:xfrm>
                <a:off x="8256589" y="3509963"/>
                <a:ext cx="1524931" cy="740857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37931725" indent="-37474525"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it-IT" sz="1400" b="1" dirty="0">
                    <a:solidFill>
                      <a:srgbClr val="FFFF00"/>
                    </a:solidFill>
                    <a:latin typeface="Calibri" charset="0"/>
                    <a:cs typeface="ＭＳ Ｐゴシック" charset="0"/>
                  </a:rPr>
                  <a:t>LINAC</a:t>
                </a:r>
              </a:p>
            </p:txBody>
          </p:sp>
          <p:sp>
            <p:nvSpPr>
              <p:cNvPr id="18" name="Text Box 13"/>
              <p:cNvSpPr txBox="1">
                <a:spLocks noChangeArrowheads="1"/>
              </p:cNvSpPr>
              <p:nvPr/>
            </p:nvSpPr>
            <p:spPr bwMode="auto">
              <a:xfrm>
                <a:off x="6686551" y="3773487"/>
                <a:ext cx="1099094" cy="740858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37931725" indent="-37474525"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it-IT" sz="1400" b="1" dirty="0">
                    <a:solidFill>
                      <a:srgbClr val="FFFF00"/>
                    </a:solidFill>
                    <a:latin typeface="Calibri" charset="0"/>
                    <a:cs typeface="ＭＳ Ｐゴシック" charset="0"/>
                  </a:rPr>
                  <a:t>BTF</a:t>
                </a:r>
              </a:p>
            </p:txBody>
          </p:sp>
          <p:sp>
            <p:nvSpPr>
              <p:cNvPr id="19" name="Text Box 15"/>
              <p:cNvSpPr txBox="1">
                <a:spLocks noChangeArrowheads="1"/>
              </p:cNvSpPr>
              <p:nvPr/>
            </p:nvSpPr>
            <p:spPr bwMode="auto">
              <a:xfrm>
                <a:off x="3881439" y="1263649"/>
                <a:ext cx="2605348" cy="740858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37931725" indent="-37474525"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it-IT" sz="1400" b="1" dirty="0">
                    <a:solidFill>
                      <a:srgbClr val="FFFF00"/>
                    </a:solidFill>
                    <a:latin typeface="Calibri" charset="0"/>
                    <a:cs typeface="ＭＳ Ｐゴシック" charset="0"/>
                  </a:rPr>
                  <a:t>DAFNE-light</a:t>
                </a:r>
              </a:p>
            </p:txBody>
          </p:sp>
          <p:sp>
            <p:nvSpPr>
              <p:cNvPr id="20" name="CasellaDiTesto 10"/>
              <p:cNvSpPr txBox="1">
                <a:spLocks noChangeArrowheads="1"/>
              </p:cNvSpPr>
              <p:nvPr/>
            </p:nvSpPr>
            <p:spPr bwMode="auto">
              <a:xfrm>
                <a:off x="2546348" y="238125"/>
                <a:ext cx="4454526" cy="125945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37931725" indent="-37474525"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400" b="1" dirty="0">
                    <a:latin typeface="Calibri" charset="0"/>
                    <a:cs typeface="ＭＳ Ｐゴシック" charset="0"/>
                  </a:rPr>
                  <a:t>The </a:t>
                </a:r>
                <a:r>
                  <a:rPr lang="en-US" sz="1400" b="1" dirty="0">
                    <a:latin typeface="Calibri" charset="0"/>
                    <a:cs typeface="ＭＳ Ｐゴシック" charset="0"/>
                    <a:sym typeface="Symbol" charset="0"/>
                  </a:rPr>
                  <a:t>-Factory complex</a:t>
                </a:r>
                <a:endParaRPr lang="en-US" sz="1400" b="1" dirty="0">
                  <a:latin typeface="Calibri" charset="0"/>
                  <a:cs typeface="ＭＳ Ｐゴシック" charset="0"/>
                </a:endParaRPr>
              </a:p>
            </p:txBody>
          </p:sp>
          <p:cxnSp>
            <p:nvCxnSpPr>
              <p:cNvPr id="21" name="Connettore 2 4"/>
              <p:cNvCxnSpPr>
                <a:stCxn id="17" idx="0"/>
              </p:cNvCxnSpPr>
              <p:nvPr/>
            </p:nvCxnSpPr>
            <p:spPr>
              <a:xfrm flipH="1" flipV="1">
                <a:off x="7924803" y="2687641"/>
                <a:ext cx="1094253" cy="822322"/>
              </a:xfrm>
              <a:prstGeom prst="straightConnector1">
                <a:avLst/>
              </a:prstGeom>
              <a:ln w="4445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ttore 2 13"/>
              <p:cNvCxnSpPr>
                <a:stCxn id="18" idx="0"/>
              </p:cNvCxnSpPr>
              <p:nvPr/>
            </p:nvCxnSpPr>
            <p:spPr>
              <a:xfrm flipV="1">
                <a:off x="7236098" y="2798766"/>
                <a:ext cx="79103" cy="974722"/>
              </a:xfrm>
              <a:prstGeom prst="straightConnector1">
                <a:avLst/>
              </a:prstGeom>
              <a:ln w="4445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ttore 2 17"/>
              <p:cNvCxnSpPr/>
              <p:nvPr/>
            </p:nvCxnSpPr>
            <p:spPr>
              <a:xfrm>
                <a:off x="5122862" y="1600199"/>
                <a:ext cx="1222377" cy="422276"/>
              </a:xfrm>
              <a:prstGeom prst="straightConnector1">
                <a:avLst/>
              </a:prstGeom>
              <a:ln w="4445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ttore 2 20"/>
              <p:cNvCxnSpPr>
                <a:stCxn id="16" idx="0"/>
              </p:cNvCxnSpPr>
              <p:nvPr/>
            </p:nvCxnSpPr>
            <p:spPr>
              <a:xfrm flipV="1">
                <a:off x="5351172" y="2581281"/>
                <a:ext cx="1487777" cy="982656"/>
              </a:xfrm>
              <a:prstGeom prst="straightConnector1">
                <a:avLst/>
              </a:prstGeom>
              <a:ln w="4445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TextBox 25"/>
          <p:cNvSpPr txBox="1"/>
          <p:nvPr/>
        </p:nvSpPr>
        <p:spPr>
          <a:xfrm>
            <a:off x="1959419" y="2068285"/>
            <a:ext cx="349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Crab Cavity Experience  from KEKB </a:t>
            </a:r>
            <a:endParaRPr lang="en-US" b="1" dirty="0"/>
          </a:p>
        </p:txBody>
      </p:sp>
      <p:sp>
        <p:nvSpPr>
          <p:cNvPr id="28" name="Rounded Rectangle 27"/>
          <p:cNvSpPr/>
          <p:nvPr/>
        </p:nvSpPr>
        <p:spPr>
          <a:xfrm>
            <a:off x="4091917" y="5629886"/>
            <a:ext cx="4915714" cy="1159573"/>
          </a:xfrm>
          <a:prstGeom prst="roundRect">
            <a:avLst/>
          </a:prstGeom>
          <a:solidFill>
            <a:srgbClr val="FFFF00">
              <a:alpha val="39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177111" y="5607445"/>
            <a:ext cx="4825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-Y. </a:t>
            </a:r>
            <a:r>
              <a:rPr lang="en-US" b="1" dirty="0" err="1" smtClean="0"/>
              <a:t>Kunakoshi</a:t>
            </a:r>
            <a:r>
              <a:rPr lang="en-US" b="1" dirty="0" smtClean="0"/>
              <a:t>, ”Operational experience with crab cavities at KEK”</a:t>
            </a:r>
          </a:p>
          <a:p>
            <a:r>
              <a:rPr lang="en-US" b="1" dirty="0" smtClean="0"/>
              <a:t>- M. </a:t>
            </a:r>
            <a:r>
              <a:rPr lang="en-US" b="1" dirty="0" err="1" smtClean="0"/>
              <a:t>Zobov</a:t>
            </a:r>
            <a:r>
              <a:rPr lang="en-US" b="1" dirty="0" smtClean="0"/>
              <a:t>, “Experience with Large </a:t>
            </a:r>
            <a:r>
              <a:rPr lang="en-US" b="1" dirty="0" err="1" smtClean="0"/>
              <a:t>Piwinski</a:t>
            </a:r>
            <a:r>
              <a:rPr lang="en-US" b="1" dirty="0" smtClean="0"/>
              <a:t> Angle and Crabbed Waist”</a:t>
            </a:r>
            <a:endParaRPr lang="en-US" b="1" dirty="0"/>
          </a:p>
        </p:txBody>
      </p:sp>
      <p:grpSp>
        <p:nvGrpSpPr>
          <p:cNvPr id="32" name="Group 31"/>
          <p:cNvGrpSpPr/>
          <p:nvPr/>
        </p:nvGrpSpPr>
        <p:grpSpPr>
          <a:xfrm>
            <a:off x="4013062" y="3214112"/>
            <a:ext cx="5243826" cy="2302886"/>
            <a:chOff x="395288" y="1557338"/>
            <a:chExt cx="8480425" cy="3724275"/>
          </a:xfrm>
        </p:grpSpPr>
        <p:pic>
          <p:nvPicPr>
            <p:cNvPr id="30" name="Picture 2" descr="CrabOn_vs_CrabOff_altaCorrente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288" y="1557338"/>
              <a:ext cx="4065587" cy="3717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 descr="CrabOn_vs_CrabOff_altaCorrente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1600200"/>
              <a:ext cx="4151313" cy="3681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" name="Text Box 3"/>
          <p:cNvSpPr txBox="1">
            <a:spLocks noChangeArrowheads="1"/>
          </p:cNvSpPr>
          <p:nvPr/>
        </p:nvSpPr>
        <p:spPr bwMode="auto">
          <a:xfrm>
            <a:off x="4540269" y="3201880"/>
            <a:ext cx="1329953" cy="400101"/>
          </a:xfrm>
          <a:prstGeom prst="rect">
            <a:avLst/>
          </a:prstGeom>
          <a:solidFill>
            <a:srgbClr val="F7F7D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30" tIns="45716" rIns="91430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 b="1" dirty="0">
                <a:solidFill>
                  <a:srgbClr val="CC0000"/>
                </a:solidFill>
                <a:cs typeface="ＭＳ Ｐゴシック" charset="0"/>
              </a:rPr>
              <a:t>CRAB OFF</a:t>
            </a:r>
            <a:endParaRPr lang="en-US" sz="2000" dirty="0">
              <a:solidFill>
                <a:srgbClr val="CC0000"/>
              </a:solidFill>
              <a:cs typeface="ＭＳ Ｐゴシック" charset="0"/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7327580" y="3230102"/>
            <a:ext cx="1463173" cy="400101"/>
          </a:xfrm>
          <a:prstGeom prst="rect">
            <a:avLst/>
          </a:prstGeom>
          <a:solidFill>
            <a:srgbClr val="F7F7D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30" tIns="45716" rIns="91430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 b="1" dirty="0">
                <a:solidFill>
                  <a:srgbClr val="CC0000"/>
                </a:solidFill>
                <a:cs typeface="ＭＳ Ｐゴシック" charset="0"/>
              </a:rPr>
              <a:t>CRAB ON</a:t>
            </a:r>
            <a:endParaRPr lang="en-US" sz="2000" dirty="0">
              <a:solidFill>
                <a:srgbClr val="CC0000"/>
              </a:solidFill>
              <a:cs typeface="ＭＳ Ｐゴシック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04351" y="3340407"/>
            <a:ext cx="2358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LPA and crabbed waist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162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EP2000x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696" y="3055248"/>
            <a:ext cx="4118779" cy="27796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3776" y="-128415"/>
            <a:ext cx="7902223" cy="632505"/>
          </a:xfrm>
        </p:spPr>
        <p:txBody>
          <a:bodyPr>
            <a:noAutofit/>
          </a:bodyPr>
          <a:lstStyle/>
          <a:p>
            <a:r>
              <a:rPr lang="en-US" sz="3400" b="1" dirty="0" smtClean="0"/>
              <a:t>Lepton colliders experiences</a:t>
            </a:r>
            <a:endParaRPr lang="en-US" sz="3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20474" y="2949823"/>
            <a:ext cx="3195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BEPCII: 1 head-on collision e</a:t>
            </a:r>
            <a:r>
              <a:rPr lang="en-US" b="1" baseline="30000" dirty="0" smtClean="0"/>
              <a:t>+</a:t>
            </a:r>
            <a:r>
              <a:rPr lang="en-US" b="1" dirty="0" smtClean="0"/>
              <a:t>-e</a:t>
            </a:r>
            <a:r>
              <a:rPr lang="en-US" b="1" baseline="30000" dirty="0" smtClean="0"/>
              <a:t>-</a:t>
            </a:r>
          </a:p>
          <a:p>
            <a:r>
              <a:rPr lang="en-US" b="1" dirty="0" smtClean="0"/>
              <a:t>Max </a:t>
            </a:r>
            <a:r>
              <a:rPr lang="en-US" b="1" dirty="0" err="1" smtClean="0">
                <a:latin typeface="Symbol" charset="2"/>
                <a:cs typeface="Symbol" charset="2"/>
              </a:rPr>
              <a:t>x</a:t>
            </a:r>
            <a:r>
              <a:rPr lang="en-US" b="1" baseline="-25000" dirty="0" err="1" smtClean="0"/>
              <a:t>bb</a:t>
            </a:r>
            <a:r>
              <a:rPr lang="en-US" b="1" dirty="0" smtClean="0"/>
              <a:t> = 0.04 few bunches</a:t>
            </a:r>
            <a:endParaRPr lang="en-US" b="1" baseline="-25000" dirty="0"/>
          </a:p>
        </p:txBody>
      </p:sp>
      <p:sp>
        <p:nvSpPr>
          <p:cNvPr id="28" name="Rounded Rectangle 27"/>
          <p:cNvSpPr/>
          <p:nvPr/>
        </p:nvSpPr>
        <p:spPr>
          <a:xfrm>
            <a:off x="4437529" y="5861442"/>
            <a:ext cx="4540219" cy="987781"/>
          </a:xfrm>
          <a:prstGeom prst="roundRect">
            <a:avLst/>
          </a:prstGeom>
          <a:solidFill>
            <a:srgbClr val="FFFF00">
              <a:alpha val="39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515853" y="5861442"/>
            <a:ext cx="44571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</a:t>
            </a:r>
            <a:r>
              <a:rPr lang="tr-TR" dirty="0" smtClean="0"/>
              <a:t>Y</a:t>
            </a:r>
            <a:r>
              <a:rPr lang="tr-TR" b="1" dirty="0" smtClean="0"/>
              <a:t>. </a:t>
            </a:r>
            <a:r>
              <a:rPr lang="tr-TR" b="1" dirty="0" err="1" smtClean="0"/>
              <a:t>Zhang</a:t>
            </a:r>
            <a:r>
              <a:rPr lang="en-US" b="1" dirty="0" smtClean="0"/>
              <a:t>, ”</a:t>
            </a:r>
            <a:r>
              <a:rPr lang="en-US" b="1" dirty="0"/>
              <a:t> Beam-beam effects in BEPC-</a:t>
            </a:r>
            <a:r>
              <a:rPr lang="en-US" b="1" dirty="0" smtClean="0"/>
              <a:t>II”</a:t>
            </a:r>
          </a:p>
          <a:p>
            <a:r>
              <a:rPr lang="en-US" b="1" dirty="0" smtClean="0"/>
              <a:t>-</a:t>
            </a:r>
            <a:r>
              <a:rPr lang="pl-PL" b="1" dirty="0" smtClean="0"/>
              <a:t>D. </a:t>
            </a:r>
            <a:r>
              <a:rPr lang="pl-PL" b="1" dirty="0" err="1" smtClean="0"/>
              <a:t>Shwartz</a:t>
            </a:r>
            <a:r>
              <a:rPr lang="pl-PL" b="1" dirty="0" smtClean="0"/>
              <a:t>, </a:t>
            </a:r>
            <a:r>
              <a:rPr lang="en-US" b="1" dirty="0" smtClean="0"/>
              <a:t>”</a:t>
            </a:r>
            <a:r>
              <a:rPr lang="en-US" b="1" dirty="0"/>
              <a:t> Recent beam-beam effects at VEPP-2000 and VEPP-4 </a:t>
            </a:r>
            <a:r>
              <a:rPr lang="en-US" b="1" dirty="0" smtClean="0"/>
              <a:t>”</a:t>
            </a:r>
            <a:endParaRPr lang="en-US" b="1" dirty="0"/>
          </a:p>
        </p:txBody>
      </p:sp>
      <p:pic>
        <p:nvPicPr>
          <p:cNvPr id="3" name="Picture 2" descr="BEPII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30" y="463182"/>
            <a:ext cx="2822825" cy="2495176"/>
          </a:xfrm>
          <a:prstGeom prst="rect">
            <a:avLst/>
          </a:prstGeom>
        </p:spPr>
      </p:pic>
      <p:pic>
        <p:nvPicPr>
          <p:cNvPr id="4" name="Picture 3" descr="BEPCIIxi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3653" y="455735"/>
            <a:ext cx="4594822" cy="2707323"/>
          </a:xfrm>
          <a:prstGeom prst="rect">
            <a:avLst/>
          </a:prstGeom>
        </p:spPr>
      </p:pic>
      <p:pic>
        <p:nvPicPr>
          <p:cNvPr id="5" name="Picture 4" descr="VEPP2000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507" y="3778766"/>
            <a:ext cx="2636371" cy="262298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02756" y="6209951"/>
            <a:ext cx="3547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VEPP2000: 2 head-on collision e</a:t>
            </a:r>
            <a:r>
              <a:rPr lang="en-US" b="1" baseline="30000" dirty="0" smtClean="0"/>
              <a:t>+</a:t>
            </a:r>
            <a:r>
              <a:rPr lang="en-US" b="1" dirty="0" smtClean="0"/>
              <a:t>-e</a:t>
            </a:r>
            <a:r>
              <a:rPr lang="en-US" b="1" baseline="30000" dirty="0" smtClean="0"/>
              <a:t>-</a:t>
            </a:r>
          </a:p>
          <a:p>
            <a:r>
              <a:rPr lang="en-US" b="1" dirty="0" smtClean="0"/>
              <a:t>Max </a:t>
            </a:r>
            <a:r>
              <a:rPr lang="en-US" b="1" dirty="0" err="1" smtClean="0">
                <a:latin typeface="Symbol" charset="2"/>
                <a:cs typeface="Symbol" charset="2"/>
              </a:rPr>
              <a:t>x</a:t>
            </a:r>
            <a:r>
              <a:rPr lang="en-US" b="1" baseline="-25000" dirty="0" err="1" smtClean="0"/>
              <a:t>bb</a:t>
            </a:r>
            <a:r>
              <a:rPr lang="en-US" b="1" dirty="0" smtClean="0"/>
              <a:t> = 0.13</a:t>
            </a:r>
            <a:endParaRPr lang="en-US" b="1" baseline="-25000" dirty="0"/>
          </a:p>
        </p:txBody>
      </p:sp>
    </p:spTree>
    <p:extLst>
      <p:ext uri="{BB962C8B-B14F-4D97-AF65-F5344CB8AC3E}">
        <p14:creationId xmlns:p14="http://schemas.microsoft.com/office/powerpoint/2010/main" val="2743541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635" y="634983"/>
            <a:ext cx="4639199" cy="2139988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 err="1" smtClean="0"/>
              <a:t>pp</a:t>
            </a:r>
            <a:r>
              <a:rPr lang="en-US" b="1" dirty="0" smtClean="0"/>
              <a:t> collisions</a:t>
            </a:r>
          </a:p>
          <a:p>
            <a:r>
              <a:rPr lang="en-US" b="1" dirty="0" smtClean="0"/>
              <a:t>High number of bunches (2808/beam) in train structures</a:t>
            </a:r>
            <a:endParaRPr lang="en-US" b="1" dirty="0" smtClean="0"/>
          </a:p>
          <a:p>
            <a:r>
              <a:rPr lang="en-US" b="1" dirty="0" smtClean="0"/>
              <a:t>Crossing angle operation</a:t>
            </a:r>
          </a:p>
          <a:p>
            <a:r>
              <a:rPr lang="en-US" b="1" dirty="0" smtClean="0"/>
              <a:t>Pronounced </a:t>
            </a:r>
            <a:r>
              <a:rPr lang="en-US" b="1" dirty="0" err="1" smtClean="0"/>
              <a:t>Pacman</a:t>
            </a:r>
            <a:r>
              <a:rPr lang="en-US" b="1" dirty="0" smtClean="0"/>
              <a:t> effects (LR 40-120)</a:t>
            </a:r>
          </a:p>
          <a:p>
            <a:r>
              <a:rPr lang="en-US" b="1" dirty="0" smtClean="0"/>
              <a:t>4 Experiments (3/4 Head-on collisions)</a:t>
            </a:r>
          </a:p>
          <a:p>
            <a:r>
              <a:rPr lang="en-US" b="1" dirty="0" err="1" smtClean="0">
                <a:latin typeface="Symbol" charset="2"/>
                <a:cs typeface="Symbol" charset="2"/>
              </a:rPr>
              <a:t>x</a:t>
            </a:r>
            <a:r>
              <a:rPr lang="en-US" b="1" baseline="-25000" dirty="0" err="1" smtClean="0"/>
              <a:t>HO</a:t>
            </a:r>
            <a:r>
              <a:rPr lang="en-US" b="1" dirty="0" smtClean="0"/>
              <a:t> = 0.0036 per Interaction Point</a:t>
            </a:r>
            <a:endParaRPr lang="en-US" b="1" dirty="0" smtClean="0"/>
          </a:p>
        </p:txBody>
      </p:sp>
      <p:sp>
        <p:nvSpPr>
          <p:cNvPr id="7" name="Oval 6"/>
          <p:cNvSpPr/>
          <p:nvPr/>
        </p:nvSpPr>
        <p:spPr>
          <a:xfrm>
            <a:off x="3141370" y="2706188"/>
            <a:ext cx="3785503" cy="128093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025860" y="2817985"/>
            <a:ext cx="3376780" cy="999247"/>
            <a:chOff x="3789833" y="846028"/>
            <a:chExt cx="4753260" cy="139987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5228437" y="1648098"/>
              <a:ext cx="3314656" cy="806"/>
            </a:xfrm>
            <a:prstGeom prst="line">
              <a:avLst/>
            </a:prstGeom>
            <a:ln w="25400" cap="flat" cmpd="sng" algn="ctr">
              <a:solidFill>
                <a:schemeClr val="accent1"/>
              </a:solidFill>
              <a:prstDash val="dot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533420" y="1146507"/>
              <a:ext cx="2791581" cy="10047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 flipV="1">
              <a:off x="5533421" y="1146507"/>
              <a:ext cx="2791580" cy="10047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 rot="1315116">
              <a:off x="6775034" y="1598618"/>
              <a:ext cx="287576" cy="8493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 rot="20191812">
              <a:off x="6802392" y="1594041"/>
              <a:ext cx="287575" cy="84931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rot="1315116">
              <a:off x="7384098" y="1832360"/>
              <a:ext cx="279342" cy="8249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 rot="1315116">
              <a:off x="6162782" y="1382949"/>
              <a:ext cx="279342" cy="8249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 rot="1165909">
              <a:off x="8030449" y="2054283"/>
              <a:ext cx="414237" cy="12233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rot="1315116">
              <a:off x="5239238" y="1056004"/>
              <a:ext cx="414237" cy="12233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 rot="20191812">
              <a:off x="7299176" y="1385479"/>
              <a:ext cx="405035" cy="11962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rot="20191812">
              <a:off x="6110590" y="1810584"/>
              <a:ext cx="405035" cy="11962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 rot="20191812">
              <a:off x="5281354" y="2068513"/>
              <a:ext cx="600626" cy="177385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 rot="20630471">
              <a:off x="7926472" y="1101116"/>
              <a:ext cx="600626" cy="177385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61574" y="846028"/>
              <a:ext cx="896472" cy="283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Head-On</a:t>
              </a:r>
              <a:endParaRPr lang="en-US" b="1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789833" y="1190353"/>
              <a:ext cx="1115249" cy="283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Long Range</a:t>
              </a:r>
              <a:endParaRPr lang="en-US" b="1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16200000" flipH="1">
              <a:off x="5185781" y="1657201"/>
              <a:ext cx="782771" cy="589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headEnd type="arrow" w="med" len="sm"/>
              <a:tailEnd type="arrow" w="med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/>
          <p:cNvCxnSpPr/>
          <p:nvPr/>
        </p:nvCxnSpPr>
        <p:spPr>
          <a:xfrm>
            <a:off x="2958011" y="2599313"/>
            <a:ext cx="183360" cy="74316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7" idx="0"/>
          </p:cNvCxnSpPr>
          <p:nvPr/>
        </p:nvCxnSpPr>
        <p:spPr>
          <a:xfrm>
            <a:off x="3039059" y="2500587"/>
            <a:ext cx="1995063" cy="205601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4576" y="-160794"/>
            <a:ext cx="5929086" cy="795794"/>
          </a:xfrm>
        </p:spPr>
        <p:txBody>
          <a:bodyPr>
            <a:normAutofit/>
          </a:bodyPr>
          <a:lstStyle/>
          <a:p>
            <a:r>
              <a:rPr lang="en-US" sz="3400" b="1" dirty="0" smtClean="0"/>
              <a:t>LHC collider and BB effects</a:t>
            </a:r>
            <a:endParaRPr lang="en-US" sz="3400" b="1" dirty="0"/>
          </a:p>
        </p:txBody>
      </p:sp>
      <p:grpSp>
        <p:nvGrpSpPr>
          <p:cNvPr id="85" name="Group 84"/>
          <p:cNvGrpSpPr/>
          <p:nvPr/>
        </p:nvGrpSpPr>
        <p:grpSpPr>
          <a:xfrm>
            <a:off x="235850" y="4027754"/>
            <a:ext cx="7772400" cy="854279"/>
            <a:chOff x="152400" y="4880455"/>
            <a:chExt cx="8763000" cy="963158"/>
          </a:xfrm>
        </p:grpSpPr>
        <p:grpSp>
          <p:nvGrpSpPr>
            <p:cNvPr id="70" name="Group 69"/>
            <p:cNvGrpSpPr/>
            <p:nvPr/>
          </p:nvGrpSpPr>
          <p:grpSpPr>
            <a:xfrm>
              <a:off x="304800" y="4880455"/>
              <a:ext cx="8610600" cy="304800"/>
              <a:chOff x="304800" y="4880455"/>
              <a:chExt cx="8610600" cy="304800"/>
            </a:xfrm>
          </p:grpSpPr>
          <p:sp>
            <p:nvSpPr>
              <p:cNvPr id="29" name="Rectangle 53"/>
              <p:cNvSpPr>
                <a:spLocks noChangeArrowheads="1"/>
              </p:cNvSpPr>
              <p:nvPr/>
            </p:nvSpPr>
            <p:spPr bwMode="auto">
              <a:xfrm>
                <a:off x="28956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Rectangle 54"/>
              <p:cNvSpPr>
                <a:spLocks noChangeArrowheads="1"/>
              </p:cNvSpPr>
              <p:nvPr/>
            </p:nvSpPr>
            <p:spPr bwMode="auto">
              <a:xfrm>
                <a:off x="30480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Rectangle 55"/>
              <p:cNvSpPr>
                <a:spLocks noChangeArrowheads="1"/>
              </p:cNvSpPr>
              <p:nvPr/>
            </p:nvSpPr>
            <p:spPr bwMode="auto">
              <a:xfrm>
                <a:off x="32004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Rectangle 56"/>
              <p:cNvSpPr>
                <a:spLocks noChangeArrowheads="1"/>
              </p:cNvSpPr>
              <p:nvPr/>
            </p:nvSpPr>
            <p:spPr bwMode="auto">
              <a:xfrm>
                <a:off x="35814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Rectangle 57"/>
              <p:cNvSpPr>
                <a:spLocks noChangeArrowheads="1"/>
              </p:cNvSpPr>
              <p:nvPr/>
            </p:nvSpPr>
            <p:spPr bwMode="auto">
              <a:xfrm>
                <a:off x="37338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Rectangle 58"/>
              <p:cNvSpPr>
                <a:spLocks noChangeArrowheads="1"/>
              </p:cNvSpPr>
              <p:nvPr/>
            </p:nvSpPr>
            <p:spPr bwMode="auto">
              <a:xfrm>
                <a:off x="38862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Rectangle 59"/>
              <p:cNvSpPr>
                <a:spLocks noChangeArrowheads="1"/>
              </p:cNvSpPr>
              <p:nvPr/>
            </p:nvSpPr>
            <p:spPr bwMode="auto">
              <a:xfrm>
                <a:off x="40386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Rectangle 60"/>
              <p:cNvSpPr>
                <a:spLocks noChangeArrowheads="1"/>
              </p:cNvSpPr>
              <p:nvPr/>
            </p:nvSpPr>
            <p:spPr bwMode="auto">
              <a:xfrm>
                <a:off x="44196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61"/>
              <p:cNvSpPr>
                <a:spLocks noChangeArrowheads="1"/>
              </p:cNvSpPr>
              <p:nvPr/>
            </p:nvSpPr>
            <p:spPr bwMode="auto">
              <a:xfrm>
                <a:off x="45720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Rectangle 62"/>
              <p:cNvSpPr>
                <a:spLocks noChangeArrowheads="1"/>
              </p:cNvSpPr>
              <p:nvPr/>
            </p:nvSpPr>
            <p:spPr bwMode="auto">
              <a:xfrm>
                <a:off x="47244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63"/>
              <p:cNvSpPr>
                <a:spLocks noChangeArrowheads="1"/>
              </p:cNvSpPr>
              <p:nvPr/>
            </p:nvSpPr>
            <p:spPr bwMode="auto">
              <a:xfrm>
                <a:off x="48768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Rectangle 64"/>
              <p:cNvSpPr>
                <a:spLocks noChangeArrowheads="1"/>
              </p:cNvSpPr>
              <p:nvPr/>
            </p:nvSpPr>
            <p:spPr bwMode="auto">
              <a:xfrm>
                <a:off x="52578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65"/>
              <p:cNvSpPr>
                <a:spLocks noChangeArrowheads="1"/>
              </p:cNvSpPr>
              <p:nvPr/>
            </p:nvSpPr>
            <p:spPr bwMode="auto">
              <a:xfrm>
                <a:off x="54102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Rectangle 66"/>
              <p:cNvSpPr>
                <a:spLocks noChangeArrowheads="1"/>
              </p:cNvSpPr>
              <p:nvPr/>
            </p:nvSpPr>
            <p:spPr bwMode="auto">
              <a:xfrm>
                <a:off x="55626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67"/>
              <p:cNvSpPr>
                <a:spLocks noChangeArrowheads="1"/>
              </p:cNvSpPr>
              <p:nvPr/>
            </p:nvSpPr>
            <p:spPr bwMode="auto">
              <a:xfrm>
                <a:off x="59436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68"/>
              <p:cNvSpPr>
                <a:spLocks noChangeArrowheads="1"/>
              </p:cNvSpPr>
              <p:nvPr/>
            </p:nvSpPr>
            <p:spPr bwMode="auto">
              <a:xfrm>
                <a:off x="22860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Rectangle 69"/>
              <p:cNvSpPr>
                <a:spLocks noChangeArrowheads="1"/>
              </p:cNvSpPr>
              <p:nvPr/>
            </p:nvSpPr>
            <p:spPr bwMode="auto">
              <a:xfrm>
                <a:off x="24384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70"/>
              <p:cNvSpPr>
                <a:spLocks noChangeArrowheads="1"/>
              </p:cNvSpPr>
              <p:nvPr/>
            </p:nvSpPr>
            <p:spPr bwMode="auto">
              <a:xfrm>
                <a:off x="25908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Rectangle 71"/>
              <p:cNvSpPr>
                <a:spLocks noChangeArrowheads="1"/>
              </p:cNvSpPr>
              <p:nvPr/>
            </p:nvSpPr>
            <p:spPr bwMode="auto">
              <a:xfrm>
                <a:off x="16764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72"/>
              <p:cNvSpPr>
                <a:spLocks noChangeArrowheads="1"/>
              </p:cNvSpPr>
              <p:nvPr/>
            </p:nvSpPr>
            <p:spPr bwMode="auto">
              <a:xfrm>
                <a:off x="18288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Rectangle 73"/>
              <p:cNvSpPr>
                <a:spLocks noChangeArrowheads="1"/>
              </p:cNvSpPr>
              <p:nvPr/>
            </p:nvSpPr>
            <p:spPr bwMode="auto">
              <a:xfrm>
                <a:off x="19812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74"/>
              <p:cNvSpPr>
                <a:spLocks noChangeArrowheads="1"/>
              </p:cNvSpPr>
              <p:nvPr/>
            </p:nvSpPr>
            <p:spPr bwMode="auto">
              <a:xfrm>
                <a:off x="9906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Rectangle 75"/>
              <p:cNvSpPr>
                <a:spLocks noChangeArrowheads="1"/>
              </p:cNvSpPr>
              <p:nvPr/>
            </p:nvSpPr>
            <p:spPr bwMode="auto">
              <a:xfrm>
                <a:off x="11430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Rectangle 76"/>
              <p:cNvSpPr>
                <a:spLocks noChangeArrowheads="1"/>
              </p:cNvSpPr>
              <p:nvPr/>
            </p:nvSpPr>
            <p:spPr bwMode="auto">
              <a:xfrm>
                <a:off x="12954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77"/>
              <p:cNvSpPr>
                <a:spLocks noChangeArrowheads="1"/>
              </p:cNvSpPr>
              <p:nvPr/>
            </p:nvSpPr>
            <p:spPr bwMode="auto">
              <a:xfrm>
                <a:off x="3048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Rectangle 78"/>
              <p:cNvSpPr>
                <a:spLocks noChangeArrowheads="1"/>
              </p:cNvSpPr>
              <p:nvPr/>
            </p:nvSpPr>
            <p:spPr bwMode="auto">
              <a:xfrm>
                <a:off x="4572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Rectangle 79"/>
              <p:cNvSpPr>
                <a:spLocks noChangeArrowheads="1"/>
              </p:cNvSpPr>
              <p:nvPr/>
            </p:nvSpPr>
            <p:spPr bwMode="auto">
              <a:xfrm>
                <a:off x="6096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Rectangle 80"/>
              <p:cNvSpPr>
                <a:spLocks noChangeArrowheads="1"/>
              </p:cNvSpPr>
              <p:nvPr/>
            </p:nvSpPr>
            <p:spPr bwMode="auto">
              <a:xfrm>
                <a:off x="60960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Rectangle 81"/>
              <p:cNvSpPr>
                <a:spLocks noChangeArrowheads="1"/>
              </p:cNvSpPr>
              <p:nvPr/>
            </p:nvSpPr>
            <p:spPr bwMode="auto">
              <a:xfrm>
                <a:off x="62484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Rectangle 82"/>
              <p:cNvSpPr>
                <a:spLocks noChangeArrowheads="1"/>
              </p:cNvSpPr>
              <p:nvPr/>
            </p:nvSpPr>
            <p:spPr bwMode="auto">
              <a:xfrm>
                <a:off x="64008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Rectangle 86"/>
              <p:cNvSpPr>
                <a:spLocks noChangeArrowheads="1"/>
              </p:cNvSpPr>
              <p:nvPr/>
            </p:nvSpPr>
            <p:spPr bwMode="auto">
              <a:xfrm>
                <a:off x="68580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Rectangle 87"/>
              <p:cNvSpPr>
                <a:spLocks noChangeArrowheads="1"/>
              </p:cNvSpPr>
              <p:nvPr/>
            </p:nvSpPr>
            <p:spPr bwMode="auto">
              <a:xfrm>
                <a:off x="70104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Rectangle 88"/>
              <p:cNvSpPr>
                <a:spLocks noChangeArrowheads="1"/>
              </p:cNvSpPr>
              <p:nvPr/>
            </p:nvSpPr>
            <p:spPr bwMode="auto">
              <a:xfrm>
                <a:off x="71628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Rectangle 89"/>
              <p:cNvSpPr>
                <a:spLocks noChangeArrowheads="1"/>
              </p:cNvSpPr>
              <p:nvPr/>
            </p:nvSpPr>
            <p:spPr bwMode="auto">
              <a:xfrm>
                <a:off x="73152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Rectangle 90"/>
              <p:cNvSpPr>
                <a:spLocks noChangeArrowheads="1"/>
              </p:cNvSpPr>
              <p:nvPr/>
            </p:nvSpPr>
            <p:spPr bwMode="auto">
              <a:xfrm>
                <a:off x="76962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Rectangle 91"/>
              <p:cNvSpPr>
                <a:spLocks noChangeArrowheads="1"/>
              </p:cNvSpPr>
              <p:nvPr/>
            </p:nvSpPr>
            <p:spPr bwMode="auto">
              <a:xfrm>
                <a:off x="78486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Rectangle 92"/>
              <p:cNvSpPr>
                <a:spLocks noChangeArrowheads="1"/>
              </p:cNvSpPr>
              <p:nvPr/>
            </p:nvSpPr>
            <p:spPr bwMode="auto">
              <a:xfrm>
                <a:off x="80010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Rectangle 93"/>
              <p:cNvSpPr>
                <a:spLocks noChangeArrowheads="1"/>
              </p:cNvSpPr>
              <p:nvPr/>
            </p:nvSpPr>
            <p:spPr bwMode="auto">
              <a:xfrm>
                <a:off x="83820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Rectangle 94"/>
              <p:cNvSpPr>
                <a:spLocks noChangeArrowheads="1"/>
              </p:cNvSpPr>
              <p:nvPr/>
            </p:nvSpPr>
            <p:spPr bwMode="auto">
              <a:xfrm>
                <a:off x="85344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Rectangle 95"/>
              <p:cNvSpPr>
                <a:spLocks noChangeArrowheads="1"/>
              </p:cNvSpPr>
              <p:nvPr/>
            </p:nvSpPr>
            <p:spPr bwMode="auto">
              <a:xfrm>
                <a:off x="86868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Rectangle 96"/>
              <p:cNvSpPr>
                <a:spLocks noChangeArrowheads="1"/>
              </p:cNvSpPr>
              <p:nvPr/>
            </p:nvSpPr>
            <p:spPr bwMode="auto">
              <a:xfrm>
                <a:off x="8839200" y="4880455"/>
                <a:ext cx="7620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71" name="Straight Connector 84"/>
            <p:cNvCxnSpPr>
              <a:cxnSpLocks noChangeShapeType="1"/>
            </p:cNvCxnSpPr>
            <p:nvPr/>
          </p:nvCxnSpPr>
          <p:spPr bwMode="auto">
            <a:xfrm rot="5400000">
              <a:off x="114301" y="5727725"/>
              <a:ext cx="228600" cy="317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2" name="Straight Connector 85"/>
            <p:cNvCxnSpPr>
              <a:cxnSpLocks noChangeShapeType="1"/>
            </p:cNvCxnSpPr>
            <p:nvPr/>
          </p:nvCxnSpPr>
          <p:spPr bwMode="auto">
            <a:xfrm rot="5400000">
              <a:off x="189707" y="5726931"/>
              <a:ext cx="228600" cy="158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3" name="Straight Connector 86"/>
            <p:cNvCxnSpPr>
              <a:cxnSpLocks noChangeShapeType="1"/>
            </p:cNvCxnSpPr>
            <p:nvPr/>
          </p:nvCxnSpPr>
          <p:spPr bwMode="auto">
            <a:xfrm rot="5400000">
              <a:off x="265907" y="5726931"/>
              <a:ext cx="228600" cy="158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4" name="Straight Connector 87"/>
            <p:cNvCxnSpPr>
              <a:cxnSpLocks noChangeShapeType="1"/>
            </p:cNvCxnSpPr>
            <p:nvPr/>
          </p:nvCxnSpPr>
          <p:spPr bwMode="auto">
            <a:xfrm rot="5400000">
              <a:off x="342107" y="5726931"/>
              <a:ext cx="228600" cy="158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5" name="Straight Connector 88"/>
            <p:cNvCxnSpPr>
              <a:cxnSpLocks noChangeShapeType="1"/>
            </p:cNvCxnSpPr>
            <p:nvPr/>
          </p:nvCxnSpPr>
          <p:spPr bwMode="auto">
            <a:xfrm rot="5400000">
              <a:off x="418307" y="5726931"/>
              <a:ext cx="228600" cy="158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6" name="Straight Connector 89"/>
            <p:cNvCxnSpPr>
              <a:cxnSpLocks noChangeShapeType="1"/>
            </p:cNvCxnSpPr>
            <p:nvPr/>
          </p:nvCxnSpPr>
          <p:spPr bwMode="auto">
            <a:xfrm rot="5400000">
              <a:off x="494507" y="5726931"/>
              <a:ext cx="228600" cy="158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7" name="Straight Connector 90"/>
            <p:cNvCxnSpPr>
              <a:cxnSpLocks noChangeShapeType="1"/>
            </p:cNvCxnSpPr>
            <p:nvPr/>
          </p:nvCxnSpPr>
          <p:spPr bwMode="auto">
            <a:xfrm rot="5400000">
              <a:off x="572294" y="5726931"/>
              <a:ext cx="228600" cy="158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8" name="Straight Connector 91"/>
            <p:cNvCxnSpPr>
              <a:cxnSpLocks noChangeShapeType="1"/>
            </p:cNvCxnSpPr>
            <p:nvPr/>
          </p:nvCxnSpPr>
          <p:spPr bwMode="auto">
            <a:xfrm rot="5400000">
              <a:off x="648494" y="5726931"/>
              <a:ext cx="228600" cy="158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9" name="Straight Connector 92"/>
            <p:cNvCxnSpPr>
              <a:cxnSpLocks noChangeShapeType="1"/>
            </p:cNvCxnSpPr>
            <p:nvPr/>
          </p:nvCxnSpPr>
          <p:spPr bwMode="auto">
            <a:xfrm rot="5400000">
              <a:off x="723107" y="5726931"/>
              <a:ext cx="228600" cy="158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80" name="Straight Connector 93"/>
            <p:cNvCxnSpPr>
              <a:cxnSpLocks noChangeShapeType="1"/>
            </p:cNvCxnSpPr>
            <p:nvPr/>
          </p:nvCxnSpPr>
          <p:spPr bwMode="auto">
            <a:xfrm rot="5400000">
              <a:off x="799307" y="5726931"/>
              <a:ext cx="228600" cy="158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81" name="Straight Connector 94"/>
            <p:cNvCxnSpPr>
              <a:cxnSpLocks noChangeShapeType="1"/>
            </p:cNvCxnSpPr>
            <p:nvPr/>
          </p:nvCxnSpPr>
          <p:spPr bwMode="auto">
            <a:xfrm rot="5400000">
              <a:off x="875507" y="5726931"/>
              <a:ext cx="228600" cy="158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82" name="Straight Connector 95"/>
            <p:cNvCxnSpPr>
              <a:cxnSpLocks noChangeShapeType="1"/>
            </p:cNvCxnSpPr>
            <p:nvPr/>
          </p:nvCxnSpPr>
          <p:spPr bwMode="auto">
            <a:xfrm rot="5400000">
              <a:off x="951707" y="5726931"/>
              <a:ext cx="228600" cy="158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83" name="Rectangle 43"/>
            <p:cNvSpPr>
              <a:spLocks noChangeArrowheads="1"/>
            </p:cNvSpPr>
            <p:nvPr/>
          </p:nvSpPr>
          <p:spPr bwMode="auto">
            <a:xfrm>
              <a:off x="152400" y="5156225"/>
              <a:ext cx="1595438" cy="503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40000"/>
                </a:lnSpc>
                <a:tabLst>
                  <a:tab pos="2109788" algn="l"/>
                </a:tabLst>
              </a:pPr>
              <a:r>
                <a:rPr lang="en-US" sz="2000" b="1" baseline="0" dirty="0">
                  <a:solidFill>
                    <a:srgbClr val="000000"/>
                  </a:solidFill>
                </a:rPr>
                <a:t>72 bunches</a:t>
              </a:r>
            </a:p>
          </p:txBody>
        </p:sp>
        <p:sp>
          <p:nvSpPr>
            <p:cNvPr id="84" name="Rectangle 43"/>
            <p:cNvSpPr>
              <a:spLocks noChangeArrowheads="1"/>
            </p:cNvSpPr>
            <p:nvPr/>
          </p:nvSpPr>
          <p:spPr bwMode="auto">
            <a:xfrm>
              <a:off x="1066800" y="5308625"/>
              <a:ext cx="512763" cy="503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40000"/>
                </a:lnSpc>
                <a:tabLst>
                  <a:tab pos="2109788" algn="l"/>
                </a:tabLst>
              </a:pPr>
              <a:r>
                <a:rPr lang="en-US" sz="2000" b="1" baseline="0">
                  <a:solidFill>
                    <a:srgbClr val="000000"/>
                  </a:solidFill>
                </a:rPr>
                <a:t>….</a:t>
              </a:r>
            </a:p>
          </p:txBody>
        </p:sp>
      </p:grpSp>
      <p:graphicFrame>
        <p:nvGraphicFramePr>
          <p:cNvPr id="87" name="Tab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880871"/>
              </p:ext>
            </p:extLst>
          </p:nvPr>
        </p:nvGraphicFramePr>
        <p:xfrm>
          <a:off x="834569" y="4964101"/>
          <a:ext cx="7848600" cy="1854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124200"/>
                <a:gridCol w="1066800"/>
                <a:gridCol w="1447800"/>
                <a:gridCol w="1066800"/>
                <a:gridCol w="1143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SppS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Tevatron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RHIC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LHC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2808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LR</a:t>
                      </a:r>
                      <a:r>
                        <a:rPr lang="en-US" baseline="0" dirty="0" smtClean="0"/>
                        <a:t> interactions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120/40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Head-on interactions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Pacman</a:t>
                      </a:r>
                      <a:r>
                        <a:rPr lang="en-US" dirty="0" smtClean="0"/>
                        <a:t> bunches complexity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***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90" name="Group 89"/>
          <p:cNvGrpSpPr/>
          <p:nvPr/>
        </p:nvGrpSpPr>
        <p:grpSpPr>
          <a:xfrm>
            <a:off x="304845" y="393487"/>
            <a:ext cx="2895212" cy="3019208"/>
            <a:chOff x="6357308" y="2065976"/>
            <a:chExt cx="2895212" cy="3019208"/>
          </a:xfrm>
        </p:grpSpPr>
        <p:sp>
          <p:nvSpPr>
            <p:cNvPr id="91" name="Oval 18"/>
            <p:cNvSpPr>
              <a:spLocks noChangeArrowheads="1"/>
            </p:cNvSpPr>
            <p:nvPr/>
          </p:nvSpPr>
          <p:spPr bwMode="auto">
            <a:xfrm>
              <a:off x="6593905" y="2406927"/>
              <a:ext cx="2358091" cy="224072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92" name="Picture 91" descr="AliceDet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7308" y="3656196"/>
              <a:ext cx="909651" cy="636900"/>
            </a:xfrm>
            <a:prstGeom prst="rect">
              <a:avLst/>
            </a:prstGeom>
          </p:spPr>
        </p:pic>
        <p:pic>
          <p:nvPicPr>
            <p:cNvPr id="93" name="Picture 92" descr="atlasdetector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1403" y="2065976"/>
              <a:ext cx="1031665" cy="722042"/>
            </a:xfrm>
            <a:prstGeom prst="rect">
              <a:avLst/>
            </a:prstGeom>
          </p:spPr>
        </p:pic>
        <p:pic>
          <p:nvPicPr>
            <p:cNvPr id="94" name="Picture 93" descr="cms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3412" y="4378230"/>
              <a:ext cx="981809" cy="706954"/>
            </a:xfrm>
            <a:prstGeom prst="rect">
              <a:avLst/>
            </a:prstGeom>
          </p:spPr>
        </p:pic>
        <p:pic>
          <p:nvPicPr>
            <p:cNvPr id="95" name="Picture 94" descr="LHCbExperiment.gi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4359" y="3622037"/>
              <a:ext cx="938161" cy="7051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3570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756" y="-35804"/>
            <a:ext cx="8229600" cy="656695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Nominal LHC BB strategy </a:t>
            </a:r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6403" y="1311426"/>
            <a:ext cx="4684889" cy="5008684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ATLAS and CMS alternating crossing</a:t>
            </a:r>
            <a:r>
              <a:rPr lang="en-US" dirty="0" smtClean="0"/>
              <a:t>: </a:t>
            </a:r>
            <a:r>
              <a:rPr lang="en-US" b="1" dirty="0" smtClean="0"/>
              <a:t>passive compensation</a:t>
            </a:r>
            <a:r>
              <a:rPr lang="en-US" dirty="0" smtClean="0"/>
              <a:t> of PACMAN effects worked well mitigating Q, Q’ Long Range effects visible in lifetime </a:t>
            </a:r>
          </a:p>
          <a:p>
            <a:endParaRPr lang="en-US" dirty="0" smtClean="0"/>
          </a:p>
          <a:p>
            <a:r>
              <a:rPr lang="en-US" b="1" dirty="0" err="1" smtClean="0">
                <a:solidFill>
                  <a:srgbClr val="FF0000"/>
                </a:solidFill>
              </a:rPr>
              <a:t>LHCb</a:t>
            </a:r>
            <a:r>
              <a:rPr lang="en-US" b="1" dirty="0" smtClean="0">
                <a:solidFill>
                  <a:srgbClr val="FF0000"/>
                </a:solidFill>
              </a:rPr>
              <a:t> and ALICE Long-range should be kept in the shadow</a:t>
            </a:r>
            <a:r>
              <a:rPr lang="en-US" dirty="0" smtClean="0"/>
              <a:t> (larger Long-Rang separations), no passive compensation possible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Working point (64.31, 59.32)</a:t>
            </a:r>
            <a:r>
              <a:rPr lang="en-US" dirty="0" smtClean="0"/>
              <a:t> showed to host well the BB tune spreads for nominal from DA studies</a:t>
            </a:r>
            <a:endParaRPr lang="en-US" dirty="0" smtClean="0"/>
          </a:p>
          <a:p>
            <a:endParaRPr lang="en-US" b="1" dirty="0" smtClean="0">
              <a:solidFill>
                <a:srgbClr val="FF0000"/>
              </a:solidFill>
            </a:endParaRPr>
          </a:p>
        </p:txBody>
      </p:sp>
      <p:pic>
        <p:nvPicPr>
          <p:cNvPr id="4" name="Picture 3" descr="HVcompensation_LHCrepor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6463" y="705101"/>
            <a:ext cx="4834202" cy="2877710"/>
          </a:xfrm>
          <a:prstGeom prst="rect">
            <a:avLst/>
          </a:prstGeom>
        </p:spPr>
      </p:pic>
      <p:pic>
        <p:nvPicPr>
          <p:cNvPr id="9" name="Picture 23" descr="DA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3353" y="4120179"/>
            <a:ext cx="4126092" cy="2656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>
          <a:xfrm>
            <a:off x="6208897" y="5641231"/>
            <a:ext cx="14111" cy="817595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196497" y="4555097"/>
            <a:ext cx="14111" cy="817595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209652" y="3759221"/>
            <a:ext cx="2289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IP 2 and IP8 b* = 11 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08021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13672</TotalTime>
  <Words>2045</Words>
  <Application>Microsoft Macintosh PowerPoint</Application>
  <PresentationFormat>On-screen Show (4:3)</PresentationFormat>
  <Paragraphs>382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Beam-beam studies in the LHC and new projects</vt:lpstr>
      <vt:lpstr>BB effects and luminosity</vt:lpstr>
      <vt:lpstr>Layout</vt:lpstr>
      <vt:lpstr>Experience and observations from hadron colliders</vt:lpstr>
      <vt:lpstr>Experience and observations from HERA e/p</vt:lpstr>
      <vt:lpstr>Lepton colliders experiences relevant for LHC</vt:lpstr>
      <vt:lpstr>Lepton colliders experiences</vt:lpstr>
      <vt:lpstr>LHC collider and BB effects</vt:lpstr>
      <vt:lpstr>Nominal LHC BB strategy I</vt:lpstr>
      <vt:lpstr>Nominal LHC BB strategy II</vt:lpstr>
      <vt:lpstr>LHC foreseen and un-foreseen:</vt:lpstr>
      <vt:lpstr>LHC foreseen and un-foreseen:</vt:lpstr>
      <vt:lpstr>LHC foreseen and un-foreseen:</vt:lpstr>
      <vt:lpstr>LHC Studies for after LS1</vt:lpstr>
      <vt:lpstr>Studies for after LS1</vt:lpstr>
      <vt:lpstr>Studies for after LS1</vt:lpstr>
      <vt:lpstr>Studies for after LS1</vt:lpstr>
      <vt:lpstr>Studies for after LS1</vt:lpstr>
      <vt:lpstr>HL-LHC Project: main parameters and BB view</vt:lpstr>
      <vt:lpstr>HL-LHC</vt:lpstr>
      <vt:lpstr>HL-LHC leveling and x</vt:lpstr>
      <vt:lpstr>HL-LHC transverse offsets and emittance growth</vt:lpstr>
      <vt:lpstr>Beam-beam compensation</vt:lpstr>
      <vt:lpstr>Long range Beam-beam compensation</vt:lpstr>
      <vt:lpstr>…and in the future HE-LHC?....</vt:lpstr>
      <vt:lpstr>Summary: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Beam-beam studies in the LHC and new projects</dc:title>
  <dc:creator>Tatiana Pieloni</dc:creator>
  <cp:lastModifiedBy>Tatiana Pieloni</cp:lastModifiedBy>
  <cp:revision>532</cp:revision>
  <cp:lastPrinted>2013-03-18T00:04:47Z</cp:lastPrinted>
  <dcterms:created xsi:type="dcterms:W3CDTF">2013-03-06T15:20:12Z</dcterms:created>
  <dcterms:modified xsi:type="dcterms:W3CDTF">2013-03-18T06:41:21Z</dcterms:modified>
</cp:coreProperties>
</file>