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4" r:id="rId7"/>
    <p:sldId id="262" r:id="rId8"/>
    <p:sldId id="263" r:id="rId9"/>
    <p:sldId id="266" r:id="rId10"/>
    <p:sldId id="268" r:id="rId11"/>
    <p:sldId id="269" r:id="rId12"/>
    <p:sldId id="273" r:id="rId13"/>
    <p:sldId id="270" r:id="rId14"/>
    <p:sldId id="304" r:id="rId15"/>
    <p:sldId id="278" r:id="rId16"/>
    <p:sldId id="301" r:id="rId17"/>
    <p:sldId id="280" r:id="rId18"/>
    <p:sldId id="306" r:id="rId19"/>
    <p:sldId id="308" r:id="rId20"/>
    <p:sldId id="281" r:id="rId21"/>
    <p:sldId id="307" r:id="rId22"/>
    <p:sldId id="295" r:id="rId23"/>
    <p:sldId id="296" r:id="rId24"/>
    <p:sldId id="293"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488" autoAdjust="0"/>
  </p:normalViewPr>
  <p:slideViewPr>
    <p:cSldViewPr snapToGrid="0" snapToObjects="1">
      <p:cViewPr varScale="1">
        <p:scale>
          <a:sx n="87" d="100"/>
          <a:sy n="87" d="100"/>
        </p:scale>
        <p:origin x="-54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13925D-63AC-DE43-BA44-B43CDF873C28}" type="datetimeFigureOut">
              <a:rPr lang="en-US" smtClean="0"/>
              <a:pPr/>
              <a:t>3/17/2013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1700422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3925D-63AC-DE43-BA44-B43CDF873C28}" type="datetimeFigureOut">
              <a:rPr lang="en-US" smtClean="0"/>
              <a:pPr/>
              <a:t>3/17/2013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4242741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3925D-63AC-DE43-BA44-B43CDF873C28}" type="datetimeFigureOut">
              <a:rPr lang="en-US" smtClean="0"/>
              <a:pPr/>
              <a:t>3/17/2013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2635118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3925D-63AC-DE43-BA44-B43CDF873C28}" type="datetimeFigureOut">
              <a:rPr lang="en-US" smtClean="0"/>
              <a:pPr/>
              <a:t>3/17/2013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2844464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13925D-63AC-DE43-BA44-B43CDF873C28}" type="datetimeFigureOut">
              <a:rPr lang="en-US" smtClean="0"/>
              <a:pPr/>
              <a:t>3/17/2013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64535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13925D-63AC-DE43-BA44-B43CDF873C28}" type="datetimeFigureOut">
              <a:rPr lang="en-US" smtClean="0"/>
              <a:pPr/>
              <a:t>3/17/2013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1110739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13925D-63AC-DE43-BA44-B43CDF873C28}" type="datetimeFigureOut">
              <a:rPr lang="en-US" smtClean="0"/>
              <a:pPr/>
              <a:t>3/17/2013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3204755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13925D-63AC-DE43-BA44-B43CDF873C28}" type="datetimeFigureOut">
              <a:rPr lang="en-US" smtClean="0"/>
              <a:pPr/>
              <a:t>3/17/2013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2011505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13925D-63AC-DE43-BA44-B43CDF873C28}" type="datetimeFigureOut">
              <a:rPr lang="en-US" smtClean="0"/>
              <a:pPr/>
              <a:t>3/17/2013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3590121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3925D-63AC-DE43-BA44-B43CDF873C28}" type="datetimeFigureOut">
              <a:rPr lang="en-US" smtClean="0"/>
              <a:pPr/>
              <a:t>3/17/2013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2811399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3925D-63AC-DE43-BA44-B43CDF873C28}" type="datetimeFigureOut">
              <a:rPr lang="en-US" smtClean="0"/>
              <a:pPr/>
              <a:t>3/17/2013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285287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13925D-63AC-DE43-BA44-B43CDF873C28}" type="datetimeFigureOut">
              <a:rPr lang="en-US" smtClean="0"/>
              <a:pPr/>
              <a:t>3/17/2013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ADF2DD-EC58-674D-8953-DDA171761B15}" type="slidenum">
              <a:rPr lang="en-US" smtClean="0"/>
              <a:pPr/>
              <a:t>‹#›</a:t>
            </a:fld>
            <a:endParaRPr lang="en-US"/>
          </a:p>
        </p:txBody>
      </p:sp>
    </p:spTree>
    <p:extLst>
      <p:ext uri="{BB962C8B-B14F-4D97-AF65-F5344CB8AC3E}">
        <p14:creationId xmlns="" xmlns:p14="http://schemas.microsoft.com/office/powerpoint/2010/main" val="14816102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42634"/>
            <a:ext cx="7772400" cy="1470025"/>
          </a:xfrm>
        </p:spPr>
        <p:txBody>
          <a:bodyPr>
            <a:normAutofit/>
          </a:bodyPr>
          <a:lstStyle/>
          <a:p>
            <a:r>
              <a:rPr lang="en-US" sz="4000" b="1" dirty="0" smtClean="0">
                <a:solidFill>
                  <a:srgbClr val="FF0000"/>
                </a:solidFill>
              </a:rPr>
              <a:t>Beam-beam Observations in RHIC</a:t>
            </a:r>
            <a:endParaRPr lang="en-US" sz="4000" b="1" dirty="0">
              <a:solidFill>
                <a:srgbClr val="FF0000"/>
              </a:solidFill>
            </a:endParaRPr>
          </a:p>
        </p:txBody>
      </p:sp>
      <p:sp>
        <p:nvSpPr>
          <p:cNvPr id="3" name="Subtitle 2"/>
          <p:cNvSpPr>
            <a:spLocks noGrp="1"/>
          </p:cNvSpPr>
          <p:nvPr>
            <p:ph type="subTitle" idx="1"/>
          </p:nvPr>
        </p:nvSpPr>
        <p:spPr>
          <a:xfrm>
            <a:off x="1371600" y="3319401"/>
            <a:ext cx="6400800" cy="1752600"/>
          </a:xfrm>
        </p:spPr>
        <p:txBody>
          <a:bodyPr>
            <a:normAutofit fontScale="77500" lnSpcReduction="20000"/>
          </a:bodyPr>
          <a:lstStyle/>
          <a:p>
            <a:r>
              <a:rPr lang="en-US" u="sng" dirty="0" smtClean="0">
                <a:solidFill>
                  <a:schemeClr val="tx1"/>
                </a:solidFill>
              </a:rPr>
              <a:t>Y. Luo</a:t>
            </a:r>
            <a:r>
              <a:rPr lang="en-US" dirty="0" smtClean="0">
                <a:solidFill>
                  <a:schemeClr val="tx1"/>
                </a:solidFill>
              </a:rPr>
              <a:t>, W. Fischer</a:t>
            </a:r>
          </a:p>
          <a:p>
            <a:r>
              <a:rPr lang="en-US" sz="2800" dirty="0" smtClean="0">
                <a:solidFill>
                  <a:schemeClr val="tx1"/>
                </a:solidFill>
              </a:rPr>
              <a:t>Brookhaven National Laboratory, USA</a:t>
            </a:r>
          </a:p>
          <a:p>
            <a:endParaRPr lang="en-US" sz="2800" dirty="0" smtClean="0"/>
          </a:p>
          <a:p>
            <a:r>
              <a:rPr lang="en-US" sz="2800" dirty="0" smtClean="0">
                <a:solidFill>
                  <a:srgbClr val="0000FF"/>
                </a:solidFill>
              </a:rPr>
              <a:t>ICFA Mini-workshop on Beam-Beam Effects </a:t>
            </a:r>
          </a:p>
          <a:p>
            <a:r>
              <a:rPr lang="en-US" sz="2800" dirty="0" smtClean="0">
                <a:solidFill>
                  <a:srgbClr val="0000FF"/>
                </a:solidFill>
              </a:rPr>
              <a:t>in Hadron Colliders, March 18-22, 2013, CERN </a:t>
            </a:r>
          </a:p>
          <a:p>
            <a:endParaRPr lang="en-US" sz="2800" dirty="0"/>
          </a:p>
          <a:p>
            <a:endParaRPr lang="en-US" sz="2800" dirty="0"/>
          </a:p>
        </p:txBody>
      </p:sp>
    </p:spTree>
    <p:extLst>
      <p:ext uri="{BB962C8B-B14F-4D97-AF65-F5344CB8AC3E}">
        <p14:creationId xmlns="" xmlns:p14="http://schemas.microsoft.com/office/powerpoint/2010/main" val="3407478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705" y="54216"/>
            <a:ext cx="8229600" cy="1143000"/>
          </a:xfrm>
        </p:spPr>
        <p:txBody>
          <a:bodyPr>
            <a:normAutofit/>
          </a:bodyPr>
          <a:lstStyle/>
          <a:p>
            <a:pPr algn="l"/>
            <a:r>
              <a:rPr lang="en-US" sz="2800" dirty="0" smtClean="0">
                <a:solidFill>
                  <a:srgbClr val="0000FF"/>
                </a:solidFill>
              </a:rPr>
              <a:t>Bunch length</a:t>
            </a:r>
            <a:endParaRPr lang="en-US" sz="2800" dirty="0">
              <a:solidFill>
                <a:srgbClr val="0000FF"/>
              </a:solidFill>
            </a:endParaRPr>
          </a:p>
        </p:txBody>
      </p:sp>
      <p:pic>
        <p:nvPicPr>
          <p:cNvPr id="5" name="Picture 4"/>
          <p:cNvPicPr>
            <a:picLocks noChangeAspect="1"/>
          </p:cNvPicPr>
          <p:nvPr/>
        </p:nvPicPr>
        <p:blipFill>
          <a:blip r:embed="rId2"/>
          <a:stretch>
            <a:fillRect/>
          </a:stretch>
        </p:blipFill>
        <p:spPr>
          <a:xfrm>
            <a:off x="0" y="2930023"/>
            <a:ext cx="4583043" cy="3688522"/>
          </a:xfrm>
          <a:prstGeom prst="rect">
            <a:avLst/>
          </a:prstGeom>
        </p:spPr>
      </p:pic>
      <p:pic>
        <p:nvPicPr>
          <p:cNvPr id="6" name="Picture 5"/>
          <p:cNvPicPr>
            <a:picLocks noChangeAspect="1"/>
          </p:cNvPicPr>
          <p:nvPr/>
        </p:nvPicPr>
        <p:blipFill>
          <a:blip r:embed="rId3"/>
          <a:stretch>
            <a:fillRect/>
          </a:stretch>
        </p:blipFill>
        <p:spPr>
          <a:xfrm>
            <a:off x="4583043" y="2638839"/>
            <a:ext cx="4472056" cy="4219161"/>
          </a:xfrm>
          <a:prstGeom prst="rect">
            <a:avLst/>
          </a:prstGeom>
        </p:spPr>
      </p:pic>
      <p:sp>
        <p:nvSpPr>
          <p:cNvPr id="7" name="TextBox 6"/>
          <p:cNvSpPr txBox="1"/>
          <p:nvPr/>
        </p:nvSpPr>
        <p:spPr>
          <a:xfrm>
            <a:off x="5776637" y="4014303"/>
            <a:ext cx="2247718" cy="369332"/>
          </a:xfrm>
          <a:prstGeom prst="rect">
            <a:avLst/>
          </a:prstGeom>
          <a:noFill/>
        </p:spPr>
        <p:txBody>
          <a:bodyPr wrap="square" rtlCol="0">
            <a:spAutoFit/>
          </a:bodyPr>
          <a:lstStyle/>
          <a:p>
            <a:r>
              <a:rPr lang="en-US" dirty="0" smtClean="0"/>
              <a:t>Fill 16697, 2012 run</a:t>
            </a:r>
            <a:endParaRPr lang="en-US" dirty="0"/>
          </a:p>
        </p:txBody>
      </p:sp>
      <p:sp>
        <p:nvSpPr>
          <p:cNvPr id="8" name="TextBox 7"/>
          <p:cNvSpPr txBox="1"/>
          <p:nvPr/>
        </p:nvSpPr>
        <p:spPr>
          <a:xfrm>
            <a:off x="199992" y="1084567"/>
            <a:ext cx="8766102" cy="1554272"/>
          </a:xfrm>
          <a:prstGeom prst="rect">
            <a:avLst/>
          </a:prstGeom>
          <a:noFill/>
        </p:spPr>
        <p:txBody>
          <a:bodyPr wrap="square" rtlCol="0">
            <a:spAutoFit/>
          </a:bodyPr>
          <a:lstStyle/>
          <a:p>
            <a:pPr marL="285750" indent="-285750" algn="just">
              <a:buFont typeface="Wingdings" charset="2"/>
              <a:buChar char="q"/>
            </a:pPr>
            <a:r>
              <a:rPr lang="en-US" sz="1900" dirty="0" smtClean="0"/>
              <a:t>Bunch intensity and longitudinal profile are measured with wall </a:t>
            </a:r>
            <a:r>
              <a:rPr lang="en-US" sz="1900" dirty="0"/>
              <a:t>c</a:t>
            </a:r>
            <a:r>
              <a:rPr lang="en-US" sz="1900" dirty="0" smtClean="0"/>
              <a:t>urrent monitor (WCM).  In RHIC control system, we use averaged FWHM of all bunches.  </a:t>
            </a:r>
            <a:endParaRPr lang="en-US" sz="1900" dirty="0"/>
          </a:p>
          <a:p>
            <a:pPr marL="285750" indent="-285750" algn="just">
              <a:buFont typeface="Wingdings" charset="2"/>
              <a:buChar char="q"/>
            </a:pPr>
            <a:r>
              <a:rPr lang="en-US" sz="1900" dirty="0" smtClean="0"/>
              <a:t>We observed that bunch length is reduced shortly after collision, then it slowly linearly increases in the rest of store. The shorten bunch length in the beginning is related to the fast beam intensity loss.</a:t>
            </a:r>
            <a:endParaRPr lang="en-US" sz="1900" dirty="0"/>
          </a:p>
        </p:txBody>
      </p:sp>
      <p:cxnSp>
        <p:nvCxnSpPr>
          <p:cNvPr id="9" name="Straight Arrow Connector 8"/>
          <p:cNvCxnSpPr/>
          <p:nvPr/>
        </p:nvCxnSpPr>
        <p:spPr>
          <a:xfrm>
            <a:off x="2374871" y="4692829"/>
            <a:ext cx="457254"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3068136" y="4508163"/>
            <a:ext cx="1112620" cy="369332"/>
          </a:xfrm>
          <a:prstGeom prst="rect">
            <a:avLst/>
          </a:prstGeom>
          <a:noFill/>
        </p:spPr>
        <p:txBody>
          <a:bodyPr wrap="square" rtlCol="0">
            <a:spAutoFit/>
          </a:bodyPr>
          <a:lstStyle/>
          <a:p>
            <a:r>
              <a:rPr lang="en-US" dirty="0" smtClean="0"/>
              <a:t>FWHM</a:t>
            </a:r>
            <a:endParaRPr lang="en-US" dirty="0"/>
          </a:p>
        </p:txBody>
      </p:sp>
    </p:spTree>
    <p:extLst>
      <p:ext uri="{BB962C8B-B14F-4D97-AF65-F5344CB8AC3E}">
        <p14:creationId xmlns="" xmlns:p14="http://schemas.microsoft.com/office/powerpoint/2010/main" val="2035007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829" y="20993"/>
            <a:ext cx="8229600" cy="1143000"/>
          </a:xfrm>
        </p:spPr>
        <p:txBody>
          <a:bodyPr>
            <a:normAutofit/>
          </a:bodyPr>
          <a:lstStyle/>
          <a:p>
            <a:pPr algn="l"/>
            <a:r>
              <a:rPr lang="en-US" sz="2800" dirty="0" smtClean="0">
                <a:solidFill>
                  <a:srgbClr val="0000FF"/>
                </a:solidFill>
              </a:rPr>
              <a:t>Transverse emittance</a:t>
            </a:r>
            <a:endParaRPr lang="en-US" sz="2800" dirty="0">
              <a:solidFill>
                <a:srgbClr val="0000FF"/>
              </a:solidFill>
            </a:endParaRPr>
          </a:p>
        </p:txBody>
      </p:sp>
      <p:pic>
        <p:nvPicPr>
          <p:cNvPr id="4" name="Picture 3"/>
          <p:cNvPicPr>
            <a:picLocks noChangeAspect="1"/>
          </p:cNvPicPr>
          <p:nvPr/>
        </p:nvPicPr>
        <p:blipFill>
          <a:blip r:embed="rId2"/>
          <a:stretch>
            <a:fillRect/>
          </a:stretch>
        </p:blipFill>
        <p:spPr>
          <a:xfrm>
            <a:off x="4782020" y="2761682"/>
            <a:ext cx="4108174" cy="3971806"/>
          </a:xfrm>
          <a:prstGeom prst="rect">
            <a:avLst/>
          </a:prstGeom>
        </p:spPr>
      </p:pic>
      <p:pic>
        <p:nvPicPr>
          <p:cNvPr id="5" name="Picture 4"/>
          <p:cNvPicPr>
            <a:picLocks noChangeAspect="1"/>
          </p:cNvPicPr>
          <p:nvPr/>
        </p:nvPicPr>
        <p:blipFill>
          <a:blip r:embed="rId3"/>
          <a:stretch>
            <a:fillRect/>
          </a:stretch>
        </p:blipFill>
        <p:spPr>
          <a:xfrm>
            <a:off x="154608" y="2862825"/>
            <a:ext cx="4505739" cy="3683000"/>
          </a:xfrm>
          <a:prstGeom prst="rect">
            <a:avLst/>
          </a:prstGeom>
        </p:spPr>
      </p:pic>
      <p:sp>
        <p:nvSpPr>
          <p:cNvPr id="6" name="TextBox 5"/>
          <p:cNvSpPr txBox="1"/>
          <p:nvPr/>
        </p:nvSpPr>
        <p:spPr>
          <a:xfrm>
            <a:off x="5900261" y="5681245"/>
            <a:ext cx="2227738" cy="369332"/>
          </a:xfrm>
          <a:prstGeom prst="rect">
            <a:avLst/>
          </a:prstGeom>
          <a:noFill/>
        </p:spPr>
        <p:txBody>
          <a:bodyPr wrap="square" rtlCol="0">
            <a:spAutoFit/>
          </a:bodyPr>
          <a:lstStyle/>
          <a:p>
            <a:r>
              <a:rPr lang="en-US" dirty="0" smtClean="0"/>
              <a:t>Fill 16697, 2012 run</a:t>
            </a:r>
            <a:endParaRPr lang="en-US" dirty="0"/>
          </a:p>
        </p:txBody>
      </p:sp>
      <p:sp>
        <p:nvSpPr>
          <p:cNvPr id="3" name="TextBox 2"/>
          <p:cNvSpPr txBox="1"/>
          <p:nvPr/>
        </p:nvSpPr>
        <p:spPr>
          <a:xfrm>
            <a:off x="1798175" y="6364156"/>
            <a:ext cx="2371343" cy="369332"/>
          </a:xfrm>
          <a:prstGeom prst="rect">
            <a:avLst/>
          </a:prstGeom>
          <a:noFill/>
        </p:spPr>
        <p:txBody>
          <a:bodyPr wrap="square" rtlCol="0">
            <a:spAutoFit/>
          </a:bodyPr>
          <a:lstStyle/>
          <a:p>
            <a:r>
              <a:rPr lang="en-US" dirty="0" smtClean="0"/>
              <a:t>IPM channel No.</a:t>
            </a:r>
            <a:endParaRPr lang="en-US" dirty="0"/>
          </a:p>
        </p:txBody>
      </p:sp>
      <p:sp>
        <p:nvSpPr>
          <p:cNvPr id="7" name="TextBox 6"/>
          <p:cNvSpPr txBox="1"/>
          <p:nvPr/>
        </p:nvSpPr>
        <p:spPr>
          <a:xfrm>
            <a:off x="288535" y="1010914"/>
            <a:ext cx="8766102" cy="1846659"/>
          </a:xfrm>
          <a:prstGeom prst="rect">
            <a:avLst/>
          </a:prstGeom>
          <a:noFill/>
        </p:spPr>
        <p:txBody>
          <a:bodyPr wrap="square" rtlCol="0">
            <a:spAutoFit/>
          </a:bodyPr>
          <a:lstStyle/>
          <a:p>
            <a:pPr marL="285750" indent="-285750">
              <a:buFont typeface="Wingdings" charset="2"/>
              <a:buChar char="q"/>
            </a:pPr>
            <a:r>
              <a:rPr lang="en-US" sz="1900" dirty="0" smtClean="0"/>
              <a:t>Transverse emittances  are measured with ion </a:t>
            </a:r>
            <a:r>
              <a:rPr lang="en-US" sz="1900" dirty="0"/>
              <a:t>p</a:t>
            </a:r>
            <a:r>
              <a:rPr lang="en-US" sz="1900" dirty="0" smtClean="0"/>
              <a:t>rofile </a:t>
            </a:r>
            <a:r>
              <a:rPr lang="en-US" sz="1900" dirty="0"/>
              <a:t>m</a:t>
            </a:r>
            <a:r>
              <a:rPr lang="en-US" sz="1900" dirty="0" smtClean="0"/>
              <a:t>onitor (IPM) and derived from luminosity measurement. IPMs requires knowledge of beta function, and need periodic calibration of micro-channel plate channel sensitivity due to aging.</a:t>
            </a:r>
          </a:p>
          <a:p>
            <a:pPr marL="285750" indent="-285750">
              <a:buFont typeface="Wingdings" charset="2"/>
              <a:buChar char="q"/>
            </a:pPr>
            <a:r>
              <a:rPr lang="en-US" sz="1900" dirty="0" err="1"/>
              <a:t>E</a:t>
            </a:r>
            <a:r>
              <a:rPr lang="en-US" sz="1900" dirty="0" err="1" smtClean="0"/>
              <a:t>mittances</a:t>
            </a:r>
            <a:r>
              <a:rPr lang="en-US" sz="1900" dirty="0" smtClean="0"/>
              <a:t> are reduced shortly after collision, then they slowly increase in the rest of store</a:t>
            </a:r>
            <a:r>
              <a:rPr lang="en-US" sz="1900" dirty="0"/>
              <a:t>. The reduced </a:t>
            </a:r>
            <a:r>
              <a:rPr lang="en-US" sz="1900" dirty="0" err="1"/>
              <a:t>emittances</a:t>
            </a:r>
            <a:r>
              <a:rPr lang="en-US" sz="1900" dirty="0"/>
              <a:t> in the beginning of store are also related </a:t>
            </a:r>
            <a:r>
              <a:rPr lang="en-US" sz="1900" dirty="0" smtClean="0"/>
              <a:t>to the  </a:t>
            </a:r>
            <a:r>
              <a:rPr lang="en-US" sz="1900" dirty="0"/>
              <a:t>fast beam loss</a:t>
            </a:r>
            <a:r>
              <a:rPr lang="en-US" sz="1900" dirty="0" smtClean="0"/>
              <a:t>.</a:t>
            </a:r>
            <a:endParaRPr lang="en-US" sz="1900" dirty="0"/>
          </a:p>
        </p:txBody>
      </p:sp>
      <p:sp>
        <p:nvSpPr>
          <p:cNvPr id="8" name="TextBox 7"/>
          <p:cNvSpPr txBox="1"/>
          <p:nvPr/>
        </p:nvSpPr>
        <p:spPr>
          <a:xfrm>
            <a:off x="377830" y="5113298"/>
            <a:ext cx="2274478" cy="369332"/>
          </a:xfrm>
          <a:prstGeom prst="rect">
            <a:avLst/>
          </a:prstGeom>
          <a:noFill/>
        </p:spPr>
        <p:txBody>
          <a:bodyPr wrap="square" rtlCol="0">
            <a:spAutoFit/>
          </a:bodyPr>
          <a:lstStyle/>
          <a:p>
            <a:r>
              <a:rPr lang="en-US" dirty="0" smtClean="0"/>
              <a:t>Single Gaussian fitting</a:t>
            </a:r>
            <a:endParaRPr lang="en-US" dirty="0"/>
          </a:p>
        </p:txBody>
      </p:sp>
    </p:spTree>
    <p:extLst>
      <p:ext uri="{BB962C8B-B14F-4D97-AF65-F5344CB8AC3E}">
        <p14:creationId xmlns="" xmlns:p14="http://schemas.microsoft.com/office/powerpoint/2010/main" val="8999361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216"/>
            <a:ext cx="8229600" cy="1143000"/>
          </a:xfrm>
        </p:spPr>
        <p:txBody>
          <a:bodyPr>
            <a:normAutofit/>
          </a:bodyPr>
          <a:lstStyle/>
          <a:p>
            <a:pPr algn="l"/>
            <a:r>
              <a:rPr lang="en-US" sz="2800" dirty="0">
                <a:solidFill>
                  <a:srgbClr val="0000FF"/>
                </a:solidFill>
              </a:rPr>
              <a:t>L</a:t>
            </a:r>
            <a:r>
              <a:rPr lang="en-US" sz="2800" dirty="0" smtClean="0">
                <a:solidFill>
                  <a:srgbClr val="0000FF"/>
                </a:solidFill>
              </a:rPr>
              <a:t>uminosity &amp; </a:t>
            </a:r>
            <a:r>
              <a:rPr lang="en-US" sz="2800" dirty="0">
                <a:solidFill>
                  <a:srgbClr val="0000FF"/>
                </a:solidFill>
              </a:rPr>
              <a:t>b</a:t>
            </a:r>
            <a:r>
              <a:rPr lang="en-US" sz="2800" dirty="0" smtClean="0">
                <a:solidFill>
                  <a:srgbClr val="0000FF"/>
                </a:solidFill>
              </a:rPr>
              <a:t>eam-beam </a:t>
            </a:r>
            <a:r>
              <a:rPr lang="en-US" sz="2800" dirty="0">
                <a:solidFill>
                  <a:srgbClr val="0000FF"/>
                </a:solidFill>
              </a:rPr>
              <a:t>p</a:t>
            </a:r>
            <a:r>
              <a:rPr lang="en-US" sz="2800" dirty="0" smtClean="0">
                <a:solidFill>
                  <a:srgbClr val="0000FF"/>
                </a:solidFill>
              </a:rPr>
              <a:t>arameter</a:t>
            </a:r>
            <a:endParaRPr lang="en-US" sz="2800" dirty="0">
              <a:solidFill>
                <a:srgbClr val="0000FF"/>
              </a:solidFill>
            </a:endParaRPr>
          </a:p>
        </p:txBody>
      </p:sp>
      <p:pic>
        <p:nvPicPr>
          <p:cNvPr id="6" name="Picture 5"/>
          <p:cNvPicPr>
            <a:picLocks noChangeAspect="1"/>
          </p:cNvPicPr>
          <p:nvPr/>
        </p:nvPicPr>
        <p:blipFill>
          <a:blip r:embed="rId2"/>
          <a:stretch>
            <a:fillRect/>
          </a:stretch>
        </p:blipFill>
        <p:spPr>
          <a:xfrm>
            <a:off x="4278155" y="1107312"/>
            <a:ext cx="4865845" cy="4166712"/>
          </a:xfrm>
          <a:prstGeom prst="rect">
            <a:avLst/>
          </a:prstGeom>
        </p:spPr>
      </p:pic>
      <p:sp>
        <p:nvSpPr>
          <p:cNvPr id="3" name="TextBox 2"/>
          <p:cNvSpPr txBox="1"/>
          <p:nvPr/>
        </p:nvSpPr>
        <p:spPr>
          <a:xfrm>
            <a:off x="422964" y="5510022"/>
            <a:ext cx="8455004" cy="1200329"/>
          </a:xfrm>
          <a:prstGeom prst="rect">
            <a:avLst/>
          </a:prstGeom>
          <a:noFill/>
        </p:spPr>
        <p:txBody>
          <a:bodyPr wrap="square" rtlCol="0">
            <a:spAutoFit/>
          </a:bodyPr>
          <a:lstStyle/>
          <a:p>
            <a:pPr marL="285750" indent="-285750">
              <a:buFont typeface="Wingdings" charset="2"/>
              <a:buChar char="q"/>
            </a:pPr>
            <a:r>
              <a:rPr lang="en-US" dirty="0" smtClean="0"/>
              <a:t>The above plots show  luminosity and beam-beam parameter at 10 minutes after beams were brought into collision. </a:t>
            </a:r>
          </a:p>
          <a:p>
            <a:pPr marL="285750" indent="-285750">
              <a:buFont typeface="Wingdings" charset="2"/>
              <a:buChar char="q"/>
            </a:pPr>
            <a:r>
              <a:rPr lang="en-US" dirty="0" smtClean="0"/>
              <a:t>Available tune space between 2/3 and 7/10 is about 0.03. There is still some room to push beam-beam parameter and increase luminosity.</a:t>
            </a:r>
            <a:endParaRPr lang="en-US" dirty="0"/>
          </a:p>
        </p:txBody>
      </p:sp>
      <p:pic>
        <p:nvPicPr>
          <p:cNvPr id="4" name="Picture 3"/>
          <p:cNvPicPr>
            <a:picLocks noChangeAspect="1"/>
          </p:cNvPicPr>
          <p:nvPr/>
        </p:nvPicPr>
        <p:blipFill>
          <a:blip r:embed="rId3"/>
          <a:stretch>
            <a:fillRect/>
          </a:stretch>
        </p:blipFill>
        <p:spPr>
          <a:xfrm>
            <a:off x="0" y="1197216"/>
            <a:ext cx="4359984" cy="4046610"/>
          </a:xfrm>
          <a:prstGeom prst="rect">
            <a:avLst/>
          </a:prstGeom>
        </p:spPr>
      </p:pic>
    </p:spTree>
    <p:extLst>
      <p:ext uri="{BB962C8B-B14F-4D97-AF65-F5344CB8AC3E}">
        <p14:creationId xmlns="" xmlns:p14="http://schemas.microsoft.com/office/powerpoint/2010/main" val="15665284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0000"/>
                </a:solidFill>
              </a:rPr>
              <a:t>Explanations &amp; Modeling</a:t>
            </a:r>
            <a:endParaRPr lang="en-US" dirty="0">
              <a:solidFill>
                <a:srgbClr val="0000FF"/>
              </a:solidFill>
            </a:endParaRPr>
          </a:p>
        </p:txBody>
      </p:sp>
      <p:sp>
        <p:nvSpPr>
          <p:cNvPr id="4" name="TextBox 3"/>
          <p:cNvSpPr txBox="1"/>
          <p:nvPr/>
        </p:nvSpPr>
        <p:spPr>
          <a:xfrm>
            <a:off x="2450014" y="1831797"/>
            <a:ext cx="5799113" cy="4154983"/>
          </a:xfrm>
          <a:prstGeom prst="rect">
            <a:avLst/>
          </a:prstGeom>
          <a:noFill/>
        </p:spPr>
        <p:txBody>
          <a:bodyPr wrap="square" rtlCol="0">
            <a:spAutoFit/>
          </a:bodyPr>
          <a:lstStyle/>
          <a:p>
            <a:r>
              <a:rPr lang="en-US" sz="2400" dirty="0" smtClean="0"/>
              <a:t>In this section we will present </a:t>
            </a:r>
            <a:endParaRPr lang="en-US" sz="2400" dirty="0"/>
          </a:p>
          <a:p>
            <a:endParaRPr lang="en-US" sz="2400" dirty="0" smtClean="0"/>
          </a:p>
          <a:p>
            <a:r>
              <a:rPr lang="en-US" sz="2400" dirty="0" smtClean="0"/>
              <a:t>1) Mechanism of particle loss</a:t>
            </a:r>
          </a:p>
          <a:p>
            <a:r>
              <a:rPr lang="en-US" sz="2400" dirty="0"/>
              <a:t> </a:t>
            </a:r>
            <a:r>
              <a:rPr lang="en-US" sz="2400" dirty="0" smtClean="0"/>
              <a:t>    -  which particles lost</a:t>
            </a:r>
          </a:p>
          <a:p>
            <a:r>
              <a:rPr lang="en-US" sz="2400" dirty="0"/>
              <a:t> </a:t>
            </a:r>
            <a:r>
              <a:rPr lang="en-US" sz="2400" dirty="0" smtClean="0"/>
              <a:t>    -  how  they get lost</a:t>
            </a:r>
          </a:p>
          <a:p>
            <a:endParaRPr lang="en-US" sz="2400" dirty="0"/>
          </a:p>
          <a:p>
            <a:pPr marL="342900" indent="-342900">
              <a:buAutoNum type="arabicParenR" startAt="2"/>
            </a:pPr>
            <a:r>
              <a:rPr lang="en-US" sz="2400" dirty="0"/>
              <a:t>C</a:t>
            </a:r>
            <a:r>
              <a:rPr lang="en-US" sz="2400" dirty="0" smtClean="0"/>
              <a:t>alculate IBS contributions to</a:t>
            </a:r>
          </a:p>
          <a:p>
            <a:r>
              <a:rPr lang="en-US" sz="2400" dirty="0"/>
              <a:t> </a:t>
            </a:r>
            <a:r>
              <a:rPr lang="en-US" sz="2400" dirty="0" smtClean="0"/>
              <a:t>     - emittance growth</a:t>
            </a:r>
          </a:p>
          <a:p>
            <a:r>
              <a:rPr lang="en-US" sz="2400" dirty="0"/>
              <a:t> </a:t>
            </a:r>
            <a:r>
              <a:rPr lang="en-US" sz="2400" dirty="0" smtClean="0"/>
              <a:t>     - bunch lengthening</a:t>
            </a:r>
          </a:p>
          <a:p>
            <a:r>
              <a:rPr lang="en-US" sz="2400" dirty="0" smtClean="0"/>
              <a:t>     and compare them to observations</a:t>
            </a:r>
          </a:p>
          <a:p>
            <a:r>
              <a:rPr lang="en-US" sz="2400" dirty="0"/>
              <a:t> </a:t>
            </a:r>
            <a:r>
              <a:rPr lang="en-US" sz="2400" dirty="0" smtClean="0"/>
              <a:t>   </a:t>
            </a:r>
          </a:p>
        </p:txBody>
      </p:sp>
    </p:spTree>
    <p:extLst>
      <p:ext uri="{BB962C8B-B14F-4D97-AF65-F5344CB8AC3E}">
        <p14:creationId xmlns="" xmlns:p14="http://schemas.microsoft.com/office/powerpoint/2010/main" val="30772627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8446" y="164231"/>
            <a:ext cx="8571987" cy="523220"/>
          </a:xfrm>
          <a:prstGeom prst="rect">
            <a:avLst/>
          </a:prstGeom>
          <a:noFill/>
        </p:spPr>
        <p:txBody>
          <a:bodyPr wrap="square" rtlCol="0">
            <a:spAutoFit/>
          </a:bodyPr>
          <a:lstStyle/>
          <a:p>
            <a:r>
              <a:rPr lang="en-US" sz="2800" dirty="0" smtClean="0">
                <a:solidFill>
                  <a:srgbClr val="0000FF"/>
                </a:solidFill>
              </a:rPr>
              <a:t>   Beam-beam determined beam decay </a:t>
            </a:r>
            <a:endParaRPr lang="en-US" sz="2800" dirty="0">
              <a:solidFill>
                <a:srgbClr val="0000FF"/>
              </a:solidFill>
            </a:endParaRPr>
          </a:p>
        </p:txBody>
      </p:sp>
      <p:sp>
        <p:nvSpPr>
          <p:cNvPr id="5" name="TextBox 4"/>
          <p:cNvSpPr txBox="1"/>
          <p:nvPr/>
        </p:nvSpPr>
        <p:spPr>
          <a:xfrm>
            <a:off x="299882" y="5297702"/>
            <a:ext cx="8699062" cy="1477328"/>
          </a:xfrm>
          <a:prstGeom prst="rect">
            <a:avLst/>
          </a:prstGeom>
          <a:noFill/>
        </p:spPr>
        <p:txBody>
          <a:bodyPr wrap="square" rtlCol="0">
            <a:spAutoFit/>
          </a:bodyPr>
          <a:lstStyle/>
          <a:p>
            <a:pPr marL="285750" indent="-285750">
              <a:buFont typeface="Wingdings" charset="2"/>
              <a:buChar char="q"/>
            </a:pPr>
            <a:r>
              <a:rPr lang="en-US" dirty="0" smtClean="0"/>
              <a:t>Beam </a:t>
            </a:r>
            <a:r>
              <a:rPr lang="en-US" dirty="0"/>
              <a:t>decays without and with </a:t>
            </a:r>
            <a:r>
              <a:rPr lang="en-US" dirty="0" smtClean="0"/>
              <a:t>collision: the left plot.   Beam lifetime got worse immediately after beams were brought into collision. </a:t>
            </a:r>
          </a:p>
          <a:p>
            <a:pPr marL="285750" indent="-285750">
              <a:buFont typeface="Wingdings" charset="2"/>
              <a:buChar char="q"/>
            </a:pPr>
            <a:r>
              <a:rPr lang="en-US" dirty="0" smtClean="0"/>
              <a:t>Bunch </a:t>
            </a:r>
            <a:r>
              <a:rPr lang="en-US" dirty="0"/>
              <a:t>decays </a:t>
            </a:r>
            <a:r>
              <a:rPr lang="en-US" dirty="0" smtClean="0"/>
              <a:t>with 1 and 2 collisions: the right plot.    1-collision bunches had better intensity lifetime as 2-collision bunches.</a:t>
            </a:r>
          </a:p>
          <a:p>
            <a:pPr marL="285750" indent="-285750">
              <a:buFont typeface="Wingdings" charset="2"/>
              <a:buChar char="q"/>
            </a:pPr>
            <a:r>
              <a:rPr lang="en-US" dirty="0" smtClean="0"/>
              <a:t>We conclude : beam-beam is the dominated factor for beam loss at store.</a:t>
            </a:r>
            <a:endParaRPr lang="en-US" dirty="0"/>
          </a:p>
        </p:txBody>
      </p:sp>
      <p:pic>
        <p:nvPicPr>
          <p:cNvPr id="6" name="Picture 5"/>
          <p:cNvPicPr>
            <a:picLocks noChangeAspect="1"/>
          </p:cNvPicPr>
          <p:nvPr/>
        </p:nvPicPr>
        <p:blipFill>
          <a:blip r:embed="rId2"/>
          <a:stretch>
            <a:fillRect/>
          </a:stretch>
        </p:blipFill>
        <p:spPr>
          <a:xfrm>
            <a:off x="4554209" y="1171154"/>
            <a:ext cx="4444735" cy="3919805"/>
          </a:xfrm>
          <a:prstGeom prst="rect">
            <a:avLst/>
          </a:prstGeom>
        </p:spPr>
      </p:pic>
      <p:sp>
        <p:nvSpPr>
          <p:cNvPr id="7" name="Oval 6"/>
          <p:cNvSpPr/>
          <p:nvPr/>
        </p:nvSpPr>
        <p:spPr>
          <a:xfrm>
            <a:off x="7236376" y="2351050"/>
            <a:ext cx="799177" cy="96348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7247615" y="3444735"/>
            <a:ext cx="799177" cy="96348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9" name="TextBox 8"/>
          <p:cNvSpPr txBox="1"/>
          <p:nvPr/>
        </p:nvSpPr>
        <p:spPr>
          <a:xfrm>
            <a:off x="6973635" y="1981718"/>
            <a:ext cx="1248029" cy="369332"/>
          </a:xfrm>
          <a:prstGeom prst="rect">
            <a:avLst/>
          </a:prstGeom>
          <a:noFill/>
        </p:spPr>
        <p:txBody>
          <a:bodyPr wrap="square" rtlCol="0">
            <a:spAutoFit/>
          </a:bodyPr>
          <a:lstStyle/>
          <a:p>
            <a:r>
              <a:rPr lang="en-US" dirty="0" smtClean="0"/>
              <a:t>1 collision</a:t>
            </a:r>
            <a:endParaRPr lang="en-US" dirty="0"/>
          </a:p>
        </p:txBody>
      </p:sp>
      <p:sp>
        <p:nvSpPr>
          <p:cNvPr id="10" name="TextBox 9"/>
          <p:cNvSpPr txBox="1"/>
          <p:nvPr/>
        </p:nvSpPr>
        <p:spPr>
          <a:xfrm>
            <a:off x="6145687" y="4210117"/>
            <a:ext cx="1248029" cy="369332"/>
          </a:xfrm>
          <a:prstGeom prst="rect">
            <a:avLst/>
          </a:prstGeom>
          <a:noFill/>
        </p:spPr>
        <p:txBody>
          <a:bodyPr wrap="square" rtlCol="0">
            <a:spAutoFit/>
          </a:bodyPr>
          <a:lstStyle/>
          <a:p>
            <a:r>
              <a:rPr lang="en-US" dirty="0"/>
              <a:t>2</a:t>
            </a:r>
            <a:r>
              <a:rPr lang="en-US" dirty="0" smtClean="0"/>
              <a:t> collisions</a:t>
            </a:r>
            <a:endParaRPr lang="en-US" dirty="0"/>
          </a:p>
        </p:txBody>
      </p:sp>
      <p:pic>
        <p:nvPicPr>
          <p:cNvPr id="11" name="Picture 10"/>
          <p:cNvPicPr>
            <a:picLocks noChangeAspect="1"/>
          </p:cNvPicPr>
          <p:nvPr/>
        </p:nvPicPr>
        <p:blipFill>
          <a:blip r:embed="rId3"/>
          <a:stretch>
            <a:fillRect/>
          </a:stretch>
        </p:blipFill>
        <p:spPr>
          <a:xfrm>
            <a:off x="229899" y="1072974"/>
            <a:ext cx="4127252" cy="4017985"/>
          </a:xfrm>
          <a:prstGeom prst="rect">
            <a:avLst/>
          </a:prstGeom>
        </p:spPr>
      </p:pic>
      <p:cxnSp>
        <p:nvCxnSpPr>
          <p:cNvPr id="12" name="Straight Connector 11"/>
          <p:cNvCxnSpPr/>
          <p:nvPr/>
        </p:nvCxnSpPr>
        <p:spPr>
          <a:xfrm>
            <a:off x="1970572" y="779178"/>
            <a:ext cx="0" cy="409299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1991929" y="1072974"/>
            <a:ext cx="2047205"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602119" y="1072974"/>
            <a:ext cx="1368453"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189525" y="749256"/>
            <a:ext cx="1740671" cy="369332"/>
          </a:xfrm>
          <a:prstGeom prst="rect">
            <a:avLst/>
          </a:prstGeom>
          <a:noFill/>
        </p:spPr>
        <p:txBody>
          <a:bodyPr wrap="square" rtlCol="0">
            <a:spAutoFit/>
          </a:bodyPr>
          <a:lstStyle/>
          <a:p>
            <a:r>
              <a:rPr lang="en-US" dirty="0" smtClean="0"/>
              <a:t>With collision</a:t>
            </a:r>
            <a:endParaRPr lang="en-US" dirty="0"/>
          </a:p>
        </p:txBody>
      </p:sp>
      <p:sp>
        <p:nvSpPr>
          <p:cNvPr id="16" name="TextBox 15"/>
          <p:cNvSpPr txBox="1"/>
          <p:nvPr/>
        </p:nvSpPr>
        <p:spPr>
          <a:xfrm>
            <a:off x="613068" y="703642"/>
            <a:ext cx="1368451" cy="369332"/>
          </a:xfrm>
          <a:prstGeom prst="rect">
            <a:avLst/>
          </a:prstGeom>
          <a:noFill/>
        </p:spPr>
        <p:txBody>
          <a:bodyPr wrap="square" rtlCol="0">
            <a:spAutoFit/>
          </a:bodyPr>
          <a:lstStyle/>
          <a:p>
            <a:r>
              <a:rPr lang="en-US" dirty="0" smtClean="0"/>
              <a:t>No collision</a:t>
            </a:r>
            <a:endParaRPr lang="en-US" dirty="0"/>
          </a:p>
        </p:txBody>
      </p:sp>
      <p:cxnSp>
        <p:nvCxnSpPr>
          <p:cNvPr id="17" name="Straight Arrow Connector 16"/>
          <p:cNvCxnSpPr/>
          <p:nvPr/>
        </p:nvCxnSpPr>
        <p:spPr>
          <a:xfrm flipV="1">
            <a:off x="602119" y="4872177"/>
            <a:ext cx="3426605" cy="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930549" y="4906293"/>
            <a:ext cx="2999647" cy="369332"/>
          </a:xfrm>
          <a:prstGeom prst="rect">
            <a:avLst/>
          </a:prstGeom>
          <a:noFill/>
        </p:spPr>
        <p:txBody>
          <a:bodyPr wrap="square" rtlCol="0">
            <a:spAutoFit/>
          </a:bodyPr>
          <a:lstStyle/>
          <a:p>
            <a:r>
              <a:rPr lang="en-US" dirty="0" smtClean="0"/>
              <a:t>Top beam energy</a:t>
            </a:r>
            <a:endParaRPr lang="en-US" dirty="0"/>
          </a:p>
        </p:txBody>
      </p:sp>
      <p:cxnSp>
        <p:nvCxnSpPr>
          <p:cNvPr id="19" name="Straight Connector 18"/>
          <p:cNvCxnSpPr/>
          <p:nvPr/>
        </p:nvCxnSpPr>
        <p:spPr>
          <a:xfrm>
            <a:off x="602119" y="779178"/>
            <a:ext cx="10947" cy="4487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090997" y="3645921"/>
            <a:ext cx="1839200" cy="369332"/>
          </a:xfrm>
          <a:prstGeom prst="rect">
            <a:avLst/>
          </a:prstGeom>
          <a:noFill/>
        </p:spPr>
        <p:txBody>
          <a:bodyPr wrap="square" rtlCol="0">
            <a:spAutoFit/>
          </a:bodyPr>
          <a:lstStyle/>
          <a:p>
            <a:r>
              <a:rPr lang="en-US" dirty="0" smtClean="0"/>
              <a:t>Beam intensity</a:t>
            </a:r>
            <a:endParaRPr lang="en-US" dirty="0"/>
          </a:p>
        </p:txBody>
      </p:sp>
      <p:sp>
        <p:nvSpPr>
          <p:cNvPr id="21" name="TextBox 20"/>
          <p:cNvSpPr txBox="1"/>
          <p:nvPr/>
        </p:nvSpPr>
        <p:spPr>
          <a:xfrm>
            <a:off x="2189525" y="2222589"/>
            <a:ext cx="1477928" cy="372256"/>
          </a:xfrm>
          <a:prstGeom prst="rect">
            <a:avLst/>
          </a:prstGeom>
          <a:noFill/>
        </p:spPr>
        <p:txBody>
          <a:bodyPr wrap="square" rtlCol="0">
            <a:spAutoFit/>
          </a:bodyPr>
          <a:lstStyle/>
          <a:p>
            <a:r>
              <a:rPr lang="en-US" dirty="0" smtClean="0"/>
              <a:t>Beam decay</a:t>
            </a:r>
            <a:endParaRPr lang="en-US" dirty="0"/>
          </a:p>
        </p:txBody>
      </p:sp>
      <p:sp>
        <p:nvSpPr>
          <p:cNvPr id="22" name="TextBox 21"/>
          <p:cNvSpPr txBox="1"/>
          <p:nvPr/>
        </p:nvSpPr>
        <p:spPr>
          <a:xfrm rot="16200000">
            <a:off x="3792124" y="2954432"/>
            <a:ext cx="1335743" cy="369332"/>
          </a:xfrm>
          <a:prstGeom prst="rect">
            <a:avLst/>
          </a:prstGeom>
          <a:noFill/>
        </p:spPr>
        <p:txBody>
          <a:bodyPr wrap="square" rtlCol="0">
            <a:spAutoFit/>
          </a:bodyPr>
          <a:lstStyle/>
          <a:p>
            <a:r>
              <a:rPr lang="en-US" b="1" dirty="0" smtClean="0"/>
              <a:t>Fill 15386</a:t>
            </a:r>
            <a:endParaRPr lang="en-US" b="1" dirty="0"/>
          </a:p>
        </p:txBody>
      </p:sp>
      <p:sp>
        <p:nvSpPr>
          <p:cNvPr id="23" name="TextBox 22"/>
          <p:cNvSpPr txBox="1"/>
          <p:nvPr/>
        </p:nvSpPr>
        <p:spPr>
          <a:xfrm>
            <a:off x="6346636" y="1695689"/>
            <a:ext cx="2652308" cy="369332"/>
          </a:xfrm>
          <a:prstGeom prst="rect">
            <a:avLst/>
          </a:prstGeom>
          <a:noFill/>
        </p:spPr>
        <p:txBody>
          <a:bodyPr wrap="square" rtlCol="0">
            <a:spAutoFit/>
          </a:bodyPr>
          <a:lstStyle/>
          <a:p>
            <a:r>
              <a:rPr lang="en-US" dirty="0"/>
              <a:t>(</a:t>
            </a:r>
            <a:r>
              <a:rPr lang="en-US" dirty="0" smtClean="0"/>
              <a:t>τ1, τ2) =(1.5hr, 100hr)</a:t>
            </a:r>
            <a:endParaRPr lang="en-US" dirty="0"/>
          </a:p>
        </p:txBody>
      </p:sp>
      <p:sp>
        <p:nvSpPr>
          <p:cNvPr id="24" name="TextBox 23"/>
          <p:cNvSpPr txBox="1"/>
          <p:nvPr/>
        </p:nvSpPr>
        <p:spPr>
          <a:xfrm>
            <a:off x="5988347" y="4394783"/>
            <a:ext cx="2652308" cy="369332"/>
          </a:xfrm>
          <a:prstGeom prst="rect">
            <a:avLst/>
          </a:prstGeom>
          <a:noFill/>
        </p:spPr>
        <p:txBody>
          <a:bodyPr wrap="square" rtlCol="0">
            <a:spAutoFit/>
          </a:bodyPr>
          <a:lstStyle/>
          <a:p>
            <a:r>
              <a:rPr lang="en-US" dirty="0"/>
              <a:t>(</a:t>
            </a:r>
            <a:r>
              <a:rPr lang="en-US" dirty="0" smtClean="0"/>
              <a:t>τ1, τ2) =(0.8hr, 30hr)</a:t>
            </a:r>
            <a:endParaRPr lang="en-US" dirty="0"/>
          </a:p>
        </p:txBody>
      </p:sp>
    </p:spTree>
    <p:extLst>
      <p:ext uri="{BB962C8B-B14F-4D97-AF65-F5344CB8AC3E}">
        <p14:creationId xmlns="" xmlns:p14="http://schemas.microsoft.com/office/powerpoint/2010/main" val="38778964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24"/>
            <a:ext cx="8229600" cy="1143000"/>
          </a:xfrm>
        </p:spPr>
        <p:txBody>
          <a:bodyPr>
            <a:normAutofit/>
          </a:bodyPr>
          <a:lstStyle/>
          <a:p>
            <a:pPr algn="l"/>
            <a:r>
              <a:rPr lang="en-US" sz="2800" dirty="0" smtClean="0">
                <a:solidFill>
                  <a:srgbClr val="0000FF"/>
                </a:solidFill>
              </a:rPr>
              <a:t>Longitudinal profiles in the store</a:t>
            </a:r>
            <a:endParaRPr lang="en-US" sz="2800" dirty="0">
              <a:solidFill>
                <a:srgbClr val="0000FF"/>
              </a:solidFill>
            </a:endParaRPr>
          </a:p>
        </p:txBody>
      </p:sp>
      <p:pic>
        <p:nvPicPr>
          <p:cNvPr id="9" name="Picture 8"/>
          <p:cNvPicPr>
            <a:picLocks noChangeAspect="1"/>
          </p:cNvPicPr>
          <p:nvPr/>
        </p:nvPicPr>
        <p:blipFill>
          <a:blip r:embed="rId2"/>
          <a:stretch>
            <a:fillRect/>
          </a:stretch>
        </p:blipFill>
        <p:spPr>
          <a:xfrm>
            <a:off x="6529623" y="157332"/>
            <a:ext cx="2468276" cy="1728883"/>
          </a:xfrm>
          <a:prstGeom prst="rect">
            <a:avLst/>
          </a:prstGeom>
        </p:spPr>
      </p:pic>
      <p:sp>
        <p:nvSpPr>
          <p:cNvPr id="3" name="TextBox 2"/>
          <p:cNvSpPr txBox="1"/>
          <p:nvPr/>
        </p:nvSpPr>
        <p:spPr>
          <a:xfrm>
            <a:off x="589255" y="1014158"/>
            <a:ext cx="5940368" cy="646331"/>
          </a:xfrm>
          <a:prstGeom prst="rect">
            <a:avLst/>
          </a:prstGeom>
          <a:noFill/>
        </p:spPr>
        <p:txBody>
          <a:bodyPr wrap="square" rtlCol="0">
            <a:spAutoFit/>
          </a:bodyPr>
          <a:lstStyle/>
          <a:p>
            <a:r>
              <a:rPr lang="en-US" dirty="0" smtClean="0"/>
              <a:t>With WCM, we can calculate each bunch’s particle distribution and particle migration in the longitudinal plane.</a:t>
            </a:r>
            <a:endParaRPr lang="en-US" dirty="0"/>
          </a:p>
        </p:txBody>
      </p:sp>
      <p:sp>
        <p:nvSpPr>
          <p:cNvPr id="4" name="TextBox 3"/>
          <p:cNvSpPr txBox="1"/>
          <p:nvPr/>
        </p:nvSpPr>
        <p:spPr>
          <a:xfrm>
            <a:off x="404589" y="1427228"/>
            <a:ext cx="184666" cy="369332"/>
          </a:xfrm>
          <a:prstGeom prst="rect">
            <a:avLst/>
          </a:prstGeom>
          <a:noFill/>
        </p:spPr>
        <p:txBody>
          <a:bodyPr wrap="none" rtlCol="0">
            <a:spAutoFit/>
          </a:bodyPr>
          <a:lstStyle/>
          <a:p>
            <a:endParaRPr lang="en-US" dirty="0"/>
          </a:p>
        </p:txBody>
      </p:sp>
      <p:pic>
        <p:nvPicPr>
          <p:cNvPr id="5" name="Picture 4"/>
          <p:cNvPicPr>
            <a:picLocks noChangeAspect="1"/>
          </p:cNvPicPr>
          <p:nvPr/>
        </p:nvPicPr>
        <p:blipFill>
          <a:blip r:embed="rId3"/>
          <a:stretch>
            <a:fillRect/>
          </a:stretch>
        </p:blipFill>
        <p:spPr>
          <a:xfrm>
            <a:off x="4706991" y="1796560"/>
            <a:ext cx="4437009" cy="3643730"/>
          </a:xfrm>
          <a:prstGeom prst="rect">
            <a:avLst/>
          </a:prstGeom>
        </p:spPr>
      </p:pic>
      <p:pic>
        <p:nvPicPr>
          <p:cNvPr id="10" name="Picture 9"/>
          <p:cNvPicPr>
            <a:picLocks noChangeAspect="1"/>
          </p:cNvPicPr>
          <p:nvPr/>
        </p:nvPicPr>
        <p:blipFill>
          <a:blip r:embed="rId4"/>
          <a:stretch>
            <a:fillRect/>
          </a:stretch>
        </p:blipFill>
        <p:spPr>
          <a:xfrm>
            <a:off x="20498" y="1886215"/>
            <a:ext cx="4549651" cy="3706565"/>
          </a:xfrm>
          <a:prstGeom prst="rect">
            <a:avLst/>
          </a:prstGeom>
        </p:spPr>
      </p:pic>
      <p:sp>
        <p:nvSpPr>
          <p:cNvPr id="11" name="Oval 10"/>
          <p:cNvSpPr/>
          <p:nvPr/>
        </p:nvSpPr>
        <p:spPr>
          <a:xfrm>
            <a:off x="3493926" y="3141309"/>
            <a:ext cx="428344" cy="40990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12" name="Oval 11"/>
          <p:cNvSpPr/>
          <p:nvPr/>
        </p:nvSpPr>
        <p:spPr>
          <a:xfrm>
            <a:off x="7860798" y="2731404"/>
            <a:ext cx="428344" cy="40990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13" name="Oval 12"/>
          <p:cNvSpPr/>
          <p:nvPr/>
        </p:nvSpPr>
        <p:spPr>
          <a:xfrm>
            <a:off x="7551180" y="3315216"/>
            <a:ext cx="799177" cy="857008"/>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14" name="Oval 13"/>
          <p:cNvSpPr/>
          <p:nvPr/>
        </p:nvSpPr>
        <p:spPr>
          <a:xfrm>
            <a:off x="3270937" y="3743720"/>
            <a:ext cx="799177" cy="857008"/>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15" name="TextBox 14"/>
          <p:cNvSpPr txBox="1"/>
          <p:nvPr/>
        </p:nvSpPr>
        <p:spPr>
          <a:xfrm>
            <a:off x="325919" y="5660208"/>
            <a:ext cx="8818081" cy="923330"/>
          </a:xfrm>
          <a:prstGeom prst="rect">
            <a:avLst/>
          </a:prstGeom>
          <a:noFill/>
        </p:spPr>
        <p:txBody>
          <a:bodyPr wrap="square" rtlCol="0">
            <a:spAutoFit/>
          </a:bodyPr>
          <a:lstStyle/>
          <a:p>
            <a:pPr marL="285750" indent="-285750">
              <a:buFont typeface="Wingdings" charset="2"/>
              <a:buChar char="q"/>
            </a:pPr>
            <a:r>
              <a:rPr lang="en-US" dirty="0" smtClean="0"/>
              <a:t>1-collision bunches have larger bunch width and larger particle population in the bunch tail than 2-collision bunches.</a:t>
            </a:r>
          </a:p>
          <a:p>
            <a:pPr marL="285750" indent="-285750">
              <a:buFont typeface="Wingdings" charset="2"/>
              <a:buChar char="q"/>
            </a:pPr>
            <a:r>
              <a:rPr lang="en-US" dirty="0" smtClean="0"/>
              <a:t>We conclude : particle with larger </a:t>
            </a:r>
            <a:r>
              <a:rPr lang="en-US" dirty="0" err="1" smtClean="0">
                <a:latin typeface="Symbol" charset="2"/>
                <a:cs typeface="Symbol" charset="2"/>
              </a:rPr>
              <a:t>d</a:t>
            </a:r>
            <a:r>
              <a:rPr lang="en-US" dirty="0" err="1" smtClean="0"/>
              <a:t>p</a:t>
            </a:r>
            <a:r>
              <a:rPr lang="en-US" dirty="0" smtClean="0"/>
              <a:t>/p are less stable with beam-beam. </a:t>
            </a:r>
            <a:endParaRPr lang="en-US" dirty="0"/>
          </a:p>
        </p:txBody>
      </p:sp>
      <p:sp>
        <p:nvSpPr>
          <p:cNvPr id="16" name="TextBox 15"/>
          <p:cNvSpPr txBox="1"/>
          <p:nvPr/>
        </p:nvSpPr>
        <p:spPr>
          <a:xfrm>
            <a:off x="3709964" y="5293504"/>
            <a:ext cx="3246726" cy="369332"/>
          </a:xfrm>
          <a:prstGeom prst="rect">
            <a:avLst/>
          </a:prstGeom>
          <a:noFill/>
        </p:spPr>
        <p:txBody>
          <a:bodyPr wrap="square" rtlCol="0">
            <a:spAutoFit/>
          </a:bodyPr>
          <a:lstStyle/>
          <a:p>
            <a:r>
              <a:rPr lang="en-US" dirty="0" smtClean="0"/>
              <a:t>Blue ring, Fill 15386, 2011 run </a:t>
            </a:r>
            <a:endParaRPr lang="en-US" dirty="0"/>
          </a:p>
        </p:txBody>
      </p:sp>
      <p:sp>
        <p:nvSpPr>
          <p:cNvPr id="17" name="TextBox 16"/>
          <p:cNvSpPr txBox="1"/>
          <p:nvPr/>
        </p:nvSpPr>
        <p:spPr>
          <a:xfrm>
            <a:off x="2798410" y="2495544"/>
            <a:ext cx="1271704" cy="646331"/>
          </a:xfrm>
          <a:prstGeom prst="rect">
            <a:avLst/>
          </a:prstGeom>
          <a:noFill/>
        </p:spPr>
        <p:txBody>
          <a:bodyPr wrap="square" rtlCol="0">
            <a:spAutoFit/>
          </a:bodyPr>
          <a:lstStyle/>
          <a:p>
            <a:r>
              <a:rPr lang="en-US" dirty="0" smtClean="0">
                <a:solidFill>
                  <a:srgbClr val="FF0000"/>
                </a:solidFill>
              </a:rPr>
              <a:t>1-collision bunches</a:t>
            </a:r>
            <a:endParaRPr lang="en-US" dirty="0">
              <a:solidFill>
                <a:srgbClr val="FF0000"/>
              </a:solidFill>
            </a:endParaRPr>
          </a:p>
        </p:txBody>
      </p:sp>
      <p:sp>
        <p:nvSpPr>
          <p:cNvPr id="18" name="TextBox 17"/>
          <p:cNvSpPr txBox="1"/>
          <p:nvPr/>
        </p:nvSpPr>
        <p:spPr>
          <a:xfrm>
            <a:off x="6589094" y="2494978"/>
            <a:ext cx="1271704" cy="646331"/>
          </a:xfrm>
          <a:prstGeom prst="rect">
            <a:avLst/>
          </a:prstGeom>
          <a:noFill/>
        </p:spPr>
        <p:txBody>
          <a:bodyPr wrap="square" rtlCol="0">
            <a:spAutoFit/>
          </a:bodyPr>
          <a:lstStyle/>
          <a:p>
            <a:r>
              <a:rPr lang="en-US" dirty="0" smtClean="0">
                <a:solidFill>
                  <a:srgbClr val="FF0000"/>
                </a:solidFill>
              </a:rPr>
              <a:t>1-collision bunches</a:t>
            </a:r>
            <a:endParaRPr lang="en-US" dirty="0">
              <a:solidFill>
                <a:srgbClr val="FF0000"/>
              </a:solidFill>
            </a:endParaRPr>
          </a:p>
        </p:txBody>
      </p:sp>
      <p:sp>
        <p:nvSpPr>
          <p:cNvPr id="19" name="TextBox 18"/>
          <p:cNvSpPr txBox="1"/>
          <p:nvPr/>
        </p:nvSpPr>
        <p:spPr>
          <a:xfrm>
            <a:off x="2909052" y="4475511"/>
            <a:ext cx="1271704" cy="646331"/>
          </a:xfrm>
          <a:prstGeom prst="rect">
            <a:avLst/>
          </a:prstGeom>
          <a:noFill/>
        </p:spPr>
        <p:txBody>
          <a:bodyPr wrap="square" rtlCol="0">
            <a:spAutoFit/>
          </a:bodyPr>
          <a:lstStyle/>
          <a:p>
            <a:r>
              <a:rPr lang="en-US" dirty="0">
                <a:solidFill>
                  <a:srgbClr val="0000FF"/>
                </a:solidFill>
              </a:rPr>
              <a:t>2</a:t>
            </a:r>
            <a:r>
              <a:rPr lang="en-US" dirty="0" smtClean="0">
                <a:solidFill>
                  <a:srgbClr val="0000FF"/>
                </a:solidFill>
              </a:rPr>
              <a:t>-collision bunches</a:t>
            </a:r>
            <a:endParaRPr lang="en-US" dirty="0">
              <a:solidFill>
                <a:srgbClr val="0000FF"/>
              </a:solidFill>
            </a:endParaRPr>
          </a:p>
        </p:txBody>
      </p:sp>
      <p:sp>
        <p:nvSpPr>
          <p:cNvPr id="20" name="TextBox 19"/>
          <p:cNvSpPr txBox="1"/>
          <p:nvPr/>
        </p:nvSpPr>
        <p:spPr>
          <a:xfrm>
            <a:off x="7539941" y="4172224"/>
            <a:ext cx="1271704" cy="646331"/>
          </a:xfrm>
          <a:prstGeom prst="rect">
            <a:avLst/>
          </a:prstGeom>
          <a:noFill/>
        </p:spPr>
        <p:txBody>
          <a:bodyPr wrap="square" rtlCol="0">
            <a:spAutoFit/>
          </a:bodyPr>
          <a:lstStyle/>
          <a:p>
            <a:r>
              <a:rPr lang="en-US" dirty="0">
                <a:solidFill>
                  <a:srgbClr val="0000FF"/>
                </a:solidFill>
              </a:rPr>
              <a:t>2</a:t>
            </a:r>
            <a:r>
              <a:rPr lang="en-US" dirty="0" smtClean="0">
                <a:solidFill>
                  <a:srgbClr val="0000FF"/>
                </a:solidFill>
              </a:rPr>
              <a:t>-collision bunches</a:t>
            </a:r>
            <a:endParaRPr lang="en-US" dirty="0">
              <a:solidFill>
                <a:srgbClr val="0000FF"/>
              </a:solidFill>
            </a:endParaRPr>
          </a:p>
        </p:txBody>
      </p:sp>
    </p:spTree>
    <p:extLst>
      <p:ext uri="{BB962C8B-B14F-4D97-AF65-F5344CB8AC3E}">
        <p14:creationId xmlns="" xmlns:p14="http://schemas.microsoft.com/office/powerpoint/2010/main" val="37249705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pPr algn="l"/>
            <a:r>
              <a:rPr lang="en-US" sz="2800" dirty="0" smtClean="0">
                <a:solidFill>
                  <a:srgbClr val="0000FF"/>
                </a:solidFill>
              </a:rPr>
              <a:t>Particle leakage vs. particle loss</a:t>
            </a:r>
            <a:endParaRPr lang="en-US" sz="2800" dirty="0">
              <a:solidFill>
                <a:srgbClr val="0000FF"/>
              </a:solidFill>
            </a:endParaRPr>
          </a:p>
        </p:txBody>
      </p:sp>
      <p:sp>
        <p:nvSpPr>
          <p:cNvPr id="3" name="TextBox 2"/>
          <p:cNvSpPr txBox="1"/>
          <p:nvPr/>
        </p:nvSpPr>
        <p:spPr>
          <a:xfrm>
            <a:off x="314048" y="832863"/>
            <a:ext cx="5787875" cy="369332"/>
          </a:xfrm>
          <a:prstGeom prst="rect">
            <a:avLst/>
          </a:prstGeom>
          <a:noFill/>
        </p:spPr>
        <p:txBody>
          <a:bodyPr wrap="square" rtlCol="0">
            <a:spAutoFit/>
          </a:bodyPr>
          <a:lstStyle/>
          <a:p>
            <a:r>
              <a:rPr lang="en-US" dirty="0" smtClean="0"/>
              <a:t>Particle leakage pattern ( out of [-5ns,5ns]  ) </a:t>
            </a:r>
            <a:endParaRPr lang="en-US" dirty="0"/>
          </a:p>
        </p:txBody>
      </p:sp>
      <p:sp>
        <p:nvSpPr>
          <p:cNvPr id="7" name="TextBox 6"/>
          <p:cNvSpPr txBox="1"/>
          <p:nvPr/>
        </p:nvSpPr>
        <p:spPr>
          <a:xfrm>
            <a:off x="5731049" y="856440"/>
            <a:ext cx="2584877" cy="369332"/>
          </a:xfrm>
          <a:prstGeom prst="rect">
            <a:avLst/>
          </a:prstGeom>
          <a:noFill/>
        </p:spPr>
        <p:txBody>
          <a:bodyPr wrap="square" rtlCol="0">
            <a:spAutoFit/>
          </a:bodyPr>
          <a:lstStyle/>
          <a:p>
            <a:r>
              <a:rPr lang="en-US" dirty="0"/>
              <a:t>P</a:t>
            </a:r>
            <a:r>
              <a:rPr lang="en-US" dirty="0" smtClean="0"/>
              <a:t>article loss pattern  </a:t>
            </a:r>
            <a:endParaRPr lang="en-US" dirty="0"/>
          </a:p>
        </p:txBody>
      </p:sp>
      <p:pic>
        <p:nvPicPr>
          <p:cNvPr id="8" name="Picture 7"/>
          <p:cNvPicPr>
            <a:picLocks noChangeAspect="1"/>
          </p:cNvPicPr>
          <p:nvPr/>
        </p:nvPicPr>
        <p:blipFill>
          <a:blip r:embed="rId2"/>
          <a:stretch>
            <a:fillRect/>
          </a:stretch>
        </p:blipFill>
        <p:spPr>
          <a:xfrm>
            <a:off x="11983" y="2978075"/>
            <a:ext cx="4719463" cy="3752219"/>
          </a:xfrm>
          <a:prstGeom prst="rect">
            <a:avLst/>
          </a:prstGeom>
        </p:spPr>
      </p:pic>
      <p:sp>
        <p:nvSpPr>
          <p:cNvPr id="9" name="TextBox 8"/>
          <p:cNvSpPr txBox="1"/>
          <p:nvPr/>
        </p:nvSpPr>
        <p:spPr>
          <a:xfrm>
            <a:off x="4731447" y="3049749"/>
            <a:ext cx="4326857" cy="3046988"/>
          </a:xfrm>
          <a:prstGeom prst="rect">
            <a:avLst/>
          </a:prstGeom>
          <a:noFill/>
        </p:spPr>
        <p:txBody>
          <a:bodyPr wrap="square" rtlCol="0">
            <a:spAutoFit/>
          </a:bodyPr>
          <a:lstStyle/>
          <a:p>
            <a:pPr marL="285750" indent="-285750">
              <a:buFont typeface="Wingdings" charset="2"/>
              <a:buChar char="q"/>
            </a:pPr>
            <a:r>
              <a:rPr lang="en-US" dirty="0" smtClean="0"/>
              <a:t>Intensity loss proportional to particle leakage in the longitudinal plane.</a:t>
            </a:r>
          </a:p>
          <a:p>
            <a:endParaRPr lang="en-US" sz="1000" dirty="0" smtClean="0"/>
          </a:p>
          <a:p>
            <a:pPr marL="285750" indent="-285750">
              <a:buFont typeface="Wingdings" charset="2"/>
              <a:buChar char="q"/>
            </a:pPr>
            <a:r>
              <a:rPr lang="en-US" dirty="0" smtClean="0"/>
              <a:t>However, there was no de-bunching beam from WCM.</a:t>
            </a:r>
          </a:p>
          <a:p>
            <a:pPr marL="285750" indent="-285750">
              <a:buFont typeface="Wingdings" charset="2"/>
              <a:buChar char="q"/>
            </a:pPr>
            <a:endParaRPr lang="en-US" sz="1000" dirty="0" smtClean="0"/>
          </a:p>
          <a:p>
            <a:pPr marL="285750" indent="-285750">
              <a:buFont typeface="Wingdings" charset="2"/>
              <a:buChar char="q"/>
            </a:pPr>
            <a:r>
              <a:rPr lang="en-US" dirty="0" smtClean="0"/>
              <a:t>Considering  particles in the bunch tail having large off-momentum deviation,  we conclude:  particles lost in transverse plane due to limited off-momentum DA.</a:t>
            </a:r>
          </a:p>
          <a:p>
            <a:pPr marL="285750" indent="-285750">
              <a:buFont typeface="Wingdings" charset="2"/>
              <a:buChar char="q"/>
            </a:pPr>
            <a:endParaRPr lang="en-US" sz="1000" dirty="0" smtClean="0"/>
          </a:p>
          <a:p>
            <a:pPr marL="285750" indent="-285750">
              <a:buFont typeface="Wingdings" charset="2"/>
              <a:buChar char="q"/>
            </a:pPr>
            <a:r>
              <a:rPr lang="en-US" dirty="0"/>
              <a:t>B</a:t>
            </a:r>
            <a:r>
              <a:rPr lang="en-US" dirty="0" smtClean="0"/>
              <a:t>eam-beam reduces off-momentum DA.</a:t>
            </a:r>
            <a:endParaRPr lang="en-US" sz="1000" dirty="0" smtClean="0"/>
          </a:p>
        </p:txBody>
      </p:sp>
      <p:pic>
        <p:nvPicPr>
          <p:cNvPr id="11" name="Picture 10"/>
          <p:cNvPicPr>
            <a:picLocks noChangeAspect="1"/>
          </p:cNvPicPr>
          <p:nvPr/>
        </p:nvPicPr>
        <p:blipFill>
          <a:blip r:embed="rId3"/>
          <a:stretch>
            <a:fillRect/>
          </a:stretch>
        </p:blipFill>
        <p:spPr>
          <a:xfrm>
            <a:off x="4630300" y="1291802"/>
            <a:ext cx="4428004" cy="1686274"/>
          </a:xfrm>
          <a:prstGeom prst="rect">
            <a:avLst/>
          </a:prstGeom>
        </p:spPr>
      </p:pic>
      <p:pic>
        <p:nvPicPr>
          <p:cNvPr id="12" name="Picture 11"/>
          <p:cNvPicPr>
            <a:picLocks noChangeAspect="1"/>
          </p:cNvPicPr>
          <p:nvPr/>
        </p:nvPicPr>
        <p:blipFill>
          <a:blip r:embed="rId4"/>
          <a:stretch>
            <a:fillRect/>
          </a:stretch>
        </p:blipFill>
        <p:spPr>
          <a:xfrm>
            <a:off x="91060" y="1291801"/>
            <a:ext cx="4539240" cy="1757948"/>
          </a:xfrm>
          <a:prstGeom prst="rect">
            <a:avLst/>
          </a:prstGeom>
        </p:spPr>
      </p:pic>
      <p:sp>
        <p:nvSpPr>
          <p:cNvPr id="16" name="TextBox 15"/>
          <p:cNvSpPr txBox="1"/>
          <p:nvPr/>
        </p:nvSpPr>
        <p:spPr>
          <a:xfrm>
            <a:off x="2135333" y="5557259"/>
            <a:ext cx="2494967" cy="646331"/>
          </a:xfrm>
          <a:prstGeom prst="rect">
            <a:avLst/>
          </a:prstGeom>
          <a:noFill/>
        </p:spPr>
        <p:txBody>
          <a:bodyPr wrap="square" rtlCol="0">
            <a:spAutoFit/>
          </a:bodyPr>
          <a:lstStyle/>
          <a:p>
            <a:r>
              <a:rPr lang="en-US" dirty="0" smtClean="0"/>
              <a:t>Blue ring, Fill 15386, </a:t>
            </a:r>
          </a:p>
          <a:p>
            <a:r>
              <a:rPr lang="en-US" dirty="0" smtClean="0"/>
              <a:t>first 1 hour in the store</a:t>
            </a:r>
            <a:endParaRPr lang="en-US" dirty="0"/>
          </a:p>
        </p:txBody>
      </p:sp>
    </p:spTree>
    <p:extLst>
      <p:ext uri="{BB962C8B-B14F-4D97-AF65-F5344CB8AC3E}">
        <p14:creationId xmlns="" xmlns:p14="http://schemas.microsoft.com/office/powerpoint/2010/main" val="1763549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24"/>
            <a:ext cx="8686800" cy="1143000"/>
          </a:xfrm>
        </p:spPr>
        <p:txBody>
          <a:bodyPr>
            <a:normAutofit/>
          </a:bodyPr>
          <a:lstStyle/>
          <a:p>
            <a:pPr algn="l"/>
            <a:r>
              <a:rPr lang="en-US" sz="2800" dirty="0" smtClean="0">
                <a:solidFill>
                  <a:srgbClr val="0000FF"/>
                </a:solidFill>
              </a:rPr>
              <a:t>Off-momentum dynamic apertures</a:t>
            </a:r>
            <a:endParaRPr lang="en-US" sz="2800" dirty="0">
              <a:solidFill>
                <a:srgbClr val="0000FF"/>
              </a:solidFill>
            </a:endParaRPr>
          </a:p>
        </p:txBody>
      </p:sp>
      <p:pic>
        <p:nvPicPr>
          <p:cNvPr id="3" name="Picture 2"/>
          <p:cNvPicPr>
            <a:picLocks noChangeAspect="1"/>
          </p:cNvPicPr>
          <p:nvPr/>
        </p:nvPicPr>
        <p:blipFill>
          <a:blip r:embed="rId2"/>
          <a:stretch>
            <a:fillRect/>
          </a:stretch>
        </p:blipFill>
        <p:spPr>
          <a:xfrm>
            <a:off x="4270665" y="966471"/>
            <a:ext cx="4787641" cy="4045685"/>
          </a:xfrm>
          <a:prstGeom prst="rect">
            <a:avLst/>
          </a:prstGeom>
        </p:spPr>
      </p:pic>
      <p:pic>
        <p:nvPicPr>
          <p:cNvPr id="4" name="Picture 3"/>
          <p:cNvPicPr>
            <a:picLocks noChangeAspect="1"/>
          </p:cNvPicPr>
          <p:nvPr/>
        </p:nvPicPr>
        <p:blipFill>
          <a:blip r:embed="rId3"/>
          <a:stretch>
            <a:fillRect/>
          </a:stretch>
        </p:blipFill>
        <p:spPr>
          <a:xfrm>
            <a:off x="18909" y="966471"/>
            <a:ext cx="4251756" cy="3775972"/>
          </a:xfrm>
          <a:prstGeom prst="rect">
            <a:avLst/>
          </a:prstGeom>
        </p:spPr>
      </p:pic>
      <p:sp>
        <p:nvSpPr>
          <p:cNvPr id="6" name="TextBox 5"/>
          <p:cNvSpPr txBox="1"/>
          <p:nvPr/>
        </p:nvSpPr>
        <p:spPr>
          <a:xfrm>
            <a:off x="292203" y="5012156"/>
            <a:ext cx="8676194" cy="1754327"/>
          </a:xfrm>
          <a:prstGeom prst="rect">
            <a:avLst/>
          </a:prstGeom>
          <a:noFill/>
        </p:spPr>
        <p:txBody>
          <a:bodyPr wrap="square" rtlCol="0">
            <a:spAutoFit/>
          </a:bodyPr>
          <a:lstStyle/>
          <a:p>
            <a:pPr marL="285750" indent="-285750">
              <a:buFont typeface="Wingdings" charset="2"/>
              <a:buChar char="q"/>
            </a:pPr>
            <a:r>
              <a:rPr lang="en-US" dirty="0" smtClean="0"/>
              <a:t>With 197MHz RF the maximum </a:t>
            </a:r>
            <a:r>
              <a:rPr lang="en-US" dirty="0" err="1" smtClean="0"/>
              <a:t>dp</a:t>
            </a:r>
            <a:r>
              <a:rPr lang="en-US" dirty="0" smtClean="0"/>
              <a:t>/p0 for the center bucket [-2.5ns, 2.5ns] reaches  5e-4. And for the tail particles out of </a:t>
            </a:r>
            <a:r>
              <a:rPr lang="en-US" dirty="0"/>
              <a:t>[</a:t>
            </a:r>
            <a:r>
              <a:rPr lang="en-US" dirty="0" smtClean="0"/>
              <a:t>-6ns</a:t>
            </a:r>
            <a:r>
              <a:rPr lang="en-US" dirty="0"/>
              <a:t>, 6</a:t>
            </a:r>
            <a:r>
              <a:rPr lang="en-US" dirty="0" smtClean="0"/>
              <a:t>ns] ( full width ), </a:t>
            </a:r>
            <a:r>
              <a:rPr lang="en-US" dirty="0" err="1" smtClean="0"/>
              <a:t>dp</a:t>
            </a:r>
            <a:r>
              <a:rPr lang="en-US" dirty="0" smtClean="0"/>
              <a:t>/p0 is bigger than 6e-4. </a:t>
            </a:r>
          </a:p>
          <a:p>
            <a:pPr marL="285750" indent="-285750">
              <a:buFont typeface="Wingdings" charset="2"/>
              <a:buChar char="q"/>
            </a:pPr>
            <a:r>
              <a:rPr lang="en-US" dirty="0" smtClean="0"/>
              <a:t>Off-momentum DA calculation shows  1)  off-momentum DA drops with BB than without BB; 2) for particles with </a:t>
            </a:r>
            <a:r>
              <a:rPr lang="en-US" dirty="0" err="1" smtClean="0"/>
              <a:t>dp</a:t>
            </a:r>
            <a:r>
              <a:rPr lang="en-US" dirty="0" smtClean="0"/>
              <a:t>/p0 &gt; 6e-4, DA &lt; 5 </a:t>
            </a:r>
            <a:r>
              <a:rPr lang="en-US" dirty="0" err="1" smtClean="0"/>
              <a:t>sigmas</a:t>
            </a:r>
            <a:r>
              <a:rPr lang="en-US" dirty="0"/>
              <a:t> </a:t>
            </a:r>
            <a:r>
              <a:rPr lang="en-US" dirty="0" smtClean="0"/>
              <a:t>and they may get lost. </a:t>
            </a:r>
          </a:p>
          <a:p>
            <a:pPr marL="285750" indent="-285750">
              <a:buFont typeface="Wingdings" charset="2"/>
              <a:buChar char="q"/>
            </a:pPr>
            <a:r>
              <a:rPr lang="en-US" dirty="0" smtClean="0"/>
              <a:t>We believe that the early fast particle loss is caused by large </a:t>
            </a:r>
            <a:r>
              <a:rPr lang="en-US" dirty="0" err="1" smtClean="0"/>
              <a:t>dp</a:t>
            </a:r>
            <a:r>
              <a:rPr lang="en-US" dirty="0" smtClean="0"/>
              <a:t>/p0 particles left from re-bucketing and adding 197MHz RF voltage and it takes 1.5-2 hours to clean them up.</a:t>
            </a:r>
            <a:endParaRPr lang="en-US" dirty="0"/>
          </a:p>
        </p:txBody>
      </p:sp>
      <p:cxnSp>
        <p:nvCxnSpPr>
          <p:cNvPr id="8" name="Straight Arrow Connector 7"/>
          <p:cNvCxnSpPr/>
          <p:nvPr/>
        </p:nvCxnSpPr>
        <p:spPr>
          <a:xfrm flipV="1">
            <a:off x="6428475" y="3270263"/>
            <a:ext cx="0" cy="1090089"/>
          </a:xfrm>
          <a:prstGeom prst="straightConnector1">
            <a:avLst/>
          </a:prstGeom>
          <a:ln w="6350" cmpd="sng">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5147275" y="3270263"/>
            <a:ext cx="1281200" cy="0"/>
          </a:xfrm>
          <a:prstGeom prst="straightConnector1">
            <a:avLst/>
          </a:prstGeom>
          <a:ln w="6350" cmpd="sng">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a:blip r:embed="rId4"/>
          <a:stretch>
            <a:fillRect/>
          </a:stretch>
        </p:blipFill>
        <p:spPr>
          <a:xfrm>
            <a:off x="5866545" y="33224"/>
            <a:ext cx="3131354" cy="1034388"/>
          </a:xfrm>
          <a:prstGeom prst="rect">
            <a:avLst/>
          </a:prstGeom>
        </p:spPr>
      </p:pic>
      <p:sp>
        <p:nvSpPr>
          <p:cNvPr id="5" name="TextBox 4"/>
          <p:cNvSpPr txBox="1"/>
          <p:nvPr/>
        </p:nvSpPr>
        <p:spPr>
          <a:xfrm>
            <a:off x="6528512" y="1459327"/>
            <a:ext cx="2439885" cy="369332"/>
          </a:xfrm>
          <a:prstGeom prst="rect">
            <a:avLst/>
          </a:prstGeom>
          <a:noFill/>
        </p:spPr>
        <p:txBody>
          <a:bodyPr wrap="square" rtlCol="0">
            <a:spAutoFit/>
          </a:bodyPr>
          <a:lstStyle/>
          <a:p>
            <a:r>
              <a:rPr lang="en-US" dirty="0" smtClean="0"/>
              <a:t>Yellow ring, 2012 run</a:t>
            </a:r>
            <a:endParaRPr lang="en-US" dirty="0"/>
          </a:p>
        </p:txBody>
      </p:sp>
    </p:spTree>
    <p:extLst>
      <p:ext uri="{BB962C8B-B14F-4D97-AF65-F5344CB8AC3E}">
        <p14:creationId xmlns="" xmlns:p14="http://schemas.microsoft.com/office/powerpoint/2010/main" val="10942428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164"/>
            <a:ext cx="8229600" cy="1143000"/>
          </a:xfrm>
        </p:spPr>
        <p:txBody>
          <a:bodyPr>
            <a:normAutofit/>
          </a:bodyPr>
          <a:lstStyle/>
          <a:p>
            <a:pPr algn="l"/>
            <a:r>
              <a:rPr lang="en-US" sz="2800" dirty="0" smtClean="0">
                <a:solidFill>
                  <a:srgbClr val="0000FF"/>
                </a:solidFill>
              </a:rPr>
              <a:t>Emittance and </a:t>
            </a:r>
            <a:r>
              <a:rPr lang="en-US" sz="2800" dirty="0">
                <a:solidFill>
                  <a:srgbClr val="0000FF"/>
                </a:solidFill>
              </a:rPr>
              <a:t>b</a:t>
            </a:r>
            <a:r>
              <a:rPr lang="en-US" sz="2800" dirty="0" smtClean="0">
                <a:solidFill>
                  <a:srgbClr val="0000FF"/>
                </a:solidFill>
              </a:rPr>
              <a:t>unch length w/o BB</a:t>
            </a:r>
            <a:endParaRPr lang="en-US" sz="2800" dirty="0">
              <a:solidFill>
                <a:srgbClr val="0000FF"/>
              </a:solidFill>
            </a:endParaRPr>
          </a:p>
        </p:txBody>
      </p:sp>
      <p:pic>
        <p:nvPicPr>
          <p:cNvPr id="6" name="Picture 5"/>
          <p:cNvPicPr>
            <a:picLocks noChangeAspect="1"/>
          </p:cNvPicPr>
          <p:nvPr/>
        </p:nvPicPr>
        <p:blipFill>
          <a:blip r:embed="rId2"/>
          <a:stretch>
            <a:fillRect/>
          </a:stretch>
        </p:blipFill>
        <p:spPr>
          <a:xfrm>
            <a:off x="0" y="901700"/>
            <a:ext cx="6169987" cy="5526446"/>
          </a:xfrm>
          <a:prstGeom prst="rect">
            <a:avLst/>
          </a:prstGeom>
        </p:spPr>
      </p:pic>
      <p:sp>
        <p:nvSpPr>
          <p:cNvPr id="8" name="TextBox 7"/>
          <p:cNvSpPr txBox="1"/>
          <p:nvPr/>
        </p:nvSpPr>
        <p:spPr>
          <a:xfrm>
            <a:off x="764224" y="6474842"/>
            <a:ext cx="1843130" cy="369332"/>
          </a:xfrm>
          <a:prstGeom prst="rect">
            <a:avLst/>
          </a:prstGeom>
          <a:noFill/>
        </p:spPr>
        <p:txBody>
          <a:bodyPr wrap="square" rtlCol="0">
            <a:spAutoFit/>
          </a:bodyPr>
          <a:lstStyle/>
          <a:p>
            <a:r>
              <a:rPr lang="en-US" dirty="0" smtClean="0"/>
              <a:t>Re-bucketed, BB</a:t>
            </a:r>
            <a:endParaRPr lang="en-US" dirty="0"/>
          </a:p>
        </p:txBody>
      </p:sp>
      <p:sp>
        <p:nvSpPr>
          <p:cNvPr id="9" name="TextBox 8"/>
          <p:cNvSpPr txBox="1"/>
          <p:nvPr/>
        </p:nvSpPr>
        <p:spPr>
          <a:xfrm>
            <a:off x="3613886" y="6474842"/>
            <a:ext cx="2421238" cy="369332"/>
          </a:xfrm>
          <a:prstGeom prst="rect">
            <a:avLst/>
          </a:prstGeom>
          <a:noFill/>
        </p:spPr>
        <p:txBody>
          <a:bodyPr wrap="square" rtlCol="0">
            <a:spAutoFit/>
          </a:bodyPr>
          <a:lstStyle/>
          <a:p>
            <a:r>
              <a:rPr lang="en-US" dirty="0"/>
              <a:t>N</a:t>
            </a:r>
            <a:r>
              <a:rPr lang="en-US" dirty="0" smtClean="0"/>
              <a:t>ot </a:t>
            </a:r>
            <a:r>
              <a:rPr lang="en-US" dirty="0"/>
              <a:t>r</a:t>
            </a:r>
            <a:r>
              <a:rPr lang="en-US" dirty="0" smtClean="0"/>
              <a:t>e-bucketed, no BB</a:t>
            </a:r>
            <a:endParaRPr lang="en-US" dirty="0"/>
          </a:p>
        </p:txBody>
      </p:sp>
      <p:sp>
        <p:nvSpPr>
          <p:cNvPr id="10" name="TextBox 9"/>
          <p:cNvSpPr txBox="1"/>
          <p:nvPr/>
        </p:nvSpPr>
        <p:spPr>
          <a:xfrm>
            <a:off x="1191291" y="3551213"/>
            <a:ext cx="1292438" cy="369332"/>
          </a:xfrm>
          <a:prstGeom prst="rect">
            <a:avLst/>
          </a:prstGeom>
          <a:noFill/>
        </p:spPr>
        <p:txBody>
          <a:bodyPr wrap="square" rtlCol="0">
            <a:spAutoFit/>
          </a:bodyPr>
          <a:lstStyle/>
          <a:p>
            <a:r>
              <a:rPr lang="en-US" dirty="0" smtClean="0"/>
              <a:t>Fill 16697</a:t>
            </a:r>
            <a:endParaRPr lang="en-US" dirty="0"/>
          </a:p>
        </p:txBody>
      </p:sp>
      <p:sp>
        <p:nvSpPr>
          <p:cNvPr id="11" name="TextBox 10"/>
          <p:cNvSpPr txBox="1"/>
          <p:nvPr/>
        </p:nvSpPr>
        <p:spPr>
          <a:xfrm>
            <a:off x="4153340" y="3551213"/>
            <a:ext cx="1292438" cy="369332"/>
          </a:xfrm>
          <a:prstGeom prst="rect">
            <a:avLst/>
          </a:prstGeom>
          <a:noFill/>
        </p:spPr>
        <p:txBody>
          <a:bodyPr wrap="square" rtlCol="0">
            <a:spAutoFit/>
          </a:bodyPr>
          <a:lstStyle/>
          <a:p>
            <a:r>
              <a:rPr lang="en-US" dirty="0" smtClean="0"/>
              <a:t>Fill 16715</a:t>
            </a:r>
            <a:endParaRPr lang="en-US" dirty="0"/>
          </a:p>
        </p:txBody>
      </p:sp>
      <p:sp>
        <p:nvSpPr>
          <p:cNvPr id="12" name="TextBox 11"/>
          <p:cNvSpPr txBox="1"/>
          <p:nvPr/>
        </p:nvSpPr>
        <p:spPr>
          <a:xfrm>
            <a:off x="6316089" y="724551"/>
            <a:ext cx="2827911" cy="5478424"/>
          </a:xfrm>
          <a:prstGeom prst="rect">
            <a:avLst/>
          </a:prstGeom>
          <a:noFill/>
        </p:spPr>
        <p:txBody>
          <a:bodyPr wrap="square" rtlCol="0">
            <a:spAutoFit/>
          </a:bodyPr>
          <a:lstStyle/>
          <a:p>
            <a:pPr algn="just"/>
            <a:r>
              <a:rPr lang="en-US" sz="2000" dirty="0"/>
              <a:t>W</a:t>
            </a:r>
            <a:r>
              <a:rPr lang="en-US" sz="2000" dirty="0" smtClean="0"/>
              <a:t>ithout beam-beam and 197 MHz RF voltages:</a:t>
            </a:r>
          </a:p>
          <a:p>
            <a:pPr algn="just"/>
            <a:endParaRPr lang="en-US" dirty="0"/>
          </a:p>
          <a:p>
            <a:pPr marL="285750" indent="-285750" algn="just">
              <a:buFont typeface="Wingdings" charset="2"/>
              <a:buChar char="q"/>
            </a:pPr>
            <a:r>
              <a:rPr lang="en-US" dirty="0"/>
              <a:t>B</a:t>
            </a:r>
            <a:r>
              <a:rPr lang="en-US" dirty="0" smtClean="0"/>
              <a:t>eam loss rate was below 1%/h during entire store.</a:t>
            </a:r>
          </a:p>
          <a:p>
            <a:pPr marL="285750" indent="-285750" algn="just">
              <a:buFont typeface="Wingdings" charset="2"/>
              <a:buChar char="q"/>
            </a:pPr>
            <a:endParaRPr lang="en-US" sz="1000" dirty="0" smtClean="0"/>
          </a:p>
          <a:p>
            <a:pPr marL="285750" indent="-285750" algn="just">
              <a:buFont typeface="Wingdings" charset="2"/>
              <a:buChar char="q"/>
            </a:pPr>
            <a:r>
              <a:rPr lang="en-US" dirty="0" smtClean="0"/>
              <a:t>No emittance and bunch length reductions at the beginning of store.</a:t>
            </a:r>
          </a:p>
          <a:p>
            <a:pPr marL="285750" indent="-285750" algn="just">
              <a:buFont typeface="Wingdings" charset="2"/>
              <a:buChar char="q"/>
            </a:pPr>
            <a:endParaRPr lang="en-US" sz="1000" dirty="0" smtClean="0"/>
          </a:p>
          <a:p>
            <a:pPr marL="285750" indent="-285750" algn="just">
              <a:buFont typeface="Wingdings" charset="2"/>
              <a:buChar char="q"/>
            </a:pPr>
            <a:r>
              <a:rPr lang="en-US" dirty="0" smtClean="0"/>
              <a:t>Emittance growth bigger than without beam-beam.</a:t>
            </a:r>
          </a:p>
          <a:p>
            <a:pPr marL="285750" indent="-285750" algn="just">
              <a:buFont typeface="Wingdings" charset="2"/>
              <a:buChar char="q"/>
            </a:pPr>
            <a:endParaRPr lang="en-US" dirty="0"/>
          </a:p>
          <a:p>
            <a:pPr algn="just"/>
            <a:r>
              <a:rPr lang="en-US" sz="2000" dirty="0" smtClean="0"/>
              <a:t>Therefore</a:t>
            </a:r>
            <a:r>
              <a:rPr lang="en-US" dirty="0" smtClean="0"/>
              <a:t>, the beam-beam effects limited transverse emittance growth at store through reduced transverse dynamic aperture.</a:t>
            </a:r>
            <a:endParaRPr lang="en-US" dirty="0"/>
          </a:p>
        </p:txBody>
      </p:sp>
      <p:cxnSp>
        <p:nvCxnSpPr>
          <p:cNvPr id="4" name="Straight Arrow Connector 3"/>
          <p:cNvCxnSpPr/>
          <p:nvPr/>
        </p:nvCxnSpPr>
        <p:spPr>
          <a:xfrm>
            <a:off x="3613886" y="5737048"/>
            <a:ext cx="2421238" cy="11140"/>
          </a:xfrm>
          <a:prstGeom prst="straightConnector1">
            <a:avLst/>
          </a:prstGeom>
          <a:ln w="635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186116" y="4541521"/>
            <a:ext cx="3000218" cy="0"/>
          </a:xfrm>
          <a:prstGeom prst="straightConnector1">
            <a:avLst/>
          </a:prstGeom>
          <a:ln w="635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534400" y="5401136"/>
            <a:ext cx="802154" cy="369332"/>
          </a:xfrm>
          <a:prstGeom prst="rect">
            <a:avLst/>
          </a:prstGeom>
          <a:noFill/>
        </p:spPr>
        <p:txBody>
          <a:bodyPr wrap="square" rtlCol="0">
            <a:spAutoFit/>
          </a:bodyPr>
          <a:lstStyle/>
          <a:p>
            <a:r>
              <a:rPr lang="en-US" dirty="0" smtClean="0"/>
              <a:t>4 hour</a:t>
            </a:r>
            <a:endParaRPr lang="en-US" dirty="0"/>
          </a:p>
        </p:txBody>
      </p:sp>
      <p:sp>
        <p:nvSpPr>
          <p:cNvPr id="14" name="TextBox 13"/>
          <p:cNvSpPr txBox="1"/>
          <p:nvPr/>
        </p:nvSpPr>
        <p:spPr>
          <a:xfrm flipH="1">
            <a:off x="1191291" y="4172189"/>
            <a:ext cx="1103761" cy="369332"/>
          </a:xfrm>
          <a:prstGeom prst="rect">
            <a:avLst/>
          </a:prstGeom>
          <a:noFill/>
        </p:spPr>
        <p:txBody>
          <a:bodyPr wrap="square" rtlCol="0">
            <a:spAutoFit/>
          </a:bodyPr>
          <a:lstStyle/>
          <a:p>
            <a:r>
              <a:rPr lang="en-US" dirty="0" smtClean="0"/>
              <a:t>4 hour</a:t>
            </a:r>
            <a:endParaRPr lang="en-US" dirty="0"/>
          </a:p>
        </p:txBody>
      </p:sp>
    </p:spTree>
    <p:extLst>
      <p:ext uri="{BB962C8B-B14F-4D97-AF65-F5344CB8AC3E}">
        <p14:creationId xmlns="" xmlns:p14="http://schemas.microsoft.com/office/powerpoint/2010/main" val="34136054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0418" y="276917"/>
            <a:ext cx="8833582" cy="523220"/>
          </a:xfrm>
          <a:prstGeom prst="rect">
            <a:avLst/>
          </a:prstGeom>
          <a:noFill/>
        </p:spPr>
        <p:txBody>
          <a:bodyPr wrap="square" rtlCol="0">
            <a:spAutoFit/>
          </a:bodyPr>
          <a:lstStyle/>
          <a:p>
            <a:r>
              <a:rPr lang="en-US" sz="2800" dirty="0" smtClean="0">
                <a:solidFill>
                  <a:srgbClr val="0000FF"/>
                </a:solidFill>
              </a:rPr>
              <a:t>Intra-beam Scattering (IBS) effects</a:t>
            </a:r>
            <a:endParaRPr lang="en-US" sz="2800" dirty="0">
              <a:solidFill>
                <a:srgbClr val="0000FF"/>
              </a:solidFill>
            </a:endParaRPr>
          </a:p>
        </p:txBody>
      </p:sp>
      <p:sp>
        <p:nvSpPr>
          <p:cNvPr id="2" name="TextBox 1"/>
          <p:cNvSpPr txBox="1"/>
          <p:nvPr/>
        </p:nvSpPr>
        <p:spPr>
          <a:xfrm>
            <a:off x="438305" y="1256107"/>
            <a:ext cx="8304620" cy="1200329"/>
          </a:xfrm>
          <a:prstGeom prst="rect">
            <a:avLst/>
          </a:prstGeom>
          <a:noFill/>
        </p:spPr>
        <p:txBody>
          <a:bodyPr wrap="square" rtlCol="0">
            <a:spAutoFit/>
          </a:bodyPr>
          <a:lstStyle/>
          <a:p>
            <a:pPr marL="285750" indent="-285750">
              <a:buFont typeface="Wingdings" charset="2"/>
              <a:buChar char="q"/>
            </a:pPr>
            <a:r>
              <a:rPr lang="en-US" dirty="0" smtClean="0"/>
              <a:t>We estimate the emittance and bunch length growth from IBS after 1.5 h.</a:t>
            </a:r>
          </a:p>
          <a:p>
            <a:pPr marL="285750" indent="-285750">
              <a:buFont typeface="Wingdings" charset="2"/>
              <a:buChar char="q"/>
            </a:pPr>
            <a:r>
              <a:rPr lang="en-US" dirty="0" smtClean="0"/>
              <a:t>For example: initial inputs based on Blue ring, Fill 16697. Use real bunch intensity to calculate IBS effects. Assume 90% particles in center Gaussian distribution.</a:t>
            </a:r>
          </a:p>
          <a:p>
            <a:pPr marL="285750" indent="-285750">
              <a:buFont typeface="Wingdings" charset="2"/>
              <a:buChar char="q"/>
            </a:pPr>
            <a:r>
              <a:rPr lang="en-US" dirty="0" smtClean="0"/>
              <a:t>Emittance and bunch length growth are largely consistent with IBS. </a:t>
            </a:r>
            <a:endParaRPr lang="en-US" dirty="0"/>
          </a:p>
        </p:txBody>
      </p:sp>
      <p:pic>
        <p:nvPicPr>
          <p:cNvPr id="3" name="Picture 2"/>
          <p:cNvPicPr>
            <a:picLocks noChangeAspect="1"/>
          </p:cNvPicPr>
          <p:nvPr/>
        </p:nvPicPr>
        <p:blipFill>
          <a:blip r:embed="rId2"/>
          <a:stretch>
            <a:fillRect/>
          </a:stretch>
        </p:blipFill>
        <p:spPr>
          <a:xfrm>
            <a:off x="0" y="2720796"/>
            <a:ext cx="4466051" cy="3797457"/>
          </a:xfrm>
          <a:prstGeom prst="rect">
            <a:avLst/>
          </a:prstGeom>
        </p:spPr>
      </p:pic>
      <p:pic>
        <p:nvPicPr>
          <p:cNvPr id="5" name="Picture 4"/>
          <p:cNvPicPr>
            <a:picLocks noChangeAspect="1"/>
          </p:cNvPicPr>
          <p:nvPr/>
        </p:nvPicPr>
        <p:blipFill>
          <a:blip r:embed="rId3"/>
          <a:stretch>
            <a:fillRect/>
          </a:stretch>
        </p:blipFill>
        <p:spPr>
          <a:xfrm>
            <a:off x="4572989" y="2720796"/>
            <a:ext cx="4571011" cy="3797458"/>
          </a:xfrm>
          <a:prstGeom prst="rect">
            <a:avLst/>
          </a:prstGeom>
        </p:spPr>
      </p:pic>
      <p:sp>
        <p:nvSpPr>
          <p:cNvPr id="6" name="TextBox 5"/>
          <p:cNvSpPr txBox="1"/>
          <p:nvPr/>
        </p:nvSpPr>
        <p:spPr>
          <a:xfrm>
            <a:off x="2371344" y="5326820"/>
            <a:ext cx="1640834" cy="369332"/>
          </a:xfrm>
          <a:prstGeom prst="rect">
            <a:avLst/>
          </a:prstGeom>
          <a:noFill/>
        </p:spPr>
        <p:txBody>
          <a:bodyPr wrap="square" rtlCol="0">
            <a:spAutoFit/>
          </a:bodyPr>
          <a:lstStyle/>
          <a:p>
            <a:r>
              <a:rPr lang="en-US" dirty="0" smtClean="0"/>
              <a:t>Emittance</a:t>
            </a:r>
            <a:endParaRPr lang="en-US" dirty="0"/>
          </a:p>
        </p:txBody>
      </p:sp>
      <p:sp>
        <p:nvSpPr>
          <p:cNvPr id="8" name="TextBox 7"/>
          <p:cNvSpPr txBox="1"/>
          <p:nvPr/>
        </p:nvSpPr>
        <p:spPr>
          <a:xfrm>
            <a:off x="6664485" y="5416724"/>
            <a:ext cx="1809414" cy="369332"/>
          </a:xfrm>
          <a:prstGeom prst="rect">
            <a:avLst/>
          </a:prstGeom>
          <a:noFill/>
        </p:spPr>
        <p:txBody>
          <a:bodyPr wrap="square" rtlCol="0">
            <a:spAutoFit/>
          </a:bodyPr>
          <a:lstStyle/>
          <a:p>
            <a:r>
              <a:rPr lang="en-US" dirty="0" smtClean="0"/>
              <a:t>Bunch length</a:t>
            </a:r>
            <a:endParaRPr lang="en-US" dirty="0"/>
          </a:p>
        </p:txBody>
      </p:sp>
      <p:pic>
        <p:nvPicPr>
          <p:cNvPr id="9" name="Picture 8"/>
          <p:cNvPicPr>
            <a:picLocks noChangeAspect="1"/>
          </p:cNvPicPr>
          <p:nvPr/>
        </p:nvPicPr>
        <p:blipFill>
          <a:blip r:embed="rId4"/>
          <a:stretch>
            <a:fillRect/>
          </a:stretch>
        </p:blipFill>
        <p:spPr>
          <a:xfrm>
            <a:off x="6664485" y="33223"/>
            <a:ext cx="2333414" cy="1222884"/>
          </a:xfrm>
          <a:prstGeom prst="rect">
            <a:avLst/>
          </a:prstGeom>
        </p:spPr>
      </p:pic>
    </p:spTree>
    <p:extLst>
      <p:ext uri="{BB962C8B-B14F-4D97-AF65-F5344CB8AC3E}">
        <p14:creationId xmlns="" xmlns:p14="http://schemas.microsoft.com/office/powerpoint/2010/main" val="142930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b="1" dirty="0" smtClean="0">
                <a:solidFill>
                  <a:srgbClr val="FF0000"/>
                </a:solidFill>
              </a:rPr>
              <a:t>Content</a:t>
            </a:r>
            <a:endParaRPr lang="en-US" b="1" dirty="0">
              <a:solidFill>
                <a:srgbClr val="FF0000"/>
              </a:solidFill>
            </a:endParaRPr>
          </a:p>
        </p:txBody>
      </p:sp>
      <p:sp>
        <p:nvSpPr>
          <p:cNvPr id="4" name="TextBox 3"/>
          <p:cNvSpPr txBox="1"/>
          <p:nvPr/>
        </p:nvSpPr>
        <p:spPr>
          <a:xfrm>
            <a:off x="2319453" y="1773870"/>
            <a:ext cx="6234187" cy="3139321"/>
          </a:xfrm>
          <a:prstGeom prst="rect">
            <a:avLst/>
          </a:prstGeom>
          <a:noFill/>
        </p:spPr>
        <p:txBody>
          <a:bodyPr wrap="square" rtlCol="0">
            <a:spAutoFit/>
          </a:bodyPr>
          <a:lstStyle/>
          <a:p>
            <a:pPr marL="457200" indent="-457200">
              <a:buFont typeface="Wingdings" charset="2"/>
              <a:buChar char="q"/>
            </a:pPr>
            <a:r>
              <a:rPr lang="en-US" sz="3600" dirty="0" smtClean="0">
                <a:solidFill>
                  <a:srgbClr val="0000FF"/>
                </a:solidFill>
              </a:rPr>
              <a:t>Introduction</a:t>
            </a:r>
          </a:p>
          <a:p>
            <a:pPr marL="457200" indent="-457200">
              <a:buFont typeface="Wingdings" charset="2"/>
              <a:buChar char="q"/>
            </a:pPr>
            <a:r>
              <a:rPr lang="en-US" sz="3600" dirty="0" smtClean="0">
                <a:solidFill>
                  <a:srgbClr val="0000FF"/>
                </a:solidFill>
              </a:rPr>
              <a:t>Observations: General</a:t>
            </a:r>
          </a:p>
          <a:p>
            <a:pPr marL="457200" indent="-457200">
              <a:buFont typeface="Wingdings" charset="2"/>
              <a:buChar char="q"/>
            </a:pPr>
            <a:r>
              <a:rPr lang="en-US" sz="3600" dirty="0" smtClean="0">
                <a:solidFill>
                  <a:srgbClr val="0000FF"/>
                </a:solidFill>
              </a:rPr>
              <a:t>Explanations &amp; Modeling</a:t>
            </a:r>
          </a:p>
          <a:p>
            <a:pPr marL="457200" indent="-457200">
              <a:buFont typeface="Wingdings" charset="2"/>
              <a:buChar char="q"/>
            </a:pPr>
            <a:r>
              <a:rPr lang="en-US" sz="3600" dirty="0" smtClean="0">
                <a:solidFill>
                  <a:srgbClr val="0000FF"/>
                </a:solidFill>
              </a:rPr>
              <a:t>Observations: Limits</a:t>
            </a:r>
          </a:p>
          <a:p>
            <a:pPr marL="457200" indent="-457200">
              <a:buFont typeface="Wingdings" charset="2"/>
              <a:buChar char="q"/>
            </a:pPr>
            <a:r>
              <a:rPr lang="en-US" sz="3600" dirty="0" smtClean="0">
                <a:solidFill>
                  <a:srgbClr val="0000FF"/>
                </a:solidFill>
              </a:rPr>
              <a:t>Summary</a:t>
            </a:r>
          </a:p>
          <a:p>
            <a:pPr marL="342900" indent="-342900">
              <a:buAutoNum type="arabicPeriod"/>
            </a:pPr>
            <a:endParaRPr lang="en-US" dirty="0"/>
          </a:p>
        </p:txBody>
      </p:sp>
      <p:sp>
        <p:nvSpPr>
          <p:cNvPr id="3" name="TextBox 2"/>
          <p:cNvSpPr txBox="1"/>
          <p:nvPr/>
        </p:nvSpPr>
        <p:spPr>
          <a:xfrm>
            <a:off x="1326154" y="4958143"/>
            <a:ext cx="7227486" cy="1015663"/>
          </a:xfrm>
          <a:prstGeom prst="rect">
            <a:avLst/>
          </a:prstGeom>
          <a:noFill/>
        </p:spPr>
        <p:txBody>
          <a:bodyPr wrap="square" rtlCol="0">
            <a:spAutoFit/>
          </a:bodyPr>
          <a:lstStyle/>
          <a:p>
            <a:pPr algn="just"/>
            <a:r>
              <a:rPr lang="en-US" sz="2000" dirty="0" smtClean="0"/>
              <a:t>In this talk we focus on observations on luminosity, beam intensity, emittance, and bunch length. Observations on coherent beam-beam and long-range beam-beam will be reported separately.</a:t>
            </a:r>
            <a:endParaRPr lang="en-US" sz="2000" dirty="0"/>
          </a:p>
        </p:txBody>
      </p:sp>
    </p:spTree>
    <p:extLst>
      <p:ext uri="{BB962C8B-B14F-4D97-AF65-F5344CB8AC3E}">
        <p14:creationId xmlns="" xmlns:p14="http://schemas.microsoft.com/office/powerpoint/2010/main" val="8236155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483" y="274638"/>
            <a:ext cx="8229600" cy="1143000"/>
          </a:xfrm>
        </p:spPr>
        <p:txBody>
          <a:bodyPr/>
          <a:lstStyle/>
          <a:p>
            <a:r>
              <a:rPr lang="en-US" dirty="0" smtClean="0">
                <a:solidFill>
                  <a:srgbClr val="FF0000"/>
                </a:solidFill>
              </a:rPr>
              <a:t>Observations: Limits</a:t>
            </a:r>
            <a:endParaRPr lang="en-US" dirty="0">
              <a:solidFill>
                <a:srgbClr val="FF0000"/>
              </a:solidFill>
            </a:endParaRPr>
          </a:p>
        </p:txBody>
      </p:sp>
      <p:sp>
        <p:nvSpPr>
          <p:cNvPr id="4" name="TextBox 3"/>
          <p:cNvSpPr txBox="1"/>
          <p:nvPr/>
        </p:nvSpPr>
        <p:spPr>
          <a:xfrm>
            <a:off x="1831892" y="1977891"/>
            <a:ext cx="5889021" cy="3046988"/>
          </a:xfrm>
          <a:prstGeom prst="rect">
            <a:avLst/>
          </a:prstGeom>
          <a:noFill/>
        </p:spPr>
        <p:txBody>
          <a:bodyPr wrap="square" rtlCol="0">
            <a:spAutoFit/>
          </a:bodyPr>
          <a:lstStyle/>
          <a:p>
            <a:r>
              <a:rPr lang="en-US" sz="2400" dirty="0" smtClean="0"/>
              <a:t>In this section, we focus on operational limits we met in the previous RHIC p-p runs due to particular reasons:</a:t>
            </a:r>
          </a:p>
          <a:p>
            <a:endParaRPr lang="en-US" sz="2400" dirty="0" smtClean="0"/>
          </a:p>
          <a:p>
            <a:pPr marL="342900" indent="-342900">
              <a:buFontTx/>
              <a:buChar char="-"/>
            </a:pPr>
            <a:r>
              <a:rPr lang="en-US" sz="2400" dirty="0" smtClean="0"/>
              <a:t> 3Qx and 3Qy resonances</a:t>
            </a:r>
          </a:p>
          <a:p>
            <a:pPr marL="342900" indent="-342900">
              <a:buFontTx/>
              <a:buChar char="-"/>
            </a:pPr>
            <a:r>
              <a:rPr lang="en-US" sz="2400" dirty="0" smtClean="0"/>
              <a:t> </a:t>
            </a:r>
            <a:r>
              <a:rPr lang="en-US" sz="2400" dirty="0"/>
              <a:t>chromatic effects with low β</a:t>
            </a:r>
            <a:r>
              <a:rPr lang="en-US" sz="2400" baseline="30000" dirty="0"/>
              <a:t>* </a:t>
            </a:r>
            <a:endParaRPr lang="en-US" sz="2400" dirty="0" smtClean="0"/>
          </a:p>
          <a:p>
            <a:pPr marL="342900" indent="-342900">
              <a:buFontTx/>
              <a:buChar char="-"/>
            </a:pPr>
            <a:r>
              <a:rPr lang="en-US" sz="2400" dirty="0" smtClean="0"/>
              <a:t> 10 Hz orbit oscillation</a:t>
            </a:r>
          </a:p>
          <a:p>
            <a:endParaRPr lang="en-US" sz="2400" dirty="0"/>
          </a:p>
        </p:txBody>
      </p:sp>
    </p:spTree>
    <p:extLst>
      <p:ext uri="{BB962C8B-B14F-4D97-AF65-F5344CB8AC3E}">
        <p14:creationId xmlns="" xmlns:p14="http://schemas.microsoft.com/office/powerpoint/2010/main" val="29872462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4713"/>
            <a:ext cx="8229600" cy="912167"/>
          </a:xfrm>
        </p:spPr>
        <p:txBody>
          <a:bodyPr>
            <a:normAutofit/>
          </a:bodyPr>
          <a:lstStyle/>
          <a:p>
            <a:pPr algn="l"/>
            <a:r>
              <a:rPr lang="en-US" sz="2800" dirty="0" smtClean="0">
                <a:solidFill>
                  <a:srgbClr val="0000FF"/>
                </a:solidFill>
              </a:rPr>
              <a:t>3Qx and 3Qy resonances</a:t>
            </a:r>
            <a:endParaRPr lang="en-US" sz="2800" dirty="0">
              <a:solidFill>
                <a:srgbClr val="0000FF"/>
              </a:solidFill>
            </a:endParaRPr>
          </a:p>
        </p:txBody>
      </p:sp>
      <p:sp>
        <p:nvSpPr>
          <p:cNvPr id="6" name="TextBox 5"/>
          <p:cNvSpPr txBox="1"/>
          <p:nvPr/>
        </p:nvSpPr>
        <p:spPr>
          <a:xfrm>
            <a:off x="368511" y="745553"/>
            <a:ext cx="8524619" cy="2862323"/>
          </a:xfrm>
          <a:prstGeom prst="rect">
            <a:avLst/>
          </a:prstGeom>
          <a:noFill/>
        </p:spPr>
        <p:txBody>
          <a:bodyPr wrap="square" rtlCol="0">
            <a:spAutoFit/>
          </a:bodyPr>
          <a:lstStyle/>
          <a:p>
            <a:pPr marL="285750" indent="-285750">
              <a:buFont typeface="Wingdings" charset="2"/>
              <a:buChar char="q"/>
            </a:pPr>
            <a:r>
              <a:rPr lang="en-US" dirty="0" smtClean="0"/>
              <a:t>We had used mirrored working points of two rings on both side of diagonal in tune space (to suppress coherent modes). However, after 2006 run we have to place working points of two rings  below diagonal to avoid 3Qx resonance to obtain better store beam lifetime.</a:t>
            </a:r>
          </a:p>
          <a:p>
            <a:pPr marL="285750" indent="-285750">
              <a:buFont typeface="Wingdings" charset="2"/>
              <a:buChar char="q"/>
            </a:pPr>
            <a:r>
              <a:rPr lang="en-US" dirty="0" smtClean="0"/>
              <a:t>In the </a:t>
            </a:r>
            <a:r>
              <a:rPr lang="en-US" dirty="0"/>
              <a:t>2012 100 </a:t>
            </a:r>
            <a:r>
              <a:rPr lang="en-US" dirty="0" err="1"/>
              <a:t>GeV</a:t>
            </a:r>
            <a:r>
              <a:rPr lang="en-US" dirty="0"/>
              <a:t> </a:t>
            </a:r>
            <a:r>
              <a:rPr lang="en-US" dirty="0" smtClean="0"/>
              <a:t>run, we observed 3Qy caused beam loss when the bunch intensity is higher than 1.7e11. </a:t>
            </a:r>
          </a:p>
          <a:p>
            <a:pPr marL="285750" indent="-285750">
              <a:buFont typeface="Wingdings" charset="2"/>
              <a:buChar char="q"/>
            </a:pPr>
            <a:r>
              <a:rPr lang="en-US" dirty="0" smtClean="0"/>
              <a:t>The main source of 3Qx,y resonances are located in IR6 and IR8. A lot of efforts have been put in to correct 3Qx,y RTDs. Currently they are corrected with IR bump method</a:t>
            </a:r>
            <a:br>
              <a:rPr lang="en-US" dirty="0" smtClean="0"/>
            </a:br>
            <a:r>
              <a:rPr lang="en-US" dirty="0" smtClean="0"/>
              <a:t>using local IR </a:t>
            </a:r>
            <a:r>
              <a:rPr lang="en-US" dirty="0" err="1" smtClean="0"/>
              <a:t>sextupoles</a:t>
            </a:r>
            <a:r>
              <a:rPr lang="en-US" dirty="0" smtClean="0"/>
              <a:t>.</a:t>
            </a:r>
            <a:endParaRPr lang="en-US" dirty="0"/>
          </a:p>
          <a:p>
            <a:endParaRPr lang="en-US" dirty="0"/>
          </a:p>
        </p:txBody>
      </p:sp>
      <p:pic>
        <p:nvPicPr>
          <p:cNvPr id="2" name="Picture 1"/>
          <p:cNvPicPr>
            <a:picLocks noChangeAspect="1"/>
          </p:cNvPicPr>
          <p:nvPr/>
        </p:nvPicPr>
        <p:blipFill>
          <a:blip r:embed="rId2"/>
          <a:stretch>
            <a:fillRect/>
          </a:stretch>
        </p:blipFill>
        <p:spPr>
          <a:xfrm>
            <a:off x="4630821" y="3077403"/>
            <a:ext cx="4055979" cy="3272598"/>
          </a:xfrm>
          <a:prstGeom prst="rect">
            <a:avLst/>
          </a:prstGeom>
        </p:spPr>
      </p:pic>
      <p:pic>
        <p:nvPicPr>
          <p:cNvPr id="3" name="Picture 2"/>
          <p:cNvPicPr>
            <a:picLocks noChangeAspect="1"/>
          </p:cNvPicPr>
          <p:nvPr/>
        </p:nvPicPr>
        <p:blipFill>
          <a:blip r:embed="rId3"/>
          <a:stretch>
            <a:fillRect/>
          </a:stretch>
        </p:blipFill>
        <p:spPr>
          <a:xfrm>
            <a:off x="214744" y="3273675"/>
            <a:ext cx="4045527" cy="3272598"/>
          </a:xfrm>
          <a:prstGeom prst="rect">
            <a:avLst/>
          </a:prstGeom>
        </p:spPr>
      </p:pic>
      <p:sp>
        <p:nvSpPr>
          <p:cNvPr id="7" name="TextBox 6"/>
          <p:cNvSpPr txBox="1"/>
          <p:nvPr/>
        </p:nvSpPr>
        <p:spPr>
          <a:xfrm>
            <a:off x="0" y="3446734"/>
            <a:ext cx="697347" cy="369332"/>
          </a:xfrm>
          <a:prstGeom prst="rect">
            <a:avLst/>
          </a:prstGeom>
          <a:noFill/>
        </p:spPr>
        <p:txBody>
          <a:bodyPr wrap="square" rtlCol="0">
            <a:spAutoFit/>
          </a:bodyPr>
          <a:lstStyle/>
          <a:p>
            <a:r>
              <a:rPr lang="en-US" dirty="0" smtClean="0"/>
              <a:t>3Qx</a:t>
            </a:r>
            <a:endParaRPr lang="en-US" dirty="0"/>
          </a:p>
        </p:txBody>
      </p:sp>
      <p:cxnSp>
        <p:nvCxnSpPr>
          <p:cNvPr id="9" name="Straight Arrow Connector 8"/>
          <p:cNvCxnSpPr>
            <a:stCxn id="10" idx="1"/>
          </p:cNvCxnSpPr>
          <p:nvPr/>
        </p:nvCxnSpPr>
        <p:spPr>
          <a:xfrm flipH="1" flipV="1">
            <a:off x="2378364" y="5634185"/>
            <a:ext cx="1091045" cy="900481"/>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469409" y="6350000"/>
            <a:ext cx="588818" cy="369332"/>
          </a:xfrm>
          <a:prstGeom prst="rect">
            <a:avLst/>
          </a:prstGeom>
          <a:noFill/>
        </p:spPr>
        <p:txBody>
          <a:bodyPr wrap="square" rtlCol="0">
            <a:spAutoFit/>
          </a:bodyPr>
          <a:lstStyle/>
          <a:p>
            <a:r>
              <a:rPr lang="en-US" dirty="0" smtClean="0"/>
              <a:t>3Qy</a:t>
            </a:r>
            <a:endParaRPr lang="en-US" dirty="0"/>
          </a:p>
        </p:txBody>
      </p:sp>
      <p:sp>
        <p:nvSpPr>
          <p:cNvPr id="18" name="TextBox 17"/>
          <p:cNvSpPr txBox="1"/>
          <p:nvPr/>
        </p:nvSpPr>
        <p:spPr>
          <a:xfrm>
            <a:off x="5726545" y="6361607"/>
            <a:ext cx="3071091" cy="369332"/>
          </a:xfrm>
          <a:prstGeom prst="rect">
            <a:avLst/>
          </a:prstGeom>
          <a:noFill/>
        </p:spPr>
        <p:txBody>
          <a:bodyPr wrap="square" rtlCol="0">
            <a:spAutoFit/>
          </a:bodyPr>
          <a:lstStyle/>
          <a:p>
            <a:r>
              <a:rPr lang="en-US" dirty="0" smtClean="0"/>
              <a:t>Sources of 3Qy resonance</a:t>
            </a:r>
            <a:endParaRPr lang="en-US" dirty="0"/>
          </a:p>
        </p:txBody>
      </p:sp>
    </p:spTree>
    <p:extLst>
      <p:ext uri="{BB962C8B-B14F-4D97-AF65-F5344CB8AC3E}">
        <p14:creationId xmlns="" xmlns:p14="http://schemas.microsoft.com/office/powerpoint/2010/main" val="30531610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43720"/>
            <a:ext cx="8229600" cy="1143000"/>
          </a:xfrm>
        </p:spPr>
        <p:txBody>
          <a:bodyPr>
            <a:normAutofit/>
          </a:bodyPr>
          <a:lstStyle/>
          <a:p>
            <a:pPr algn="l"/>
            <a:r>
              <a:rPr lang="en-US" sz="2800" dirty="0">
                <a:solidFill>
                  <a:srgbClr val="0000FF"/>
                </a:solidFill>
              </a:rPr>
              <a:t>C</a:t>
            </a:r>
            <a:r>
              <a:rPr lang="en-US" sz="2800" dirty="0" smtClean="0">
                <a:solidFill>
                  <a:srgbClr val="0000FF"/>
                </a:solidFill>
              </a:rPr>
              <a:t>hromatic effects with low beta*</a:t>
            </a:r>
            <a:endParaRPr lang="en-US" sz="2800" dirty="0">
              <a:solidFill>
                <a:srgbClr val="0000FF"/>
              </a:solidFill>
            </a:endParaRPr>
          </a:p>
        </p:txBody>
      </p:sp>
      <p:pic>
        <p:nvPicPr>
          <p:cNvPr id="7" name="Picture 6"/>
          <p:cNvPicPr>
            <a:picLocks noChangeAspect="1"/>
          </p:cNvPicPr>
          <p:nvPr/>
        </p:nvPicPr>
        <p:blipFill>
          <a:blip r:embed="rId2"/>
          <a:stretch>
            <a:fillRect/>
          </a:stretch>
        </p:blipFill>
        <p:spPr>
          <a:xfrm>
            <a:off x="1" y="958273"/>
            <a:ext cx="5691908" cy="2551545"/>
          </a:xfrm>
          <a:prstGeom prst="rect">
            <a:avLst/>
          </a:prstGeom>
        </p:spPr>
      </p:pic>
      <p:sp>
        <p:nvSpPr>
          <p:cNvPr id="8" name="TextBox 7"/>
          <p:cNvSpPr txBox="1"/>
          <p:nvPr/>
        </p:nvSpPr>
        <p:spPr>
          <a:xfrm>
            <a:off x="5521504" y="508000"/>
            <a:ext cx="3622496" cy="6494087"/>
          </a:xfrm>
          <a:prstGeom prst="rect">
            <a:avLst/>
          </a:prstGeom>
          <a:noFill/>
        </p:spPr>
        <p:txBody>
          <a:bodyPr wrap="square" rtlCol="0">
            <a:spAutoFit/>
          </a:bodyPr>
          <a:lstStyle/>
          <a:p>
            <a:pPr marL="285750" indent="-285750">
              <a:buFont typeface="Wingdings" charset="2"/>
              <a:buChar char="q"/>
            </a:pPr>
            <a:r>
              <a:rPr lang="en-US" dirty="0"/>
              <a:t>Low beta* lattices reduce dynamic aperture due to IR nonlinear field errors and nonlinear chromatic effects.</a:t>
            </a:r>
          </a:p>
          <a:p>
            <a:pPr marL="285750" indent="-285750">
              <a:buFont typeface="Wingdings" charset="2"/>
              <a:buChar char="q"/>
            </a:pPr>
            <a:endParaRPr lang="en-US" sz="1000" dirty="0"/>
          </a:p>
          <a:p>
            <a:pPr marL="285750" indent="-285750">
              <a:buFont typeface="Wingdings" charset="2"/>
              <a:buChar char="q"/>
            </a:pPr>
            <a:r>
              <a:rPr lang="en-US" dirty="0" smtClean="0"/>
              <a:t>100 </a:t>
            </a:r>
            <a:r>
              <a:rPr lang="en-US" dirty="0" err="1" smtClean="0"/>
              <a:t>GeV</a:t>
            </a:r>
            <a:r>
              <a:rPr lang="en-US" dirty="0" smtClean="0"/>
              <a:t> run: in 2009 we used beta*=0.7m, we observed a poor beam lifetime. In 2012 we increased beta* to 0.85m which gave 16 hour beam lifetime.</a:t>
            </a:r>
          </a:p>
          <a:p>
            <a:pPr marL="285750" indent="-285750">
              <a:buFont typeface="Wingdings" charset="2"/>
              <a:buChar char="q"/>
            </a:pPr>
            <a:endParaRPr lang="en-US" sz="1000" dirty="0" smtClean="0"/>
          </a:p>
          <a:p>
            <a:pPr marL="285750" indent="-285750">
              <a:buFont typeface="Wingdings" charset="2"/>
              <a:buChar char="q"/>
            </a:pPr>
            <a:r>
              <a:rPr lang="en-US" dirty="0" smtClean="0"/>
              <a:t>250 </a:t>
            </a:r>
            <a:r>
              <a:rPr lang="en-US" dirty="0" err="1" smtClean="0"/>
              <a:t>GeV</a:t>
            </a:r>
            <a:r>
              <a:rPr lang="en-US" dirty="0" smtClean="0"/>
              <a:t> run:  we achieved beta*=0.65m.  Potential to go lower.</a:t>
            </a:r>
          </a:p>
          <a:p>
            <a:pPr marL="285750" indent="-285750">
              <a:buFont typeface="Wingdings" charset="2"/>
              <a:buChar char="q"/>
            </a:pPr>
            <a:endParaRPr lang="en-US" sz="1000" dirty="0"/>
          </a:p>
          <a:p>
            <a:pPr marL="285750" indent="-285750">
              <a:buFont typeface="Wingdings" charset="2"/>
              <a:buChar char="q"/>
            </a:pPr>
            <a:r>
              <a:rPr lang="en-US" dirty="0" smtClean="0"/>
              <a:t>The main sources of Q’’ are from triplets in IR6 and IR8. Phase advance adjustment between them may help. And we found lower integer tunes have smaller chromatic effects.</a:t>
            </a:r>
          </a:p>
          <a:p>
            <a:pPr marL="285750" indent="-285750">
              <a:buFont typeface="Wingdings" charset="2"/>
              <a:buChar char="q"/>
            </a:pPr>
            <a:endParaRPr lang="en-US" sz="1000" dirty="0"/>
          </a:p>
          <a:p>
            <a:pPr marL="285750" indent="-285750">
              <a:buFont typeface="Wingdings" charset="2"/>
              <a:buChar char="q"/>
            </a:pPr>
            <a:r>
              <a:rPr lang="en-US" dirty="0" smtClean="0"/>
              <a:t>We are interested in and working on LHC’s ATS design for RHIC.</a:t>
            </a:r>
          </a:p>
          <a:p>
            <a:pPr marL="285750" indent="-285750">
              <a:buFont typeface="Wingdings" charset="2"/>
              <a:buChar char="q"/>
            </a:pPr>
            <a:endParaRPr lang="en-US" dirty="0"/>
          </a:p>
        </p:txBody>
      </p:sp>
      <p:sp>
        <p:nvSpPr>
          <p:cNvPr id="5" name="TextBox 4"/>
          <p:cNvSpPr txBox="1"/>
          <p:nvPr/>
        </p:nvSpPr>
        <p:spPr>
          <a:xfrm>
            <a:off x="1420092" y="3429000"/>
            <a:ext cx="2736272" cy="369332"/>
          </a:xfrm>
          <a:prstGeom prst="rect">
            <a:avLst/>
          </a:prstGeom>
          <a:noFill/>
        </p:spPr>
        <p:txBody>
          <a:bodyPr wrap="square" rtlCol="0">
            <a:spAutoFit/>
          </a:bodyPr>
          <a:lstStyle/>
          <a:p>
            <a:r>
              <a:rPr lang="en-US" dirty="0" err="1" smtClean="0"/>
              <a:t>Chromaticities</a:t>
            </a:r>
            <a:r>
              <a:rPr lang="en-US" dirty="0" smtClean="0"/>
              <a:t> vs. beta*</a:t>
            </a:r>
            <a:endParaRPr lang="en-US" dirty="0"/>
          </a:p>
        </p:txBody>
      </p:sp>
      <p:pic>
        <p:nvPicPr>
          <p:cNvPr id="9" name="Picture 8"/>
          <p:cNvPicPr>
            <a:picLocks noChangeAspect="1"/>
          </p:cNvPicPr>
          <p:nvPr/>
        </p:nvPicPr>
        <p:blipFill>
          <a:blip r:embed="rId3"/>
          <a:stretch>
            <a:fillRect/>
          </a:stretch>
        </p:blipFill>
        <p:spPr>
          <a:xfrm>
            <a:off x="1" y="3936999"/>
            <a:ext cx="5241636" cy="2470728"/>
          </a:xfrm>
          <a:prstGeom prst="rect">
            <a:avLst/>
          </a:prstGeom>
        </p:spPr>
      </p:pic>
      <p:sp>
        <p:nvSpPr>
          <p:cNvPr id="10" name="TextBox 9"/>
          <p:cNvSpPr txBox="1"/>
          <p:nvPr/>
        </p:nvSpPr>
        <p:spPr>
          <a:xfrm>
            <a:off x="785091" y="6407727"/>
            <a:ext cx="4144817" cy="369332"/>
          </a:xfrm>
          <a:prstGeom prst="rect">
            <a:avLst/>
          </a:prstGeom>
          <a:noFill/>
        </p:spPr>
        <p:txBody>
          <a:bodyPr wrap="square" rtlCol="0">
            <a:spAutoFit/>
          </a:bodyPr>
          <a:lstStyle/>
          <a:p>
            <a:r>
              <a:rPr lang="en-US" dirty="0" smtClean="0"/>
              <a:t>Each section’s contributions to Q’’ and Q’’’</a:t>
            </a:r>
            <a:endParaRPr lang="en-US" dirty="0"/>
          </a:p>
        </p:txBody>
      </p:sp>
    </p:spTree>
    <p:extLst>
      <p:ext uri="{BB962C8B-B14F-4D97-AF65-F5344CB8AC3E}">
        <p14:creationId xmlns="" xmlns:p14="http://schemas.microsoft.com/office/powerpoint/2010/main" val="31609264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3224"/>
            <a:ext cx="8229600" cy="1143000"/>
          </a:xfrm>
        </p:spPr>
        <p:txBody>
          <a:bodyPr>
            <a:normAutofit/>
          </a:bodyPr>
          <a:lstStyle/>
          <a:p>
            <a:pPr algn="l"/>
            <a:r>
              <a:rPr lang="en-US" sz="2800" dirty="0" smtClean="0">
                <a:solidFill>
                  <a:srgbClr val="0000FF"/>
                </a:solidFill>
              </a:rPr>
              <a:t>10 Hz orbit oscillation</a:t>
            </a:r>
            <a:endParaRPr lang="en-US" sz="2800" dirty="0">
              <a:solidFill>
                <a:srgbClr val="0000FF"/>
              </a:solidFill>
            </a:endParaRPr>
          </a:p>
        </p:txBody>
      </p:sp>
      <p:pic>
        <p:nvPicPr>
          <p:cNvPr id="7" name="Picture 6"/>
          <p:cNvPicPr>
            <a:picLocks noChangeAspect="1"/>
          </p:cNvPicPr>
          <p:nvPr/>
        </p:nvPicPr>
        <p:blipFill>
          <a:blip r:embed="rId2"/>
          <a:stretch>
            <a:fillRect/>
          </a:stretch>
        </p:blipFill>
        <p:spPr>
          <a:xfrm>
            <a:off x="236262" y="3844636"/>
            <a:ext cx="5409465" cy="2800580"/>
          </a:xfrm>
          <a:prstGeom prst="rect">
            <a:avLst/>
          </a:prstGeom>
        </p:spPr>
      </p:pic>
      <p:sp>
        <p:nvSpPr>
          <p:cNvPr id="8" name="TextBox 7"/>
          <p:cNvSpPr txBox="1"/>
          <p:nvPr/>
        </p:nvSpPr>
        <p:spPr>
          <a:xfrm>
            <a:off x="5844067" y="701361"/>
            <a:ext cx="3221355" cy="5909311"/>
          </a:xfrm>
          <a:prstGeom prst="rect">
            <a:avLst/>
          </a:prstGeom>
          <a:noFill/>
        </p:spPr>
        <p:txBody>
          <a:bodyPr wrap="square" rtlCol="0">
            <a:spAutoFit/>
          </a:bodyPr>
          <a:lstStyle/>
          <a:p>
            <a:pPr marL="285750" indent="-285750" algn="just">
              <a:buFont typeface="Wingdings" charset="2"/>
              <a:buChar char="q"/>
            </a:pPr>
            <a:r>
              <a:rPr lang="en-US" dirty="0" smtClean="0"/>
              <a:t>Horizontal </a:t>
            </a:r>
            <a:r>
              <a:rPr lang="en-US" dirty="0"/>
              <a:t>10 Hz </a:t>
            </a:r>
            <a:r>
              <a:rPr lang="en-US" dirty="0" smtClean="0"/>
              <a:t>orbit in RHIC due to mechanical </a:t>
            </a:r>
            <a:r>
              <a:rPr lang="en-US" dirty="0" err="1" smtClean="0"/>
              <a:t>eigenfrequencies</a:t>
            </a:r>
            <a:r>
              <a:rPr lang="en-US" dirty="0" smtClean="0"/>
              <a:t> of triples, driven by cryo flow.</a:t>
            </a:r>
            <a:endParaRPr lang="en-US" dirty="0"/>
          </a:p>
          <a:p>
            <a:pPr marL="285750" indent="-285750" algn="just">
              <a:buFont typeface="Wingdings" charset="2"/>
              <a:buChar char="q"/>
            </a:pPr>
            <a:endParaRPr lang="en-US" dirty="0"/>
          </a:p>
          <a:p>
            <a:pPr marL="285750" indent="-285750" algn="just">
              <a:buFont typeface="Wingdings" charset="2"/>
              <a:buChar char="q"/>
            </a:pPr>
            <a:r>
              <a:rPr lang="en-US" dirty="0" smtClean="0"/>
              <a:t>In 2008 we tested a near-integer working point (0.96, 0.95)</a:t>
            </a:r>
            <a:r>
              <a:rPr lang="en-US" dirty="0"/>
              <a:t> </a:t>
            </a:r>
            <a:r>
              <a:rPr lang="en-US" dirty="0" smtClean="0"/>
              <a:t>which was abandoned due to 10Hz orbit oscillation.</a:t>
            </a:r>
          </a:p>
          <a:p>
            <a:pPr marL="285750" indent="-285750" algn="just">
              <a:buFont typeface="Wingdings" charset="2"/>
              <a:buChar char="q"/>
            </a:pPr>
            <a:endParaRPr lang="en-US" dirty="0"/>
          </a:p>
          <a:p>
            <a:pPr marL="285750" indent="-285750" algn="just">
              <a:buFont typeface="Wingdings" charset="2"/>
              <a:buChar char="q"/>
            </a:pPr>
            <a:r>
              <a:rPr lang="en-US" dirty="0" smtClean="0"/>
              <a:t>A 10 Hz feedback was developed and the peak-to-peak amplitude of 10 Hz orbit oscillation was reduced from 3000 </a:t>
            </a:r>
            <a:r>
              <a:rPr lang="en-US" dirty="0" smtClean="0">
                <a:latin typeface="Symbol" charset="2"/>
                <a:cs typeface="Symbol" charset="2"/>
              </a:rPr>
              <a:t>m</a:t>
            </a:r>
            <a:r>
              <a:rPr lang="en-US" dirty="0" smtClean="0"/>
              <a:t>m to 250 </a:t>
            </a:r>
            <a:r>
              <a:rPr lang="en-US" dirty="0" smtClean="0">
                <a:latin typeface="Symbol" charset="2"/>
                <a:cs typeface="Symbol" charset="2"/>
              </a:rPr>
              <a:t>m</a:t>
            </a:r>
            <a:r>
              <a:rPr lang="en-US" dirty="0" smtClean="0"/>
              <a:t>m in triplets, and luminosity lifetime was improved some.</a:t>
            </a:r>
          </a:p>
          <a:p>
            <a:pPr marL="285750" indent="-285750" algn="just">
              <a:buFont typeface="Wingdings" charset="2"/>
              <a:buChar char="q"/>
            </a:pPr>
            <a:endParaRPr lang="en-US" dirty="0"/>
          </a:p>
          <a:p>
            <a:pPr marL="285750" indent="-285750" algn="just">
              <a:buFont typeface="Wingdings" charset="2"/>
              <a:buChar char="q"/>
            </a:pPr>
            <a:r>
              <a:rPr lang="en-US" dirty="0" smtClean="0"/>
              <a:t> We plan to revisit the near-integer tunes in the beam experiments.</a:t>
            </a:r>
            <a:endParaRPr lang="en-US" dirty="0"/>
          </a:p>
        </p:txBody>
      </p:sp>
      <p:pic>
        <p:nvPicPr>
          <p:cNvPr id="2" name="Picture 1"/>
          <p:cNvPicPr>
            <a:picLocks noChangeAspect="1"/>
          </p:cNvPicPr>
          <p:nvPr/>
        </p:nvPicPr>
        <p:blipFill>
          <a:blip r:embed="rId3"/>
          <a:stretch>
            <a:fillRect/>
          </a:stretch>
        </p:blipFill>
        <p:spPr>
          <a:xfrm>
            <a:off x="457200" y="969818"/>
            <a:ext cx="5068455" cy="2597728"/>
          </a:xfrm>
          <a:prstGeom prst="rect">
            <a:avLst/>
          </a:prstGeom>
        </p:spPr>
      </p:pic>
      <p:sp>
        <p:nvSpPr>
          <p:cNvPr id="3" name="TextBox 2"/>
          <p:cNvSpPr txBox="1"/>
          <p:nvPr/>
        </p:nvSpPr>
        <p:spPr>
          <a:xfrm>
            <a:off x="1627909" y="3509941"/>
            <a:ext cx="3648363" cy="369332"/>
          </a:xfrm>
          <a:prstGeom prst="rect">
            <a:avLst/>
          </a:prstGeom>
          <a:noFill/>
        </p:spPr>
        <p:txBody>
          <a:bodyPr wrap="square" rtlCol="0">
            <a:spAutoFit/>
          </a:bodyPr>
          <a:lstStyle/>
          <a:p>
            <a:r>
              <a:rPr lang="en-US" dirty="0" smtClean="0"/>
              <a:t>10 Hz shows in experiment rate</a:t>
            </a:r>
            <a:endParaRPr lang="en-US" dirty="0"/>
          </a:p>
        </p:txBody>
      </p:sp>
      <p:sp>
        <p:nvSpPr>
          <p:cNvPr id="5" name="TextBox 4"/>
          <p:cNvSpPr txBox="1"/>
          <p:nvPr/>
        </p:nvSpPr>
        <p:spPr>
          <a:xfrm>
            <a:off x="1327727" y="6518339"/>
            <a:ext cx="3948545" cy="369332"/>
          </a:xfrm>
          <a:prstGeom prst="rect">
            <a:avLst/>
          </a:prstGeom>
          <a:noFill/>
        </p:spPr>
        <p:txBody>
          <a:bodyPr wrap="square" rtlCol="0">
            <a:spAutoFit/>
          </a:bodyPr>
          <a:lstStyle/>
          <a:p>
            <a:r>
              <a:rPr lang="en-US" dirty="0" smtClean="0"/>
              <a:t>BPM data with 10 feedback off and on</a:t>
            </a:r>
            <a:endParaRPr lang="en-US" dirty="0"/>
          </a:p>
        </p:txBody>
      </p:sp>
    </p:spTree>
    <p:extLst>
      <p:ext uri="{BB962C8B-B14F-4D97-AF65-F5344CB8AC3E}">
        <p14:creationId xmlns="" xmlns:p14="http://schemas.microsoft.com/office/powerpoint/2010/main" val="33856106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Summary</a:t>
            </a:r>
            <a:endParaRPr lang="en-US" dirty="0">
              <a:solidFill>
                <a:srgbClr val="FF0000"/>
              </a:solidFill>
            </a:endParaRPr>
          </a:p>
        </p:txBody>
      </p:sp>
      <p:sp>
        <p:nvSpPr>
          <p:cNvPr id="4" name="TextBox 3"/>
          <p:cNvSpPr txBox="1"/>
          <p:nvPr/>
        </p:nvSpPr>
        <p:spPr>
          <a:xfrm>
            <a:off x="854365" y="1440729"/>
            <a:ext cx="7435272" cy="5201423"/>
          </a:xfrm>
          <a:prstGeom prst="rect">
            <a:avLst/>
          </a:prstGeom>
          <a:noFill/>
        </p:spPr>
        <p:txBody>
          <a:bodyPr wrap="square" rtlCol="0">
            <a:spAutoFit/>
          </a:bodyPr>
          <a:lstStyle/>
          <a:p>
            <a:pPr marL="342900" indent="-342900" algn="just">
              <a:buFont typeface="Wingdings" charset="2"/>
              <a:buChar char="q"/>
            </a:pPr>
            <a:r>
              <a:rPr lang="en-US" sz="2400" dirty="0" smtClean="0"/>
              <a:t>Beam-beam effects on beam lifetime, emittance and bunch length growth in RHIC have been reported and explained. </a:t>
            </a:r>
          </a:p>
          <a:p>
            <a:pPr marL="342900" indent="-342900" algn="just">
              <a:buFont typeface="Wingdings" charset="2"/>
              <a:buChar char="q"/>
            </a:pPr>
            <a:endParaRPr lang="en-US" sz="1000" dirty="0"/>
          </a:p>
          <a:p>
            <a:pPr marL="342900" indent="-342900" algn="just">
              <a:buFont typeface="Wingdings" charset="2"/>
              <a:buChar char="q"/>
            </a:pPr>
            <a:r>
              <a:rPr lang="en-US" sz="2400" dirty="0" smtClean="0"/>
              <a:t>The main reason of particle loss in the store is the limited transverse dynamic aperture. Beam-beam interaction, 3Qx,y resonances, and nonlinear </a:t>
            </a:r>
            <a:r>
              <a:rPr lang="en-US" sz="2400" dirty="0" err="1" smtClean="0"/>
              <a:t>chromaticities</a:t>
            </a:r>
            <a:r>
              <a:rPr lang="en-US" sz="2400" dirty="0"/>
              <a:t> </a:t>
            </a:r>
            <a:r>
              <a:rPr lang="en-US" sz="2400" dirty="0" smtClean="0"/>
              <a:t>reduce the dynamic aperture.</a:t>
            </a:r>
          </a:p>
          <a:p>
            <a:pPr marL="342900" indent="-342900" algn="just">
              <a:buFont typeface="Wingdings" charset="2"/>
              <a:buChar char="q"/>
            </a:pPr>
            <a:endParaRPr lang="en-US" sz="1000" dirty="0" smtClean="0"/>
          </a:p>
          <a:p>
            <a:pPr marL="342900" indent="-342900" algn="just">
              <a:buFont typeface="Wingdings" charset="2"/>
              <a:buChar char="q"/>
            </a:pPr>
            <a:r>
              <a:rPr lang="en-US" sz="2400" dirty="0" smtClean="0"/>
              <a:t>To further increase luminosity, we plan to further increase bunch intensity, reduce beta*.  We are implementing </a:t>
            </a:r>
            <a:r>
              <a:rPr lang="en-US" sz="2400" dirty="0"/>
              <a:t>nonlinear </a:t>
            </a:r>
            <a:r>
              <a:rPr lang="en-US" sz="2400" dirty="0" smtClean="0"/>
              <a:t>chromaticity and 3Qx</a:t>
            </a:r>
            <a:r>
              <a:rPr lang="en-US" sz="2400" dirty="0"/>
              <a:t>,y </a:t>
            </a:r>
            <a:r>
              <a:rPr lang="en-US" sz="2400" dirty="0" smtClean="0"/>
              <a:t>resonance corrections. We are also improving the longitudinal emittance from injectors and sources and on the energy ramp.</a:t>
            </a:r>
            <a:endParaRPr lang="en-US" sz="2400" dirty="0"/>
          </a:p>
        </p:txBody>
      </p:sp>
    </p:spTree>
    <p:extLst>
      <p:ext uri="{BB962C8B-B14F-4D97-AF65-F5344CB8AC3E}">
        <p14:creationId xmlns="" xmlns:p14="http://schemas.microsoft.com/office/powerpoint/2010/main" val="1188805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0000"/>
                </a:solidFill>
              </a:rPr>
              <a:t>Introduction</a:t>
            </a:r>
            <a:endParaRPr lang="en-US" dirty="0">
              <a:solidFill>
                <a:srgbClr val="FF0000"/>
              </a:solidFill>
            </a:endParaRPr>
          </a:p>
        </p:txBody>
      </p:sp>
      <p:pic>
        <p:nvPicPr>
          <p:cNvPr id="4" name="Picture 3"/>
          <p:cNvPicPr>
            <a:picLocks noChangeAspect="1"/>
          </p:cNvPicPr>
          <p:nvPr/>
        </p:nvPicPr>
        <p:blipFill>
          <a:blip r:embed="rId2"/>
          <a:stretch>
            <a:fillRect/>
          </a:stretch>
        </p:blipFill>
        <p:spPr>
          <a:xfrm>
            <a:off x="0" y="1750497"/>
            <a:ext cx="5113560" cy="4228127"/>
          </a:xfrm>
          <a:prstGeom prst="rect">
            <a:avLst/>
          </a:prstGeom>
        </p:spPr>
      </p:pic>
      <p:sp>
        <p:nvSpPr>
          <p:cNvPr id="3" name="TextBox 2"/>
          <p:cNvSpPr txBox="1"/>
          <p:nvPr/>
        </p:nvSpPr>
        <p:spPr>
          <a:xfrm>
            <a:off x="4980040" y="1660593"/>
            <a:ext cx="4021912" cy="4785925"/>
          </a:xfrm>
          <a:prstGeom prst="rect">
            <a:avLst/>
          </a:prstGeom>
          <a:noFill/>
        </p:spPr>
        <p:txBody>
          <a:bodyPr wrap="square" rtlCol="0">
            <a:spAutoFit/>
          </a:bodyPr>
          <a:lstStyle/>
          <a:p>
            <a:pPr marL="342900" indent="-342900" algn="just">
              <a:buFont typeface="Wingdings" charset="2"/>
              <a:buChar char="q"/>
            </a:pPr>
            <a:r>
              <a:rPr lang="en-US" sz="1900" dirty="0" smtClean="0"/>
              <a:t>RHIC consists of two super-conducting rings which insect at 6 locations along its 3.8 Km circumference.</a:t>
            </a:r>
          </a:p>
          <a:p>
            <a:pPr marL="342900" indent="-342900" algn="just">
              <a:buFont typeface="Wingdings" charset="2"/>
              <a:buChar char="q"/>
            </a:pPr>
            <a:endParaRPr lang="en-US" sz="1000" dirty="0" smtClean="0"/>
          </a:p>
          <a:p>
            <a:pPr marL="342900" indent="-342900" algn="just">
              <a:buFont typeface="Wingdings" charset="2"/>
              <a:buChar char="q"/>
            </a:pPr>
            <a:r>
              <a:rPr lang="en-US" sz="1900" dirty="0" smtClean="0"/>
              <a:t>Two beams collide head-on at IP6 and IP8. They are vertically  separated at other non-collisional IPs.</a:t>
            </a:r>
          </a:p>
          <a:p>
            <a:pPr marL="342900" indent="-342900" algn="just">
              <a:buFont typeface="Wingdings" charset="2"/>
              <a:buChar char="q"/>
            </a:pPr>
            <a:endParaRPr lang="en-US" sz="1000" dirty="0" smtClean="0"/>
          </a:p>
          <a:p>
            <a:pPr marL="342900" indent="-342900" algn="just">
              <a:buFont typeface="Wingdings" charset="2"/>
              <a:buChar char="q"/>
            </a:pPr>
            <a:r>
              <a:rPr lang="en-US" sz="1900" dirty="0" smtClean="0"/>
              <a:t>RHIC collides heavy ions and polarized protons. The total maximum beam-beam parameters is 0.003 for Au-Au collision, and 0.018 for </a:t>
            </a:r>
            <a:r>
              <a:rPr lang="en-US" sz="1900" dirty="0"/>
              <a:t>p</a:t>
            </a:r>
            <a:r>
              <a:rPr lang="en-US" sz="1900" dirty="0" smtClean="0"/>
              <a:t>-p collision. In this presentation, we only focus on BB issues in p-p runs.</a:t>
            </a:r>
            <a:endParaRPr lang="en-US" sz="1900" dirty="0"/>
          </a:p>
        </p:txBody>
      </p:sp>
      <p:sp>
        <p:nvSpPr>
          <p:cNvPr id="6" name="TextBox 5"/>
          <p:cNvSpPr txBox="1"/>
          <p:nvPr/>
        </p:nvSpPr>
        <p:spPr>
          <a:xfrm>
            <a:off x="2506206" y="6079766"/>
            <a:ext cx="2348866" cy="369332"/>
          </a:xfrm>
          <a:prstGeom prst="rect">
            <a:avLst/>
          </a:prstGeom>
          <a:noFill/>
        </p:spPr>
        <p:txBody>
          <a:bodyPr wrap="square" rtlCol="0">
            <a:spAutoFit/>
          </a:bodyPr>
          <a:lstStyle/>
          <a:p>
            <a:r>
              <a:rPr lang="en-US" dirty="0" smtClean="0"/>
              <a:t>RHIC layout</a:t>
            </a:r>
            <a:endParaRPr lang="en-US" dirty="0"/>
          </a:p>
        </p:txBody>
      </p:sp>
    </p:spTree>
    <p:extLst>
      <p:ext uri="{BB962C8B-B14F-4D97-AF65-F5344CB8AC3E}">
        <p14:creationId xmlns="" xmlns:p14="http://schemas.microsoft.com/office/powerpoint/2010/main" val="24667069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31"/>
            <a:ext cx="8229600" cy="1143000"/>
          </a:xfrm>
        </p:spPr>
        <p:txBody>
          <a:bodyPr>
            <a:normAutofit/>
          </a:bodyPr>
          <a:lstStyle/>
          <a:p>
            <a:pPr algn="l"/>
            <a:r>
              <a:rPr lang="en-US" sz="2800" dirty="0" smtClean="0">
                <a:solidFill>
                  <a:srgbClr val="0000FF"/>
                </a:solidFill>
              </a:rPr>
              <a:t>Beam parameters in the RHIC p-p runs</a:t>
            </a:r>
            <a:endParaRPr lang="en-US" sz="2800" dirty="0">
              <a:solidFill>
                <a:srgbClr val="0000FF"/>
              </a:solidFill>
            </a:endParaRPr>
          </a:p>
        </p:txBody>
      </p:sp>
      <p:pic>
        <p:nvPicPr>
          <p:cNvPr id="7" name="Picture 6"/>
          <p:cNvPicPr>
            <a:picLocks noChangeAspect="1"/>
          </p:cNvPicPr>
          <p:nvPr/>
        </p:nvPicPr>
        <p:blipFill>
          <a:blip r:embed="rId2"/>
          <a:stretch>
            <a:fillRect/>
          </a:stretch>
        </p:blipFill>
        <p:spPr>
          <a:xfrm>
            <a:off x="584407" y="944577"/>
            <a:ext cx="8102394" cy="5270047"/>
          </a:xfrm>
          <a:prstGeom prst="rect">
            <a:avLst/>
          </a:prstGeom>
        </p:spPr>
      </p:pic>
      <p:sp>
        <p:nvSpPr>
          <p:cNvPr id="4" name="Rectangle 3"/>
          <p:cNvSpPr/>
          <p:nvPr/>
        </p:nvSpPr>
        <p:spPr>
          <a:xfrm>
            <a:off x="6773745" y="1537306"/>
            <a:ext cx="1459476" cy="200518"/>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7063413" y="1414065"/>
            <a:ext cx="1091821" cy="369332"/>
          </a:xfrm>
          <a:prstGeom prst="rect">
            <a:avLst/>
          </a:prstGeom>
          <a:noFill/>
        </p:spPr>
        <p:txBody>
          <a:bodyPr wrap="square" rtlCol="0">
            <a:spAutoFit/>
          </a:bodyPr>
          <a:lstStyle/>
          <a:p>
            <a:r>
              <a:rPr lang="en-US" b="1" dirty="0" smtClean="0"/>
              <a:t>255 </a:t>
            </a:r>
            <a:r>
              <a:rPr lang="en-US" b="1" dirty="0" err="1" smtClean="0"/>
              <a:t>GeV</a:t>
            </a:r>
            <a:endParaRPr lang="en-US" b="1" dirty="0"/>
          </a:p>
        </p:txBody>
      </p:sp>
      <p:sp>
        <p:nvSpPr>
          <p:cNvPr id="6" name="Rectangle 5"/>
          <p:cNvSpPr/>
          <p:nvPr/>
        </p:nvSpPr>
        <p:spPr>
          <a:xfrm>
            <a:off x="7252810" y="4021503"/>
            <a:ext cx="623898" cy="189379"/>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7364220" y="3932384"/>
            <a:ext cx="791014" cy="369332"/>
          </a:xfrm>
          <a:prstGeom prst="rect">
            <a:avLst/>
          </a:prstGeom>
          <a:noFill/>
        </p:spPr>
        <p:txBody>
          <a:bodyPr wrap="square" rtlCol="0">
            <a:spAutoFit/>
          </a:bodyPr>
          <a:lstStyle/>
          <a:p>
            <a:r>
              <a:rPr lang="en-US" dirty="0" smtClean="0"/>
              <a:t>45</a:t>
            </a:r>
            <a:endParaRPr lang="en-US" dirty="0"/>
          </a:p>
        </p:txBody>
      </p:sp>
    </p:spTree>
    <p:extLst>
      <p:ext uri="{BB962C8B-B14F-4D97-AF65-F5344CB8AC3E}">
        <p14:creationId xmlns="" xmlns:p14="http://schemas.microsoft.com/office/powerpoint/2010/main" val="3852334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728"/>
            <a:ext cx="8229600" cy="1143000"/>
          </a:xfrm>
        </p:spPr>
        <p:txBody>
          <a:bodyPr>
            <a:normAutofit/>
          </a:bodyPr>
          <a:lstStyle/>
          <a:p>
            <a:pPr algn="l"/>
            <a:r>
              <a:rPr lang="en-US" sz="2800" dirty="0" smtClean="0">
                <a:solidFill>
                  <a:srgbClr val="0000FF"/>
                </a:solidFill>
              </a:rPr>
              <a:t>Tune Space</a:t>
            </a:r>
            <a:endParaRPr lang="en-US" sz="2800" dirty="0">
              <a:solidFill>
                <a:srgbClr val="0000FF"/>
              </a:solidFill>
            </a:endParaRPr>
          </a:p>
        </p:txBody>
      </p:sp>
      <p:pic>
        <p:nvPicPr>
          <p:cNvPr id="4" name="Picture 3"/>
          <p:cNvPicPr>
            <a:picLocks noChangeAspect="1"/>
          </p:cNvPicPr>
          <p:nvPr/>
        </p:nvPicPr>
        <p:blipFill>
          <a:blip r:embed="rId2"/>
          <a:stretch>
            <a:fillRect/>
          </a:stretch>
        </p:blipFill>
        <p:spPr>
          <a:xfrm>
            <a:off x="0" y="1165728"/>
            <a:ext cx="5753100" cy="4787900"/>
          </a:xfrm>
          <a:prstGeom prst="rect">
            <a:avLst/>
          </a:prstGeom>
        </p:spPr>
      </p:pic>
      <p:sp>
        <p:nvSpPr>
          <p:cNvPr id="5" name="TextBox 4"/>
          <p:cNvSpPr txBox="1"/>
          <p:nvPr/>
        </p:nvSpPr>
        <p:spPr>
          <a:xfrm>
            <a:off x="5518150" y="991453"/>
            <a:ext cx="3483964" cy="5801587"/>
          </a:xfrm>
          <a:prstGeom prst="rect">
            <a:avLst/>
          </a:prstGeom>
          <a:noFill/>
        </p:spPr>
        <p:txBody>
          <a:bodyPr wrap="square" rtlCol="0">
            <a:spAutoFit/>
          </a:bodyPr>
          <a:lstStyle/>
          <a:p>
            <a:pPr marL="285750" indent="-285750" algn="just">
              <a:buFont typeface="Wingdings" charset="2"/>
              <a:buChar char="q"/>
            </a:pPr>
            <a:r>
              <a:rPr lang="en-US" sz="1900" dirty="0" smtClean="0"/>
              <a:t>Working point in p-p is determined by the beam lifetime with BB and the polarization preservation on ramp and at store. </a:t>
            </a:r>
          </a:p>
          <a:p>
            <a:pPr algn="just"/>
            <a:endParaRPr lang="en-US" sz="1000" dirty="0" smtClean="0"/>
          </a:p>
          <a:p>
            <a:pPr marL="285750" indent="-285750" algn="just">
              <a:buFont typeface="Wingdings" charset="2"/>
              <a:buChar char="q"/>
            </a:pPr>
            <a:r>
              <a:rPr lang="en-US" sz="1900" dirty="0" smtClean="0"/>
              <a:t>Current nominal working point (28.695, 29.685) is constrained between 2/3 and 7/10. 2/3 is strong 3</a:t>
            </a:r>
            <a:r>
              <a:rPr lang="en-US" sz="1900" baseline="30000" dirty="0" smtClean="0"/>
              <a:t>rd</a:t>
            </a:r>
            <a:r>
              <a:rPr lang="en-US" sz="1900" dirty="0" smtClean="0"/>
              <a:t> order  </a:t>
            </a:r>
            <a:r>
              <a:rPr lang="en-US" sz="1900" dirty="0" err="1" smtClean="0"/>
              <a:t>betatron</a:t>
            </a:r>
            <a:r>
              <a:rPr lang="en-US" sz="1900" dirty="0" smtClean="0"/>
              <a:t> resonance. 7/10 is 10</a:t>
            </a:r>
            <a:r>
              <a:rPr lang="en-US" sz="1900" baseline="30000" dirty="0" smtClean="0"/>
              <a:t>th</a:t>
            </a:r>
            <a:r>
              <a:rPr lang="en-US" sz="1900" dirty="0" smtClean="0"/>
              <a:t> order </a:t>
            </a:r>
            <a:r>
              <a:rPr lang="en-US" sz="1900" dirty="0" err="1" smtClean="0"/>
              <a:t>betatron</a:t>
            </a:r>
            <a:r>
              <a:rPr lang="en-US" sz="1900" dirty="0" smtClean="0"/>
              <a:t> resonance but also a spin depolarization resonance.</a:t>
            </a:r>
          </a:p>
          <a:p>
            <a:pPr marL="285750" indent="-285750" algn="just">
              <a:buFont typeface="Wingdings" charset="2"/>
              <a:buChar char="q"/>
            </a:pPr>
            <a:endParaRPr lang="en-US" sz="1000" dirty="0" smtClean="0"/>
          </a:p>
          <a:p>
            <a:pPr marL="285750" indent="-285750" algn="just">
              <a:buFont typeface="Wingdings" charset="2"/>
              <a:buChar char="q"/>
            </a:pPr>
            <a:r>
              <a:rPr lang="en-US" sz="1900" dirty="0"/>
              <a:t>Figure of merit in double-spin experiments is </a:t>
            </a:r>
            <a:r>
              <a:rPr lang="en-US" sz="1900" i="1" dirty="0"/>
              <a:t>LP</a:t>
            </a:r>
            <a:r>
              <a:rPr lang="en-US" sz="1900" i="1" baseline="30000" dirty="0"/>
              <a:t>4</a:t>
            </a:r>
            <a:r>
              <a:rPr lang="en-US" sz="1900" dirty="0"/>
              <a:t>, where </a:t>
            </a:r>
            <a:r>
              <a:rPr lang="en-US" sz="1900" i="1" dirty="0"/>
              <a:t>L</a:t>
            </a:r>
            <a:r>
              <a:rPr lang="en-US" sz="1900" dirty="0"/>
              <a:t> and </a:t>
            </a:r>
            <a:r>
              <a:rPr lang="en-US" sz="1900" i="1" dirty="0"/>
              <a:t>P </a:t>
            </a:r>
            <a:r>
              <a:rPr lang="en-US" sz="1900" dirty="0"/>
              <a:t>are luminosity and polarization.</a:t>
            </a:r>
            <a:endParaRPr lang="en-US" sz="1900" i="1" dirty="0"/>
          </a:p>
          <a:p>
            <a:pPr marL="285750" indent="-285750" algn="just">
              <a:buFont typeface="Wingdings" charset="2"/>
              <a:buChar char="q"/>
            </a:pPr>
            <a:endParaRPr lang="en-US" sz="1900" dirty="0"/>
          </a:p>
        </p:txBody>
      </p:sp>
      <p:sp>
        <p:nvSpPr>
          <p:cNvPr id="3" name="TextBox 2"/>
          <p:cNvSpPr txBox="1"/>
          <p:nvPr/>
        </p:nvSpPr>
        <p:spPr>
          <a:xfrm>
            <a:off x="1078905" y="5953628"/>
            <a:ext cx="3933507" cy="369332"/>
          </a:xfrm>
          <a:prstGeom prst="rect">
            <a:avLst/>
          </a:prstGeom>
          <a:noFill/>
        </p:spPr>
        <p:txBody>
          <a:bodyPr wrap="square" rtlCol="0">
            <a:spAutoFit/>
          </a:bodyPr>
          <a:lstStyle/>
          <a:p>
            <a:r>
              <a:rPr lang="en-US" dirty="0" err="1" smtClean="0"/>
              <a:t>Np</a:t>
            </a:r>
            <a:r>
              <a:rPr lang="en-US" dirty="0" smtClean="0"/>
              <a:t>=2.0e11, emit = 15 Pi </a:t>
            </a:r>
            <a:r>
              <a:rPr lang="en-US" dirty="0" err="1" smtClean="0"/>
              <a:t>mm.mrad</a:t>
            </a:r>
            <a:endParaRPr lang="en-US" dirty="0"/>
          </a:p>
        </p:txBody>
      </p:sp>
      <p:sp>
        <p:nvSpPr>
          <p:cNvPr id="7" name="Rectangle 6"/>
          <p:cNvSpPr/>
          <p:nvPr/>
        </p:nvSpPr>
        <p:spPr>
          <a:xfrm>
            <a:off x="1078905" y="1876749"/>
            <a:ext cx="3809883" cy="3450071"/>
          </a:xfrm>
          <a:prstGeom prst="rect">
            <a:avLst/>
          </a:prstGeom>
          <a:noFill/>
          <a:ln>
            <a:solidFill>
              <a:srgbClr val="FF0000"/>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24560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24"/>
            <a:ext cx="8229600" cy="1143000"/>
          </a:xfrm>
        </p:spPr>
        <p:txBody>
          <a:bodyPr>
            <a:normAutofit/>
          </a:bodyPr>
          <a:lstStyle/>
          <a:p>
            <a:pPr algn="l"/>
            <a:r>
              <a:rPr lang="en-US" sz="2800" dirty="0" smtClean="0">
                <a:solidFill>
                  <a:srgbClr val="0000FF"/>
                </a:solidFill>
              </a:rPr>
              <a:t>RHIC Fill Cycle</a:t>
            </a:r>
            <a:endParaRPr lang="en-US" sz="2800" dirty="0">
              <a:solidFill>
                <a:srgbClr val="0000FF"/>
              </a:solidFill>
            </a:endParaRPr>
          </a:p>
        </p:txBody>
      </p:sp>
      <p:pic>
        <p:nvPicPr>
          <p:cNvPr id="4" name="Picture 3"/>
          <p:cNvPicPr>
            <a:picLocks noChangeAspect="1"/>
          </p:cNvPicPr>
          <p:nvPr/>
        </p:nvPicPr>
        <p:blipFill>
          <a:blip r:embed="rId2"/>
          <a:stretch>
            <a:fillRect/>
          </a:stretch>
        </p:blipFill>
        <p:spPr>
          <a:xfrm>
            <a:off x="0" y="1651988"/>
            <a:ext cx="9055652" cy="3067979"/>
          </a:xfrm>
          <a:prstGeom prst="rect">
            <a:avLst/>
          </a:prstGeom>
        </p:spPr>
      </p:pic>
      <p:cxnSp>
        <p:nvCxnSpPr>
          <p:cNvPr id="5" name="Straight Connector 4"/>
          <p:cNvCxnSpPr/>
          <p:nvPr/>
        </p:nvCxnSpPr>
        <p:spPr>
          <a:xfrm>
            <a:off x="689372" y="1172456"/>
            <a:ext cx="10947" cy="354751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4240768" y="1176224"/>
            <a:ext cx="10947" cy="354374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5432059" y="1176224"/>
            <a:ext cx="10947" cy="354374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5764276" y="1176224"/>
            <a:ext cx="0" cy="354374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8068188" y="1172456"/>
            <a:ext cx="0" cy="354751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1809413" y="1127753"/>
            <a:ext cx="1708267" cy="369332"/>
          </a:xfrm>
          <a:prstGeom prst="rect">
            <a:avLst/>
          </a:prstGeom>
          <a:noFill/>
        </p:spPr>
        <p:txBody>
          <a:bodyPr wrap="square" rtlCol="0">
            <a:spAutoFit/>
          </a:bodyPr>
          <a:lstStyle/>
          <a:p>
            <a:r>
              <a:rPr lang="en-US" dirty="0" smtClean="0"/>
              <a:t>Injection</a:t>
            </a:r>
            <a:endParaRPr lang="en-US" dirty="0"/>
          </a:p>
        </p:txBody>
      </p:sp>
      <p:sp>
        <p:nvSpPr>
          <p:cNvPr id="10" name="TextBox 9"/>
          <p:cNvSpPr txBox="1"/>
          <p:nvPr/>
        </p:nvSpPr>
        <p:spPr>
          <a:xfrm>
            <a:off x="4394290" y="782111"/>
            <a:ext cx="899087" cy="646331"/>
          </a:xfrm>
          <a:prstGeom prst="rect">
            <a:avLst/>
          </a:prstGeom>
          <a:noFill/>
        </p:spPr>
        <p:txBody>
          <a:bodyPr wrap="square" rtlCol="0">
            <a:spAutoFit/>
          </a:bodyPr>
          <a:lstStyle/>
          <a:p>
            <a:r>
              <a:rPr lang="en-US" dirty="0" smtClean="0"/>
              <a:t>energy</a:t>
            </a:r>
          </a:p>
          <a:p>
            <a:r>
              <a:rPr lang="en-US" dirty="0" smtClean="0"/>
              <a:t>ramp</a:t>
            </a:r>
            <a:endParaRPr lang="en-US" dirty="0"/>
          </a:p>
        </p:txBody>
      </p:sp>
      <p:sp>
        <p:nvSpPr>
          <p:cNvPr id="12" name="TextBox 11"/>
          <p:cNvSpPr txBox="1"/>
          <p:nvPr/>
        </p:nvSpPr>
        <p:spPr>
          <a:xfrm>
            <a:off x="6405998" y="782111"/>
            <a:ext cx="910326" cy="646331"/>
          </a:xfrm>
          <a:prstGeom prst="rect">
            <a:avLst/>
          </a:prstGeom>
          <a:noFill/>
        </p:spPr>
        <p:txBody>
          <a:bodyPr wrap="square" rtlCol="0">
            <a:spAutoFit/>
          </a:bodyPr>
          <a:lstStyle/>
          <a:p>
            <a:r>
              <a:rPr lang="en-US" dirty="0"/>
              <a:t>r</a:t>
            </a:r>
            <a:r>
              <a:rPr lang="en-US" dirty="0" smtClean="0"/>
              <a:t>otator</a:t>
            </a:r>
          </a:p>
          <a:p>
            <a:r>
              <a:rPr lang="en-US" dirty="0" smtClean="0"/>
              <a:t> ramp</a:t>
            </a:r>
            <a:endParaRPr lang="en-US" dirty="0"/>
          </a:p>
        </p:txBody>
      </p:sp>
      <p:cxnSp>
        <p:nvCxnSpPr>
          <p:cNvPr id="13" name="Straight Arrow Connector 12"/>
          <p:cNvCxnSpPr/>
          <p:nvPr/>
        </p:nvCxnSpPr>
        <p:spPr>
          <a:xfrm>
            <a:off x="700319" y="1479971"/>
            <a:ext cx="3540449"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5775223" y="1479971"/>
            <a:ext cx="2292965" cy="17114"/>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4274193" y="1467518"/>
            <a:ext cx="1180344"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rot="16200000">
            <a:off x="4873411" y="1004817"/>
            <a:ext cx="1434292" cy="369332"/>
          </a:xfrm>
          <a:prstGeom prst="rect">
            <a:avLst/>
          </a:prstGeom>
          <a:noFill/>
        </p:spPr>
        <p:txBody>
          <a:bodyPr wrap="square" rtlCol="0">
            <a:spAutoFit/>
          </a:bodyPr>
          <a:lstStyle/>
          <a:p>
            <a:r>
              <a:rPr lang="en-US" dirty="0" smtClean="0"/>
              <a:t>Re-bucketing</a:t>
            </a:r>
            <a:endParaRPr lang="en-US" dirty="0"/>
          </a:p>
        </p:txBody>
      </p:sp>
      <p:cxnSp>
        <p:nvCxnSpPr>
          <p:cNvPr id="23" name="Straight Arrow Connector 22"/>
          <p:cNvCxnSpPr/>
          <p:nvPr/>
        </p:nvCxnSpPr>
        <p:spPr>
          <a:xfrm flipV="1">
            <a:off x="8120397" y="1479971"/>
            <a:ext cx="935255" cy="1538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8172018" y="782111"/>
            <a:ext cx="883634" cy="646331"/>
          </a:xfrm>
          <a:prstGeom prst="rect">
            <a:avLst/>
          </a:prstGeom>
          <a:noFill/>
        </p:spPr>
        <p:txBody>
          <a:bodyPr wrap="square" rtlCol="0">
            <a:spAutoFit/>
          </a:bodyPr>
          <a:lstStyle/>
          <a:p>
            <a:r>
              <a:rPr lang="en-US" dirty="0" smtClean="0"/>
              <a:t>Physics</a:t>
            </a:r>
          </a:p>
          <a:p>
            <a:r>
              <a:rPr lang="en-US" dirty="0" smtClean="0"/>
              <a:t>store</a:t>
            </a:r>
            <a:endParaRPr lang="en-US" dirty="0"/>
          </a:p>
        </p:txBody>
      </p:sp>
      <p:sp>
        <p:nvSpPr>
          <p:cNvPr id="27" name="TextBox 26"/>
          <p:cNvSpPr txBox="1"/>
          <p:nvPr/>
        </p:nvSpPr>
        <p:spPr>
          <a:xfrm rot="16200000">
            <a:off x="7601395" y="597445"/>
            <a:ext cx="904535" cy="369332"/>
          </a:xfrm>
          <a:prstGeom prst="rect">
            <a:avLst/>
          </a:prstGeom>
          <a:noFill/>
        </p:spPr>
        <p:txBody>
          <a:bodyPr wrap="square" rtlCol="0">
            <a:spAutoFit/>
          </a:bodyPr>
          <a:lstStyle/>
          <a:p>
            <a:r>
              <a:rPr lang="en-US" dirty="0" smtClean="0"/>
              <a:t>collide</a:t>
            </a:r>
            <a:endParaRPr lang="en-US" dirty="0"/>
          </a:p>
        </p:txBody>
      </p:sp>
      <p:sp>
        <p:nvSpPr>
          <p:cNvPr id="28" name="TextBox 27"/>
          <p:cNvSpPr txBox="1"/>
          <p:nvPr/>
        </p:nvSpPr>
        <p:spPr>
          <a:xfrm>
            <a:off x="303443" y="5097509"/>
            <a:ext cx="8752210" cy="1477328"/>
          </a:xfrm>
          <a:prstGeom prst="rect">
            <a:avLst/>
          </a:prstGeom>
          <a:noFill/>
        </p:spPr>
        <p:txBody>
          <a:bodyPr wrap="square" rtlCol="0">
            <a:spAutoFit/>
          </a:bodyPr>
          <a:lstStyle/>
          <a:p>
            <a:pPr marL="285750" indent="-285750">
              <a:buFont typeface="Wingdings" charset="2"/>
              <a:buChar char="q"/>
            </a:pPr>
            <a:r>
              <a:rPr lang="en-US" dirty="0" smtClean="0"/>
              <a:t>To mitigate the emittance blowup and bunch lengthening on the ramp,  we adopt 9 MHz RF cavities at injection and on the ramp. </a:t>
            </a:r>
            <a:r>
              <a:rPr lang="en-US" dirty="0"/>
              <a:t>B</a:t>
            </a:r>
            <a:r>
              <a:rPr lang="en-US" dirty="0" smtClean="0"/>
              <a:t>etween energy and rotator ramps we re-bucket bunches to 28 MHz RF cavities. </a:t>
            </a:r>
          </a:p>
          <a:p>
            <a:pPr marL="285750" indent="-285750">
              <a:buFont typeface="Wingdings" charset="2"/>
              <a:buChar char="q"/>
            </a:pPr>
            <a:r>
              <a:rPr lang="en-US" dirty="0" smtClean="0"/>
              <a:t>197 MHz cavity voltages are added at top energy to achieve a shorter bunch length to increase luminosity. However 197 MHz RF cavities increase beam’s momentum spread.</a:t>
            </a:r>
            <a:endParaRPr lang="en-US" dirty="0"/>
          </a:p>
        </p:txBody>
      </p:sp>
      <p:sp>
        <p:nvSpPr>
          <p:cNvPr id="34" name="TextBox 33"/>
          <p:cNvSpPr txBox="1"/>
          <p:nvPr/>
        </p:nvSpPr>
        <p:spPr>
          <a:xfrm>
            <a:off x="4274192" y="4728177"/>
            <a:ext cx="2277907" cy="369332"/>
          </a:xfrm>
          <a:prstGeom prst="rect">
            <a:avLst/>
          </a:prstGeom>
          <a:noFill/>
        </p:spPr>
        <p:txBody>
          <a:bodyPr wrap="square" rtlCol="0">
            <a:spAutoFit/>
          </a:bodyPr>
          <a:lstStyle/>
          <a:p>
            <a:r>
              <a:rPr lang="en-US" dirty="0" smtClean="0"/>
              <a:t>Fill 16697, 2012 run</a:t>
            </a:r>
            <a:endParaRPr lang="en-US" dirty="0"/>
          </a:p>
        </p:txBody>
      </p:sp>
    </p:spTree>
    <p:extLst>
      <p:ext uri="{BB962C8B-B14F-4D97-AF65-F5344CB8AC3E}">
        <p14:creationId xmlns="" xmlns:p14="http://schemas.microsoft.com/office/powerpoint/2010/main" val="688747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solidFill>
                  <a:srgbClr val="FF0000"/>
                </a:solidFill>
              </a:rPr>
              <a:t/>
            </a:r>
            <a:br>
              <a:rPr lang="en-US" dirty="0" smtClean="0">
                <a:solidFill>
                  <a:srgbClr val="FF0000"/>
                </a:solidFill>
              </a:rPr>
            </a:br>
            <a:r>
              <a:rPr lang="en-US" dirty="0" smtClean="0">
                <a:solidFill>
                  <a:srgbClr val="FF0000"/>
                </a:solidFill>
              </a:rPr>
              <a:t>Observations: General</a:t>
            </a:r>
            <a:r>
              <a:rPr lang="en-US" b="1" dirty="0" smtClean="0">
                <a:solidFill>
                  <a:srgbClr val="FF0000"/>
                </a:solidFill>
              </a:rPr>
              <a:t/>
            </a:r>
            <a:br>
              <a:rPr lang="en-US" b="1" dirty="0" smtClean="0">
                <a:solidFill>
                  <a:srgbClr val="FF0000"/>
                </a:solidFill>
              </a:rPr>
            </a:br>
            <a:endParaRPr lang="en-US" dirty="0">
              <a:solidFill>
                <a:srgbClr val="0000FF"/>
              </a:solidFill>
            </a:endParaRPr>
          </a:p>
        </p:txBody>
      </p:sp>
      <p:sp>
        <p:nvSpPr>
          <p:cNvPr id="3" name="TextBox 2"/>
          <p:cNvSpPr txBox="1"/>
          <p:nvPr/>
        </p:nvSpPr>
        <p:spPr>
          <a:xfrm>
            <a:off x="1831892" y="1977891"/>
            <a:ext cx="6147510" cy="3416320"/>
          </a:xfrm>
          <a:prstGeom prst="rect">
            <a:avLst/>
          </a:prstGeom>
          <a:noFill/>
        </p:spPr>
        <p:txBody>
          <a:bodyPr wrap="square" rtlCol="0">
            <a:spAutoFit/>
          </a:bodyPr>
          <a:lstStyle/>
          <a:p>
            <a:r>
              <a:rPr lang="en-US" sz="2400" dirty="0" smtClean="0"/>
              <a:t>In this section,  we  present   the general observations with beam-beam interaction:</a:t>
            </a:r>
          </a:p>
          <a:p>
            <a:endParaRPr lang="en-US" sz="1600" dirty="0" smtClean="0"/>
          </a:p>
          <a:p>
            <a:pPr marL="342900" indent="-342900">
              <a:buFontTx/>
              <a:buChar char="-"/>
            </a:pPr>
            <a:r>
              <a:rPr lang="en-US" sz="2400" dirty="0" smtClean="0"/>
              <a:t> luminosity lifetime</a:t>
            </a:r>
          </a:p>
          <a:p>
            <a:pPr marL="342900" indent="-342900">
              <a:buFontTx/>
              <a:buChar char="-"/>
            </a:pPr>
            <a:r>
              <a:rPr lang="en-US" sz="2400" dirty="0" smtClean="0"/>
              <a:t> intensity lifetime</a:t>
            </a:r>
          </a:p>
          <a:p>
            <a:pPr marL="342900" indent="-342900">
              <a:buFontTx/>
              <a:buChar char="-"/>
            </a:pPr>
            <a:r>
              <a:rPr lang="en-US" sz="2400" dirty="0" smtClean="0"/>
              <a:t> bunch lengthening</a:t>
            </a:r>
          </a:p>
          <a:p>
            <a:pPr marL="342900" indent="-342900">
              <a:buFontTx/>
              <a:buChar char="-"/>
            </a:pPr>
            <a:r>
              <a:rPr lang="en-US" sz="2400" dirty="0" smtClean="0"/>
              <a:t> transverse emittance growth</a:t>
            </a:r>
          </a:p>
          <a:p>
            <a:endParaRPr lang="en-US" sz="2400" dirty="0"/>
          </a:p>
          <a:p>
            <a:r>
              <a:rPr lang="en-US" sz="2400" dirty="0" smtClean="0"/>
              <a:t>And some statistics will be shown.</a:t>
            </a:r>
            <a:endParaRPr lang="en-US" sz="2400" dirty="0"/>
          </a:p>
        </p:txBody>
      </p:sp>
    </p:spTree>
    <p:extLst>
      <p:ext uri="{BB962C8B-B14F-4D97-AF65-F5344CB8AC3E}">
        <p14:creationId xmlns="" xmlns:p14="http://schemas.microsoft.com/office/powerpoint/2010/main" val="39490369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216"/>
            <a:ext cx="8229600" cy="1143000"/>
          </a:xfrm>
        </p:spPr>
        <p:txBody>
          <a:bodyPr>
            <a:normAutofit/>
          </a:bodyPr>
          <a:lstStyle/>
          <a:p>
            <a:pPr algn="l"/>
            <a:r>
              <a:rPr lang="en-US" sz="2800" dirty="0" smtClean="0">
                <a:solidFill>
                  <a:srgbClr val="0000FF"/>
                </a:solidFill>
              </a:rPr>
              <a:t>Luminosity Lifetime</a:t>
            </a:r>
            <a:endParaRPr lang="en-US" sz="2800" dirty="0">
              <a:solidFill>
                <a:srgbClr val="0000FF"/>
              </a:solidFill>
            </a:endParaRPr>
          </a:p>
        </p:txBody>
      </p:sp>
      <p:pic>
        <p:nvPicPr>
          <p:cNvPr id="5" name="Picture 4"/>
          <p:cNvPicPr>
            <a:picLocks noChangeAspect="1"/>
          </p:cNvPicPr>
          <p:nvPr/>
        </p:nvPicPr>
        <p:blipFill>
          <a:blip r:embed="rId2"/>
          <a:stretch>
            <a:fillRect/>
          </a:stretch>
        </p:blipFill>
        <p:spPr>
          <a:xfrm>
            <a:off x="110434" y="2615330"/>
            <a:ext cx="4242906" cy="3794434"/>
          </a:xfrm>
          <a:prstGeom prst="rect">
            <a:avLst/>
          </a:prstGeom>
        </p:spPr>
      </p:pic>
      <p:sp>
        <p:nvSpPr>
          <p:cNvPr id="6" name="TextBox 5"/>
          <p:cNvSpPr txBox="1"/>
          <p:nvPr/>
        </p:nvSpPr>
        <p:spPr>
          <a:xfrm>
            <a:off x="1284946" y="5254313"/>
            <a:ext cx="2652308" cy="369332"/>
          </a:xfrm>
          <a:prstGeom prst="rect">
            <a:avLst/>
          </a:prstGeom>
          <a:noFill/>
        </p:spPr>
        <p:txBody>
          <a:bodyPr wrap="square" rtlCol="0">
            <a:spAutoFit/>
          </a:bodyPr>
          <a:lstStyle/>
          <a:p>
            <a:r>
              <a:rPr lang="en-US" dirty="0"/>
              <a:t>(</a:t>
            </a:r>
            <a:r>
              <a:rPr lang="en-US" dirty="0" smtClean="0"/>
              <a:t>τ1, τ2) =(1.5hr, 18.5hr)</a:t>
            </a:r>
            <a:endParaRPr lang="en-US" dirty="0"/>
          </a:p>
        </p:txBody>
      </p:sp>
      <p:pic>
        <p:nvPicPr>
          <p:cNvPr id="7" name="Picture 6"/>
          <p:cNvPicPr>
            <a:picLocks noChangeAspect="1"/>
          </p:cNvPicPr>
          <p:nvPr/>
        </p:nvPicPr>
        <p:blipFill>
          <a:blip r:embed="rId3"/>
          <a:stretch>
            <a:fillRect/>
          </a:stretch>
        </p:blipFill>
        <p:spPr>
          <a:xfrm>
            <a:off x="4353340" y="2536664"/>
            <a:ext cx="4790660" cy="4012754"/>
          </a:xfrm>
          <a:prstGeom prst="rect">
            <a:avLst/>
          </a:prstGeom>
        </p:spPr>
      </p:pic>
      <p:sp>
        <p:nvSpPr>
          <p:cNvPr id="3" name="TextBox 2"/>
          <p:cNvSpPr txBox="1"/>
          <p:nvPr/>
        </p:nvSpPr>
        <p:spPr>
          <a:xfrm>
            <a:off x="1060174" y="6409764"/>
            <a:ext cx="3068136" cy="370855"/>
          </a:xfrm>
          <a:prstGeom prst="rect">
            <a:avLst/>
          </a:prstGeom>
          <a:noFill/>
        </p:spPr>
        <p:txBody>
          <a:bodyPr wrap="square" rtlCol="0">
            <a:spAutoFit/>
          </a:bodyPr>
          <a:lstStyle/>
          <a:p>
            <a:r>
              <a:rPr lang="en-US" dirty="0" smtClean="0"/>
              <a:t>Fill 16697, 2012 run</a:t>
            </a:r>
            <a:endParaRPr lang="en-US" dirty="0"/>
          </a:p>
        </p:txBody>
      </p:sp>
      <p:sp>
        <p:nvSpPr>
          <p:cNvPr id="4" name="TextBox 3"/>
          <p:cNvSpPr txBox="1"/>
          <p:nvPr/>
        </p:nvSpPr>
        <p:spPr>
          <a:xfrm>
            <a:off x="5810352" y="6488668"/>
            <a:ext cx="2641070" cy="369332"/>
          </a:xfrm>
          <a:prstGeom prst="rect">
            <a:avLst/>
          </a:prstGeom>
          <a:noFill/>
        </p:spPr>
        <p:txBody>
          <a:bodyPr wrap="square" rtlCol="0">
            <a:spAutoFit/>
          </a:bodyPr>
          <a:lstStyle/>
          <a:p>
            <a:r>
              <a:rPr lang="en-US" dirty="0" smtClean="0"/>
              <a:t>Fills in 250 </a:t>
            </a:r>
            <a:r>
              <a:rPr lang="en-US" dirty="0" err="1" smtClean="0"/>
              <a:t>GeV</a:t>
            </a:r>
            <a:r>
              <a:rPr lang="en-US" dirty="0" smtClean="0"/>
              <a:t> runs</a:t>
            </a:r>
            <a:endParaRPr lang="en-US" dirty="0"/>
          </a:p>
        </p:txBody>
      </p:sp>
      <p:sp>
        <p:nvSpPr>
          <p:cNvPr id="8" name="TextBox 7"/>
          <p:cNvSpPr txBox="1"/>
          <p:nvPr/>
        </p:nvSpPr>
        <p:spPr>
          <a:xfrm>
            <a:off x="457199" y="1011422"/>
            <a:ext cx="8294757" cy="923330"/>
          </a:xfrm>
          <a:prstGeom prst="rect">
            <a:avLst/>
          </a:prstGeom>
          <a:noFill/>
        </p:spPr>
        <p:txBody>
          <a:bodyPr wrap="square" rtlCol="0">
            <a:spAutoFit/>
          </a:bodyPr>
          <a:lstStyle/>
          <a:p>
            <a:pPr marL="285750" indent="-285750">
              <a:buFont typeface="Wingdings" charset="2"/>
              <a:buChar char="q"/>
            </a:pPr>
            <a:r>
              <a:rPr lang="en-US" dirty="0" smtClean="0"/>
              <a:t>Luminosity is determined by:  </a:t>
            </a:r>
          </a:p>
          <a:p>
            <a:pPr marL="285750" indent="-285750">
              <a:buFont typeface="Wingdings" charset="2"/>
              <a:buChar char="q"/>
            </a:pPr>
            <a:endParaRPr lang="en-US" dirty="0"/>
          </a:p>
          <a:p>
            <a:pPr marL="285750" indent="-285750">
              <a:buFont typeface="Wingdings" charset="2"/>
              <a:buChar char="q"/>
            </a:pPr>
            <a:r>
              <a:rPr lang="en-US" dirty="0" smtClean="0"/>
              <a:t>Empirically, luminosity in RHIC p-p  run can be fitted with double exponentials:  </a:t>
            </a:r>
            <a:endParaRPr lang="en-US" dirty="0"/>
          </a:p>
        </p:txBody>
      </p:sp>
      <p:pic>
        <p:nvPicPr>
          <p:cNvPr id="9" name="Picture 8"/>
          <p:cNvPicPr>
            <a:picLocks noChangeAspect="1"/>
          </p:cNvPicPr>
          <p:nvPr/>
        </p:nvPicPr>
        <p:blipFill>
          <a:blip r:embed="rId4"/>
          <a:stretch>
            <a:fillRect/>
          </a:stretch>
        </p:blipFill>
        <p:spPr>
          <a:xfrm>
            <a:off x="3468246" y="809504"/>
            <a:ext cx="3140779" cy="864961"/>
          </a:xfrm>
          <a:prstGeom prst="rect">
            <a:avLst/>
          </a:prstGeom>
        </p:spPr>
      </p:pic>
      <p:pic>
        <p:nvPicPr>
          <p:cNvPr id="10" name="Picture 9"/>
          <p:cNvPicPr>
            <a:picLocks noChangeAspect="1"/>
          </p:cNvPicPr>
          <p:nvPr/>
        </p:nvPicPr>
        <p:blipFill>
          <a:blip r:embed="rId5"/>
          <a:stretch>
            <a:fillRect/>
          </a:stretch>
        </p:blipFill>
        <p:spPr>
          <a:xfrm>
            <a:off x="3468246" y="1934752"/>
            <a:ext cx="3491456" cy="565915"/>
          </a:xfrm>
          <a:prstGeom prst="rect">
            <a:avLst/>
          </a:prstGeom>
        </p:spPr>
      </p:pic>
    </p:spTree>
    <p:extLst>
      <p:ext uri="{BB962C8B-B14F-4D97-AF65-F5344CB8AC3E}">
        <p14:creationId xmlns="" xmlns:p14="http://schemas.microsoft.com/office/powerpoint/2010/main" val="2780881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216"/>
            <a:ext cx="8229600" cy="1143000"/>
          </a:xfrm>
        </p:spPr>
        <p:txBody>
          <a:bodyPr>
            <a:normAutofit/>
          </a:bodyPr>
          <a:lstStyle/>
          <a:p>
            <a:pPr algn="l"/>
            <a:r>
              <a:rPr lang="en-US" sz="2800" dirty="0" smtClean="0">
                <a:solidFill>
                  <a:srgbClr val="0000FF"/>
                </a:solidFill>
              </a:rPr>
              <a:t>Beam intensity</a:t>
            </a:r>
            <a:endParaRPr lang="en-US" sz="2800" dirty="0">
              <a:solidFill>
                <a:srgbClr val="0000FF"/>
              </a:solidFill>
            </a:endParaRPr>
          </a:p>
        </p:txBody>
      </p:sp>
      <p:pic>
        <p:nvPicPr>
          <p:cNvPr id="4" name="Picture 3"/>
          <p:cNvPicPr>
            <a:picLocks noChangeAspect="1"/>
          </p:cNvPicPr>
          <p:nvPr/>
        </p:nvPicPr>
        <p:blipFill>
          <a:blip r:embed="rId2"/>
          <a:stretch>
            <a:fillRect/>
          </a:stretch>
        </p:blipFill>
        <p:spPr>
          <a:xfrm>
            <a:off x="89910" y="2845280"/>
            <a:ext cx="4164710" cy="3772465"/>
          </a:xfrm>
          <a:prstGeom prst="rect">
            <a:avLst/>
          </a:prstGeom>
        </p:spPr>
      </p:pic>
      <p:pic>
        <p:nvPicPr>
          <p:cNvPr id="6" name="Picture 5"/>
          <p:cNvPicPr>
            <a:picLocks noChangeAspect="1"/>
          </p:cNvPicPr>
          <p:nvPr/>
        </p:nvPicPr>
        <p:blipFill>
          <a:blip r:embed="rId3"/>
          <a:stretch>
            <a:fillRect/>
          </a:stretch>
        </p:blipFill>
        <p:spPr>
          <a:xfrm>
            <a:off x="4254619" y="2818048"/>
            <a:ext cx="4802352" cy="4039951"/>
          </a:xfrm>
          <a:prstGeom prst="rect">
            <a:avLst/>
          </a:prstGeom>
        </p:spPr>
      </p:pic>
      <p:sp>
        <p:nvSpPr>
          <p:cNvPr id="7" name="TextBox 6"/>
          <p:cNvSpPr txBox="1"/>
          <p:nvPr/>
        </p:nvSpPr>
        <p:spPr>
          <a:xfrm>
            <a:off x="785672" y="2448716"/>
            <a:ext cx="3135970" cy="369332"/>
          </a:xfrm>
          <a:prstGeom prst="rect">
            <a:avLst/>
          </a:prstGeom>
          <a:noFill/>
        </p:spPr>
        <p:txBody>
          <a:bodyPr wrap="square" rtlCol="0">
            <a:spAutoFit/>
          </a:bodyPr>
          <a:lstStyle/>
          <a:p>
            <a:r>
              <a:rPr lang="en-US" dirty="0" smtClean="0"/>
              <a:t>Blue ring, Fill 16697, 2012 run</a:t>
            </a:r>
            <a:endParaRPr lang="en-US" dirty="0"/>
          </a:p>
        </p:txBody>
      </p:sp>
      <p:sp>
        <p:nvSpPr>
          <p:cNvPr id="10" name="TextBox 9"/>
          <p:cNvSpPr txBox="1"/>
          <p:nvPr/>
        </p:nvSpPr>
        <p:spPr>
          <a:xfrm>
            <a:off x="5474383" y="2468934"/>
            <a:ext cx="3126491" cy="369332"/>
          </a:xfrm>
          <a:prstGeom prst="rect">
            <a:avLst/>
          </a:prstGeom>
          <a:noFill/>
        </p:spPr>
        <p:txBody>
          <a:bodyPr wrap="square" rtlCol="0">
            <a:spAutoFit/>
          </a:bodyPr>
          <a:lstStyle/>
          <a:p>
            <a:r>
              <a:rPr lang="en-US" dirty="0" smtClean="0"/>
              <a:t>Blue ring, fills in 250 </a:t>
            </a:r>
            <a:r>
              <a:rPr lang="en-US" dirty="0" err="1" smtClean="0"/>
              <a:t>GeV</a:t>
            </a:r>
            <a:r>
              <a:rPr lang="en-US" dirty="0" smtClean="0"/>
              <a:t> runs</a:t>
            </a:r>
            <a:endParaRPr lang="en-US" dirty="0"/>
          </a:p>
        </p:txBody>
      </p:sp>
      <p:sp>
        <p:nvSpPr>
          <p:cNvPr id="11" name="TextBox 10"/>
          <p:cNvSpPr txBox="1"/>
          <p:nvPr/>
        </p:nvSpPr>
        <p:spPr>
          <a:xfrm>
            <a:off x="980165" y="4731513"/>
            <a:ext cx="2652308" cy="369332"/>
          </a:xfrm>
          <a:prstGeom prst="rect">
            <a:avLst/>
          </a:prstGeom>
          <a:noFill/>
        </p:spPr>
        <p:txBody>
          <a:bodyPr wrap="square" rtlCol="0">
            <a:spAutoFit/>
          </a:bodyPr>
          <a:lstStyle/>
          <a:p>
            <a:r>
              <a:rPr lang="en-US" dirty="0"/>
              <a:t>(</a:t>
            </a:r>
            <a:r>
              <a:rPr lang="en-US" dirty="0" smtClean="0"/>
              <a:t>τ1, τ2) =(0.5hr, 54hr)</a:t>
            </a:r>
            <a:endParaRPr lang="en-US" dirty="0"/>
          </a:p>
        </p:txBody>
      </p:sp>
      <p:sp>
        <p:nvSpPr>
          <p:cNvPr id="3" name="TextBox 2"/>
          <p:cNvSpPr txBox="1"/>
          <p:nvPr/>
        </p:nvSpPr>
        <p:spPr>
          <a:xfrm>
            <a:off x="290869" y="955298"/>
            <a:ext cx="8766102" cy="1261884"/>
          </a:xfrm>
          <a:prstGeom prst="rect">
            <a:avLst/>
          </a:prstGeom>
          <a:noFill/>
        </p:spPr>
        <p:txBody>
          <a:bodyPr wrap="square" rtlCol="0">
            <a:spAutoFit/>
          </a:bodyPr>
          <a:lstStyle/>
          <a:p>
            <a:pPr marL="285750" indent="-285750">
              <a:buFont typeface="Wingdings" charset="2"/>
              <a:buChar char="q"/>
            </a:pPr>
            <a:r>
              <a:rPr lang="en-US" sz="1900" dirty="0" smtClean="0"/>
              <a:t>With </a:t>
            </a:r>
            <a:r>
              <a:rPr lang="en-US" sz="1900" dirty="0"/>
              <a:t>collision at store, we observed a fast beam loss in the first 1-2 hours, followed by a slow loss in the rest store</a:t>
            </a:r>
            <a:r>
              <a:rPr lang="en-US" sz="1900" dirty="0" smtClean="0"/>
              <a:t>.  </a:t>
            </a:r>
            <a:endParaRPr lang="en-US" sz="1900" dirty="0"/>
          </a:p>
          <a:p>
            <a:pPr marL="285750" indent="-285750">
              <a:buFont typeface="Wingdings" charset="2"/>
              <a:buChar char="q"/>
            </a:pPr>
            <a:r>
              <a:rPr lang="en-US" sz="1900" dirty="0" smtClean="0"/>
              <a:t>The total beam intensity and single bunch intensity in the store also can be empirically fitted to double exponentials:  </a:t>
            </a:r>
            <a:endParaRPr lang="en-US" sz="1900" dirty="0"/>
          </a:p>
        </p:txBody>
      </p:sp>
      <p:pic>
        <p:nvPicPr>
          <p:cNvPr id="12" name="Picture 11"/>
          <p:cNvPicPr>
            <a:picLocks noChangeAspect="1"/>
          </p:cNvPicPr>
          <p:nvPr/>
        </p:nvPicPr>
        <p:blipFill>
          <a:blip r:embed="rId4"/>
          <a:stretch>
            <a:fillRect/>
          </a:stretch>
        </p:blipFill>
        <p:spPr>
          <a:xfrm>
            <a:off x="4784484" y="1872743"/>
            <a:ext cx="3068200" cy="429854"/>
          </a:xfrm>
          <a:prstGeom prst="rect">
            <a:avLst/>
          </a:prstGeom>
        </p:spPr>
      </p:pic>
    </p:spTree>
    <p:extLst>
      <p:ext uri="{BB962C8B-B14F-4D97-AF65-F5344CB8AC3E}">
        <p14:creationId xmlns="" xmlns:p14="http://schemas.microsoft.com/office/powerpoint/2010/main" val="9537306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2159</TotalTime>
  <Words>1729</Words>
  <Application>Microsoft Office PowerPoint</Application>
  <PresentationFormat>On-screen Show (4:3)</PresentationFormat>
  <Paragraphs>194</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Beam-beam Observations in RHIC</vt:lpstr>
      <vt:lpstr>Content</vt:lpstr>
      <vt:lpstr>Introduction</vt:lpstr>
      <vt:lpstr>Beam parameters in the RHIC p-p runs</vt:lpstr>
      <vt:lpstr>Tune Space</vt:lpstr>
      <vt:lpstr>RHIC Fill Cycle</vt:lpstr>
      <vt:lpstr> Observations: General </vt:lpstr>
      <vt:lpstr>Luminosity Lifetime</vt:lpstr>
      <vt:lpstr>Beam intensity</vt:lpstr>
      <vt:lpstr>Bunch length</vt:lpstr>
      <vt:lpstr>Transverse emittance</vt:lpstr>
      <vt:lpstr>Luminosity &amp; beam-beam parameter</vt:lpstr>
      <vt:lpstr>Explanations &amp; Modeling</vt:lpstr>
      <vt:lpstr>Slide 14</vt:lpstr>
      <vt:lpstr>Longitudinal profiles in the store</vt:lpstr>
      <vt:lpstr>Particle leakage vs. particle loss</vt:lpstr>
      <vt:lpstr>Off-momentum dynamic apertures</vt:lpstr>
      <vt:lpstr>Emittance and bunch length w/o BB</vt:lpstr>
      <vt:lpstr>Slide 19</vt:lpstr>
      <vt:lpstr>Observations: Limits</vt:lpstr>
      <vt:lpstr>3Qx and 3Qy resonances</vt:lpstr>
      <vt:lpstr>Chromatic effects with low beta*</vt:lpstr>
      <vt:lpstr>10 Hz orbit oscillation</vt:lpstr>
      <vt:lpstr>Summary</vt:lpstr>
    </vt:vector>
  </TitlesOfParts>
  <Company>Brookhaven National Laboratory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Beam-beam Observations in RHIC</dc:title>
  <dc:creator>Yun Luo</dc:creator>
  <cp:lastModifiedBy>C-AD</cp:lastModifiedBy>
  <cp:revision>224</cp:revision>
  <dcterms:created xsi:type="dcterms:W3CDTF">2013-03-12T15:02:03Z</dcterms:created>
  <dcterms:modified xsi:type="dcterms:W3CDTF">2013-03-17T13:15:21Z</dcterms:modified>
</cp:coreProperties>
</file>