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70" r:id="rId9"/>
    <p:sldId id="271" r:id="rId10"/>
    <p:sldId id="265" r:id="rId11"/>
    <p:sldId id="272" r:id="rId12"/>
    <p:sldId id="273" r:id="rId13"/>
    <p:sldId id="274" r:id="rId14"/>
    <p:sldId id="280" r:id="rId15"/>
    <p:sldId id="276" r:id="rId16"/>
    <p:sldId id="277" r:id="rId17"/>
    <p:sldId id="278" r:id="rId18"/>
    <p:sldId id="279" r:id="rId19"/>
    <p:sldId id="266" r:id="rId20"/>
    <p:sldId id="267" r:id="rId21"/>
    <p:sldId id="281" r:id="rId22"/>
    <p:sldId id="286" r:id="rId23"/>
    <p:sldId id="290" r:id="rId24"/>
    <p:sldId id="268" r:id="rId25"/>
    <p:sldId id="291" r:id="rId26"/>
    <p:sldId id="282" r:id="rId27"/>
    <p:sldId id="283" r:id="rId28"/>
    <p:sldId id="284" r:id="rId29"/>
    <p:sldId id="285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DB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93" autoAdjust="0"/>
  </p:normalViewPr>
  <p:slideViewPr>
    <p:cSldViewPr>
      <p:cViewPr varScale="1">
        <p:scale>
          <a:sx n="64" d="100"/>
          <a:sy n="64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37CB8-E2C1-425C-83AB-8435F0F99A42}" type="datetimeFigureOut">
              <a:rPr lang="en-GB" smtClean="0"/>
              <a:pPr/>
              <a:t>19/03/2013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4D39F-EAA6-4358-957E-8640DCEE82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 obtained bb parameters several times &gt; design value…</a:t>
            </a:r>
          </a:p>
          <a:p>
            <a:r>
              <a:rPr lang="it-IT" dirty="0" smtClean="0"/>
              <a:t>Possible mecchanisms that may reduce this brightness of the beams collidable with no HO issues :</a:t>
            </a:r>
          </a:p>
          <a:p>
            <a:r>
              <a:rPr lang="it-IT" dirty="0" smtClean="0"/>
              <a:t>Longitudinal or transverse noise</a:t>
            </a:r>
          </a:p>
          <a:p>
            <a:r>
              <a:rPr lang="it-IT" dirty="0" smtClean="0"/>
              <a:t>Tune modulation and large Q’</a:t>
            </a:r>
          </a:p>
          <a:p>
            <a:r>
              <a:rPr lang="it-IT" dirty="0" smtClean="0"/>
              <a:t>Ripple on power converters</a:t>
            </a:r>
          </a:p>
          <a:p>
            <a:endParaRPr lang="it-IT" dirty="0" smtClean="0"/>
          </a:p>
          <a:p>
            <a:r>
              <a:rPr lang="it-IT" dirty="0" smtClean="0"/>
              <a:t>Under the present conditions we do not consider the HO bb interaction as a limit for the LHC performance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4D39F-EAA6-4358-957E-8640DCEE82C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54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64CF-74FD-47AC-AE2A-EA27B310943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6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6A42-FC28-4AE6-A878-BBFF523680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24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E875-13D9-485E-8A72-F460EE7D75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4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1FB51-6AA9-426B-81F8-B82F48D01C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1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1E5A-52B9-442C-A2BC-16EA4693EF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50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474B-A5C2-4257-87E7-0F8DE2F9C2E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5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2E50-BF29-419D-8828-E083ABEE70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3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74FD-7861-473C-94A1-C06CBCEBFEE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4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7CC4-5C9A-4102-8E06-4AA3E4C2CBE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0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A5E7-3235-404E-B10D-3E92ECD686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4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66-F07C-4F2A-927B-96008E9795C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53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4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7B0B5-04C2-4EB6-A797-DA8CBDC9DE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7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5" Type="http://schemas.openxmlformats.org/officeDocument/2006/relationships/slide" Target="slide2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Relationship Id="rId6" Type="http://schemas.openxmlformats.org/officeDocument/2006/relationships/slide" Target="slide30.xml"/><Relationship Id="rId5" Type="http://schemas.openxmlformats.org/officeDocument/2006/relationships/image" Target="../media/image33.tiff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2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3672605" y="6414175"/>
            <a:ext cx="2133600" cy="365125"/>
          </a:xfrm>
        </p:spPr>
        <p:txBody>
          <a:bodyPr/>
          <a:lstStyle/>
          <a:p>
            <a:pPr algn="ctr"/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ctr"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89454" y="339621"/>
            <a:ext cx="62999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Beam-beam Effects </a:t>
            </a:r>
          </a:p>
          <a:p>
            <a:pPr algn="ctr"/>
            <a:r>
              <a:rPr lang="en-US" sz="5400" b="1" dirty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 high pile-up test</a:t>
            </a:r>
          </a:p>
          <a:p>
            <a:pPr algn="ctr"/>
            <a:r>
              <a:rPr lang="en-US" sz="5400" b="1" dirty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the LHC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589240"/>
            <a:ext cx="6552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ICFA Mini-Workshop  on Beam-Beam Effects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</a:rPr>
              <a:t>in Hadron Colliders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</a:rPr>
              <a:t>(BB2013)</a:t>
            </a:r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5517232"/>
            <a:ext cx="1296144" cy="1276702"/>
          </a:xfrm>
          <a:prstGeom prst="rect">
            <a:avLst/>
          </a:prstGeom>
          <a:noFill/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118772" y="3429000"/>
            <a:ext cx="7341660" cy="136973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800" b="1" dirty="0" smtClean="0">
                <a:solidFill>
                  <a:prstClr val="black"/>
                </a:solidFill>
              </a:rPr>
              <a:t>Georges Trad </a:t>
            </a:r>
          </a:p>
          <a:p>
            <a:pPr marL="0" indent="0" algn="ctr">
              <a:buFont typeface="Arial" pitchFamily="34" charset="0"/>
              <a:buNone/>
            </a:pPr>
            <a:r>
              <a:rPr lang="en-GB" sz="2800" b="1" dirty="0" smtClean="0">
                <a:solidFill>
                  <a:prstClr val="black"/>
                </a:solidFill>
              </a:rPr>
              <a:t>on the behalf of the beam-beam team</a:t>
            </a:r>
            <a:endParaRPr lang="en-GB" sz="2800" b="1" dirty="0">
              <a:solidFill>
                <a:prstClr val="black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61960"/>
            <a:ext cx="1563326" cy="129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85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10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-27384"/>
            <a:ext cx="2971800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086991"/>
            <a:ext cx="8210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To check whether the bright beams sent from the injectors  can be digested by the experiments, 2 high pile up test were scheduled in october 2011.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Parasitically, to these tests the beam parameters evolution were monitored in order to study the high HO tune shift regime and eventual limitations.</a:t>
            </a:r>
          </a:p>
          <a:p>
            <a:endParaRPr lang="it-IT" dirty="0" smtClean="0"/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/>
              <a:t>Fill </a:t>
            </a:r>
            <a:r>
              <a:rPr lang="en-US" b="1" dirty="0" smtClean="0"/>
              <a:t>2201</a:t>
            </a:r>
            <a:r>
              <a:rPr lang="en-US" dirty="0" smtClean="0"/>
              <a:t> (10 October 2011)</a:t>
            </a:r>
          </a:p>
          <a:p>
            <a:pPr marL="742950" lvl="1" indent="-285750">
              <a:buFont typeface="Courier New" pitchFamily="49" charset="0"/>
              <a:buChar char="o"/>
            </a:pPr>
            <a:endParaRPr lang="en-US" dirty="0" smtClean="0"/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Filling scheme</a:t>
            </a:r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err="1" smtClean="0"/>
              <a:t>Emittances</a:t>
            </a:r>
            <a:r>
              <a:rPr lang="en-US" dirty="0" smtClean="0"/>
              <a:t> and Intensity Measurements.</a:t>
            </a:r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Beam  </a:t>
            </a:r>
            <a:r>
              <a:rPr lang="en-US" dirty="0" smtClean="0"/>
              <a:t>Losses Analysis.</a:t>
            </a:r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Comparison with the simulations.</a:t>
            </a:r>
          </a:p>
          <a:p>
            <a:pPr lvl="2"/>
            <a:endParaRPr lang="en-US" dirty="0" smtClean="0"/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/>
              <a:t>Fill </a:t>
            </a:r>
            <a:r>
              <a:rPr lang="en-US" b="1" dirty="0" smtClean="0"/>
              <a:t>2252</a:t>
            </a:r>
            <a:r>
              <a:rPr lang="en-US" dirty="0" smtClean="0"/>
              <a:t> (25 October 2011)</a:t>
            </a:r>
          </a:p>
          <a:p>
            <a:endParaRPr lang="en-US" dirty="0" smtClean="0"/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Filling Scheme.</a:t>
            </a:r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Beam Losses Observation.</a:t>
            </a:r>
          </a:p>
          <a:p>
            <a:pPr marL="1657350" lvl="3" indent="-285750">
              <a:buFont typeface="Courier New" pitchFamily="49" charset="0"/>
              <a:buChar char="o"/>
            </a:pPr>
            <a:r>
              <a:rPr lang="en-US" dirty="0" smtClean="0"/>
              <a:t>Beams Separation and its effects on intensity and </a:t>
            </a:r>
            <a:r>
              <a:rPr lang="en-US" dirty="0" err="1" smtClean="0"/>
              <a:t>emittances</a:t>
            </a:r>
            <a:r>
              <a:rPr lang="en-US" dirty="0" smtClean="0"/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41399" y="-27384"/>
            <a:ext cx="42543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High Pile-up tests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6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11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Filling</a:t>
            </a:r>
            <a:r>
              <a:rPr lang="en-US" dirty="0" smtClean="0"/>
              <a:t> -  Beam Losses -  Simulation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38400" y="26670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final-overall2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9144000" cy="483377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143000" y="1676400"/>
            <a:ext cx="381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24000" y="1676400"/>
            <a:ext cx="4572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981200" y="1676400"/>
            <a:ext cx="4572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38400" y="1676400"/>
            <a:ext cx="5257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696200" y="1752600"/>
            <a:ext cx="190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2105025" cy="109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605248" y="3350800"/>
            <a:ext cx="2559040" cy="1518360"/>
            <a:chOff x="3771910" y="3068960"/>
            <a:chExt cx="2559040" cy="1518360"/>
          </a:xfrm>
        </p:grpSpPr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1910" y="3068960"/>
              <a:ext cx="2559040" cy="1149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4283968" y="4217988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Xi ~ 0.025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0016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 descr="b2o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8200" y="1968871"/>
            <a:ext cx="5770800" cy="4279529"/>
          </a:xfrm>
          <a:prstGeom prst="rect">
            <a:avLst/>
          </a:prstGeom>
        </p:spPr>
      </p:pic>
      <p:pic>
        <p:nvPicPr>
          <p:cNvPr id="33" name="Picture 32" descr="b1of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872896"/>
            <a:ext cx="5867400" cy="44517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505200" y="1381780"/>
            <a:ext cx="163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BEAM 1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5200" y="13817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BEAM 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3352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≈75%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12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204592" y="304800"/>
            <a:ext cx="1295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6705600" y="2895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6172200" y="5410200"/>
            <a:ext cx="823784" cy="719667"/>
          </a:xfrm>
          <a:prstGeom prst="ellipse">
            <a:avLst/>
          </a:prstGeom>
          <a:solidFill>
            <a:schemeClr val="accent3">
              <a:alpha val="34000"/>
            </a:schemeClr>
          </a:solidFill>
          <a:ln>
            <a:solidFill>
              <a:schemeClr val="accent3">
                <a:shade val="95000"/>
                <a:satMod val="105000"/>
                <a:alpha val="53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410200" y="28956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BETTER LIFETIME AFTER TUNE SCAN??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005686" y="762000"/>
            <a:ext cx="8030810" cy="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38400" y="3164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b="1" dirty="0" smtClean="0"/>
              <a:t>Beam Losses </a:t>
            </a:r>
            <a:r>
              <a:rPr lang="en-US" dirty="0" smtClean="0"/>
              <a:t>-  Simulation </a:t>
            </a:r>
            <a:endParaRPr lang="en-US" dirty="0"/>
          </a:p>
        </p:txBody>
      </p:sp>
      <p:grpSp>
        <p:nvGrpSpPr>
          <p:cNvPr id="8" name="Group 53"/>
          <p:cNvGrpSpPr/>
          <p:nvPr/>
        </p:nvGrpSpPr>
        <p:grpSpPr>
          <a:xfrm>
            <a:off x="3657600" y="5410200"/>
            <a:ext cx="2667000" cy="646331"/>
            <a:chOff x="3657600" y="5410200"/>
            <a:chExt cx="2667000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3657600" y="541020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Burn-off/Total losses</a:t>
              </a:r>
            </a:p>
            <a:p>
              <a:pPr algn="ctr"/>
              <a:r>
                <a:rPr lang="en-US" dirty="0" smtClean="0"/>
                <a:t>≈75%</a:t>
              </a:r>
              <a:endParaRPr lang="en-US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5486400" y="5715000"/>
              <a:ext cx="8382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362200" y="4800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≈43%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590800" y="2590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≈40%</a:t>
            </a:r>
            <a:endParaRPr lang="en-US" dirty="0"/>
          </a:p>
        </p:txBody>
      </p:sp>
      <p:sp>
        <p:nvSpPr>
          <p:cNvPr id="2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31" name="TextBox 30">
            <a:hlinkClick r:id="rId5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86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6" grpId="0"/>
      <p:bldP spid="55" grpId="0"/>
      <p:bldP spid="55" grpId="1"/>
      <p:bldP spid="44" grpId="0" animBg="1"/>
      <p:bldP spid="45" grpId="0"/>
      <p:bldP spid="56" grpId="0"/>
      <p:bldP spid="56" grpId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0" name="Picture 49" descr="2201 SIm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3582" y="1676400"/>
            <a:ext cx="6466063" cy="47287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13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4594580" y="239688"/>
            <a:ext cx="1143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456220" y="2408058"/>
            <a:ext cx="290263" cy="1554342"/>
          </a:xfrm>
          <a:prstGeom prst="rect">
            <a:avLst/>
          </a:prstGeom>
          <a:solidFill>
            <a:schemeClr val="accent6">
              <a:alpha val="52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005686" y="725752"/>
            <a:ext cx="7742778" cy="36249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Beam Losses -  </a:t>
            </a:r>
            <a:r>
              <a:rPr lang="en-US" b="1" dirty="0" smtClean="0"/>
              <a:t>Simulation </a:t>
            </a:r>
            <a:endParaRPr lang="en-US" b="1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57400"/>
            <a:ext cx="1337248" cy="38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0" y="1143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Tevatron</a:t>
            </a:r>
            <a:r>
              <a:rPr lang="en-US" dirty="0" smtClean="0"/>
              <a:t> Luminosity Model</a:t>
            </a:r>
            <a:endParaRPr lang="en-US" dirty="0"/>
          </a:p>
        </p:txBody>
      </p:sp>
      <p:sp>
        <p:nvSpPr>
          <p:cNvPr id="1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0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overall_225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676400"/>
            <a:ext cx="7453312" cy="45561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438400" y="1981200"/>
            <a:ext cx="3810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1905000"/>
            <a:ext cx="9906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289" y="1952625"/>
            <a:ext cx="6248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14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Filling </a:t>
            </a:r>
            <a:r>
              <a:rPr lang="en-US" dirty="0" smtClean="0"/>
              <a:t>- Losses Observation 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38400" y="309265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4000" y="1981200"/>
            <a:ext cx="381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05000" y="1981200"/>
            <a:ext cx="304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09800" y="1981200"/>
            <a:ext cx="2286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4419600" y="2590800"/>
            <a:ext cx="533400" cy="21336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4953000" y="2590800"/>
            <a:ext cx="457200" cy="24384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410200" y="2590800"/>
            <a:ext cx="381000" cy="24384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590800" y="3581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</a:t>
            </a:r>
          </a:p>
          <a:p>
            <a:r>
              <a:rPr lang="en-US" dirty="0" smtClean="0"/>
              <a:t>Phase 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419600" y="42672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en-US" sz="2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876800" y="45821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en-US" sz="2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86400" y="45059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</a:t>
            </a:r>
            <a:endParaRPr lang="en-US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209800" y="5943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≈ 2.3*10^11 </a:t>
            </a:r>
            <a:r>
              <a:rPr lang="en-US" dirty="0" err="1" smtClean="0"/>
              <a:t>pbb</a:t>
            </a:r>
            <a:endParaRPr lang="en-US" dirty="0" smtClean="0"/>
          </a:p>
          <a:p>
            <a:r>
              <a:rPr lang="el-GR" dirty="0" smtClean="0"/>
              <a:t>ε</a:t>
            </a:r>
            <a:r>
              <a:rPr lang="en-US" dirty="0" smtClean="0"/>
              <a:t> ≈ 2.5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2971800" y="2133600"/>
            <a:ext cx="1828800" cy="1600200"/>
            <a:chOff x="2971800" y="2133600"/>
            <a:chExt cx="1828800" cy="1600200"/>
          </a:xfrm>
        </p:grpSpPr>
        <p:sp>
          <p:nvSpPr>
            <p:cNvPr id="57" name="Rectangle 56"/>
            <p:cNvSpPr/>
            <p:nvPr/>
          </p:nvSpPr>
          <p:spPr>
            <a:xfrm>
              <a:off x="2971800" y="3124200"/>
              <a:ext cx="381000" cy="60960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19600" y="2133600"/>
              <a:ext cx="381000" cy="60960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048000" y="2133600"/>
            <a:ext cx="5105400" cy="1447800"/>
            <a:chOff x="3048000" y="2133600"/>
            <a:chExt cx="5105400" cy="1447800"/>
          </a:xfrm>
        </p:grpSpPr>
        <p:sp>
          <p:nvSpPr>
            <p:cNvPr id="43" name="Rectangle 42"/>
            <p:cNvSpPr/>
            <p:nvPr/>
          </p:nvSpPr>
          <p:spPr>
            <a:xfrm>
              <a:off x="79248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3914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34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770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9436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864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029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505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6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048000" y="21336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971800" y="2057400"/>
            <a:ext cx="1828800" cy="1676400"/>
            <a:chOff x="2971800" y="2057400"/>
            <a:chExt cx="1828800" cy="1676400"/>
          </a:xfrm>
        </p:grpSpPr>
        <p:sp>
          <p:nvSpPr>
            <p:cNvPr id="54" name="Rectangle 53"/>
            <p:cNvSpPr/>
            <p:nvPr/>
          </p:nvSpPr>
          <p:spPr>
            <a:xfrm>
              <a:off x="2971800" y="2057400"/>
              <a:ext cx="381000" cy="762000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19600" y="3124200"/>
              <a:ext cx="381000" cy="609600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73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3" grpId="0" animBg="1"/>
      <p:bldP spid="23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27" grpId="0"/>
      <p:bldP spid="2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15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124200" y="304800"/>
            <a:ext cx="1981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309" y="1880454"/>
            <a:ext cx="7646691" cy="345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381000" y="1828800"/>
            <a:ext cx="8153400" cy="4454103"/>
            <a:chOff x="381000" y="1828800"/>
            <a:chExt cx="8153400" cy="4454103"/>
          </a:xfrm>
        </p:grpSpPr>
        <p:pic>
          <p:nvPicPr>
            <p:cNvPr id="21" name="Picture 20" descr="norm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000" y="1828800"/>
              <a:ext cx="8153400" cy="445410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981200" y="19050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1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24600" y="19050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2</a:t>
              </a:r>
              <a:endParaRPr lang="en-US" dirty="0"/>
            </a:p>
          </p:txBody>
        </p:sp>
      </p:grpSp>
      <p:pic>
        <p:nvPicPr>
          <p:cNvPr id="28" name="Picture 27" descr="losses_rat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1295400"/>
            <a:ext cx="6524624" cy="49879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b="1" dirty="0" smtClean="0"/>
              <a:t>Losses Observation </a:t>
            </a:r>
            <a:r>
              <a:rPr lang="en-US" dirty="0" smtClean="0"/>
              <a:t>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8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</p:spTree>
    <p:extLst>
      <p:ext uri="{BB962C8B-B14F-4D97-AF65-F5344CB8AC3E}">
        <p14:creationId xmlns:p14="http://schemas.microsoft.com/office/powerpoint/2010/main" val="178988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28" descr="tot_add_los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68242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124200" y="12192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 HO Collisions</a:t>
            </a:r>
            <a:endParaRPr lang="en-US" sz="2000" i="1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16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200400" y="304800"/>
            <a:ext cx="1905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124200" y="12192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 HO Collisions </a:t>
            </a:r>
            <a:r>
              <a:rPr lang="en-US" sz="2000" i="1" dirty="0" smtClean="0"/>
              <a:t>(beam 1)</a:t>
            </a:r>
            <a:endParaRPr lang="en-US" sz="2000" i="1" dirty="0"/>
          </a:p>
        </p:txBody>
      </p:sp>
      <p:pic>
        <p:nvPicPr>
          <p:cNvPr id="26" name="Picture 25" descr="b1l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952625"/>
            <a:ext cx="6015010" cy="4143375"/>
          </a:xfrm>
          <a:prstGeom prst="rect">
            <a:avLst/>
          </a:prstGeom>
        </p:spPr>
      </p:pic>
      <p:pic>
        <p:nvPicPr>
          <p:cNvPr id="27" name="Picture 26" descr="shorthighlo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05272" y="1905000"/>
            <a:ext cx="6695728" cy="444093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b="1" dirty="0" smtClean="0"/>
              <a:t>Losses Observation </a:t>
            </a:r>
            <a:r>
              <a:rPr lang="en-US" dirty="0" smtClean="0"/>
              <a:t>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</p:spTree>
    <p:extLst>
      <p:ext uri="{BB962C8B-B14F-4D97-AF65-F5344CB8AC3E}">
        <p14:creationId xmlns:p14="http://schemas.microsoft.com/office/powerpoint/2010/main" val="424013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  <p:bldP spid="2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992-beam2-int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6934200" cy="47851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17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5105400" y="304800"/>
            <a:ext cx="1752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lumise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56056"/>
            <a:ext cx="9144000" cy="2120544"/>
          </a:xfrm>
          <a:prstGeom prst="rect">
            <a:avLst/>
          </a:prstGeom>
        </p:spPr>
      </p:pic>
      <p:pic>
        <p:nvPicPr>
          <p:cNvPr id="15" name="Picture 14" descr="loss_sep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38815"/>
            <a:ext cx="9144000" cy="278578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Losses Observation - </a:t>
            </a:r>
            <a:r>
              <a:rPr lang="en-US" b="1" dirty="0" smtClean="0"/>
              <a:t>Separation Steps </a:t>
            </a:r>
            <a:r>
              <a:rPr lang="en-US" dirty="0" smtClean="0"/>
              <a:t>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6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24200" y="1295400"/>
            <a:ext cx="533400" cy="3048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791200" y="1371600"/>
            <a:ext cx="533400" cy="5334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382000" y="1371600"/>
            <a:ext cx="533400" cy="2286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6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30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18</a:t>
            </a:fld>
            <a:endParaRPr lang="en-US" sz="1800" b="1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7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6858000" y="304800"/>
            <a:ext cx="1905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growth_b4_co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4144" y="1572768"/>
            <a:ext cx="5315712" cy="3712464"/>
          </a:xfrm>
          <a:prstGeom prst="rect">
            <a:avLst/>
          </a:prstGeom>
        </p:spPr>
      </p:pic>
      <p:pic>
        <p:nvPicPr>
          <p:cNvPr id="21" name="Picture 20" descr="emitt_h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73140"/>
            <a:ext cx="9144000" cy="4394260"/>
          </a:xfrm>
          <a:prstGeom prst="rect">
            <a:avLst/>
          </a:prstGeom>
        </p:spPr>
      </p:pic>
      <p:pic>
        <p:nvPicPr>
          <p:cNvPr id="23" name="Picture 22" descr="noeffec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24000"/>
            <a:ext cx="9144000" cy="4724400"/>
          </a:xfrm>
          <a:prstGeom prst="rect">
            <a:avLst/>
          </a:prstGeom>
        </p:spPr>
      </p:pic>
      <p:pic>
        <p:nvPicPr>
          <p:cNvPr id="26" name="Picture 25" descr="Vertical_bl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1219200"/>
            <a:ext cx="7686675" cy="5334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Losses Observation - Separation Steps - </a:t>
            </a:r>
            <a:r>
              <a:rPr lang="en-US" b="1" dirty="0" err="1" smtClean="0"/>
              <a:t>Emitt</a:t>
            </a:r>
            <a:r>
              <a:rPr lang="en-US" b="1" dirty="0" smtClean="0"/>
              <a:t>. Observation</a:t>
            </a:r>
          </a:p>
        </p:txBody>
      </p:sp>
      <p:sp>
        <p:nvSpPr>
          <p:cNvPr id="16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</p:spTree>
    <p:extLst>
      <p:ext uri="{BB962C8B-B14F-4D97-AF65-F5344CB8AC3E}">
        <p14:creationId xmlns:p14="http://schemas.microsoft.com/office/powerpoint/2010/main" val="404746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763" y="2420888"/>
            <a:ext cx="412003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>
                <a:solidFill>
                  <a:schemeClr val="tx2"/>
                </a:solidFill>
              </a:rPr>
              <a:t>Fill </a:t>
            </a:r>
            <a:r>
              <a:rPr lang="it-IT" sz="2000" b="1" u="sng" dirty="0" smtClean="0">
                <a:solidFill>
                  <a:schemeClr val="tx2"/>
                </a:solidFill>
              </a:rPr>
              <a:t>2822-2823-2824-2825  (July 2012)</a:t>
            </a:r>
            <a:endParaRPr lang="it-IT" sz="2000" b="1" u="sng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19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-27384"/>
            <a:ext cx="2971800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5784" y="76470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Mid 2012 SPS passing to the Q20 optics…</a:t>
            </a:r>
          </a:p>
          <a:p>
            <a:pPr algn="ctr"/>
            <a:r>
              <a:rPr lang="en-GB" b="1" dirty="0" smtClean="0"/>
              <a:t>Even brighter beams can be delivered to the LHC!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340768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pile up to be repeated with a goal of:</a:t>
            </a:r>
          </a:p>
          <a:p>
            <a:pPr algn="ctr"/>
            <a:r>
              <a:rPr lang="en-US" b="1" dirty="0" smtClean="0"/>
              <a:t>µ=100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1916832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Again, PARASITICALLY,  beam parameters were monitored to study the HO b-b factor and its effects on these bright beams.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3792" y="2708920"/>
            <a:ext cx="768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2822</a:t>
            </a:r>
            <a:r>
              <a:rPr lang="en-GB" dirty="0" smtClean="0"/>
              <a:t> -&gt;    1 bunch 3e11 ppb 2 um </a:t>
            </a:r>
            <a:r>
              <a:rPr lang="en-GB" dirty="0" err="1" smtClean="0"/>
              <a:t>emittance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reached stable beams with deteriorated beams. Pile-up 45</a:t>
            </a:r>
          </a:p>
          <a:p>
            <a:endParaRPr lang="en-GB" dirty="0" smtClean="0"/>
          </a:p>
          <a:p>
            <a:r>
              <a:rPr lang="en-GB" b="1" dirty="0" smtClean="0"/>
              <a:t>2823</a:t>
            </a:r>
            <a:r>
              <a:rPr lang="en-GB" dirty="0" smtClean="0"/>
              <a:t> -&gt;   same configuration + increase chromaticity by 3 units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decided to dump before reached stable beams since the beams were</a:t>
            </a:r>
          </a:p>
          <a:p>
            <a:r>
              <a:rPr lang="en-GB" dirty="0" smtClean="0"/>
              <a:t>                unstable again</a:t>
            </a:r>
          </a:p>
          <a:p>
            <a:endParaRPr lang="en-GB" dirty="0" smtClean="0"/>
          </a:p>
          <a:p>
            <a:r>
              <a:rPr lang="en-GB" b="1" dirty="0" smtClean="0"/>
              <a:t>2824</a:t>
            </a:r>
            <a:r>
              <a:rPr lang="en-GB" dirty="0" smtClean="0"/>
              <a:t> -&gt; After discovering the problem, 2bunches 3e11ppb </a:t>
            </a:r>
          </a:p>
          <a:p>
            <a:r>
              <a:rPr lang="en-GB" dirty="0"/>
              <a:t> </a:t>
            </a:r>
            <a:r>
              <a:rPr lang="en-GB" dirty="0" smtClean="0"/>
              <a:t>             stayed 10 min in SB . Pile-up 58</a:t>
            </a:r>
          </a:p>
          <a:p>
            <a:r>
              <a:rPr lang="en-GB" dirty="0" smtClean="0"/>
              <a:t>              B1 not cured yet, B2 reached collisions with 2.2 um </a:t>
            </a:r>
            <a:r>
              <a:rPr lang="en-GB" dirty="0" err="1" smtClean="0"/>
              <a:t>emittance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2825</a:t>
            </a:r>
            <a:r>
              <a:rPr lang="en-GB" dirty="0" smtClean="0"/>
              <a:t> -&gt; Longitudinal Blow-up issue solved, still instability observed during the              </a:t>
            </a:r>
          </a:p>
          <a:p>
            <a:r>
              <a:rPr lang="en-GB" dirty="0"/>
              <a:t> </a:t>
            </a:r>
            <a:r>
              <a:rPr lang="en-GB" dirty="0" smtClean="0"/>
              <a:t>             squeeze causing losses and blow-up.</a:t>
            </a:r>
          </a:p>
          <a:p>
            <a:r>
              <a:rPr lang="en-GB" dirty="0" smtClean="0"/>
              <a:t>              Pile-up 70 reached in IP1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7740352" y="2820998"/>
            <a:ext cx="288032" cy="2624226"/>
          </a:xfrm>
          <a:prstGeom prst="rightBrace">
            <a:avLst>
              <a:gd name="adj1" fmla="val 226342"/>
              <a:gd name="adj2" fmla="val 50628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5400000">
            <a:off x="7279860" y="3624674"/>
            <a:ext cx="29075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Longitudinal Blow-up</a:t>
            </a: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 WORKING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58677" y="-27384"/>
            <a:ext cx="42334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Brighter Injectors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6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76200"/>
            <a:ext cx="2971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686" y="1412776"/>
            <a:ext cx="70226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Overview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LHC commissioning  &gt; exploring the beam-beam parameters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High Pile-up tests at the LHC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SPS Q20, new scenarios for brightness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Summary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34687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1135641"/>
            <a:ext cx="9144000" cy="4586717"/>
            <a:chOff x="0" y="1135641"/>
            <a:chExt cx="9144000" cy="458671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35641"/>
              <a:ext cx="9144000" cy="458671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619672" y="328498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CC0066"/>
                  </a:solidFill>
                </a:rPr>
                <a:t>ENERGY</a:t>
              </a:r>
              <a:endParaRPr lang="en-GB" dirty="0">
                <a:solidFill>
                  <a:srgbClr val="CC006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79912" y="328498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Beta*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1600" y="184482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rgbClr val="92D050"/>
                  </a:solidFill>
                </a:rPr>
                <a:t>Int</a:t>
              </a:r>
              <a:r>
                <a:rPr lang="en-GB" dirty="0" smtClean="0">
                  <a:solidFill>
                    <a:srgbClr val="92D050"/>
                  </a:solidFill>
                </a:rPr>
                <a:t> B2</a:t>
              </a:r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11079" y="2023549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err="1" smtClean="0">
                  <a:solidFill>
                    <a:srgbClr val="D34DB0"/>
                  </a:solidFill>
                </a:rPr>
                <a:t>Int</a:t>
              </a:r>
              <a:r>
                <a:rPr lang="en-GB" b="1" dirty="0" smtClean="0">
                  <a:solidFill>
                    <a:srgbClr val="D34DB0"/>
                  </a:solidFill>
                </a:rPr>
                <a:t> B1</a:t>
              </a:r>
              <a:endParaRPr lang="en-GB" b="1" dirty="0">
                <a:solidFill>
                  <a:srgbClr val="D34DB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24328" y="191683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rgbClr val="00B0F0"/>
                  </a:solidFill>
                </a:rPr>
                <a:t>Lumi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39552" y="1484784"/>
              <a:ext cx="432048" cy="616714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2563549" y="1638033"/>
              <a:ext cx="432048" cy="616714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3203848" y="1977807"/>
              <a:ext cx="432048" cy="616714"/>
            </a:xfrm>
            <a:prstGeom prst="ellipse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20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pic>
        <p:nvPicPr>
          <p:cNvPr id="6146" name="Picture 2" descr="http://elogbook.cern.ch/eLogbook/attach_reader?attach_id=12646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9" y="2594521"/>
            <a:ext cx="8958262" cy="223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instabiliti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724" y="1518210"/>
            <a:ext cx="5314626" cy="400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8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0" y="1196751"/>
            <a:ext cx="9144000" cy="45867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21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18380" y="1695717"/>
            <a:ext cx="4490012" cy="4550529"/>
            <a:chOff x="1979712" y="1667688"/>
            <a:chExt cx="4490012" cy="4550529"/>
          </a:xfrm>
        </p:grpSpPr>
        <p:pic>
          <p:nvPicPr>
            <p:cNvPr id="20" name="Picture 19" descr="Fill4HB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9712" y="1667688"/>
              <a:ext cx="4364372" cy="364484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457049" y="5848885"/>
              <a:ext cx="4012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Instability during the squeeze for Beam 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874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22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3622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900499"/>
            <a:ext cx="63367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Under the present conditions we do not consider the HO bb interaction as a limit for the LHC performance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2843" y="2361654"/>
            <a:ext cx="83363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Pile-up 1</a:t>
            </a:r>
          </a:p>
          <a:p>
            <a:pPr lvl="1"/>
            <a:r>
              <a:rPr lang="en-US" dirty="0" smtClean="0"/>
              <a:t>Observed </a:t>
            </a:r>
            <a:r>
              <a:rPr lang="en-US" dirty="0" err="1"/>
              <a:t>emittance</a:t>
            </a:r>
            <a:r>
              <a:rPr lang="en-US" dirty="0"/>
              <a:t> growth at injection energy  and  more through the ramp.</a:t>
            </a:r>
          </a:p>
          <a:p>
            <a:pPr lvl="1"/>
            <a:r>
              <a:rPr lang="en-US" dirty="0"/>
              <a:t>Vertical </a:t>
            </a:r>
            <a:r>
              <a:rPr lang="en-US" dirty="0" err="1"/>
              <a:t>emittance</a:t>
            </a:r>
            <a:r>
              <a:rPr lang="en-US" dirty="0"/>
              <a:t> growth observed twice in the vertical plane in beam 1 still under investigations for fill 1, since for fill 2 it corresponds to the separation of the beams.</a:t>
            </a:r>
          </a:p>
          <a:p>
            <a:pPr lvl="1"/>
            <a:r>
              <a:rPr lang="en-US" dirty="0" smtClean="0"/>
              <a:t>Missing </a:t>
            </a:r>
            <a:r>
              <a:rPr lang="en-US" dirty="0"/>
              <a:t>losses contribution to the Luminosity evolution model ( </a:t>
            </a:r>
            <a:r>
              <a:rPr lang="en-US" dirty="0" smtClean="0"/>
              <a:t>not only beam-beam </a:t>
            </a:r>
            <a:r>
              <a:rPr lang="en-US" dirty="0"/>
              <a:t>losses ?)</a:t>
            </a:r>
          </a:p>
          <a:p>
            <a:pPr lvl="1"/>
            <a:r>
              <a:rPr lang="en-US" dirty="0"/>
              <a:t>Long Range effects in fill </a:t>
            </a:r>
            <a:r>
              <a:rPr lang="en-US" dirty="0" smtClean="0"/>
              <a:t>2252 </a:t>
            </a:r>
            <a:r>
              <a:rPr lang="en-US" dirty="0"/>
              <a:t>or just losses from tune resonances?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2843" y="4809926"/>
            <a:ext cx="8641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Pile-up </a:t>
            </a:r>
            <a:r>
              <a:rPr lang="en-US" dirty="0" smtClean="0"/>
              <a:t>2</a:t>
            </a:r>
          </a:p>
          <a:p>
            <a:r>
              <a:rPr lang="en-US" dirty="0"/>
              <a:t> </a:t>
            </a:r>
            <a:r>
              <a:rPr lang="en-US" dirty="0" smtClean="0"/>
              <a:t>        Systematic studies  (parallel separation, leveling and noise excitation) still to be done.</a:t>
            </a:r>
          </a:p>
          <a:p>
            <a:r>
              <a:rPr lang="en-US" dirty="0" smtClean="0"/>
              <a:t>         The instabilities that showed up were independently present from the HO tune shift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843" y="1353542"/>
            <a:ext cx="8031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Commisioning</a:t>
            </a:r>
            <a:endParaRPr lang="en-GB" dirty="0" smtClean="0"/>
          </a:p>
          <a:p>
            <a:r>
              <a:rPr lang="en-GB" dirty="0" smtClean="0"/>
              <a:t>         Nominal and beyond beam-beam tune shift was achieved without any    </a:t>
            </a:r>
          </a:p>
          <a:p>
            <a:r>
              <a:rPr lang="en-GB" dirty="0"/>
              <a:t> </a:t>
            </a:r>
            <a:r>
              <a:rPr lang="en-GB" dirty="0" smtClean="0"/>
              <a:t>        particular problems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99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23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  <p:sp>
        <p:nvSpPr>
          <p:cNvPr id="4" name="Rectangle 3"/>
          <p:cNvSpPr/>
          <p:nvPr/>
        </p:nvSpPr>
        <p:spPr>
          <a:xfrm>
            <a:off x="2583223" y="2967335"/>
            <a:ext cx="39775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Thank you</a:t>
            </a:r>
          </a:p>
          <a:p>
            <a:pPr algn="ctr"/>
            <a:r>
              <a:rPr lang="en-US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or your attention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899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elogbook.cern.ch/eLogbook/attach_reader?attach_id=11556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03357"/>
            <a:ext cx="7524328" cy="574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24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195736" y="-27384"/>
            <a:ext cx="3900264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9" name="Rectangle 8"/>
          <p:cNvSpPr/>
          <p:nvPr/>
        </p:nvSpPr>
        <p:spPr>
          <a:xfrm>
            <a:off x="74528" y="868650"/>
            <a:ext cx="29853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 err="1">
                <a:solidFill>
                  <a:schemeClr val="tx2"/>
                </a:solidFill>
              </a:rPr>
              <a:t>Fill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1765-1766  </a:t>
            </a:r>
            <a:r>
              <a:rPr lang="it-IT" sz="2000" b="1" u="sng" dirty="0">
                <a:solidFill>
                  <a:schemeClr val="tx2"/>
                </a:solidFill>
              </a:rPr>
              <a:t>(</a:t>
            </a:r>
            <a:r>
              <a:rPr lang="it-IT" sz="2000" b="1" u="sng" dirty="0" err="1">
                <a:solidFill>
                  <a:schemeClr val="tx2"/>
                </a:solidFill>
              </a:rPr>
              <a:t>May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2011)</a:t>
            </a:r>
            <a:endParaRPr lang="it-IT" sz="2000" b="1" u="sng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226516"/>
            <a:ext cx="79208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Test 1: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elogbook.cern.ch/eLogbook/attach_reader?attach_id=11556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2" y="1599077"/>
            <a:ext cx="9063188" cy="231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elogbook.cern.ch/eLogbook/attach_reader?attach_id=11556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933056"/>
            <a:ext cx="9022222" cy="248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88" y="1844824"/>
            <a:ext cx="78581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hlinkClick r:id="rId7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68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25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200400" y="304800"/>
            <a:ext cx="1600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emitt_2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676400"/>
            <a:ext cx="5842118" cy="4572561"/>
          </a:xfrm>
          <a:prstGeom prst="rect">
            <a:avLst/>
          </a:prstGeom>
        </p:spPr>
      </p:pic>
      <p:pic>
        <p:nvPicPr>
          <p:cNvPr id="18" name="Picture 17" descr="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066800"/>
            <a:ext cx="2615784" cy="1447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b="1" dirty="0" err="1" smtClean="0"/>
              <a:t>Emitt</a:t>
            </a:r>
            <a:r>
              <a:rPr lang="en-US" b="1" dirty="0" smtClean="0"/>
              <a:t>. Int. Meas. </a:t>
            </a:r>
            <a:r>
              <a:rPr lang="en-US" dirty="0" smtClean="0"/>
              <a:t>- Computed </a:t>
            </a:r>
            <a:r>
              <a:rPr lang="en-US" dirty="0" err="1" smtClean="0"/>
              <a:t>Lumi</a:t>
            </a:r>
            <a:r>
              <a:rPr lang="en-US" dirty="0" smtClean="0"/>
              <a:t> - Beam Losses -  Simulation 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657600" y="2971800"/>
            <a:ext cx="3276600" cy="2819400"/>
            <a:chOff x="3657600" y="2971800"/>
            <a:chExt cx="3276600" cy="2819400"/>
          </a:xfrm>
        </p:grpSpPr>
        <p:sp>
          <p:nvSpPr>
            <p:cNvPr id="27" name="Multiply 26"/>
            <p:cNvSpPr/>
            <p:nvPr/>
          </p:nvSpPr>
          <p:spPr>
            <a:xfrm>
              <a:off x="3657600" y="30480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Multiply 27"/>
            <p:cNvSpPr/>
            <p:nvPr/>
          </p:nvSpPr>
          <p:spPr>
            <a:xfrm>
              <a:off x="3657600" y="54864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Multiply 28"/>
            <p:cNvSpPr/>
            <p:nvPr/>
          </p:nvSpPr>
          <p:spPr>
            <a:xfrm>
              <a:off x="6705600" y="29718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Multiply 29"/>
            <p:cNvSpPr/>
            <p:nvPr/>
          </p:nvSpPr>
          <p:spPr>
            <a:xfrm>
              <a:off x="6705600" y="51816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14400" y="2133600"/>
            <a:ext cx="685800" cy="304800"/>
            <a:chOff x="914400" y="2133600"/>
            <a:chExt cx="685800" cy="304800"/>
          </a:xfrm>
        </p:grpSpPr>
        <p:sp>
          <p:nvSpPr>
            <p:cNvPr id="32" name="Oval 31"/>
            <p:cNvSpPr/>
            <p:nvPr/>
          </p:nvSpPr>
          <p:spPr>
            <a:xfrm>
              <a:off x="914400" y="21336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371600" y="21336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914400" y="22860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371600" y="22860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09800" y="2133600"/>
            <a:ext cx="685800" cy="304800"/>
            <a:chOff x="914400" y="2133600"/>
            <a:chExt cx="685800" cy="304800"/>
          </a:xfrm>
        </p:grpSpPr>
        <p:sp>
          <p:nvSpPr>
            <p:cNvPr id="39" name="Oval 38"/>
            <p:cNvSpPr/>
            <p:nvPr/>
          </p:nvSpPr>
          <p:spPr>
            <a:xfrm>
              <a:off x="914400" y="21336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371600" y="21336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914400" y="22860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371600" y="22860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Multiply 42"/>
          <p:cNvSpPr/>
          <p:nvPr/>
        </p:nvSpPr>
        <p:spPr>
          <a:xfrm>
            <a:off x="5257800" y="48006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ultiply 43"/>
          <p:cNvSpPr/>
          <p:nvPr/>
        </p:nvSpPr>
        <p:spPr>
          <a:xfrm>
            <a:off x="8305800" y="46482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Multiply 44"/>
          <p:cNvSpPr/>
          <p:nvPr/>
        </p:nvSpPr>
        <p:spPr>
          <a:xfrm>
            <a:off x="8305800" y="22860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Multiply 45"/>
          <p:cNvSpPr/>
          <p:nvPr/>
        </p:nvSpPr>
        <p:spPr>
          <a:xfrm>
            <a:off x="5257800" y="25908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8600" y="3429000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Growth @ </a:t>
            </a:r>
            <a:r>
              <a:rPr lang="en-US" b="1" dirty="0" err="1" smtClean="0"/>
              <a:t>Inj</a:t>
            </a:r>
            <a:r>
              <a:rPr lang="en-US" b="1" dirty="0" smtClean="0"/>
              <a:t> :</a:t>
            </a:r>
          </a:p>
          <a:p>
            <a:r>
              <a:rPr lang="en-US" dirty="0" smtClean="0"/>
              <a:t>B1 ~ 12%</a:t>
            </a:r>
          </a:p>
          <a:p>
            <a:r>
              <a:rPr lang="en-US" dirty="0" smtClean="0"/>
              <a:t>B2 ~ 8%</a:t>
            </a:r>
          </a:p>
          <a:p>
            <a:r>
              <a:rPr lang="en-US" b="1" dirty="0" smtClean="0"/>
              <a:t>Growth @ Ramp</a:t>
            </a:r>
            <a:r>
              <a:rPr lang="en-US" dirty="0" smtClean="0"/>
              <a:t>:</a:t>
            </a:r>
          </a:p>
          <a:p>
            <a:r>
              <a:rPr lang="en-US" dirty="0" smtClean="0"/>
              <a:t>B1H ~ 44%</a:t>
            </a:r>
          </a:p>
          <a:p>
            <a:r>
              <a:rPr lang="en-US" dirty="0" smtClean="0"/>
              <a:t>B1V ~ 30%</a:t>
            </a:r>
          </a:p>
          <a:p>
            <a:r>
              <a:rPr lang="en-US" dirty="0" smtClean="0"/>
              <a:t>B2H ~ 30%</a:t>
            </a:r>
          </a:p>
          <a:p>
            <a:r>
              <a:rPr lang="en-US" dirty="0" smtClean="0"/>
              <a:t>B2V ~ 7  %</a:t>
            </a:r>
          </a:p>
        </p:txBody>
      </p:sp>
      <p:sp>
        <p:nvSpPr>
          <p:cNvPr id="48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sp>
        <p:nvSpPr>
          <p:cNvPr id="49" name="TextBox 48">
            <a:hlinkClick r:id="rId5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61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26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14400" y="1404878"/>
            <a:ext cx="7162800" cy="5224522"/>
            <a:chOff x="914400" y="838200"/>
            <a:chExt cx="7162800" cy="5224522"/>
          </a:xfrm>
        </p:grpSpPr>
        <p:sp>
          <p:nvSpPr>
            <p:cNvPr id="10" name="TextBox 9"/>
            <p:cNvSpPr txBox="1"/>
            <p:nvPr/>
          </p:nvSpPr>
          <p:spPr>
            <a:xfrm>
              <a:off x="914400" y="3200400"/>
              <a:ext cx="71628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• the emittance growth and the particle loss due to scattering on the residual gas;</a:t>
              </a:r>
            </a:p>
            <a:p>
              <a:r>
                <a:rPr lang="en-US" dirty="0" smtClean="0"/>
                <a:t>• the particle loss and the emittance growth due to scattering in IPs;</a:t>
              </a:r>
            </a:p>
            <a:p>
              <a:r>
                <a:rPr lang="en-US" dirty="0" smtClean="0"/>
                <a:t>• the transverse and longitudinal emittance growth due to intrabeam scattering;</a:t>
              </a:r>
            </a:p>
            <a:p>
              <a:r>
                <a:rPr lang="en-US" dirty="0" smtClean="0"/>
                <a:t>• the bunch lengthening due to RF noise;</a:t>
              </a:r>
            </a:p>
            <a:p>
              <a:r>
                <a:rPr lang="en-US" dirty="0" smtClean="0"/>
                <a:t>• </a:t>
              </a:r>
              <a:r>
                <a:rPr lang="it-IT" dirty="0" smtClean="0"/>
                <a:t>The emittance growth predicted from the Transverse Feedback Systems (ADT) noise</a:t>
              </a:r>
            </a:p>
            <a:p>
              <a:r>
                <a:rPr lang="en-US" dirty="0" smtClean="0"/>
                <a:t>• synchrotron radiation damping.</a:t>
              </a:r>
              <a:endParaRPr lang="it-IT" dirty="0" smtClean="0"/>
            </a:p>
            <a:p>
              <a:endParaRPr lang="en-US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28800" y="838200"/>
              <a:ext cx="525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Parametric Ordinary Differential Equations (ODEs) in :</a:t>
              </a:r>
              <a:endParaRPr lang="en-US" dirty="0"/>
            </a:p>
          </p:txBody>
        </p:sp>
        <p:grpSp>
          <p:nvGrpSpPr>
            <p:cNvPr id="12" name="Group 17"/>
            <p:cNvGrpSpPr/>
            <p:nvPr/>
          </p:nvGrpSpPr>
          <p:grpSpPr>
            <a:xfrm>
              <a:off x="5181600" y="1600200"/>
              <a:ext cx="2590800" cy="174486"/>
              <a:chOff x="5486400" y="1752600"/>
              <a:chExt cx="3429000" cy="707886"/>
            </a:xfrm>
          </p:grpSpPr>
          <p:cxnSp>
            <p:nvCxnSpPr>
              <p:cNvPr id="19" name="Elbow Connector 18"/>
              <p:cNvCxnSpPr/>
              <p:nvPr/>
            </p:nvCxnSpPr>
            <p:spPr>
              <a:xfrm flipV="1">
                <a:off x="5486400" y="1981200"/>
                <a:ext cx="1371600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6781800" y="1752600"/>
                <a:ext cx="2133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dirty="0" smtClean="0">
                    <a:solidFill>
                      <a:srgbClr val="FF0000"/>
                    </a:solidFill>
                  </a:rPr>
                  <a:t>Rms Momentum Spread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 19"/>
            <p:cNvGrpSpPr/>
            <p:nvPr/>
          </p:nvGrpSpPr>
          <p:grpSpPr>
            <a:xfrm>
              <a:off x="1295400" y="1905000"/>
              <a:ext cx="2362200" cy="381000"/>
              <a:chOff x="1295400" y="2743200"/>
              <a:chExt cx="2362200" cy="2438400"/>
            </a:xfrm>
          </p:grpSpPr>
          <p:cxnSp>
            <p:nvCxnSpPr>
              <p:cNvPr id="17" name="Elbow Connector 16"/>
              <p:cNvCxnSpPr/>
              <p:nvPr/>
            </p:nvCxnSpPr>
            <p:spPr>
              <a:xfrm rot="5400000">
                <a:off x="1943100" y="3009900"/>
                <a:ext cx="1981200" cy="1447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295400" y="4781490"/>
                <a:ext cx="1905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FF0000"/>
                    </a:solidFill>
                  </a:rPr>
                  <a:t>Beam Emittance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" name="Group 18"/>
            <p:cNvGrpSpPr/>
            <p:nvPr/>
          </p:nvGrpSpPr>
          <p:grpSpPr>
            <a:xfrm>
              <a:off x="3352800" y="1828800"/>
              <a:ext cx="1828800" cy="762000"/>
              <a:chOff x="3429000" y="2971800"/>
              <a:chExt cx="1828800" cy="2152710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3467894" y="3847306"/>
                <a:ext cx="1752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429000" y="4724400"/>
                <a:ext cx="1828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FF0000"/>
                    </a:solidFill>
                  </a:rPr>
                  <a:t>Beam Intensity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862078"/>
            <a:ext cx="2133600" cy="61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  <p:sp>
        <p:nvSpPr>
          <p:cNvPr id="23" name="TextBox 22">
            <a:hlinkClick r:id="rId4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55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27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152400" y="990600"/>
            <a:ext cx="8153400" cy="5562600"/>
            <a:chOff x="533400" y="990600"/>
            <a:chExt cx="8153400" cy="5562600"/>
          </a:xfrm>
        </p:grpSpPr>
        <p:pic>
          <p:nvPicPr>
            <p:cNvPr id="10" name="Picture 9" descr="b2off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62600" y="990600"/>
              <a:ext cx="3124200" cy="20574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53200" y="10668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BEAM 2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1" descr="b1off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3400" y="1032040"/>
              <a:ext cx="3086525" cy="201596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00200" y="1143000"/>
              <a:ext cx="1633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BEAM 1</a:t>
              </a:r>
              <a:endParaRPr lang="en-US" sz="1600" b="1" dirty="0">
                <a:solidFill>
                  <a:srgbClr val="0070C0"/>
                </a:solidFill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9200" y="3048000"/>
              <a:ext cx="6748833" cy="211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95400" y="4850108"/>
              <a:ext cx="6629400" cy="1703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</p:spTree>
    <p:extLst>
      <p:ext uri="{BB962C8B-B14F-4D97-AF65-F5344CB8AC3E}">
        <p14:creationId xmlns:p14="http://schemas.microsoft.com/office/powerpoint/2010/main" val="192750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28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pic>
        <p:nvPicPr>
          <p:cNvPr id="9" name="Picture 8" descr="tot_add_losses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62200"/>
            <a:ext cx="9144000" cy="373380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</p:spTree>
    <p:extLst>
      <p:ext uri="{BB962C8B-B14F-4D97-AF65-F5344CB8AC3E}">
        <p14:creationId xmlns:p14="http://schemas.microsoft.com/office/powerpoint/2010/main" val="139907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29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pic>
        <p:nvPicPr>
          <p:cNvPr id="9" name="Picture 8" descr="3HO1H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25588" y="1752600"/>
            <a:ext cx="8683788" cy="411480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99060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F0"/>
                </a:solidFill>
              </a:rPr>
              <a:t>b101</a:t>
            </a:r>
            <a:r>
              <a:rPr lang="en-GB" dirty="0" smtClean="0"/>
              <a:t> -  </a:t>
            </a:r>
            <a:r>
              <a:rPr lang="en-GB" b="1" dirty="0" smtClean="0">
                <a:solidFill>
                  <a:srgbClr val="FF0000"/>
                </a:solidFill>
              </a:rPr>
              <a:t>b101</a:t>
            </a:r>
            <a:r>
              <a:rPr lang="en-GB" dirty="0" smtClean="0"/>
              <a:t>  (HO in IP1 IP5)</a:t>
            </a:r>
          </a:p>
          <a:p>
            <a:r>
              <a:rPr lang="en-GB" b="1" dirty="0">
                <a:solidFill>
                  <a:srgbClr val="00B0F0"/>
                </a:solidFill>
              </a:rPr>
              <a:t>b</a:t>
            </a:r>
            <a:r>
              <a:rPr lang="en-GB" b="1" dirty="0" smtClean="0">
                <a:solidFill>
                  <a:srgbClr val="00B0F0"/>
                </a:solidFill>
              </a:rPr>
              <a:t>101</a:t>
            </a:r>
            <a:r>
              <a:rPr lang="en-GB" dirty="0" smtClean="0"/>
              <a:t> -  </a:t>
            </a:r>
            <a:r>
              <a:rPr lang="en-GB" b="1" dirty="0" smtClean="0">
                <a:solidFill>
                  <a:srgbClr val="FF0000"/>
                </a:solidFill>
              </a:rPr>
              <a:t>b992</a:t>
            </a:r>
            <a:r>
              <a:rPr lang="en-GB" dirty="0" smtClean="0"/>
              <a:t>  (HO in IP2)</a:t>
            </a:r>
          </a:p>
          <a:p>
            <a:r>
              <a:rPr lang="en-GB" b="1" dirty="0">
                <a:solidFill>
                  <a:srgbClr val="00B0F0"/>
                </a:solidFill>
              </a:rPr>
              <a:t>b</a:t>
            </a:r>
            <a:r>
              <a:rPr lang="en-GB" b="1" dirty="0" smtClean="0">
                <a:solidFill>
                  <a:srgbClr val="00B0F0"/>
                </a:solidFill>
              </a:rPr>
              <a:t>995</a:t>
            </a:r>
            <a:r>
              <a:rPr lang="en-GB" dirty="0" smtClean="0"/>
              <a:t> -  </a:t>
            </a:r>
            <a:r>
              <a:rPr lang="en-GB" b="1" dirty="0" smtClean="0">
                <a:solidFill>
                  <a:srgbClr val="FF0000"/>
                </a:solidFill>
              </a:rPr>
              <a:t>b101</a:t>
            </a:r>
            <a:r>
              <a:rPr lang="en-GB" dirty="0" smtClean="0"/>
              <a:t>  (HO in IP8)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112474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b</a:t>
            </a:r>
            <a:r>
              <a:rPr lang="en-GB" b="1" dirty="0" smtClean="0">
                <a:solidFill>
                  <a:srgbClr val="00B0F0"/>
                </a:solidFill>
              </a:rPr>
              <a:t>995</a:t>
            </a:r>
            <a:r>
              <a:rPr lang="en-GB" dirty="0" smtClean="0"/>
              <a:t>  -  </a:t>
            </a:r>
            <a:r>
              <a:rPr lang="en-GB" b="1" dirty="0" smtClean="0">
                <a:solidFill>
                  <a:srgbClr val="FF0000"/>
                </a:solidFill>
              </a:rPr>
              <a:t>b992</a:t>
            </a:r>
            <a:r>
              <a:rPr lang="en-GB" dirty="0" smtClean="0"/>
              <a:t>  (LR in IP 1 IP5)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68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3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-27384"/>
            <a:ext cx="2971800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980728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Beam- beam limit at the LHC</a:t>
            </a:r>
            <a:endParaRPr lang="en-GB" sz="2000" b="1" dirty="0"/>
          </a:p>
        </p:txBody>
      </p:sp>
      <p:sp>
        <p:nvSpPr>
          <p:cNvPr id="9" name="Cross 8"/>
          <p:cNvSpPr/>
          <p:nvPr/>
        </p:nvSpPr>
        <p:spPr>
          <a:xfrm rot="2737702">
            <a:off x="4446664" y="967148"/>
            <a:ext cx="412535" cy="427271"/>
          </a:xfrm>
          <a:prstGeom prst="plus">
            <a:avLst>
              <a:gd name="adj" fmla="val 3889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76867" y="13648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Tolerance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73420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Since the beginning it was unclear whether the beam-beam limitation for the LHC</a:t>
            </a:r>
          </a:p>
          <a:p>
            <a:pPr algn="ctr"/>
            <a:r>
              <a:rPr lang="en-US" sz="2000" b="1" dirty="0" smtClean="0"/>
              <a:t>will come from Head On or Long Range Collisions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286000" y="31084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Identifying  the limit is crucial for the luminosity optimization scenario 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45632" y="2217638"/>
            <a:ext cx="1090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</a:t>
            </a:r>
            <a:endParaRPr lang="en-US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28455" y="2217638"/>
            <a:ext cx="867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LR</a:t>
            </a:r>
            <a:endParaRPr lang="en-US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88931" y="2473732"/>
            <a:ext cx="5924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vs.</a:t>
            </a:r>
            <a:endParaRPr lang="en-US" sz="28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7504" y="3898247"/>
            <a:ext cx="4680520" cy="2123041"/>
            <a:chOff x="683568" y="2818127"/>
            <a:chExt cx="4680520" cy="212304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Rectangle 17"/>
                <p:cNvSpPr/>
                <p:nvPr/>
              </p:nvSpPr>
              <p:spPr>
                <a:xfrm>
                  <a:off x="683568" y="3463840"/>
                  <a:ext cx="4680520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Wingdings" pitchFamily="2" charset="2"/>
                    <a:buChar char="§"/>
                  </a:pPr>
                  <a:r>
                    <a:rPr lang="en-US" dirty="0" smtClean="0"/>
                    <a:t>Increase Bunch </a:t>
                  </a:r>
                  <a:r>
                    <a:rPr lang="en-US" dirty="0"/>
                    <a:t>I</a:t>
                  </a:r>
                  <a:r>
                    <a:rPr lang="en-US" dirty="0" smtClean="0"/>
                    <a:t>ntensity N</a:t>
                  </a:r>
                  <a:endParaRPr lang="en-US" dirty="0"/>
                </a:p>
                <a:p>
                  <a:pPr marL="285750" indent="-285750">
                    <a:buFont typeface="Wingdings" pitchFamily="2" charset="2"/>
                    <a:buChar char="§"/>
                  </a:pPr>
                  <a:r>
                    <a:rPr lang="en-US" dirty="0"/>
                    <a:t>Increase </a:t>
                  </a:r>
                  <a:r>
                    <a:rPr lang="en-US" dirty="0" smtClean="0"/>
                    <a:t>Bunch emittance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𝜀</m:t>
                      </m:r>
                    </m:oMath>
                  </a14:m>
                  <a:endParaRPr lang="en-US" dirty="0"/>
                </a:p>
                <a:p>
                  <a:pPr marL="285750" indent="-285750">
                    <a:buFont typeface="Wingdings" pitchFamily="2" charset="2"/>
                    <a:buChar char="§"/>
                  </a:pPr>
                  <a:r>
                    <a:rPr lang="en-US" dirty="0"/>
                    <a:t>The ratio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is </a:t>
                  </a:r>
                  <a:r>
                    <a:rPr lang="en-US" dirty="0"/>
                    <a:t>constant </a:t>
                  </a:r>
                </a:p>
                <a:p>
                  <a:pPr marL="742950" lvl="1" indent="-285750">
                    <a:buFont typeface="Arial" pitchFamily="34" charset="0"/>
                    <a:buChar char="•"/>
                  </a:pPr>
                  <a:r>
                    <a:rPr lang="en-US" dirty="0" smtClean="0"/>
                    <a:t>Luminosity </a:t>
                  </a:r>
                  <a:r>
                    <a:rPr lang="en-US" dirty="0"/>
                    <a:t>increase </a:t>
                  </a:r>
                  <a:r>
                    <a:rPr lang="en-US" dirty="0" smtClean="0"/>
                    <a:t>due to </a:t>
                  </a:r>
                  <a:r>
                    <a:rPr lang="en-US" dirty="0"/>
                    <a:t>N </a:t>
                  </a:r>
                  <a:r>
                    <a:rPr lang="en-US" dirty="0" smtClean="0"/>
                    <a:t>↗  , β* ↘</a:t>
                  </a:r>
                  <a:endParaRPr lang="en-US" dirty="0"/>
                </a:p>
                <a:p>
                  <a:pPr marL="742950" lvl="1" indent="-285750">
                    <a:buFont typeface="Arial" pitchFamily="34" charset="0"/>
                    <a:buChar char="•"/>
                  </a:pPr>
                  <a:r>
                    <a:rPr lang="el-GR" b="1" dirty="0" smtClean="0"/>
                    <a:t>ξ</a:t>
                  </a:r>
                  <a:r>
                    <a:rPr lang="en-GB" b="1" dirty="0" smtClean="0"/>
                    <a:t> </a:t>
                  </a:r>
                  <a:r>
                    <a:rPr lang="en-US" dirty="0" smtClean="0"/>
                    <a:t>is </a:t>
                  </a:r>
                  <a:r>
                    <a:rPr lang="en-US" dirty="0"/>
                    <a:t>unperturbed</a:t>
                  </a:r>
                </a:p>
              </p:txBody>
            </p:sp>
          </mc:Choice>
          <mc:Fallback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568" y="3463840"/>
                  <a:ext cx="4680520" cy="14773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913" t="-2058" b="-53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763688" y="2818127"/>
                  <a:ext cx="1001748" cy="6108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𝑄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∝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it-IT" i="1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:mv="urn:schemas-microsoft-com:mac:vml" xmlns="">
            <p:sp>
              <p:nvSpPr>
                <p:cNvPr id="19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688" y="2818127"/>
                  <a:ext cx="1001748" cy="61087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5652120" y="3908475"/>
            <a:ext cx="3168352" cy="2688877"/>
            <a:chOff x="5652120" y="2829774"/>
            <a:chExt cx="3168352" cy="26888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5915745" y="2829774"/>
                  <a:ext cx="1623393" cy="6575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𝑄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∝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it-IT" i="1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sSup>
                              <m:sSupPr>
                                <m:ctrlP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it-IT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:mv="urn:schemas-microsoft-com:mac:vml" xmlns="">
            <p:sp>
              <p:nvSpPr>
                <p:cNvPr id="21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5745" y="2829774"/>
                  <a:ext cx="1623393" cy="65755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5652120" y="3487326"/>
                  <a:ext cx="3168352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</a:t>
                  </a:r>
                  <a:r>
                    <a:rPr lang="en-US" dirty="0" smtClean="0"/>
                    <a:t>hange of</a:t>
                  </a:r>
                  <a:r>
                    <a:rPr lang="en-US" dirty="0"/>
                    <a:t> </a:t>
                  </a:r>
                  <a:r>
                    <a:rPr lang="en-US" dirty="0" smtClean="0"/>
                    <a:t>   β* or energy  (</a:t>
                  </a:r>
                  <a14:m>
                    <m:oMath xmlns:m="http://schemas.openxmlformats.org/officeDocument/2006/math">
                      <m:r>
                        <a:rPr lang="it-IT" i="1">
                          <a:latin typeface="Cambria Math"/>
                          <a:ea typeface="Cambria Math"/>
                        </a:rPr>
                        <m:t>𝛾</m:t>
                      </m:r>
                    </m:oMath>
                  </a14:m>
                  <a:r>
                    <a:rPr lang="en-US" dirty="0" smtClean="0"/>
                    <a:t>)</a:t>
                  </a:r>
                </a:p>
                <a:p>
                  <a:r>
                    <a:rPr lang="en-US" dirty="0" smtClean="0"/>
                    <a:t>Implies change of crossing angle (</a:t>
                  </a:r>
                  <a14:m>
                    <m:oMath xmlns:m="http://schemas.openxmlformats.org/officeDocument/2006/math">
                      <m:r>
                        <a:rPr lang="it-IT" i="1">
                          <a:latin typeface="Cambria Math"/>
                          <a:ea typeface="Cambria Math"/>
                        </a:rPr>
                        <m:t>𝛼</m:t>
                      </m:r>
                    </m:oMath>
                  </a14:m>
                  <a:r>
                    <a:rPr lang="en-US" dirty="0" smtClean="0"/>
                    <a:t>) to keep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it-IT" i="1">
                          <a:latin typeface="Cambria Math"/>
                          <a:ea typeface="Cambria Math"/>
                        </a:rPr>
                        <m:t>𝑄</m:t>
                      </m:r>
                    </m:oMath>
                  </a14:m>
                  <a:r>
                    <a:rPr lang="en-US" dirty="0" smtClean="0"/>
                    <a:t> constant</a:t>
                  </a:r>
                </a:p>
                <a:p>
                  <a:endParaRPr lang="en-US" dirty="0"/>
                </a:p>
                <a:p>
                  <a:r>
                    <a:rPr lang="en-US" dirty="0" smtClean="0"/>
                    <a:t>Preferred scenario:</a:t>
                  </a:r>
                </a:p>
                <a:p>
                  <a:r>
                    <a:rPr lang="en-US" dirty="0" smtClean="0"/>
                    <a:t>Moderate </a:t>
                  </a:r>
                  <a:r>
                    <a:rPr lang="en-US" dirty="0"/>
                    <a:t>β* </a:t>
                  </a:r>
                  <a:r>
                    <a:rPr lang="en-US" dirty="0" smtClean="0"/>
                    <a:t>along with high bunch number</a:t>
                  </a:r>
                </a:p>
              </p:txBody>
            </p:sp>
          </mc:Choice>
          <mc:Fallback xmlns:mv="urn:schemas-microsoft-com:mac:vml" xmlns="">
            <p:sp>
              <p:nvSpPr>
                <p:cNvPr id="22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2120" y="3487326"/>
                  <a:ext cx="3168352" cy="203132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538" t="-1502" b="-39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Rectangle 22"/>
          <p:cNvSpPr/>
          <p:nvPr/>
        </p:nvSpPr>
        <p:spPr>
          <a:xfrm>
            <a:off x="107504" y="3754800"/>
            <a:ext cx="4536504" cy="2770543"/>
          </a:xfrm>
          <a:prstGeom prst="rect">
            <a:avLst/>
          </a:prstGeom>
          <a:noFill/>
          <a:ln w="666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788024" y="3754800"/>
            <a:ext cx="4320480" cy="2770543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9144170">
            <a:off x="5112060" y="4494959"/>
            <a:ext cx="367240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See W. Herr Talk </a:t>
            </a:r>
            <a:r>
              <a:rPr lang="en-US" b="1" dirty="0" smtClean="0"/>
              <a:t># 31</a:t>
            </a:r>
            <a:r>
              <a:rPr lang="en-US" b="1" dirty="0" smtClean="0">
                <a:solidFill>
                  <a:srgbClr val="FF0000"/>
                </a:solidFill>
              </a:rPr>
              <a:t> : Long range beam-beam effects and experience in the LHC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74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8691E-7 L -0.21077 0.0987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38" y="492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18691E-7 L 0.15642 0.0987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3" y="49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1" grpId="0"/>
      <p:bldP spid="12" grpId="0"/>
      <p:bldP spid="13" grpId="0"/>
      <p:bldP spid="14" grpId="0"/>
      <p:bldP spid="14" grpId="1"/>
      <p:bldP spid="15" grpId="0"/>
      <p:bldP spid="15" grpId="1"/>
      <p:bldP spid="16" grpId="0"/>
      <p:bldP spid="16" grpId="1"/>
      <p:bldP spid="23" grpId="0" animBg="1"/>
      <p:bldP spid="24" grpId="0" animBg="1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838200" y="778470"/>
            <a:ext cx="7620000" cy="5774730"/>
            <a:chOff x="0" y="40430"/>
            <a:chExt cx="9144000" cy="6888824"/>
          </a:xfrm>
        </p:grpSpPr>
        <p:pic>
          <p:nvPicPr>
            <p:cNvPr id="28" name="Picture 27" descr="beam_2-bunch_992.e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0430"/>
              <a:ext cx="9144000" cy="6777140"/>
            </a:xfrm>
            <a:prstGeom prst="rect">
              <a:avLst/>
            </a:prstGeom>
          </p:spPr>
        </p:pic>
        <p:grpSp>
          <p:nvGrpSpPr>
            <p:cNvPr id="29" name="Group 15"/>
            <p:cNvGrpSpPr/>
            <p:nvPr/>
          </p:nvGrpSpPr>
          <p:grpSpPr>
            <a:xfrm>
              <a:off x="5292080" y="620688"/>
              <a:ext cx="1800200" cy="5472608"/>
              <a:chOff x="5292080" y="620688"/>
              <a:chExt cx="1800200" cy="547260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292080" y="620688"/>
                <a:ext cx="576064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60232" y="620688"/>
                <a:ext cx="432048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012160" y="620688"/>
                <a:ext cx="432048" cy="1008112"/>
              </a:xfrm>
              <a:prstGeom prst="rect">
                <a:avLst/>
              </a:prstGeom>
              <a:solidFill>
                <a:srgbClr val="00B0F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012160" y="2132856"/>
                <a:ext cx="432048" cy="936104"/>
              </a:xfrm>
              <a:prstGeom prst="rect">
                <a:avLst/>
              </a:prstGeom>
              <a:solidFill>
                <a:srgbClr val="00B0F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292080" y="2132856"/>
                <a:ext cx="576064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660232" y="2132856"/>
                <a:ext cx="432048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012160" y="3573016"/>
                <a:ext cx="432048" cy="1008112"/>
              </a:xfrm>
              <a:prstGeom prst="rect">
                <a:avLst/>
              </a:prstGeom>
              <a:solidFill>
                <a:srgbClr val="00B0F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292080" y="3573016"/>
                <a:ext cx="576064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660232" y="3573016"/>
                <a:ext cx="432048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012160" y="5085184"/>
                <a:ext cx="432048" cy="1008112"/>
              </a:xfrm>
              <a:prstGeom prst="rect">
                <a:avLst/>
              </a:prstGeom>
              <a:solidFill>
                <a:srgbClr val="00B0F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292080" y="5085184"/>
                <a:ext cx="576064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660232" y="5085184"/>
                <a:ext cx="432048" cy="1008112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555774" y="6488668"/>
              <a:ext cx="4667984" cy="440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Colliding in :        IP 2 with    #101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703840" y="908720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-1.952 E9 p/h</a:t>
              </a:r>
              <a:endParaRPr lang="en-US" sz="1600" b="1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30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G.Trad – </a:t>
            </a:r>
            <a:r>
              <a:rPr lang="en-GB" sz="1400" b="1" i="1" dirty="0"/>
              <a:t>BB2013</a:t>
            </a:r>
            <a:r>
              <a:rPr lang="it-IT" sz="1400" dirty="0"/>
              <a:t> March 19, 2013</a:t>
            </a:r>
          </a:p>
        </p:txBody>
      </p:sp>
      <p:sp>
        <p:nvSpPr>
          <p:cNvPr id="26" name="TextBox 25">
            <a:hlinkClick r:id="rId4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0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4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-27384"/>
            <a:ext cx="2971800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21873" y="993502"/>
            <a:ext cx="4060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From the Design Report of the LHC, </a:t>
            </a:r>
            <a:r>
              <a:rPr lang="it-IT" b="1" dirty="0" smtClean="0"/>
              <a:t>the </a:t>
            </a:r>
            <a:r>
              <a:rPr lang="en-US" b="1" dirty="0" smtClean="0"/>
              <a:t>nominal</a:t>
            </a:r>
            <a:r>
              <a:rPr lang="it-IT" b="1" dirty="0" smtClean="0"/>
              <a:t> </a:t>
            </a:r>
            <a:r>
              <a:rPr lang="it-IT" b="1" dirty="0"/>
              <a:t>HO </a:t>
            </a:r>
            <a:r>
              <a:rPr lang="it-IT" b="1" dirty="0" err="1" smtClean="0"/>
              <a:t>tune</a:t>
            </a:r>
            <a:r>
              <a:rPr lang="it-IT" b="1" dirty="0" smtClean="0"/>
              <a:t> </a:t>
            </a:r>
            <a:r>
              <a:rPr lang="it-IT" b="1" dirty="0" err="1" smtClean="0"/>
              <a:t>shift</a:t>
            </a:r>
            <a:r>
              <a:rPr lang="it-IT" b="1" dirty="0" smtClean="0"/>
              <a:t> </a:t>
            </a:r>
            <a:r>
              <a:rPr lang="it-IT" b="1" dirty="0"/>
              <a:t>: </a:t>
            </a:r>
            <a:endParaRPr lang="it-IT" b="1" dirty="0" smtClean="0"/>
          </a:p>
          <a:p>
            <a:pPr algn="ctr"/>
            <a:r>
              <a:rPr lang="el-GR" b="1" dirty="0"/>
              <a:t>ξ</a:t>
            </a:r>
            <a:r>
              <a:rPr lang="en-US" b="1" dirty="0" smtClean="0"/>
              <a:t> </a:t>
            </a:r>
            <a:r>
              <a:rPr lang="en-US" b="1" dirty="0" smtClean="0"/>
              <a:t>=</a:t>
            </a:r>
            <a:r>
              <a:rPr lang="it-IT" b="1" dirty="0" smtClean="0"/>
              <a:t>0.0037 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107504" y="1990581"/>
            <a:ext cx="18020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Caution: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50903" y="3299499"/>
            <a:ext cx="5053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SPS experience</a:t>
            </a:r>
          </a:p>
          <a:p>
            <a:r>
              <a:rPr lang="en-US" dirty="0" smtClean="0"/>
              <a:t>Possible contribution from lattice non linearity</a:t>
            </a:r>
          </a:p>
          <a:p>
            <a:r>
              <a:rPr lang="en-US" dirty="0" smtClean="0"/>
              <a:t>Significant LR contributions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613352" y="3565465"/>
            <a:ext cx="18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was </a:t>
            </a:r>
            <a:r>
              <a:rPr lang="en-US" dirty="0"/>
              <a:t>derived from: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55843" y="294875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nominal </a:t>
            </a:r>
            <a:r>
              <a:rPr lang="en-US" dirty="0" smtClean="0"/>
              <a:t> HO </a:t>
            </a:r>
            <a:r>
              <a:rPr lang="en-US" dirty="0"/>
              <a:t>tune shift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265329" y="4719531"/>
            <a:ext cx="1293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in </a:t>
            </a:r>
            <a:r>
              <a:rPr lang="it-IT" dirty="0" err="1"/>
              <a:t>order</a:t>
            </a:r>
            <a:r>
              <a:rPr lang="it-IT" dirty="0"/>
              <a:t> </a:t>
            </a:r>
            <a:r>
              <a:rPr lang="it-IT" dirty="0" smtClean="0"/>
              <a:t>to: 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563021" y="44425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/>
              <a:t>acheive</a:t>
            </a:r>
            <a:r>
              <a:rPr lang="en-GB" dirty="0" smtClean="0"/>
              <a:t> the target of 10</a:t>
            </a:r>
            <a:r>
              <a:rPr lang="en-GB" baseline="30000" dirty="0" smtClean="0"/>
              <a:t>34</a:t>
            </a:r>
            <a:r>
              <a:rPr lang="en-GB" dirty="0" smtClean="0"/>
              <a:t> luminosity</a:t>
            </a:r>
          </a:p>
          <a:p>
            <a:r>
              <a:rPr lang="en-GB" dirty="0" smtClean="0"/>
              <a:t>with a coherent set of «safe» parameters </a:t>
            </a:r>
          </a:p>
          <a:p>
            <a:r>
              <a:rPr lang="en-GB" dirty="0" smtClean="0"/>
              <a:t>(N:1.15 10</a:t>
            </a:r>
            <a:r>
              <a:rPr lang="en-GB" baseline="30000" dirty="0" smtClean="0"/>
              <a:t>11</a:t>
            </a:r>
            <a:r>
              <a:rPr lang="en-GB" dirty="0" smtClean="0"/>
              <a:t> ppb  , ε :3.75 </a:t>
            </a:r>
            <a:r>
              <a:rPr lang="en-GB" dirty="0" err="1" smtClean="0"/>
              <a:t>μm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613707" y="5807005"/>
            <a:ext cx="7876643" cy="646331"/>
          </a:xfrm>
          <a:prstGeom prst="rect">
            <a:avLst/>
          </a:prstGeom>
          <a:solidFill>
            <a:srgbClr val="00B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/>
                <a:solidFill>
                  <a:schemeClr val="bg1"/>
                </a:solidFill>
                <a:effectLst/>
              </a:rPr>
              <a:t>Very Conservative , not an upper limit!!!</a:t>
            </a:r>
            <a:endParaRPr lang="en-US" sz="3600" b="1" cap="none" spc="0" dirty="0">
              <a:ln/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2158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5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9" name="Rectangle 8"/>
          <p:cNvSpPr/>
          <p:nvPr/>
        </p:nvSpPr>
        <p:spPr>
          <a:xfrm>
            <a:off x="901139" y="-27384"/>
            <a:ext cx="47509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Start of the Quest…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20" y="836712"/>
            <a:ext cx="29853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 err="1">
                <a:solidFill>
                  <a:schemeClr val="tx2"/>
                </a:solidFill>
              </a:rPr>
              <a:t>Fill</a:t>
            </a:r>
            <a:r>
              <a:rPr lang="it-IT" sz="2000" b="1" u="sng" dirty="0">
                <a:solidFill>
                  <a:schemeClr val="tx2"/>
                </a:solidFill>
              </a:rPr>
              <a:t> 1068-1069  (</a:t>
            </a:r>
            <a:r>
              <a:rPr lang="it-IT" sz="2000" b="1" u="sng" dirty="0" err="1">
                <a:solidFill>
                  <a:schemeClr val="tx2"/>
                </a:solidFill>
              </a:rPr>
              <a:t>May</a:t>
            </a:r>
            <a:r>
              <a:rPr lang="it-IT" sz="2000" b="1" u="sng" dirty="0">
                <a:solidFill>
                  <a:schemeClr val="tx2"/>
                </a:solidFill>
              </a:rPr>
              <a:t> 2010)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1178" y="1408420"/>
            <a:ext cx="12906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GOALS: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13796" y="1303600"/>
            <a:ext cx="61926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check </a:t>
            </a:r>
            <a:r>
              <a:rPr lang="it-IT" dirty="0" smtClean="0"/>
              <a:t> the </a:t>
            </a:r>
            <a:r>
              <a:rPr lang="it-IT" dirty="0" err="1" smtClean="0"/>
              <a:t>feasibilty</a:t>
            </a:r>
            <a:r>
              <a:rPr lang="it-IT" dirty="0" smtClean="0"/>
              <a:t> </a:t>
            </a:r>
            <a:r>
              <a:rPr lang="it-IT" dirty="0"/>
              <a:t>of </a:t>
            </a:r>
            <a:r>
              <a:rPr lang="it-IT" dirty="0" err="1"/>
              <a:t>colliding</a:t>
            </a:r>
            <a:r>
              <a:rPr lang="it-IT" dirty="0"/>
              <a:t> high </a:t>
            </a:r>
            <a:r>
              <a:rPr lang="it-IT" dirty="0" err="1"/>
              <a:t>intensity</a:t>
            </a:r>
            <a:r>
              <a:rPr lang="it-IT" dirty="0"/>
              <a:t> </a:t>
            </a:r>
            <a:r>
              <a:rPr lang="it-IT" dirty="0" err="1"/>
              <a:t>bunches</a:t>
            </a:r>
            <a:r>
              <a:rPr lang="it-IT" dirty="0"/>
              <a:t>  (HO)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test </a:t>
            </a:r>
            <a:r>
              <a:rPr lang="it-IT" dirty="0" err="1" smtClean="0"/>
              <a:t>whether</a:t>
            </a:r>
            <a:r>
              <a:rPr lang="it-IT" dirty="0" smtClean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bunches</a:t>
            </a:r>
            <a:r>
              <a:rPr lang="it-IT" dirty="0"/>
              <a:t> can collide with </a:t>
            </a:r>
            <a:r>
              <a:rPr lang="it-IT" dirty="0" err="1"/>
              <a:t>static</a:t>
            </a:r>
            <a:r>
              <a:rPr lang="it-IT" dirty="0"/>
              <a:t> offset in </a:t>
            </a:r>
            <a:r>
              <a:rPr lang="it-IT" dirty="0" smtClean="0"/>
              <a:t>IP2 (</a:t>
            </a:r>
            <a:r>
              <a:rPr lang="it-IT" dirty="0" err="1"/>
              <a:t>Low</a:t>
            </a:r>
            <a:r>
              <a:rPr lang="it-IT" dirty="0"/>
              <a:t> </a:t>
            </a:r>
            <a:r>
              <a:rPr lang="it-IT" dirty="0" err="1"/>
              <a:t>PileUP</a:t>
            </a:r>
            <a:r>
              <a:rPr lang="it-IT" dirty="0"/>
              <a:t> Test)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99360" y="2711822"/>
            <a:ext cx="11424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Setup: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013796" y="2283069"/>
                <a:ext cx="4572000" cy="14773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/>
                  <a:t>E = </a:t>
                </a:r>
                <a:r>
                  <a:rPr lang="en-GB" dirty="0"/>
                  <a:t>450 </a:t>
                </a:r>
                <a:r>
                  <a:rPr lang="en-GB" dirty="0" err="1"/>
                  <a:t>GeV</a:t>
                </a:r>
                <a:r>
                  <a:rPr lang="en-GB" dirty="0"/>
                  <a:t> </a:t>
                </a:r>
                <a:endParaRPr lang="en-GB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/>
                  <a:t>N ~ </a:t>
                </a:r>
                <a:r>
                  <a:rPr lang="en-GB" dirty="0"/>
                  <a:t>1E11 ppb </a:t>
                </a:r>
                <a:endParaRPr lang="en-GB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it-IT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~ 3 </a:t>
                </a:r>
                <a:r>
                  <a:rPr lang="el-GR" dirty="0"/>
                  <a:t>μ</a:t>
                </a:r>
                <a:r>
                  <a:rPr lang="it-IT" dirty="0" smtClean="0"/>
                  <a:t>m</a:t>
                </a:r>
                <a:r>
                  <a:rPr lang="en-GB" dirty="0" smtClean="0"/>
                  <a:t> (slightly </a:t>
                </a:r>
                <a:r>
                  <a:rPr lang="en-GB" dirty="0"/>
                  <a:t>smaller than </a:t>
                </a:r>
                <a:r>
                  <a:rPr lang="en-GB" dirty="0" smtClean="0"/>
                  <a:t>nominal)</a:t>
                </a:r>
                <a:endParaRPr lang="en-GB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β</a:t>
                </a:r>
                <a:r>
                  <a:rPr lang="en-US" dirty="0"/>
                  <a:t>* </a:t>
                </a:r>
                <a:r>
                  <a:rPr lang="it-IT" dirty="0" smtClean="0"/>
                  <a:t>10 </a:t>
                </a:r>
                <a:r>
                  <a:rPr lang="it-IT" dirty="0"/>
                  <a:t>m in </a:t>
                </a:r>
                <a:r>
                  <a:rPr lang="it-IT" dirty="0" err="1"/>
                  <a:t>all</a:t>
                </a:r>
                <a:r>
                  <a:rPr lang="it-IT" dirty="0"/>
                  <a:t> </a:t>
                </a:r>
                <a:r>
                  <a:rPr lang="it-IT" dirty="0" err="1" smtClean="0"/>
                  <a:t>IPs</a:t>
                </a:r>
                <a:endParaRPr lang="it-IT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it-IT" dirty="0" smtClean="0"/>
                  <a:t>Q: </a:t>
                </a:r>
                <a:r>
                  <a:rPr lang="it-IT" dirty="0" err="1" smtClean="0"/>
                  <a:t>collision</a:t>
                </a:r>
                <a:r>
                  <a:rPr lang="it-IT" dirty="0" smtClean="0"/>
                  <a:t> </a:t>
                </a:r>
                <a:r>
                  <a:rPr lang="it-IT" dirty="0" err="1"/>
                  <a:t>tunes</a:t>
                </a:r>
                <a:r>
                  <a:rPr lang="it-IT" dirty="0"/>
                  <a:t> </a:t>
                </a:r>
                <a:r>
                  <a:rPr lang="it-IT" dirty="0" smtClean="0"/>
                  <a:t>(.31 H      .32 V</a:t>
                </a:r>
                <a:r>
                  <a:rPr lang="it-IT" dirty="0"/>
                  <a:t>)</a:t>
                </a:r>
                <a:endParaRPr lang="en-GB" dirty="0"/>
              </a:p>
            </p:txBody>
          </p:sp>
        </mc:Choice>
        <mc:Fallback xmlns:mv="urn:schemas-microsoft-com:mac:vml"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796" y="2283069"/>
                <a:ext cx="4572000" cy="1477328"/>
              </a:xfrm>
              <a:prstGeom prst="rect">
                <a:avLst/>
              </a:prstGeom>
              <a:blipFill rotWithShape="1">
                <a:blip r:embed="rId3"/>
                <a:stretch>
                  <a:fillRect l="-800" t="-2066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588981" y="4092748"/>
            <a:ext cx="13528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Results</a:t>
            </a:r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13796" y="3895812"/>
            <a:ext cx="66784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err="1"/>
              <a:t>little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with HO </a:t>
            </a:r>
            <a:r>
              <a:rPr lang="it-IT" dirty="0" err="1"/>
              <a:t>bb</a:t>
            </a:r>
            <a:r>
              <a:rPr lang="it-IT" dirty="0"/>
              <a:t> </a:t>
            </a:r>
            <a:r>
              <a:rPr lang="it-IT" dirty="0" err="1"/>
              <a:t>interactions</a:t>
            </a:r>
            <a:r>
              <a:rPr lang="it-IT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small </a:t>
            </a:r>
            <a:r>
              <a:rPr lang="it-IT" dirty="0" err="1"/>
              <a:t>contribution</a:t>
            </a:r>
            <a:r>
              <a:rPr lang="it-IT" dirty="0"/>
              <a:t> from lattice non </a:t>
            </a:r>
            <a:r>
              <a:rPr lang="it-IT" dirty="0" err="1"/>
              <a:t>linearities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smtClean="0"/>
              <a:t>  </a:t>
            </a:r>
            <a:r>
              <a:rPr lang="it-IT" dirty="0" err="1" smtClean="0"/>
              <a:t>expected</a:t>
            </a:r>
            <a:r>
              <a:rPr lang="it-IT" dirty="0" smtClean="0"/>
              <a:t> </a:t>
            </a:r>
            <a:r>
              <a:rPr lang="it-IT" dirty="0"/>
              <a:t>to </a:t>
            </a:r>
            <a:r>
              <a:rPr lang="it-IT" dirty="0" smtClean="0"/>
              <a:t>be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/>
              <a:t>at</a:t>
            </a:r>
            <a:r>
              <a:rPr lang="it-IT" dirty="0"/>
              <a:t> 450 </a:t>
            </a:r>
            <a:r>
              <a:rPr lang="it-IT" dirty="0" err="1"/>
              <a:t>GeV</a:t>
            </a: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no </a:t>
            </a:r>
            <a:r>
              <a:rPr lang="it-IT" dirty="0" err="1"/>
              <a:t>effects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transverse</a:t>
            </a:r>
            <a:r>
              <a:rPr lang="it-IT" dirty="0"/>
              <a:t> offset </a:t>
            </a:r>
            <a:r>
              <a:rPr lang="it-IT" dirty="0" err="1"/>
              <a:t>scan</a:t>
            </a:r>
            <a:r>
              <a:rPr lang="it-IT" dirty="0"/>
              <a:t> on </a:t>
            </a:r>
            <a:r>
              <a:rPr lang="it-IT" dirty="0" err="1"/>
              <a:t>lifetime</a:t>
            </a:r>
            <a:r>
              <a:rPr lang="it-IT" dirty="0"/>
              <a:t> and emittance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7504" y="5316884"/>
            <a:ext cx="1906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Conclusion</a:t>
            </a:r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13796" y="5336048"/>
            <a:ext cx="61926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b="1" dirty="0"/>
              <a:t>ξ</a:t>
            </a:r>
            <a:r>
              <a:rPr lang="en-US" dirty="0" smtClean="0"/>
              <a:t> </a:t>
            </a:r>
            <a:r>
              <a:rPr lang="en-GB" dirty="0"/>
              <a:t>~ </a:t>
            </a:r>
            <a:r>
              <a:rPr lang="it-IT" dirty="0" smtClean="0"/>
              <a:t>0.004 </a:t>
            </a:r>
            <a:r>
              <a:rPr lang="it-IT" dirty="0"/>
              <a:t>per crossing </a:t>
            </a:r>
            <a:r>
              <a:rPr lang="it-IT" dirty="0" smtClean="0"/>
              <a:t>achieved exceeding the nominal.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err="1" smtClean="0"/>
              <a:t>intensity</a:t>
            </a:r>
            <a:r>
              <a:rPr lang="it-IT" dirty="0" smtClean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pushed</a:t>
            </a:r>
            <a:r>
              <a:rPr lang="it-IT" dirty="0"/>
              <a:t> </a:t>
            </a:r>
            <a:r>
              <a:rPr lang="it-IT" dirty="0" err="1"/>
              <a:t>further</a:t>
            </a:r>
            <a:r>
              <a:rPr lang="it-IT" dirty="0"/>
              <a:t> to </a:t>
            </a:r>
            <a:r>
              <a:rPr lang="it-IT" dirty="0" err="1"/>
              <a:t>nominal</a:t>
            </a:r>
            <a:r>
              <a:rPr lang="it-IT" dirty="0"/>
              <a:t> </a:t>
            </a:r>
            <a:r>
              <a:rPr lang="it-IT" dirty="0" err="1"/>
              <a:t>eralier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expected</a:t>
            </a:r>
            <a:r>
              <a:rPr lang="it-IT" dirty="0"/>
              <a:t> for </a:t>
            </a:r>
            <a:r>
              <a:rPr lang="it-IT" dirty="0" smtClean="0"/>
              <a:t>the </a:t>
            </a:r>
            <a:r>
              <a:rPr lang="it-IT" dirty="0" err="1" smtClean="0"/>
              <a:t>luminosity</a:t>
            </a:r>
            <a:r>
              <a:rPr lang="it-IT" dirty="0" smtClean="0"/>
              <a:t> </a:t>
            </a:r>
            <a:r>
              <a:rPr lang="it-IT" dirty="0" err="1"/>
              <a:t>runs</a:t>
            </a:r>
            <a:r>
              <a:rPr lang="it-IT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362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6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-27384"/>
            <a:ext cx="2971800" cy="573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7734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1331640" y="1196752"/>
            <a:ext cx="1224136" cy="1512168"/>
            <a:chOff x="1331640" y="1196752"/>
            <a:chExt cx="1224136" cy="1512168"/>
          </a:xfrm>
        </p:grpSpPr>
        <p:sp>
          <p:nvSpPr>
            <p:cNvPr id="9" name="Oval 8"/>
            <p:cNvSpPr/>
            <p:nvPr/>
          </p:nvSpPr>
          <p:spPr>
            <a:xfrm>
              <a:off x="1331640" y="1196752"/>
              <a:ext cx="432048" cy="576064"/>
            </a:xfrm>
            <a:prstGeom prst="ellipse">
              <a:avLst/>
            </a:prstGeom>
            <a:solidFill>
              <a:srgbClr val="FF0000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>
              <a:stCxn id="9" idx="4"/>
            </p:cNvCxnSpPr>
            <p:nvPr/>
          </p:nvCxnSpPr>
          <p:spPr>
            <a:xfrm>
              <a:off x="1547664" y="1772816"/>
              <a:ext cx="1008112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55776" y="2420888"/>
                <a:ext cx="19442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it-IT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𝑄</m:t>
                    </m:r>
                  </m:oMath>
                </a14:m>
                <a:r>
                  <a:rPr lang="en-GB" baseline="-25000" dirty="0" smtClean="0">
                    <a:solidFill>
                      <a:schemeClr val="bg1"/>
                    </a:solidFill>
                  </a:rPr>
                  <a:t>h</a:t>
                </a:r>
                <a:r>
                  <a:rPr lang="en-US" dirty="0" smtClean="0">
                    <a:solidFill>
                      <a:schemeClr val="bg1"/>
                    </a:solidFill>
                    <a:ea typeface="Cambria Math"/>
                  </a:rPr>
                  <a:t> =+0.005 to bring lifetime to 25h</a:t>
                </a:r>
                <a:endParaRPr lang="en-GB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:mv="urn:schemas-microsoft-com:mac:vml"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420888"/>
                <a:ext cx="1944216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508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1115616" y="1052736"/>
            <a:ext cx="144016" cy="4464496"/>
            <a:chOff x="1115616" y="1052736"/>
            <a:chExt cx="144016" cy="4464496"/>
          </a:xfrm>
        </p:grpSpPr>
        <p:sp>
          <p:nvSpPr>
            <p:cNvPr id="4" name="Rectangle 3"/>
            <p:cNvSpPr/>
            <p:nvPr/>
          </p:nvSpPr>
          <p:spPr>
            <a:xfrm>
              <a:off x="1115616" y="1052736"/>
              <a:ext cx="144016" cy="432048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>
              <a:stCxn id="4" idx="2"/>
            </p:cNvCxnSpPr>
            <p:nvPr/>
          </p:nvCxnSpPr>
          <p:spPr>
            <a:xfrm>
              <a:off x="1187624" y="1484784"/>
              <a:ext cx="0" cy="40324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07504" y="1115452"/>
            <a:ext cx="648072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2E11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96" y="1988840"/>
            <a:ext cx="72008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1.5E11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960" y="14847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Beam 1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4048" y="10434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Beam 2</a:t>
            </a:r>
            <a:endParaRPr lang="en-GB" dirty="0">
              <a:solidFill>
                <a:srgbClr val="FFFF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676456" y="1484784"/>
            <a:ext cx="162744" cy="4032448"/>
            <a:chOff x="1115616" y="1052736"/>
            <a:chExt cx="144016" cy="4464496"/>
          </a:xfrm>
        </p:grpSpPr>
        <p:sp>
          <p:nvSpPr>
            <p:cNvPr id="26" name="Rectangle 25"/>
            <p:cNvSpPr/>
            <p:nvPr/>
          </p:nvSpPr>
          <p:spPr>
            <a:xfrm>
              <a:off x="1115616" y="1052736"/>
              <a:ext cx="144016" cy="72008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1187624" y="1772816"/>
              <a:ext cx="0" cy="374441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704763"/>
              </p:ext>
            </p:extLst>
          </p:nvPr>
        </p:nvGraphicFramePr>
        <p:xfrm>
          <a:off x="35496" y="5531143"/>
          <a:ext cx="2592288" cy="922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042"/>
                <a:gridCol w="461239"/>
                <a:gridCol w="392663"/>
                <a:gridCol w="475296"/>
                <a:gridCol w="432048"/>
              </a:tblGrid>
              <a:tr h="25936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1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2</a:t>
                      </a:r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936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(</a:t>
                      </a:r>
                      <a:r>
                        <a:rPr lang="el-GR" sz="1200" dirty="0" smtClean="0"/>
                        <a:t>μ</a:t>
                      </a:r>
                      <a:r>
                        <a:rPr lang="it-IT" sz="1200" dirty="0" smtClean="0"/>
                        <a:t>m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</a:tr>
              <a:tr h="37355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Injection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3.7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585536"/>
              </p:ext>
            </p:extLst>
          </p:nvPr>
        </p:nvGraphicFramePr>
        <p:xfrm>
          <a:off x="6516216" y="5517232"/>
          <a:ext cx="2592288" cy="922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042"/>
                <a:gridCol w="461239"/>
                <a:gridCol w="392663"/>
                <a:gridCol w="475296"/>
                <a:gridCol w="432048"/>
              </a:tblGrid>
              <a:tr h="25936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1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2</a:t>
                      </a:r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936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(</a:t>
                      </a:r>
                      <a:r>
                        <a:rPr lang="el-GR" sz="1200" dirty="0" smtClean="0"/>
                        <a:t>μ</a:t>
                      </a:r>
                      <a:r>
                        <a:rPr lang="it-IT" sz="1200" dirty="0" smtClean="0"/>
                        <a:t>m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</a:tr>
              <a:tr h="37355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End Coll.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7.4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579107"/>
              </p:ext>
            </p:extLst>
          </p:nvPr>
        </p:nvGraphicFramePr>
        <p:xfrm>
          <a:off x="2987823" y="5517232"/>
          <a:ext cx="2952329" cy="922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9"/>
                <a:gridCol w="432048"/>
                <a:gridCol w="432048"/>
                <a:gridCol w="444049"/>
                <a:gridCol w="492055"/>
              </a:tblGrid>
              <a:tr h="25936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1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Beam 2</a:t>
                      </a:r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936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(</a:t>
                      </a:r>
                      <a:r>
                        <a:rPr lang="el-GR" sz="1200" dirty="0" smtClean="0"/>
                        <a:t>μ</a:t>
                      </a:r>
                      <a:r>
                        <a:rPr lang="it-IT" sz="1200" dirty="0" smtClean="0"/>
                        <a:t>m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endParaRPr lang="en-GB" sz="1200" dirty="0"/>
                    </a:p>
                  </a:txBody>
                  <a:tcPr/>
                </a:tc>
              </a:tr>
              <a:tr h="37355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After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LumiScan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4.3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004048" y="3344218"/>
            <a:ext cx="295232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92D050"/>
                </a:solidFill>
              </a:rPr>
              <a:t>NOMINAL beam </a:t>
            </a:r>
            <a:r>
              <a:rPr lang="en-GB" sz="2000" b="1" dirty="0" err="1" smtClean="0">
                <a:solidFill>
                  <a:srgbClr val="92D050"/>
                </a:solidFill>
              </a:rPr>
              <a:t>beam</a:t>
            </a:r>
            <a:r>
              <a:rPr lang="en-GB" sz="2000" b="1" dirty="0" smtClean="0">
                <a:solidFill>
                  <a:srgbClr val="92D050"/>
                </a:solidFill>
              </a:rPr>
              <a:t> </a:t>
            </a:r>
            <a:r>
              <a:rPr lang="en-GB" sz="2000" b="1" dirty="0" err="1" smtClean="0">
                <a:solidFill>
                  <a:srgbClr val="92D050"/>
                </a:solidFill>
              </a:rPr>
              <a:t>paramater</a:t>
            </a:r>
            <a:r>
              <a:rPr lang="en-GB" sz="2000" b="1" dirty="0" smtClean="0">
                <a:solidFill>
                  <a:srgbClr val="92D050"/>
                </a:solidFill>
              </a:rPr>
              <a:t> is achieved !!!</a:t>
            </a:r>
            <a:endParaRPr lang="en-GB" sz="2000" b="1" dirty="0">
              <a:solidFill>
                <a:srgbClr val="92D050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7164288" y="65532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←↑</a:t>
            </a:r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8676456" y="5958500"/>
            <a:ext cx="432048" cy="576064"/>
          </a:xfrm>
          <a:prstGeom prst="ellipse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3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7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528" y="868650"/>
            <a:ext cx="29853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 err="1">
                <a:solidFill>
                  <a:schemeClr val="tx2"/>
                </a:solidFill>
              </a:rPr>
              <a:t>Fill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1765-1766  </a:t>
            </a:r>
            <a:r>
              <a:rPr lang="it-IT" sz="2000" b="1" u="sng" dirty="0">
                <a:solidFill>
                  <a:schemeClr val="tx2"/>
                </a:solidFill>
              </a:rPr>
              <a:t>(</a:t>
            </a:r>
            <a:r>
              <a:rPr lang="it-IT" sz="2000" b="1" u="sng" dirty="0" err="1">
                <a:solidFill>
                  <a:schemeClr val="tx2"/>
                </a:solidFill>
              </a:rPr>
              <a:t>May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2011)</a:t>
            </a:r>
            <a:endParaRPr lang="it-IT" sz="2000" b="1" u="sng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0922" y="-27384"/>
            <a:ext cx="53752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Quest continues…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9742" y="3172513"/>
            <a:ext cx="11424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Setup: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74178" y="2743760"/>
            <a:ext cx="6264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 = </a:t>
            </a:r>
            <a:r>
              <a:rPr lang="en-GB" dirty="0"/>
              <a:t>450 </a:t>
            </a:r>
            <a:r>
              <a:rPr lang="en-GB" dirty="0" err="1"/>
              <a:t>GeV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β</a:t>
            </a:r>
            <a:r>
              <a:rPr lang="en-US" dirty="0"/>
              <a:t>* </a:t>
            </a:r>
            <a:r>
              <a:rPr lang="it-IT" dirty="0" smtClean="0"/>
              <a:t>11 </a:t>
            </a:r>
            <a:r>
              <a:rPr lang="it-IT" dirty="0"/>
              <a:t>m in all </a:t>
            </a:r>
            <a:r>
              <a:rPr lang="it-IT" dirty="0" smtClean="0"/>
              <a:t>Ips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Nominal crossing angles  andSpectrometers off in IP2 / IP8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Q: collision </a:t>
            </a:r>
            <a:r>
              <a:rPr lang="it-IT" dirty="0"/>
              <a:t>tunes </a:t>
            </a:r>
            <a:r>
              <a:rPr lang="it-IT" dirty="0" smtClean="0"/>
              <a:t>(.31 H      .32 V)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ADT on at injection and off afterwards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11560" y="1589604"/>
            <a:ext cx="12906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GOALS: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74178" y="1702549"/>
            <a:ext cx="6192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check </a:t>
            </a:r>
            <a:r>
              <a:rPr lang="it-IT" dirty="0" smtClean="0"/>
              <a:t> the feasibilty </a:t>
            </a:r>
            <a:r>
              <a:rPr lang="it-IT" dirty="0"/>
              <a:t>of colliding high intensity bunches  (HO</a:t>
            </a:r>
            <a:r>
              <a:rPr lang="it-IT" dirty="0" smtClean="0"/>
              <a:t>)</a:t>
            </a:r>
          </a:p>
          <a:p>
            <a:r>
              <a:rPr lang="it-IT" dirty="0"/>
              <a:t> </a:t>
            </a:r>
            <a:r>
              <a:rPr lang="it-IT" dirty="0" smtClean="0"/>
              <a:t>with a beam beam linear parameter greater than nominal</a:t>
            </a:r>
            <a:endParaRPr lang="it-IT" dirty="0"/>
          </a:p>
        </p:txBody>
      </p:sp>
      <p:sp>
        <p:nvSpPr>
          <p:cNvPr id="23" name="Rectangle 22"/>
          <p:cNvSpPr/>
          <p:nvPr/>
        </p:nvSpPr>
        <p:spPr>
          <a:xfrm>
            <a:off x="619255" y="4869160"/>
            <a:ext cx="12829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Tests: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4178" y="4941168"/>
            <a:ext cx="1955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dirty="0"/>
              <a:t>1 bunch /beam 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1962409" y="5363924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dirty="0"/>
              <a:t>2 bunches x beam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1974178" y="5795972"/>
            <a:ext cx="2285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dirty="0"/>
              <a:t>4 collisions x bunch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4427984" y="4555574"/>
            <a:ext cx="4824536" cy="19697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t-IT" dirty="0"/>
              <a:t>1.6*10^11 emitt 1.2 microns at injection</a:t>
            </a:r>
            <a:r>
              <a:rPr lang="it-IT" dirty="0">
                <a:sym typeface="Wingdings" pitchFamily="2" charset="2"/>
              </a:rPr>
              <a:t> blowup (mainly vertical) end up with average almost 2.2 microns </a:t>
            </a:r>
          </a:p>
          <a:p>
            <a:r>
              <a:rPr lang="el-GR" sz="3200" b="1" dirty="0"/>
              <a:t>ξ</a:t>
            </a:r>
            <a:r>
              <a:rPr lang="it-IT" sz="2400" b="1" dirty="0" smtClean="0">
                <a:sym typeface="Wingdings" pitchFamily="2" charset="2"/>
              </a:rPr>
              <a:t> </a:t>
            </a:r>
            <a:r>
              <a:rPr lang="it-IT" sz="2400" b="1" dirty="0">
                <a:sym typeface="Wingdings" pitchFamily="2" charset="2"/>
              </a:rPr>
              <a:t>: 0.009/IP</a:t>
            </a:r>
            <a:r>
              <a:rPr lang="it-IT" dirty="0">
                <a:sym typeface="Wingdings" pitchFamily="2" charset="2"/>
              </a:rPr>
              <a:t> , total 0.018 (collide </a:t>
            </a:r>
            <a:r>
              <a:rPr lang="it-IT" dirty="0" smtClean="0">
                <a:sym typeface="Wingdings" pitchFamily="2" charset="2"/>
              </a:rPr>
              <a:t>only IP1,5</a:t>
            </a:r>
            <a:r>
              <a:rPr lang="it-IT" dirty="0">
                <a:sym typeface="Wingdings" pitchFamily="2" charset="2"/>
              </a:rPr>
              <a:t>)</a:t>
            </a:r>
          </a:p>
          <a:p>
            <a:r>
              <a:rPr lang="it-IT" dirty="0">
                <a:sym typeface="Wingdings" pitchFamily="2" charset="2"/>
              </a:rPr>
              <a:t>Small tune scan, no lifetime effect, emittance blowup beam 2</a:t>
            </a:r>
          </a:p>
        </p:txBody>
      </p:sp>
    </p:spTree>
    <p:extLst>
      <p:ext uri="{BB962C8B-B14F-4D97-AF65-F5344CB8AC3E}">
        <p14:creationId xmlns:p14="http://schemas.microsoft.com/office/powerpoint/2010/main" val="221307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34" grpId="0"/>
      <p:bldP spid="35" grpId="0" animBg="1"/>
      <p:bldP spid="3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0635"/>
            <a:ext cx="9144000" cy="45867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8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528" y="868650"/>
            <a:ext cx="29853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 err="1">
                <a:solidFill>
                  <a:schemeClr val="tx2"/>
                </a:solidFill>
              </a:rPr>
              <a:t>Fill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1765-1766  </a:t>
            </a:r>
            <a:r>
              <a:rPr lang="it-IT" sz="2000" b="1" u="sng" dirty="0">
                <a:solidFill>
                  <a:schemeClr val="tx2"/>
                </a:solidFill>
              </a:rPr>
              <a:t>(</a:t>
            </a:r>
            <a:r>
              <a:rPr lang="it-IT" sz="2000" b="1" u="sng" dirty="0" err="1">
                <a:solidFill>
                  <a:schemeClr val="tx2"/>
                </a:solidFill>
              </a:rPr>
              <a:t>May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2011)</a:t>
            </a:r>
            <a:endParaRPr lang="it-IT" sz="2000" b="1" u="sng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0922" y="-27384"/>
            <a:ext cx="53752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Quest continues…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26516"/>
            <a:ext cx="79208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Test 2: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411182"/>
            <a:ext cx="233101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Beam 1 :  bunch 100</a:t>
            </a:r>
          </a:p>
          <a:p>
            <a:r>
              <a:rPr lang="en-GB" dirty="0"/>
              <a:t>	</a:t>
            </a:r>
            <a:r>
              <a:rPr lang="en-GB" dirty="0" smtClean="0"/>
              <a:t>bunch 1885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21103" y="1414517"/>
            <a:ext cx="2331017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Beam 2 :  bunch 100</a:t>
            </a:r>
          </a:p>
          <a:p>
            <a:r>
              <a:rPr lang="en-GB" dirty="0"/>
              <a:t>	</a:t>
            </a:r>
            <a:r>
              <a:rPr lang="en-GB" dirty="0" smtClean="0"/>
              <a:t>bunch 991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99471" y="90872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Collision scheme</a:t>
            </a:r>
          </a:p>
          <a:p>
            <a:r>
              <a:rPr lang="en-GB" dirty="0" smtClean="0"/>
              <a:t>IP 1/5 :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b100  </a:t>
            </a:r>
            <a:r>
              <a:rPr lang="en-GB" dirty="0" smtClean="0"/>
              <a:t>- </a:t>
            </a:r>
            <a:r>
              <a:rPr lang="en-GB" dirty="0" smtClean="0">
                <a:solidFill>
                  <a:srgbClr val="FF0000"/>
                </a:solidFill>
              </a:rPr>
              <a:t>b100</a:t>
            </a:r>
          </a:p>
          <a:p>
            <a:r>
              <a:rPr lang="en-GB" dirty="0" smtClean="0"/>
              <a:t>IP   2   :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b100  </a:t>
            </a:r>
            <a:r>
              <a:rPr lang="en-GB" dirty="0" smtClean="0"/>
              <a:t>- </a:t>
            </a:r>
            <a:r>
              <a:rPr lang="en-GB" dirty="0" smtClean="0">
                <a:solidFill>
                  <a:srgbClr val="FF0000"/>
                </a:solidFill>
              </a:rPr>
              <a:t>b991</a:t>
            </a:r>
          </a:p>
          <a:p>
            <a:r>
              <a:rPr lang="en-GB" dirty="0" smtClean="0"/>
              <a:t>IP   8   :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b1885</a:t>
            </a:r>
            <a:r>
              <a:rPr lang="en-GB" dirty="0" smtClean="0"/>
              <a:t>- </a:t>
            </a:r>
            <a:r>
              <a:rPr lang="en-GB" dirty="0" smtClean="0">
                <a:solidFill>
                  <a:srgbClr val="FF0000"/>
                </a:solidFill>
              </a:rPr>
              <a:t>b991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2" y="2492896"/>
            <a:ext cx="8903135" cy="3939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203848" y="2636912"/>
            <a:ext cx="4392488" cy="3528392"/>
            <a:chOff x="3203848" y="2636912"/>
            <a:chExt cx="4392488" cy="3528392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203848" y="2636912"/>
              <a:ext cx="0" cy="3456384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596336" y="2708920"/>
              <a:ext cx="0" cy="3456384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980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2" y="1556792"/>
            <a:ext cx="4529816" cy="285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9</a:t>
            </a:fld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1516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815169"/>
          </a:xfrm>
          <a:prstGeom prst="rect">
            <a:avLst/>
          </a:prstGeom>
          <a:noFill/>
        </p:spPr>
      </p:pic>
      <p:sp>
        <p:nvSpPr>
          <p:cNvPr id="10" name="CasellaDiTesto 7"/>
          <p:cNvSpPr txBox="1"/>
          <p:nvPr/>
        </p:nvSpPr>
        <p:spPr>
          <a:xfrm>
            <a:off x="3302617" y="6550223"/>
            <a:ext cx="25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G.Trad – </a:t>
            </a:r>
            <a:r>
              <a:rPr lang="en-GB" sz="1400" b="1" i="1" dirty="0" smtClean="0"/>
              <a:t>BB2013</a:t>
            </a:r>
            <a:r>
              <a:rPr lang="it-IT" sz="1400" dirty="0" smtClean="0"/>
              <a:t> March 19, 2013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528" y="868650"/>
            <a:ext cx="29853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000" b="1" u="sng" dirty="0" err="1">
                <a:solidFill>
                  <a:schemeClr val="tx2"/>
                </a:solidFill>
              </a:rPr>
              <a:t>Fill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1765-1766  </a:t>
            </a:r>
            <a:r>
              <a:rPr lang="it-IT" sz="2000" b="1" u="sng" dirty="0">
                <a:solidFill>
                  <a:schemeClr val="tx2"/>
                </a:solidFill>
              </a:rPr>
              <a:t>(</a:t>
            </a:r>
            <a:r>
              <a:rPr lang="it-IT" sz="2000" b="1" u="sng" dirty="0" err="1">
                <a:solidFill>
                  <a:schemeClr val="tx2"/>
                </a:solidFill>
              </a:rPr>
              <a:t>May</a:t>
            </a:r>
            <a:r>
              <a:rPr lang="it-IT" sz="2000" b="1" u="sng" dirty="0">
                <a:solidFill>
                  <a:schemeClr val="tx2"/>
                </a:solidFill>
              </a:rPr>
              <a:t> </a:t>
            </a:r>
            <a:r>
              <a:rPr lang="it-IT" sz="2000" b="1" u="sng" dirty="0" smtClean="0">
                <a:solidFill>
                  <a:schemeClr val="tx2"/>
                </a:solidFill>
              </a:rPr>
              <a:t>2011)</a:t>
            </a:r>
            <a:endParaRPr lang="it-IT" sz="2000" b="1" u="sng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0922" y="-27384"/>
            <a:ext cx="53752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Quest continues…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26516"/>
            <a:ext cx="79208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Test 3: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48478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wanted : symmetric filling scheme with 4 collisions per bunch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 rot="19880011">
            <a:off x="4604754" y="1010340"/>
            <a:ext cx="26065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Machine Protection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860032" y="1854116"/>
            <a:ext cx="0" cy="45992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35696" y="11967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Part A</a:t>
            </a:r>
            <a:endParaRPr lang="en-GB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11874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Part B</a:t>
            </a:r>
            <a:endParaRPr lang="en-GB" b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15" y="4441849"/>
            <a:ext cx="4579101" cy="222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509" y="4303649"/>
            <a:ext cx="4260491" cy="21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148064" y="2088604"/>
                <a:ext cx="369113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To avoid 10</a:t>
                </a:r>
                <a:r>
                  <a:rPr lang="en-GB" baseline="30000" dirty="0" smtClean="0"/>
                  <a:t>th</a:t>
                </a:r>
                <a:r>
                  <a:rPr lang="en-GB" dirty="0" smtClean="0"/>
                  <a:t> order resonance tunes moved to .31H  .31V</a:t>
                </a:r>
              </a:p>
              <a:p>
                <a:pPr algn="ctr"/>
                <a:endParaRPr lang="en-GB" dirty="0"/>
              </a:p>
              <a:p>
                <a:pPr algn="ctr"/>
                <a:endParaRPr lang="en-GB" dirty="0" smtClean="0"/>
              </a:p>
              <a:p>
                <a:pPr algn="ctr"/>
                <a:r>
                  <a:rPr lang="en-GB" dirty="0" smtClean="0"/>
                  <a:t>With N=1.85E11 ppb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it-IT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GB" dirty="0" smtClean="0"/>
                  <a:t>=1.3 </a:t>
                </a:r>
                <a:r>
                  <a:rPr lang="el-GR" dirty="0" smtClean="0"/>
                  <a:t>μ</a:t>
                </a:r>
                <a:r>
                  <a:rPr lang="it-IT" dirty="0" smtClean="0"/>
                  <a:t>m</a:t>
                </a:r>
                <a:r>
                  <a:rPr lang="en-GB" dirty="0" smtClean="0"/>
                  <a:t> </a:t>
                </a:r>
              </a:p>
              <a:p>
                <a:pPr algn="ctr"/>
                <a:r>
                  <a:rPr lang="en-GB" dirty="0" smtClean="0"/>
                  <a:t>Achieved  </a:t>
                </a:r>
                <a:r>
                  <a:rPr lang="el-GR" dirty="0" smtClean="0"/>
                  <a:t>ζ</a:t>
                </a:r>
                <a:r>
                  <a:rPr lang="en-GB" dirty="0" smtClean="0"/>
                  <a:t>=0.017/IP-&gt; total 0.034</a:t>
                </a:r>
              </a:p>
              <a:p>
                <a:pPr algn="ctr"/>
                <a:endParaRPr lang="en-GB" dirty="0"/>
              </a:p>
            </p:txBody>
          </p:sp>
        </mc:Choice>
        <mc:Fallback xmlns:mv="urn:schemas-microsoft-com:mac:vml"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088604"/>
                <a:ext cx="3691136" cy="2308324"/>
              </a:xfrm>
              <a:prstGeom prst="rect">
                <a:avLst/>
              </a:prstGeom>
              <a:blipFill rotWithShape="1">
                <a:blip r:embed="rId6"/>
                <a:stretch>
                  <a:fillRect t="-1323" r="-1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78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3" grpId="0"/>
      <p:bldP spid="16" grpId="0"/>
      <p:bldP spid="14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1723</Words>
  <Application>Microsoft Office PowerPoint</Application>
  <PresentationFormat>On-screen Show (4:3)</PresentationFormat>
  <Paragraphs>369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Georges Trad</dc:creator>
  <cp:lastModifiedBy>Georges Trad</cp:lastModifiedBy>
  <cp:revision>45</cp:revision>
  <dcterms:created xsi:type="dcterms:W3CDTF">2013-03-19T08:22:22Z</dcterms:created>
  <dcterms:modified xsi:type="dcterms:W3CDTF">2013-03-19T12:41:44Z</dcterms:modified>
</cp:coreProperties>
</file>