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embeddings/Microsoft_Equation29.bin" ContentType="application/vnd.openxmlformats-officedocument.oleObject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embeddings/Microsoft_Equation20.bin" ContentType="application/vnd.openxmlformats-officedocument.oleObject"/>
  <Override PartName="/ppt/embeddings/Microsoft_Equation12.bin" ContentType="application/vnd.openxmlformats-officedocument.oleObject"/>
  <Override PartName="/ppt/embeddings/Microsoft_Equation36.bin" ContentType="application/vnd.openxmlformats-officedocument.oleObject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embeddings/Microsoft_Equation23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embeddings/Microsoft_Equation24.bin" ContentType="application/vnd.openxmlformats-officedocument.oleObject"/>
  <Override PartName="/ppt/embeddings/Microsoft_Equation30.bin" ContentType="application/vnd.openxmlformats-officedocument.oleObject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embeddings/Microsoft_Equation3.bin" ContentType="application/vnd.openxmlformats-officedocument.oleObject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embeddings/Microsoft_Equation28.bin" ContentType="application/vnd.openxmlformats-officedocument.oleObject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embeddings/Microsoft_Equation3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Microsoft_Equation25.bin" ContentType="application/vnd.openxmlformats-officedocument.oleObject"/>
  <Override PartName="/ppt/embeddings/Microsoft_Equation35.bin" ContentType="application/vnd.openxmlformats-officedocument.oleObject"/>
  <Override PartName="/ppt/embeddings/Microsoft_Equation16.bin" ContentType="application/vnd.openxmlformats-officedocument.oleObject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33.bin" ContentType="application/vnd.openxmlformats-officedocument.oleObject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embeddings/Microsoft_Equation26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embeddings/Microsoft_Equation7.bin" ContentType="application/vnd.openxmlformats-officedocument.oleObject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embeddings/Microsoft_Equation31.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Microsoft_Equation27.bin" ContentType="application/vnd.openxmlformats-officedocument.oleObject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37.bin" ContentType="application/vnd.openxmlformats-officedocument.oleObject"/>
  <Override PartName="/ppt/embeddings/Microsoft_Equation6.bin" ContentType="application/vnd.openxmlformats-officedocument.oleObject"/>
  <Override PartName="/ppt/slideLayouts/slideLayout15.xml" ContentType="application/vnd.openxmlformats-officedocument.presentationml.slideLayout+xml"/>
  <Override PartName="/ppt/embeddings/Microsoft_Equation32.bin" ContentType="application/vnd.openxmlformats-officedocument.oleObject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embeddings/Microsoft_Equation17.bin" ContentType="application/vnd.openxmlformats-officedocument.oleObject"/>
  <Override PartName="/ppt/slides/slide32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514" r:id="rId2"/>
    <p:sldId id="488" r:id="rId3"/>
    <p:sldId id="490" r:id="rId4"/>
    <p:sldId id="495" r:id="rId5"/>
    <p:sldId id="489" r:id="rId6"/>
    <p:sldId id="491" r:id="rId7"/>
    <p:sldId id="496" r:id="rId8"/>
    <p:sldId id="520" r:id="rId9"/>
    <p:sldId id="522" r:id="rId10"/>
    <p:sldId id="521" r:id="rId11"/>
    <p:sldId id="456" r:id="rId12"/>
    <p:sldId id="519" r:id="rId13"/>
    <p:sldId id="342" r:id="rId14"/>
    <p:sldId id="412" r:id="rId15"/>
    <p:sldId id="473" r:id="rId16"/>
    <p:sldId id="459" r:id="rId17"/>
    <p:sldId id="461" r:id="rId18"/>
    <p:sldId id="468" r:id="rId19"/>
    <p:sldId id="498" r:id="rId20"/>
    <p:sldId id="423" r:id="rId21"/>
    <p:sldId id="501" r:id="rId22"/>
    <p:sldId id="500" r:id="rId23"/>
    <p:sldId id="523" r:id="rId24"/>
    <p:sldId id="524" r:id="rId25"/>
    <p:sldId id="525" r:id="rId26"/>
    <p:sldId id="526" r:id="rId27"/>
    <p:sldId id="527" r:id="rId28"/>
    <p:sldId id="513" r:id="rId29"/>
    <p:sldId id="517" r:id="rId30"/>
    <p:sldId id="512" r:id="rId31"/>
    <p:sldId id="511" r:id="rId32"/>
    <p:sldId id="515" r:id="rId33"/>
    <p:sldId id="516" r:id="rId34"/>
    <p:sldId id="518" r:id="rId35"/>
    <p:sldId id="434" r:id="rId36"/>
    <p:sldId id="416" r:id="rId37"/>
    <p:sldId id="417" r:id="rId38"/>
    <p:sldId id="418" r:id="rId39"/>
    <p:sldId id="419" r:id="rId40"/>
    <p:sldId id="529" r:id="rId41"/>
    <p:sldId id="528" r:id="rId42"/>
    <p:sldId id="530" r:id="rId43"/>
    <p:sldId id="420" r:id="rId44"/>
    <p:sldId id="421" r:id="rId45"/>
    <p:sldId id="290" r:id="rId46"/>
    <p:sldId id="350" r:id="rId47"/>
    <p:sldId id="351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3569D"/>
    <a:srgbClr val="00539B"/>
    <a:srgbClr val="90B5D3"/>
    <a:srgbClr val="05C100"/>
    <a:srgbClr val="6D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07" autoAdjust="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312" y="-88"/>
      </p:cViewPr>
      <p:guideLst>
        <p:guide orient="horz" pos="2780"/>
        <p:guide pos="46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ict"/><Relationship Id="rId1" Type="http://schemas.openxmlformats.org/officeDocument/2006/relationships/image" Target="../media/image9.pict"/><Relationship Id="rId2" Type="http://schemas.openxmlformats.org/officeDocument/2006/relationships/image" Target="../media/image10.pict"/><Relationship Id="rId3" Type="http://schemas.openxmlformats.org/officeDocument/2006/relationships/image" Target="../media/image11.pict"/><Relationship Id="rId5" Type="http://schemas.openxmlformats.org/officeDocument/2006/relationships/image" Target="../media/image13.pict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ict"/><Relationship Id="rId1" Type="http://schemas.openxmlformats.org/officeDocument/2006/relationships/image" Target="../media/image90.pict"/></Relationships>
</file>

<file path=ppt/drawings/_rels/vmlDrawing11.vml.rels><?xml version="1.0" encoding="UTF-8" standalone="yes"?>
<Relationships xmlns="http://schemas.openxmlformats.org/package/2006/relationships"><Relationship Id="rId4" Type="http://schemas.openxmlformats.org/officeDocument/2006/relationships/image" Target="../media/image94.pict"/><Relationship Id="rId1" Type="http://schemas.openxmlformats.org/officeDocument/2006/relationships/image" Target="../media/image90.pict"/><Relationship Id="rId2" Type="http://schemas.openxmlformats.org/officeDocument/2006/relationships/image" Target="../media/image91.pict"/><Relationship Id="rId3" Type="http://schemas.openxmlformats.org/officeDocument/2006/relationships/image" Target="../media/image93.pict"/><Relationship Id="rId5" Type="http://schemas.openxmlformats.org/officeDocument/2006/relationships/image" Target="../media/image95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pict"/></Relationships>
</file>

<file path=ppt/drawings/_rels/vmlDrawing1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ict"/><Relationship Id="rId1" Type="http://schemas.openxmlformats.org/officeDocument/2006/relationships/image" Target="../media/image12.pict"/><Relationship Id="rId2" Type="http://schemas.openxmlformats.org/officeDocument/2006/relationships/image" Target="../media/image9.pict"/><Relationship Id="rId3" Type="http://schemas.openxmlformats.org/officeDocument/2006/relationships/image" Target="../media/image10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ict"/><Relationship Id="rId3" Type="http://schemas.openxmlformats.org/officeDocument/2006/relationships/image" Target="../media/image31.pict"/><Relationship Id="rId1" Type="http://schemas.openxmlformats.org/officeDocument/2006/relationships/image" Target="../media/image29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ict"/><Relationship Id="rId3" Type="http://schemas.openxmlformats.org/officeDocument/2006/relationships/image" Target="../media/image12.pict"/><Relationship Id="rId1" Type="http://schemas.openxmlformats.org/officeDocument/2006/relationships/image" Target="../media/image9.pict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ict"/><Relationship Id="rId1" Type="http://schemas.openxmlformats.org/officeDocument/2006/relationships/image" Target="../media/image9.pict"/><Relationship Id="rId2" Type="http://schemas.openxmlformats.org/officeDocument/2006/relationships/image" Target="../media/image10.pict"/><Relationship Id="rId3" Type="http://schemas.openxmlformats.org/officeDocument/2006/relationships/image" Target="../media/image11.pict"/><Relationship Id="rId5" Type="http://schemas.openxmlformats.org/officeDocument/2006/relationships/image" Target="../media/image13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ict"/><Relationship Id="rId1" Type="http://schemas.openxmlformats.org/officeDocument/2006/relationships/image" Target="../media/image90.pict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ict"/><Relationship Id="rId1" Type="http://schemas.openxmlformats.org/officeDocument/2006/relationships/image" Target="../media/image9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3B97E-F6D3-7C4C-929E-CB927362DBF1}" type="datetimeFigureOut">
              <a:rPr lang="en-US" smtClean="0"/>
              <a:pPr/>
              <a:t>7/14/12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B8FC-E281-CE43-8F62-C291E83626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40C7E-2B04-C34F-97BF-8978BA4EE189}" type="datetimeFigureOut">
              <a:rPr lang="en-US" smtClean="0"/>
              <a:pPr/>
              <a:t>7/14/12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524FF-07BA-6740-9542-BA06A2F69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2695388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1" y="2151063"/>
            <a:ext cx="2614108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3"/>
          </p:nvPr>
        </p:nvSpPr>
        <p:spPr>
          <a:xfrm>
            <a:off x="3296771" y="2151063"/>
            <a:ext cx="2596029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CERN, 17.07.12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2DD3D2A-CCAB-574D-AA9F-919DC90F1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8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</p:sldLayoutIdLst>
  <p:hf sldNum="0" hdr="0"/>
  <p:txStyles>
    <p:titleStyle>
      <a:lvl1pPr algn="r" defTabSz="914400" rtl="0" eaLnBrk="1" latinLnBrk="0" hangingPunct="1">
        <a:spcBef>
          <a:spcPct val="0"/>
        </a:spcBef>
        <a:buNone/>
        <a:defRPr sz="4200" b="1" kern="1200" cap="small">
          <a:solidFill>
            <a:schemeClr val="bg1"/>
          </a:solidFill>
          <a:effectLst>
            <a:outerShdw blurRad="60007" dist="200025" dir="15000000" sy="30000" kx="-1800000" algn="bl">
              <a:srgbClr val="000000">
                <a:alpha val="32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d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8.bin"/><Relationship Id="rId5" Type="http://schemas.openxmlformats.org/officeDocument/2006/relationships/image" Target="../media/image32.pdf"/><Relationship Id="rId7" Type="http://schemas.openxmlformats.org/officeDocument/2006/relationships/oleObject" Target="../embeddings/Microsoft_Equation9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7.bin"/><Relationship Id="rId6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3.bin"/><Relationship Id="rId4" Type="http://schemas.openxmlformats.org/officeDocument/2006/relationships/image" Target="../media/image34.png"/><Relationship Id="rId5" Type="http://schemas.openxmlformats.org/officeDocument/2006/relationships/oleObject" Target="../embeddings/Microsoft_Equation10.bin"/><Relationship Id="rId7" Type="http://schemas.openxmlformats.org/officeDocument/2006/relationships/oleObject" Target="../embeddings/Microsoft_Equation12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3.pdf"/><Relationship Id="rId6" Type="http://schemas.openxmlformats.org/officeDocument/2006/relationships/oleObject" Target="../embeddings/Microsoft_Equation11.bin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38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5.pdf"/><Relationship Id="rId3" Type="http://schemas.openxmlformats.org/officeDocument/2006/relationships/image" Target="../media/image721.png"/><Relationship Id="rId5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df"/><Relationship Id="rId3" Type="http://schemas.openxmlformats.org/officeDocument/2006/relationships/image" Target="../media/image861.png"/><Relationship Id="rId5" Type="http://schemas.openxmlformats.org/officeDocument/2006/relationships/image" Target="../media/image88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df"/><Relationship Id="rId3" Type="http://schemas.openxmlformats.org/officeDocument/2006/relationships/image" Target="../media/image8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df"/><Relationship Id="rId5" Type="http://schemas.openxmlformats.org/officeDocument/2006/relationships/image" Target="../media/image9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df"/><Relationship Id="rId3" Type="http://schemas.openxmlformats.org/officeDocument/2006/relationships/image" Target="../media/image92.png"/><Relationship Id="rId6" Type="http://schemas.openxmlformats.org/officeDocument/2006/relationships/image" Target="../media/image44.pd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8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Relationship Id="rId5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8.bin"/><Relationship Id="rId4" Type="http://schemas.openxmlformats.org/officeDocument/2006/relationships/oleObject" Target="../embeddings/Microsoft_Equation14.bin"/><Relationship Id="rId10" Type="http://schemas.openxmlformats.org/officeDocument/2006/relationships/image" Target="../media/image18.png"/><Relationship Id="rId5" Type="http://schemas.openxmlformats.org/officeDocument/2006/relationships/oleObject" Target="../embeddings/Microsoft_Equation15.bin"/><Relationship Id="rId7" Type="http://schemas.openxmlformats.org/officeDocument/2006/relationships/oleObject" Target="../embeddings/Microsoft_Equation17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17.pdf"/><Relationship Id="rId3" Type="http://schemas.openxmlformats.org/officeDocument/2006/relationships/image" Target="../media/image16.png"/><Relationship Id="rId6" Type="http://schemas.openxmlformats.org/officeDocument/2006/relationships/oleObject" Target="../embeddings/Microsoft_Equation1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4" Type="http://schemas.openxmlformats.org/officeDocument/2006/relationships/image" Target="../media/image51.png"/><Relationship Id="rId10" Type="http://schemas.openxmlformats.org/officeDocument/2006/relationships/image" Target="../media/image57.png"/><Relationship Id="rId5" Type="http://schemas.openxmlformats.org/officeDocument/2006/relationships/image" Target="../media/image52.png"/><Relationship Id="rId7" Type="http://schemas.openxmlformats.org/officeDocument/2006/relationships/image" Target="../media/image54.pdf"/><Relationship Id="rId11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eb.physik.rwth-aachen.de/service/wiki/bin/view/Main/BSMCrossSectionWorkingGroup" TargetMode="External"/><Relationship Id="rId9" Type="http://schemas.openxmlformats.org/officeDocument/2006/relationships/image" Target="../media/image56.pdf"/><Relationship Id="rId3" Type="http://schemas.openxmlformats.org/officeDocument/2006/relationships/image" Target="../media/image50.pdf"/><Relationship Id="rId6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df"/><Relationship Id="rId5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2.pdf"/><Relationship Id="rId5" Type="http://schemas.openxmlformats.org/officeDocument/2006/relationships/image" Target="../media/image63.png"/><Relationship Id="rId7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Relationship Id="rId3" Type="http://schemas.openxmlformats.org/officeDocument/2006/relationships/image" Target="../media/image61.png"/><Relationship Id="rId6" Type="http://schemas.openxmlformats.org/officeDocument/2006/relationships/image" Target="../media/image59.pd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df"/><Relationship Id="rId4" Type="http://schemas.openxmlformats.org/officeDocument/2006/relationships/image" Target="../media/image62.pdf"/><Relationship Id="rId5" Type="http://schemas.openxmlformats.org/officeDocument/2006/relationships/image" Target="../media/image63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Relationship Id="rId9" Type="http://schemas.openxmlformats.org/officeDocument/2006/relationships/image" Target="../media/image141.png"/><Relationship Id="rId3" Type="http://schemas.openxmlformats.org/officeDocument/2006/relationships/image" Target="../media/image61.png"/><Relationship Id="rId6" Type="http://schemas.openxmlformats.org/officeDocument/2006/relationships/image" Target="../media/image64.pd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0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df"/><Relationship Id="rId3" Type="http://schemas.openxmlformats.org/officeDocument/2006/relationships/image" Target="../media/image69.png"/><Relationship Id="rId5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4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df"/><Relationship Id="rId3" Type="http://schemas.openxmlformats.org/officeDocument/2006/relationships/image" Target="../media/image73.png"/><Relationship Id="rId5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8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9.xml"/><Relationship Id="rId3" Type="http://schemas.openxmlformats.org/officeDocument/2006/relationships/image" Target="../media/image77.pdf"/><Relationship Id="rId5" Type="http://schemas.openxmlformats.org/officeDocument/2006/relationships/oleObject" Target="../embeddings/Microsoft_Equation19.bin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8.png"/><Relationship Id="rId5" Type="http://schemas.openxmlformats.org/officeDocument/2006/relationships/image" Target="../media/image79.pdf"/><Relationship Id="rId7" Type="http://schemas.openxmlformats.org/officeDocument/2006/relationships/oleObject" Target="../embeddings/Microsoft_Equation20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9.xml"/><Relationship Id="rId3" Type="http://schemas.openxmlformats.org/officeDocument/2006/relationships/image" Target="../media/image77.pdf"/><Relationship Id="rId6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7.pd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mnibus.uni-freiburg.de/~cs1010/susy.html" TargetMode="External"/><Relationship Id="rId3" Type="http://schemas.openxmlformats.org/officeDocument/2006/relationships/image" Target="../media/image83.png"/><Relationship Id="rId5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df"/><Relationship Id="rId3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2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21.bin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1.png"/><Relationship Id="rId4" Type="http://schemas.openxmlformats.org/officeDocument/2006/relationships/oleObject" Target="../embeddings/Microsoft_Equation24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23.bin"/><Relationship Id="rId5" Type="http://schemas.openxmlformats.org/officeDocument/2006/relationships/image" Target="../media/image92.pdf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1.png"/><Relationship Id="rId4" Type="http://schemas.openxmlformats.org/officeDocument/2006/relationships/oleObject" Target="../embeddings/Microsoft_Equation26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25.bin"/><Relationship Id="rId5" Type="http://schemas.openxmlformats.org/officeDocument/2006/relationships/image" Target="../media/image92.pd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30.bin"/><Relationship Id="rId4" Type="http://schemas.openxmlformats.org/officeDocument/2006/relationships/oleObject" Target="../embeddings/Microsoft_Equation28.bin"/><Relationship Id="rId5" Type="http://schemas.openxmlformats.org/officeDocument/2006/relationships/image" Target="../media/image92.pdf"/><Relationship Id="rId7" Type="http://schemas.openxmlformats.org/officeDocument/2006/relationships/oleObject" Target="../embeddings/Microsoft_Equation29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Relationship Id="rId9" Type="http://schemas.openxmlformats.org/officeDocument/2006/relationships/oleObject" Target="../embeddings/Microsoft_Equation31.bin"/><Relationship Id="rId3" Type="http://schemas.openxmlformats.org/officeDocument/2006/relationships/oleObject" Target="../embeddings/Microsoft_Equation27.bin"/><Relationship Id="rId6" Type="http://schemas.openxmlformats.org/officeDocument/2006/relationships/image" Target="../media/image3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71.pn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9.png"/><Relationship Id="rId3" Type="http://schemas.openxmlformats.org/officeDocument/2006/relationships/image" Target="../media/image100.pdf"/><Relationship Id="rId5" Type="http://schemas.openxmlformats.org/officeDocument/2006/relationships/image" Target="../media/image44.pdf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9.pdf"/><Relationship Id="rId5" Type="http://schemas.openxmlformats.org/officeDocument/2006/relationships/image" Target="../media/image141.png"/><Relationship Id="rId7" Type="http://schemas.openxmlformats.org/officeDocument/2006/relationships/image" Target="../media/image14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1.pdf"/><Relationship Id="rId3" Type="http://schemas.openxmlformats.org/officeDocument/2006/relationships/image" Target="../media/image139.png"/><Relationship Id="rId6" Type="http://schemas.openxmlformats.org/officeDocument/2006/relationships/image" Target="../media/image64.pdf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3.pd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32.bin"/><Relationship Id="rId5" Type="http://schemas.openxmlformats.org/officeDocument/2006/relationships/image" Target="../media/image15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34.bin"/><Relationship Id="rId4" Type="http://schemas.openxmlformats.org/officeDocument/2006/relationships/image" Target="../media/image162.png"/><Relationship Id="rId10" Type="http://schemas.openxmlformats.org/officeDocument/2006/relationships/oleObject" Target="../embeddings/Microsoft_Equation36.bin"/><Relationship Id="rId5" Type="http://schemas.openxmlformats.org/officeDocument/2006/relationships/image" Target="../media/image107.pdf"/><Relationship Id="rId7" Type="http://schemas.openxmlformats.org/officeDocument/2006/relationships/oleObject" Target="../embeddings/Microsoft_Equation33.bin"/><Relationship Id="rId11" Type="http://schemas.openxmlformats.org/officeDocument/2006/relationships/oleObject" Target="../embeddings/Microsoft_Equation37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35.bin"/><Relationship Id="rId3" Type="http://schemas.openxmlformats.org/officeDocument/2006/relationships/image" Target="../media/image106.pdf"/><Relationship Id="rId6" Type="http://schemas.openxmlformats.org/officeDocument/2006/relationships/image" Target="../media/image16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3.bin"/><Relationship Id="rId4" Type="http://schemas.openxmlformats.org/officeDocument/2006/relationships/image" Target="../media/image15.png"/><Relationship Id="rId10" Type="http://schemas.openxmlformats.org/officeDocument/2006/relationships/oleObject" Target="../embeddings/Microsoft_Equation5.bin"/><Relationship Id="rId5" Type="http://schemas.openxmlformats.org/officeDocument/2006/relationships/image" Target="../media/image16.png"/><Relationship Id="rId7" Type="http://schemas.openxmlformats.org/officeDocument/2006/relationships/oleObject" Target="../embeddings/Microsoft_Equation2.bin"/><Relationship Id="rId11" Type="http://schemas.openxmlformats.org/officeDocument/2006/relationships/image" Target="../media/image17.pdf"/><Relationship Id="rId12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4.bin"/><Relationship Id="rId3" Type="http://schemas.openxmlformats.org/officeDocument/2006/relationships/image" Target="../media/image14.png"/><Relationship Id="rId6" Type="http://schemas.openxmlformats.org/officeDocument/2006/relationships/oleObject" Target="../embeddings/Microsoft_Equation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d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7" Type="http://schemas.openxmlformats.org/officeDocument/2006/relationships/oleObject" Target="../embeddings/Microsoft_Equation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5.png"/><Relationship Id="rId3" Type="http://schemas.openxmlformats.org/officeDocument/2006/relationships/image" Target="../media/image20.pdf"/><Relationship Id="rId6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d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3"/>
          <p:cNvSpPr txBox="1">
            <a:spLocks/>
          </p:cNvSpPr>
          <p:nvPr/>
        </p:nvSpPr>
        <p:spPr>
          <a:xfrm>
            <a:off x="287866" y="474133"/>
            <a:ext cx="8602133" cy="1354667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 fontScale="82500" lnSpcReduction="10000"/>
            <a:scene3d>
              <a:camera prst="orthographicFront"/>
              <a:lightRig rig="flat" dir="t"/>
            </a:scene3d>
            <a:sp3d extrusionH="25400">
              <a:bevelT w="38100" h="31750"/>
            </a:sp3d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4200" b="1" cap="small" dirty="0" smtClean="0">
                <a:gradFill flip="none" rotWithShape="1">
                  <a:gsLst>
                    <a:gs pos="0">
                      <a:srgbClr val="FFFF00"/>
                    </a:gs>
                    <a:gs pos="59000">
                      <a:schemeClr val="accent2"/>
                    </a:gs>
                  </a:gsLst>
                  <a:lin ang="5400000" scaled="0"/>
                  <a:tileRect/>
                </a:gra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Status of NLO calculations and Tools for BSM Processes Related to Top Final States</a:t>
            </a:r>
            <a:endParaRPr kumimoji="0" lang="en-US" sz="4200" b="1" i="0" u="none" strike="noStrike" kern="1200" cap="small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  <a:tileRect/>
              </a:gradFill>
              <a:effectLst>
                <a:outerShdw blurRad="50800" dist="38100" dir="5400000" algn="tl" rotWithShape="0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3"/>
          <p:cNvSpPr txBox="1">
            <a:spLocks/>
          </p:cNvSpPr>
          <p:nvPr/>
        </p:nvSpPr>
        <p:spPr>
          <a:xfrm>
            <a:off x="2959417" y="2792803"/>
            <a:ext cx="3356716" cy="50072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rmAutofit fontScale="90000" lnSpcReduction="10000"/>
            <a:scene3d>
              <a:camera prst="orthographicFront"/>
              <a:lightRig rig="flat" dir="t"/>
            </a:scene3d>
            <a:sp3d extrusionH="25400">
              <a:bevelT w="38100" h="3175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cap="small" dirty="0" smtClean="0">
                <a:solidFill>
                  <a:srgbClr val="00539B"/>
                </a:soli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Anna</a:t>
            </a:r>
            <a:r>
              <a:rPr lang="en-US" sz="3200" b="1" cap="small" dirty="0" smtClean="0">
                <a:solidFill>
                  <a:srgbClr val="008000"/>
                </a:soli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200" b="1" cap="small" dirty="0" err="1" smtClean="0">
                <a:solidFill>
                  <a:srgbClr val="00539B"/>
                </a:soli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Kulesza</a:t>
            </a:r>
            <a:endParaRPr kumimoji="0" lang="en-US" sz="3200" b="1" i="0" u="none" strike="noStrike" kern="1200" cap="small" spc="0" normalizeH="0" baseline="0" noProof="0" dirty="0">
              <a:ln>
                <a:noFill/>
              </a:ln>
              <a:solidFill>
                <a:srgbClr val="00539B"/>
              </a:solidFill>
              <a:effectLst>
                <a:outerShdw blurRad="50800" dist="38100" dir="5400000" algn="tl" rotWithShape="0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3"/>
          <p:cNvSpPr txBox="1">
            <a:spLocks/>
          </p:cNvSpPr>
          <p:nvPr/>
        </p:nvSpPr>
        <p:spPr>
          <a:xfrm>
            <a:off x="601792" y="5667922"/>
            <a:ext cx="7772400" cy="58997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 fontScale="82500" lnSpcReduction="20000"/>
            <a:scene3d>
              <a:camera prst="orthographicFront"/>
              <a:lightRig rig="flat" dir="t"/>
            </a:scene3d>
            <a:sp3d extrusionH="25400">
              <a:bevelT w="38100" h="31750"/>
            </a:sp3d>
          </a:bodyPr>
          <a:lstStyle/>
          <a:p>
            <a:pPr algn="ctr" defTabSz="914400">
              <a:spcBef>
                <a:spcPct val="0"/>
              </a:spcBef>
              <a:defRPr/>
            </a:pPr>
            <a:endParaRPr dirty="0" smtClean="0"/>
          </a:p>
          <a:p>
            <a:pPr lvl="0" algn="ctr" defTabSz="914400">
              <a:spcBef>
                <a:spcPct val="0"/>
              </a:spcBef>
              <a:defRPr/>
            </a:pPr>
            <a:r>
              <a:rPr lang="en-US" sz="2800" b="1" cap="smal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LPCC workshop</a:t>
            </a:r>
            <a:r>
              <a:rPr lang="en-US" sz="2800" b="1" cap="smal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5400000" algn="tl" rotWithShape="0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, CERN, 17.07.2012</a:t>
            </a:r>
            <a:endParaRPr kumimoji="0" lang="en-US" sz="28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5400000" algn="tl" rotWithShape="0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wwu_logo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12664" y="3733796"/>
            <a:ext cx="3026660" cy="652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for </a:t>
            </a:r>
            <a:r>
              <a:rPr lang="en-US" dirty="0" err="1" smtClean="0"/>
              <a:t>Gluino</a:t>
            </a:r>
            <a:r>
              <a:rPr lang="en-US" dirty="0" smtClean="0"/>
              <a:t>-Pair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>
            <a:off x="67746" y="2217204"/>
            <a:ext cx="4013192" cy="2810783"/>
            <a:chOff x="321741" y="2708262"/>
            <a:chExt cx="3445930" cy="24999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rcRect l="54726" b="53020"/>
            <a:stretch>
              <a:fillRect/>
            </a:stretch>
          </p:blipFill>
          <p:spPr>
            <a:xfrm>
              <a:off x="1032938" y="2708262"/>
              <a:ext cx="2734733" cy="20669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rcRect l="51783" t="85706"/>
            <a:stretch>
              <a:fillRect/>
            </a:stretch>
          </p:blipFill>
          <p:spPr>
            <a:xfrm>
              <a:off x="846670" y="4579281"/>
              <a:ext cx="2912533" cy="6288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rcRect l="2164" t="45248" r="85081" b="12222"/>
            <a:stretch>
              <a:fillRect/>
            </a:stretch>
          </p:blipFill>
          <p:spPr>
            <a:xfrm>
              <a:off x="321741" y="2802457"/>
              <a:ext cx="770466" cy="187113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22823" y="4801788"/>
            <a:ext cx="291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(plot </a:t>
            </a:r>
            <a:r>
              <a:rPr lang="en-US" sz="1200" dirty="0" smtClean="0"/>
              <a:t>courtesy of S. </a:t>
            </a:r>
            <a:r>
              <a:rPr lang="en-US" sz="1200" dirty="0" err="1" smtClean="0"/>
              <a:t>Brensing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6242" y="1844462"/>
            <a:ext cx="14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@ 7 </a:t>
            </a:r>
            <a:r>
              <a:rPr lang="en-US" dirty="0" err="1" smtClean="0"/>
              <a:t>TeV</a:t>
            </a:r>
            <a:endParaRPr lang="en-US" dirty="0"/>
          </a:p>
        </p:txBody>
      </p:sp>
      <p:grpSp>
        <p:nvGrpSpPr>
          <p:cNvPr id="10" name="Group 30"/>
          <p:cNvGrpSpPr/>
          <p:nvPr/>
        </p:nvGrpSpPr>
        <p:grpSpPr>
          <a:xfrm>
            <a:off x="4080938" y="2127533"/>
            <a:ext cx="5350923" cy="2877452"/>
            <a:chOff x="4059836" y="2398460"/>
            <a:chExt cx="5372025" cy="3120585"/>
          </a:xfrm>
        </p:grpSpPr>
        <p:pic>
          <p:nvPicPr>
            <p:cNvPr id="15" name="Picture 14" descr="ppglgl_scale_LHC7_nlo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l="45151" t="14689" r="5944" b="54695"/>
                <a:stretch>
                  <a:fillRect/>
                </a:stretch>
              </p:blipFill>
            </mc:Choice>
            <mc:Fallback>
              <p:blipFill>
                <a:blip r:embed="rId4"/>
                <a:srcRect l="45151" t="14689" r="5944" b="54695"/>
                <a:stretch>
                  <a:fillRect/>
                </a:stretch>
              </p:blipFill>
            </mc:Fallback>
          </mc:AlternateContent>
          <p:spPr>
            <a:xfrm>
              <a:off x="4059836" y="2398460"/>
              <a:ext cx="3522497" cy="3120585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rot="16200000" flipV="1">
              <a:off x="5283198" y="4696371"/>
              <a:ext cx="901701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5809850" y="4772969"/>
              <a:ext cx="737396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6348012" y="4861079"/>
              <a:ext cx="554831" cy="1588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6677815" y="4582073"/>
              <a:ext cx="516732" cy="1589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6191247" y="4410617"/>
              <a:ext cx="1003300" cy="1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V="1">
              <a:off x="5740401" y="4251870"/>
              <a:ext cx="1454146" cy="3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ight Brace 21"/>
            <p:cNvSpPr/>
            <p:nvPr/>
          </p:nvSpPr>
          <p:spPr>
            <a:xfrm>
              <a:off x="7287684" y="4251870"/>
              <a:ext cx="239981" cy="332587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36928" y="3997867"/>
              <a:ext cx="1794933" cy="90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More than 20 % scale variation error</a:t>
              </a:r>
              <a:endParaRPr lang="en-US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896020" y="5112653"/>
            <a:ext cx="7962230" cy="132437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/>
              <a:t>SUSY QCD cross sections: limited </a:t>
            </a:r>
            <a:r>
              <a:rPr lang="en-US" sz="1600" dirty="0" smtClean="0"/>
              <a:t>parameter dependence </a:t>
            </a:r>
          </a:p>
          <a:p>
            <a:r>
              <a:rPr lang="en-US" sz="1600" dirty="0" smtClean="0"/>
              <a:t>             →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and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pair-production: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mass,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mass</a:t>
            </a:r>
          </a:p>
          <a:p>
            <a:r>
              <a:rPr lang="en-US" sz="1600" dirty="0" smtClean="0"/>
              <a:t>             → stop (</a:t>
            </a:r>
            <a:r>
              <a:rPr lang="en-US" sz="1600" dirty="0" err="1" smtClean="0"/>
              <a:t>sbottom</a:t>
            </a:r>
            <a:r>
              <a:rPr lang="en-US" sz="1600" dirty="0" smtClean="0"/>
              <a:t>) pair production: stop (</a:t>
            </a:r>
            <a:r>
              <a:rPr lang="en-US" sz="1600" dirty="0" err="1" smtClean="0"/>
              <a:t>sbottom</a:t>
            </a:r>
            <a:r>
              <a:rPr lang="en-US" sz="1600" dirty="0" smtClean="0"/>
              <a:t>) mass, </a:t>
            </a:r>
            <a:r>
              <a:rPr lang="en-US" sz="1600" dirty="0" err="1" smtClean="0">
                <a:solidFill>
                  <a:schemeClr val="accent3"/>
                </a:solidFill>
              </a:rPr>
              <a:t>gluino</a:t>
            </a:r>
            <a:r>
              <a:rPr lang="en-US" sz="1600" dirty="0" smtClean="0">
                <a:solidFill>
                  <a:schemeClr val="accent3"/>
                </a:solidFill>
              </a:rPr>
              <a:t> mass, light-</a:t>
            </a:r>
            <a:r>
              <a:rPr lang="en-US" sz="1600" dirty="0" err="1" smtClean="0">
                <a:solidFill>
                  <a:schemeClr val="accent3"/>
                </a:solidFill>
              </a:rPr>
              <a:t>flavour</a:t>
            </a:r>
            <a:r>
              <a:rPr lang="en-US" sz="1600" dirty="0" smtClean="0">
                <a:solidFill>
                  <a:schemeClr val="accent3"/>
                </a:solidFill>
              </a:rPr>
              <a:t>          	       </a:t>
            </a:r>
            <a:r>
              <a:rPr lang="en-US" sz="1600" dirty="0" err="1" smtClean="0">
                <a:solidFill>
                  <a:schemeClr val="accent3"/>
                </a:solidFill>
              </a:rPr>
              <a:t>squark</a:t>
            </a:r>
            <a:r>
              <a:rPr lang="en-US" sz="1600" dirty="0" smtClean="0">
                <a:solidFill>
                  <a:schemeClr val="accent3"/>
                </a:solidFill>
              </a:rPr>
              <a:t>  mass, stop mixing angle  </a:t>
            </a:r>
            <a:r>
              <a:rPr lang="en-US" sz="1600" smtClean="0">
                <a:solidFill>
                  <a:schemeClr val="accent3"/>
                </a:solidFill>
              </a:rPr>
              <a:t>← very </a:t>
            </a:r>
            <a:r>
              <a:rPr lang="en-US" sz="1600" dirty="0" smtClean="0">
                <a:solidFill>
                  <a:schemeClr val="accent3"/>
                </a:solidFill>
              </a:rPr>
              <a:t>weak dependence, only enters at NLO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Orders At Threshold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633671" y="5503322"/>
            <a:ext cx="6454516" cy="41838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Both types of corrections can be </a:t>
            </a:r>
            <a:r>
              <a:rPr lang="en-US" dirty="0" err="1" smtClean="0">
                <a:solidFill>
                  <a:schemeClr val="tx1"/>
                </a:solidFill>
              </a:rPr>
              <a:t>resummed</a:t>
            </a:r>
            <a:r>
              <a:rPr lang="en-US" dirty="0" smtClean="0">
                <a:solidFill>
                  <a:schemeClr val="tx1"/>
                </a:solidFill>
              </a:rPr>
              <a:t> to all orders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180" y="4622802"/>
            <a:ext cx="233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higher orders:</a:t>
            </a:r>
            <a:endParaRPr lang="en-US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2281244" y="4908378"/>
          <a:ext cx="1461023" cy="370707"/>
        </p:xfrm>
        <a:graphic>
          <a:graphicData uri="http://schemas.openxmlformats.org/presentationml/2006/ole">
            <p:oleObj spid="_x0000_s432130" name="Equation" r:id="rId3" imgW="850900" imgH="215900" progId="Equation.3">
              <p:embed/>
            </p:oleObj>
          </a:graphicData>
        </a:graphic>
      </p:graphicFrame>
      <p:graphicFrame>
        <p:nvGraphicFramePr>
          <p:cNvPr id="406533" name="Object 5"/>
          <p:cNvGraphicFramePr>
            <a:graphicFrameLocks noChangeAspect="1"/>
          </p:cNvGraphicFramePr>
          <p:nvPr/>
        </p:nvGraphicFramePr>
        <p:xfrm>
          <a:off x="6794936" y="4908378"/>
          <a:ext cx="938213" cy="349250"/>
        </p:xfrm>
        <a:graphic>
          <a:graphicData uri="http://schemas.openxmlformats.org/presentationml/2006/ole">
            <p:oleObj spid="_x0000_s432131" name="Equation" r:id="rId4" imgW="546100" imgH="203200" progId="Equation.3">
              <p:embed/>
            </p:oleObj>
          </a:graphicData>
        </a:graphic>
      </p:graphicFrame>
      <p:grpSp>
        <p:nvGrpSpPr>
          <p:cNvPr id="3" name="Group 39"/>
          <p:cNvGrpSpPr/>
          <p:nvPr/>
        </p:nvGrpSpPr>
        <p:grpSpPr>
          <a:xfrm>
            <a:off x="1219197" y="2570719"/>
            <a:ext cx="8141170" cy="1451253"/>
            <a:chOff x="1078977" y="2855357"/>
            <a:chExt cx="8640745" cy="1594882"/>
          </a:xfrm>
        </p:grpSpPr>
        <p:grpSp>
          <p:nvGrpSpPr>
            <p:cNvPr id="4" name="Group 19"/>
            <p:cNvGrpSpPr/>
            <p:nvPr/>
          </p:nvGrpSpPr>
          <p:grpSpPr>
            <a:xfrm>
              <a:off x="1078977" y="2855357"/>
              <a:ext cx="8640745" cy="1594882"/>
              <a:chOff x="1142216" y="3445933"/>
              <a:chExt cx="8640745" cy="159488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185335" y="4330517"/>
                <a:ext cx="4216400" cy="710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/>
                    </a:solidFill>
                  </a:rPr>
                  <a:t>Soft/collinear gluon emission</a:t>
                </a:r>
              </a:p>
              <a:p>
                <a:r>
                  <a:rPr lang="en-US" dirty="0" smtClean="0">
                    <a:solidFill>
                      <a:schemeClr val="accent1"/>
                    </a:solidFill>
                  </a:rPr>
                  <a:t> 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980590" y="4302722"/>
                <a:ext cx="2802371" cy="405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90"/>
                    </a:solidFill>
                  </a:rPr>
                  <a:t>Coulomb gluons</a:t>
                </a:r>
                <a:endParaRPr lang="en-US" dirty="0">
                  <a:solidFill>
                    <a:srgbClr val="000090"/>
                  </a:solidFill>
                </a:endParaRPr>
              </a:p>
            </p:txBody>
          </p:sp>
          <p:pic>
            <p:nvPicPr>
              <p:cNvPr id="40" name="Picture 39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5"/>
                  <a:stretch>
                    <a:fillRect/>
                  </a:stretch>
                </p:blipFill>
              </mc:Choice>
    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    <p:blipFill>
                  <a:blip r:embed="rId6"/>
                  <a:stretch>
                    <a:fillRect/>
                  </a:stretch>
                </p:blipFill>
              </mc:Fallback>
            </mc:AlternateContent>
            <p:spPr>
              <a:xfrm>
                <a:off x="1142216" y="3445933"/>
                <a:ext cx="6617222" cy="714568"/>
              </a:xfrm>
              <a:prstGeom prst="rect">
                <a:avLst/>
              </a:prstGeom>
            </p:spPr>
          </p:pic>
        </p:grpSp>
        <p:cxnSp>
          <p:nvCxnSpPr>
            <p:cNvPr id="33" name="Straight Arrow Connector 32"/>
            <p:cNvCxnSpPr/>
            <p:nvPr/>
          </p:nvCxnSpPr>
          <p:spPr>
            <a:xfrm flipV="1">
              <a:off x="2540000" y="3352800"/>
              <a:ext cx="1236133" cy="4101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540000" y="3352800"/>
              <a:ext cx="2590800" cy="4101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0800000">
              <a:off x="6764955" y="3569925"/>
              <a:ext cx="914310" cy="193020"/>
            </a:xfrm>
            <a:prstGeom prst="straightConnector1">
              <a:avLst/>
            </a:prstGeom>
            <a:ln>
              <a:solidFill>
                <a:srgbClr val="00009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340782" y="1778004"/>
            <a:ext cx="3909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 analogy to top-pair production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2229934" y="3880546"/>
            <a:ext cx="493584" cy="247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2246868" y="4321530"/>
            <a:ext cx="510053" cy="277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2687136" y="4074486"/>
            <a:ext cx="364065" cy="304799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3025800" y="3855145"/>
            <a:ext cx="510053" cy="277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051201" y="4279990"/>
            <a:ext cx="493584" cy="247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Freeform 54"/>
          <p:cNvSpPr/>
          <p:nvPr/>
        </p:nvSpPr>
        <p:spPr>
          <a:xfrm>
            <a:off x="2350521" y="3880546"/>
            <a:ext cx="531347" cy="113506"/>
          </a:xfrm>
          <a:custGeom>
            <a:avLst/>
            <a:gdLst>
              <a:gd name="connsiteX0" fmla="*/ 0 w 2531533"/>
              <a:gd name="connsiteY0" fmla="*/ 317500 h 812799"/>
              <a:gd name="connsiteX1" fmla="*/ 169333 w 2531533"/>
              <a:gd name="connsiteY1" fmla="*/ 139700 h 812799"/>
              <a:gd name="connsiteX2" fmla="*/ 651933 w 2531533"/>
              <a:gd name="connsiteY2" fmla="*/ 563033 h 812799"/>
              <a:gd name="connsiteX3" fmla="*/ 440267 w 2531533"/>
              <a:gd name="connsiteY3" fmla="*/ 808566 h 812799"/>
              <a:gd name="connsiteX4" fmla="*/ 228600 w 2531533"/>
              <a:gd name="connsiteY4" fmla="*/ 588433 h 812799"/>
              <a:gd name="connsiteX5" fmla="*/ 812800 w 2531533"/>
              <a:gd name="connsiteY5" fmla="*/ 88900 h 812799"/>
              <a:gd name="connsiteX6" fmla="*/ 1397000 w 2531533"/>
              <a:gd name="connsiteY6" fmla="*/ 605366 h 812799"/>
              <a:gd name="connsiteX7" fmla="*/ 1193800 w 2531533"/>
              <a:gd name="connsiteY7" fmla="*/ 800100 h 812799"/>
              <a:gd name="connsiteX8" fmla="*/ 965200 w 2531533"/>
              <a:gd name="connsiteY8" fmla="*/ 622300 h 812799"/>
              <a:gd name="connsiteX9" fmla="*/ 1574800 w 2531533"/>
              <a:gd name="connsiteY9" fmla="*/ 97366 h 812799"/>
              <a:gd name="connsiteX10" fmla="*/ 2125133 w 2531533"/>
              <a:gd name="connsiteY10" fmla="*/ 571500 h 812799"/>
              <a:gd name="connsiteX11" fmla="*/ 1921933 w 2531533"/>
              <a:gd name="connsiteY11" fmla="*/ 791633 h 812799"/>
              <a:gd name="connsiteX12" fmla="*/ 1667933 w 2531533"/>
              <a:gd name="connsiteY12" fmla="*/ 656166 h 812799"/>
              <a:gd name="connsiteX13" fmla="*/ 2336800 w 2531533"/>
              <a:gd name="connsiteY13" fmla="*/ 63500 h 812799"/>
              <a:gd name="connsiteX14" fmla="*/ 2531533 w 2531533"/>
              <a:gd name="connsiteY14" fmla="*/ 275166 h 81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31533" h="812799">
                <a:moveTo>
                  <a:pt x="0" y="317500"/>
                </a:moveTo>
                <a:cubicBezTo>
                  <a:pt x="30339" y="208139"/>
                  <a:pt x="60678" y="98778"/>
                  <a:pt x="169333" y="139700"/>
                </a:cubicBezTo>
                <a:cubicBezTo>
                  <a:pt x="277989" y="180622"/>
                  <a:pt x="606777" y="451556"/>
                  <a:pt x="651933" y="563033"/>
                </a:cubicBezTo>
                <a:cubicBezTo>
                  <a:pt x="697089" y="674510"/>
                  <a:pt x="510822" y="804333"/>
                  <a:pt x="440267" y="808566"/>
                </a:cubicBezTo>
                <a:cubicBezTo>
                  <a:pt x="369712" y="812799"/>
                  <a:pt x="166511" y="708377"/>
                  <a:pt x="228600" y="588433"/>
                </a:cubicBezTo>
                <a:cubicBezTo>
                  <a:pt x="290689" y="468489"/>
                  <a:pt x="618067" y="86078"/>
                  <a:pt x="812800" y="88900"/>
                </a:cubicBezTo>
                <a:cubicBezTo>
                  <a:pt x="1007533" y="91722"/>
                  <a:pt x="1333500" y="486833"/>
                  <a:pt x="1397000" y="605366"/>
                </a:cubicBezTo>
                <a:cubicBezTo>
                  <a:pt x="1460500" y="723899"/>
                  <a:pt x="1265767" y="797278"/>
                  <a:pt x="1193800" y="800100"/>
                </a:cubicBezTo>
                <a:cubicBezTo>
                  <a:pt x="1121833" y="802922"/>
                  <a:pt x="901700" y="739422"/>
                  <a:pt x="965200" y="622300"/>
                </a:cubicBezTo>
                <a:cubicBezTo>
                  <a:pt x="1028700" y="505178"/>
                  <a:pt x="1381478" y="105833"/>
                  <a:pt x="1574800" y="97366"/>
                </a:cubicBezTo>
                <a:cubicBezTo>
                  <a:pt x="1768122" y="88899"/>
                  <a:pt x="2067278" y="455789"/>
                  <a:pt x="2125133" y="571500"/>
                </a:cubicBezTo>
                <a:cubicBezTo>
                  <a:pt x="2182988" y="687211"/>
                  <a:pt x="1998133" y="777522"/>
                  <a:pt x="1921933" y="791633"/>
                </a:cubicBezTo>
                <a:cubicBezTo>
                  <a:pt x="1845733" y="805744"/>
                  <a:pt x="1598789" y="777521"/>
                  <a:pt x="1667933" y="656166"/>
                </a:cubicBezTo>
                <a:cubicBezTo>
                  <a:pt x="1737077" y="534811"/>
                  <a:pt x="2192867" y="127000"/>
                  <a:pt x="2336800" y="63500"/>
                </a:cubicBezTo>
                <a:cubicBezTo>
                  <a:pt x="2480733" y="0"/>
                  <a:pt x="2531533" y="275166"/>
                  <a:pt x="2531533" y="27516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6628140" y="3959986"/>
            <a:ext cx="493584" cy="247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6645074" y="4400970"/>
            <a:ext cx="510053" cy="277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7085342" y="4153926"/>
            <a:ext cx="364065" cy="304799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7424006" y="3934585"/>
            <a:ext cx="510053" cy="277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49407" y="4359430"/>
            <a:ext cx="493584" cy="247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Freeform 60"/>
          <p:cNvSpPr/>
          <p:nvPr/>
        </p:nvSpPr>
        <p:spPr>
          <a:xfrm rot="5400000">
            <a:off x="7498726" y="4196469"/>
            <a:ext cx="531347" cy="113506"/>
          </a:xfrm>
          <a:custGeom>
            <a:avLst/>
            <a:gdLst>
              <a:gd name="connsiteX0" fmla="*/ 0 w 2531533"/>
              <a:gd name="connsiteY0" fmla="*/ 317500 h 812799"/>
              <a:gd name="connsiteX1" fmla="*/ 169333 w 2531533"/>
              <a:gd name="connsiteY1" fmla="*/ 139700 h 812799"/>
              <a:gd name="connsiteX2" fmla="*/ 651933 w 2531533"/>
              <a:gd name="connsiteY2" fmla="*/ 563033 h 812799"/>
              <a:gd name="connsiteX3" fmla="*/ 440267 w 2531533"/>
              <a:gd name="connsiteY3" fmla="*/ 808566 h 812799"/>
              <a:gd name="connsiteX4" fmla="*/ 228600 w 2531533"/>
              <a:gd name="connsiteY4" fmla="*/ 588433 h 812799"/>
              <a:gd name="connsiteX5" fmla="*/ 812800 w 2531533"/>
              <a:gd name="connsiteY5" fmla="*/ 88900 h 812799"/>
              <a:gd name="connsiteX6" fmla="*/ 1397000 w 2531533"/>
              <a:gd name="connsiteY6" fmla="*/ 605366 h 812799"/>
              <a:gd name="connsiteX7" fmla="*/ 1193800 w 2531533"/>
              <a:gd name="connsiteY7" fmla="*/ 800100 h 812799"/>
              <a:gd name="connsiteX8" fmla="*/ 965200 w 2531533"/>
              <a:gd name="connsiteY8" fmla="*/ 622300 h 812799"/>
              <a:gd name="connsiteX9" fmla="*/ 1574800 w 2531533"/>
              <a:gd name="connsiteY9" fmla="*/ 97366 h 812799"/>
              <a:gd name="connsiteX10" fmla="*/ 2125133 w 2531533"/>
              <a:gd name="connsiteY10" fmla="*/ 571500 h 812799"/>
              <a:gd name="connsiteX11" fmla="*/ 1921933 w 2531533"/>
              <a:gd name="connsiteY11" fmla="*/ 791633 h 812799"/>
              <a:gd name="connsiteX12" fmla="*/ 1667933 w 2531533"/>
              <a:gd name="connsiteY12" fmla="*/ 656166 h 812799"/>
              <a:gd name="connsiteX13" fmla="*/ 2336800 w 2531533"/>
              <a:gd name="connsiteY13" fmla="*/ 63500 h 812799"/>
              <a:gd name="connsiteX14" fmla="*/ 2531533 w 2531533"/>
              <a:gd name="connsiteY14" fmla="*/ 275166 h 81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31533" h="812799">
                <a:moveTo>
                  <a:pt x="0" y="317500"/>
                </a:moveTo>
                <a:cubicBezTo>
                  <a:pt x="30339" y="208139"/>
                  <a:pt x="60678" y="98778"/>
                  <a:pt x="169333" y="139700"/>
                </a:cubicBezTo>
                <a:cubicBezTo>
                  <a:pt x="277989" y="180622"/>
                  <a:pt x="606777" y="451556"/>
                  <a:pt x="651933" y="563033"/>
                </a:cubicBezTo>
                <a:cubicBezTo>
                  <a:pt x="697089" y="674510"/>
                  <a:pt x="510822" y="804333"/>
                  <a:pt x="440267" y="808566"/>
                </a:cubicBezTo>
                <a:cubicBezTo>
                  <a:pt x="369712" y="812799"/>
                  <a:pt x="166511" y="708377"/>
                  <a:pt x="228600" y="588433"/>
                </a:cubicBezTo>
                <a:cubicBezTo>
                  <a:pt x="290689" y="468489"/>
                  <a:pt x="618067" y="86078"/>
                  <a:pt x="812800" y="88900"/>
                </a:cubicBezTo>
                <a:cubicBezTo>
                  <a:pt x="1007533" y="91722"/>
                  <a:pt x="1333500" y="486833"/>
                  <a:pt x="1397000" y="605366"/>
                </a:cubicBezTo>
                <a:cubicBezTo>
                  <a:pt x="1460500" y="723899"/>
                  <a:pt x="1265767" y="797278"/>
                  <a:pt x="1193800" y="800100"/>
                </a:cubicBezTo>
                <a:cubicBezTo>
                  <a:pt x="1121833" y="802922"/>
                  <a:pt x="901700" y="739422"/>
                  <a:pt x="965200" y="622300"/>
                </a:cubicBezTo>
                <a:cubicBezTo>
                  <a:pt x="1028700" y="505178"/>
                  <a:pt x="1381478" y="105833"/>
                  <a:pt x="1574800" y="97366"/>
                </a:cubicBezTo>
                <a:cubicBezTo>
                  <a:pt x="1768122" y="88899"/>
                  <a:pt x="2067278" y="455789"/>
                  <a:pt x="2125133" y="571500"/>
                </a:cubicBezTo>
                <a:cubicBezTo>
                  <a:pt x="2182988" y="687211"/>
                  <a:pt x="1998133" y="777522"/>
                  <a:pt x="1921933" y="791633"/>
                </a:cubicBezTo>
                <a:cubicBezTo>
                  <a:pt x="1845733" y="805744"/>
                  <a:pt x="1598789" y="777521"/>
                  <a:pt x="1667933" y="656166"/>
                </a:cubicBezTo>
                <a:cubicBezTo>
                  <a:pt x="1737077" y="534811"/>
                  <a:pt x="2192867" y="127000"/>
                  <a:pt x="2336800" y="63500"/>
                </a:cubicBezTo>
                <a:cubicBezTo>
                  <a:pt x="2480733" y="0"/>
                  <a:pt x="2531533" y="275166"/>
                  <a:pt x="2531533" y="275166"/>
                </a:cubicBezTo>
              </a:path>
            </a:pathLst>
          </a:cu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62375" y="2133655"/>
            <a:ext cx="6364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General structure of the NLO correction in the threshold limit</a:t>
            </a:r>
            <a:endParaRPr lang="en-US" dirty="0"/>
          </a:p>
        </p:txBody>
      </p:sp>
      <p:graphicFrame>
        <p:nvGraphicFramePr>
          <p:cNvPr id="432140" name="Object 12"/>
          <p:cNvGraphicFramePr>
            <a:graphicFrameLocks noChangeAspect="1"/>
          </p:cNvGraphicFramePr>
          <p:nvPr/>
        </p:nvGraphicFramePr>
        <p:xfrm>
          <a:off x="6234121" y="2171708"/>
          <a:ext cx="2287587" cy="314325"/>
        </p:xfrm>
        <a:graphic>
          <a:graphicData uri="http://schemas.openxmlformats.org/presentationml/2006/ole">
            <p:oleObj spid="_x0000_s432140" name="Equation" r:id="rId7" imgW="14732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871147" y="2918890"/>
            <a:ext cx="6620934" cy="45032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Resummation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68828" y="5283101"/>
            <a:ext cx="87288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→ </a:t>
            </a:r>
            <a:r>
              <a:rPr lang="en-US" dirty="0" err="1" smtClean="0"/>
              <a:t>Resummation</a:t>
            </a:r>
            <a:r>
              <a:rPr lang="en-US" dirty="0" smtClean="0"/>
              <a:t> </a:t>
            </a:r>
            <a:r>
              <a:rPr lang="en-US" dirty="0" smtClean="0"/>
              <a:t>of soft and Coulomb corrections </a:t>
            </a:r>
            <a:r>
              <a:rPr lang="en-US" dirty="0" smtClean="0"/>
              <a:t>together (in momentum space, usin</a:t>
            </a:r>
            <a:r>
              <a:rPr lang="en-US" dirty="0" smtClean="0"/>
              <a:t>g SCET)                                                                                            → </a:t>
            </a:r>
            <a:r>
              <a:rPr lang="en-US" dirty="0" smtClean="0">
                <a:solidFill>
                  <a:srgbClr val="FF0000"/>
                </a:solidFill>
              </a:rPr>
              <a:t>see Jan </a:t>
            </a:r>
            <a:r>
              <a:rPr lang="en-US" dirty="0" err="1" smtClean="0">
                <a:solidFill>
                  <a:srgbClr val="FF0000"/>
                </a:solidFill>
              </a:rPr>
              <a:t>Piclum’s</a:t>
            </a:r>
            <a:r>
              <a:rPr lang="en-US" dirty="0" smtClean="0">
                <a:solidFill>
                  <a:srgbClr val="FF0000"/>
                </a:solidFill>
              </a:rPr>
              <a:t> talk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1400" i="1" dirty="0" smtClean="0">
                <a:solidFill>
                  <a:srgbClr val="000000"/>
                </a:solidFill>
              </a:rPr>
              <a:t>                                                                                                                                 </a:t>
            </a:r>
            <a:r>
              <a:rPr lang="en-US" sz="1400" i="1" dirty="0" smtClean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94593" y="5586192"/>
            <a:ext cx="6362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Beneke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Schwinn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Falgari</a:t>
            </a:r>
            <a:r>
              <a:rPr lang="en-US" sz="1400" i="1" dirty="0" smtClean="0">
                <a:solidFill>
                  <a:srgbClr val="660066"/>
                </a:solidFill>
              </a:rPr>
              <a:t> ’09-’</a:t>
            </a:r>
            <a:r>
              <a:rPr lang="en-US" sz="1400" i="1" dirty="0" smtClean="0">
                <a:solidFill>
                  <a:srgbClr val="660066"/>
                </a:solidFill>
              </a:rPr>
              <a:t>10</a:t>
            </a:r>
            <a:r>
              <a:rPr lang="en-US" sz="1400" i="1" dirty="0" smtClean="0">
                <a:solidFill>
                  <a:srgbClr val="660066"/>
                </a:solidFill>
              </a:rPr>
              <a:t>] [</a:t>
            </a:r>
            <a:r>
              <a:rPr lang="en-US" sz="1400" i="1" dirty="0" err="1" smtClean="0">
                <a:solidFill>
                  <a:srgbClr val="660066"/>
                </a:solidFill>
              </a:rPr>
              <a:t>Falgari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Schwinn</a:t>
            </a:r>
            <a:r>
              <a:rPr lang="en-US" sz="1400" i="1" dirty="0" smtClean="0">
                <a:solidFill>
                  <a:srgbClr val="660066"/>
                </a:solidFill>
              </a:rPr>
              <a:t>, Wever’12]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284163" y="2015067"/>
            <a:ext cx="8523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→ </a:t>
            </a:r>
            <a:r>
              <a:rPr lang="en-US" dirty="0" err="1" smtClean="0"/>
              <a:t>Resummation</a:t>
            </a:r>
            <a:r>
              <a:rPr lang="en-US" dirty="0" smtClean="0"/>
              <a:t> </a:t>
            </a:r>
            <a:r>
              <a:rPr lang="en-US" dirty="0" smtClean="0"/>
              <a:t>of soft gluon </a:t>
            </a:r>
            <a:r>
              <a:rPr lang="en-US" dirty="0" smtClean="0"/>
              <a:t>corrections (</a:t>
            </a:r>
            <a:r>
              <a:rPr lang="en-US" dirty="0" err="1" smtClean="0"/>
              <a:t>Mellin</a:t>
            </a:r>
            <a:r>
              <a:rPr lang="en-US" dirty="0" smtClean="0"/>
              <a:t> moment space 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,taken </a:t>
            </a:r>
            <a:r>
              <a:rPr lang="en-US" dirty="0" err="1" smtClean="0"/>
              <a:t>wrt</a:t>
            </a:r>
            <a:r>
              <a:rPr lang="en-US" dirty="0" smtClean="0"/>
              <a:t>.  4</a:t>
            </a:r>
            <a:r>
              <a:rPr lang="en-US" i="1" dirty="0" smtClean="0"/>
              <a:t>m</a:t>
            </a:r>
            <a:r>
              <a:rPr lang="en-US" i="1" baseline="30000" dirty="0" smtClean="0"/>
              <a:t>2</a:t>
            </a:r>
            <a:r>
              <a:rPr lang="en-US" i="1" dirty="0" smtClean="0"/>
              <a:t>/</a:t>
            </a:r>
            <a:r>
              <a:rPr lang="en-US" i="1" dirty="0" smtClean="0"/>
              <a:t>S)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697805" y="3488270"/>
            <a:ext cx="236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log(β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</a:rPr>
              <a:t>↔log(</a:t>
            </a:r>
            <a:r>
              <a:rPr lang="en-US" altLang="zh-CN" i="1" dirty="0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</a:rPr>
              <a:t>)≡</a:t>
            </a:r>
            <a:r>
              <a:rPr lang="en-US" altLang="zh-CN" i="1" dirty="0" smtClean="0">
                <a:solidFill>
                  <a:schemeClr val="accent2">
                    <a:lumMod val="50000"/>
                  </a:schemeClr>
                </a:solidFill>
              </a:rPr>
              <a:t>L</a:t>
            </a:r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4" name="Picture 3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938879" y="3013881"/>
            <a:ext cx="6401996" cy="304539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3506803" y="2322791"/>
            <a:ext cx="527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660066"/>
                </a:solidFill>
              </a:rPr>
              <a:t>[AK, </a:t>
            </a:r>
            <a:r>
              <a:rPr lang="en-US" sz="1400" i="1" dirty="0" err="1" smtClean="0">
                <a:solidFill>
                  <a:srgbClr val="660066"/>
                </a:solidFill>
              </a:rPr>
              <a:t>Motyka</a:t>
            </a:r>
            <a:r>
              <a:rPr lang="en-US" sz="1400" i="1" dirty="0" smtClean="0">
                <a:solidFill>
                  <a:srgbClr val="660066"/>
                </a:solidFill>
              </a:rPr>
              <a:t> ’08-’09][Beenakker, </a:t>
            </a:r>
            <a:r>
              <a:rPr lang="en-US" sz="14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400" i="1" dirty="0" smtClean="0">
                <a:solidFill>
                  <a:srgbClr val="660066"/>
                </a:solidFill>
              </a:rPr>
              <a:t>, AK, Laenen,Niessen’09-’11]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81296" y="3925334"/>
            <a:ext cx="87288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→ </a:t>
            </a:r>
            <a:r>
              <a:rPr lang="en-US" dirty="0" err="1" smtClean="0"/>
              <a:t>Resummation</a:t>
            </a:r>
            <a:r>
              <a:rPr lang="en-US" dirty="0" smtClean="0"/>
              <a:t> </a:t>
            </a:r>
            <a:r>
              <a:rPr lang="en-US" dirty="0" smtClean="0"/>
              <a:t>of</a:t>
            </a:r>
            <a:r>
              <a:rPr lang="en-US" dirty="0" smtClean="0"/>
              <a:t> Coulomb corrections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1400" i="1" dirty="0" smtClean="0">
                <a:solidFill>
                  <a:srgbClr val="000000"/>
                </a:solidFill>
              </a:rPr>
              <a:t>                                                                                                                                 </a:t>
            </a:r>
            <a:r>
              <a:rPr lang="en-US" sz="1400" i="1" dirty="0" smtClean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3466" y="4252760"/>
            <a:ext cx="8491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→ LO Coulomb corrections  (</a:t>
            </a:r>
            <a:r>
              <a:rPr lang="en-US" dirty="0" err="1" smtClean="0"/>
              <a:t>α</a:t>
            </a:r>
            <a:r>
              <a:rPr lang="en-US" baseline="-25000" dirty="0" err="1" smtClean="0"/>
              <a:t>s</a:t>
            </a:r>
            <a:r>
              <a:rPr lang="en-US" dirty="0" err="1" smtClean="0"/>
              <a:t>/β)</a:t>
            </a:r>
            <a:r>
              <a:rPr lang="en-US" baseline="30000" dirty="0" err="1" smtClean="0"/>
              <a:t>n</a:t>
            </a:r>
            <a:r>
              <a:rPr lang="en-US" baseline="30000" dirty="0" smtClean="0"/>
              <a:t> </a:t>
            </a:r>
            <a:r>
              <a:rPr lang="en-US" dirty="0" err="1" smtClean="0"/>
              <a:t>resummed</a:t>
            </a:r>
            <a:r>
              <a:rPr lang="en-US" dirty="0" smtClean="0"/>
              <a:t>  for         and</a:t>
            </a:r>
            <a:r>
              <a:rPr lang="en-US" dirty="0" smtClean="0"/>
              <a:t>          </a:t>
            </a:r>
          </a:p>
          <a:p>
            <a:r>
              <a:rPr lang="en-US" dirty="0" smtClean="0"/>
              <a:t>→ </a:t>
            </a:r>
            <a:r>
              <a:rPr lang="en-US" dirty="0" err="1" smtClean="0"/>
              <a:t>Subleading</a:t>
            </a:r>
            <a:r>
              <a:rPr lang="en-US" dirty="0" smtClean="0"/>
              <a:t> Coulomb corrections and bound state effects  </a:t>
            </a:r>
            <a:r>
              <a:rPr lang="en-US" dirty="0" err="1" smtClean="0"/>
              <a:t>analysed</a:t>
            </a:r>
            <a:r>
              <a:rPr lang="en-US" dirty="0" smtClean="0"/>
              <a:t>  in NRQCD @NLO for         and</a:t>
            </a:r>
            <a:r>
              <a:rPr lang="en-US" dirty="0" smtClean="0"/>
              <a:t>        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smtClean="0">
                <a:solidFill>
                  <a:srgbClr val="660066"/>
                </a:solidFill>
              </a:rPr>
              <a:t>Hagiwara, Yokoya’09] [</a:t>
            </a:r>
            <a:r>
              <a:rPr lang="en-US" sz="1400" i="1" dirty="0" err="1" smtClean="0">
                <a:solidFill>
                  <a:srgbClr val="660066"/>
                </a:solidFill>
              </a:rPr>
              <a:t>Kauth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Kühn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Marquard</a:t>
            </a:r>
            <a:r>
              <a:rPr lang="en-US" sz="1400" i="1" dirty="0" smtClean="0">
                <a:solidFill>
                  <a:srgbClr val="660066"/>
                </a:solidFill>
              </a:rPr>
              <a:t>, Steinhauser’10-11] [</a:t>
            </a:r>
            <a:r>
              <a:rPr lang="en-US" sz="1400" i="1" dirty="0" err="1" smtClean="0">
                <a:solidFill>
                  <a:srgbClr val="660066"/>
                </a:solidFill>
              </a:rPr>
              <a:t>Kauth</a:t>
            </a:r>
            <a:r>
              <a:rPr lang="en-US" sz="1400" i="1" dirty="0" smtClean="0">
                <a:solidFill>
                  <a:srgbClr val="660066"/>
                </a:solidFill>
              </a:rPr>
              <a:t>, Kress, Kühn’11]</a:t>
            </a:r>
            <a:endParaRPr lang="en-US" sz="1400" i="1" dirty="0">
              <a:solidFill>
                <a:srgbClr val="660066"/>
              </a:solidFill>
            </a:endParaRPr>
          </a:p>
        </p:txBody>
      </p:sp>
      <p:graphicFrame>
        <p:nvGraphicFramePr>
          <p:cNvPr id="29" name="Object 6"/>
          <p:cNvGraphicFramePr>
            <a:graphicFrameLocks noChangeAspect="1"/>
          </p:cNvGraphicFramePr>
          <p:nvPr/>
        </p:nvGraphicFramePr>
        <p:xfrm>
          <a:off x="5398095" y="4334796"/>
          <a:ext cx="310992" cy="297600"/>
        </p:xfrm>
        <a:graphic>
          <a:graphicData uri="http://schemas.openxmlformats.org/presentationml/2006/ole">
            <p:oleObj spid="_x0000_s538628" name="Equation" r:id="rId5" imgW="190500" imgH="190500" progId="Equation.3">
              <p:embed/>
            </p:oleObj>
          </a:graphicData>
        </a:graphic>
      </p:graphicFrame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6290734" y="4363050"/>
          <a:ext cx="290512" cy="252413"/>
        </p:xfrm>
        <a:graphic>
          <a:graphicData uri="http://schemas.openxmlformats.org/presentationml/2006/ole">
            <p:oleObj spid="_x0000_s538629" name="Equation" r:id="rId6" imgW="190500" imgH="165100" progId="Equation.3">
              <p:embed/>
            </p:oleObj>
          </a:graphicData>
        </a:graphic>
      </p:graphicFrame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1030286" y="4911728"/>
          <a:ext cx="290513" cy="252412"/>
        </p:xfrm>
        <a:graphic>
          <a:graphicData uri="http://schemas.openxmlformats.org/presentationml/2006/ole">
            <p:oleObj spid="_x0000_s538630" name="Equation" r:id="rId7" imgW="190500" imgH="165100" progId="Equation.3">
              <p:embed/>
            </p:oleObj>
          </a:graphicData>
        </a:graphic>
      </p:graphicFrame>
      <p:graphicFrame>
        <p:nvGraphicFramePr>
          <p:cNvPr id="42" name="Object 5"/>
          <p:cNvGraphicFramePr>
            <a:graphicFrameLocks noChangeAspect="1"/>
          </p:cNvGraphicFramePr>
          <p:nvPr/>
        </p:nvGraphicFramePr>
        <p:xfrm>
          <a:off x="1913468" y="4894795"/>
          <a:ext cx="271462" cy="252412"/>
        </p:xfrm>
        <a:graphic>
          <a:graphicData uri="http://schemas.openxmlformats.org/presentationml/2006/ole">
            <p:oleObj spid="_x0000_s538631" name="Equation" r:id="rId8" imgW="177800" imgH="165100" progId="Equation.3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6581246" y="4305422"/>
            <a:ext cx="2775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Kulesza</a:t>
            </a:r>
            <a:r>
              <a:rPr lang="en-US" sz="1400" i="1" dirty="0" smtClean="0">
                <a:solidFill>
                  <a:srgbClr val="660066"/>
                </a:solidFill>
              </a:rPr>
              <a:t>, Motyka’09]</a:t>
            </a:r>
            <a:endParaRPr lang="en-US" sz="1400" i="1" dirty="0">
              <a:solidFill>
                <a:srgbClr val="66006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2128" y="2542867"/>
            <a:ext cx="171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@N(N)LL+NLO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1373" y="5875544"/>
            <a:ext cx="171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@NLL+NLO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Threshold </a:t>
            </a:r>
            <a:r>
              <a:rPr lang="en-US" dirty="0" err="1" smtClean="0"/>
              <a:t>Resummation</a:t>
            </a:r>
            <a:r>
              <a:rPr lang="en-US" dirty="0" smtClean="0"/>
              <a:t> For Squark And Gluino Production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61567" y="1893332"/>
            <a:ext cx="8089595" cy="3417332"/>
            <a:chOff x="152400" y="1524000"/>
            <a:chExt cx="8089595" cy="3417332"/>
          </a:xfrm>
        </p:grpSpPr>
        <p:pic>
          <p:nvPicPr>
            <p:cNvPr id="7" name="Picture 6" descr="fact_2t2.eps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2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4349750" y="1524000"/>
              <a:ext cx="2813050" cy="137631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52400" y="1524000"/>
              <a:ext cx="3983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GB" dirty="0" smtClean="0">
                  <a:sym typeface="Symbol"/>
                </a:rPr>
                <a:t>2 process with nontrivial colour flow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14700" y="45720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matrices in </a:t>
              </a:r>
              <a:r>
                <a:rPr lang="en-US" dirty="0" err="1" smtClean="0"/>
                <a:t>colour</a:t>
              </a:r>
              <a:r>
                <a:rPr lang="en-US" dirty="0" smtClean="0"/>
                <a:t> space</a:t>
              </a:r>
              <a:endParaRPr lang="en-US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6200000" flipV="1">
              <a:off x="2533649" y="3981450"/>
              <a:ext cx="838200" cy="800100"/>
            </a:xfrm>
            <a:prstGeom prst="straightConnector1">
              <a:avLst/>
            </a:prstGeom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5791200" y="4142334"/>
              <a:ext cx="876300" cy="609600"/>
            </a:xfrm>
            <a:prstGeom prst="straightConnector1">
              <a:avLst/>
            </a:prstGeom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373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02005" y="3124200"/>
              <a:ext cx="7339990" cy="1002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17"/>
          <p:cNvGrpSpPr/>
          <p:nvPr/>
        </p:nvGrpSpPr>
        <p:grpSpPr>
          <a:xfrm>
            <a:off x="228600" y="5345668"/>
            <a:ext cx="5257800" cy="369332"/>
            <a:chOff x="533400" y="5139531"/>
            <a:chExt cx="5257800" cy="369332"/>
          </a:xfrm>
        </p:grpSpPr>
        <p:pic>
          <p:nvPicPr>
            <p:cNvPr id="7373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" y="5229490"/>
              <a:ext cx="381000" cy="239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902005" y="5139531"/>
              <a:ext cx="4889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from solving the renormalization group equation</a:t>
              </a:r>
              <a:endParaRPr lang="en-US" dirty="0"/>
            </a:p>
          </p:txBody>
        </p:sp>
      </p:grp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35150" y="5761282"/>
            <a:ext cx="5473700" cy="56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993" y="1767553"/>
            <a:ext cx="9018074" cy="806315"/>
          </a:xfrm>
        </p:spPr>
        <p:txBody>
          <a:bodyPr wrap="square">
            <a:noAutofit/>
          </a:bodyPr>
          <a:lstStyle/>
          <a:p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Threshold limit:</a:t>
            </a:r>
            <a:r>
              <a:rPr lang="en-US" sz="1800" dirty="0" smtClean="0">
                <a:solidFill>
                  <a:srgbClr val="660066"/>
                </a:solidFill>
              </a:rPr>
              <a:t> NLL </a:t>
            </a:r>
            <a:r>
              <a:rPr lang="en-US" sz="1800" dirty="0" err="1" smtClean="0"/>
              <a:t>resummed</a:t>
            </a:r>
            <a:r>
              <a:rPr lang="en-US" sz="1800" dirty="0" smtClean="0"/>
              <a:t> </a:t>
            </a:r>
            <a:r>
              <a:rPr lang="en-US" sz="1800" dirty="0" err="1" smtClean="0"/>
              <a:t>partonic</a:t>
            </a:r>
            <a:r>
              <a:rPr lang="en-US" sz="1800" dirty="0" smtClean="0"/>
              <a:t> cross section </a:t>
            </a:r>
            <a:r>
              <a:rPr lang="en-US" sz="1600" dirty="0" smtClean="0"/>
              <a:t> </a:t>
            </a:r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600" i="1" dirty="0" smtClean="0">
                <a:solidFill>
                  <a:srgbClr val="660066"/>
                </a:solidFill>
              </a:rPr>
              <a:t>, Sterman'96-97][Bonciani, Catani, </a:t>
            </a:r>
            <a:r>
              <a:rPr lang="en-US" sz="1600" i="1" dirty="0" err="1" smtClean="0">
                <a:solidFill>
                  <a:srgbClr val="660066"/>
                </a:solidFill>
              </a:rPr>
              <a:t>Mangano</a:t>
            </a:r>
            <a:r>
              <a:rPr lang="en-US" sz="1600" i="1" dirty="0" smtClean="0">
                <a:solidFill>
                  <a:srgbClr val="660066"/>
                </a:solidFill>
              </a:rPr>
              <a:t>, Nason'98]</a:t>
            </a:r>
          </a:p>
          <a:p>
            <a:endParaRPr lang="en-US" sz="1600" i="1" dirty="0" smtClean="0">
              <a:solidFill>
                <a:srgbClr val="660066"/>
              </a:solidFill>
            </a:endParaRPr>
          </a:p>
          <a:p>
            <a:endParaRPr lang="en-US" sz="1600" i="1" dirty="0" smtClean="0">
              <a:solidFill>
                <a:srgbClr val="660066"/>
              </a:solidFill>
            </a:endParaRPr>
          </a:p>
          <a:p>
            <a:endParaRPr lang="en-US" sz="1600" i="1" dirty="0" smtClean="0">
              <a:solidFill>
                <a:srgbClr val="660066"/>
              </a:solidFill>
            </a:endParaRPr>
          </a:p>
          <a:p>
            <a:endParaRPr lang="en-US" sz="1600" i="1" dirty="0" smtClean="0">
              <a:solidFill>
                <a:srgbClr val="660066"/>
              </a:solidFill>
            </a:endParaRPr>
          </a:p>
          <a:p>
            <a:endParaRPr lang="en-US" sz="1600" i="1" dirty="0" smtClean="0">
              <a:solidFill>
                <a:srgbClr val="660066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Condition: choice of </a:t>
            </a:r>
            <a:r>
              <a:rPr lang="en-US" sz="1800" dirty="0" smtClean="0"/>
              <a:t>orthogonal</a:t>
            </a:r>
            <a:r>
              <a:rPr lang="en-US" sz="1800" dirty="0" smtClean="0">
                <a:solidFill>
                  <a:schemeClr val="tx1"/>
                </a:solidFill>
              </a:rPr>
              <a:t> basis in </a:t>
            </a:r>
            <a:r>
              <a:rPr lang="en-US" sz="1800" dirty="0" err="1" smtClean="0">
                <a:solidFill>
                  <a:schemeClr val="tx1"/>
                </a:solidFill>
              </a:rPr>
              <a:t>colour</a:t>
            </a:r>
            <a:r>
              <a:rPr lang="en-US" sz="1800" dirty="0" smtClean="0">
                <a:solidFill>
                  <a:schemeClr val="tx1"/>
                </a:solidFill>
              </a:rPr>
              <a:t> space </a:t>
            </a:r>
            <a:r>
              <a:rPr lang="en-US" sz="1800" dirty="0" smtClean="0"/>
              <a:t>for which </a:t>
            </a:r>
            <a:r>
              <a:rPr lang="en-US" sz="1800" i="1" dirty="0" smtClean="0"/>
              <a:t>Γ</a:t>
            </a:r>
            <a:r>
              <a:rPr lang="en-US" sz="1800" i="1" baseline="-25000" dirty="0" smtClean="0"/>
              <a:t>IJ</a:t>
            </a:r>
            <a:r>
              <a:rPr lang="en-US" sz="1800" dirty="0" smtClean="0"/>
              <a:t> </a:t>
            </a:r>
            <a:r>
              <a:rPr lang="en-US" sz="1800" dirty="0" smtClean="0"/>
              <a:t>is diagonal</a:t>
            </a:r>
            <a:endParaRPr lang="en-US" sz="1600" i="1" dirty="0" smtClean="0">
              <a:solidFill>
                <a:srgbClr val="660066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 smtClean="0">
              <a:solidFill>
                <a:srgbClr val="660066"/>
              </a:solidFill>
            </a:endParaRPr>
          </a:p>
          <a:p>
            <a:endParaRPr lang="en-US" i="1" dirty="0">
              <a:solidFill>
                <a:srgbClr val="66006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6558" y="2556938"/>
            <a:ext cx="7798883" cy="2929462"/>
          </a:xfrm>
          <a:prstGeom prst="roundRect">
            <a:avLst/>
          </a:prstGeom>
          <a:ln>
            <a:solidFill>
              <a:srgbClr val="FF66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Resummation</a:t>
            </a:r>
            <a:r>
              <a:rPr lang="en-US" dirty="0" smtClean="0"/>
              <a:t> for 2</a:t>
            </a:r>
            <a:r>
              <a:rPr lang="en-GB" dirty="0" smtClean="0">
                <a:sym typeface="Symbol"/>
              </a:rPr>
              <a:t>2 </a:t>
            </a:r>
            <a:r>
              <a:rPr lang="en-US" dirty="0" smtClean="0"/>
              <a:t>Processes with </a:t>
            </a:r>
            <a:r>
              <a:rPr lang="en-US" dirty="0" err="1" smtClean="0"/>
              <a:t>colour</a:t>
            </a:r>
            <a:r>
              <a:rPr lang="en-US" dirty="0" smtClean="0"/>
              <a:t> and mass in the final state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26731" y="2723089"/>
            <a:ext cx="4251864" cy="525803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124978" y="4274659"/>
            <a:ext cx="7459663" cy="619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69054" y="3437471"/>
            <a:ext cx="2404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90"/>
                </a:solidFill>
              </a:rPr>
              <a:t>N</a:t>
            </a:r>
            <a:r>
              <a:rPr lang="en-US" sz="1600" dirty="0" smtClean="0">
                <a:solidFill>
                  <a:srgbClr val="000090"/>
                </a:solidFill>
              </a:rPr>
              <a:t>-moments of LO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1461" y="3502009"/>
            <a:ext cx="2904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Soft-collinear radiation from incoming </a:t>
            </a:r>
            <a:r>
              <a:rPr lang="en-US" sz="1600" dirty="0" err="1" smtClean="0">
                <a:solidFill>
                  <a:srgbClr val="008000"/>
                </a:solidFill>
              </a:rPr>
              <a:t>partons</a:t>
            </a:r>
            <a:r>
              <a:rPr lang="en-US" sz="1600" dirty="0" smtClean="0">
                <a:solidFill>
                  <a:srgbClr val="008000"/>
                </a:solidFill>
              </a:rPr>
              <a:t>, universal, known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0605" y="3282758"/>
            <a:ext cx="25336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Soft, wide-angle emission, process dependent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352790" y="3181160"/>
            <a:ext cx="795863" cy="23937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4734464" y="3224204"/>
            <a:ext cx="487873" cy="3048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5046578" y="3231520"/>
            <a:ext cx="507116" cy="27093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6747503" y="2760563"/>
            <a:ext cx="167024" cy="10128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72660" y="4910640"/>
            <a:ext cx="3132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Soft anomalous dimension matrix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455963" y="4775198"/>
            <a:ext cx="790564" cy="1862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8"/>
          <p:cNvSpPr txBox="1">
            <a:spLocks/>
          </p:cNvSpPr>
          <p:nvPr/>
        </p:nvSpPr>
        <p:spPr>
          <a:xfrm>
            <a:off x="368828" y="5835903"/>
            <a:ext cx="8574087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lvl="0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NLL: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1-loop soft anomalous dimensions for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colour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structures present in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squark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gluino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production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600" i="1" dirty="0" smtClean="0">
                <a:solidFill>
                  <a:srgbClr val="660066"/>
                </a:solidFill>
              </a:rPr>
              <a:t>[AK, Motyka’08] 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AK, Laenen,Niessen’</a:t>
            </a:r>
            <a:r>
              <a:rPr lang="en-US" sz="1600" i="1" dirty="0" smtClean="0">
                <a:solidFill>
                  <a:srgbClr val="660066"/>
                </a:solidFill>
              </a:rPr>
              <a:t>09]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490275" y="2504571"/>
            <a:ext cx="8249444" cy="210129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Resummation</a:t>
            </a:r>
            <a:r>
              <a:rPr lang="en-US" dirty="0" smtClean="0"/>
              <a:t>-improved NLL+NLO total cross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11868"/>
            <a:ext cx="8574087" cy="4625164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1800" dirty="0" smtClean="0"/>
              <a:t>NLL </a:t>
            </a:r>
            <a:r>
              <a:rPr lang="en-US" sz="1800" dirty="0" err="1" smtClean="0"/>
              <a:t>resummed</a:t>
            </a:r>
            <a:r>
              <a:rPr lang="en-US" sz="1800" dirty="0" smtClean="0"/>
              <a:t> expression has to be matched with the full NLO result</a:t>
            </a:r>
          </a:p>
          <a:p>
            <a:endParaRPr lang="en-US" sz="1800" dirty="0" smtClean="0"/>
          </a:p>
          <a:p>
            <a:pPr>
              <a:spcAft>
                <a:spcPts val="8400"/>
              </a:spcAft>
            </a:pPr>
            <a:endParaRPr lang="en-US" sz="1800" dirty="0" smtClean="0"/>
          </a:p>
          <a:p>
            <a:r>
              <a:rPr lang="en-US" sz="1800" dirty="0" smtClean="0"/>
              <a:t>Inverse </a:t>
            </a:r>
            <a:r>
              <a:rPr lang="en-US" sz="1800" dirty="0" err="1" smtClean="0"/>
              <a:t>Mellin</a:t>
            </a:r>
            <a:r>
              <a:rPr lang="en-US" sz="1800" dirty="0" smtClean="0"/>
              <a:t> transform evaluated using a contour in the complex </a:t>
            </a:r>
            <a:r>
              <a:rPr lang="en-US" sz="1800" i="1" dirty="0" smtClean="0"/>
              <a:t>N </a:t>
            </a:r>
            <a:r>
              <a:rPr lang="en-US" sz="1800" dirty="0" smtClean="0"/>
              <a:t>space according to 'Minimal Prescription’ </a:t>
            </a:r>
            <a:r>
              <a:rPr lang="en-US" sz="1600" i="1" dirty="0" smtClean="0">
                <a:solidFill>
                  <a:srgbClr val="660066"/>
                </a:solidFill>
              </a:rPr>
              <a:t>[Catani, </a:t>
            </a:r>
            <a:r>
              <a:rPr lang="en-US" sz="1600" i="1" dirty="0" err="1" smtClean="0">
                <a:solidFill>
                  <a:srgbClr val="660066"/>
                </a:solidFill>
              </a:rPr>
              <a:t>Mangano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Nason</a:t>
            </a:r>
            <a:r>
              <a:rPr lang="en-US" sz="1600" i="1" dirty="0" smtClean="0">
                <a:solidFill>
                  <a:srgbClr val="660066"/>
                </a:solidFill>
              </a:rPr>
              <a:t> Trentadue'96]</a:t>
            </a:r>
            <a:endParaRPr lang="en-US" sz="1800" i="1" dirty="0" smtClean="0">
              <a:solidFill>
                <a:srgbClr val="660066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NLO cross sections evaluated </a:t>
            </a:r>
            <a:r>
              <a:rPr lang="en-US" sz="1800" dirty="0" smtClean="0">
                <a:solidFill>
                  <a:schemeClr val="tx1"/>
                </a:solidFill>
              </a:rPr>
              <a:t>with PROSPINO</a:t>
            </a:r>
            <a:endParaRPr lang="en-US" sz="1800" i="1" dirty="0">
              <a:solidFill>
                <a:srgbClr val="6600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8806" y="2606169"/>
            <a:ext cx="7959196" cy="1848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1947331"/>
            <a:ext cx="3931920" cy="39751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Stop-pair </a:t>
            </a:r>
            <a:r>
              <a:rPr lang="en-US" sz="1800" dirty="0" smtClean="0"/>
              <a:t>production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1964264"/>
            <a:ext cx="3931920" cy="39751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Gluino</a:t>
            </a:r>
            <a:r>
              <a:rPr lang="en-US" sz="1800" dirty="0" smtClean="0"/>
              <a:t>-pair production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8" name="Picture 7" descr="ppglgl_scale_LHC7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l="46380" t="14879" r="8482" b="54124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rcRect l="46380" t="14879" r="8482" b="54124"/>
              <a:stretch>
                <a:fillRect/>
              </a:stretch>
            </p:blipFill>
          </mc:Fallback>
        </mc:AlternateContent>
        <p:spPr>
          <a:xfrm>
            <a:off x="4838054" y="2313242"/>
            <a:ext cx="3292255" cy="319937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23383" y="5854698"/>
            <a:ext cx="7497233" cy="51460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Significant reduction of the scale dependence for NLL+NLO compared to </a:t>
            </a:r>
            <a:r>
              <a:rPr lang="en-US" dirty="0" smtClean="0">
                <a:solidFill>
                  <a:srgbClr val="000000"/>
                </a:solidFill>
              </a:rPr>
              <a:t>NLO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2860" y="3318934"/>
            <a:ext cx="999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MSTW 2008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8466" y="3340529"/>
            <a:ext cx="9990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MSTW 2008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Content Placeholder 5" descr="sigmas_LHC7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 l="71241" t="10298" r="20169" b="8633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"/>
              <a:srcRect l="71241" t="10298" r="20169" b="86335"/>
              <a:stretch>
                <a:fillRect/>
              </a:stretch>
            </p:blipFill>
          </mc:Fallback>
        </mc:AlternateContent>
        <p:spPr>
          <a:xfrm>
            <a:off x="6409701" y="3504346"/>
            <a:ext cx="736602" cy="408583"/>
          </a:xfrm>
          <a:prstGeom prst="rect">
            <a:avLst/>
          </a:prstGeom>
        </p:spPr>
      </p:pic>
      <p:pic>
        <p:nvPicPr>
          <p:cNvPr id="15" name="Content Placeholder 5" descr="sigmas_LHC7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 l="71241" t="10298" r="20169" b="8633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"/>
              <a:srcRect l="71241" t="10298" r="20169" b="86335"/>
              <a:stretch>
                <a:fillRect/>
              </a:stretch>
            </p:blipFill>
          </mc:Fallback>
        </mc:AlternateContent>
        <p:spPr>
          <a:xfrm>
            <a:off x="2218261" y="3504346"/>
            <a:ext cx="736602" cy="408583"/>
          </a:xfrm>
          <a:prstGeom prst="rect">
            <a:avLst/>
          </a:prstGeom>
        </p:spPr>
      </p:pic>
      <p:pic>
        <p:nvPicPr>
          <p:cNvPr id="14" name="Picture 13" descr="scale_LH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825840" y="2578728"/>
            <a:ext cx="2834714" cy="2823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ale_mass_glg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4255" t="7313" r="6996" b="66173"/>
              <a:stretch>
                <a:fillRect/>
              </a:stretch>
            </p:blipFill>
          </mc:Choice>
          <mc:Fallback>
            <p:blipFill>
              <a:blip r:embed="rId3"/>
              <a:srcRect l="54255" t="7313" r="6996" b="66173"/>
              <a:stretch>
                <a:fillRect/>
              </a:stretch>
            </p:blipFill>
          </mc:Fallback>
        </mc:AlternateContent>
        <p:spPr>
          <a:xfrm>
            <a:off x="821268" y="2894378"/>
            <a:ext cx="3005667" cy="29103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Error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440387"/>
            <a:ext cx="3931920" cy="39751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Full theory error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43601" y="6096000"/>
            <a:ext cx="8177062" cy="31948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Significant reduction of the FULL theory error due to reducing the scale </a:t>
            </a:r>
            <a:r>
              <a:rPr lang="en-US" dirty="0" smtClean="0">
                <a:solidFill>
                  <a:schemeClr val="tx1"/>
                </a:solidFill>
              </a:rPr>
              <a:t>variation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" name="Picture 20" descr="12_gg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1859" t="1504" r="3416" b="68866"/>
              <a:stretch>
                <a:fillRect/>
              </a:stretch>
            </p:blipFill>
          </mc:Choice>
          <mc:Fallback>
            <p:blipFill>
              <a:blip r:embed="rId5"/>
              <a:srcRect l="51859" t="1504" r="3416" b="68866"/>
              <a:stretch>
                <a:fillRect/>
              </a:stretch>
            </p:blipFill>
          </mc:Fallback>
        </mc:AlternateContent>
        <p:spPr>
          <a:xfrm>
            <a:off x="5054694" y="2981821"/>
            <a:ext cx="2912338" cy="273031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54450" y="1665954"/>
            <a:ext cx="83314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660066"/>
                </a:solidFill>
              </a:rPr>
              <a:t>[W. 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S.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M.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AK, E.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L.Motyka</a:t>
            </a:r>
            <a:r>
              <a:rPr lang="en-US" sz="1600" i="1" dirty="0" smtClean="0">
                <a:solidFill>
                  <a:srgbClr val="660066"/>
                </a:solidFill>
              </a:rPr>
              <a:t> and I. </a:t>
            </a:r>
            <a:r>
              <a:rPr lang="en-US" sz="1600" i="1" dirty="0" smtClean="0">
                <a:solidFill>
                  <a:srgbClr val="660066"/>
                </a:solidFill>
              </a:rPr>
              <a:t>Niessen</a:t>
            </a:r>
            <a:r>
              <a:rPr lang="en-US" sz="1600" i="1" dirty="0" smtClean="0">
                <a:solidFill>
                  <a:srgbClr val="660066"/>
                </a:solidFill>
              </a:rPr>
              <a:t>’11</a:t>
            </a:r>
            <a:r>
              <a:rPr lang="en-US" sz="1600" i="1" dirty="0" smtClean="0">
                <a:solidFill>
                  <a:srgbClr val="660066"/>
                </a:solidFill>
              </a:rPr>
              <a:t>]</a:t>
            </a:r>
            <a:endParaRPr lang="en-US" sz="1600" i="1" dirty="0" smtClean="0">
              <a:solidFill>
                <a:srgbClr val="66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7996" y="2050928"/>
            <a:ext cx="252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Gluino</a:t>
            </a:r>
            <a:r>
              <a:rPr lang="en-US" dirty="0" smtClean="0"/>
              <a:t>-pair production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51768" y="3602436"/>
            <a:ext cx="1219200" cy="179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23229" y="2665788"/>
            <a:ext cx="3005667" cy="1947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474253"/>
            <a:ext cx="3931920" cy="39751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</a:t>
            </a:r>
            <a:r>
              <a:rPr lang="en-US" sz="1800" dirty="0" smtClean="0"/>
              <a:t>cale variation error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7431" y="1778003"/>
            <a:ext cx="8658552" cy="4659029"/>
          </a:xfrm>
        </p:spPr>
        <p:txBody>
          <a:bodyPr>
            <a:normAutofit lnSpcReduction="10000"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NLL-fast = public tool to perform calculations of NLL</a:t>
            </a:r>
            <a:r>
              <a:rPr lang="en-US" sz="1600" b="1" dirty="0" smtClean="0">
                <a:solidFill>
                  <a:srgbClr val="FF0000"/>
                </a:solidFill>
              </a:rPr>
              <a:t>+</a:t>
            </a:r>
            <a:r>
              <a:rPr lang="en-US" sz="1600" b="1" dirty="0" smtClean="0">
                <a:solidFill>
                  <a:srgbClr val="FF0000"/>
                </a:solidFill>
              </a:rPr>
              <a:t>NLO for:</a:t>
            </a:r>
          </a:p>
          <a:p>
            <a:pPr lvl="1"/>
            <a:r>
              <a:rPr lang="en-US" sz="1600" b="1" dirty="0" err="1" smtClean="0">
                <a:solidFill>
                  <a:srgbClr val="FF0000"/>
                </a:solidFill>
              </a:rPr>
              <a:t>squark</a:t>
            </a:r>
            <a:r>
              <a:rPr lang="en-US" sz="1600" b="1" dirty="0" smtClean="0">
                <a:solidFill>
                  <a:srgbClr val="FF0000"/>
                </a:solidFill>
              </a:rPr>
              <a:t> and </a:t>
            </a:r>
            <a:r>
              <a:rPr lang="en-US" sz="1600" b="1" dirty="0" err="1" smtClean="0">
                <a:solidFill>
                  <a:srgbClr val="FF0000"/>
                </a:solidFill>
              </a:rPr>
              <a:t>gluino</a:t>
            </a:r>
            <a:r>
              <a:rPr lang="en-US" sz="1600" b="1" dirty="0" smtClean="0">
                <a:solidFill>
                  <a:srgbClr val="FF0000"/>
                </a:solidFill>
              </a:rPr>
              <a:t> pair-production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stop-</a:t>
            </a:r>
            <a:r>
              <a:rPr lang="en-US" sz="1600" b="1" dirty="0" err="1" smtClean="0">
                <a:solidFill>
                  <a:srgbClr val="FF0000"/>
                </a:solidFill>
              </a:rPr>
              <a:t>antistop</a:t>
            </a:r>
            <a:r>
              <a:rPr lang="en-US" sz="1600" b="1" dirty="0" smtClean="0">
                <a:solidFill>
                  <a:srgbClr val="FF0000"/>
                </a:solidFill>
              </a:rPr>
              <a:t> (</a:t>
            </a:r>
            <a:r>
              <a:rPr lang="en-US" sz="1600" b="1" dirty="0" err="1" smtClean="0">
                <a:solidFill>
                  <a:srgbClr val="FF0000"/>
                </a:solidFill>
              </a:rPr>
              <a:t>sbottom-antisbottom</a:t>
            </a:r>
            <a:r>
              <a:rPr lang="en-US" sz="1600" b="1" dirty="0" smtClean="0">
                <a:solidFill>
                  <a:srgbClr val="FF0000"/>
                </a:solidFill>
              </a:rPr>
              <a:t>) production</a:t>
            </a:r>
          </a:p>
          <a:p>
            <a:pPr lvl="1"/>
            <a:r>
              <a:rPr lang="en-US" sz="1600" b="1" dirty="0" err="1" smtClean="0">
                <a:solidFill>
                  <a:srgbClr val="FF0000"/>
                </a:solidFill>
              </a:rPr>
              <a:t>gluino</a:t>
            </a:r>
            <a:r>
              <a:rPr lang="en-US" sz="1600" b="1" dirty="0" smtClean="0">
                <a:solidFill>
                  <a:srgbClr val="FF0000"/>
                </a:solidFill>
              </a:rPr>
              <a:t> pair-production in the decoupling limit of large </a:t>
            </a:r>
            <a:r>
              <a:rPr lang="en-US" sz="1600" b="1" dirty="0" err="1" smtClean="0">
                <a:solidFill>
                  <a:srgbClr val="FF0000"/>
                </a:solidFill>
              </a:rPr>
              <a:t>squark</a:t>
            </a:r>
            <a:r>
              <a:rPr lang="en-US" sz="1600" b="1" dirty="0" smtClean="0">
                <a:solidFill>
                  <a:srgbClr val="FF0000"/>
                </a:solidFill>
              </a:rPr>
              <a:t> masses and vice versa</a:t>
            </a:r>
            <a:r>
              <a:rPr lang="en-US" sz="1800" dirty="0" smtClean="0"/>
              <a:t>	</a:t>
            </a:r>
            <a:endParaRPr lang="en-US" sz="1800" b="1" dirty="0" smtClean="0">
              <a:solidFill>
                <a:srgbClr val="008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600" dirty="0" smtClean="0"/>
              <a:t>For a given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mass and a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mass the code returns: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LO and  NLO central values (from PROSPINO)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NLL+NLO central value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upper and lower scale variation error on NLL+NLO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upper and lower </a:t>
            </a:r>
            <a:r>
              <a:rPr lang="en-US" sz="1600" dirty="0" err="1" smtClean="0">
                <a:solidFill>
                  <a:schemeClr val="tx1"/>
                </a:solidFill>
              </a:rPr>
              <a:t>pdf</a:t>
            </a:r>
            <a:r>
              <a:rPr lang="en-US" sz="1600" dirty="0" smtClean="0">
                <a:solidFill>
                  <a:schemeClr val="tx1"/>
                </a:solidFill>
              </a:rPr>
              <a:t> uncertainty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upper and lower </a:t>
            </a:r>
            <a:r>
              <a:rPr lang="en-US" sz="1600" dirty="0" err="1" smtClean="0">
                <a:solidFill>
                  <a:schemeClr val="tx1"/>
                </a:solidFill>
              </a:rPr>
              <a:t>α</a:t>
            </a:r>
            <a:r>
              <a:rPr lang="en-US" sz="1600" baseline="-25000" dirty="0" err="1" smtClean="0">
                <a:solidFill>
                  <a:schemeClr val="tx1"/>
                </a:solidFill>
              </a:rPr>
              <a:t>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uncertainty</a:t>
            </a:r>
          </a:p>
          <a:p>
            <a:pPr lvl="1">
              <a:spcAft>
                <a:spcPts val="2400"/>
              </a:spcAft>
              <a:buClr>
                <a:srgbClr val="008000"/>
              </a:buClr>
              <a:buFont typeface="Wingdings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K</a:t>
            </a:r>
            <a:r>
              <a:rPr lang="en-US" sz="1600" baseline="-25000" dirty="0" smtClean="0">
                <a:solidFill>
                  <a:schemeClr val="tx1"/>
                </a:solidFill>
              </a:rPr>
              <a:t>NLO </a:t>
            </a:r>
            <a:r>
              <a:rPr lang="en-US" sz="1600" dirty="0" smtClean="0">
                <a:solidFill>
                  <a:schemeClr val="tx1"/>
                </a:solidFill>
              </a:rPr>
              <a:t>and K</a:t>
            </a:r>
            <a:r>
              <a:rPr lang="en-US" sz="1600" baseline="-25000" dirty="0" smtClean="0">
                <a:solidFill>
                  <a:schemeClr val="tx1"/>
                </a:solidFill>
              </a:rPr>
              <a:t>NLL </a:t>
            </a:r>
            <a:r>
              <a:rPr lang="en-US" sz="1600" dirty="0" smtClean="0">
                <a:solidFill>
                  <a:schemeClr val="tx1"/>
                </a:solidFill>
              </a:rPr>
              <a:t>factors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/>
              <a:t>I</a:t>
            </a:r>
            <a:r>
              <a:rPr lang="en-US" sz="1600" dirty="0" smtClean="0"/>
              <a:t>nterpolation subroutine with grid files </a:t>
            </a:r>
            <a:r>
              <a:rPr lang="en-US" sz="1600" dirty="0" smtClean="0"/>
              <a:t>for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and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masses in the range of</a:t>
            </a:r>
            <a:r>
              <a:rPr lang="en-US" sz="1600" dirty="0" smtClean="0"/>
              <a:t> 200</a:t>
            </a:r>
            <a:r>
              <a:rPr lang="en-US" sz="1600" dirty="0" smtClean="0"/>
              <a:t>-</a:t>
            </a:r>
            <a:r>
              <a:rPr lang="en-US" sz="1600" dirty="0" smtClean="0"/>
              <a:t>2000 (2500) </a:t>
            </a:r>
            <a:r>
              <a:rPr lang="en-US" sz="1600" dirty="0" err="1" smtClean="0"/>
              <a:t>GeV</a:t>
            </a:r>
            <a:r>
              <a:rPr lang="en-US" sz="1600" dirty="0" smtClean="0"/>
              <a:t> for 7 (8</a:t>
            </a:r>
            <a:r>
              <a:rPr lang="en-US" sz="1600" dirty="0" smtClean="0"/>
              <a:t>) </a:t>
            </a:r>
            <a:r>
              <a:rPr lang="en-US" sz="1600" dirty="0" err="1" smtClean="0"/>
              <a:t>TeV</a:t>
            </a:r>
            <a:r>
              <a:rPr lang="en-US" sz="1600" dirty="0" smtClean="0"/>
              <a:t>, stop </a:t>
            </a:r>
            <a:r>
              <a:rPr lang="en-US" sz="1600" dirty="0" smtClean="0"/>
              <a:t>masses masses in the range of 100-1000 </a:t>
            </a:r>
            <a:r>
              <a:rPr lang="en-US" sz="1600" dirty="0" smtClean="0"/>
              <a:t>(2000</a:t>
            </a:r>
            <a:r>
              <a:rPr lang="en-US" sz="1600" dirty="0" smtClean="0"/>
              <a:t>) </a:t>
            </a:r>
            <a:r>
              <a:rPr lang="en-US" sz="1600" dirty="0" err="1" smtClean="0"/>
              <a:t>GeV</a:t>
            </a:r>
            <a:r>
              <a:rPr lang="en-US" sz="1600" dirty="0" smtClean="0"/>
              <a:t> for 7 (8)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Code: NLL-Fast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9698" y="6437032"/>
            <a:ext cx="6124902" cy="45719"/>
          </a:xfrm>
        </p:spPr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011332" y="3471329"/>
            <a:ext cx="2863852" cy="2157487"/>
            <a:chOff x="4394200" y="2638425"/>
            <a:chExt cx="4292600" cy="308402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rcRect l="957" t="1824" r="2019" b="1586"/>
            <a:stretch>
              <a:fillRect/>
            </a:stretch>
          </p:blipFill>
          <p:spPr>
            <a:xfrm>
              <a:off x="4394200" y="2638425"/>
              <a:ext cx="4292600" cy="28067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876616" y="4089114"/>
              <a:ext cx="567637" cy="1042407"/>
              <a:chOff x="7603060" y="3053574"/>
              <a:chExt cx="567637" cy="104240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7603066" y="3141133"/>
                <a:ext cx="220134" cy="1588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2" name="Object 3"/>
              <p:cNvGraphicFramePr>
                <a:graphicFrameLocks noChangeAspect="1"/>
              </p:cNvGraphicFramePr>
              <p:nvPr/>
            </p:nvGraphicFramePr>
            <p:xfrm>
              <a:off x="7952848" y="3439060"/>
              <a:ext cx="209020" cy="209906"/>
            </p:xfrm>
            <a:graphic>
              <a:graphicData uri="http://schemas.openxmlformats.org/presentationml/2006/ole">
                <p:oleObj spid="_x0000_s462850" name="Equation" r:id="rId4" imgW="190500" imgH="190500" progId="Equation.3">
                  <p:embed/>
                </p:oleObj>
              </a:graphicData>
            </a:graphic>
          </p:graphicFrame>
          <p:graphicFrame>
            <p:nvGraphicFramePr>
              <p:cNvPr id="13" name="Object 4"/>
              <p:cNvGraphicFramePr>
                <a:graphicFrameLocks noChangeAspect="1"/>
              </p:cNvGraphicFramePr>
              <p:nvPr/>
            </p:nvGraphicFramePr>
            <p:xfrm>
              <a:off x="7941199" y="3677846"/>
              <a:ext cx="220668" cy="191683"/>
            </p:xfrm>
            <a:graphic>
              <a:graphicData uri="http://schemas.openxmlformats.org/presentationml/2006/ole">
                <p:oleObj spid="_x0000_s462851" name="Equation" r:id="rId5" imgW="190500" imgH="165100" progId="Equation.3">
                  <p:embed/>
                </p:oleObj>
              </a:graphicData>
            </a:graphic>
          </p:graphicFrame>
          <p:graphicFrame>
            <p:nvGraphicFramePr>
              <p:cNvPr id="14" name="Object 5"/>
              <p:cNvGraphicFramePr>
                <a:graphicFrameLocks noChangeAspect="1"/>
              </p:cNvGraphicFramePr>
              <p:nvPr/>
            </p:nvGraphicFramePr>
            <p:xfrm>
              <a:off x="7952847" y="3053574"/>
              <a:ext cx="192086" cy="178685"/>
            </p:xfrm>
            <a:graphic>
              <a:graphicData uri="http://schemas.openxmlformats.org/presentationml/2006/ole">
                <p:oleObj spid="_x0000_s462852" name="Equation" r:id="rId6" imgW="177800" imgH="165100" progId="Equation.3">
                  <p:embed/>
                </p:oleObj>
              </a:graphicData>
            </a:graphic>
          </p:graphicFrame>
          <p:graphicFrame>
            <p:nvGraphicFramePr>
              <p:cNvPr id="15" name="Object 6"/>
              <p:cNvGraphicFramePr>
                <a:graphicFrameLocks noChangeAspect="1"/>
              </p:cNvGraphicFramePr>
              <p:nvPr/>
            </p:nvGraphicFramePr>
            <p:xfrm>
              <a:off x="7952847" y="3240726"/>
              <a:ext cx="192086" cy="178781"/>
            </p:xfrm>
            <a:graphic>
              <a:graphicData uri="http://schemas.openxmlformats.org/presentationml/2006/ole">
                <p:oleObj spid="_x0000_s462853" name="Equation" r:id="rId7" imgW="177800" imgH="165100" progId="Equation.3">
                  <p:embed/>
                </p:oleObj>
              </a:graphicData>
            </a:graphic>
          </p:graphicFrame>
          <p:cxnSp>
            <p:nvCxnSpPr>
              <p:cNvPr id="16" name="Straight Connector 15"/>
              <p:cNvCxnSpPr/>
              <p:nvPr/>
            </p:nvCxnSpPr>
            <p:spPr>
              <a:xfrm>
                <a:off x="7603060" y="3335868"/>
                <a:ext cx="220134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7611521" y="3556004"/>
                <a:ext cx="220134" cy="1588"/>
              </a:xfrm>
              <a:prstGeom prst="line">
                <a:avLst/>
              </a:prstGeom>
              <a:ln>
                <a:solidFill>
                  <a:srgbClr val="00539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7619982" y="3776140"/>
                <a:ext cx="22013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7619976" y="3996276"/>
                <a:ext cx="220134" cy="1588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0" name="Object 7"/>
              <p:cNvGraphicFramePr>
                <a:graphicFrameLocks noChangeAspect="1"/>
              </p:cNvGraphicFramePr>
              <p:nvPr/>
            </p:nvGraphicFramePr>
            <p:xfrm>
              <a:off x="7956018" y="3852595"/>
              <a:ext cx="214679" cy="243386"/>
            </p:xfrm>
            <a:graphic>
              <a:graphicData uri="http://schemas.openxmlformats.org/presentationml/2006/ole">
                <p:oleObj spid="_x0000_s462854" name="Equation" r:id="rId8" imgW="190500" imgH="215900" progId="Equation.3">
                  <p:embed/>
                </p:oleObj>
              </a:graphicData>
            </a:graphic>
          </p:graphicFrame>
        </p:grpSp>
        <p:pic>
          <p:nvPicPr>
            <p:cNvPr id="21" name="Picture 20" descr="sigmas_LHC8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rcRect l="50749" t="8801" r="20109" b="86896"/>
                <a:stretch>
                  <a:fillRect/>
                </a:stretch>
              </p:blipFill>
            </mc:Choice>
            <mc:Fallback>
              <p:blipFill>
                <a:blip r:embed="rId10"/>
                <a:srcRect l="50749" t="8801" r="20109" b="86896"/>
                <a:stretch>
                  <a:fillRect/>
                </a:stretch>
              </p:blipFill>
            </mc:Fallback>
          </mc:AlternateContent>
          <p:spPr>
            <a:xfrm>
              <a:off x="5629365" y="2829045"/>
              <a:ext cx="2841969" cy="593844"/>
            </a:xfrm>
            <a:prstGeom prst="rect">
              <a:avLst/>
            </a:prstGeom>
          </p:spPr>
        </p:pic>
        <p:pic>
          <p:nvPicPr>
            <p:cNvPr id="22" name="Picture 21" descr="sigmas_LHC8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rcRect l="54776" t="31340" r="36275" b="65982"/>
                <a:stretch>
                  <a:fillRect/>
                </a:stretch>
              </p:blipFill>
            </mc:Choice>
            <mc:Fallback>
              <p:blipFill>
                <a:blip r:embed="rId10"/>
                <a:srcRect l="54776" t="31340" r="36275" b="65982"/>
                <a:stretch>
                  <a:fillRect/>
                </a:stretch>
              </p:blipFill>
            </mc:Fallback>
          </mc:AlternateContent>
          <p:spPr>
            <a:xfrm>
              <a:off x="6349996" y="5435605"/>
              <a:ext cx="677342" cy="28684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NLL-Fast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7" y="1879601"/>
            <a:ext cx="8367183" cy="157160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Available at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10266" y="2319565"/>
            <a:ext cx="6079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8000"/>
                </a:solidFill>
                <a:hlinkClick r:id="rId2"/>
              </a:rPr>
              <a:t>http://web.physik.rwth-aachen.de/service/wiki/bin/view/Main/BSMCrossSectionWorkingGroup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4" y="3081872"/>
            <a:ext cx="7552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( → LPCC working group on BSM cross sections and branching ratios)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2" y="3180276"/>
            <a:ext cx="4334931" cy="424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Starting from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Morion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this year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NLL-fast used in the analysis of experimental data by both ATLAS and CMS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Usage documented in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Krämer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AK, van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Leeuw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Mangano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Padhi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Plehn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Portell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arXiv:1206.2892]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a reference for the experimental collaborations on the evaluation of cross section and  associated uncertainties 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384951" y="3794426"/>
            <a:ext cx="3674384" cy="2337812"/>
            <a:chOff x="161273" y="1738725"/>
            <a:chExt cx="8408854" cy="4833771"/>
          </a:xfrm>
        </p:grpSpPr>
        <p:pic>
          <p:nvPicPr>
            <p:cNvPr id="24" name="Content Placeholder 5" descr="fig_07a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l="-3808" r="1480"/>
                <a:stretch>
                  <a:fillRect/>
                </a:stretch>
              </p:blipFill>
            </mc:Choice>
            <mc:Fallback>
              <p:blipFill>
                <a:blip r:embed="rId4"/>
                <a:srcRect l="-3808" r="1480"/>
                <a:stretch>
                  <a:fillRect/>
                </a:stretch>
              </p:blipFill>
            </mc:Fallback>
          </mc:AlternateContent>
          <p:spPr>
            <a:xfrm>
              <a:off x="199698" y="1828800"/>
              <a:ext cx="2861734" cy="2658533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324600" y="4049307"/>
              <a:ext cx="184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27" name="Picture 26" descr="T2tt_spin0_observed_withExpected_isr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30961" y="3874096"/>
              <a:ext cx="3739166" cy="2698400"/>
            </a:xfrm>
            <a:prstGeom prst="rect">
              <a:avLst/>
            </a:prstGeom>
          </p:spPr>
        </p:pic>
        <p:pic>
          <p:nvPicPr>
            <p:cNvPr id="28" name="Picture 27" descr="fig6b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50267" y="1738725"/>
              <a:ext cx="3386665" cy="2294329"/>
            </a:xfrm>
            <a:prstGeom prst="rect">
              <a:avLst/>
            </a:prstGeom>
          </p:spPr>
        </p:pic>
        <p:pic>
          <p:nvPicPr>
            <p:cNvPr id="30" name="Picture 29" descr="fig_03b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161273" y="3972749"/>
              <a:ext cx="3638670" cy="2464284"/>
            </a:xfrm>
            <a:prstGeom prst="rect">
              <a:avLst/>
            </a:prstGeom>
          </p:spPr>
        </p:pic>
        <p:pic>
          <p:nvPicPr>
            <p:cNvPr id="33" name="Picture 32" descr="fig_06ggm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2706324" y="1968771"/>
              <a:ext cx="3087886" cy="2091267"/>
            </a:xfrm>
            <a:prstGeom prst="rect">
              <a:avLst/>
            </a:prstGeom>
          </p:spPr>
        </p:pic>
        <p:pic>
          <p:nvPicPr>
            <p:cNvPr id="36" name="Picture 35" descr="T2tt_mLSP_50_xs-limit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916921" y="4076971"/>
              <a:ext cx="3228726" cy="236006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Talk is (Not)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2133600"/>
            <a:ext cx="8350250" cy="39925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Processes related to top-final states:</a:t>
            </a:r>
          </a:p>
          <a:p>
            <a:pPr lvl="2"/>
            <a:r>
              <a:rPr lang="en-US" sz="1600" dirty="0" smtClean="0"/>
              <a:t>scalar top (and bottom) pair-production in MSSM </a:t>
            </a:r>
          </a:p>
          <a:p>
            <a:pPr lvl="2"/>
            <a:r>
              <a:rPr lang="en-US" sz="1600" dirty="0" smtClean="0"/>
              <a:t>closely related: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and </a:t>
            </a:r>
            <a:r>
              <a:rPr lang="en-US" sz="1600" dirty="0" err="1" smtClean="0"/>
              <a:t>gluino</a:t>
            </a:r>
            <a:r>
              <a:rPr lang="en-US" sz="1600" dirty="0" smtClean="0"/>
              <a:t>-pair production processes</a:t>
            </a:r>
          </a:p>
          <a:p>
            <a:r>
              <a:rPr lang="en-US" sz="1800" dirty="0" smtClean="0"/>
              <a:t>Only production processes, decay processes not discussed</a:t>
            </a:r>
          </a:p>
          <a:p>
            <a:r>
              <a:rPr lang="en-US" sz="1800" dirty="0" smtClean="0"/>
              <a:t>Main focus on the total inclusive cross sections (exclusion limits)</a:t>
            </a:r>
          </a:p>
          <a:p>
            <a:r>
              <a:rPr lang="en-US" sz="1800" dirty="0" smtClean="0"/>
              <a:t>Only NLO and higher order corrections</a:t>
            </a:r>
          </a:p>
          <a:p>
            <a:pPr lvl="2"/>
            <a:r>
              <a:rPr lang="en-US" sz="1600" dirty="0" smtClean="0"/>
              <a:t>LO (+PS) not discussed: PYTHIA, HERWIG, Sherpa, </a:t>
            </a:r>
            <a:r>
              <a:rPr lang="en-US" sz="1600" dirty="0" err="1" smtClean="0"/>
              <a:t>MadGraph</a:t>
            </a:r>
            <a:r>
              <a:rPr lang="en-US" sz="1600" dirty="0" smtClean="0"/>
              <a:t>, </a:t>
            </a:r>
            <a:r>
              <a:rPr lang="en-US" sz="1600" dirty="0" err="1" smtClean="0"/>
              <a:t>Whizard</a:t>
            </a:r>
            <a:r>
              <a:rPr lang="en-US" sz="1600" dirty="0" smtClean="0"/>
              <a:t>, </a:t>
            </a:r>
            <a:r>
              <a:rPr lang="en-US" sz="1600" dirty="0" err="1" smtClean="0"/>
              <a:t>CompHEP/CalcHEP</a:t>
            </a:r>
            <a:r>
              <a:rPr lang="en-US" sz="1600" dirty="0" smtClean="0"/>
              <a:t>, …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35400" y="5369717"/>
            <a:ext cx="4978400" cy="7074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Apologies </a:t>
            </a:r>
            <a:r>
              <a:rPr lang="en-US" dirty="0" smtClean="0"/>
              <a:t>if some</a:t>
            </a:r>
            <a:r>
              <a:rPr lang="en-US" dirty="0" smtClean="0"/>
              <a:t> work </a:t>
            </a:r>
            <a:r>
              <a:rPr lang="en-US" dirty="0" smtClean="0"/>
              <a:t>is not mentioned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NLO+NLL: </a:t>
            </a:r>
            <a:r>
              <a:rPr lang="en-US" dirty="0" smtClean="0"/>
              <a:t>p</a:t>
            </a:r>
            <a:r>
              <a:rPr lang="en-US" baseline="-25000" dirty="0" smtClean="0"/>
              <a:t>t </a:t>
            </a:r>
            <a:r>
              <a:rPr lang="en-US" dirty="0" smtClean="0"/>
              <a:t> Distributions For Stops</a:t>
            </a:r>
            <a:r>
              <a:rPr lang="en-US" baseline="-25000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94936" y="6437032"/>
            <a:ext cx="2133600" cy="365125"/>
          </a:xfrm>
        </p:spPr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86096" y="1750673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AK,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Niessen’10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13" name="Picture 12" descr="pt_mT_LHC_anna_K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r="500" b="5166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5"/>
              <a:srcRect r="500" b="51665"/>
              <a:stretch>
                <a:fillRect/>
              </a:stretch>
            </p:blipFill>
          </mc:Fallback>
        </mc:AlternateContent>
        <p:spPr>
          <a:xfrm>
            <a:off x="898103" y="2267780"/>
            <a:ext cx="3042158" cy="187240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830370" y="4284811"/>
            <a:ext cx="3419901" cy="87020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K-factors for transverse momentum distributions are not constant and depend on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NLO+NLL: </a:t>
            </a:r>
            <a:r>
              <a:rPr lang="en-US" dirty="0" smtClean="0"/>
              <a:t>p</a:t>
            </a:r>
            <a:r>
              <a:rPr lang="en-US" baseline="-25000" dirty="0" smtClean="0"/>
              <a:t>t </a:t>
            </a:r>
            <a:r>
              <a:rPr lang="en-US" dirty="0" smtClean="0"/>
              <a:t> Distributions For Stops</a:t>
            </a:r>
            <a:r>
              <a:rPr lang="en-US" baseline="-25000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7333" y="2224744"/>
            <a:ext cx="4370917" cy="4180626"/>
          </a:xfrm>
        </p:spPr>
        <p:txBody>
          <a:bodyPr>
            <a:normAutofit/>
          </a:bodyPr>
          <a:lstStyle/>
          <a:p>
            <a:pPr>
              <a:spcAft>
                <a:spcPts val="4800"/>
              </a:spcAft>
            </a:pPr>
            <a:r>
              <a:rPr lang="en-US" sz="1800" dirty="0" smtClean="0"/>
              <a:t>Transverse momentum distributions </a:t>
            </a:r>
            <a:r>
              <a:rPr lang="en-US" sz="1800" dirty="0" smtClean="0"/>
              <a:t>contain large logarithms in </a:t>
            </a:r>
            <a:r>
              <a:rPr lang="en-US" sz="1800" dirty="0" smtClean="0"/>
              <a:t>the threshold limit</a:t>
            </a:r>
          </a:p>
          <a:p>
            <a:pPr>
              <a:spcAft>
                <a:spcPts val="2400"/>
              </a:spcAft>
            </a:pPr>
            <a:endParaRPr lang="en-US" sz="1800" dirty="0" smtClean="0"/>
          </a:p>
          <a:p>
            <a:r>
              <a:rPr lang="en-US" sz="1800" dirty="0" smtClean="0"/>
              <a:t>Same structure of the threshold </a:t>
            </a:r>
            <a:r>
              <a:rPr lang="en-US" sz="1800" dirty="0" err="1" smtClean="0"/>
              <a:t>resummed</a:t>
            </a:r>
            <a:r>
              <a:rPr lang="en-US" sz="1800" dirty="0" smtClean="0"/>
              <a:t> cross section in the </a:t>
            </a:r>
            <a:r>
              <a:rPr lang="en-US" sz="1800" dirty="0" err="1" smtClean="0"/>
              <a:t>Mellin</a:t>
            </a:r>
            <a:r>
              <a:rPr lang="en-US" sz="1800" dirty="0" smtClean="0"/>
              <a:t> moment space (moments taken </a:t>
            </a:r>
            <a:r>
              <a:rPr lang="en-US" sz="1800" dirty="0" err="1" smtClean="0"/>
              <a:t>wrt</a:t>
            </a:r>
            <a:r>
              <a:rPr lang="en-US" sz="1800" dirty="0" smtClean="0"/>
              <a:t>.              ) , soft anomalous dimension a function of 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T</a:t>
            </a:r>
            <a:r>
              <a:rPr lang="en-US" sz="1800" i="1" baseline="-25000" dirty="0" smtClean="0"/>
              <a:t> .</a:t>
            </a:r>
            <a:endParaRPr lang="en-US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94936" y="6437032"/>
            <a:ext cx="2133600" cy="365125"/>
          </a:xfrm>
        </p:spPr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51202"/>
              <a:stretch>
                <a:fillRect/>
              </a:stretch>
            </p:blipFill>
          </mc:Choice>
          <mc:Fallback>
            <p:blipFill>
              <a:blip r:embed="rId3"/>
              <a:srcRect r="51202"/>
              <a:stretch>
                <a:fillRect/>
              </a:stretch>
            </p:blipFill>
          </mc:Fallback>
        </mc:AlternateContent>
        <p:spPr>
          <a:xfrm>
            <a:off x="5003873" y="3306466"/>
            <a:ext cx="3955975" cy="63052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16727" y="5689594"/>
            <a:ext cx="521229" cy="19373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2767"/>
              <a:stretch>
                <a:fillRect/>
              </a:stretch>
            </p:blipFill>
          </mc:Choice>
          <mc:Fallback>
            <p:blipFill>
              <a:blip r:embed="rId3"/>
              <a:srcRect l="52767"/>
              <a:stretch>
                <a:fillRect/>
              </a:stretch>
            </p:blipFill>
          </mc:Fallback>
        </mc:AlternateContent>
        <p:spPr>
          <a:xfrm>
            <a:off x="4842935" y="3987791"/>
            <a:ext cx="3829052" cy="630526"/>
          </a:xfrm>
          <a:prstGeom prst="rect">
            <a:avLst/>
          </a:prstGeom>
        </p:spPr>
      </p:pic>
      <p:pic>
        <p:nvPicPr>
          <p:cNvPr id="13" name="Picture 12" descr="pt_mT_LHC_anna_K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rcRect r="500" b="5166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7"/>
              <a:srcRect r="500" b="51665"/>
              <a:stretch>
                <a:fillRect/>
              </a:stretch>
            </p:blipFill>
          </mc:Fallback>
        </mc:AlternateContent>
        <p:spPr>
          <a:xfrm>
            <a:off x="898103" y="2267780"/>
            <a:ext cx="3042158" cy="187240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830370" y="4284811"/>
            <a:ext cx="3419901" cy="87020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K-factors for transverse momentum distributions are not constant and depend on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86096" y="1750673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AK,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Niessen’10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NLO+NLL: </a:t>
            </a:r>
            <a:r>
              <a:rPr lang="en-US" dirty="0" smtClean="0"/>
              <a:t>p</a:t>
            </a:r>
            <a:r>
              <a:rPr lang="en-US" baseline="-25000" dirty="0" smtClean="0"/>
              <a:t>t </a:t>
            </a:r>
            <a:r>
              <a:rPr lang="en-US" dirty="0" smtClean="0"/>
              <a:t> Distributions For Stops</a:t>
            </a:r>
            <a:r>
              <a:rPr lang="en-US" baseline="-25000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7333" y="2224744"/>
            <a:ext cx="4370917" cy="4180626"/>
          </a:xfrm>
        </p:spPr>
        <p:txBody>
          <a:bodyPr>
            <a:normAutofit/>
          </a:bodyPr>
          <a:lstStyle/>
          <a:p>
            <a:pPr>
              <a:spcAft>
                <a:spcPts val="4800"/>
              </a:spcAft>
            </a:pPr>
            <a:r>
              <a:rPr lang="en-US" sz="1800" dirty="0" smtClean="0"/>
              <a:t>Transverse momentum distributions </a:t>
            </a:r>
            <a:r>
              <a:rPr lang="en-US" sz="1800" dirty="0" smtClean="0"/>
              <a:t>contain large logarithms in </a:t>
            </a:r>
            <a:r>
              <a:rPr lang="en-US" sz="1800" dirty="0" smtClean="0"/>
              <a:t>the threshold limit</a:t>
            </a:r>
          </a:p>
          <a:p>
            <a:pPr>
              <a:spcAft>
                <a:spcPts val="2400"/>
              </a:spcAft>
            </a:pPr>
            <a:endParaRPr lang="en-US" sz="1800" dirty="0" smtClean="0"/>
          </a:p>
          <a:p>
            <a:r>
              <a:rPr lang="en-US" sz="1800" dirty="0" smtClean="0"/>
              <a:t>Same structure of the threshold </a:t>
            </a:r>
            <a:r>
              <a:rPr lang="en-US" sz="1800" dirty="0" err="1" smtClean="0"/>
              <a:t>resummed</a:t>
            </a:r>
            <a:r>
              <a:rPr lang="en-US" sz="1800" dirty="0" smtClean="0"/>
              <a:t> cross section in the </a:t>
            </a:r>
            <a:r>
              <a:rPr lang="en-US" sz="1800" dirty="0" err="1" smtClean="0"/>
              <a:t>Mellin</a:t>
            </a:r>
            <a:r>
              <a:rPr lang="en-US" sz="1800" dirty="0" smtClean="0"/>
              <a:t> moment space (moments taken </a:t>
            </a:r>
            <a:r>
              <a:rPr lang="en-US" sz="1800" dirty="0" err="1" smtClean="0"/>
              <a:t>wrt</a:t>
            </a:r>
            <a:r>
              <a:rPr lang="en-US" sz="1800" dirty="0" smtClean="0"/>
              <a:t>.              ) , soft anomalous dimension a function of  </a:t>
            </a:r>
            <a:r>
              <a:rPr lang="en-US" sz="1800" i="1" dirty="0" err="1" smtClean="0"/>
              <a:t>p</a:t>
            </a:r>
            <a:r>
              <a:rPr lang="en-US" sz="1800" i="1" baseline="-25000" dirty="0" err="1" smtClean="0"/>
              <a:t>T</a:t>
            </a:r>
            <a:r>
              <a:rPr lang="en-US" sz="1800" i="1" baseline="-25000" dirty="0" smtClean="0"/>
              <a:t> .</a:t>
            </a:r>
            <a:endParaRPr lang="en-US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94936" y="6437032"/>
            <a:ext cx="2133600" cy="365125"/>
          </a:xfrm>
        </p:spPr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51202"/>
              <a:stretch>
                <a:fillRect/>
              </a:stretch>
            </p:blipFill>
          </mc:Choice>
          <mc:Fallback>
            <p:blipFill>
              <a:blip r:embed="rId3"/>
              <a:srcRect r="51202"/>
              <a:stretch>
                <a:fillRect/>
              </a:stretch>
            </p:blipFill>
          </mc:Fallback>
        </mc:AlternateContent>
        <p:spPr>
          <a:xfrm>
            <a:off x="5003873" y="3306466"/>
            <a:ext cx="3955975" cy="63052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16727" y="5689594"/>
            <a:ext cx="521229" cy="193731"/>
          </a:xfrm>
          <a:prstGeom prst="rect">
            <a:avLst/>
          </a:prstGeom>
        </p:spPr>
      </p:pic>
      <p:pic>
        <p:nvPicPr>
          <p:cNvPr id="11" name="Picture 10" descr="pt_mT_K_NLL_LHC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956660" y="4432054"/>
            <a:ext cx="2983601" cy="1981205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2767"/>
              <a:stretch>
                <a:fillRect/>
              </a:stretch>
            </p:blipFill>
          </mc:Choice>
          <mc:Fallback>
            <p:blipFill>
              <a:blip r:embed="rId3"/>
              <a:srcRect l="52767"/>
              <a:stretch>
                <a:fillRect/>
              </a:stretch>
            </p:blipFill>
          </mc:Fallback>
        </mc:AlternateContent>
        <p:spPr>
          <a:xfrm>
            <a:off x="4842935" y="3987791"/>
            <a:ext cx="3829052" cy="630526"/>
          </a:xfrm>
          <a:prstGeom prst="rect">
            <a:avLst/>
          </a:prstGeom>
        </p:spPr>
      </p:pic>
      <p:pic>
        <p:nvPicPr>
          <p:cNvPr id="16" name="Picture 15" descr="pt_mT_LHC_anna_K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8"/>
              <a:srcRect r="500" b="5166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9"/>
              <a:srcRect r="500" b="51665"/>
              <a:stretch>
                <a:fillRect/>
              </a:stretch>
            </p:blipFill>
          </mc:Fallback>
        </mc:AlternateContent>
        <p:spPr>
          <a:xfrm>
            <a:off x="898103" y="2267780"/>
            <a:ext cx="3042158" cy="187240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986096" y="1750673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AK,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Niessen’10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NNLO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61" y="1879600"/>
            <a:ext cx="8472489" cy="42465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Expansion of the NNLL exponent,  </a:t>
            </a:r>
            <a:r>
              <a:rPr lang="en-US" sz="1800" dirty="0" smtClean="0"/>
              <a:t>supplemented </a:t>
            </a:r>
            <a:r>
              <a:rPr lang="en-US" sz="1800" dirty="0" smtClean="0"/>
              <a:t>by</a:t>
            </a:r>
            <a:r>
              <a:rPr lang="en-US" sz="1800" dirty="0" smtClean="0"/>
              <a:t> NNLO </a:t>
            </a:r>
            <a:r>
              <a:rPr lang="en-US" sz="1800" dirty="0" smtClean="0"/>
              <a:t>scale dependent terms, proportional to </a:t>
            </a:r>
            <a:r>
              <a:rPr lang="en-US" sz="1800" dirty="0" smtClean="0"/>
              <a:t> log</a:t>
            </a:r>
            <a:r>
              <a:rPr lang="en-US" sz="1800" dirty="0" smtClean="0"/>
              <a:t>(</a:t>
            </a:r>
            <a:r>
              <a:rPr lang="en-US" sz="1800" i="1" dirty="0" smtClean="0"/>
              <a:t>μ</a:t>
            </a:r>
            <a:r>
              <a:rPr lang="en-US" sz="1800" i="1" baseline="30000" dirty="0" smtClean="0"/>
              <a:t>2</a:t>
            </a:r>
            <a:r>
              <a:rPr lang="en-US" sz="1800" i="1" dirty="0" smtClean="0"/>
              <a:t>/</a:t>
            </a:r>
            <a:r>
              <a:rPr lang="en-US" sz="1800" dirty="0" smtClean="0"/>
              <a:t>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and  </a:t>
            </a:r>
            <a:r>
              <a:rPr lang="en-US" sz="1800" dirty="0" smtClean="0"/>
              <a:t>two-loop Coulomb </a:t>
            </a:r>
            <a:r>
              <a:rPr lang="en-US" sz="1800" dirty="0" smtClean="0"/>
              <a:t>corrections</a:t>
            </a:r>
          </a:p>
          <a:p>
            <a:r>
              <a:rPr lang="en-US" sz="1800" dirty="0" smtClean="0"/>
              <a:t>Same methodology as for top-</a:t>
            </a:r>
            <a:r>
              <a:rPr lang="en-US" sz="1800" dirty="0" err="1" smtClean="0"/>
              <a:t>antitop</a:t>
            </a:r>
            <a:r>
              <a:rPr lang="en-US" sz="1800" dirty="0" smtClean="0"/>
              <a:t> </a:t>
            </a:r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Moch</a:t>
            </a:r>
            <a:r>
              <a:rPr lang="en-US" sz="1600" i="1" dirty="0" smtClean="0">
                <a:solidFill>
                  <a:srgbClr val="660066"/>
                </a:solidFill>
              </a:rPr>
              <a:t>, Uwer’08]</a:t>
            </a:r>
            <a:r>
              <a:rPr lang="en-US" sz="1800" dirty="0" smtClean="0">
                <a:solidFill>
                  <a:srgbClr val="000000"/>
                </a:solidFill>
              </a:rPr>
              <a:t>, applied  to </a:t>
            </a:r>
            <a:r>
              <a:rPr lang="en-US" sz="1800" dirty="0" err="1" smtClean="0">
                <a:solidFill>
                  <a:srgbClr val="000000"/>
                </a:solidFill>
              </a:rPr>
              <a:t>squark-antisquark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Langenfeld</a:t>
            </a:r>
            <a:r>
              <a:rPr lang="en-US" sz="1600" i="1" dirty="0" smtClean="0">
                <a:solidFill>
                  <a:srgbClr val="660066"/>
                </a:solidFill>
              </a:rPr>
              <a:t>, Moch’09] </a:t>
            </a:r>
            <a:r>
              <a:rPr lang="en-US" sz="1800" dirty="0" smtClean="0">
                <a:solidFill>
                  <a:schemeClr val="tx1"/>
                </a:solidFill>
              </a:rPr>
              <a:t>and stop-</a:t>
            </a:r>
            <a:r>
              <a:rPr lang="en-US" sz="1800" dirty="0" err="1" smtClean="0">
                <a:solidFill>
                  <a:schemeClr val="tx1"/>
                </a:solidFill>
              </a:rPr>
              <a:t>antistop</a:t>
            </a:r>
            <a:r>
              <a:rPr lang="en-US" sz="1800" dirty="0" smtClean="0">
                <a:solidFill>
                  <a:schemeClr val="tx1"/>
                </a:solidFill>
              </a:rPr>
              <a:t>  </a:t>
            </a:r>
            <a:r>
              <a:rPr lang="en-US" sz="1600" i="1" dirty="0" smtClean="0">
                <a:solidFill>
                  <a:srgbClr val="660066"/>
                </a:solidFill>
              </a:rPr>
              <a:t>[Langenfeld’11]</a:t>
            </a:r>
            <a:endParaRPr lang="en-US" sz="1800" i="1" dirty="0" smtClean="0">
              <a:solidFill>
                <a:srgbClr val="660066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522" y="3859829"/>
            <a:ext cx="2772404" cy="20080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53" y="3910629"/>
            <a:ext cx="5340544" cy="200809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4937" y="3589866"/>
            <a:ext cx="2218267" cy="371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Stop-</a:t>
            </a:r>
            <a:r>
              <a:rPr lang="en-US" dirty="0" err="1" smtClean="0"/>
              <a:t>antistop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NNLL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33686"/>
            <a:ext cx="8574087" cy="4921114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7800"/>
              </a:spcAft>
              <a:buNone/>
            </a:pPr>
            <a:endParaRPr lang="en-US" sz="1800" dirty="0" smtClean="0"/>
          </a:p>
          <a:p>
            <a:endParaRPr lang="en-US" sz="1800" dirty="0" smtClean="0"/>
          </a:p>
          <a:p>
            <a:pPr>
              <a:spcAft>
                <a:spcPts val="1200"/>
              </a:spcAft>
              <a:buNone/>
            </a:pP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82" dirty="0" smtClean="0">
                <a:solidFill>
                  <a:schemeClr val="tx1"/>
                </a:solidFill>
              </a:rPr>
              <a:t>Exponentials at NNLL accuracy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2"/>
            <a:r>
              <a:rPr lang="en-US" sz="1882" dirty="0" smtClean="0"/>
              <a:t>Three-loop cusp anomalous dimension </a:t>
            </a:r>
            <a:r>
              <a:rPr lang="en-US" sz="1647" i="1" dirty="0" smtClean="0">
                <a:solidFill>
                  <a:srgbClr val="660066"/>
                </a:solidFill>
              </a:rPr>
              <a:t>[Moch,Vermaseren,Vogt’04]</a:t>
            </a:r>
          </a:p>
          <a:p>
            <a:pPr lvl="2"/>
            <a:r>
              <a:rPr lang="en-US" sz="1882" dirty="0" smtClean="0">
                <a:solidFill>
                  <a:schemeClr val="tx1"/>
                </a:solidFill>
              </a:rPr>
              <a:t>Two-loop soft anomalous dimensions </a:t>
            </a:r>
            <a:r>
              <a:rPr lang="en-US" sz="1647" i="1" dirty="0" smtClean="0">
                <a:solidFill>
                  <a:srgbClr val="660066"/>
                </a:solidFill>
              </a:rPr>
              <a:t>[</a:t>
            </a:r>
            <a:r>
              <a:rPr lang="en-US" sz="1647" i="1" dirty="0" err="1" smtClean="0">
                <a:solidFill>
                  <a:srgbClr val="660066"/>
                </a:solidFill>
              </a:rPr>
              <a:t>Contopanagos</a:t>
            </a:r>
            <a:r>
              <a:rPr lang="en-US" sz="1647" i="1" dirty="0" smtClean="0">
                <a:solidFill>
                  <a:srgbClr val="660066"/>
                </a:solidFill>
              </a:rPr>
              <a:t>, Laenen,Sterman’96][Catani, de </a:t>
            </a:r>
            <a:r>
              <a:rPr lang="en-US" sz="1647" i="1" dirty="0" err="1" smtClean="0">
                <a:solidFill>
                  <a:srgbClr val="660066"/>
                </a:solidFill>
              </a:rPr>
              <a:t>Florian</a:t>
            </a:r>
            <a:r>
              <a:rPr lang="en-US" sz="1647" i="1" dirty="0" smtClean="0">
                <a:solidFill>
                  <a:srgbClr val="660066"/>
                </a:solidFill>
              </a:rPr>
              <a:t>, Grazzini’01][Beneke, </a:t>
            </a:r>
            <a:r>
              <a:rPr lang="en-US" sz="1647" i="1" dirty="0" err="1" smtClean="0">
                <a:solidFill>
                  <a:srgbClr val="660066"/>
                </a:solidFill>
              </a:rPr>
              <a:t>Falgari</a:t>
            </a:r>
            <a:r>
              <a:rPr lang="en-US" sz="1647" i="1" dirty="0" smtClean="0">
                <a:solidFill>
                  <a:srgbClr val="660066"/>
                </a:solidFill>
              </a:rPr>
              <a:t>, Schwinn’09][Czakon, </a:t>
            </a:r>
            <a:r>
              <a:rPr lang="en-US" sz="1647" i="1" dirty="0" err="1" smtClean="0">
                <a:solidFill>
                  <a:srgbClr val="660066"/>
                </a:solidFill>
              </a:rPr>
              <a:t>Mitov</a:t>
            </a:r>
            <a:r>
              <a:rPr lang="en-US" sz="1647" i="1" dirty="0" smtClean="0">
                <a:solidFill>
                  <a:srgbClr val="660066"/>
                </a:solidFill>
              </a:rPr>
              <a:t>, Sterman’09] [</a:t>
            </a:r>
            <a:r>
              <a:rPr lang="en-US" sz="1647" i="1" dirty="0" err="1" smtClean="0">
                <a:solidFill>
                  <a:srgbClr val="660066"/>
                </a:solidFill>
              </a:rPr>
              <a:t>Ferroglia</a:t>
            </a:r>
            <a:r>
              <a:rPr lang="en-US" sz="1647" i="1" dirty="0" smtClean="0">
                <a:solidFill>
                  <a:srgbClr val="660066"/>
                </a:solidFill>
              </a:rPr>
              <a:t>, </a:t>
            </a:r>
            <a:r>
              <a:rPr lang="en-US" sz="1647" i="1" dirty="0" err="1" smtClean="0">
                <a:solidFill>
                  <a:srgbClr val="660066"/>
                </a:solidFill>
              </a:rPr>
              <a:t>Neubert</a:t>
            </a:r>
            <a:r>
              <a:rPr lang="en-US" sz="1647" i="1" dirty="0" smtClean="0">
                <a:solidFill>
                  <a:srgbClr val="660066"/>
                </a:solidFill>
              </a:rPr>
              <a:t>, </a:t>
            </a:r>
            <a:r>
              <a:rPr lang="en-US" sz="1647" i="1" dirty="0" err="1" smtClean="0">
                <a:solidFill>
                  <a:srgbClr val="660066"/>
                </a:solidFill>
              </a:rPr>
              <a:t>Pecjak</a:t>
            </a:r>
            <a:r>
              <a:rPr lang="en-US" sz="1647" i="1" dirty="0" smtClean="0">
                <a:solidFill>
                  <a:srgbClr val="660066"/>
                </a:solidFill>
              </a:rPr>
              <a:t>, Yang’09] </a:t>
            </a:r>
            <a:endParaRPr lang="en-US" sz="1647" dirty="0" smtClean="0"/>
          </a:p>
          <a:p>
            <a:r>
              <a:rPr lang="en-US" sz="1882" dirty="0" smtClean="0">
                <a:solidFill>
                  <a:srgbClr val="FF0000"/>
                </a:solidFill>
              </a:rPr>
              <a:t>Matching coefficients</a:t>
            </a:r>
            <a:endParaRPr lang="en-US" sz="1882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60153" y="3161589"/>
            <a:ext cx="2404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90"/>
                </a:solidFill>
              </a:rPr>
              <a:t>N</a:t>
            </a:r>
            <a:r>
              <a:rPr lang="en-US" sz="1600" dirty="0" smtClean="0">
                <a:solidFill>
                  <a:srgbClr val="000090"/>
                </a:solidFill>
              </a:rPr>
              <a:t>-moments of LO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03735" y="3243060"/>
            <a:ext cx="29040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Soft-collinear radiation from incoming </a:t>
            </a:r>
            <a:r>
              <a:rPr lang="en-US" sz="1600" dirty="0" err="1" smtClean="0">
                <a:solidFill>
                  <a:srgbClr val="008000"/>
                </a:solidFill>
              </a:rPr>
              <a:t>partons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4101" y="2989943"/>
            <a:ext cx="20573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Soft wide-angle emission</a:t>
            </a:r>
            <a:endParaRPr lang="en-US" sz="1600" dirty="0">
              <a:solidFill>
                <a:srgbClr val="80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3367783" y="3009547"/>
            <a:ext cx="307110" cy="158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5225563" y="2948323"/>
            <a:ext cx="487873" cy="3048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5537677" y="2955639"/>
            <a:ext cx="507116" cy="27093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7238602" y="2484682"/>
            <a:ext cx="167024" cy="101283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962419" y="1835284"/>
            <a:ext cx="2404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Matching coefficients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4504268" y="2122270"/>
            <a:ext cx="524953" cy="3161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875759" y="1869150"/>
            <a:ext cx="7798883" cy="2194849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76366" y="4599515"/>
            <a:ext cx="6179097" cy="3884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193814" y="2469243"/>
            <a:ext cx="6201310" cy="605366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</a:t>
            </a:r>
            <a:r>
              <a:rPr lang="en-US" dirty="0" smtClean="0"/>
              <a:t>Coefficients for NNLL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3317"/>
            <a:ext cx="8574087" cy="506847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800" dirty="0" smtClean="0"/>
              <a:t>Soft-Coulomb factorization </a:t>
            </a:r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Bonciani</a:t>
            </a:r>
            <a:r>
              <a:rPr lang="en-US" sz="1600" i="1" dirty="0" smtClean="0">
                <a:solidFill>
                  <a:srgbClr val="660066"/>
                </a:solidFill>
              </a:rPr>
              <a:t>, Catani, </a:t>
            </a:r>
            <a:r>
              <a:rPr lang="en-US" sz="1600" i="1" dirty="0" err="1" smtClean="0">
                <a:solidFill>
                  <a:srgbClr val="660066"/>
                </a:solidFill>
              </a:rPr>
              <a:t>Mangano</a:t>
            </a:r>
            <a:r>
              <a:rPr lang="en-US" sz="1600" i="1" dirty="0" smtClean="0">
                <a:solidFill>
                  <a:srgbClr val="660066"/>
                </a:solidFill>
              </a:rPr>
              <a:t>, Nason’98][Beneke, </a:t>
            </a:r>
            <a:r>
              <a:rPr lang="en-US" sz="1600" i="1" dirty="0" err="1" smtClean="0">
                <a:solidFill>
                  <a:srgbClr val="660066"/>
                </a:solidFill>
              </a:rPr>
              <a:t>Falgari</a:t>
            </a:r>
            <a:r>
              <a:rPr lang="en-US" sz="1600" i="1" dirty="0" smtClean="0">
                <a:solidFill>
                  <a:srgbClr val="660066"/>
                </a:solidFill>
              </a:rPr>
              <a:t>, Schwinn’09-10]</a:t>
            </a:r>
          </a:p>
          <a:p>
            <a:pPr>
              <a:spcAft>
                <a:spcPts val="600"/>
              </a:spcAft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/>
              <a:t>Form of the NLO Coulomb corrections known: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>
              <a:buNone/>
            </a:pPr>
            <a:endParaRPr lang="en-US" sz="1400" i="1" dirty="0" smtClean="0">
              <a:solidFill>
                <a:srgbClr val="660066"/>
              </a:solidFill>
            </a:endParaRPr>
          </a:p>
          <a:p>
            <a:pPr lvl="1">
              <a:buNone/>
            </a:pPr>
            <a:endParaRPr lang="en-US" sz="1400" i="1" dirty="0" smtClean="0">
              <a:solidFill>
                <a:srgbClr val="660066"/>
              </a:solidFill>
            </a:endParaRPr>
          </a:p>
          <a:p>
            <a:pPr lvl="1"/>
            <a:endParaRPr lang="en-US" sz="1600" dirty="0" smtClean="0"/>
          </a:p>
          <a:p>
            <a:r>
              <a:rPr lang="en-US" sz="1800" dirty="0" smtClean="0"/>
              <a:t>Hard-matching coefficients </a:t>
            </a:r>
            <a:r>
              <a:rPr lang="en-US" sz="1800" i="1" dirty="0" smtClean="0"/>
              <a:t>C</a:t>
            </a:r>
            <a:r>
              <a:rPr lang="en-US" sz="1800" i="1" baseline="30000" dirty="0" smtClean="0"/>
              <a:t>(1)</a:t>
            </a:r>
            <a:r>
              <a:rPr lang="en-US" sz="1800" i="1" baseline="-25000" dirty="0" smtClean="0"/>
              <a:t>ij,I</a:t>
            </a:r>
            <a:r>
              <a:rPr lang="en-US" sz="1800" dirty="0" smtClean="0"/>
              <a:t>: </a:t>
            </a:r>
            <a:r>
              <a:rPr lang="en-US" sz="1800" dirty="0" smtClean="0">
                <a:solidFill>
                  <a:srgbClr val="000090"/>
                </a:solidFill>
              </a:rPr>
              <a:t>Analytical results </a:t>
            </a:r>
            <a:r>
              <a:rPr lang="en-US" sz="1800" dirty="0" smtClean="0">
                <a:solidFill>
                  <a:srgbClr val="008000"/>
                </a:solidFill>
              </a:rPr>
              <a:t>✔</a:t>
            </a:r>
            <a:endParaRPr lang="en-US" sz="1800" i="1" dirty="0" smtClean="0">
              <a:solidFill>
                <a:srgbClr val="008000"/>
              </a:solidFill>
            </a:endParaRPr>
          </a:p>
          <a:p>
            <a:pPr lvl="2"/>
            <a:r>
              <a:rPr lang="en-US" sz="1400" dirty="0" smtClean="0"/>
              <a:t>NLO correction in the threshold limit expanded up to </a:t>
            </a:r>
            <a:r>
              <a:rPr lang="en-US" sz="1400" i="1" dirty="0" smtClean="0"/>
              <a:t>O(</a:t>
            </a:r>
            <a:r>
              <a:rPr lang="en-US" sz="1400" dirty="0" smtClean="0"/>
              <a:t>β</a:t>
            </a:r>
            <a:r>
              <a:rPr lang="en-US" sz="1400" i="1" dirty="0" smtClean="0"/>
              <a:t>) </a:t>
            </a:r>
            <a:r>
              <a:rPr lang="en-US" sz="1400" dirty="0" smtClean="0"/>
              <a:t>with</a:t>
            </a:r>
            <a:r>
              <a:rPr lang="en-US" sz="1400" i="1" dirty="0" smtClean="0"/>
              <a:t> </a:t>
            </a:r>
            <a:r>
              <a:rPr lang="en-US" sz="1400" dirty="0" smtClean="0"/>
              <a:t> Coulomb corrections subtracted</a:t>
            </a:r>
          </a:p>
          <a:p>
            <a:pPr lvl="2"/>
            <a:r>
              <a:rPr lang="en-US" sz="1400" dirty="0" err="1" smtClean="0"/>
              <a:t>Mellin</a:t>
            </a:r>
            <a:r>
              <a:rPr lang="en-US" sz="1400" dirty="0" smtClean="0"/>
              <a:t> transform, logarithms of </a:t>
            </a:r>
            <a:r>
              <a:rPr lang="en-US" sz="1400" i="1" dirty="0" smtClean="0"/>
              <a:t>N </a:t>
            </a:r>
            <a:r>
              <a:rPr lang="en-US" sz="1400" dirty="0" smtClean="0"/>
              <a:t>subtracted → remaining  </a:t>
            </a:r>
            <a:r>
              <a:rPr lang="en-US" sz="1400" i="1" dirty="0" smtClean="0"/>
              <a:t>N-</a:t>
            </a:r>
            <a:r>
              <a:rPr lang="en-US" sz="1400" dirty="0" smtClean="0"/>
              <a:t> independent terms give </a:t>
            </a:r>
            <a:r>
              <a:rPr lang="en-US" sz="1400" i="1" dirty="0" smtClean="0"/>
              <a:t>C</a:t>
            </a:r>
            <a:r>
              <a:rPr lang="en-US" sz="1400" i="1" baseline="30000" dirty="0" smtClean="0"/>
              <a:t>(1)</a:t>
            </a:r>
            <a:r>
              <a:rPr lang="en-US" sz="1400" i="1" baseline="-25000" dirty="0" smtClean="0"/>
              <a:t>ij,I</a:t>
            </a:r>
            <a:endParaRPr lang="en-US" sz="1400" i="1" dirty="0" smtClean="0"/>
          </a:p>
          <a:p>
            <a:pPr lvl="2"/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63090" y="3894665"/>
            <a:ext cx="7556500" cy="11049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83721" y="2628896"/>
            <a:ext cx="7480301" cy="4318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Squark-Antisquark</a:t>
            </a:r>
            <a:r>
              <a:rPr lang="en-US" dirty="0" smtClean="0"/>
              <a:t> production at NNLL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5" name="Picture 4" descr="K_all_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509183" y="2089150"/>
            <a:ext cx="3162300" cy="30861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05891" y="5276848"/>
            <a:ext cx="7776546" cy="10392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NNLL +NLO:    → up to 30% increase of the total cross section </a:t>
            </a:r>
            <a:r>
              <a:rPr lang="en-US" dirty="0" err="1" smtClean="0"/>
              <a:t>wrt</a:t>
            </a:r>
            <a:r>
              <a:rPr lang="en-US" dirty="0" smtClean="0"/>
              <a:t> NLO for </a:t>
            </a:r>
            <a:r>
              <a:rPr lang="en-US" dirty="0" err="1" smtClean="0"/>
              <a:t>squarks</a:t>
            </a:r>
            <a:r>
              <a:rPr lang="en-US" dirty="0" smtClean="0"/>
              <a:t> with mass of 1.5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endParaRPr lang="en-US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00063" y="2819400"/>
          <a:ext cx="660400" cy="406400"/>
        </p:xfrm>
        <a:graphic>
          <a:graphicData uri="http://schemas.openxmlformats.org/presentationml/2006/ole">
            <p:oleObj spid="_x0000_s546818" name="Equation" r:id="rId5" imgW="660400" imgH="406400" progId="Equation.3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86096" y="1750673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AK,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</a:t>
            </a:r>
            <a:r>
              <a:rPr lang="en-US" sz="1600" i="1" dirty="0" smtClean="0">
                <a:solidFill>
                  <a:srgbClr val="660066"/>
                </a:solidFill>
              </a:rPr>
              <a:t>11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Squark-Antisquark</a:t>
            </a:r>
            <a:r>
              <a:rPr lang="en-US" dirty="0" smtClean="0"/>
              <a:t> production at NNLL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5" name="Picture 4" descr="K_all_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509183" y="2089150"/>
            <a:ext cx="3162300" cy="3086100"/>
          </a:xfrm>
          <a:prstGeom prst="rect">
            <a:avLst/>
          </a:prstGeom>
        </p:spPr>
      </p:pic>
      <p:pic>
        <p:nvPicPr>
          <p:cNvPr id="6" name="Picture 5" descr="scale_m_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226087" y="2101850"/>
            <a:ext cx="3137697" cy="30734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05891" y="5276848"/>
            <a:ext cx="7776546" cy="10392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NNLL +NLO:    → up to 30% increase of the total cross section </a:t>
            </a:r>
            <a:r>
              <a:rPr lang="en-US" dirty="0" err="1" smtClean="0"/>
              <a:t>wrt</a:t>
            </a:r>
            <a:r>
              <a:rPr lang="en-US" dirty="0" smtClean="0"/>
              <a:t> NLO for </a:t>
            </a:r>
            <a:r>
              <a:rPr lang="en-US" dirty="0" err="1" smtClean="0"/>
              <a:t>squarks</a:t>
            </a:r>
            <a:r>
              <a:rPr lang="en-US" dirty="0" smtClean="0"/>
              <a:t> with mass of 1.5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smtClean="0"/>
              <a:t>      → </a:t>
            </a:r>
            <a:r>
              <a:rPr lang="en-US" dirty="0" smtClean="0"/>
              <a:t>significant reduction of the scale dependence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00063" y="2819400"/>
          <a:ext cx="660400" cy="406400"/>
        </p:xfrm>
        <a:graphic>
          <a:graphicData uri="http://schemas.openxmlformats.org/presentationml/2006/ole">
            <p:oleObj spid="_x0000_s547842" name="Equation" r:id="rId7" imgW="660400" imgH="406400" progId="Equation.3">
              <p:embed/>
            </p:oleObj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86096" y="1750673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AK,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</a:t>
            </a:r>
            <a:r>
              <a:rPr lang="en-US" sz="1600" i="1" dirty="0" smtClean="0">
                <a:solidFill>
                  <a:srgbClr val="660066"/>
                </a:solidFill>
              </a:rPr>
              <a:t>11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and Coulomb </a:t>
            </a:r>
            <a:r>
              <a:rPr lang="en-US" dirty="0" err="1" smtClean="0"/>
              <a:t>resummation</a:t>
            </a:r>
            <a:r>
              <a:rPr lang="en-US" dirty="0" smtClean="0"/>
              <a:t>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224743"/>
            <a:ext cx="4372503" cy="452794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SCET-based </a:t>
            </a:r>
            <a:r>
              <a:rPr lang="en-US" sz="1600" dirty="0" err="1" smtClean="0"/>
              <a:t>resummation</a:t>
            </a:r>
            <a:r>
              <a:rPr lang="en-US" sz="1600" dirty="0" smtClean="0"/>
              <a:t> formalism for </a:t>
            </a:r>
            <a:r>
              <a:rPr lang="en-US" sz="1600" dirty="0" err="1" smtClean="0"/>
              <a:t>coloured</a:t>
            </a:r>
            <a:r>
              <a:rPr lang="en-US" sz="1600" dirty="0" smtClean="0"/>
              <a:t> heavy particle pair-production developed </a:t>
            </a:r>
            <a:r>
              <a:rPr lang="en-US" sz="1400" dirty="0" smtClean="0"/>
              <a:t>in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Beneke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Falgari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Schwinn</a:t>
            </a:r>
            <a:r>
              <a:rPr lang="en-US" sz="14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’09-’10</a:t>
            </a:r>
            <a:r>
              <a:rPr lang="en-US" sz="1600" i="1" dirty="0" smtClean="0">
                <a:solidFill>
                  <a:srgbClr val="660066"/>
                </a:solidFill>
              </a:rPr>
              <a:t>]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i="1" dirty="0" smtClean="0">
                <a:solidFill>
                  <a:srgbClr val="660066"/>
                </a:solidFill>
              </a:rPr>
              <a:t> </a:t>
            </a:r>
            <a:r>
              <a:rPr lang="en-US" sz="1600" dirty="0" smtClean="0"/>
              <a:t> applied at NNLL to top-</a:t>
            </a:r>
            <a:r>
              <a:rPr lang="en-US" sz="1600" dirty="0" err="1" smtClean="0"/>
              <a:t>antitop</a:t>
            </a:r>
            <a:r>
              <a:rPr lang="en-US" sz="1600" dirty="0" smtClean="0"/>
              <a:t> production → </a:t>
            </a:r>
            <a:r>
              <a:rPr lang="en-US" sz="1600" dirty="0" smtClean="0">
                <a:solidFill>
                  <a:srgbClr val="660066"/>
                </a:solidFill>
              </a:rPr>
              <a:t>see Jan </a:t>
            </a:r>
            <a:r>
              <a:rPr lang="en-US" sz="1600" dirty="0" err="1" smtClean="0">
                <a:solidFill>
                  <a:srgbClr val="660066"/>
                </a:solidFill>
              </a:rPr>
              <a:t>Piclum’s</a:t>
            </a:r>
            <a:r>
              <a:rPr lang="en-US" sz="1600" dirty="0" smtClean="0">
                <a:solidFill>
                  <a:srgbClr val="660066"/>
                </a:solidFill>
              </a:rPr>
              <a:t> talk</a:t>
            </a:r>
            <a:endParaRPr lang="en-US" sz="1600" dirty="0" smtClean="0">
              <a:solidFill>
                <a:srgbClr val="660066"/>
              </a:solidFill>
            </a:endParaRPr>
          </a:p>
          <a:p>
            <a:r>
              <a:rPr lang="en-US" sz="1600" dirty="0" smtClean="0"/>
              <a:t>A</a:t>
            </a:r>
            <a:r>
              <a:rPr lang="en-US" sz="1600" dirty="0" smtClean="0"/>
              <a:t>pplied at NLL to </a:t>
            </a:r>
            <a:r>
              <a:rPr lang="en-US" sz="1600" dirty="0" err="1" smtClean="0"/>
              <a:t>squark-antisquark</a:t>
            </a:r>
            <a:r>
              <a:rPr lang="en-US" sz="1600" dirty="0" smtClean="0"/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Beneke</a:t>
            </a:r>
            <a:r>
              <a:rPr lang="en-US" sz="1400" i="1" dirty="0" smtClean="0">
                <a:solidFill>
                  <a:srgbClr val="660066"/>
                </a:solidFill>
              </a:rPr>
              <a:t>,</a:t>
            </a:r>
            <a:r>
              <a:rPr lang="en-US" sz="14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err="1" smtClean="0">
                <a:solidFill>
                  <a:srgbClr val="660066"/>
                </a:solidFill>
              </a:rPr>
              <a:t>Falgari,Schwinn</a:t>
            </a:r>
            <a:r>
              <a:rPr lang="en-US" sz="1400" i="1" dirty="0" smtClean="0">
                <a:solidFill>
                  <a:srgbClr val="660066"/>
                </a:solidFill>
              </a:rPr>
              <a:t> ’</a:t>
            </a:r>
            <a:r>
              <a:rPr lang="en-US" sz="1400" i="1" dirty="0" smtClean="0">
                <a:solidFill>
                  <a:srgbClr val="660066"/>
                </a:solidFill>
              </a:rPr>
              <a:t>10]</a:t>
            </a:r>
            <a:r>
              <a:rPr lang="en-US" sz="1800" dirty="0" smtClean="0">
                <a:solidFill>
                  <a:schemeClr val="tx1"/>
                </a:solidFill>
              </a:rPr>
              <a:t>,</a:t>
            </a:r>
            <a:r>
              <a:rPr lang="en-US" sz="1800" dirty="0" smtClean="0">
                <a:solidFill>
                  <a:schemeClr val="tx1"/>
                </a:solidFill>
              </a:rPr>
              <a:t> and </a:t>
            </a:r>
            <a:r>
              <a:rPr lang="en-US" sz="1600" dirty="0" smtClean="0">
                <a:solidFill>
                  <a:schemeClr val="tx1"/>
                </a:solidFill>
              </a:rPr>
              <a:t>recently to all processes of </a:t>
            </a:r>
            <a:r>
              <a:rPr lang="en-US" sz="1600" dirty="0" err="1" smtClean="0">
                <a:solidFill>
                  <a:schemeClr val="tx1"/>
                </a:solidFill>
              </a:rPr>
              <a:t>squark</a:t>
            </a:r>
            <a:r>
              <a:rPr lang="en-US" sz="1600" dirty="0" smtClean="0">
                <a:solidFill>
                  <a:schemeClr val="tx1"/>
                </a:solidFill>
              </a:rPr>
              <a:t> and </a:t>
            </a:r>
            <a:r>
              <a:rPr lang="en-US" sz="1600" dirty="0" err="1" smtClean="0">
                <a:solidFill>
                  <a:schemeClr val="tx1"/>
                </a:solidFill>
              </a:rPr>
              <a:t>gluino</a:t>
            </a:r>
            <a:r>
              <a:rPr lang="en-US" sz="1600" dirty="0" smtClean="0">
                <a:solidFill>
                  <a:schemeClr val="tx1"/>
                </a:solidFill>
              </a:rPr>
              <a:t> pair-production, including stops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Falgari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Schwinn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Wever</a:t>
            </a:r>
            <a:r>
              <a:rPr lang="en-US" sz="14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’12]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Coulomb (+bound states) </a:t>
            </a:r>
            <a:r>
              <a:rPr lang="en-US" sz="1600" dirty="0" smtClean="0">
                <a:solidFill>
                  <a:schemeClr val="tx1"/>
                </a:solidFill>
              </a:rPr>
              <a:t>corrections</a:t>
            </a:r>
            <a:r>
              <a:rPr lang="en-US" sz="1600" dirty="0" smtClean="0">
                <a:solidFill>
                  <a:schemeClr val="tx1"/>
                </a:solidFill>
              </a:rPr>
              <a:t> important</a:t>
            </a:r>
          </a:p>
          <a:p>
            <a:pPr lvl="2">
              <a:buNone/>
            </a:pP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1836" b="56117"/>
          <a:stretch>
            <a:fillRect/>
          </a:stretch>
        </p:blipFill>
        <p:spPr>
          <a:xfrm>
            <a:off x="5334000" y="2186176"/>
            <a:ext cx="2942167" cy="20640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067" y="4195098"/>
            <a:ext cx="3161865" cy="190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and Coulomb </a:t>
            </a:r>
            <a:r>
              <a:rPr lang="en-US" dirty="0" err="1" smtClean="0"/>
              <a:t>resummation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004614"/>
            <a:ext cx="4982103" cy="4527941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Comparison of the “soft” part of the result with NLL in </a:t>
            </a:r>
            <a:r>
              <a:rPr lang="en-US" sz="1600" dirty="0" err="1" smtClean="0">
                <a:solidFill>
                  <a:schemeClr val="tx1"/>
                </a:solidFill>
              </a:rPr>
              <a:t>Mellin</a:t>
            </a:r>
            <a:r>
              <a:rPr lang="en-US" sz="1600" dirty="0" smtClean="0">
                <a:solidFill>
                  <a:schemeClr val="tx1"/>
                </a:solidFill>
              </a:rPr>
              <a:t> space (NLL-fast): agree within theory uncertainties but further studies needed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omparison of the full result with NNLL in </a:t>
            </a:r>
            <a:r>
              <a:rPr lang="en-US" sz="1600" dirty="0" err="1" smtClean="0">
                <a:solidFill>
                  <a:schemeClr val="tx1"/>
                </a:solidFill>
              </a:rPr>
              <a:t>Mellin</a:t>
            </a:r>
            <a:r>
              <a:rPr lang="en-US" sz="1600" dirty="0" smtClean="0">
                <a:solidFill>
                  <a:schemeClr val="tx1"/>
                </a:solidFill>
              </a:rPr>
              <a:t> space for </a:t>
            </a:r>
            <a:r>
              <a:rPr lang="en-US" sz="1600" dirty="0" err="1" smtClean="0">
                <a:solidFill>
                  <a:schemeClr val="tx1"/>
                </a:solidFill>
              </a:rPr>
              <a:t>squark-antisquark</a:t>
            </a:r>
            <a:r>
              <a:rPr lang="en-US" sz="1600" dirty="0" smtClean="0">
                <a:solidFill>
                  <a:schemeClr val="tx1"/>
                </a:solidFill>
              </a:rPr>
              <a:t> shows a very good agreement  </a:t>
            </a:r>
            <a:r>
              <a:rPr lang="en-US" sz="1600" dirty="0" smtClean="0"/>
              <a:t>→ importance of the Coulomb-soft interference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need to perform a comprehensive comparison of various approaches  </a:t>
            </a:r>
            <a:r>
              <a:rPr lang="en-US" sz="1400" dirty="0" smtClean="0"/>
              <a:t>→ possible future activity of the LPCC BSM cross section working group</a:t>
            </a:r>
            <a:r>
              <a:rPr lang="en-US" sz="14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Public code: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smtClean="0">
                <a:solidFill>
                  <a:schemeClr val="accent1"/>
                </a:solidFill>
                <a:hlinkClick r:id="rId2"/>
              </a:rPr>
              <a:t>http://omnibus.uni-freiburg.de/~cs1010/susy.</a:t>
            </a:r>
            <a:r>
              <a:rPr lang="en-US" sz="1600" b="1" dirty="0" smtClean="0">
                <a:solidFill>
                  <a:schemeClr val="accent1"/>
                </a:solidFill>
                <a:hlinkClick r:id="rId2"/>
              </a:rPr>
              <a:t>html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Also </a:t>
            </a:r>
            <a:r>
              <a:rPr lang="en-US" sz="1400" dirty="0" smtClean="0">
                <a:solidFill>
                  <a:schemeClr val="tx1"/>
                </a:solidFill>
              </a:rPr>
              <a:t>u</a:t>
            </a:r>
            <a:r>
              <a:rPr lang="en-US" sz="1400" dirty="0" smtClean="0">
                <a:solidFill>
                  <a:schemeClr val="tx1"/>
                </a:solidFill>
              </a:rPr>
              <a:t>ses grid files and an interpolation</a:t>
            </a:r>
            <a:r>
              <a:rPr lang="en-US" sz="1400" dirty="0" smtClean="0"/>
              <a:t> </a:t>
            </a:r>
            <a:r>
              <a:rPr lang="en-US" sz="1400" dirty="0" smtClean="0"/>
              <a:t>function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454" y="1709087"/>
            <a:ext cx="2844804" cy="1889058"/>
          </a:xfrm>
          <a:prstGeom prst="rect">
            <a:avLst/>
          </a:prstGeom>
        </p:spPr>
      </p:pic>
      <p:pic>
        <p:nvPicPr>
          <p:cNvPr id="7" name="Picture 6" descr="K_all_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047313" y="4139267"/>
            <a:ext cx="2487084" cy="2427154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7" idx="0"/>
          </p:cNvCxnSpPr>
          <p:nvPr/>
        </p:nvCxnSpPr>
        <p:spPr>
          <a:xfrm rot="5400000">
            <a:off x="7020295" y="3868707"/>
            <a:ext cx="541120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1" y="1863202"/>
            <a:ext cx="5421649" cy="26847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Naturalness needs light stops</a:t>
            </a:r>
          </a:p>
          <a:p>
            <a:r>
              <a:rPr lang="en-US" sz="1800" dirty="0" smtClean="0"/>
              <a:t>Large top Yukawa coupling →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= stop</a:t>
            </a:r>
          </a:p>
          <a:p>
            <a:pPr lvl="1"/>
            <a:r>
              <a:rPr lang="en-US" sz="1600" dirty="0" smtClean="0"/>
              <a:t>running from universal scalar masses down to EW scale</a:t>
            </a:r>
          </a:p>
          <a:p>
            <a:pPr lvl="1"/>
            <a:r>
              <a:rPr lang="en-US" sz="1600" dirty="0" smtClean="0"/>
              <a:t>large off-diagonal terms in the stop mass mixing matrix → large mass splitting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629" y="2057410"/>
            <a:ext cx="2680998" cy="21505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25061" y="1767552"/>
            <a:ext cx="3790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660066"/>
                </a:solidFill>
              </a:rPr>
              <a:t>[from </a:t>
            </a:r>
            <a:r>
              <a:rPr lang="en-US" sz="1200" i="1" dirty="0" err="1" smtClean="0">
                <a:solidFill>
                  <a:srgbClr val="660066"/>
                </a:solidFill>
              </a:rPr>
              <a:t>Papucci</a:t>
            </a:r>
            <a:r>
              <a:rPr lang="en-US" sz="1200" i="1" dirty="0" smtClean="0">
                <a:solidFill>
                  <a:srgbClr val="660066"/>
                </a:solidFill>
              </a:rPr>
              <a:t>, </a:t>
            </a:r>
            <a:r>
              <a:rPr lang="en-US" sz="1200" i="1" dirty="0" err="1" smtClean="0">
                <a:solidFill>
                  <a:srgbClr val="660066"/>
                </a:solidFill>
              </a:rPr>
              <a:t>Ruderman</a:t>
            </a:r>
            <a:r>
              <a:rPr lang="en-US" sz="1200" i="1" dirty="0" smtClean="0">
                <a:solidFill>
                  <a:srgbClr val="660066"/>
                </a:solidFill>
              </a:rPr>
              <a:t>, </a:t>
            </a:r>
            <a:r>
              <a:rPr lang="en-US" sz="1200" i="1" dirty="0" err="1" smtClean="0">
                <a:solidFill>
                  <a:srgbClr val="660066"/>
                </a:solidFill>
              </a:rPr>
              <a:t>Weiler</a:t>
            </a:r>
            <a:r>
              <a:rPr lang="en-US" sz="1200" i="1" dirty="0" smtClean="0">
                <a:solidFill>
                  <a:srgbClr val="660066"/>
                </a:solidFill>
              </a:rPr>
              <a:t>, arXiv:1110.6926]</a:t>
            </a:r>
            <a:endParaRPr lang="en-US" sz="1200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67231" y="1750621"/>
            <a:ext cx="8591018" cy="18559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2726277"/>
            <a:ext cx="1244600" cy="824548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284165" y="3683000"/>
            <a:ext cx="8574084" cy="2251445"/>
          </a:xfrm>
          <a:prstGeom prst="round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357795" y="4157140"/>
            <a:ext cx="8500453" cy="1104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 defTabSz="91440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QCD-EW interference and photon-induced  contributions, tree-level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EW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Bornhauser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al.'07][Alan, 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Cankocak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Demir'07] [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Hollik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Kollar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Trenkel'07][Hollik, Mirabella'08] [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Hollik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Mirabella, Trenkel'08] [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Bozzi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Fuks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Klasen'05] [</a:t>
            </a: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Germer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1" u="none" strike="noStrike" kern="1200" cap="none" spc="0" normalizeH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Hollik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Mirabella, Trenkel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’10]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Germer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Mirabella’11]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4162" y="1549795"/>
            <a:ext cx="8574087" cy="268354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1946" dirty="0" smtClean="0">
                <a:solidFill>
                  <a:schemeClr val="accent1"/>
                </a:solidFill>
              </a:rPr>
              <a:t>                </a:t>
            </a:r>
            <a:endParaRPr lang="en-US" sz="2323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800" dirty="0" smtClean="0"/>
              <a:t>EW </a:t>
            </a:r>
            <a:r>
              <a:rPr lang="en-US" sz="1800" dirty="0" smtClean="0"/>
              <a:t>corrections → </a:t>
            </a:r>
            <a:r>
              <a:rPr lang="en-US" sz="1800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O(</a:t>
            </a:r>
            <a:r>
              <a:rPr lang="en-US" sz="1800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baseline="-25000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sz="1800" baseline="30000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2</a:t>
            </a:r>
            <a:r>
              <a:rPr lang="en-US" sz="1800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 </a:t>
            </a:r>
            <a:r>
              <a:rPr lang="en-US" sz="1800" dirty="0" err="1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) </a:t>
            </a:r>
            <a:r>
              <a:rPr lang="en-US" sz="1800" dirty="0" smtClean="0">
                <a:solidFill>
                  <a:srgbClr val="00539B"/>
                </a:solidFill>
              </a:rPr>
              <a:t> </a:t>
            </a:r>
            <a:r>
              <a:rPr lang="en-US" sz="1800" i="1" dirty="0" smtClean="0">
                <a:solidFill>
                  <a:srgbClr val="00539B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Kollar</a:t>
            </a:r>
            <a:r>
              <a:rPr lang="en-US" sz="1400" i="1" dirty="0" smtClean="0">
                <a:solidFill>
                  <a:srgbClr val="660066"/>
                </a:solidFill>
              </a:rPr>
              <a:t>, Trenkel'07][Hollik, Mirabella'08] [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 Mirabella, Trenkel'08] [</a:t>
            </a:r>
            <a:r>
              <a:rPr lang="en-US" sz="1400" i="1" dirty="0" err="1" smtClean="0">
                <a:solidFill>
                  <a:srgbClr val="660066"/>
                </a:solidFill>
              </a:rPr>
              <a:t>Beccaria</a:t>
            </a:r>
            <a:r>
              <a:rPr lang="en-US" sz="1400" i="1" dirty="0" smtClean="0">
                <a:solidFill>
                  <a:srgbClr val="660066"/>
                </a:solidFill>
              </a:rPr>
              <a:t> et al.'08] [Mirabella'09] [</a:t>
            </a:r>
            <a:r>
              <a:rPr lang="en-US" sz="1400" i="1" dirty="0" err="1" smtClean="0">
                <a:solidFill>
                  <a:srgbClr val="660066"/>
                </a:solidFill>
              </a:rPr>
              <a:t>Germer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Mirabella, Trenkel’10] ] [</a:t>
            </a:r>
            <a:r>
              <a:rPr lang="en-US" sz="1400" i="1" dirty="0" err="1" smtClean="0">
                <a:solidFill>
                  <a:srgbClr val="660066"/>
                </a:solidFill>
              </a:rPr>
              <a:t>Germer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Mirabella’11]</a:t>
            </a:r>
          </a:p>
          <a:p>
            <a:pPr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</a:pPr>
            <a:endParaRPr lang="en-US" sz="1647" i="1" dirty="0" smtClean="0">
              <a:solidFill>
                <a:srgbClr val="660066"/>
              </a:solidFill>
            </a:endParaRPr>
          </a:p>
          <a:p>
            <a:pPr>
              <a:spcAft>
                <a:spcPts val="1800"/>
              </a:spcAft>
              <a:buClr>
                <a:schemeClr val="tx1">
                  <a:lumMod val="75000"/>
                  <a:lumOff val="25000"/>
                </a:schemeClr>
              </a:buClr>
            </a:pPr>
            <a:endParaRPr lang="en-US" sz="1647" i="1" dirty="0" smtClean="0">
              <a:solidFill>
                <a:srgbClr val="660066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 corrections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73622" y="1754852"/>
            <a:ext cx="4338642" cy="34064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Corrections to 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O(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baseline="-25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baseline="30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processes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61200" y="5205512"/>
            <a:ext cx="943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etc.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71213" y="2997204"/>
            <a:ext cx="943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e.g.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622571" y="3698588"/>
            <a:ext cx="4536931" cy="375231"/>
          </a:xfrm>
          <a:prstGeom prst="roundRect">
            <a:avLst/>
          </a:prstGeom>
          <a:solidFill>
            <a:srgbClr val="008000"/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 Tree-level EW effects </a:t>
            </a:r>
            <a:r>
              <a:rPr lang="en-US" dirty="0" err="1" smtClean="0">
                <a:solidFill>
                  <a:srgbClr val="000000"/>
                </a:solidFill>
                <a:latin typeface="Lucida Handwriting"/>
                <a:cs typeface="Lucida Handwriting"/>
              </a:rPr>
              <a:t>O(</a:t>
            </a:r>
            <a:r>
              <a:rPr lang="en-US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baseline="-25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O(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baseline="30000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Lucida Handwriting"/>
                <a:cs typeface="Lucida Handwriting"/>
              </a:rPr>
              <a:t>)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457" y="4934080"/>
            <a:ext cx="1559943" cy="9749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778" y="4903550"/>
            <a:ext cx="1291854" cy="94845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/>
        </p:nvSpPr>
        <p:spPr>
          <a:xfrm>
            <a:off x="391664" y="6043937"/>
            <a:ext cx="9158736" cy="931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 defTabSz="91440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</a:pPr>
            <a:r>
              <a:rPr lang="en-US" b="1" dirty="0" smtClean="0"/>
              <a:t>→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Available for all processes of </a:t>
            </a:r>
            <a:r>
              <a:rPr lang="en-U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squark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en-U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gluino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pair-production, including stop and </a:t>
            </a:r>
            <a:r>
              <a:rPr lang="en-US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sbottoms</a:t>
            </a:r>
            <a:endParaRPr kumimoji="0" lang="en-US" sz="1600" b="1" i="1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 effects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354259"/>
            <a:ext cx="4151126" cy="39751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EW contributions can provide corrections of the order of  10-20 % for sufficiently high invariant masses and transverse </a:t>
            </a:r>
            <a:r>
              <a:rPr lang="en-US" sz="1800" dirty="0" err="1" smtClean="0"/>
              <a:t>momenta</a:t>
            </a:r>
            <a:endParaRPr lang="en-US" sz="1800" dirty="0" smtClean="0"/>
          </a:p>
          <a:p>
            <a:r>
              <a:rPr lang="en-US" sz="1800" dirty="0" smtClean="0"/>
              <a:t>Up to tens of percent effects reported in total cross section for a given </a:t>
            </a:r>
            <a:r>
              <a:rPr lang="en-US" sz="1800" dirty="0" err="1" smtClean="0"/>
              <a:t>chirality</a:t>
            </a:r>
            <a:endParaRPr lang="en-US" sz="1800" dirty="0" smtClean="0"/>
          </a:p>
          <a:p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For total inclusive cross sections, the EW contributions O(α</a:t>
            </a:r>
            <a:r>
              <a:rPr lang="en-US" sz="1800" baseline="30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 + </a:t>
            </a:r>
            <a:r>
              <a:rPr lang="en-US" sz="1800" dirty="0" err="1" smtClean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en-US" sz="1800" baseline="-25000" dirty="0" err="1" smtClean="0">
                <a:solidFill>
                  <a:schemeClr val="accent5">
                    <a:lumMod val="75000"/>
                  </a:schemeClr>
                </a:solidFill>
              </a:rPr>
              <a:t>s</a:t>
            </a:r>
            <a:r>
              <a:rPr lang="en-US" sz="1800" dirty="0" err="1" smtClean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 + α</a:t>
            </a:r>
            <a:r>
              <a:rPr lang="en-US" sz="1800" baseline="-25000" dirty="0" smtClean="0">
                <a:solidFill>
                  <a:schemeClr val="accent5">
                    <a:lumMod val="75000"/>
                  </a:schemeClr>
                </a:solidFill>
              </a:rPr>
              <a:t>s</a:t>
            </a:r>
            <a:r>
              <a:rPr lang="en-US" sz="1800" baseline="30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α) vary in size from ~1% for  squark-gluino and stop-</a:t>
            </a:r>
            <a:r>
              <a:rPr lang="en-US" sz="1800" dirty="0" err="1" smtClean="0">
                <a:solidFill>
                  <a:schemeClr val="accent5">
                    <a:lumMod val="75000"/>
                  </a:schemeClr>
                </a:solidFill>
              </a:rPr>
              <a:t>antistop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 to 5% for squark-squark (SPS1a’)</a:t>
            </a:r>
            <a:endParaRPr lang="en-US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stops_invMpt_delta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59361" y="2988568"/>
            <a:ext cx="4015515" cy="268409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87086" y="1858675"/>
            <a:ext cx="65045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. [</a:t>
            </a:r>
            <a:r>
              <a:rPr lang="en-US" sz="1600" i="1" dirty="0" err="1" smtClean="0">
                <a:solidFill>
                  <a:srgbClr val="660066"/>
                </a:solidFill>
              </a:rPr>
              <a:t>Hollik,Kollar</a:t>
            </a:r>
            <a:r>
              <a:rPr lang="en-US" sz="1600" i="1" dirty="0" smtClean="0">
                <a:solidFill>
                  <a:srgbClr val="660066"/>
                </a:solidFill>
              </a:rPr>
              <a:t>, Trenkel'07][Hollik, Mirabella'08][Hollik, Mirabella, Trenkel'08] [</a:t>
            </a:r>
            <a:r>
              <a:rPr lang="en-US" sz="1600" i="1" dirty="0" err="1" smtClean="0">
                <a:solidFill>
                  <a:srgbClr val="660066"/>
                </a:solidFill>
              </a:rPr>
              <a:t>Beccaria</a:t>
            </a:r>
            <a:r>
              <a:rPr lang="en-US" sz="1600" i="1" dirty="0" smtClean="0">
                <a:solidFill>
                  <a:srgbClr val="660066"/>
                </a:solidFill>
              </a:rPr>
              <a:t> et al.'08] [Mirabella'09][Germer et al.</a:t>
            </a:r>
            <a:r>
              <a:rPr lang="en-US" sz="1600" i="1" dirty="0" smtClean="0">
                <a:solidFill>
                  <a:srgbClr val="660066"/>
                </a:solidFill>
              </a:rPr>
              <a:t>’</a:t>
            </a:r>
            <a:r>
              <a:rPr lang="en-US" sz="1600" i="1" dirty="0" smtClean="0">
                <a:solidFill>
                  <a:srgbClr val="660066"/>
                </a:solidFill>
              </a:rPr>
              <a:t>10-11</a:t>
            </a:r>
            <a:r>
              <a:rPr lang="en-US" sz="1600" i="1" dirty="0" smtClean="0">
                <a:solidFill>
                  <a:srgbClr val="660066"/>
                </a:solidFill>
              </a:rPr>
              <a:t>]</a:t>
            </a:r>
            <a:endParaRPr lang="en-US" sz="1600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SUSY Pair-Production, Other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811868"/>
            <a:ext cx="8350250" cy="4557432"/>
          </a:xfrm>
        </p:spPr>
        <p:txBody>
          <a:bodyPr>
            <a:noAutofit/>
          </a:bodyPr>
          <a:lstStyle/>
          <a:p>
            <a:r>
              <a:rPr lang="en-US" sz="1800" dirty="0" smtClean="0"/>
              <a:t>Automated NLO: </a:t>
            </a:r>
            <a:r>
              <a:rPr lang="en-US" sz="1800" dirty="0" err="1" smtClean="0"/>
              <a:t>MadGOLEM</a:t>
            </a:r>
            <a:r>
              <a:rPr lang="en-US" sz="1800" dirty="0" smtClean="0"/>
              <a:t>, applied to </a:t>
            </a:r>
            <a:r>
              <a:rPr lang="en-US" sz="1800" dirty="0" err="1" smtClean="0"/>
              <a:t>squark-neutralino</a:t>
            </a:r>
            <a:r>
              <a:rPr lang="en-US" sz="1800" dirty="0" smtClean="0"/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Binoth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Goncalves</a:t>
            </a:r>
            <a:r>
              <a:rPr lang="en-US" sz="14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err="1" smtClean="0">
                <a:solidFill>
                  <a:srgbClr val="660066"/>
                </a:solidFill>
              </a:rPr>
              <a:t>Netto</a:t>
            </a:r>
            <a:r>
              <a:rPr lang="en-US" sz="1400" i="1" dirty="0" smtClean="0">
                <a:solidFill>
                  <a:srgbClr val="660066"/>
                </a:solidFill>
              </a:rPr>
              <a:t>, Lopez-Val, </a:t>
            </a:r>
            <a:r>
              <a:rPr lang="en-US" sz="1400" i="1" dirty="0" err="1" smtClean="0">
                <a:solidFill>
                  <a:srgbClr val="660066"/>
                </a:solidFill>
              </a:rPr>
              <a:t>Mawatari,Plehn</a:t>
            </a:r>
            <a:r>
              <a:rPr lang="en-US" sz="1400" i="1" dirty="0" smtClean="0">
                <a:solidFill>
                  <a:srgbClr val="660066"/>
                </a:solidFill>
              </a:rPr>
              <a:t>, Wigmore’12]</a:t>
            </a:r>
            <a:endParaRPr lang="en-US" sz="1800" dirty="0" smtClean="0"/>
          </a:p>
          <a:p>
            <a:pPr>
              <a:spcAft>
                <a:spcPts val="19800"/>
              </a:spcAft>
            </a:pPr>
            <a:r>
              <a:rPr lang="en-US" sz="1800" dirty="0" smtClean="0"/>
              <a:t>Production + decay @ NLO: pp → </a:t>
            </a:r>
            <a:r>
              <a:rPr lang="en-US" sz="1800" dirty="0" err="1" smtClean="0"/>
              <a:t>squark+squark</a:t>
            </a:r>
            <a:r>
              <a:rPr lang="en-US" sz="1800" dirty="0" smtClean="0"/>
              <a:t> → 2j +</a:t>
            </a:r>
            <a:r>
              <a:rPr lang="en-US" sz="1800" dirty="0" err="1" smtClean="0"/>
              <a:t>Etmiss</a:t>
            </a:r>
            <a:r>
              <a:rPr lang="en-US" sz="1800" dirty="0" smtClean="0"/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Hollik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Lindert</a:t>
            </a:r>
            <a:r>
              <a:rPr lang="en-US" sz="1400" i="1" dirty="0" smtClean="0">
                <a:solidFill>
                  <a:srgbClr val="660066"/>
                </a:solidFill>
              </a:rPr>
              <a:t>, Pagani’12]</a:t>
            </a:r>
            <a:endParaRPr lang="en-US" sz="1800" dirty="0" smtClean="0"/>
          </a:p>
          <a:p>
            <a:r>
              <a:rPr lang="en-US" sz="1800" dirty="0" err="1" smtClean="0"/>
              <a:t>Resummation</a:t>
            </a:r>
            <a:r>
              <a:rPr lang="en-US" sz="1800" dirty="0" smtClean="0"/>
              <a:t> for pure EW pair-production: </a:t>
            </a:r>
            <a:r>
              <a:rPr lang="en-US" sz="1800" dirty="0" err="1" smtClean="0"/>
              <a:t>sleptons</a:t>
            </a:r>
            <a:r>
              <a:rPr lang="en-US" sz="1400" dirty="0" smtClean="0"/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Bozzi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Fuks</a:t>
            </a:r>
            <a:r>
              <a:rPr lang="en-US" sz="1400" i="1" dirty="0" smtClean="0">
                <a:solidFill>
                  <a:srgbClr val="660066"/>
                </a:solidFill>
              </a:rPr>
              <a:t>, Klasen’04-’07]</a:t>
            </a:r>
            <a:r>
              <a:rPr lang="en-US" sz="1800" dirty="0" smtClean="0"/>
              <a:t>, </a:t>
            </a:r>
            <a:r>
              <a:rPr lang="en-US" sz="1800" dirty="0" err="1" smtClean="0"/>
              <a:t>gauginos</a:t>
            </a:r>
            <a:r>
              <a:rPr lang="en-US" sz="1800" dirty="0" smtClean="0"/>
              <a:t>: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Debove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Fuks</a:t>
            </a:r>
            <a:r>
              <a:rPr lang="en-US" sz="1400" i="1" dirty="0" smtClean="0">
                <a:solidFill>
                  <a:srgbClr val="660066"/>
                </a:solidFill>
              </a:rPr>
              <a:t>, Klasen’07-’09] [</a:t>
            </a:r>
            <a:r>
              <a:rPr lang="en-US" sz="1400" i="1" dirty="0" err="1" smtClean="0">
                <a:solidFill>
                  <a:srgbClr val="660066"/>
                </a:solidFill>
              </a:rPr>
              <a:t>Fuks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Klasen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Lamprea</a:t>
            </a:r>
            <a:r>
              <a:rPr lang="en-US" sz="1400" i="1" dirty="0" smtClean="0">
                <a:solidFill>
                  <a:srgbClr val="660066"/>
                </a:solidFill>
              </a:rPr>
              <a:t>, Rothering’12]</a:t>
            </a:r>
            <a:endParaRPr lang="en-US" sz="1800" i="1" dirty="0" smtClean="0">
              <a:solidFill>
                <a:srgbClr val="660066"/>
              </a:solidFill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48565" r="53358"/>
          <a:stretch>
            <a:fillRect/>
          </a:stretch>
        </p:blipFill>
        <p:spPr>
          <a:xfrm>
            <a:off x="1250948" y="3004017"/>
            <a:ext cx="3097751" cy="25861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48420" b="49348"/>
          <a:stretch>
            <a:fillRect/>
          </a:stretch>
        </p:blipFill>
        <p:spPr>
          <a:xfrm>
            <a:off x="4626239" y="3048007"/>
            <a:ext cx="3396721" cy="2525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only SUSY pair-Production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818351"/>
            <a:ext cx="8350250" cy="4328445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</a:t>
            </a:r>
            <a:r>
              <a:rPr lang="en-US" dirty="0" smtClean="0"/>
              <a:t> heavy T-quark at NLO+NNLL </a:t>
            </a:r>
            <a:r>
              <a:rPr lang="en-US" sz="2118" i="1" dirty="0" smtClean="0">
                <a:solidFill>
                  <a:srgbClr val="660066"/>
                </a:solidFill>
              </a:rPr>
              <a:t>[</a:t>
            </a:r>
            <a:r>
              <a:rPr lang="en-US" sz="2118" i="1" dirty="0" err="1" smtClean="0">
                <a:solidFill>
                  <a:srgbClr val="660066"/>
                </a:solidFill>
              </a:rPr>
              <a:t>Cacciari</a:t>
            </a:r>
            <a:r>
              <a:rPr lang="en-US" sz="2118" i="1" dirty="0" smtClean="0">
                <a:solidFill>
                  <a:srgbClr val="660066"/>
                </a:solidFill>
              </a:rPr>
              <a:t>, </a:t>
            </a:r>
            <a:r>
              <a:rPr lang="en-US" sz="2118" i="1" dirty="0" err="1" smtClean="0">
                <a:solidFill>
                  <a:srgbClr val="660066"/>
                </a:solidFill>
              </a:rPr>
              <a:t>Czakon</a:t>
            </a:r>
            <a:r>
              <a:rPr lang="en-US" sz="2118" i="1" dirty="0" smtClean="0">
                <a:solidFill>
                  <a:srgbClr val="660066"/>
                </a:solidFill>
              </a:rPr>
              <a:t>, </a:t>
            </a:r>
            <a:r>
              <a:rPr lang="en-US" sz="2118" i="1" dirty="0" err="1" smtClean="0">
                <a:solidFill>
                  <a:srgbClr val="660066"/>
                </a:solidFill>
              </a:rPr>
              <a:t>Mangano</a:t>
            </a:r>
            <a:r>
              <a:rPr lang="en-US" sz="2118" i="1" dirty="0" smtClean="0">
                <a:solidFill>
                  <a:srgbClr val="660066"/>
                </a:solidFill>
              </a:rPr>
              <a:t>, </a:t>
            </a:r>
            <a:r>
              <a:rPr lang="en-US" sz="2118" i="1" dirty="0" err="1" smtClean="0">
                <a:solidFill>
                  <a:srgbClr val="660066"/>
                </a:solidFill>
              </a:rPr>
              <a:t>Mitov</a:t>
            </a:r>
            <a:r>
              <a:rPr lang="en-US" sz="2118" i="1" dirty="0" smtClean="0">
                <a:solidFill>
                  <a:srgbClr val="660066"/>
                </a:solidFill>
              </a:rPr>
              <a:t>, Nason’11]</a:t>
            </a:r>
            <a:endParaRPr lang="en-US" i="1" dirty="0" smtClean="0">
              <a:solidFill>
                <a:srgbClr val="660066"/>
              </a:solidFill>
            </a:endParaRPr>
          </a:p>
          <a:p>
            <a:r>
              <a:rPr lang="en-US" dirty="0" smtClean="0"/>
              <a:t>Single heavy T-quark at NLO </a:t>
            </a:r>
            <a:r>
              <a:rPr lang="en-US" sz="2118" i="1" dirty="0" smtClean="0">
                <a:solidFill>
                  <a:srgbClr val="660066"/>
                </a:solidFill>
              </a:rPr>
              <a:t>[Berger, Cao’10]</a:t>
            </a:r>
            <a:endParaRPr lang="en-US" i="1" dirty="0" smtClean="0">
              <a:solidFill>
                <a:srgbClr val="660066"/>
              </a:solidFill>
            </a:endParaRPr>
          </a:p>
          <a:p>
            <a:r>
              <a:rPr lang="en-US" dirty="0" smtClean="0"/>
              <a:t>Single stop at NLO (RPV) </a:t>
            </a:r>
            <a:r>
              <a:rPr lang="en-US" sz="2118" i="1" dirty="0" smtClean="0">
                <a:solidFill>
                  <a:srgbClr val="660066"/>
                </a:solidFill>
              </a:rPr>
              <a:t>[Plehn’00]</a:t>
            </a:r>
            <a:endParaRPr lang="en-US" i="1" dirty="0" smtClean="0">
              <a:solidFill>
                <a:srgbClr val="660066"/>
              </a:solidFill>
            </a:endParaRPr>
          </a:p>
          <a:p>
            <a:r>
              <a:rPr lang="en-US" dirty="0" smtClean="0"/>
              <a:t>NLL+LO </a:t>
            </a:r>
            <a:r>
              <a:rPr lang="en-US" dirty="0" err="1" smtClean="0"/>
              <a:t>resummation</a:t>
            </a:r>
            <a:r>
              <a:rPr lang="en-US" dirty="0" smtClean="0"/>
              <a:t> for heavy </a:t>
            </a:r>
            <a:r>
              <a:rPr lang="en-US" dirty="0" err="1" smtClean="0"/>
              <a:t>colour</a:t>
            </a:r>
            <a:r>
              <a:rPr lang="en-US" dirty="0" smtClean="0"/>
              <a:t>-</a:t>
            </a:r>
            <a:r>
              <a:rPr lang="en-US" dirty="0" smtClean="0"/>
              <a:t>octet scalars: single and pair-production (incl. Coulomb) </a:t>
            </a:r>
            <a:r>
              <a:rPr lang="en-US" sz="2118" i="1" dirty="0" smtClean="0">
                <a:solidFill>
                  <a:srgbClr val="660066"/>
                </a:solidFill>
              </a:rPr>
              <a:t>[</a:t>
            </a:r>
            <a:r>
              <a:rPr lang="en-US" sz="2118" i="1" dirty="0" err="1" smtClean="0">
                <a:solidFill>
                  <a:srgbClr val="660066"/>
                </a:solidFill>
              </a:rPr>
              <a:t>Idilbi</a:t>
            </a:r>
            <a:r>
              <a:rPr lang="en-US" sz="2118" i="1" dirty="0" smtClean="0">
                <a:solidFill>
                  <a:srgbClr val="660066"/>
                </a:solidFill>
              </a:rPr>
              <a:t>, Kim,Mehen’09-’10]</a:t>
            </a:r>
            <a:endParaRPr lang="en-US" i="1" dirty="0" smtClean="0">
              <a:solidFill>
                <a:srgbClr val="660066"/>
              </a:solidFill>
            </a:endParaRPr>
          </a:p>
          <a:p>
            <a:r>
              <a:rPr lang="en-US" dirty="0" err="1" smtClean="0"/>
              <a:t>Sgluons</a:t>
            </a:r>
            <a:r>
              <a:rPr lang="en-US" dirty="0" smtClean="0"/>
              <a:t> at NLO </a:t>
            </a:r>
            <a:r>
              <a:rPr lang="en-US" sz="2118" i="1" dirty="0" smtClean="0">
                <a:solidFill>
                  <a:srgbClr val="660066"/>
                </a:solidFill>
              </a:rPr>
              <a:t>[</a:t>
            </a:r>
            <a:r>
              <a:rPr lang="en-US" sz="2118" i="1" dirty="0" err="1" smtClean="0">
                <a:solidFill>
                  <a:srgbClr val="660066"/>
                </a:solidFill>
              </a:rPr>
              <a:t>Goncalves</a:t>
            </a:r>
            <a:r>
              <a:rPr lang="en-US" sz="2118" i="1" dirty="0" smtClean="0">
                <a:solidFill>
                  <a:srgbClr val="660066"/>
                </a:solidFill>
              </a:rPr>
              <a:t> </a:t>
            </a:r>
            <a:r>
              <a:rPr lang="en-US" sz="2118" i="1" dirty="0" err="1" smtClean="0">
                <a:solidFill>
                  <a:srgbClr val="660066"/>
                </a:solidFill>
              </a:rPr>
              <a:t>Netto</a:t>
            </a:r>
            <a:r>
              <a:rPr lang="en-US" sz="2118" i="1" dirty="0" smtClean="0">
                <a:solidFill>
                  <a:srgbClr val="660066"/>
                </a:solidFill>
              </a:rPr>
              <a:t>, Lopez-Val, </a:t>
            </a:r>
            <a:r>
              <a:rPr lang="en-US" sz="2118" i="1" dirty="0" err="1" smtClean="0">
                <a:solidFill>
                  <a:srgbClr val="660066"/>
                </a:solidFill>
              </a:rPr>
              <a:t>Mawatari,Plehn</a:t>
            </a:r>
            <a:r>
              <a:rPr lang="en-US" sz="2118" i="1" dirty="0" smtClean="0">
                <a:solidFill>
                  <a:srgbClr val="660066"/>
                </a:solidFill>
              </a:rPr>
              <a:t>, Wigmore’12]</a:t>
            </a:r>
            <a:endParaRPr lang="en-US" i="1" dirty="0" smtClean="0">
              <a:solidFill>
                <a:srgbClr val="660066"/>
              </a:solidFill>
            </a:endParaRPr>
          </a:p>
          <a:p>
            <a:r>
              <a:rPr lang="en-US" dirty="0" smtClean="0"/>
              <a:t>Top quark pair-production mediated by massive </a:t>
            </a:r>
            <a:r>
              <a:rPr lang="en-US" dirty="0" err="1" smtClean="0"/>
              <a:t>colour</a:t>
            </a:r>
            <a:r>
              <a:rPr lang="en-US" dirty="0" smtClean="0"/>
              <a:t> octet vector bosons </a:t>
            </a:r>
            <a:r>
              <a:rPr lang="en-US" sz="2323" i="1" dirty="0" smtClean="0">
                <a:solidFill>
                  <a:srgbClr val="660066"/>
                </a:solidFill>
              </a:rPr>
              <a:t>[Zhu, Li, </a:t>
            </a:r>
            <a:r>
              <a:rPr lang="en-US" sz="2323" i="1" dirty="0" err="1" smtClean="0">
                <a:solidFill>
                  <a:srgbClr val="660066"/>
                </a:solidFill>
              </a:rPr>
              <a:t>Shao</a:t>
            </a:r>
            <a:r>
              <a:rPr lang="en-US" sz="2323" i="1" dirty="0" smtClean="0">
                <a:solidFill>
                  <a:srgbClr val="660066"/>
                </a:solidFill>
              </a:rPr>
              <a:t>, Wang, Yuan’12]</a:t>
            </a:r>
          </a:p>
          <a:p>
            <a:r>
              <a:rPr lang="en-US" sz="2323" i="1" dirty="0" smtClean="0">
                <a:solidFill>
                  <a:srgbClr val="660066"/>
                </a:solidFill>
              </a:rPr>
              <a:t>…</a:t>
            </a:r>
            <a:endParaRPr lang="en-US" i="1" dirty="0" smtClean="0">
              <a:solidFill>
                <a:srgbClr val="660066"/>
              </a:solidFill>
            </a:endParaRP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16753"/>
            <a:ext cx="8574087" cy="483881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otal cross sections for pair-production processes of </a:t>
            </a:r>
            <a:r>
              <a:rPr lang="en-US" sz="1600" dirty="0" err="1" smtClean="0">
                <a:solidFill>
                  <a:schemeClr val="accent1"/>
                </a:solidFill>
              </a:rPr>
              <a:t>squark</a:t>
            </a:r>
            <a:r>
              <a:rPr lang="en-US" sz="1600" dirty="0" smtClean="0">
                <a:solidFill>
                  <a:schemeClr val="accent1"/>
                </a:solidFill>
              </a:rPr>
              <a:t> and </a:t>
            </a:r>
            <a:r>
              <a:rPr lang="en-US" sz="1600" dirty="0" err="1" smtClean="0">
                <a:solidFill>
                  <a:schemeClr val="accent1"/>
                </a:solidFill>
              </a:rPr>
              <a:t>gluino</a:t>
            </a:r>
            <a:r>
              <a:rPr lang="en-US" sz="1600" dirty="0" smtClean="0">
                <a:solidFill>
                  <a:schemeClr val="accent1"/>
                </a:solidFill>
              </a:rPr>
              <a:t>, including stop and </a:t>
            </a:r>
            <a:r>
              <a:rPr lang="en-US" sz="1600" dirty="0" err="1" smtClean="0">
                <a:solidFill>
                  <a:schemeClr val="accent1"/>
                </a:solidFill>
              </a:rPr>
              <a:t>sbottom</a:t>
            </a:r>
            <a:r>
              <a:rPr lang="en-US" sz="1600" dirty="0" smtClean="0">
                <a:solidFill>
                  <a:schemeClr val="accent1"/>
                </a:solidFill>
              </a:rPr>
              <a:t>, are known at NLO+NLL (soft and </a:t>
            </a:r>
            <a:r>
              <a:rPr lang="en-US" sz="1600" dirty="0" err="1" smtClean="0">
                <a:solidFill>
                  <a:schemeClr val="accent1"/>
                </a:solidFill>
              </a:rPr>
              <a:t>soft+Coulomb</a:t>
            </a:r>
            <a:r>
              <a:rPr lang="en-US" sz="1600" dirty="0" smtClean="0">
                <a:solidFill>
                  <a:schemeClr val="accent1"/>
                </a:solidFill>
              </a:rPr>
              <a:t>); tools are available</a:t>
            </a:r>
          </a:p>
          <a:p>
            <a:r>
              <a:rPr lang="en-US" sz="1600" dirty="0" smtClean="0"/>
              <a:t>Above NLO+NLL SUSY-QCD  :</a:t>
            </a:r>
          </a:p>
          <a:p>
            <a:pPr lvl="1"/>
            <a:r>
              <a:rPr lang="en-US" sz="1600" dirty="0" smtClean="0"/>
              <a:t>NNLL for </a:t>
            </a:r>
            <a:r>
              <a:rPr lang="en-US" sz="1600" dirty="0" err="1" smtClean="0"/>
              <a:t>squark-antisquark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NNLO approx. for </a:t>
            </a:r>
            <a:r>
              <a:rPr lang="en-US" sz="1600" dirty="0" err="1" smtClean="0"/>
              <a:t>squark</a:t>
            </a:r>
            <a:r>
              <a:rPr lang="en-US" sz="1600" dirty="0" err="1" smtClean="0"/>
              <a:t>-</a:t>
            </a:r>
            <a:r>
              <a:rPr lang="en-US" sz="1600" dirty="0" err="1" smtClean="0"/>
              <a:t>antisquark</a:t>
            </a:r>
            <a:r>
              <a:rPr lang="en-US" sz="1600" dirty="0" smtClean="0"/>
              <a:t> and stop-</a:t>
            </a:r>
            <a:r>
              <a:rPr lang="en-US" sz="1600" dirty="0" err="1" smtClean="0"/>
              <a:t>antistop</a:t>
            </a:r>
            <a:r>
              <a:rPr lang="en-US" sz="1600" dirty="0" smtClean="0"/>
              <a:t>                   </a:t>
            </a:r>
          </a:p>
          <a:p>
            <a:r>
              <a:rPr lang="en-US" sz="1600" dirty="0" smtClean="0"/>
              <a:t>NLO EW also calculated for all processes</a:t>
            </a:r>
          </a:p>
          <a:p>
            <a:r>
              <a:rPr lang="en-US" sz="1600" dirty="0" smtClean="0"/>
              <a:t>A selection of results for differential distributions at NLO and NLO+NLL exist, efforts are underway</a:t>
            </a:r>
          </a:p>
          <a:p>
            <a:r>
              <a:rPr lang="en-US" sz="1600" dirty="0" smtClean="0"/>
              <a:t>Recent </a:t>
            </a:r>
            <a:r>
              <a:rPr lang="en-US" sz="1600" dirty="0" smtClean="0"/>
              <a:t>shift from NLO to NLO+NLL in the experimental analysis → </a:t>
            </a:r>
            <a:r>
              <a:rPr lang="en-US" sz="1600" dirty="0" smtClean="0">
                <a:solidFill>
                  <a:srgbClr val="008000"/>
                </a:solidFill>
              </a:rPr>
              <a:t>NLL-</a:t>
            </a:r>
            <a:r>
              <a:rPr lang="en-US" sz="1600" dirty="0" smtClean="0">
                <a:solidFill>
                  <a:srgbClr val="008000"/>
                </a:solidFill>
              </a:rPr>
              <a:t>fast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Goals:</a:t>
            </a:r>
          </a:p>
          <a:p>
            <a:pPr lvl="2"/>
            <a:r>
              <a:rPr lang="en-US" sz="1400" dirty="0" smtClean="0">
                <a:solidFill>
                  <a:srgbClr val="000090"/>
                </a:solidFill>
              </a:rPr>
              <a:t>NNLL </a:t>
            </a:r>
            <a:r>
              <a:rPr lang="en-US" sz="1400" dirty="0" smtClean="0">
                <a:solidFill>
                  <a:srgbClr val="000090"/>
                </a:solidFill>
              </a:rPr>
              <a:t>for </a:t>
            </a:r>
            <a:r>
              <a:rPr lang="en-US" sz="1400" dirty="0" err="1" smtClean="0">
                <a:solidFill>
                  <a:srgbClr val="000090"/>
                </a:solidFill>
              </a:rPr>
              <a:t>squark</a:t>
            </a:r>
            <a:r>
              <a:rPr lang="en-US" sz="1400" dirty="0" smtClean="0">
                <a:solidFill>
                  <a:srgbClr val="000090"/>
                </a:solidFill>
              </a:rPr>
              <a:t> and </a:t>
            </a:r>
            <a:r>
              <a:rPr lang="en-US" sz="1400" dirty="0" err="1" smtClean="0">
                <a:solidFill>
                  <a:srgbClr val="000090"/>
                </a:solidFill>
              </a:rPr>
              <a:t>gluino</a:t>
            </a:r>
            <a:r>
              <a:rPr lang="en-US" sz="1400" dirty="0" smtClean="0">
                <a:solidFill>
                  <a:srgbClr val="000090"/>
                </a:solidFill>
              </a:rPr>
              <a:t> production in time for the final SUSY analysis of 8 </a:t>
            </a:r>
            <a:r>
              <a:rPr lang="en-US" sz="1400" dirty="0" err="1" smtClean="0">
                <a:solidFill>
                  <a:srgbClr val="000090"/>
                </a:solidFill>
              </a:rPr>
              <a:t>TeV</a:t>
            </a:r>
            <a:r>
              <a:rPr lang="en-US" sz="1400" dirty="0" smtClean="0">
                <a:solidFill>
                  <a:srgbClr val="000090"/>
                </a:solidFill>
              </a:rPr>
              <a:t> data</a:t>
            </a:r>
          </a:p>
          <a:p>
            <a:pPr lvl="2"/>
            <a:r>
              <a:rPr lang="en-US" sz="1400" dirty="0" smtClean="0">
                <a:solidFill>
                  <a:srgbClr val="000090"/>
                </a:solidFill>
              </a:rPr>
              <a:t>comparison of</a:t>
            </a:r>
            <a:r>
              <a:rPr lang="en-US" sz="1400" dirty="0" smtClean="0">
                <a:solidFill>
                  <a:srgbClr val="000090"/>
                </a:solidFill>
              </a:rPr>
              <a:t> various </a:t>
            </a:r>
            <a:r>
              <a:rPr lang="en-US" sz="1400" dirty="0" err="1" smtClean="0">
                <a:solidFill>
                  <a:srgbClr val="000090"/>
                </a:solidFill>
              </a:rPr>
              <a:t>apparoaches</a:t>
            </a:r>
            <a:r>
              <a:rPr lang="en-US" sz="1400" dirty="0" smtClean="0">
                <a:solidFill>
                  <a:srgbClr val="000090"/>
                </a:solidFill>
              </a:rPr>
              <a:t> (</a:t>
            </a:r>
            <a:r>
              <a:rPr lang="en-US" sz="1400" dirty="0" err="1" smtClean="0">
                <a:solidFill>
                  <a:srgbClr val="000090"/>
                </a:solidFill>
              </a:rPr>
              <a:t>Mellin</a:t>
            </a:r>
            <a:r>
              <a:rPr lang="en-US" sz="1400" dirty="0" smtClean="0">
                <a:solidFill>
                  <a:srgbClr val="000090"/>
                </a:solidFill>
              </a:rPr>
              <a:t> space</a:t>
            </a:r>
            <a:r>
              <a:rPr lang="en-US" sz="1400" dirty="0" smtClean="0">
                <a:solidFill>
                  <a:srgbClr val="000090"/>
                </a:solidFill>
              </a:rPr>
              <a:t>,</a:t>
            </a:r>
            <a:r>
              <a:rPr lang="en-US" sz="1400" dirty="0" smtClean="0">
                <a:solidFill>
                  <a:srgbClr val="000090"/>
                </a:solidFill>
              </a:rPr>
              <a:t> </a:t>
            </a:r>
            <a:r>
              <a:rPr lang="en-US" sz="1400" smtClean="0">
                <a:solidFill>
                  <a:srgbClr val="000090"/>
                </a:solidFill>
              </a:rPr>
              <a:t>SCET</a:t>
            </a:r>
            <a:r>
              <a:rPr lang="en-US" sz="1400" smtClean="0">
                <a:solidFill>
                  <a:srgbClr val="000090"/>
                </a:solidFill>
              </a:rPr>
              <a:t> , …)</a:t>
            </a:r>
          </a:p>
          <a:p>
            <a:pPr lvl="2"/>
            <a:r>
              <a:rPr lang="en-US" sz="1400" dirty="0" smtClean="0">
                <a:solidFill>
                  <a:srgbClr val="000090"/>
                </a:solidFill>
              </a:rPr>
              <a:t>inclusion of </a:t>
            </a:r>
            <a:r>
              <a:rPr lang="en-US" sz="1400" dirty="0" err="1" smtClean="0">
                <a:solidFill>
                  <a:srgbClr val="000090"/>
                </a:solidFill>
              </a:rPr>
              <a:t>NNPDFs</a:t>
            </a:r>
            <a:r>
              <a:rPr lang="en-US" sz="1400" dirty="0" smtClean="0">
                <a:solidFill>
                  <a:srgbClr val="000090"/>
                </a:solidFill>
              </a:rPr>
              <a:t>, separate scale variation, ..</a:t>
            </a:r>
          </a:p>
          <a:p>
            <a:endParaRPr lang="en-US" sz="1600" dirty="0" smtClean="0">
              <a:solidFill>
                <a:srgbClr val="008000"/>
              </a:solidFill>
            </a:endParaRPr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53252" name="TextBox 5"/>
          <p:cNvSpPr txBox="1">
            <a:spLocks noChangeArrowheads="1"/>
          </p:cNvSpPr>
          <p:nvPr/>
        </p:nvSpPr>
        <p:spPr bwMode="auto">
          <a:xfrm>
            <a:off x="1608138" y="3111500"/>
            <a:ext cx="645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Calibri" pitchFamily="-112" charset="0"/>
              </a:rPr>
              <a:t>BACKUP </a:t>
            </a:r>
            <a:endParaRPr lang="en-US" sz="4400" dirty="0">
              <a:solidFill>
                <a:srgbClr val="FF0000"/>
              </a:solidFill>
              <a:latin typeface="Calibri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1941162"/>
            <a:ext cx="8574087" cy="47751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Scalar SUSY-partners of  left- and right-handed fermions mix: weak interaction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          mix into mass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The off-diagonal terms in the mixing matrix are proportional to </a:t>
            </a:r>
            <a:r>
              <a:rPr lang="en-US" sz="1800" dirty="0" err="1" smtClean="0"/>
              <a:t>fermion</a:t>
            </a:r>
            <a:r>
              <a:rPr lang="en-US" sz="1800" dirty="0" smtClean="0"/>
              <a:t> mass, </a:t>
            </a:r>
            <a:r>
              <a:rPr lang="en-US" sz="1800" i="1" dirty="0" smtClean="0"/>
              <a:t>m</a:t>
            </a:r>
            <a:r>
              <a:rPr lang="en-US" sz="1800" i="1" baseline="-25000" dirty="0" smtClean="0"/>
              <a:t>f</a:t>
            </a:r>
          </a:p>
          <a:p>
            <a:endParaRPr lang="en-US" sz="1800" i="1" baseline="-25000" dirty="0" smtClean="0"/>
          </a:p>
          <a:p>
            <a:r>
              <a:rPr lang="en-US" sz="1800" dirty="0" smtClean="0"/>
              <a:t>Stop likely to be the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78000" y="3294292"/>
            <a:ext cx="6874933" cy="37253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Strongest mixing in the 3</a:t>
            </a:r>
            <a:r>
              <a:rPr lang="en-US" baseline="30000" dirty="0" smtClean="0"/>
              <a:t>rd</a:t>
            </a:r>
            <a:r>
              <a:rPr lang="en-US" dirty="0" smtClean="0"/>
              <a:t> generation, in particular in the stop sector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896394" y="2271077"/>
          <a:ext cx="567797" cy="293057"/>
        </p:xfrm>
        <a:graphic>
          <a:graphicData uri="http://schemas.openxmlformats.org/presentationml/2006/ole">
            <p:oleObj spid="_x0000_s329730" name="Equation" r:id="rId3" imgW="393700" imgH="2032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993222" y="2254144"/>
          <a:ext cx="512233" cy="303545"/>
        </p:xfrm>
        <a:graphic>
          <a:graphicData uri="http://schemas.openxmlformats.org/presentationml/2006/ole">
            <p:oleObj spid="_x0000_s329731" name="Equation" r:id="rId4" imgW="342900" imgH="203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56467" y="5109632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9540" y="5292695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56467" y="507576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39540" y="495883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804333" y="4852993"/>
            <a:ext cx="4290487" cy="158750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1941162"/>
            <a:ext cx="8574087" cy="47751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Scalar SUSY-partners of  left- and right-handed fermions mix: weak interaction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          mix into mass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The off-diagonal terms in the mixing matrix are proportional to </a:t>
            </a:r>
            <a:r>
              <a:rPr lang="en-US" sz="1800" dirty="0" err="1" smtClean="0"/>
              <a:t>fermion</a:t>
            </a:r>
            <a:r>
              <a:rPr lang="en-US" sz="1800" dirty="0" smtClean="0"/>
              <a:t> mass, </a:t>
            </a:r>
            <a:r>
              <a:rPr lang="en-US" sz="1800" i="1" dirty="0" smtClean="0"/>
              <a:t>m</a:t>
            </a:r>
            <a:r>
              <a:rPr lang="en-US" sz="1800" i="1" baseline="-25000" dirty="0" smtClean="0"/>
              <a:t>f</a:t>
            </a:r>
          </a:p>
          <a:p>
            <a:endParaRPr lang="en-US" sz="1800" i="1" baseline="-25000" dirty="0" smtClean="0"/>
          </a:p>
          <a:p>
            <a:r>
              <a:rPr lang="en-US" sz="1800" dirty="0" smtClean="0"/>
              <a:t>Stop likely to be the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At leading order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78000" y="3294292"/>
            <a:ext cx="6874933" cy="37253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Strongest mixing in the 3</a:t>
            </a:r>
            <a:r>
              <a:rPr lang="en-US" baseline="30000" dirty="0" smtClean="0"/>
              <a:t>rd</a:t>
            </a:r>
            <a:r>
              <a:rPr lang="en-US" dirty="0" smtClean="0"/>
              <a:t> generation, in particular in the stop sector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896394" y="2271077"/>
          <a:ext cx="567797" cy="293057"/>
        </p:xfrm>
        <a:graphic>
          <a:graphicData uri="http://schemas.openxmlformats.org/presentationml/2006/ole">
            <p:oleObj spid="_x0000_s330754" name="Equation" r:id="rId3" imgW="393700" imgH="2032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993222" y="2254144"/>
          <a:ext cx="512233" cy="303545"/>
        </p:xfrm>
        <a:graphic>
          <a:graphicData uri="http://schemas.openxmlformats.org/presentationml/2006/ole">
            <p:oleObj spid="_x0000_s330755" name="Equation" r:id="rId4" imgW="342900" imgH="203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47258" y="4483661"/>
            <a:ext cx="209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Stop-</a:t>
            </a:r>
            <a:r>
              <a:rPr lang="en-US" dirty="0" err="1" smtClean="0"/>
              <a:t>antistop</a:t>
            </a:r>
            <a:endParaRPr lang="en-US" dirty="0"/>
          </a:p>
        </p:txBody>
      </p:sp>
      <p:pic>
        <p:nvPicPr>
          <p:cNvPr id="11" name="Picture 10" descr="diagrams0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202267" y="4946135"/>
            <a:ext cx="3623731" cy="1409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56467" y="5109632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9540" y="5292695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56467" y="507576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39540" y="495883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1941162"/>
            <a:ext cx="8574087" cy="47751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Scalar SUSY-partners of  left- and right-handed fermions mix: weak interaction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          mix into mass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The off-diagonal terms in the mixing matrix are proportional to </a:t>
            </a:r>
            <a:r>
              <a:rPr lang="en-US" sz="1800" dirty="0" err="1" smtClean="0"/>
              <a:t>fermion</a:t>
            </a:r>
            <a:r>
              <a:rPr lang="en-US" sz="1800" dirty="0" smtClean="0"/>
              <a:t> mass, </a:t>
            </a:r>
            <a:r>
              <a:rPr lang="en-US" sz="1800" i="1" dirty="0" smtClean="0"/>
              <a:t>m</a:t>
            </a:r>
            <a:r>
              <a:rPr lang="en-US" sz="1800" i="1" baseline="-25000" dirty="0" smtClean="0"/>
              <a:t>f</a:t>
            </a:r>
          </a:p>
          <a:p>
            <a:endParaRPr lang="en-US" sz="1800" i="1" baseline="-25000" dirty="0" smtClean="0"/>
          </a:p>
          <a:p>
            <a:r>
              <a:rPr lang="en-US" sz="1800" dirty="0" smtClean="0"/>
              <a:t>Stop likely to be the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At leading order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78000" y="3294292"/>
            <a:ext cx="6874933" cy="37253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Strongest mixing in the 3</a:t>
            </a:r>
            <a:r>
              <a:rPr lang="en-US" baseline="30000" dirty="0" smtClean="0"/>
              <a:t>rd</a:t>
            </a:r>
            <a:r>
              <a:rPr lang="en-US" dirty="0" smtClean="0"/>
              <a:t> generation, in particular in the stop sector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896394" y="2271077"/>
          <a:ext cx="567797" cy="293057"/>
        </p:xfrm>
        <a:graphic>
          <a:graphicData uri="http://schemas.openxmlformats.org/presentationml/2006/ole">
            <p:oleObj spid="_x0000_s331778" name="Equation" r:id="rId3" imgW="393700" imgH="2032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993222" y="2254144"/>
          <a:ext cx="512233" cy="303545"/>
        </p:xfrm>
        <a:graphic>
          <a:graphicData uri="http://schemas.openxmlformats.org/presentationml/2006/ole">
            <p:oleObj spid="_x0000_s331779" name="Equation" r:id="rId4" imgW="342900" imgH="203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56467" y="5109632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9540" y="5292695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56467" y="507576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39540" y="495883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" name="Group 28"/>
          <p:cNvGrpSpPr/>
          <p:nvPr/>
        </p:nvGrpSpPr>
        <p:grpSpPr>
          <a:xfrm>
            <a:off x="804333" y="4483661"/>
            <a:ext cx="4290487" cy="1956839"/>
            <a:chOff x="804333" y="4483661"/>
            <a:chExt cx="4290487" cy="1956839"/>
          </a:xfrm>
        </p:grpSpPr>
        <p:sp>
          <p:nvSpPr>
            <p:cNvPr id="30" name="Rounded Rectangle 29"/>
            <p:cNvSpPr/>
            <p:nvPr/>
          </p:nvSpPr>
          <p:spPr>
            <a:xfrm>
              <a:off x="804333" y="4852993"/>
              <a:ext cx="4290487" cy="1587507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47258" y="4483661"/>
              <a:ext cx="2098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Squark-antisquark</a:t>
              </a:r>
              <a:endParaRPr lang="en-US" dirty="0"/>
            </a:p>
          </p:txBody>
        </p:sp>
        <p:pic>
          <p:nvPicPr>
            <p:cNvPr id="32" name="Picture 31" descr="diagrams01.eps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5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1202267" y="4946135"/>
              <a:ext cx="3623731" cy="14097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804333" y="4852993"/>
            <a:ext cx="4290487" cy="158750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1941162"/>
            <a:ext cx="8574087" cy="47751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Scalar SUSY-partners of  left- and right-handed fermions mix: weak interaction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          mix into mass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 </a:t>
            </a:r>
          </a:p>
          <a:p>
            <a:r>
              <a:rPr lang="en-US" sz="1800" dirty="0" smtClean="0"/>
              <a:t>The off-diagonal terms in the mixing matrix are proportional to </a:t>
            </a:r>
            <a:r>
              <a:rPr lang="en-US" sz="1800" dirty="0" err="1" smtClean="0"/>
              <a:t>fermion</a:t>
            </a:r>
            <a:r>
              <a:rPr lang="en-US" sz="1800" dirty="0" smtClean="0"/>
              <a:t> mass, </a:t>
            </a:r>
            <a:r>
              <a:rPr lang="en-US" sz="1800" i="1" dirty="0" smtClean="0"/>
              <a:t>m</a:t>
            </a:r>
            <a:r>
              <a:rPr lang="en-US" sz="1800" i="1" baseline="-25000" dirty="0" smtClean="0"/>
              <a:t>f</a:t>
            </a:r>
          </a:p>
          <a:p>
            <a:endParaRPr lang="en-US" sz="1800" i="1" baseline="-25000" dirty="0" smtClean="0"/>
          </a:p>
          <a:p>
            <a:r>
              <a:rPr lang="en-US" sz="1800" dirty="0" smtClean="0"/>
              <a:t>Stop likely to be the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At leading order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78000" y="3294292"/>
            <a:ext cx="6874933" cy="37253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Strongest mixing in the 3</a:t>
            </a:r>
            <a:r>
              <a:rPr lang="en-US" baseline="30000" dirty="0" smtClean="0"/>
              <a:t>rd</a:t>
            </a:r>
            <a:r>
              <a:rPr lang="en-US" dirty="0" smtClean="0"/>
              <a:t> generation, in particular in the stop sector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896394" y="2271077"/>
          <a:ext cx="567797" cy="293057"/>
        </p:xfrm>
        <a:graphic>
          <a:graphicData uri="http://schemas.openxmlformats.org/presentationml/2006/ole">
            <p:oleObj spid="_x0000_s332802" name="Equation" r:id="rId3" imgW="393700" imgH="2032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993222" y="2254144"/>
          <a:ext cx="512233" cy="303545"/>
        </p:xfrm>
        <a:graphic>
          <a:graphicData uri="http://schemas.openxmlformats.org/presentationml/2006/ole">
            <p:oleObj spid="_x0000_s332803" name="Equation" r:id="rId4" imgW="342900" imgH="203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47258" y="4483661"/>
            <a:ext cx="209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Stop-</a:t>
            </a:r>
            <a:r>
              <a:rPr lang="en-US" dirty="0" err="1" smtClean="0"/>
              <a:t>antistop</a:t>
            </a:r>
            <a:endParaRPr lang="en-US" dirty="0"/>
          </a:p>
        </p:txBody>
      </p:sp>
      <p:pic>
        <p:nvPicPr>
          <p:cNvPr id="11" name="Picture 10" descr="diagrams0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202267" y="4946135"/>
            <a:ext cx="3623731" cy="1409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56467" y="5109632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9540" y="5292695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56467" y="507576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39540" y="4958833"/>
            <a:ext cx="939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81655" y="4741321"/>
            <a:ext cx="4382345" cy="2150761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dirty="0" smtClean="0"/>
              <a:t>Only diagonal i.e.                   </a:t>
            </a:r>
          </a:p>
          <a:p>
            <a:pPr lvl="2">
              <a:buNone/>
            </a:pPr>
            <a:r>
              <a:rPr lang="en-US" dirty="0" smtClean="0"/>
              <a:t>       pairs produced</a:t>
            </a:r>
          </a:p>
          <a:p>
            <a:pPr lvl="2"/>
            <a:r>
              <a:rPr lang="en-US" dirty="0" smtClean="0"/>
              <a:t>LO cross section depends only on the stop mass</a:t>
            </a:r>
          </a:p>
          <a:p>
            <a:pPr lvl="2"/>
            <a:r>
              <a:rPr lang="en-US" dirty="0" smtClean="0"/>
              <a:t>Note:  for </a:t>
            </a:r>
            <a:r>
              <a:rPr lang="en-US" dirty="0" err="1" smtClean="0"/>
              <a:t>sbottom</a:t>
            </a:r>
            <a:r>
              <a:rPr lang="en-US" dirty="0" smtClean="0"/>
              <a:t>-pair  production LO        contribution negligible</a:t>
            </a:r>
          </a:p>
          <a:p>
            <a:pPr lvl="2">
              <a:buNone/>
            </a:pPr>
            <a:r>
              <a:rPr lang="en-US" dirty="0" smtClean="0"/>
              <a:t>       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graphicFrame>
        <p:nvGraphicFramePr>
          <p:cNvPr id="301060" name="Object 4"/>
          <p:cNvGraphicFramePr>
            <a:graphicFrameLocks noChangeAspect="1"/>
          </p:cNvGraphicFramePr>
          <p:nvPr/>
        </p:nvGraphicFramePr>
        <p:xfrm>
          <a:off x="7629525" y="4718050"/>
          <a:ext cx="819150" cy="309563"/>
        </p:xfrm>
        <a:graphic>
          <a:graphicData uri="http://schemas.openxmlformats.org/presentationml/2006/ole">
            <p:oleObj spid="_x0000_s332804" name="Equation" r:id="rId7" imgW="571500" imgH="215900" progId="Equation.3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8090949" y="5545128"/>
          <a:ext cx="460375" cy="729281"/>
        </p:xfrm>
        <a:graphic>
          <a:graphicData uri="http://schemas.openxmlformats.org/presentationml/2006/ole">
            <p:oleObj spid="_x0000_s332805" name="Equation" r:id="rId8" imgW="304800" imgH="482600" progId="Equation.3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7289384" y="5944962"/>
          <a:ext cx="297806" cy="320980"/>
        </p:xfrm>
        <a:graphic>
          <a:graphicData uri="http://schemas.openxmlformats.org/presentationml/2006/ole">
            <p:oleObj spid="_x0000_s332806" name="Equation" r:id="rId9" imgW="1905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768" y="4123278"/>
            <a:ext cx="4914366" cy="241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Stops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1" y="1863202"/>
            <a:ext cx="5421649" cy="26847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Naturalness needs light stops</a:t>
            </a:r>
          </a:p>
          <a:p>
            <a:r>
              <a:rPr lang="en-US" sz="1800" dirty="0" smtClean="0"/>
              <a:t>Large top Yukawa coupling → lightest </a:t>
            </a:r>
            <a:r>
              <a:rPr lang="en-US" sz="1800" dirty="0" err="1" smtClean="0"/>
              <a:t>squark</a:t>
            </a:r>
            <a:r>
              <a:rPr lang="en-US" sz="1800" dirty="0" smtClean="0"/>
              <a:t> = stop</a:t>
            </a:r>
          </a:p>
          <a:p>
            <a:pPr lvl="1"/>
            <a:r>
              <a:rPr lang="en-US" sz="1600" dirty="0" smtClean="0"/>
              <a:t>running from universal scalar masses down to EW scale</a:t>
            </a:r>
          </a:p>
          <a:p>
            <a:pPr lvl="1"/>
            <a:r>
              <a:rPr lang="en-US" sz="1600" dirty="0" smtClean="0"/>
              <a:t>large off-diagonal terms in the stop mass mixing matrix → large mass splitting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629" y="2057410"/>
            <a:ext cx="2680998" cy="21505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25061" y="1767552"/>
            <a:ext cx="3790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660066"/>
                </a:solidFill>
              </a:rPr>
              <a:t>[from </a:t>
            </a:r>
            <a:r>
              <a:rPr lang="en-US" sz="1200" i="1" dirty="0" err="1" smtClean="0">
                <a:solidFill>
                  <a:srgbClr val="660066"/>
                </a:solidFill>
              </a:rPr>
              <a:t>Papucci</a:t>
            </a:r>
            <a:r>
              <a:rPr lang="en-US" sz="1200" i="1" dirty="0" smtClean="0">
                <a:solidFill>
                  <a:srgbClr val="660066"/>
                </a:solidFill>
              </a:rPr>
              <a:t>, </a:t>
            </a:r>
            <a:r>
              <a:rPr lang="en-US" sz="1200" i="1" dirty="0" err="1" smtClean="0">
                <a:solidFill>
                  <a:srgbClr val="660066"/>
                </a:solidFill>
              </a:rPr>
              <a:t>Ruderman</a:t>
            </a:r>
            <a:r>
              <a:rPr lang="en-US" sz="1200" i="1" dirty="0" smtClean="0">
                <a:solidFill>
                  <a:srgbClr val="660066"/>
                </a:solidFill>
              </a:rPr>
              <a:t>, </a:t>
            </a:r>
            <a:r>
              <a:rPr lang="en-US" sz="1200" i="1" dirty="0" err="1" smtClean="0">
                <a:solidFill>
                  <a:srgbClr val="660066"/>
                </a:solidFill>
              </a:rPr>
              <a:t>Weiler</a:t>
            </a:r>
            <a:r>
              <a:rPr lang="en-US" sz="1200" i="1" dirty="0" smtClean="0">
                <a:solidFill>
                  <a:srgbClr val="660066"/>
                </a:solidFill>
              </a:rPr>
              <a:t>, arXiv:1110.6926]</a:t>
            </a:r>
            <a:endParaRPr lang="en-US" sz="1200" i="1" dirty="0">
              <a:solidFill>
                <a:srgbClr val="660066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381100" y="4343407"/>
            <a:ext cx="3894667" cy="2141388"/>
          </a:xfrm>
        </p:spPr>
        <p:txBody>
          <a:bodyPr>
            <a:normAutofit fontScale="92500" lnSpcReduction="10000"/>
          </a:bodyPr>
          <a:lstStyle/>
          <a:p>
            <a:r>
              <a:rPr lang="en-US" sz="1946" dirty="0" smtClean="0"/>
              <a:t>Higgs mass value </a:t>
            </a:r>
            <a:r>
              <a:rPr lang="en-US" sz="1946" dirty="0" err="1" smtClean="0"/>
              <a:t>m</a:t>
            </a:r>
            <a:r>
              <a:rPr lang="en-US" sz="1946" baseline="-25000" dirty="0" err="1" smtClean="0"/>
              <a:t>h</a:t>
            </a:r>
            <a:r>
              <a:rPr lang="en-US" sz="1946" dirty="0" smtClean="0"/>
              <a:t>=125 </a:t>
            </a:r>
            <a:r>
              <a:rPr lang="en-US" sz="1946" dirty="0" err="1" smtClean="0"/>
              <a:t>GeV</a:t>
            </a:r>
            <a:r>
              <a:rPr lang="en-US" sz="1946" dirty="0" smtClean="0"/>
              <a:t> consistent with </a:t>
            </a:r>
            <a:r>
              <a:rPr lang="en-US" sz="1946" dirty="0" smtClean="0"/>
              <a:t>relatively light  stops and </a:t>
            </a:r>
            <a:r>
              <a:rPr lang="en-US" sz="1946" dirty="0" smtClean="0"/>
              <a:t>large</a:t>
            </a:r>
            <a:r>
              <a:rPr lang="en-US" sz="1946" dirty="0" smtClean="0"/>
              <a:t> mixing parameter in the stop sector</a:t>
            </a:r>
          </a:p>
          <a:p>
            <a:r>
              <a:rPr lang="en-US" sz="1946" dirty="0" smtClean="0"/>
              <a:t>Weaker bounds from searches than on the first two generations </a:t>
            </a:r>
            <a:r>
              <a:rPr lang="en-US" sz="1946" dirty="0" err="1" smtClean="0"/>
              <a:t>squarks</a:t>
            </a:r>
            <a:r>
              <a:rPr lang="en-US" sz="1946" dirty="0" smtClean="0"/>
              <a:t>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74006" y="6349331"/>
            <a:ext cx="3790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660066"/>
                </a:solidFill>
              </a:rPr>
              <a:t>[from Draper et al.  arXiv:1112.3068]</a:t>
            </a:r>
            <a:endParaRPr lang="en-US" sz="1200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BBbar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5" y="2004614"/>
            <a:ext cx="7666567" cy="4331922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Dependence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396" y="1847853"/>
            <a:ext cx="6705600" cy="4589179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NLL expanded vs. NLO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2374761"/>
            <a:ext cx="6515100" cy="3822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54133" y="6146662"/>
            <a:ext cx="337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660066"/>
                </a:solidFill>
              </a:rPr>
              <a:t>[from </a:t>
            </a:r>
            <a:r>
              <a:rPr lang="en-US" i="1" dirty="0" err="1" smtClean="0">
                <a:solidFill>
                  <a:srgbClr val="660066"/>
                </a:solidFill>
              </a:rPr>
              <a:t>S.Brensing’s</a:t>
            </a:r>
            <a:r>
              <a:rPr lang="en-US" i="1" dirty="0" smtClean="0">
                <a:solidFill>
                  <a:srgbClr val="660066"/>
                </a:solidFill>
              </a:rPr>
              <a:t> PhD thesis]</a:t>
            </a:r>
            <a:endParaRPr lang="en-US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Stop </a:t>
            </a:r>
            <a:r>
              <a:rPr lang="en-US" dirty="0" err="1" smtClean="0"/>
              <a:t>Resummation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93" y="3731946"/>
            <a:ext cx="1324504" cy="31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K_NLL_LHC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46585" y="2863173"/>
            <a:ext cx="2507425" cy="273076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31934" y="2456834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A.K.,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Niessen’10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11" name="Picture 10" descr="scale_LHC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326221" y="3173142"/>
            <a:ext cx="2395379" cy="2385482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504493" y="5740397"/>
            <a:ext cx="8353758" cy="5418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Reduction of the scale dependence for NLO+NLL predictions, compared with NLO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40484" y="1828804"/>
            <a:ext cx="3895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Plehn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Spira</a:t>
            </a:r>
            <a:r>
              <a:rPr lang="en-US" sz="1600" i="1" dirty="0" smtClean="0">
                <a:solidFill>
                  <a:srgbClr val="660066"/>
                </a:solidFill>
              </a:rPr>
              <a:t>, Zerwas’97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07689" y="1794938"/>
            <a:ext cx="7217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Status: NLO SUSY-QCD</a:t>
            </a:r>
          </a:p>
          <a:p>
            <a:r>
              <a:rPr lang="en-US" dirty="0" smtClean="0"/>
              <a:t>             NNLO dominant contributions </a:t>
            </a:r>
            <a:r>
              <a:rPr lang="en-US" sz="1600" i="1" dirty="0" smtClean="0">
                <a:solidFill>
                  <a:srgbClr val="660066"/>
                </a:solidFill>
              </a:rPr>
              <a:t>[Langenfeld’10]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2354" y="2490647"/>
            <a:ext cx="2132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Here: NLL+NLO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Stop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distribution</a:t>
            </a:r>
            <a:endParaRPr lang="en-US" dirty="0"/>
          </a:p>
        </p:txBody>
      </p:sp>
      <p:pic>
        <p:nvPicPr>
          <p:cNvPr id="13" name="Picture 12" descr="pt_mT_LH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67309" y="2643166"/>
            <a:ext cx="2661230" cy="253500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 dirty="0"/>
          </a:p>
        </p:txBody>
      </p:sp>
      <p:pic>
        <p:nvPicPr>
          <p:cNvPr id="21" name="Picture 20" descr="pt_mT_LHC_anna_K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 r="500" b="5166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5"/>
              <a:srcRect r="500" b="51665"/>
              <a:stretch>
                <a:fillRect/>
              </a:stretch>
            </p:blipFill>
          </mc:Fallback>
        </mc:AlternateContent>
        <p:spPr>
          <a:xfrm>
            <a:off x="5119709" y="2980987"/>
            <a:ext cx="3042158" cy="1872408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51555" y="5558376"/>
            <a:ext cx="8306695" cy="5442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K-factors for transverse momentum distributions are not constant and depend on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20747" y="1864341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A.K., </a:t>
            </a:r>
            <a:r>
              <a:rPr lang="en-US" sz="1600" i="1" dirty="0" err="1" smtClean="0">
                <a:solidFill>
                  <a:srgbClr val="660066"/>
                </a:solidFill>
              </a:rPr>
              <a:t>Laenen</a:t>
            </a:r>
            <a:r>
              <a:rPr lang="en-US" sz="1600" i="1" dirty="0" smtClean="0">
                <a:solidFill>
                  <a:srgbClr val="660066"/>
                </a:solidFill>
              </a:rPr>
              <a:t>, Niessen’10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33139" y="1661198"/>
            <a:ext cx="4080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Höpker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Spira</a:t>
            </a:r>
            <a:r>
              <a:rPr lang="en-US" sz="1600" i="1" dirty="0" smtClean="0">
                <a:solidFill>
                  <a:srgbClr val="660066"/>
                </a:solidFill>
              </a:rPr>
              <a:t>, Zerwas’97]</a:t>
            </a:r>
            <a:endParaRPr lang="en-US" sz="1600" i="1" dirty="0">
              <a:solidFill>
                <a:srgbClr val="660066"/>
              </a:solidFill>
            </a:endParaRPr>
          </a:p>
        </p:txBody>
      </p:sp>
      <p:pic>
        <p:nvPicPr>
          <p:cNvPr id="10" name="Picture 9" descr="pt_mT_K_NLL_LHC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rcRect t="85347" r="-265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7"/>
              <a:srcRect t="85347" r="-2658"/>
              <a:stretch>
                <a:fillRect/>
              </a:stretch>
            </p:blipFill>
          </mc:Fallback>
        </mc:AlternateContent>
        <p:spPr>
          <a:xfrm>
            <a:off x="5107009" y="4783677"/>
            <a:ext cx="3173391" cy="300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production at NLO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4" y="2336793"/>
            <a:ext cx="4050770" cy="362373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At NLO also only the diagonal pairs         are produced, mixed        pairs only at </a:t>
            </a:r>
            <a:r>
              <a:rPr lang="en-US" sz="1800" i="1" dirty="0" smtClean="0"/>
              <a:t>O</a:t>
            </a:r>
            <a:r>
              <a:rPr lang="en-US" sz="1800" dirty="0" smtClean="0"/>
              <a:t>(α</a:t>
            </a:r>
            <a:r>
              <a:rPr lang="en-US" sz="1800" baseline="-25000" dirty="0" smtClean="0"/>
              <a:t>s</a:t>
            </a:r>
            <a:r>
              <a:rPr lang="en-US" sz="1800" baseline="30000" dirty="0" smtClean="0"/>
              <a:t>4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Very weak dependence of the NLO results on SUSY parameter other than stop mass </a:t>
            </a:r>
          </a:p>
          <a:p>
            <a:pPr>
              <a:tabLst>
                <a:tab pos="1795463" algn="l"/>
              </a:tabLst>
            </a:pPr>
            <a:r>
              <a:rPr lang="en-US" sz="1800" dirty="0" smtClean="0"/>
              <a:t>NLO calculations used by the </a:t>
            </a:r>
            <a:r>
              <a:rPr lang="en-US" sz="1800" dirty="0" err="1" smtClean="0"/>
              <a:t>Tevatron</a:t>
            </a:r>
            <a:r>
              <a:rPr lang="en-US" sz="1800" dirty="0" smtClean="0"/>
              <a:t> collaboration to establish mass limits</a:t>
            </a:r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sz="half" idx="2"/>
          </p:nvPr>
        </p:nvGraphicFramePr>
        <p:xfrm>
          <a:off x="2777063" y="2618037"/>
          <a:ext cx="325435" cy="325435"/>
        </p:xfrm>
        <a:graphic>
          <a:graphicData uri="http://schemas.openxmlformats.org/presentationml/2006/ole">
            <p:oleObj spid="_x0000_s71682" name="Equation" r:id="rId3" imgW="215900" imgH="215900" progId="Equation.3">
              <p:embed/>
            </p:oleObj>
          </a:graphicData>
        </a:graphic>
      </p:graphicFrame>
      <p:pic>
        <p:nvPicPr>
          <p:cNvPr id="9" name="Picture 8" descr="stop_limit_obs_exp_50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03283" y="2582314"/>
            <a:ext cx="3600450" cy="243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02197" y="5319225"/>
            <a:ext cx="3956053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Stop masses in the range 115-200 </a:t>
            </a:r>
            <a:r>
              <a:rPr lang="en-US" sz="1600" dirty="0" err="1" smtClean="0"/>
              <a:t>GeV</a:t>
            </a:r>
            <a:r>
              <a:rPr lang="en-US" sz="1600" dirty="0" smtClean="0"/>
              <a:t>, depending on the measurement channel and details of the SUSY model, excluded by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 collaborations</a:t>
            </a:r>
            <a:endParaRPr lang="en-US" sz="16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53015" y="1915140"/>
            <a:ext cx="59885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 smtClean="0">
                <a:solidFill>
                  <a:srgbClr val="660066"/>
                </a:solidFill>
              </a:rPr>
              <a:t>[</a:t>
            </a:r>
            <a:r>
              <a:rPr lang="en-US" sz="16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Krämer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Plehn</a:t>
            </a:r>
            <a:r>
              <a:rPr lang="en-US" sz="1600" i="1" dirty="0" smtClean="0">
                <a:solidFill>
                  <a:srgbClr val="660066"/>
                </a:solidFill>
              </a:rPr>
              <a:t>, </a:t>
            </a:r>
            <a:r>
              <a:rPr lang="en-US" sz="1600" i="1" dirty="0" err="1" smtClean="0">
                <a:solidFill>
                  <a:srgbClr val="660066"/>
                </a:solidFill>
              </a:rPr>
              <a:t>Spira</a:t>
            </a:r>
            <a:r>
              <a:rPr lang="en-US" sz="1600" i="1" dirty="0" smtClean="0">
                <a:solidFill>
                  <a:srgbClr val="660066"/>
                </a:solidFill>
              </a:rPr>
              <a:t>, Zerwas’97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6" name="Right Arrow 15"/>
          <p:cNvSpPr/>
          <p:nvPr/>
        </p:nvSpPr>
        <p:spPr>
          <a:xfrm rot="20880783">
            <a:off x="4333903" y="4545244"/>
            <a:ext cx="862950" cy="465647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anomalous dimensions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62993" y="1806825"/>
            <a:ext cx="8574087" cy="46302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Need 1-loop anomalous dimension matrices in order to </a:t>
            </a:r>
            <a:r>
              <a:rPr lang="en-US" sz="1800" dirty="0" err="1" smtClean="0"/>
              <a:t>resum</a:t>
            </a:r>
            <a:r>
              <a:rPr lang="en-US" sz="1800" dirty="0" smtClean="0"/>
              <a:t> up to NLL</a:t>
            </a:r>
          </a:p>
          <a:p>
            <a:pPr lvl="1"/>
            <a:r>
              <a:rPr lang="en-US" sz="1600" dirty="0" err="1" smtClean="0"/>
              <a:t>massless</a:t>
            </a:r>
            <a:r>
              <a:rPr lang="en-US" sz="1600" dirty="0" smtClean="0"/>
              <a:t> 2</a:t>
            </a:r>
            <a:r>
              <a:rPr lang="en-US" altLang="zh-CN" sz="1600" dirty="0" smtClean="0"/>
              <a:t>→</a:t>
            </a:r>
            <a:r>
              <a:rPr lang="en-US" sz="1600" dirty="0" smtClean="0"/>
              <a:t>n  QCD</a:t>
            </a:r>
            <a:r>
              <a:rPr lang="en-US" sz="1400" i="1" dirty="0" smtClean="0"/>
              <a:t> </a:t>
            </a:r>
            <a:r>
              <a:rPr lang="en-US" sz="1400" dirty="0" smtClean="0"/>
              <a:t>processes </a:t>
            </a:r>
            <a:r>
              <a:rPr lang="en-US" sz="1400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Oderda</a:t>
            </a:r>
            <a:r>
              <a:rPr lang="en-US" sz="1400" i="1" dirty="0" smtClean="0">
                <a:solidFill>
                  <a:srgbClr val="660066"/>
                </a:solidFill>
              </a:rPr>
              <a:t>, Sterman'98] [</a:t>
            </a:r>
            <a:r>
              <a:rPr lang="en-US" sz="1400" i="1" dirty="0" err="1" smtClean="0">
                <a:solidFill>
                  <a:srgbClr val="660066"/>
                </a:solidFill>
              </a:rPr>
              <a:t>Bonciani</a:t>
            </a:r>
            <a:r>
              <a:rPr lang="en-US" sz="1400" i="1" dirty="0" smtClean="0">
                <a:solidFill>
                  <a:srgbClr val="660066"/>
                </a:solidFill>
              </a:rPr>
              <a:t> et al.'03][Mert </a:t>
            </a:r>
            <a:r>
              <a:rPr lang="en-US" sz="1400" i="1" dirty="0" err="1" smtClean="0">
                <a:solidFill>
                  <a:srgbClr val="660066"/>
                </a:solidFill>
              </a:rPr>
              <a:t>Aybat</a:t>
            </a:r>
            <a:r>
              <a:rPr lang="en-US" sz="1400" i="1" dirty="0" smtClean="0">
                <a:solidFill>
                  <a:srgbClr val="660066"/>
                </a:solidFill>
              </a:rPr>
              <a:t>, Dixon, Sterman'06]</a:t>
            </a:r>
            <a:endParaRPr lang="en-US" sz="1600" i="1" dirty="0" smtClean="0">
              <a:solidFill>
                <a:srgbClr val="660066"/>
              </a:solidFill>
            </a:endParaRPr>
          </a:p>
          <a:p>
            <a:pPr lvl="1"/>
            <a:r>
              <a:rPr lang="en-US" sz="1600" dirty="0" smtClean="0"/>
              <a:t>massive case:  heavy quark pair-production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400" i="1" dirty="0" smtClean="0">
                <a:solidFill>
                  <a:srgbClr val="660066"/>
                </a:solidFill>
              </a:rPr>
              <a:t>, Sterman'96][Bonciani et al.'98]</a:t>
            </a:r>
            <a:endParaRPr lang="en-US" sz="1600" dirty="0" smtClean="0"/>
          </a:p>
          <a:p>
            <a:r>
              <a:rPr lang="en-US" sz="1800" dirty="0" smtClean="0"/>
              <a:t>Calculation of 1-loop soft anomalous dimension matrices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Γ</a:t>
            </a:r>
            <a:r>
              <a:rPr lang="en-US" sz="1800" i="1" baseline="-25000" dirty="0" err="1" smtClean="0"/>
              <a:t>ij</a:t>
            </a:r>
            <a:r>
              <a:rPr lang="en-US" sz="1800" i="1" dirty="0" smtClean="0"/>
              <a:t> </a:t>
            </a:r>
            <a:r>
              <a:rPr lang="en-US" sz="1800" dirty="0" smtClean="0"/>
              <a:t>for 2</a:t>
            </a:r>
            <a:r>
              <a:rPr lang="en-US" altLang="zh-CN" sz="1800" dirty="0" smtClean="0"/>
              <a:t>→2</a:t>
            </a:r>
            <a:r>
              <a:rPr lang="en-US" sz="1800" dirty="0" smtClean="0"/>
              <a:t>   processes with nontrivial </a:t>
            </a:r>
            <a:r>
              <a:rPr lang="en-US" sz="1800" dirty="0" err="1" smtClean="0"/>
              <a:t>colour</a:t>
            </a:r>
            <a:r>
              <a:rPr lang="en-US" sz="1800" dirty="0" smtClean="0"/>
              <a:t> structure and massive particles in the final state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904201" y="4279769"/>
            <a:ext cx="4835561" cy="167613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994" y="4468233"/>
            <a:ext cx="4273710" cy="138606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015570" y="4151994"/>
            <a:ext cx="2912966" cy="8274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</a:t>
            </a:r>
            <a:r>
              <a:rPr lang="en-US" dirty="0" err="1" smtClean="0"/>
              <a:t>colour</a:t>
            </a:r>
            <a:r>
              <a:rPr lang="en-US" dirty="0" smtClean="0"/>
              <a:t> structure as in top-</a:t>
            </a:r>
            <a:r>
              <a:rPr lang="en-US" dirty="0" err="1" smtClean="0"/>
              <a:t>antitop</a:t>
            </a:r>
            <a:r>
              <a:rPr lang="en-US" dirty="0" smtClean="0"/>
              <a:t> production </a:t>
            </a:r>
            <a:r>
              <a:rPr lang="en-US" dirty="0" smtClean="0">
                <a:latin typeface="Zapf Dingbats"/>
                <a:ea typeface="Zapf Dingbats"/>
                <a:cs typeface="Zapf Dingbats"/>
              </a:rPr>
              <a:t>✓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>
            <a:off x="5186360" y="4397542"/>
            <a:ext cx="829210" cy="423365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anomalous dimensions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62993" y="1806825"/>
            <a:ext cx="8574087" cy="46302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Need 1-loop anomalous dimension matrices in order to </a:t>
            </a:r>
            <a:r>
              <a:rPr lang="en-US" sz="1800" dirty="0" err="1" smtClean="0"/>
              <a:t>resum</a:t>
            </a:r>
            <a:r>
              <a:rPr lang="en-US" sz="1800" dirty="0" smtClean="0"/>
              <a:t> up to NLL</a:t>
            </a:r>
          </a:p>
          <a:p>
            <a:pPr lvl="1"/>
            <a:r>
              <a:rPr lang="en-US" sz="1600" dirty="0" err="1" smtClean="0"/>
              <a:t>massless</a:t>
            </a:r>
            <a:r>
              <a:rPr lang="en-US" sz="1600" dirty="0" smtClean="0"/>
              <a:t> 2</a:t>
            </a:r>
            <a:r>
              <a:rPr lang="en-US" altLang="zh-CN" sz="1600" dirty="0" smtClean="0"/>
              <a:t>→</a:t>
            </a:r>
            <a:r>
              <a:rPr lang="en-US" sz="1600" dirty="0" smtClean="0"/>
              <a:t>n  QCD</a:t>
            </a:r>
            <a:r>
              <a:rPr lang="en-US" sz="1400" i="1" dirty="0" smtClean="0"/>
              <a:t> </a:t>
            </a:r>
            <a:r>
              <a:rPr lang="en-US" sz="1400" dirty="0" smtClean="0"/>
              <a:t>processes </a:t>
            </a:r>
            <a:r>
              <a:rPr lang="en-US" sz="1400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Oderda</a:t>
            </a:r>
            <a:r>
              <a:rPr lang="en-US" sz="1400" i="1" dirty="0" smtClean="0">
                <a:solidFill>
                  <a:srgbClr val="660066"/>
                </a:solidFill>
              </a:rPr>
              <a:t>, Sterman'98] [</a:t>
            </a:r>
            <a:r>
              <a:rPr lang="en-US" sz="1400" i="1" dirty="0" err="1" smtClean="0">
                <a:solidFill>
                  <a:srgbClr val="660066"/>
                </a:solidFill>
              </a:rPr>
              <a:t>Bonciani</a:t>
            </a:r>
            <a:r>
              <a:rPr lang="en-US" sz="1400" i="1" dirty="0" smtClean="0">
                <a:solidFill>
                  <a:srgbClr val="660066"/>
                </a:solidFill>
              </a:rPr>
              <a:t> et al.'03][Mert </a:t>
            </a:r>
            <a:r>
              <a:rPr lang="en-US" sz="1400" i="1" dirty="0" err="1" smtClean="0">
                <a:solidFill>
                  <a:srgbClr val="660066"/>
                </a:solidFill>
              </a:rPr>
              <a:t>Aybat</a:t>
            </a:r>
            <a:r>
              <a:rPr lang="en-US" sz="1400" i="1" dirty="0" smtClean="0">
                <a:solidFill>
                  <a:srgbClr val="660066"/>
                </a:solidFill>
              </a:rPr>
              <a:t>, Dixon, Sterman'06]</a:t>
            </a:r>
            <a:endParaRPr lang="en-US" sz="1600" i="1" dirty="0" smtClean="0">
              <a:solidFill>
                <a:srgbClr val="660066"/>
              </a:solidFill>
            </a:endParaRPr>
          </a:p>
          <a:p>
            <a:pPr lvl="1"/>
            <a:r>
              <a:rPr lang="en-US" sz="1600" dirty="0" smtClean="0"/>
              <a:t>massive case:  heavy quark pair-production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400" i="1" dirty="0" smtClean="0">
                <a:solidFill>
                  <a:srgbClr val="660066"/>
                </a:solidFill>
              </a:rPr>
              <a:t>, Sterman'96][Bonciani et al.'98]</a:t>
            </a:r>
            <a:endParaRPr lang="en-US" sz="1600" dirty="0" smtClean="0"/>
          </a:p>
          <a:p>
            <a:r>
              <a:rPr lang="en-US" sz="1800" dirty="0" smtClean="0"/>
              <a:t>Calculation of 1-loop soft anomalous dimension matrices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Γ</a:t>
            </a:r>
            <a:r>
              <a:rPr lang="en-US" sz="1800" i="1" baseline="-25000" dirty="0" err="1" smtClean="0"/>
              <a:t>ij</a:t>
            </a:r>
            <a:r>
              <a:rPr lang="en-US" sz="1800" i="1" dirty="0" smtClean="0"/>
              <a:t> </a:t>
            </a:r>
            <a:r>
              <a:rPr lang="en-US" sz="1800" dirty="0" smtClean="0"/>
              <a:t>for 2</a:t>
            </a:r>
            <a:r>
              <a:rPr lang="en-US" altLang="zh-CN" sz="1800" dirty="0" smtClean="0"/>
              <a:t>→2</a:t>
            </a:r>
            <a:r>
              <a:rPr lang="en-US" sz="1800" dirty="0" smtClean="0"/>
              <a:t>   processes with nontrivial </a:t>
            </a:r>
            <a:r>
              <a:rPr lang="en-US" sz="1800" dirty="0" err="1" smtClean="0"/>
              <a:t>colour</a:t>
            </a:r>
            <a:r>
              <a:rPr lang="en-US" sz="1800" dirty="0" smtClean="0"/>
              <a:t> structure and massive particles in the final state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3733801" y="3445932"/>
            <a:ext cx="5410199" cy="227174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454025" lvl="0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4025" lvl="0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One-loop integrals in the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eikonal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approximation </a:t>
            </a:r>
          </a:p>
          <a:p>
            <a:pPr marL="454025" lvl="0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11225" lvl="1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equal </a:t>
            </a:r>
            <a:r>
              <a:rPr lang="en-US" sz="1600" dirty="0" smtClean="0"/>
              <a:t>masses</a:t>
            </a:r>
            <a:r>
              <a:rPr lang="en-US" sz="16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Kidonakis</a:t>
            </a:r>
            <a:r>
              <a:rPr lang="en-US" sz="1400" i="1" dirty="0" smtClean="0">
                <a:solidFill>
                  <a:srgbClr val="660066"/>
                </a:solidFill>
              </a:rPr>
              <a:t>, Sterman'96]</a:t>
            </a:r>
            <a:endParaRPr lang="en-US" sz="1600" i="1" dirty="0" smtClean="0">
              <a:solidFill>
                <a:srgbClr val="660066"/>
              </a:solidFill>
            </a:endParaRPr>
          </a:p>
          <a:p>
            <a:pPr marL="911225" lvl="1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unequal masses (    )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Brensing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Krämer</a:t>
            </a:r>
            <a:r>
              <a:rPr lang="en-US" sz="1400" i="1" dirty="0" smtClean="0">
                <a:solidFill>
                  <a:srgbClr val="660066"/>
                </a:solidFill>
              </a:rPr>
              <a:t>, AK, </a:t>
            </a:r>
            <a:r>
              <a:rPr lang="en-US" sz="1400" i="1" dirty="0" err="1" smtClean="0">
                <a:solidFill>
                  <a:srgbClr val="660066"/>
                </a:solidFill>
              </a:rPr>
              <a:t>Laenen</a:t>
            </a:r>
            <a:r>
              <a:rPr lang="en-US" sz="1400" i="1" dirty="0" smtClean="0">
                <a:solidFill>
                  <a:srgbClr val="660066"/>
                </a:solidFill>
              </a:rPr>
              <a:t>, Niessen'09]</a:t>
            </a:r>
            <a:endParaRPr lang="en-US" sz="1600" i="1" dirty="0" smtClean="0">
              <a:solidFill>
                <a:srgbClr val="660066"/>
              </a:solidFill>
            </a:endParaRPr>
          </a:p>
          <a:p>
            <a:pPr marL="454025" lvl="0" indent="-454025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Combination with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colour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structures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1600" i="1" dirty="0" err="1" smtClean="0"/>
              <a:t>Γ</a:t>
            </a:r>
            <a:r>
              <a:rPr lang="en-US" sz="1600" i="1" baseline="-25000" dirty="0" err="1" smtClean="0"/>
              <a:t>ij</a:t>
            </a:r>
            <a:r>
              <a:rPr lang="en-US" sz="1600" i="1" dirty="0" smtClean="0"/>
              <a:t> </a:t>
            </a:r>
            <a:r>
              <a:rPr lang="en-US" sz="1600" dirty="0" smtClean="0"/>
              <a:t>for     ,     ,     ,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eikonaldiag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117601" y="3963365"/>
            <a:ext cx="2404533" cy="2473667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118157" y="4362501"/>
            <a:ext cx="2772768" cy="532731"/>
          </a:xfrm>
          <a:prstGeom prst="rect">
            <a:avLst/>
          </a:prstGeom>
        </p:spPr>
      </p:pic>
      <p:graphicFrame>
        <p:nvGraphicFramePr>
          <p:cNvPr id="179202" name="Object 2"/>
          <p:cNvGraphicFramePr>
            <a:graphicFrameLocks noChangeAspect="1"/>
          </p:cNvGraphicFramePr>
          <p:nvPr/>
        </p:nvGraphicFramePr>
        <p:xfrm>
          <a:off x="6169017" y="5557567"/>
          <a:ext cx="244483" cy="227549"/>
        </p:xfrm>
        <a:graphic>
          <a:graphicData uri="http://schemas.openxmlformats.org/presentationml/2006/ole">
            <p:oleObj spid="_x0000_s179202" name="Equation" r:id="rId7" imgW="177800" imgH="165100" progId="Equation.3">
              <p:embed/>
            </p:oleObj>
          </a:graphicData>
        </a:graphic>
      </p:graphicFrame>
      <p:graphicFrame>
        <p:nvGraphicFramePr>
          <p:cNvPr id="179203" name="Object 3"/>
          <p:cNvGraphicFramePr>
            <a:graphicFrameLocks noChangeAspect="1"/>
          </p:cNvGraphicFramePr>
          <p:nvPr/>
        </p:nvGraphicFramePr>
        <p:xfrm>
          <a:off x="8739505" y="6276954"/>
          <a:ext cx="231115" cy="215107"/>
        </p:xfrm>
        <a:graphic>
          <a:graphicData uri="http://schemas.openxmlformats.org/presentationml/2006/ole">
            <p:oleObj spid="_x0000_s179203" name="Equation" r:id="rId8" imgW="177800" imgH="165100" progId="Equation.3">
              <p:embed/>
            </p:oleObj>
          </a:graphicData>
        </a:graphic>
      </p:graphicFrame>
      <p:graphicFrame>
        <p:nvGraphicFramePr>
          <p:cNvPr id="179204" name="Object 4"/>
          <p:cNvGraphicFramePr>
            <a:graphicFrameLocks noChangeAspect="1"/>
          </p:cNvGraphicFramePr>
          <p:nvPr/>
        </p:nvGraphicFramePr>
        <p:xfrm>
          <a:off x="7914269" y="6253675"/>
          <a:ext cx="226845" cy="227807"/>
        </p:xfrm>
        <a:graphic>
          <a:graphicData uri="http://schemas.openxmlformats.org/presentationml/2006/ole">
            <p:oleObj spid="_x0000_s179204" name="Equation" r:id="rId9" imgW="190500" imgH="190500" progId="Equation.3">
              <p:embed/>
            </p:oleObj>
          </a:graphicData>
        </a:graphic>
      </p:graphicFrame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8475736" y="6282508"/>
          <a:ext cx="238514" cy="207184"/>
        </p:xfrm>
        <a:graphic>
          <a:graphicData uri="http://schemas.openxmlformats.org/presentationml/2006/ole">
            <p:oleObj spid="_x0000_s179205" name="Equation" r:id="rId10" imgW="190500" imgH="165100" progId="Equation.3">
              <p:embed/>
            </p:oleObj>
          </a:graphicData>
        </a:graphic>
      </p:graphicFrame>
      <p:graphicFrame>
        <p:nvGraphicFramePr>
          <p:cNvPr id="179206" name="Object 6"/>
          <p:cNvGraphicFramePr>
            <a:graphicFrameLocks noChangeAspect="1"/>
          </p:cNvGraphicFramePr>
          <p:nvPr/>
        </p:nvGraphicFramePr>
        <p:xfrm>
          <a:off x="8197179" y="6283838"/>
          <a:ext cx="219294" cy="203995"/>
        </p:xfrm>
        <a:graphic>
          <a:graphicData uri="http://schemas.openxmlformats.org/presentationml/2006/ole">
            <p:oleObj spid="_x0000_s179206" name="Equation" r:id="rId11" imgW="177800" imgH="165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Searches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7" name="Picture 6" descr="T2tt_mLSP_50_x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3020" r="7131"/>
              <a:stretch>
                <a:fillRect/>
              </a:stretch>
            </p:blipFill>
          </mc:Choice>
          <mc:Fallback>
            <p:blipFill>
              <a:blip r:embed="rId3"/>
              <a:srcRect l="3020" r="7131"/>
              <a:stretch>
                <a:fillRect/>
              </a:stretch>
            </p:blipFill>
          </mc:Fallback>
        </mc:AlternateContent>
        <p:spPr>
          <a:xfrm>
            <a:off x="5960094" y="2534790"/>
            <a:ext cx="2893548" cy="2646803"/>
          </a:xfrm>
          <a:prstGeom prst="rect">
            <a:avLst/>
          </a:prstGeom>
        </p:spPr>
      </p:pic>
      <p:pic>
        <p:nvPicPr>
          <p:cNvPr id="8" name="Picture 7" descr="ATLPrel_dirstop_total_ichep12_highr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r="4518"/>
              <a:stretch>
                <a:fillRect/>
              </a:stretch>
            </p:blipFill>
          </mc:Choice>
          <mc:Fallback>
            <p:blipFill>
              <a:blip r:embed="rId5"/>
              <a:srcRect r="4518"/>
              <a:stretch>
                <a:fillRect/>
              </a:stretch>
            </p:blipFill>
          </mc:Fallback>
        </mc:AlternateContent>
        <p:spPr>
          <a:xfrm>
            <a:off x="80774" y="2145331"/>
            <a:ext cx="5905157" cy="3728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Stops at the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296" y="4284122"/>
            <a:ext cx="2531708" cy="22921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122" y="2448978"/>
            <a:ext cx="1691211" cy="1513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468" y="1940987"/>
            <a:ext cx="215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 production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046779"/>
            <a:ext cx="3166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Gluino</a:t>
            </a:r>
            <a:r>
              <a:rPr lang="en-US" dirty="0" smtClean="0"/>
              <a:t>-mediated  production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499099" y="4834467"/>
          <a:ext cx="2103967" cy="1126066"/>
        </p:xfrm>
        <a:graphic>
          <a:graphicData uri="http://schemas.openxmlformats.org/drawingml/2006/table">
            <a:tbl>
              <a:tblPr/>
              <a:tblGrid>
                <a:gridCol w="2103967"/>
              </a:tblGrid>
              <a:tr h="112606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rcRect l="957" t="1824" r="2019" b="1586"/>
          <a:stretch>
            <a:fillRect/>
          </a:stretch>
        </p:blipFill>
        <p:spPr>
          <a:xfrm>
            <a:off x="4394200" y="2638425"/>
            <a:ext cx="4292600" cy="280670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4876616" y="4089114"/>
            <a:ext cx="567637" cy="1042407"/>
            <a:chOff x="7603060" y="3053574"/>
            <a:chExt cx="567637" cy="104240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603066" y="3141133"/>
              <a:ext cx="220134" cy="158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01763" name="Object 3"/>
            <p:cNvGraphicFramePr>
              <a:graphicFrameLocks noChangeAspect="1"/>
            </p:cNvGraphicFramePr>
            <p:nvPr/>
          </p:nvGraphicFramePr>
          <p:xfrm>
            <a:off x="7952848" y="3439060"/>
            <a:ext cx="209020" cy="209906"/>
          </p:xfrm>
          <a:graphic>
            <a:graphicData uri="http://schemas.openxmlformats.org/presentationml/2006/ole">
              <p:oleObj spid="_x0000_s501763" name="Equation" r:id="rId6" imgW="190500" imgH="190500" progId="Equation.3">
                <p:embed/>
              </p:oleObj>
            </a:graphicData>
          </a:graphic>
        </p:graphicFrame>
        <p:graphicFrame>
          <p:nvGraphicFramePr>
            <p:cNvPr id="501764" name="Object 4"/>
            <p:cNvGraphicFramePr>
              <a:graphicFrameLocks noChangeAspect="1"/>
            </p:cNvGraphicFramePr>
            <p:nvPr/>
          </p:nvGraphicFramePr>
          <p:xfrm>
            <a:off x="7941199" y="3677846"/>
            <a:ext cx="220668" cy="191683"/>
          </p:xfrm>
          <a:graphic>
            <a:graphicData uri="http://schemas.openxmlformats.org/presentationml/2006/ole">
              <p:oleObj spid="_x0000_s501764" name="Equation" r:id="rId7" imgW="190500" imgH="165100" progId="Equation.3">
                <p:embed/>
              </p:oleObj>
            </a:graphicData>
          </a:graphic>
        </p:graphicFrame>
        <p:graphicFrame>
          <p:nvGraphicFramePr>
            <p:cNvPr id="501765" name="Object 5"/>
            <p:cNvGraphicFramePr>
              <a:graphicFrameLocks noChangeAspect="1"/>
            </p:cNvGraphicFramePr>
            <p:nvPr/>
          </p:nvGraphicFramePr>
          <p:xfrm>
            <a:off x="7952847" y="3053574"/>
            <a:ext cx="192086" cy="178685"/>
          </p:xfrm>
          <a:graphic>
            <a:graphicData uri="http://schemas.openxmlformats.org/presentationml/2006/ole">
              <p:oleObj spid="_x0000_s501765" name="Equation" r:id="rId8" imgW="177800" imgH="165100" progId="Equation.3">
                <p:embed/>
              </p:oleObj>
            </a:graphicData>
          </a:graphic>
        </p:graphicFrame>
        <p:graphicFrame>
          <p:nvGraphicFramePr>
            <p:cNvPr id="501766" name="Object 6"/>
            <p:cNvGraphicFramePr>
              <a:graphicFrameLocks noChangeAspect="1"/>
            </p:cNvGraphicFramePr>
            <p:nvPr/>
          </p:nvGraphicFramePr>
          <p:xfrm>
            <a:off x="7952847" y="3240726"/>
            <a:ext cx="192086" cy="178781"/>
          </p:xfrm>
          <a:graphic>
            <a:graphicData uri="http://schemas.openxmlformats.org/presentationml/2006/ole">
              <p:oleObj spid="_x0000_s501766" name="Equation" r:id="rId9" imgW="177800" imgH="165100" progId="Equation.3">
                <p:embed/>
              </p:oleObj>
            </a:graphicData>
          </a:graphic>
        </p:graphicFrame>
        <p:cxnSp>
          <p:nvCxnSpPr>
            <p:cNvPr id="28" name="Straight Connector 27"/>
            <p:cNvCxnSpPr/>
            <p:nvPr/>
          </p:nvCxnSpPr>
          <p:spPr>
            <a:xfrm>
              <a:off x="7603060" y="3335868"/>
              <a:ext cx="220134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611521" y="3556004"/>
              <a:ext cx="220134" cy="1588"/>
            </a:xfrm>
            <a:prstGeom prst="line">
              <a:avLst/>
            </a:prstGeom>
            <a:ln>
              <a:solidFill>
                <a:srgbClr val="0053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619982" y="3776140"/>
              <a:ext cx="22013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619976" y="3996276"/>
              <a:ext cx="220134" cy="158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01767" name="Object 7"/>
            <p:cNvGraphicFramePr>
              <a:graphicFrameLocks noChangeAspect="1"/>
            </p:cNvGraphicFramePr>
            <p:nvPr/>
          </p:nvGraphicFramePr>
          <p:xfrm>
            <a:off x="7956018" y="3852595"/>
            <a:ext cx="214679" cy="243386"/>
          </p:xfrm>
          <a:graphic>
            <a:graphicData uri="http://schemas.openxmlformats.org/presentationml/2006/ole">
              <p:oleObj spid="_x0000_s501767" name="Equation" r:id="rId10" imgW="190500" imgH="215900" progId="Equation.3">
                <p:embed/>
              </p:oleObj>
            </a:graphicData>
          </a:graphic>
        </p:graphicFrame>
      </p:grpSp>
      <p:pic>
        <p:nvPicPr>
          <p:cNvPr id="35" name="Picture 34" descr="sigmas_LHC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 l="50749" t="8801" r="20109" b="86896"/>
              <a:stretch>
                <a:fillRect/>
              </a:stretch>
            </p:blipFill>
          </mc:Choice>
          <mc:Fallback>
            <p:blipFill>
              <a:blip r:embed="rId12"/>
              <a:srcRect l="50749" t="8801" r="20109" b="86896"/>
              <a:stretch>
                <a:fillRect/>
              </a:stretch>
            </p:blipFill>
          </mc:Fallback>
        </mc:AlternateContent>
        <p:spPr>
          <a:xfrm>
            <a:off x="5629365" y="2829045"/>
            <a:ext cx="2841969" cy="593844"/>
          </a:xfrm>
          <a:prstGeom prst="rect">
            <a:avLst/>
          </a:prstGeom>
        </p:spPr>
      </p:pic>
      <p:pic>
        <p:nvPicPr>
          <p:cNvPr id="36" name="Picture 35" descr="sigmas_LHC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 l="54776" t="31340" r="36275" b="65982"/>
              <a:stretch>
                <a:fillRect/>
              </a:stretch>
            </p:blipFill>
          </mc:Choice>
          <mc:Fallback>
            <p:blipFill>
              <a:blip r:embed="rId12"/>
              <a:srcRect l="54776" t="31340" r="36275" b="65982"/>
              <a:stretch>
                <a:fillRect/>
              </a:stretch>
            </p:blipFill>
          </mc:Fallback>
        </mc:AlternateContent>
        <p:spPr>
          <a:xfrm>
            <a:off x="6349996" y="5435605"/>
            <a:ext cx="677342" cy="286849"/>
          </a:xfrm>
          <a:prstGeom prst="rect">
            <a:avLst/>
          </a:prstGeom>
        </p:spPr>
      </p:pic>
      <p:cxnSp>
        <p:nvCxnSpPr>
          <p:cNvPr id="38" name="Straight Arrow Connector 37"/>
          <p:cNvCxnSpPr>
            <a:stCxn id="8" idx="3"/>
          </p:cNvCxnSpPr>
          <p:nvPr/>
        </p:nvCxnSpPr>
        <p:spPr>
          <a:xfrm>
            <a:off x="2963333" y="3205961"/>
            <a:ext cx="2251422" cy="536306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352800" y="4525399"/>
            <a:ext cx="4538133" cy="124785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45734"/>
            <a:ext cx="8574087" cy="4280430"/>
          </a:xfrm>
        </p:spPr>
        <p:txBody>
          <a:bodyPr>
            <a:normAutofit/>
          </a:bodyPr>
          <a:lstStyle/>
          <a:p>
            <a:pPr>
              <a:spcAft>
                <a:spcPts val="8400"/>
              </a:spcAft>
            </a:pPr>
            <a:r>
              <a:rPr lang="en-US" sz="1600" dirty="0" smtClean="0"/>
              <a:t>NLO SUSY-QCD corrections to 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Public tool (most recent): 										</a:t>
            </a:r>
          </a:p>
          <a:p>
            <a:pPr>
              <a:spcAft>
                <a:spcPts val="1200"/>
              </a:spcAft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with </a:t>
            </a:r>
            <a:r>
              <a:rPr lang="en-US" dirty="0" err="1" smtClean="0"/>
              <a:t>Prospino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44041"/>
              <a:stretch>
                <a:fillRect/>
              </a:stretch>
            </p:blipFill>
          </mc:Choice>
          <mc:Fallback>
            <p:blipFill>
              <a:blip r:embed="rId4"/>
              <a:srcRect l="44041"/>
              <a:stretch>
                <a:fillRect/>
              </a:stretch>
            </p:blipFill>
          </mc:Fallback>
        </mc:AlternateContent>
        <p:spPr>
          <a:xfrm>
            <a:off x="1845750" y="2404529"/>
            <a:ext cx="1794933" cy="36327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25994" y="3543765"/>
            <a:ext cx="7759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00539B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Höpker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Spira</a:t>
            </a:r>
            <a:r>
              <a:rPr lang="en-US" sz="1400" i="1" dirty="0" smtClean="0">
                <a:solidFill>
                  <a:srgbClr val="660066"/>
                </a:solidFill>
              </a:rPr>
              <a:t>, Zerwas'96</a:t>
            </a:r>
            <a:r>
              <a:rPr lang="en-US" sz="1400" i="1" dirty="0" smtClean="0">
                <a:solidFill>
                  <a:srgbClr val="660066"/>
                </a:solidFill>
              </a:rPr>
              <a:t>]</a:t>
            </a:r>
          </a:p>
          <a:p>
            <a:r>
              <a:rPr lang="en-US" sz="1400" i="1" dirty="0" smtClean="0">
                <a:solidFill>
                  <a:srgbClr val="660066"/>
                </a:solidFill>
              </a:rPr>
              <a:t> </a:t>
            </a:r>
            <a:r>
              <a:rPr lang="en-US" sz="1400" i="1" dirty="0" smtClean="0">
                <a:solidFill>
                  <a:srgbClr val="660066"/>
                </a:solidFill>
              </a:rPr>
              <a:t>[</a:t>
            </a:r>
            <a:r>
              <a:rPr lang="en-US" sz="1400" i="1" dirty="0" err="1" smtClean="0">
                <a:solidFill>
                  <a:srgbClr val="660066"/>
                </a:solidFill>
              </a:rPr>
              <a:t>Beenakker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Krämer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Plehn</a:t>
            </a:r>
            <a:r>
              <a:rPr lang="en-US" sz="1400" i="1" dirty="0" smtClean="0">
                <a:solidFill>
                  <a:srgbClr val="660066"/>
                </a:solidFill>
              </a:rPr>
              <a:t>, </a:t>
            </a:r>
            <a:r>
              <a:rPr lang="en-US" sz="1400" i="1" dirty="0" err="1" smtClean="0">
                <a:solidFill>
                  <a:srgbClr val="660066"/>
                </a:solidFill>
              </a:rPr>
              <a:t>Spira</a:t>
            </a:r>
            <a:r>
              <a:rPr lang="en-US" sz="1400" i="1" dirty="0" smtClean="0">
                <a:solidFill>
                  <a:srgbClr val="660066"/>
                </a:solidFill>
              </a:rPr>
              <a:t>, Zerwas’</a:t>
            </a:r>
            <a:r>
              <a:rPr lang="en-US" sz="1400" i="1" dirty="0" smtClean="0">
                <a:solidFill>
                  <a:srgbClr val="660066"/>
                </a:solidFill>
              </a:rPr>
              <a:t>97]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05924" y="2921063"/>
            <a:ext cx="296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→ known at </a:t>
            </a:r>
            <a:r>
              <a:rPr lang="en-US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O(</a:t>
            </a:r>
            <a:r>
              <a:rPr lang="en-US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n-US" baseline="-25000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baseline="30000" dirty="0" smtClean="0">
                <a:solidFill>
                  <a:srgbClr val="00539B"/>
                </a:solidFill>
                <a:latin typeface="Lucida Grande"/>
                <a:ea typeface="Lucida Grande"/>
                <a:cs typeface="Lucida Grande"/>
              </a:rPr>
              <a:t>3</a:t>
            </a:r>
            <a:r>
              <a:rPr lang="en-US" baseline="30000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 </a:t>
            </a:r>
            <a:r>
              <a:rPr lang="en-US" dirty="0" smtClean="0">
                <a:solidFill>
                  <a:srgbClr val="00539B"/>
                </a:solidFill>
                <a:latin typeface="Lucida Handwriting"/>
                <a:cs typeface="Lucida Handwriting"/>
              </a:rPr>
              <a:t>) 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862149" y="2231067"/>
            <a:ext cx="3581822" cy="1110125"/>
            <a:chOff x="6135883" y="2330764"/>
            <a:chExt cx="2730707" cy="6985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98161" y="2330764"/>
              <a:ext cx="990600" cy="698500"/>
            </a:xfrm>
            <a:prstGeom prst="rect">
              <a:avLst/>
            </a:prstGeom>
            <a:noFill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8348" y="2366533"/>
              <a:ext cx="906829" cy="59690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flipH="1">
              <a:off x="8111456" y="2483467"/>
              <a:ext cx="755134" cy="232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35883" y="2635186"/>
              <a:ext cx="943507" cy="19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e.g.</a:t>
              </a:r>
              <a:endParaRPr lang="en-US" sz="14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1097490" y="4142280"/>
            <a:ext cx="7952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http</a:t>
            </a:r>
            <a:r>
              <a:rPr lang="en-US" sz="1600" b="1" dirty="0" err="1" smtClean="0">
                <a:solidFill>
                  <a:schemeClr val="accent1"/>
                </a:solidFill>
              </a:rPr>
              <a:t>://www.thphys.uni-heidelberg.de/~plehn/index.php?show</a:t>
            </a:r>
            <a:r>
              <a:rPr lang="en-US" sz="1600" b="1" dirty="0" smtClean="0">
                <a:solidFill>
                  <a:schemeClr val="accent1"/>
                </a:solidFill>
              </a:rPr>
              <a:t>=</a:t>
            </a:r>
            <a:r>
              <a:rPr lang="en-US" sz="1600" b="1" dirty="0" err="1" smtClean="0">
                <a:solidFill>
                  <a:schemeClr val="accent1"/>
                </a:solidFill>
              </a:rPr>
              <a:t>prospino&amp;visible</a:t>
            </a:r>
            <a:r>
              <a:rPr lang="en-US" sz="1600" b="1" dirty="0" smtClean="0">
                <a:solidFill>
                  <a:schemeClr val="accent1"/>
                </a:solidFill>
              </a:rPr>
              <a:t>=</a:t>
            </a:r>
            <a:r>
              <a:rPr lang="en-US" sz="1600" b="1" dirty="0" smtClean="0">
                <a:solidFill>
                  <a:schemeClr val="accent1"/>
                </a:solidFill>
              </a:rPr>
              <a:t>tools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11485" y="3663787"/>
            <a:ext cx="151554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PROSPINO2.1:</a:t>
            </a:r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56890" y="4712231"/>
            <a:ext cx="4169104" cy="2726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addition to purely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coloured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SUSY includes also pure EW (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sleptons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neutralinos/charginos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pair-production and associated production of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neutralinos/charginos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coloured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particles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3673475" y="2422525"/>
          <a:ext cx="1263650" cy="407988"/>
        </p:xfrm>
        <a:graphic>
          <a:graphicData uri="http://schemas.openxmlformats.org/presentationml/2006/ole">
            <p:oleObj spid="_x0000_s507906" name="Equation" r:id="rId7" imgW="698500" imgH="228600" progId="Equation.3">
              <p:embed/>
            </p:oleObj>
          </a:graphicData>
        </a:graphic>
      </p:graphicFrame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r="73225" b="-53650"/>
              <a:stretch>
                <a:fillRect/>
              </a:stretch>
            </p:blipFill>
          </mc:Choice>
          <mc:Fallback>
            <p:blipFill>
              <a:blip r:embed="rId4"/>
              <a:srcRect r="73225" b="-53650"/>
              <a:stretch>
                <a:fillRect/>
              </a:stretch>
            </p:blipFill>
          </mc:Fallback>
        </mc:AlternateContent>
        <p:spPr>
          <a:xfrm>
            <a:off x="1101240" y="2404529"/>
            <a:ext cx="858822" cy="558165"/>
          </a:xfrm>
          <a:prstGeom prst="rect">
            <a:avLst/>
          </a:prstGeom>
        </p:spPr>
      </p:pic>
      <p:pic>
        <p:nvPicPr>
          <p:cNvPr id="23" name="Picture 22" descr="prospino_lhc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041151" y="4587219"/>
            <a:ext cx="2378472" cy="1824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for </a:t>
            </a:r>
            <a:r>
              <a:rPr lang="en-US" dirty="0" err="1" smtClean="0"/>
              <a:t>Gluino</a:t>
            </a:r>
            <a:r>
              <a:rPr lang="en-US" dirty="0" smtClean="0"/>
              <a:t>-Pair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>
            <a:off x="67746" y="2217204"/>
            <a:ext cx="4013192" cy="2810783"/>
            <a:chOff x="321741" y="2708262"/>
            <a:chExt cx="3445930" cy="24999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rcRect l="54726" b="53020"/>
            <a:stretch>
              <a:fillRect/>
            </a:stretch>
          </p:blipFill>
          <p:spPr>
            <a:xfrm>
              <a:off x="1032938" y="2708262"/>
              <a:ext cx="2734733" cy="20669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rcRect l="51783" t="85706"/>
            <a:stretch>
              <a:fillRect/>
            </a:stretch>
          </p:blipFill>
          <p:spPr>
            <a:xfrm>
              <a:off x="846670" y="4579281"/>
              <a:ext cx="2912533" cy="6288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rcRect l="2164" t="45248" r="85081" b="12222"/>
            <a:stretch>
              <a:fillRect/>
            </a:stretch>
          </p:blipFill>
          <p:spPr>
            <a:xfrm>
              <a:off x="321741" y="2802457"/>
              <a:ext cx="770466" cy="187113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22823" y="4801788"/>
            <a:ext cx="291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(plot </a:t>
            </a:r>
            <a:r>
              <a:rPr lang="en-US" sz="1200" dirty="0" smtClean="0"/>
              <a:t>courtesy of S. </a:t>
            </a:r>
            <a:r>
              <a:rPr lang="en-US" sz="1200" dirty="0" err="1" smtClean="0"/>
              <a:t>Brensing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6242" y="1844462"/>
            <a:ext cx="14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@ 7 </a:t>
            </a:r>
            <a:r>
              <a:rPr lang="en-US" dirty="0" err="1" smtClean="0"/>
              <a:t>TeV</a:t>
            </a:r>
            <a:endParaRPr lang="en-US" dirty="0"/>
          </a:p>
        </p:txBody>
      </p:sp>
      <p:grpSp>
        <p:nvGrpSpPr>
          <p:cNvPr id="10" name="Group 30"/>
          <p:cNvGrpSpPr/>
          <p:nvPr/>
        </p:nvGrpSpPr>
        <p:grpSpPr>
          <a:xfrm>
            <a:off x="4080938" y="2127533"/>
            <a:ext cx="5350923" cy="2877452"/>
            <a:chOff x="4059836" y="2398460"/>
            <a:chExt cx="5372025" cy="3120585"/>
          </a:xfrm>
        </p:grpSpPr>
        <p:pic>
          <p:nvPicPr>
            <p:cNvPr id="15" name="Picture 14" descr="ppglgl_scale_LHC7_nlo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l="45151" t="14689" r="5944" b="54695"/>
                <a:stretch>
                  <a:fillRect/>
                </a:stretch>
              </p:blipFill>
            </mc:Choice>
            <mc:Fallback>
              <p:blipFill>
                <a:blip r:embed="rId4"/>
                <a:srcRect l="45151" t="14689" r="5944" b="54695"/>
                <a:stretch>
                  <a:fillRect/>
                </a:stretch>
              </p:blipFill>
            </mc:Fallback>
          </mc:AlternateContent>
          <p:spPr>
            <a:xfrm>
              <a:off x="4059836" y="2398460"/>
              <a:ext cx="3522497" cy="3120585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rot="16200000" flipV="1">
              <a:off x="5283198" y="4696371"/>
              <a:ext cx="901701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5809850" y="4772969"/>
              <a:ext cx="737396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6348012" y="4861079"/>
              <a:ext cx="554831" cy="1588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6677815" y="4582073"/>
              <a:ext cx="516732" cy="1589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6191247" y="4410617"/>
              <a:ext cx="1003300" cy="1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V="1">
              <a:off x="5740401" y="4251870"/>
              <a:ext cx="1454146" cy="3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ight Brace 21"/>
            <p:cNvSpPr/>
            <p:nvPr/>
          </p:nvSpPr>
          <p:spPr>
            <a:xfrm>
              <a:off x="7287684" y="4251870"/>
              <a:ext cx="239981" cy="332587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36928" y="3997867"/>
              <a:ext cx="1794933" cy="90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More than 20 % scale variation error</a:t>
              </a:r>
              <a:endParaRPr lang="en-US" sz="1600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for </a:t>
            </a:r>
            <a:r>
              <a:rPr lang="en-US" dirty="0" err="1" smtClean="0"/>
              <a:t>Gluino</a:t>
            </a:r>
            <a:r>
              <a:rPr lang="en-US" dirty="0" smtClean="0"/>
              <a:t>-Pair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17.07.12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Kulesza, Status of NLO calculations and tools for BSM processes related to top states</a:t>
            </a:r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>
            <a:off x="67746" y="2217204"/>
            <a:ext cx="4013192" cy="2810783"/>
            <a:chOff x="321741" y="2708262"/>
            <a:chExt cx="3445930" cy="24999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rcRect l="54726" b="53020"/>
            <a:stretch>
              <a:fillRect/>
            </a:stretch>
          </p:blipFill>
          <p:spPr>
            <a:xfrm>
              <a:off x="1032938" y="2708262"/>
              <a:ext cx="2734733" cy="20669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rcRect l="51783" t="85706"/>
            <a:stretch>
              <a:fillRect/>
            </a:stretch>
          </p:blipFill>
          <p:spPr>
            <a:xfrm>
              <a:off x="846670" y="4579281"/>
              <a:ext cx="2912533" cy="6288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rcRect l="2164" t="45248" r="85081" b="12222"/>
            <a:stretch>
              <a:fillRect/>
            </a:stretch>
          </p:blipFill>
          <p:spPr>
            <a:xfrm>
              <a:off x="321741" y="2802457"/>
              <a:ext cx="770466" cy="187113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22823" y="4801788"/>
            <a:ext cx="291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(plot </a:t>
            </a:r>
            <a:r>
              <a:rPr lang="en-US" sz="1200" dirty="0" smtClean="0"/>
              <a:t>courtesy of S. </a:t>
            </a:r>
            <a:r>
              <a:rPr lang="en-US" sz="1200" dirty="0" err="1" smtClean="0"/>
              <a:t>Brensing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6242" y="1844462"/>
            <a:ext cx="14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@ 7 </a:t>
            </a:r>
            <a:r>
              <a:rPr lang="en-US" dirty="0" err="1" smtClean="0"/>
              <a:t>TeV</a:t>
            </a:r>
            <a:endParaRPr lang="en-US" dirty="0"/>
          </a:p>
        </p:txBody>
      </p:sp>
      <p:grpSp>
        <p:nvGrpSpPr>
          <p:cNvPr id="10" name="Group 30"/>
          <p:cNvGrpSpPr/>
          <p:nvPr/>
        </p:nvGrpSpPr>
        <p:grpSpPr>
          <a:xfrm>
            <a:off x="4080938" y="2127533"/>
            <a:ext cx="5350923" cy="2877452"/>
            <a:chOff x="4059836" y="2398460"/>
            <a:chExt cx="5372025" cy="3120585"/>
          </a:xfrm>
        </p:grpSpPr>
        <p:pic>
          <p:nvPicPr>
            <p:cNvPr id="15" name="Picture 14" descr="ppglgl_scale_LHC7_nlo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l="45151" t="14689" r="5944" b="54695"/>
                <a:stretch>
                  <a:fillRect/>
                </a:stretch>
              </p:blipFill>
            </mc:Choice>
            <mc:Fallback>
              <p:blipFill>
                <a:blip r:embed="rId4"/>
                <a:srcRect l="45151" t="14689" r="5944" b="54695"/>
                <a:stretch>
                  <a:fillRect/>
                </a:stretch>
              </p:blipFill>
            </mc:Fallback>
          </mc:AlternateContent>
          <p:spPr>
            <a:xfrm>
              <a:off x="4059836" y="2398460"/>
              <a:ext cx="3522497" cy="3120585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rot="16200000" flipV="1">
              <a:off x="5283198" y="4696371"/>
              <a:ext cx="901701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5809850" y="4772969"/>
              <a:ext cx="737396" cy="12702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6348012" y="4861079"/>
              <a:ext cx="554831" cy="1588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6677815" y="4582073"/>
              <a:ext cx="516732" cy="1589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6191247" y="4410617"/>
              <a:ext cx="1003300" cy="1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V="1">
              <a:off x="5740401" y="4251870"/>
              <a:ext cx="1454146" cy="3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ight Brace 21"/>
            <p:cNvSpPr/>
            <p:nvPr/>
          </p:nvSpPr>
          <p:spPr>
            <a:xfrm>
              <a:off x="7287684" y="4251870"/>
              <a:ext cx="239981" cy="332587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36928" y="3997867"/>
              <a:ext cx="1794933" cy="90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accent1"/>
                  </a:solidFill>
                </a:rPr>
                <a:t>More than 20 % scale variation error</a:t>
              </a:r>
              <a:endParaRPr lang="en-US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896020" y="5112653"/>
            <a:ext cx="7962230" cy="132437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/>
              <a:t>SUSY QCD cross sections: limited </a:t>
            </a:r>
            <a:r>
              <a:rPr lang="en-US" sz="1600" dirty="0" smtClean="0"/>
              <a:t>parameter dependence </a:t>
            </a:r>
          </a:p>
          <a:p>
            <a:r>
              <a:rPr lang="en-US" sz="1600" dirty="0" smtClean="0"/>
              <a:t>             →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and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pair-production: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mass,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mass</a:t>
            </a:r>
          </a:p>
          <a:p>
            <a:r>
              <a:rPr lang="en-US" sz="1600" dirty="0" smtClean="0"/>
              <a:t>             → stop (</a:t>
            </a:r>
            <a:r>
              <a:rPr lang="en-US" sz="1600" dirty="0" err="1" smtClean="0"/>
              <a:t>sbottom</a:t>
            </a:r>
            <a:r>
              <a:rPr lang="en-US" sz="1600" dirty="0" smtClean="0"/>
              <a:t>) pair production: stop (</a:t>
            </a:r>
            <a:r>
              <a:rPr lang="en-US" sz="1600" dirty="0" err="1" smtClean="0"/>
              <a:t>sbottom</a:t>
            </a:r>
            <a:r>
              <a:rPr lang="en-US" sz="1600" dirty="0" smtClean="0"/>
              <a:t>) mass, </a:t>
            </a:r>
            <a:r>
              <a:rPr lang="en-US" sz="1600" dirty="0" err="1" smtClean="0">
                <a:solidFill>
                  <a:schemeClr val="bg1"/>
                </a:solidFill>
              </a:rPr>
              <a:t>gluino</a:t>
            </a:r>
            <a:r>
              <a:rPr lang="en-US" sz="1600" dirty="0" smtClean="0">
                <a:solidFill>
                  <a:schemeClr val="bg1"/>
                </a:solidFill>
              </a:rPr>
              <a:t> mass, light-</a:t>
            </a:r>
            <a:r>
              <a:rPr lang="en-US" sz="1600" dirty="0" err="1" smtClean="0">
                <a:solidFill>
                  <a:schemeClr val="bg1"/>
                </a:solidFill>
              </a:rPr>
              <a:t>flavour</a:t>
            </a:r>
            <a:r>
              <a:rPr lang="en-US" sz="1600" dirty="0" smtClean="0">
                <a:solidFill>
                  <a:schemeClr val="bg1"/>
                </a:solidFill>
              </a:rPr>
              <a:t>          	       </a:t>
            </a:r>
            <a:r>
              <a:rPr lang="en-US" sz="1600" dirty="0" err="1" smtClean="0">
                <a:solidFill>
                  <a:schemeClr val="bg1"/>
                </a:solidFill>
              </a:rPr>
              <a:t>squark</a:t>
            </a:r>
            <a:r>
              <a:rPr lang="en-US" sz="1600" dirty="0" smtClean="0">
                <a:solidFill>
                  <a:schemeClr val="bg1"/>
                </a:solidFill>
              </a:rPr>
              <a:t>  mass, stop mixing angle</a:t>
            </a:r>
            <a:endParaRPr lang="en-US" sz="1600" dirty="0" smtClean="0">
              <a:solidFill>
                <a:schemeClr val="accent3"/>
              </a:solidFill>
            </a:endParaRP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26877</TotalTime>
  <Words>4493</Words>
  <Application>Microsoft Macintosh PowerPoint</Application>
  <PresentationFormat>On-screen Show (4:3)</PresentationFormat>
  <Paragraphs>513</Paragraphs>
  <Slides>47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Spectrum</vt:lpstr>
      <vt:lpstr>Microsoft Equation</vt:lpstr>
      <vt:lpstr>Equation</vt:lpstr>
      <vt:lpstr>Slide 1</vt:lpstr>
      <vt:lpstr>What This Talk is (Not) About</vt:lpstr>
      <vt:lpstr>Motivation for Stops</vt:lpstr>
      <vt:lpstr>Motivation for Stops</vt:lpstr>
      <vt:lpstr>LHC Searches</vt:lpstr>
      <vt:lpstr>Stops at the LHC</vt:lpstr>
      <vt:lpstr>NLO with Prospino</vt:lpstr>
      <vt:lpstr>NLO for Gluino-Pair Production</vt:lpstr>
      <vt:lpstr>NLO for Gluino-Pair Production</vt:lpstr>
      <vt:lpstr>NLO for Gluino-Pair Production</vt:lpstr>
      <vt:lpstr>Higher Orders At Threshold</vt:lpstr>
      <vt:lpstr>Resummation</vt:lpstr>
      <vt:lpstr>Threshold Resummation For Squark And Gluino Production</vt:lpstr>
      <vt:lpstr>Resummation for 22 Processes with colour and mass in the final state  </vt:lpstr>
      <vt:lpstr>Resummation-improved NLL+NLO total cross section</vt:lpstr>
      <vt:lpstr>Scale variation</vt:lpstr>
      <vt:lpstr>Theory Error</vt:lpstr>
      <vt:lpstr>Public Code: NLL-Fast</vt:lpstr>
      <vt:lpstr>NLL-Fast in Action</vt:lpstr>
      <vt:lpstr>NLO+NLL: pt  Distributions For Stops </vt:lpstr>
      <vt:lpstr>NLO+NLL: pt  Distributions For Stops </vt:lpstr>
      <vt:lpstr>NLO+NLL: pt  Distributions For Stops </vt:lpstr>
      <vt:lpstr>NNLO approximation</vt:lpstr>
      <vt:lpstr>Towards NNLL</vt:lpstr>
      <vt:lpstr>Matching Coefficients for NNLL</vt:lpstr>
      <vt:lpstr>Squark-Antisquark production at NNLL</vt:lpstr>
      <vt:lpstr>Squark-Antisquark production at NNLL</vt:lpstr>
      <vt:lpstr>Soft and Coulomb resummation I</vt:lpstr>
      <vt:lpstr>Soft and Coulomb resummation II</vt:lpstr>
      <vt:lpstr>EW corrections </vt:lpstr>
      <vt:lpstr>EW effects at the LHC</vt:lpstr>
      <vt:lpstr>SUSY Pair-Production, Other Developments</vt:lpstr>
      <vt:lpstr>Not only SUSY pair-Production</vt:lpstr>
      <vt:lpstr>Conclusions and Outlook</vt:lpstr>
      <vt:lpstr>Slide 35</vt:lpstr>
      <vt:lpstr>Stops</vt:lpstr>
      <vt:lpstr>Stops</vt:lpstr>
      <vt:lpstr>Stops</vt:lpstr>
      <vt:lpstr>Stops</vt:lpstr>
      <vt:lpstr>LO BBbar</vt:lpstr>
      <vt:lpstr>Parameter Dependence</vt:lpstr>
      <vt:lpstr>NLL expanded vs. NLO</vt:lpstr>
      <vt:lpstr>Stop Resummation  </vt:lpstr>
      <vt:lpstr>Stop pT distribution</vt:lpstr>
      <vt:lpstr>Stop production at NLO </vt:lpstr>
      <vt:lpstr>Soft anomalous dimensions</vt:lpstr>
      <vt:lpstr>Soft anomalous dimensions</vt:lpstr>
    </vt:vector>
  </TitlesOfParts>
  <Company>RWTH Aachen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Squark and gluino production at hadron colliders</dc:title>
  <dc:creator>Anna Kulesza</dc:creator>
  <cp:lastModifiedBy>Anna Kulesza</cp:lastModifiedBy>
  <cp:revision>64</cp:revision>
  <dcterms:created xsi:type="dcterms:W3CDTF">2012-07-14T10:51:29Z</dcterms:created>
  <dcterms:modified xsi:type="dcterms:W3CDTF">2012-07-17T14:10:14Z</dcterms:modified>
</cp:coreProperties>
</file>