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1"/>
    <p:sldMasterId id="2147483656" r:id="rId2"/>
    <p:sldMasterId id="2147483657" r:id="rId3"/>
    <p:sldMasterId id="2147483658" r:id="rId4"/>
    <p:sldMasterId id="2147483659" r:id="rId5"/>
    <p:sldMasterId id="2147483660" r:id="rId6"/>
    <p:sldMasterId id="2147483661" r:id="rId7"/>
    <p:sldMasterId id="2147483662" r:id="rId8"/>
    <p:sldMasterId id="2147483663" r:id="rId9"/>
    <p:sldMasterId id="2147483664" r:id="rId10"/>
    <p:sldMasterId id="2147483665" r:id="rId11"/>
    <p:sldMasterId id="2147483666" r:id="rId12"/>
    <p:sldMasterId id="2147483667" r:id="rId13"/>
    <p:sldMasterId id="2147483668" r:id="rId14"/>
    <p:sldMasterId id="2147483669" r:id="rId15"/>
    <p:sldMasterId id="2147483670" r:id="rId16"/>
    <p:sldMasterId id="2147483671" r:id="rId17"/>
    <p:sldMasterId id="2147483672" r:id="rId18"/>
    <p:sldMasterId id="2147483673" r:id="rId19"/>
    <p:sldMasterId id="2147483674" r:id="rId20"/>
    <p:sldMasterId id="2147483675" r:id="rId21"/>
  </p:sldMasterIdLst>
  <p:notesMasterIdLst>
    <p:notesMasterId r:id="rId66"/>
  </p:notesMasterIdLst>
  <p:sldIdLst>
    <p:sldId id="256" r:id="rId22"/>
    <p:sldId id="521" r:id="rId23"/>
    <p:sldId id="496" r:id="rId24"/>
    <p:sldId id="498" r:id="rId25"/>
    <p:sldId id="499" r:id="rId26"/>
    <p:sldId id="500" r:id="rId27"/>
    <p:sldId id="501" r:id="rId28"/>
    <p:sldId id="502" r:id="rId29"/>
    <p:sldId id="494" r:id="rId30"/>
    <p:sldId id="510" r:id="rId31"/>
    <p:sldId id="474" r:id="rId32"/>
    <p:sldId id="503" r:id="rId33"/>
    <p:sldId id="504" r:id="rId34"/>
    <p:sldId id="505" r:id="rId35"/>
    <p:sldId id="508" r:id="rId36"/>
    <p:sldId id="509" r:id="rId37"/>
    <p:sldId id="511" r:id="rId38"/>
    <p:sldId id="506" r:id="rId39"/>
    <p:sldId id="522" r:id="rId40"/>
    <p:sldId id="524" r:id="rId41"/>
    <p:sldId id="523" r:id="rId42"/>
    <p:sldId id="525" r:id="rId43"/>
    <p:sldId id="526" r:id="rId44"/>
    <p:sldId id="527" r:id="rId45"/>
    <p:sldId id="530" r:id="rId46"/>
    <p:sldId id="531" r:id="rId47"/>
    <p:sldId id="529" r:id="rId48"/>
    <p:sldId id="532" r:id="rId49"/>
    <p:sldId id="534" r:id="rId50"/>
    <p:sldId id="535" r:id="rId51"/>
    <p:sldId id="536" r:id="rId52"/>
    <p:sldId id="537" r:id="rId53"/>
    <p:sldId id="539" r:id="rId54"/>
    <p:sldId id="540" r:id="rId55"/>
    <p:sldId id="541" r:id="rId56"/>
    <p:sldId id="544" r:id="rId57"/>
    <p:sldId id="542" r:id="rId58"/>
    <p:sldId id="543" r:id="rId59"/>
    <p:sldId id="545" r:id="rId60"/>
    <p:sldId id="546" r:id="rId61"/>
    <p:sldId id="538" r:id="rId62"/>
    <p:sldId id="547" r:id="rId63"/>
    <p:sldId id="533" r:id="rId64"/>
    <p:sldId id="512" r:id="rId65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ヒラギノ角ゴ ProN W3" charset="-128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ヒラギノ角ゴ ProN W3" charset="-128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ヒラギノ角ゴ ProN W3" charset="-128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ヒラギノ角ゴ ProN W3" charset="-128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ヒラギノ角ゴ ProN W3" charset="-128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ヒラギノ角ゴ ProN W3" charset="-128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ヒラギノ角ゴ ProN W3" charset="-128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ヒラギノ角ゴ ProN W3" charset="-128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ヒラギノ角ゴ ProN W3" charset="-128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42" autoAdjust="0"/>
    <p:restoredTop sz="96226" autoAdjust="0"/>
  </p:normalViewPr>
  <p:slideViewPr>
    <p:cSldViewPr>
      <p:cViewPr>
        <p:scale>
          <a:sx n="75" d="100"/>
          <a:sy n="75" d="100"/>
        </p:scale>
        <p:origin x="-584" y="72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63" Type="http://schemas.openxmlformats.org/officeDocument/2006/relationships/slide" Target="slides/slide42.xml"/><Relationship Id="rId64" Type="http://schemas.openxmlformats.org/officeDocument/2006/relationships/slide" Target="slides/slide43.xml"/><Relationship Id="rId65" Type="http://schemas.openxmlformats.org/officeDocument/2006/relationships/slide" Target="slides/slide44.xml"/><Relationship Id="rId66" Type="http://schemas.openxmlformats.org/officeDocument/2006/relationships/notesMaster" Target="notesMasters/notesMaster1.xml"/><Relationship Id="rId67" Type="http://schemas.openxmlformats.org/officeDocument/2006/relationships/printerSettings" Target="printerSettings/printerSettings1.bin"/><Relationship Id="rId68" Type="http://schemas.openxmlformats.org/officeDocument/2006/relationships/presProps" Target="presProps.xml"/><Relationship Id="rId69" Type="http://schemas.openxmlformats.org/officeDocument/2006/relationships/viewProps" Target="viewProps.xml"/><Relationship Id="rId50" Type="http://schemas.openxmlformats.org/officeDocument/2006/relationships/slide" Target="slides/slide29.xml"/><Relationship Id="rId51" Type="http://schemas.openxmlformats.org/officeDocument/2006/relationships/slide" Target="slides/slide30.xml"/><Relationship Id="rId52" Type="http://schemas.openxmlformats.org/officeDocument/2006/relationships/slide" Target="slides/slide31.xml"/><Relationship Id="rId53" Type="http://schemas.openxmlformats.org/officeDocument/2006/relationships/slide" Target="slides/slide32.xml"/><Relationship Id="rId54" Type="http://schemas.openxmlformats.org/officeDocument/2006/relationships/slide" Target="slides/slide33.xml"/><Relationship Id="rId55" Type="http://schemas.openxmlformats.org/officeDocument/2006/relationships/slide" Target="slides/slide34.xml"/><Relationship Id="rId56" Type="http://schemas.openxmlformats.org/officeDocument/2006/relationships/slide" Target="slides/slide35.xml"/><Relationship Id="rId57" Type="http://schemas.openxmlformats.org/officeDocument/2006/relationships/slide" Target="slides/slide36.xml"/><Relationship Id="rId58" Type="http://schemas.openxmlformats.org/officeDocument/2006/relationships/slide" Target="slides/slide37.xml"/><Relationship Id="rId59" Type="http://schemas.openxmlformats.org/officeDocument/2006/relationships/slide" Target="slides/slide38.xml"/><Relationship Id="rId40" Type="http://schemas.openxmlformats.org/officeDocument/2006/relationships/slide" Target="slides/slide19.xml"/><Relationship Id="rId41" Type="http://schemas.openxmlformats.org/officeDocument/2006/relationships/slide" Target="slides/slide20.xml"/><Relationship Id="rId42" Type="http://schemas.openxmlformats.org/officeDocument/2006/relationships/slide" Target="slides/slide21.xml"/><Relationship Id="rId43" Type="http://schemas.openxmlformats.org/officeDocument/2006/relationships/slide" Target="slides/slide22.xml"/><Relationship Id="rId44" Type="http://schemas.openxmlformats.org/officeDocument/2006/relationships/slide" Target="slides/slide23.xml"/><Relationship Id="rId45" Type="http://schemas.openxmlformats.org/officeDocument/2006/relationships/slide" Target="slides/slide24.xml"/><Relationship Id="rId46" Type="http://schemas.openxmlformats.org/officeDocument/2006/relationships/slide" Target="slides/slide25.xml"/><Relationship Id="rId47" Type="http://schemas.openxmlformats.org/officeDocument/2006/relationships/slide" Target="slides/slide26.xml"/><Relationship Id="rId48" Type="http://schemas.openxmlformats.org/officeDocument/2006/relationships/slide" Target="slides/slide27.xml"/><Relationship Id="rId4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9.xml"/><Relationship Id="rId31" Type="http://schemas.openxmlformats.org/officeDocument/2006/relationships/slide" Target="slides/slide10.xml"/><Relationship Id="rId32" Type="http://schemas.openxmlformats.org/officeDocument/2006/relationships/slide" Target="slides/slide11.xml"/><Relationship Id="rId33" Type="http://schemas.openxmlformats.org/officeDocument/2006/relationships/slide" Target="slides/slide12.xml"/><Relationship Id="rId34" Type="http://schemas.openxmlformats.org/officeDocument/2006/relationships/slide" Target="slides/slide13.xml"/><Relationship Id="rId35" Type="http://schemas.openxmlformats.org/officeDocument/2006/relationships/slide" Target="slides/slide14.xml"/><Relationship Id="rId36" Type="http://schemas.openxmlformats.org/officeDocument/2006/relationships/slide" Target="slides/slide15.xml"/><Relationship Id="rId37" Type="http://schemas.openxmlformats.org/officeDocument/2006/relationships/slide" Target="slides/slide16.xml"/><Relationship Id="rId38" Type="http://schemas.openxmlformats.org/officeDocument/2006/relationships/slide" Target="slides/slide17.xml"/><Relationship Id="rId39" Type="http://schemas.openxmlformats.org/officeDocument/2006/relationships/slide" Target="slides/slide18.xml"/><Relationship Id="rId70" Type="http://schemas.openxmlformats.org/officeDocument/2006/relationships/theme" Target="theme/theme1.xml"/><Relationship Id="rId71" Type="http://schemas.openxmlformats.org/officeDocument/2006/relationships/tableStyles" Target="tableStyles.xml"/><Relationship Id="rId20" Type="http://schemas.openxmlformats.org/officeDocument/2006/relationships/slideMaster" Target="slideMasters/slideMaster20.xml"/><Relationship Id="rId21" Type="http://schemas.openxmlformats.org/officeDocument/2006/relationships/slideMaster" Target="slideMasters/slideMaster21.xml"/><Relationship Id="rId22" Type="http://schemas.openxmlformats.org/officeDocument/2006/relationships/slide" Target="slides/slide1.xml"/><Relationship Id="rId23" Type="http://schemas.openxmlformats.org/officeDocument/2006/relationships/slide" Target="slides/slide2.xml"/><Relationship Id="rId24" Type="http://schemas.openxmlformats.org/officeDocument/2006/relationships/slide" Target="slides/slide3.xml"/><Relationship Id="rId25" Type="http://schemas.openxmlformats.org/officeDocument/2006/relationships/slide" Target="slides/slide4.xml"/><Relationship Id="rId26" Type="http://schemas.openxmlformats.org/officeDocument/2006/relationships/slide" Target="slides/slide5.xml"/><Relationship Id="rId27" Type="http://schemas.openxmlformats.org/officeDocument/2006/relationships/slide" Target="slides/slide6.xml"/><Relationship Id="rId28" Type="http://schemas.openxmlformats.org/officeDocument/2006/relationships/slide" Target="slides/slide7.xml"/><Relationship Id="rId29" Type="http://schemas.openxmlformats.org/officeDocument/2006/relationships/slide" Target="slides/slide8.xml"/><Relationship Id="rId60" Type="http://schemas.openxmlformats.org/officeDocument/2006/relationships/slide" Target="slides/slide39.xml"/><Relationship Id="rId61" Type="http://schemas.openxmlformats.org/officeDocument/2006/relationships/slide" Target="slides/slide40.xml"/><Relationship Id="rId62" Type="http://schemas.openxmlformats.org/officeDocument/2006/relationships/slide" Target="slides/slide41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colin:Desktop:For%20STC:Histogram%20staff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93727835547274"/>
          <c:y val="0.13582717893022"/>
          <c:w val="0.880709502658322"/>
          <c:h val="0.689005997900136"/>
        </c:manualLayout>
      </c:layout>
      <c:barChart>
        <c:barDir val="col"/>
        <c:grouping val="stacked"/>
        <c:varyColors val="0"/>
        <c:ser>
          <c:idx val="0"/>
          <c:order val="0"/>
          <c:tx>
            <c:v>Staff numbers</c:v>
          </c:tx>
          <c:invertIfNegative val="0"/>
          <c:dLbls>
            <c:txPr>
              <a:bodyPr/>
              <a:lstStyle/>
              <a:p>
                <a:pPr>
                  <a:defRPr lang="sv-SE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'[Histogram staff.xlsx]Blad1'!$J$1:$P$1</c:f>
              <c:strCache>
                <c:ptCount val="7"/>
                <c:pt idx="0">
                  <c:v>2010 In</c:v>
                </c:pt>
                <c:pt idx="1">
                  <c:v>2010 Average</c:v>
                </c:pt>
                <c:pt idx="2">
                  <c:v>2010 Out/2011 In</c:v>
                </c:pt>
                <c:pt idx="3">
                  <c:v>2011 Average</c:v>
                </c:pt>
                <c:pt idx="4">
                  <c:v>2011 Out/2012 In</c:v>
                </c:pt>
                <c:pt idx="5">
                  <c:v>2012 Average</c:v>
                </c:pt>
                <c:pt idx="6">
                  <c:v>2012 Out</c:v>
                </c:pt>
              </c:strCache>
            </c:strRef>
          </c:cat>
          <c:val>
            <c:numRef>
              <c:f>'[Histogram staff.xlsx]Blad1'!$J$2:$P$2</c:f>
              <c:numCache>
                <c:formatCode>General</c:formatCode>
                <c:ptCount val="7"/>
                <c:pt idx="0">
                  <c:v>35.0</c:v>
                </c:pt>
                <c:pt idx="1">
                  <c:v>45.0</c:v>
                </c:pt>
                <c:pt idx="2">
                  <c:v>70.0</c:v>
                </c:pt>
                <c:pt idx="3">
                  <c:v>90.0</c:v>
                </c:pt>
                <c:pt idx="4">
                  <c:v>110.0</c:v>
                </c:pt>
                <c:pt idx="5">
                  <c:v>120.0</c:v>
                </c:pt>
                <c:pt idx="6">
                  <c:v>125.0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31424488"/>
        <c:axId val="831427496"/>
      </c:barChart>
      <c:catAx>
        <c:axId val="8314244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sv-SE"/>
            </a:pPr>
            <a:endParaRPr lang="en-US"/>
          </a:p>
        </c:txPr>
        <c:crossAx val="831427496"/>
        <c:crosses val="autoZero"/>
        <c:auto val="1"/>
        <c:lblAlgn val="ctr"/>
        <c:lblOffset val="100"/>
        <c:noMultiLvlLbl val="0"/>
      </c:catAx>
      <c:valAx>
        <c:axId val="8314274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sv-SE"/>
            </a:pPr>
            <a:endParaRPr lang="en-US"/>
          </a:p>
        </c:txPr>
        <c:crossAx val="831424488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59" name="Rectangle 3"/>
          <p:cNvSpPr>
            <a:spLocks noGrp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9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61" name="Rectangle 5"/>
          <p:cNvSpPr>
            <a:spLocks noGrp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6262" name="Rectangle 6"/>
          <p:cNvSpPr>
            <a:spLocks noGrp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3" name="Rectangle 7"/>
          <p:cNvSpPr>
            <a:spLocks noGrp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0585CBB-2977-D147-828A-D91525191F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9460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7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7C160-6059-3043-B287-C056500FCD91}" type="slidenum">
              <a:rPr lang="en-US"/>
              <a:pPr/>
              <a:t>1</a:t>
            </a:fld>
            <a:endParaRPr lang="en-US"/>
          </a:p>
        </p:txBody>
      </p:sp>
      <p:sp>
        <p:nvSpPr>
          <p:cNvPr id="261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4" name="Rectangle 3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585CBB-2977-D147-828A-D91525191FC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78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8661400" y="9169400"/>
            <a:ext cx="43434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dirty="0" err="1"/>
              <a:t>Pb</a:t>
            </a:r>
            <a:r>
              <a:rPr lang="en-US" sz="1600" dirty="0"/>
              <a:t>-based Targets for ESS</a:t>
            </a:r>
          </a:p>
          <a:p>
            <a:pPr>
              <a:defRPr/>
            </a:pPr>
            <a:r>
              <a:rPr lang="en-US" sz="1600" dirty="0"/>
              <a:t>E. Noah, 5</a:t>
            </a:r>
            <a:r>
              <a:rPr lang="en-US" sz="1600" baseline="30000" dirty="0"/>
              <a:t>th</a:t>
            </a:r>
            <a:r>
              <a:rPr lang="en-US" sz="1600" dirty="0"/>
              <a:t> TSCS, 2-3</a:t>
            </a:r>
            <a:r>
              <a:rPr lang="en-US" sz="1600" baseline="30000" dirty="0"/>
              <a:t>rd</a:t>
            </a:r>
            <a:r>
              <a:rPr lang="en-US" sz="1600" dirty="0"/>
              <a:t> September 2010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FCB17D1-B4B6-3E47-ADE9-B156EB227A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4C851-1761-F643-B815-F416606F8C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91500" y="558800"/>
            <a:ext cx="2336800" cy="720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1100" y="558800"/>
            <a:ext cx="6858000" cy="7200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87E29-3273-D642-9AF3-C568EAE9A7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TitilliumText22L 400 wt" pitchFamily="-6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TitilliumText22L 400 wt" pitchFamily="-6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1100" y="2971800"/>
            <a:ext cx="3657600" cy="4787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971800"/>
            <a:ext cx="3657600" cy="4787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>
    <p:dissolve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TitilliumText14L 600 wt" pitchFamily="-6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91500" y="558800"/>
            <a:ext cx="2336800" cy="720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1100" y="558800"/>
            <a:ext cx="6858000" cy="7200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1100" y="2971800"/>
            <a:ext cx="3657600" cy="4787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971800"/>
            <a:ext cx="3657600" cy="4787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>
    <p:dissolve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TitilliumText14L 600 wt" pitchFamily="-6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91500" y="558800"/>
            <a:ext cx="2336800" cy="720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1100" y="558800"/>
            <a:ext cx="6858000" cy="7200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488BE-A243-9647-BE1D-023BC29A5E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82789-6CB4-3342-82CD-030BBEE61B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E8EE7-62E6-E040-AC8F-3B7803AA8B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1100" y="2971800"/>
            <a:ext cx="3657600" cy="4787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971800"/>
            <a:ext cx="3657600" cy="4787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480E4-9B53-B84D-91B3-DB58ADAE9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3D7D6A-3748-054C-81AE-A8C25CBF0D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A7160-F980-F742-AAAD-9B6F6B6900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0011F-6786-A840-9607-04E5701984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1A7F81-C311-424F-AC07-52E973EE39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TitilliumText14L Bold" pitchFamily="-6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0FF37-4098-434E-B60A-173FF53CE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16D19-2889-1D43-BE95-55FCD10582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91500" y="558800"/>
            <a:ext cx="2336800" cy="720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1100" y="558800"/>
            <a:ext cx="6858000" cy="7200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6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6F11E-139D-7A4F-85D5-2093D9ACE8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Apple LiSung Light" charset="-12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27194-BA95-C746-8AC9-ED8F8315B8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452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452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1638300"/>
            <a:ext cx="2925762" cy="7073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1638300"/>
            <a:ext cx="8624888" cy="7073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1F24C9-A29D-9148-A297-A137D22903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1100" y="2971800"/>
            <a:ext cx="3657600" cy="4787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971800"/>
            <a:ext cx="3657600" cy="4787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169F8-AF6B-604E-8529-CADCAECFD2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1638300"/>
            <a:ext cx="2925762" cy="7073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1638300"/>
            <a:ext cx="8624888" cy="7073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1958E-057B-B44D-84C7-C3ECDFA24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4A6D3-37A4-1F42-BB7A-03AFFBD997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FBF0A-D765-3D43-ACA3-18D14814F1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B8721-4C46-1045-AB2C-9BD3B8D148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452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452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TitilliumText14L Bold" pitchFamily="-6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5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15BEE-FA90-1E4A-B0F6-8A645E539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156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Gill San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eg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13" Type="http://schemas.openxmlformats.org/officeDocument/2006/relationships/image" Target="../media/image6.png"/><Relationship Id="rId14" Type="http://schemas.openxmlformats.org/officeDocument/2006/relationships/image" Target="../media/image7.png"/><Relationship Id="rId15" Type="http://schemas.openxmlformats.org/officeDocument/2006/relationships/image" Target="../media/image8.png"/><Relationship Id="rId16" Type="http://schemas.openxmlformats.org/officeDocument/2006/relationships/image" Target="../media/image9.png"/><Relationship Id="rId17" Type="http://schemas.openxmlformats.org/officeDocument/2006/relationships/image" Target="../media/image3.png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5.xml"/><Relationship Id="rId12" Type="http://schemas.openxmlformats.org/officeDocument/2006/relationships/theme" Target="../theme/theme15.xml"/><Relationship Id="rId13" Type="http://schemas.openxmlformats.org/officeDocument/2006/relationships/image" Target="../media/image10.png"/><Relationship Id="rId1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1.xml"/><Relationship Id="rId8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6.xml"/><Relationship Id="rId12" Type="http://schemas.openxmlformats.org/officeDocument/2006/relationships/theme" Target="../theme/theme16.xml"/><Relationship Id="rId13" Type="http://schemas.openxmlformats.org/officeDocument/2006/relationships/image" Target="../media/image11.jpeg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67.xml"/><Relationship Id="rId3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2.xml"/><Relationship Id="rId8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5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7.xml"/><Relationship Id="rId12" Type="http://schemas.openxmlformats.org/officeDocument/2006/relationships/theme" Target="../theme/theme17.xml"/><Relationship Id="rId13" Type="http://schemas.openxmlformats.org/officeDocument/2006/relationships/image" Target="../media/image2.jpeg"/><Relationship Id="rId14" Type="http://schemas.openxmlformats.org/officeDocument/2006/relationships/image" Target="../media/image12.png"/><Relationship Id="rId1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78.xml"/><Relationship Id="rId3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3.xml"/><Relationship Id="rId8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86.xml"/></Relationships>
</file>

<file path=ppt/slideMasters/_rels/slideMaster1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8.xml"/><Relationship Id="rId12" Type="http://schemas.openxmlformats.org/officeDocument/2006/relationships/theme" Target="../theme/theme18.xml"/><Relationship Id="rId1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89.xml"/><Relationship Id="rId3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94.xml"/><Relationship Id="rId8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197.xml"/></Relationships>
</file>

<file path=ppt/slideMasters/_rels/slideMaster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9.xml"/><Relationship Id="rId12" Type="http://schemas.openxmlformats.org/officeDocument/2006/relationships/theme" Target="../theme/theme19.xml"/><Relationship Id="rId1" Type="http://schemas.openxmlformats.org/officeDocument/2006/relationships/slideLayout" Target="../slideLayouts/slideLayout199.xml"/><Relationship Id="rId2" Type="http://schemas.openxmlformats.org/officeDocument/2006/relationships/slideLayout" Target="../slideLayouts/slideLayout200.xml"/><Relationship Id="rId3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202.xml"/><Relationship Id="rId5" Type="http://schemas.openxmlformats.org/officeDocument/2006/relationships/slideLayout" Target="../slideLayouts/slideLayout203.xml"/><Relationship Id="rId6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205.xml"/><Relationship Id="rId8" Type="http://schemas.openxmlformats.org/officeDocument/2006/relationships/slideLayout" Target="../slideLayouts/slideLayout206.xml"/><Relationship Id="rId9" Type="http://schemas.openxmlformats.org/officeDocument/2006/relationships/slideLayout" Target="../slideLayouts/slideLayout207.xml"/><Relationship Id="rId10" Type="http://schemas.openxmlformats.org/officeDocument/2006/relationships/slideLayout" Target="../slideLayouts/slideLayout20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2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0.xml"/><Relationship Id="rId12" Type="http://schemas.openxmlformats.org/officeDocument/2006/relationships/theme" Target="../theme/theme20.xml"/><Relationship Id="rId1" Type="http://schemas.openxmlformats.org/officeDocument/2006/relationships/slideLayout" Target="../slideLayouts/slideLayout210.xml"/><Relationship Id="rId2" Type="http://schemas.openxmlformats.org/officeDocument/2006/relationships/slideLayout" Target="../slideLayouts/slideLayout211.xml"/><Relationship Id="rId3" Type="http://schemas.openxmlformats.org/officeDocument/2006/relationships/slideLayout" Target="../slideLayouts/slideLayout212.xml"/><Relationship Id="rId4" Type="http://schemas.openxmlformats.org/officeDocument/2006/relationships/slideLayout" Target="../slideLayouts/slideLayout213.xml"/><Relationship Id="rId5" Type="http://schemas.openxmlformats.org/officeDocument/2006/relationships/slideLayout" Target="../slideLayouts/slideLayout214.xml"/><Relationship Id="rId6" Type="http://schemas.openxmlformats.org/officeDocument/2006/relationships/slideLayout" Target="../slideLayouts/slideLayout215.xml"/><Relationship Id="rId7" Type="http://schemas.openxmlformats.org/officeDocument/2006/relationships/slideLayout" Target="../slideLayouts/slideLayout216.xml"/><Relationship Id="rId8" Type="http://schemas.openxmlformats.org/officeDocument/2006/relationships/slideLayout" Target="../slideLayouts/slideLayout217.xml"/><Relationship Id="rId9" Type="http://schemas.openxmlformats.org/officeDocument/2006/relationships/slideLayout" Target="../slideLayouts/slideLayout218.xml"/><Relationship Id="rId10" Type="http://schemas.openxmlformats.org/officeDocument/2006/relationships/slideLayout" Target="../slideLayouts/slideLayout219.xml"/></Relationships>
</file>

<file path=ppt/slideMasters/_rels/slideMaster2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1.xml"/><Relationship Id="rId12" Type="http://schemas.openxmlformats.org/officeDocument/2006/relationships/theme" Target="../theme/theme21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221.xml"/><Relationship Id="rId2" Type="http://schemas.openxmlformats.org/officeDocument/2006/relationships/slideLayout" Target="../slideLayouts/slideLayout222.xml"/><Relationship Id="rId3" Type="http://schemas.openxmlformats.org/officeDocument/2006/relationships/slideLayout" Target="../slideLayouts/slideLayout223.xml"/><Relationship Id="rId4" Type="http://schemas.openxmlformats.org/officeDocument/2006/relationships/slideLayout" Target="../slideLayouts/slideLayout224.xml"/><Relationship Id="rId5" Type="http://schemas.openxmlformats.org/officeDocument/2006/relationships/slideLayout" Target="../slideLayouts/slideLayout225.xml"/><Relationship Id="rId6" Type="http://schemas.openxmlformats.org/officeDocument/2006/relationships/slideLayout" Target="../slideLayouts/slideLayout226.xml"/><Relationship Id="rId7" Type="http://schemas.openxmlformats.org/officeDocument/2006/relationships/slideLayout" Target="../slideLayouts/slideLayout227.xml"/><Relationship Id="rId8" Type="http://schemas.openxmlformats.org/officeDocument/2006/relationships/slideLayout" Target="../slideLayouts/slideLayout228.xml"/><Relationship Id="rId9" Type="http://schemas.openxmlformats.org/officeDocument/2006/relationships/slideLayout" Target="../slideLayouts/slideLayout229.xml"/><Relationship Id="rId10" Type="http://schemas.openxmlformats.org/officeDocument/2006/relationships/slideLayout" Target="../slideLayouts/slideLayout230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4.jpe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90675" y="1193800"/>
            <a:ext cx="11566525" cy="8674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/>
          </p:cNvSpPr>
          <p:nvPr/>
        </p:nvSpPr>
        <p:spPr bwMode="auto">
          <a:xfrm>
            <a:off x="10631488" y="10055225"/>
            <a:ext cx="569912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800" b="1">
                <a:solidFill>
                  <a:srgbClr val="1C405B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page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1100" y="2971800"/>
            <a:ext cx="7467600" cy="4787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TitilliumText14L Bold" pitchFamily="-64" charset="0"/>
              </a:rPr>
              <a:t>Click to edit Master text styles</a:t>
            </a:r>
          </a:p>
          <a:p>
            <a:pPr lvl="1"/>
            <a:r>
              <a:rPr lang="en-US" dirty="0">
                <a:sym typeface="TitilliumText14L Bold" pitchFamily="-64" charset="0"/>
              </a:rPr>
              <a:t>Second level</a:t>
            </a:r>
          </a:p>
          <a:p>
            <a:pPr lvl="2"/>
            <a:r>
              <a:rPr lang="en-US" dirty="0">
                <a:sym typeface="TitilliumText14L Bold" pitchFamily="-64" charset="0"/>
              </a:rPr>
              <a:t>Third level</a:t>
            </a:r>
          </a:p>
          <a:p>
            <a:pPr lvl="3"/>
            <a:r>
              <a:rPr lang="en-US" dirty="0">
                <a:sym typeface="TitilliumText14L Bold" pitchFamily="-64" charset="0"/>
              </a:rPr>
              <a:t>Fourth level</a:t>
            </a:r>
          </a:p>
          <a:p>
            <a:pPr lvl="4"/>
            <a:r>
              <a:rPr lang="en-US" dirty="0">
                <a:sym typeface="TitilliumText14L Bold" pitchFamily="-64" charset="0"/>
              </a:rPr>
              <a:t>Fifth level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657600" y="0"/>
            <a:ext cx="9347200" cy="144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TitilliumText14L 600 wt" pitchFamily="-64" charset="0"/>
              </a:rPr>
              <a:t>Click to edit Master title style</a:t>
            </a:r>
          </a:p>
        </p:txBody>
      </p:sp>
      <p:sp>
        <p:nvSpPr>
          <p:cNvPr id="4101" name="Text Box 5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11682413" y="10058400"/>
            <a:ext cx="615950" cy="54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3600" b="1">
                <a:solidFill>
                  <a:srgbClr val="FFFFFF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defRPr>
            </a:lvl1pPr>
          </a:lstStyle>
          <a:p>
            <a:pPr>
              <a:defRPr/>
            </a:pPr>
            <a:fld id="{36F969EA-FC0D-2A48-8315-210861DD2A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381000" y="419100"/>
            <a:ext cx="1693863" cy="901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 userDrawn="1"/>
        </p:nvSpPr>
        <p:spPr>
          <a:xfrm>
            <a:off x="8407400" y="9296400"/>
            <a:ext cx="4775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/>
              <a:t>ESS </a:t>
            </a:r>
            <a:r>
              <a:rPr lang="en-US" sz="1400" dirty="0" smtClean="0"/>
              <a:t>Target Options</a:t>
            </a:r>
            <a:endParaRPr lang="en-US" sz="1400" dirty="0" smtClean="0"/>
          </a:p>
          <a:p>
            <a:pPr>
              <a:defRPr/>
            </a:pPr>
            <a:r>
              <a:rPr lang="en-US" sz="1400" dirty="0" err="1" smtClean="0"/>
              <a:t>Pb</a:t>
            </a:r>
            <a:r>
              <a:rPr lang="en-US" sz="1400" dirty="0" smtClean="0"/>
              <a:t>/Bi</a:t>
            </a:r>
            <a:r>
              <a:rPr lang="en-US" sz="1400" baseline="0" dirty="0" smtClean="0"/>
              <a:t> loop target for EURISOL</a:t>
            </a:r>
            <a:r>
              <a:rPr lang="en-US" sz="1400" dirty="0" smtClean="0"/>
              <a:t>, 10</a:t>
            </a:r>
            <a:r>
              <a:rPr lang="en-US" sz="1400" baseline="30000" dirty="0" smtClean="0"/>
              <a:t>th </a:t>
            </a:r>
            <a:r>
              <a:rPr lang="en-US" sz="1400" baseline="0" dirty="0" smtClean="0"/>
              <a:t>May</a:t>
            </a:r>
            <a:r>
              <a:rPr lang="en-US" sz="1400" dirty="0" smtClean="0"/>
              <a:t> </a:t>
            </a:r>
            <a:r>
              <a:rPr lang="en-US" sz="1400" dirty="0" smtClean="0"/>
              <a:t>2012</a:t>
            </a: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5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1C405B"/>
          </a:solidFill>
          <a:latin typeface="+mj-lt"/>
          <a:ea typeface="+mj-ea"/>
          <a:cs typeface="+mj-cs"/>
          <a:sym typeface="TitilliumText14L 600 wt" pitchFamily="-6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1C405B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1C405B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1C405B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1C405B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800">
          <a:solidFill>
            <a:srgbClr val="1C405B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800">
          <a:solidFill>
            <a:srgbClr val="1C405B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800">
          <a:solidFill>
            <a:srgbClr val="1C405B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800">
          <a:solidFill>
            <a:srgbClr val="1C405B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9pPr>
    </p:titleStyle>
    <p:bodyStyle>
      <a:lvl1pPr marL="342900" indent="-342900" algn="l" rtl="0" eaLnBrk="0" fontAlgn="base" hangingPunct="0">
        <a:spcBef>
          <a:spcPts val="1000"/>
        </a:spcBef>
        <a:spcAft>
          <a:spcPct val="0"/>
        </a:spcAft>
        <a:buClr>
          <a:srgbClr val="57ABE7"/>
        </a:buClr>
        <a:buSzPct val="125000"/>
        <a:buFont typeface="TitilliumText14L Bold" pitchFamily="-64" charset="0"/>
        <a:buChar char="&gt;"/>
        <a:defRPr sz="2400">
          <a:solidFill>
            <a:schemeClr val="tx1"/>
          </a:solidFill>
          <a:latin typeface="+mn-lt"/>
          <a:ea typeface="+mn-ea"/>
          <a:cs typeface="+mn-cs"/>
          <a:sym typeface="TitilliumText14L Bold" pitchFamily="-64" charset="0"/>
        </a:defRPr>
      </a:lvl1pPr>
      <a:lvl2pPr marL="742950" indent="-285750" algn="l" rtl="0" eaLnBrk="0" fontAlgn="base" hangingPunct="0">
        <a:spcBef>
          <a:spcPts val="1800"/>
        </a:spcBef>
        <a:spcAft>
          <a:spcPct val="0"/>
        </a:spcAft>
        <a:buClr>
          <a:srgbClr val="57ABE7"/>
        </a:buClr>
        <a:buSzPct val="125000"/>
        <a:buFont typeface="Wingdings" charset="2"/>
        <a:buChar char="§"/>
        <a:defRPr>
          <a:solidFill>
            <a:schemeClr val="tx1"/>
          </a:solidFill>
          <a:latin typeface="+mn-lt"/>
          <a:ea typeface="+mn-ea"/>
          <a:cs typeface="+mn-cs"/>
          <a:sym typeface="TitilliumText14L Bold" pitchFamily="-64" charset="0"/>
        </a:defRPr>
      </a:lvl2pPr>
      <a:lvl3pPr marL="1143000" indent="-228600" algn="l" rtl="0" eaLnBrk="0" fontAlgn="base" hangingPunct="0">
        <a:spcBef>
          <a:spcPts val="3500"/>
        </a:spcBef>
        <a:spcAft>
          <a:spcPct val="0"/>
        </a:spcAft>
        <a:buClr>
          <a:srgbClr val="57ABE7"/>
        </a:buClr>
        <a:buSzPct val="125000"/>
        <a:buFont typeface="TitilliumText14L Bold" pitchFamily="-64" charset="0"/>
        <a:defRPr>
          <a:solidFill>
            <a:schemeClr val="tx1"/>
          </a:solidFill>
          <a:latin typeface="+mn-lt"/>
          <a:ea typeface="+mn-ea"/>
          <a:cs typeface="+mn-cs"/>
          <a:sym typeface="TitilliumText14L Bold" pitchFamily="-64" charset="0"/>
        </a:defRPr>
      </a:lvl3pPr>
      <a:lvl4pPr marL="1600200" indent="-228600" algn="l" rtl="0" eaLnBrk="0" fontAlgn="base" hangingPunct="0">
        <a:spcBef>
          <a:spcPts val="3500"/>
        </a:spcBef>
        <a:spcAft>
          <a:spcPct val="0"/>
        </a:spcAft>
        <a:buClr>
          <a:srgbClr val="57ABE7"/>
        </a:buClr>
        <a:buSzPct val="125000"/>
        <a:buFont typeface="TitilliumText14L Bold" pitchFamily="-64" charset="0"/>
        <a:defRPr>
          <a:solidFill>
            <a:schemeClr val="tx1"/>
          </a:solidFill>
          <a:latin typeface="+mn-lt"/>
          <a:ea typeface="+mn-ea"/>
          <a:cs typeface="+mn-cs"/>
          <a:sym typeface="TitilliumText14L Bold" pitchFamily="-64" charset="0"/>
        </a:defRPr>
      </a:lvl4pPr>
      <a:lvl5pPr marL="2057400" indent="-228600" algn="l" rtl="0" eaLnBrk="0" fontAlgn="base" hangingPunct="0">
        <a:spcBef>
          <a:spcPts val="3500"/>
        </a:spcBef>
        <a:spcAft>
          <a:spcPct val="0"/>
        </a:spcAft>
        <a:buClr>
          <a:srgbClr val="57ABE7"/>
        </a:buClr>
        <a:buSzPct val="125000"/>
        <a:buFont typeface="TitilliumText14L Bold" pitchFamily="-64" charset="0"/>
        <a:defRPr>
          <a:solidFill>
            <a:schemeClr val="tx1"/>
          </a:solidFill>
          <a:latin typeface="+mn-lt"/>
          <a:ea typeface="+mn-ea"/>
          <a:cs typeface="+mn-cs"/>
          <a:sym typeface="TitilliumText14L Bold" pitchFamily="-64" charset="0"/>
        </a:defRPr>
      </a:lvl5pPr>
      <a:lvl6pPr marL="457200" algn="l" rtl="0" fontAlgn="base">
        <a:spcBef>
          <a:spcPts val="3500"/>
        </a:spcBef>
        <a:spcAft>
          <a:spcPct val="0"/>
        </a:spcAft>
        <a:buClr>
          <a:srgbClr val="57ABE7"/>
        </a:buClr>
        <a:buSzPct val="125000"/>
        <a:buFont typeface="TitilliumText14L Bold" pitchFamily="-64" charset="0"/>
        <a:defRPr>
          <a:solidFill>
            <a:schemeClr val="tx1"/>
          </a:solidFill>
          <a:latin typeface="+mn-lt"/>
          <a:ea typeface="+mn-ea"/>
          <a:cs typeface="+mn-cs"/>
          <a:sym typeface="TitilliumText14L Bold" pitchFamily="-64" charset="0"/>
        </a:defRPr>
      </a:lvl6pPr>
      <a:lvl7pPr marL="914400" algn="l" rtl="0" fontAlgn="base">
        <a:spcBef>
          <a:spcPts val="3500"/>
        </a:spcBef>
        <a:spcAft>
          <a:spcPct val="0"/>
        </a:spcAft>
        <a:buClr>
          <a:srgbClr val="57ABE7"/>
        </a:buClr>
        <a:buSzPct val="125000"/>
        <a:buFont typeface="TitilliumText14L Bold" pitchFamily="-64" charset="0"/>
        <a:defRPr>
          <a:solidFill>
            <a:schemeClr val="tx1"/>
          </a:solidFill>
          <a:latin typeface="+mn-lt"/>
          <a:ea typeface="+mn-ea"/>
          <a:cs typeface="+mn-cs"/>
          <a:sym typeface="TitilliumText14L Bold" pitchFamily="-64" charset="0"/>
        </a:defRPr>
      </a:lvl7pPr>
      <a:lvl8pPr marL="1371600" algn="l" rtl="0" fontAlgn="base">
        <a:spcBef>
          <a:spcPts val="3500"/>
        </a:spcBef>
        <a:spcAft>
          <a:spcPct val="0"/>
        </a:spcAft>
        <a:buClr>
          <a:srgbClr val="57ABE7"/>
        </a:buClr>
        <a:buSzPct val="125000"/>
        <a:buFont typeface="TitilliumText14L Bold" pitchFamily="-64" charset="0"/>
        <a:defRPr>
          <a:solidFill>
            <a:schemeClr val="tx1"/>
          </a:solidFill>
          <a:latin typeface="+mn-lt"/>
          <a:ea typeface="+mn-ea"/>
          <a:cs typeface="+mn-cs"/>
          <a:sym typeface="TitilliumText14L Bold" pitchFamily="-64" charset="0"/>
        </a:defRPr>
      </a:lvl8pPr>
      <a:lvl9pPr marL="1828800" algn="l" rtl="0" fontAlgn="base">
        <a:spcBef>
          <a:spcPts val="3500"/>
        </a:spcBef>
        <a:spcAft>
          <a:spcPct val="0"/>
        </a:spcAft>
        <a:buClr>
          <a:srgbClr val="57ABE7"/>
        </a:buClr>
        <a:buSzPct val="125000"/>
        <a:buFont typeface="TitilliumText14L Bold" pitchFamily="-64" charset="0"/>
        <a:defRPr>
          <a:solidFill>
            <a:schemeClr val="tx1"/>
          </a:solidFill>
          <a:latin typeface="+mn-lt"/>
          <a:ea typeface="+mn-ea"/>
          <a:cs typeface="+mn-cs"/>
          <a:sym typeface="TitilliumText14L Bold" pitchFamily="-64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1161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84" r:id="rId2"/>
    <p:sldLayoutId id="2147484085" r:id="rId3"/>
    <p:sldLayoutId id="2147484086" r:id="rId4"/>
    <p:sldLayoutId id="2147484087" r:id="rId5"/>
    <p:sldLayoutId id="2147484088" r:id="rId6"/>
    <p:sldLayoutId id="2147484089" r:id="rId7"/>
    <p:sldLayoutId id="2147484090" r:id="rId8"/>
    <p:sldLayoutId id="2147484091" r:id="rId9"/>
    <p:sldLayoutId id="2147484092" r:id="rId10"/>
    <p:sldLayoutId id="2147484093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TitilliumText14L 600 wt" pitchFamily="-64" charset="0"/>
              </a:rPr>
              <a:t>Click to edit Master title style</a:t>
            </a:r>
          </a:p>
        </p:txBody>
      </p:sp>
      <p:sp>
        <p:nvSpPr>
          <p:cNvPr id="12390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TitilliumText22L 400 wt" pitchFamily="-64" charset="0"/>
              </a:rPr>
              <a:t>Click to edit Master text styles</a:t>
            </a:r>
          </a:p>
          <a:p>
            <a:pPr lvl="1"/>
            <a:r>
              <a:rPr lang="en-US">
                <a:sym typeface="TitilliumText22L 400 wt" pitchFamily="-64" charset="0"/>
              </a:rPr>
              <a:t>Second level</a:t>
            </a:r>
          </a:p>
          <a:p>
            <a:pPr lvl="2"/>
            <a:r>
              <a:rPr lang="en-US">
                <a:sym typeface="TitilliumText22L 400 wt" pitchFamily="-64" charset="0"/>
              </a:rPr>
              <a:t>Third level</a:t>
            </a:r>
          </a:p>
          <a:p>
            <a:pPr lvl="3"/>
            <a:r>
              <a:rPr lang="en-US">
                <a:sym typeface="TitilliumText22L 400 wt" pitchFamily="-64" charset="0"/>
              </a:rPr>
              <a:t>Fourth level</a:t>
            </a:r>
          </a:p>
          <a:p>
            <a:pPr lvl="4"/>
            <a:r>
              <a:rPr lang="en-US">
                <a:sym typeface="TitilliumText22L 400 wt" pitchFamily="-64" charset="0"/>
              </a:rPr>
              <a:t>Fifth level</a:t>
            </a:r>
          </a:p>
        </p:txBody>
      </p:sp>
      <p:pic>
        <p:nvPicPr>
          <p:cNvPr id="123908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197600" y="6981825"/>
            <a:ext cx="6959600" cy="293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8436" name="Rectangle 4"/>
          <p:cNvSpPr>
            <a:spLocks/>
          </p:cNvSpPr>
          <p:nvPr/>
        </p:nvSpPr>
        <p:spPr bwMode="auto">
          <a:xfrm>
            <a:off x="344488" y="8318500"/>
            <a:ext cx="1025525" cy="2921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400">
                <a:solidFill>
                  <a:schemeClr val="tx1"/>
                </a:solidFill>
                <a:latin typeface="TitilliumTitle20" pitchFamily="-64" charset="0"/>
                <a:ea typeface="TitilliumTitle20" pitchFamily="-64" charset="0"/>
                <a:cs typeface="TitilliumTitle20" pitchFamily="-64" charset="0"/>
                <a:sym typeface="TitilliumTitle20" pitchFamily="-64" charset="0"/>
              </a:rPr>
              <a:t>2010-06-22</a:t>
            </a:r>
          </a:p>
        </p:txBody>
      </p:sp>
      <p:sp>
        <p:nvSpPr>
          <p:cNvPr id="18437" name="Rectangle 5"/>
          <p:cNvSpPr>
            <a:spLocks/>
          </p:cNvSpPr>
          <p:nvPr/>
        </p:nvSpPr>
        <p:spPr bwMode="auto">
          <a:xfrm>
            <a:off x="338138" y="8902700"/>
            <a:ext cx="2665412" cy="2921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400">
                <a:solidFill>
                  <a:schemeClr val="tx1"/>
                </a:solidFill>
                <a:latin typeface="TitilliumText22L 600 wt" pitchFamily="-64" charset="0"/>
                <a:ea typeface="TitilliumText22L 600 wt" pitchFamily="-64" charset="0"/>
                <a:cs typeface="TitilliumText22L 600 wt" pitchFamily="-64" charset="0"/>
                <a:sym typeface="TitilliumText22L 600 wt" pitchFamily="-64" charset="0"/>
              </a:rPr>
              <a:t>ESS Identity, Influence and Image</a:t>
            </a:r>
          </a:p>
        </p:txBody>
      </p:sp>
      <p:sp>
        <p:nvSpPr>
          <p:cNvPr id="18438" name="Rectangle 6"/>
          <p:cNvSpPr>
            <a:spLocks/>
          </p:cNvSpPr>
          <p:nvPr/>
        </p:nvSpPr>
        <p:spPr bwMode="auto">
          <a:xfrm>
            <a:off x="341313" y="9182100"/>
            <a:ext cx="2708275" cy="2921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400">
                <a:solidFill>
                  <a:schemeClr val="tx1"/>
                </a:solidFill>
                <a:latin typeface="TitilliumTitle20" pitchFamily="-64" charset="0"/>
                <a:ea typeface="TitilliumTitle20" pitchFamily="-64" charset="0"/>
                <a:cs typeface="TitilliumTitle20" pitchFamily="-64" charset="0"/>
                <a:sym typeface="TitilliumTitle20" pitchFamily="-64" charset="0"/>
              </a:rPr>
              <a:t>Karl McFaul, ESS Communications</a:t>
            </a:r>
          </a:p>
        </p:txBody>
      </p:sp>
      <p:sp>
        <p:nvSpPr>
          <p:cNvPr id="18439" name="Rectangle 7"/>
          <p:cNvSpPr>
            <a:spLocks/>
          </p:cNvSpPr>
          <p:nvPr/>
        </p:nvSpPr>
        <p:spPr bwMode="auto">
          <a:xfrm>
            <a:off x="338138" y="8610600"/>
            <a:ext cx="1978025" cy="2921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400">
                <a:solidFill>
                  <a:schemeClr val="tx1"/>
                </a:solidFill>
                <a:latin typeface="TitilliumTitle20" pitchFamily="-64" charset="0"/>
                <a:ea typeface="TitilliumTitle20" pitchFamily="-64" charset="0"/>
                <a:cs typeface="TitilliumTitle20" pitchFamily="-64" charset="0"/>
                <a:sym typeface="TitilliumTitle20" pitchFamily="-64" charset="0"/>
              </a:rPr>
              <a:t>Meeting point - Lund NE</a:t>
            </a:r>
          </a:p>
        </p:txBody>
      </p:sp>
      <p:sp>
        <p:nvSpPr>
          <p:cNvPr id="18440" name="Rectangle 8"/>
          <p:cNvSpPr>
            <a:spLocks/>
          </p:cNvSpPr>
          <p:nvPr/>
        </p:nvSpPr>
        <p:spPr bwMode="auto">
          <a:xfrm>
            <a:off x="9423400" y="9086850"/>
            <a:ext cx="3390900" cy="4064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>
              <a:lnSpc>
                <a:spcPct val="110000"/>
              </a:lnSpc>
              <a:defRPr/>
            </a:pPr>
            <a:r>
              <a:rPr lang="en-US" sz="2400">
                <a:solidFill>
                  <a:srgbClr val="1A1A1A"/>
                </a:solidFill>
                <a:latin typeface="TitilliumText22L 250 wt" pitchFamily="-64" charset="0"/>
                <a:ea typeface="TitilliumText22L 250 wt" pitchFamily="-64" charset="0"/>
                <a:cs typeface="TitilliumText22L 250 wt" pitchFamily="-64" charset="0"/>
                <a:sym typeface="TitilliumText22L 250 wt" pitchFamily="-64" charset="0"/>
              </a:rPr>
              <a:t>ESS Science for Society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  <p:sldLayoutId id="2147484095" r:id="rId2"/>
    <p:sldLayoutId id="2147484096" r:id="rId3"/>
    <p:sldLayoutId id="2147484097" r:id="rId4"/>
    <p:sldLayoutId id="2147484098" r:id="rId5"/>
    <p:sldLayoutId id="2147484099" r:id="rId6"/>
    <p:sldLayoutId id="2147484100" r:id="rId7"/>
    <p:sldLayoutId id="2147484101" r:id="rId8"/>
    <p:sldLayoutId id="2147484102" r:id="rId9"/>
    <p:sldLayoutId id="2147484103" r:id="rId10"/>
    <p:sldLayoutId id="2147484104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TitilliumText14L 600 wt" pitchFamily="-6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TitilliumText22L 400 wt" pitchFamily="-6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TitilliumText22L 400 wt" pitchFamily="-6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TitilliumText22L 400 wt" pitchFamily="-6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TitilliumText22L 400 wt" pitchFamily="-6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TitilliumText22L 400 wt" pitchFamily="-6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TitilliumText22L 400 wt" pitchFamily="-6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TitilliumText22L 400 wt" pitchFamily="-6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TitilliumText22L 400 wt" pitchFamily="-6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TitilliumText22L 400 wt" pitchFamily="-6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3619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4848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6" r:id="rId1"/>
    <p:sldLayoutId id="2147484117" r:id="rId2"/>
    <p:sldLayoutId id="2147484118" r:id="rId3"/>
    <p:sldLayoutId id="2147484119" r:id="rId4"/>
    <p:sldLayoutId id="2147484120" r:id="rId5"/>
    <p:sldLayoutId id="2147484121" r:id="rId6"/>
    <p:sldLayoutId id="2147484122" r:id="rId7"/>
    <p:sldLayoutId id="2147484123" r:id="rId8"/>
    <p:sldLayoutId id="2147484124" r:id="rId9"/>
    <p:sldLayoutId id="2147484125" r:id="rId10"/>
    <p:sldLayoutId id="2147484126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1409700" y="-12700"/>
            <a:ext cx="9944100" cy="976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-1409700" y="-12700"/>
            <a:ext cx="9944100" cy="976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-1270000" y="-12700"/>
            <a:ext cx="9944100" cy="976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-1270000" y="-15875"/>
            <a:ext cx="9944100" cy="9764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534400" y="3822700"/>
            <a:ext cx="3937000" cy="2095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27" r:id="rId1"/>
    <p:sldLayoutId id="2147484128" r:id="rId2"/>
    <p:sldLayoutId id="2147484129" r:id="rId3"/>
    <p:sldLayoutId id="2147484130" r:id="rId4"/>
    <p:sldLayoutId id="2147484131" r:id="rId5"/>
    <p:sldLayoutId id="2147484132" r:id="rId6"/>
    <p:sldLayoutId id="2147484133" r:id="rId7"/>
    <p:sldLayoutId id="2147484134" r:id="rId8"/>
    <p:sldLayoutId id="2147484135" r:id="rId9"/>
    <p:sldLayoutId id="2147484136" r:id="rId10"/>
    <p:sldLayoutId id="2147484137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0"/>
                            </p:stCondLst>
                            <p:childTnLst>
                              <p:par>
                                <p:cTn id="2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TitilliumText14L 600 wt" pitchFamily="-6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9pPr>
    </p:titleStyle>
    <p:bodyStyle>
      <a:lvl1pPr marL="889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TitilliumText22L 400 wt" pitchFamily="-6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1pPr>
      <a:lvl2pPr marL="1333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TitilliumText22L 400 wt" pitchFamily="-6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2pPr>
      <a:lvl3pPr marL="1778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TitilliumText22L 400 wt" pitchFamily="-6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3pPr>
      <a:lvl4pPr marL="22225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TitilliumText22L 400 wt" pitchFamily="-6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4pPr>
      <a:lvl5pPr marL="26670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TitilliumText22L 400 wt" pitchFamily="-6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TitilliumText22L 400 wt" pitchFamily="-6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TitilliumText22L 400 wt" pitchFamily="-6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TitilliumText22L 400 wt" pitchFamily="-6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TitilliumText22L 400 wt" pitchFamily="-6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TitilliumText22L 400 wt" pitchFamily="-64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8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1100" y="2971800"/>
            <a:ext cx="7467600" cy="4787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TitilliumText14L 600 wt" pitchFamily="-64" charset="0"/>
              </a:rPr>
              <a:t>Click to edit Master text styles</a:t>
            </a:r>
          </a:p>
          <a:p>
            <a:pPr lvl="1"/>
            <a:r>
              <a:rPr lang="en-US">
                <a:sym typeface="TitilliumText14L 600 wt" pitchFamily="-64" charset="0"/>
              </a:rPr>
              <a:t>Second level</a:t>
            </a:r>
          </a:p>
          <a:p>
            <a:pPr lvl="2"/>
            <a:r>
              <a:rPr lang="en-US">
                <a:sym typeface="TitilliumText14L 600 wt" pitchFamily="-64" charset="0"/>
              </a:rPr>
              <a:t>Third level</a:t>
            </a:r>
          </a:p>
          <a:p>
            <a:pPr lvl="3"/>
            <a:r>
              <a:rPr lang="en-US">
                <a:sym typeface="TitilliumText14L 600 wt" pitchFamily="-64" charset="0"/>
              </a:rPr>
              <a:t>Fourth level</a:t>
            </a:r>
          </a:p>
          <a:p>
            <a:pPr lvl="4"/>
            <a:r>
              <a:rPr lang="en-US">
                <a:sym typeface="TitilliumText14L 600 wt" pitchFamily="-64" charset="0"/>
              </a:rPr>
              <a:t>Fifth level</a:t>
            </a:r>
          </a:p>
        </p:txBody>
      </p:sp>
      <p:sp>
        <p:nvSpPr>
          <p:cNvPr id="17306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81100" y="558800"/>
            <a:ext cx="9347200" cy="1943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TitilliumText14L 600 wt" pitchFamily="-64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8" r:id="rId1"/>
    <p:sldLayoutId id="2147484139" r:id="rId2"/>
    <p:sldLayoutId id="2147484140" r:id="rId3"/>
    <p:sldLayoutId id="2147484141" r:id="rId4"/>
    <p:sldLayoutId id="2147484142" r:id="rId5"/>
    <p:sldLayoutId id="2147484143" r:id="rId6"/>
    <p:sldLayoutId id="2147484144" r:id="rId7"/>
    <p:sldLayoutId id="2147484145" r:id="rId8"/>
    <p:sldLayoutId id="2147484146" r:id="rId9"/>
    <p:sldLayoutId id="2147484147" r:id="rId10"/>
    <p:sldLayoutId id="2147484148" r:id="rId11"/>
  </p:sldLayoutIdLst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 bldLvl="5" autoUpdateAnimBg="0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25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25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25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25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25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+mj-lt"/>
          <a:ea typeface="+mj-ea"/>
          <a:cs typeface="+mj-cs"/>
          <a:sym typeface="TitilliumText14L 600 wt" pitchFamily="-6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9pPr>
    </p:titleStyle>
    <p:bodyStyle>
      <a:lvl1pPr marL="342900" indent="-342900" algn="l" rtl="0" eaLnBrk="0" fontAlgn="base" hangingPunct="0">
        <a:spcBef>
          <a:spcPts val="1000"/>
        </a:spcBef>
        <a:spcAft>
          <a:spcPct val="0"/>
        </a:spcAft>
        <a:buClr>
          <a:srgbClr val="FFFFFF"/>
        </a:buClr>
        <a:buSzPct val="125000"/>
        <a:buFont typeface="TitilliumText14L 600 wt" pitchFamily="-64" charset="0"/>
        <a:buChar char="&gt;"/>
        <a:defRPr sz="2400">
          <a:solidFill>
            <a:srgbClr val="FFFFFF"/>
          </a:solidFill>
          <a:latin typeface="+mn-lt"/>
          <a:ea typeface="+mn-ea"/>
          <a:cs typeface="+mn-cs"/>
          <a:sym typeface="TitilliumText14L 600 wt" pitchFamily="-64" charset="0"/>
        </a:defRPr>
      </a:lvl1pPr>
      <a:lvl2pPr marL="742950" indent="-285750" algn="l" rtl="0" eaLnBrk="0" fontAlgn="base" hangingPunct="0">
        <a:spcBef>
          <a:spcPts val="3500"/>
        </a:spcBef>
        <a:spcAft>
          <a:spcPct val="0"/>
        </a:spcAft>
        <a:buClr>
          <a:srgbClr val="FFFFFF"/>
        </a:buClr>
        <a:buSzPct val="125000"/>
        <a:buFont typeface="TitilliumText14L 600 wt" pitchFamily="-64" charset="0"/>
        <a:defRPr>
          <a:solidFill>
            <a:srgbClr val="FFFFFF"/>
          </a:solidFill>
          <a:latin typeface="+mn-lt"/>
          <a:ea typeface="+mn-ea"/>
          <a:cs typeface="+mn-cs"/>
          <a:sym typeface="TitilliumText14L 600 wt" pitchFamily="-64" charset="0"/>
        </a:defRPr>
      </a:lvl2pPr>
      <a:lvl3pPr marL="1143000" indent="-228600" algn="l" rtl="0" eaLnBrk="0" fontAlgn="base" hangingPunct="0">
        <a:spcBef>
          <a:spcPts val="3500"/>
        </a:spcBef>
        <a:spcAft>
          <a:spcPct val="0"/>
        </a:spcAft>
        <a:buClr>
          <a:srgbClr val="FFFFFF"/>
        </a:buClr>
        <a:buSzPct val="125000"/>
        <a:buFont typeface="TitilliumText14L 600 wt" pitchFamily="-64" charset="0"/>
        <a:defRPr>
          <a:solidFill>
            <a:srgbClr val="FFFFFF"/>
          </a:solidFill>
          <a:latin typeface="+mn-lt"/>
          <a:ea typeface="+mn-ea"/>
          <a:cs typeface="+mn-cs"/>
          <a:sym typeface="TitilliumText14L 600 wt" pitchFamily="-64" charset="0"/>
        </a:defRPr>
      </a:lvl3pPr>
      <a:lvl4pPr marL="1600200" indent="-228600" algn="l" rtl="0" eaLnBrk="0" fontAlgn="base" hangingPunct="0">
        <a:spcBef>
          <a:spcPts val="3500"/>
        </a:spcBef>
        <a:spcAft>
          <a:spcPct val="0"/>
        </a:spcAft>
        <a:buClr>
          <a:srgbClr val="FFFFFF"/>
        </a:buClr>
        <a:buSzPct val="125000"/>
        <a:buFont typeface="TitilliumText14L 600 wt" pitchFamily="-64" charset="0"/>
        <a:defRPr>
          <a:solidFill>
            <a:srgbClr val="FFFFFF"/>
          </a:solidFill>
          <a:latin typeface="+mn-lt"/>
          <a:ea typeface="+mn-ea"/>
          <a:cs typeface="+mn-cs"/>
          <a:sym typeface="TitilliumText14L 600 wt" pitchFamily="-64" charset="0"/>
        </a:defRPr>
      </a:lvl4pPr>
      <a:lvl5pPr marL="2057400" indent="-228600" algn="l" rtl="0" eaLnBrk="0" fontAlgn="base" hangingPunct="0">
        <a:spcBef>
          <a:spcPts val="3500"/>
        </a:spcBef>
        <a:spcAft>
          <a:spcPct val="0"/>
        </a:spcAft>
        <a:buClr>
          <a:srgbClr val="FFFFFF"/>
        </a:buClr>
        <a:buSzPct val="125000"/>
        <a:buFont typeface="TitilliumText14L 600 wt" pitchFamily="-64" charset="0"/>
        <a:defRPr>
          <a:solidFill>
            <a:srgbClr val="FFFFFF"/>
          </a:solidFill>
          <a:latin typeface="+mn-lt"/>
          <a:ea typeface="+mn-ea"/>
          <a:cs typeface="+mn-cs"/>
          <a:sym typeface="TitilliumText14L 600 wt" pitchFamily="-64" charset="0"/>
        </a:defRPr>
      </a:lvl5pPr>
      <a:lvl6pPr marL="457200" algn="l" rtl="0" fontAlgn="base">
        <a:spcBef>
          <a:spcPts val="3500"/>
        </a:spcBef>
        <a:spcAft>
          <a:spcPct val="0"/>
        </a:spcAft>
        <a:buClr>
          <a:srgbClr val="FFFFFF"/>
        </a:buClr>
        <a:buSzPct val="125000"/>
        <a:buFont typeface="TitilliumText14L 600 wt" pitchFamily="-64" charset="0"/>
        <a:defRPr>
          <a:solidFill>
            <a:srgbClr val="FFFFFF"/>
          </a:solidFill>
          <a:latin typeface="+mn-lt"/>
          <a:ea typeface="+mn-ea"/>
          <a:cs typeface="+mn-cs"/>
          <a:sym typeface="TitilliumText14L 600 wt" pitchFamily="-64" charset="0"/>
        </a:defRPr>
      </a:lvl6pPr>
      <a:lvl7pPr marL="914400" algn="l" rtl="0" fontAlgn="base">
        <a:spcBef>
          <a:spcPts val="3500"/>
        </a:spcBef>
        <a:spcAft>
          <a:spcPct val="0"/>
        </a:spcAft>
        <a:buClr>
          <a:srgbClr val="FFFFFF"/>
        </a:buClr>
        <a:buSzPct val="125000"/>
        <a:buFont typeface="TitilliumText14L 600 wt" pitchFamily="-64" charset="0"/>
        <a:defRPr>
          <a:solidFill>
            <a:srgbClr val="FFFFFF"/>
          </a:solidFill>
          <a:latin typeface="+mn-lt"/>
          <a:ea typeface="+mn-ea"/>
          <a:cs typeface="+mn-cs"/>
          <a:sym typeface="TitilliumText14L 600 wt" pitchFamily="-64" charset="0"/>
        </a:defRPr>
      </a:lvl7pPr>
      <a:lvl8pPr marL="1371600" algn="l" rtl="0" fontAlgn="base">
        <a:spcBef>
          <a:spcPts val="3500"/>
        </a:spcBef>
        <a:spcAft>
          <a:spcPct val="0"/>
        </a:spcAft>
        <a:buClr>
          <a:srgbClr val="FFFFFF"/>
        </a:buClr>
        <a:buSzPct val="125000"/>
        <a:buFont typeface="TitilliumText14L 600 wt" pitchFamily="-64" charset="0"/>
        <a:defRPr>
          <a:solidFill>
            <a:srgbClr val="FFFFFF"/>
          </a:solidFill>
          <a:latin typeface="+mn-lt"/>
          <a:ea typeface="+mn-ea"/>
          <a:cs typeface="+mn-cs"/>
          <a:sym typeface="TitilliumText14L 600 wt" pitchFamily="-64" charset="0"/>
        </a:defRPr>
      </a:lvl8pPr>
      <a:lvl9pPr marL="1828800" algn="l" rtl="0" fontAlgn="base">
        <a:spcBef>
          <a:spcPts val="3500"/>
        </a:spcBef>
        <a:spcAft>
          <a:spcPct val="0"/>
        </a:spcAft>
        <a:buClr>
          <a:srgbClr val="FFFFFF"/>
        </a:buClr>
        <a:buSzPct val="125000"/>
        <a:buFont typeface="TitilliumText14L 600 wt" pitchFamily="-64" charset="0"/>
        <a:defRPr>
          <a:solidFill>
            <a:srgbClr val="FFFFFF"/>
          </a:solidFill>
          <a:latin typeface="+mn-lt"/>
          <a:ea typeface="+mn-ea"/>
          <a:cs typeface="+mn-cs"/>
          <a:sym typeface="TitilliumText14L 600 wt" pitchFamily="-64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346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1100" y="2971800"/>
            <a:ext cx="7467600" cy="4787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TitilliumText14L 600 wt" pitchFamily="-64" charset="0"/>
              </a:rPr>
              <a:t>Click to edit Master text styles</a:t>
            </a:r>
          </a:p>
          <a:p>
            <a:pPr lvl="1"/>
            <a:r>
              <a:rPr lang="en-US">
                <a:sym typeface="TitilliumText14L 600 wt" pitchFamily="-64" charset="0"/>
              </a:rPr>
              <a:t>Second level</a:t>
            </a:r>
          </a:p>
          <a:p>
            <a:pPr lvl="2"/>
            <a:r>
              <a:rPr lang="en-US">
                <a:sym typeface="TitilliumText14L 600 wt" pitchFamily="-64" charset="0"/>
              </a:rPr>
              <a:t>Third level</a:t>
            </a:r>
          </a:p>
          <a:p>
            <a:pPr lvl="3"/>
            <a:r>
              <a:rPr lang="en-US">
                <a:sym typeface="TitilliumText14L 600 wt" pitchFamily="-64" charset="0"/>
              </a:rPr>
              <a:t>Fourth level</a:t>
            </a:r>
          </a:p>
          <a:p>
            <a:pPr lvl="4"/>
            <a:r>
              <a:rPr lang="en-US">
                <a:sym typeface="TitilliumText14L 600 wt" pitchFamily="-64" charset="0"/>
              </a:rPr>
              <a:t>Fifth level</a:t>
            </a:r>
          </a:p>
        </p:txBody>
      </p:sp>
      <p:sp>
        <p:nvSpPr>
          <p:cNvPr id="18534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81100" y="558800"/>
            <a:ext cx="9347200" cy="1943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TitilliumText14L 600 wt" pitchFamily="-64" charset="0"/>
              </a:rPr>
              <a:t>Click to edit Master title style</a:t>
            </a:r>
          </a:p>
        </p:txBody>
      </p:sp>
      <p:pic>
        <p:nvPicPr>
          <p:cNvPr id="185349" name="Picture 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81000" y="419100"/>
            <a:ext cx="1693863" cy="901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49" r:id="rId1"/>
    <p:sldLayoutId id="2147484150" r:id="rId2"/>
    <p:sldLayoutId id="2147484151" r:id="rId3"/>
    <p:sldLayoutId id="2147484152" r:id="rId4"/>
    <p:sldLayoutId id="2147484153" r:id="rId5"/>
    <p:sldLayoutId id="2147484154" r:id="rId6"/>
    <p:sldLayoutId id="2147484155" r:id="rId7"/>
    <p:sldLayoutId id="2147484156" r:id="rId8"/>
    <p:sldLayoutId id="2147484157" r:id="rId9"/>
    <p:sldLayoutId id="2147484158" r:id="rId10"/>
    <p:sldLayoutId id="2147484159" r:id="rId11"/>
  </p:sldLayoutIdLst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 bldLvl="5" autoUpdateAnimBg="0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35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35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35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35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35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+mj-lt"/>
          <a:ea typeface="+mj-ea"/>
          <a:cs typeface="+mj-cs"/>
          <a:sym typeface="TitilliumText14L 600 wt" pitchFamily="-6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9pPr>
    </p:titleStyle>
    <p:bodyStyle>
      <a:lvl1pPr marL="342900" indent="-342900" algn="l" rtl="0" eaLnBrk="0" fontAlgn="base" hangingPunct="0">
        <a:spcBef>
          <a:spcPts val="1000"/>
        </a:spcBef>
        <a:spcAft>
          <a:spcPct val="0"/>
        </a:spcAft>
        <a:buClr>
          <a:srgbClr val="FFFFFF"/>
        </a:buClr>
        <a:buSzPct val="125000"/>
        <a:buFont typeface="TitilliumText14L 600 wt" pitchFamily="-64" charset="0"/>
        <a:buChar char="&gt;"/>
        <a:defRPr sz="2400">
          <a:solidFill>
            <a:srgbClr val="FFFFFF"/>
          </a:solidFill>
          <a:latin typeface="+mn-lt"/>
          <a:ea typeface="+mn-ea"/>
          <a:cs typeface="+mn-cs"/>
          <a:sym typeface="TitilliumText14L 600 wt" pitchFamily="-64" charset="0"/>
        </a:defRPr>
      </a:lvl1pPr>
      <a:lvl2pPr marL="742950" indent="-285750" algn="l" rtl="0" eaLnBrk="0" fontAlgn="base" hangingPunct="0">
        <a:spcBef>
          <a:spcPts val="3500"/>
        </a:spcBef>
        <a:spcAft>
          <a:spcPct val="0"/>
        </a:spcAft>
        <a:buClr>
          <a:srgbClr val="FFFFFF"/>
        </a:buClr>
        <a:buSzPct val="125000"/>
        <a:buFont typeface="TitilliumText14L 600 wt" pitchFamily="-64" charset="0"/>
        <a:defRPr>
          <a:solidFill>
            <a:srgbClr val="FFFFFF"/>
          </a:solidFill>
          <a:latin typeface="+mn-lt"/>
          <a:ea typeface="+mn-ea"/>
          <a:cs typeface="+mn-cs"/>
          <a:sym typeface="TitilliumText14L 600 wt" pitchFamily="-64" charset="0"/>
        </a:defRPr>
      </a:lvl2pPr>
      <a:lvl3pPr marL="1143000" indent="-228600" algn="l" rtl="0" eaLnBrk="0" fontAlgn="base" hangingPunct="0">
        <a:spcBef>
          <a:spcPts val="3500"/>
        </a:spcBef>
        <a:spcAft>
          <a:spcPct val="0"/>
        </a:spcAft>
        <a:buClr>
          <a:srgbClr val="FFFFFF"/>
        </a:buClr>
        <a:buSzPct val="125000"/>
        <a:buFont typeface="TitilliumText14L 600 wt" pitchFamily="-64" charset="0"/>
        <a:defRPr>
          <a:solidFill>
            <a:srgbClr val="FFFFFF"/>
          </a:solidFill>
          <a:latin typeface="+mn-lt"/>
          <a:ea typeface="+mn-ea"/>
          <a:cs typeface="+mn-cs"/>
          <a:sym typeface="TitilliumText14L 600 wt" pitchFamily="-64" charset="0"/>
        </a:defRPr>
      </a:lvl3pPr>
      <a:lvl4pPr marL="1600200" indent="-228600" algn="l" rtl="0" eaLnBrk="0" fontAlgn="base" hangingPunct="0">
        <a:spcBef>
          <a:spcPts val="3500"/>
        </a:spcBef>
        <a:spcAft>
          <a:spcPct val="0"/>
        </a:spcAft>
        <a:buClr>
          <a:srgbClr val="FFFFFF"/>
        </a:buClr>
        <a:buSzPct val="125000"/>
        <a:buFont typeface="TitilliumText14L 600 wt" pitchFamily="-64" charset="0"/>
        <a:defRPr>
          <a:solidFill>
            <a:srgbClr val="FFFFFF"/>
          </a:solidFill>
          <a:latin typeface="+mn-lt"/>
          <a:ea typeface="+mn-ea"/>
          <a:cs typeface="+mn-cs"/>
          <a:sym typeface="TitilliumText14L 600 wt" pitchFamily="-64" charset="0"/>
        </a:defRPr>
      </a:lvl4pPr>
      <a:lvl5pPr marL="2057400" indent="-228600" algn="l" rtl="0" eaLnBrk="0" fontAlgn="base" hangingPunct="0">
        <a:spcBef>
          <a:spcPts val="3500"/>
        </a:spcBef>
        <a:spcAft>
          <a:spcPct val="0"/>
        </a:spcAft>
        <a:buClr>
          <a:srgbClr val="FFFFFF"/>
        </a:buClr>
        <a:buSzPct val="125000"/>
        <a:buFont typeface="TitilliumText14L 600 wt" pitchFamily="-64" charset="0"/>
        <a:defRPr>
          <a:solidFill>
            <a:srgbClr val="FFFFFF"/>
          </a:solidFill>
          <a:latin typeface="+mn-lt"/>
          <a:ea typeface="+mn-ea"/>
          <a:cs typeface="+mn-cs"/>
          <a:sym typeface="TitilliumText14L 600 wt" pitchFamily="-64" charset="0"/>
        </a:defRPr>
      </a:lvl5pPr>
      <a:lvl6pPr marL="457200" algn="l" rtl="0" fontAlgn="base">
        <a:spcBef>
          <a:spcPts val="3500"/>
        </a:spcBef>
        <a:spcAft>
          <a:spcPct val="0"/>
        </a:spcAft>
        <a:buClr>
          <a:srgbClr val="FFFFFF"/>
        </a:buClr>
        <a:buSzPct val="125000"/>
        <a:buFont typeface="TitilliumText14L 600 wt" pitchFamily="-64" charset="0"/>
        <a:defRPr>
          <a:solidFill>
            <a:srgbClr val="FFFFFF"/>
          </a:solidFill>
          <a:latin typeface="+mn-lt"/>
          <a:ea typeface="+mn-ea"/>
          <a:cs typeface="+mn-cs"/>
          <a:sym typeface="TitilliumText14L 600 wt" pitchFamily="-64" charset="0"/>
        </a:defRPr>
      </a:lvl6pPr>
      <a:lvl7pPr marL="914400" algn="l" rtl="0" fontAlgn="base">
        <a:spcBef>
          <a:spcPts val="3500"/>
        </a:spcBef>
        <a:spcAft>
          <a:spcPct val="0"/>
        </a:spcAft>
        <a:buClr>
          <a:srgbClr val="FFFFFF"/>
        </a:buClr>
        <a:buSzPct val="125000"/>
        <a:buFont typeface="TitilliumText14L 600 wt" pitchFamily="-64" charset="0"/>
        <a:defRPr>
          <a:solidFill>
            <a:srgbClr val="FFFFFF"/>
          </a:solidFill>
          <a:latin typeface="+mn-lt"/>
          <a:ea typeface="+mn-ea"/>
          <a:cs typeface="+mn-cs"/>
          <a:sym typeface="TitilliumText14L 600 wt" pitchFamily="-64" charset="0"/>
        </a:defRPr>
      </a:lvl7pPr>
      <a:lvl8pPr marL="1371600" algn="l" rtl="0" fontAlgn="base">
        <a:spcBef>
          <a:spcPts val="3500"/>
        </a:spcBef>
        <a:spcAft>
          <a:spcPct val="0"/>
        </a:spcAft>
        <a:buClr>
          <a:srgbClr val="FFFFFF"/>
        </a:buClr>
        <a:buSzPct val="125000"/>
        <a:buFont typeface="TitilliumText14L 600 wt" pitchFamily="-64" charset="0"/>
        <a:defRPr>
          <a:solidFill>
            <a:srgbClr val="FFFFFF"/>
          </a:solidFill>
          <a:latin typeface="+mn-lt"/>
          <a:ea typeface="+mn-ea"/>
          <a:cs typeface="+mn-cs"/>
          <a:sym typeface="TitilliumText14L 600 wt" pitchFamily="-64" charset="0"/>
        </a:defRPr>
      </a:lvl8pPr>
      <a:lvl9pPr marL="1828800" algn="l" rtl="0" fontAlgn="base">
        <a:spcBef>
          <a:spcPts val="3500"/>
        </a:spcBef>
        <a:spcAft>
          <a:spcPct val="0"/>
        </a:spcAft>
        <a:buClr>
          <a:srgbClr val="FFFFFF"/>
        </a:buClr>
        <a:buSzPct val="125000"/>
        <a:buFont typeface="TitilliumText14L 600 wt" pitchFamily="-64" charset="0"/>
        <a:defRPr>
          <a:solidFill>
            <a:srgbClr val="FFFFFF"/>
          </a:solidFill>
          <a:latin typeface="+mn-lt"/>
          <a:ea typeface="+mn-ea"/>
          <a:cs typeface="+mn-cs"/>
          <a:sym typeface="TitilliumText14L 600 wt" pitchFamily="-64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634" name="Picture 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7635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061700" y="457200"/>
            <a:ext cx="1270000" cy="1270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4579" name="Rectangle 3"/>
          <p:cNvSpPr>
            <a:spLocks/>
          </p:cNvSpPr>
          <p:nvPr/>
        </p:nvSpPr>
        <p:spPr bwMode="auto">
          <a:xfrm>
            <a:off x="10661650" y="9017000"/>
            <a:ext cx="584200" cy="2667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800" b="1">
                <a:solidFill>
                  <a:srgbClr val="1C405B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page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1100" y="2971800"/>
            <a:ext cx="7467600" cy="4787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TitilliumText14L Bold" pitchFamily="-64" charset="0"/>
              </a:rPr>
              <a:t>Click to edit Master text styles</a:t>
            </a:r>
          </a:p>
          <a:p>
            <a:pPr lvl="1"/>
            <a:r>
              <a:rPr lang="en-US">
                <a:sym typeface="TitilliumText14L Bold" pitchFamily="-64" charset="0"/>
              </a:rPr>
              <a:t>Second level</a:t>
            </a:r>
          </a:p>
          <a:p>
            <a:pPr lvl="2"/>
            <a:r>
              <a:rPr lang="en-US">
                <a:sym typeface="TitilliumText14L Bold" pitchFamily="-64" charset="0"/>
              </a:rPr>
              <a:t>Third level</a:t>
            </a:r>
          </a:p>
          <a:p>
            <a:pPr lvl="3"/>
            <a:r>
              <a:rPr lang="en-US">
                <a:sym typeface="TitilliumText14L Bold" pitchFamily="-64" charset="0"/>
              </a:rPr>
              <a:t>Fourth level</a:t>
            </a:r>
          </a:p>
          <a:p>
            <a:pPr lvl="4"/>
            <a:r>
              <a:rPr lang="en-US">
                <a:sym typeface="TitilliumText14L Bold" pitchFamily="-64" charset="0"/>
              </a:rPr>
              <a:t>Fifth level</a:t>
            </a:r>
          </a:p>
        </p:txBody>
      </p:sp>
      <p:sp>
        <p:nvSpPr>
          <p:cNvPr id="197638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181100" y="558800"/>
            <a:ext cx="9347200" cy="1943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TitilliumText14L 600 wt" pitchFamily="-64" charset="0"/>
              </a:rPr>
              <a:t>Click to edit Master title style</a:t>
            </a:r>
          </a:p>
        </p:txBody>
      </p:sp>
      <p:sp>
        <p:nvSpPr>
          <p:cNvPr id="24582" name="Text Box 6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11250613" y="8801100"/>
            <a:ext cx="615950" cy="54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3600" b="1">
                <a:solidFill>
                  <a:srgbClr val="FFFFFF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defRPr>
            </a:lvl1pPr>
          </a:lstStyle>
          <a:p>
            <a:pPr>
              <a:defRPr/>
            </a:pPr>
            <a:fld id="{BB796C71-35EE-6D48-8915-C89F879EA5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4583" name="Rectangle 7"/>
          <p:cNvSpPr>
            <a:spLocks/>
          </p:cNvSpPr>
          <p:nvPr/>
        </p:nvSpPr>
        <p:spPr bwMode="auto">
          <a:xfrm>
            <a:off x="1193800" y="9004300"/>
            <a:ext cx="3059113" cy="2921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l">
              <a:lnSpc>
                <a:spcPct val="120000"/>
              </a:lnSpc>
              <a:spcBef>
                <a:spcPts val="575"/>
              </a:spcBef>
              <a:defRPr/>
            </a:pPr>
            <a:r>
              <a:rPr lang="en-US" sz="1800" b="1">
                <a:solidFill>
                  <a:srgbClr val="00415C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Date</a:t>
            </a:r>
            <a:r>
              <a:rPr lang="en-US" sz="1800">
                <a:solidFill>
                  <a:srgbClr val="00415C"/>
                </a:solidFill>
                <a:latin typeface="TitilliumText14L 800 wt" pitchFamily="-64" charset="0"/>
                <a:ea typeface="TitilliumText14L 800 wt" pitchFamily="-64" charset="0"/>
                <a:cs typeface="TitilliumText14L 800 wt" pitchFamily="-64" charset="0"/>
                <a:sym typeface="TitilliumText14L 800 wt" pitchFamily="-64" charset="0"/>
              </a:rPr>
              <a:t>  </a:t>
            </a:r>
            <a:r>
              <a:rPr lang="en-US" sz="1800" b="1">
                <a:solidFill>
                  <a:srgbClr val="00415C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</a:t>
            </a:r>
            <a:r>
              <a:rPr lang="en-US" sz="1800">
                <a:solidFill>
                  <a:srgbClr val="00415C"/>
                </a:solidFill>
                <a:latin typeface="TitilliumText14L 800 wt" pitchFamily="-64" charset="0"/>
                <a:ea typeface="TitilliumText14L 800 wt" pitchFamily="-64" charset="0"/>
                <a:cs typeface="TitilliumText14L 800 wt" pitchFamily="-64" charset="0"/>
                <a:sym typeface="TitilliumText14L 800 wt" pitchFamily="-64" charset="0"/>
              </a:rPr>
              <a:t>Presentation  </a:t>
            </a:r>
            <a:r>
              <a:rPr lang="en-US" sz="1800" b="1">
                <a:solidFill>
                  <a:srgbClr val="00415C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 Subject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0" r:id="rId1"/>
    <p:sldLayoutId id="2147484161" r:id="rId2"/>
    <p:sldLayoutId id="2147484162" r:id="rId3"/>
    <p:sldLayoutId id="2147484163" r:id="rId4"/>
    <p:sldLayoutId id="2147484164" r:id="rId5"/>
    <p:sldLayoutId id="2147484165" r:id="rId6"/>
    <p:sldLayoutId id="2147484166" r:id="rId7"/>
    <p:sldLayoutId id="2147484167" r:id="rId8"/>
    <p:sldLayoutId id="2147484168" r:id="rId9"/>
    <p:sldLayoutId id="2147484169" r:id="rId10"/>
    <p:sldLayoutId id="2147484170" r:id="rId11"/>
  </p:sldLayoutIdLst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build="p" bldLvl="5" autoUpdateAnimBg="0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45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45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45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45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45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1C405B"/>
          </a:solidFill>
          <a:latin typeface="+mj-lt"/>
          <a:ea typeface="+mj-ea"/>
          <a:cs typeface="+mj-cs"/>
          <a:sym typeface="TitilliumText14L 600 wt" pitchFamily="-6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1C405B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1C405B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1C405B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1C405B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800">
          <a:solidFill>
            <a:srgbClr val="1C405B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800">
          <a:solidFill>
            <a:srgbClr val="1C405B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800">
          <a:solidFill>
            <a:srgbClr val="1C405B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800">
          <a:solidFill>
            <a:srgbClr val="1C405B"/>
          </a:solidFill>
          <a:latin typeface="TitilliumText14L 600 wt" pitchFamily="-64" charset="0"/>
          <a:ea typeface="ヒラギノ角ゴ ProN W6" charset="-128"/>
          <a:cs typeface="ヒラギノ角ゴ ProN W6" charset="-128"/>
          <a:sym typeface="TitilliumText14L 600 wt" pitchFamily="-64" charset="0"/>
        </a:defRPr>
      </a:lvl9pPr>
    </p:titleStyle>
    <p:bodyStyle>
      <a:lvl1pPr marL="342900" indent="-342900" algn="l" rtl="0" eaLnBrk="0" fontAlgn="base" hangingPunct="0">
        <a:spcBef>
          <a:spcPts val="1000"/>
        </a:spcBef>
        <a:spcAft>
          <a:spcPct val="0"/>
        </a:spcAft>
        <a:buClr>
          <a:srgbClr val="57ABE7"/>
        </a:buClr>
        <a:buSzPct val="125000"/>
        <a:buFont typeface="TitilliumText14L Bold" pitchFamily="-64" charset="0"/>
        <a:buChar char="&gt;"/>
        <a:defRPr sz="2400">
          <a:solidFill>
            <a:schemeClr val="tx1"/>
          </a:solidFill>
          <a:latin typeface="+mn-lt"/>
          <a:ea typeface="+mn-ea"/>
          <a:cs typeface="+mn-cs"/>
          <a:sym typeface="TitilliumText14L Bold" pitchFamily="-64" charset="0"/>
        </a:defRPr>
      </a:lvl1pPr>
      <a:lvl2pPr marL="742950" indent="-285750" algn="l" rtl="0" eaLnBrk="0" fontAlgn="base" hangingPunct="0">
        <a:spcBef>
          <a:spcPts val="3500"/>
        </a:spcBef>
        <a:spcAft>
          <a:spcPct val="0"/>
        </a:spcAft>
        <a:buClr>
          <a:srgbClr val="57ABE7"/>
        </a:buClr>
        <a:buSzPct val="125000"/>
        <a:buFont typeface="TitilliumText14L Bold" pitchFamily="-64" charset="0"/>
        <a:defRPr>
          <a:solidFill>
            <a:schemeClr val="tx1"/>
          </a:solidFill>
          <a:latin typeface="+mn-lt"/>
          <a:ea typeface="+mn-ea"/>
          <a:cs typeface="+mn-cs"/>
          <a:sym typeface="TitilliumText14L Bold" pitchFamily="-64" charset="0"/>
        </a:defRPr>
      </a:lvl2pPr>
      <a:lvl3pPr marL="1143000" indent="-228600" algn="l" rtl="0" eaLnBrk="0" fontAlgn="base" hangingPunct="0">
        <a:spcBef>
          <a:spcPts val="3500"/>
        </a:spcBef>
        <a:spcAft>
          <a:spcPct val="0"/>
        </a:spcAft>
        <a:buClr>
          <a:srgbClr val="57ABE7"/>
        </a:buClr>
        <a:buSzPct val="125000"/>
        <a:buFont typeface="TitilliumText14L Bold" pitchFamily="-64" charset="0"/>
        <a:defRPr>
          <a:solidFill>
            <a:schemeClr val="tx1"/>
          </a:solidFill>
          <a:latin typeface="+mn-lt"/>
          <a:ea typeface="+mn-ea"/>
          <a:cs typeface="+mn-cs"/>
          <a:sym typeface="TitilliumText14L Bold" pitchFamily="-64" charset="0"/>
        </a:defRPr>
      </a:lvl3pPr>
      <a:lvl4pPr marL="1600200" indent="-228600" algn="l" rtl="0" eaLnBrk="0" fontAlgn="base" hangingPunct="0">
        <a:spcBef>
          <a:spcPts val="3500"/>
        </a:spcBef>
        <a:spcAft>
          <a:spcPct val="0"/>
        </a:spcAft>
        <a:buClr>
          <a:srgbClr val="57ABE7"/>
        </a:buClr>
        <a:buSzPct val="125000"/>
        <a:buFont typeface="TitilliumText14L Bold" pitchFamily="-64" charset="0"/>
        <a:defRPr>
          <a:solidFill>
            <a:schemeClr val="tx1"/>
          </a:solidFill>
          <a:latin typeface="+mn-lt"/>
          <a:ea typeface="+mn-ea"/>
          <a:cs typeface="+mn-cs"/>
          <a:sym typeface="TitilliumText14L Bold" pitchFamily="-64" charset="0"/>
        </a:defRPr>
      </a:lvl4pPr>
      <a:lvl5pPr marL="2057400" indent="-228600" algn="l" rtl="0" eaLnBrk="0" fontAlgn="base" hangingPunct="0">
        <a:spcBef>
          <a:spcPts val="3500"/>
        </a:spcBef>
        <a:spcAft>
          <a:spcPct val="0"/>
        </a:spcAft>
        <a:buClr>
          <a:srgbClr val="57ABE7"/>
        </a:buClr>
        <a:buSzPct val="125000"/>
        <a:buFont typeface="TitilliumText14L Bold" pitchFamily="-64" charset="0"/>
        <a:defRPr>
          <a:solidFill>
            <a:schemeClr val="tx1"/>
          </a:solidFill>
          <a:latin typeface="+mn-lt"/>
          <a:ea typeface="+mn-ea"/>
          <a:cs typeface="+mn-cs"/>
          <a:sym typeface="TitilliumText14L Bold" pitchFamily="-64" charset="0"/>
        </a:defRPr>
      </a:lvl5pPr>
      <a:lvl6pPr marL="457200" algn="l" rtl="0" fontAlgn="base">
        <a:spcBef>
          <a:spcPts val="3500"/>
        </a:spcBef>
        <a:spcAft>
          <a:spcPct val="0"/>
        </a:spcAft>
        <a:buClr>
          <a:srgbClr val="57ABE7"/>
        </a:buClr>
        <a:buSzPct val="125000"/>
        <a:buFont typeface="TitilliumText14L Bold" pitchFamily="-64" charset="0"/>
        <a:defRPr>
          <a:solidFill>
            <a:schemeClr val="tx1"/>
          </a:solidFill>
          <a:latin typeface="+mn-lt"/>
          <a:ea typeface="+mn-ea"/>
          <a:cs typeface="+mn-cs"/>
          <a:sym typeface="TitilliumText14L Bold" pitchFamily="-64" charset="0"/>
        </a:defRPr>
      </a:lvl6pPr>
      <a:lvl7pPr marL="914400" algn="l" rtl="0" fontAlgn="base">
        <a:spcBef>
          <a:spcPts val="3500"/>
        </a:spcBef>
        <a:spcAft>
          <a:spcPct val="0"/>
        </a:spcAft>
        <a:buClr>
          <a:srgbClr val="57ABE7"/>
        </a:buClr>
        <a:buSzPct val="125000"/>
        <a:buFont typeface="TitilliumText14L Bold" pitchFamily="-64" charset="0"/>
        <a:defRPr>
          <a:solidFill>
            <a:schemeClr val="tx1"/>
          </a:solidFill>
          <a:latin typeface="+mn-lt"/>
          <a:ea typeface="+mn-ea"/>
          <a:cs typeface="+mn-cs"/>
          <a:sym typeface="TitilliumText14L Bold" pitchFamily="-64" charset="0"/>
        </a:defRPr>
      </a:lvl7pPr>
      <a:lvl8pPr marL="1371600" algn="l" rtl="0" fontAlgn="base">
        <a:spcBef>
          <a:spcPts val="3500"/>
        </a:spcBef>
        <a:spcAft>
          <a:spcPct val="0"/>
        </a:spcAft>
        <a:buClr>
          <a:srgbClr val="57ABE7"/>
        </a:buClr>
        <a:buSzPct val="125000"/>
        <a:buFont typeface="TitilliumText14L Bold" pitchFamily="-64" charset="0"/>
        <a:defRPr>
          <a:solidFill>
            <a:schemeClr val="tx1"/>
          </a:solidFill>
          <a:latin typeface="+mn-lt"/>
          <a:ea typeface="+mn-ea"/>
          <a:cs typeface="+mn-cs"/>
          <a:sym typeface="TitilliumText14L Bold" pitchFamily="-64" charset="0"/>
        </a:defRPr>
      </a:lvl8pPr>
      <a:lvl9pPr marL="1828800" algn="l" rtl="0" fontAlgn="base">
        <a:spcBef>
          <a:spcPts val="3500"/>
        </a:spcBef>
        <a:spcAft>
          <a:spcPct val="0"/>
        </a:spcAft>
        <a:buClr>
          <a:srgbClr val="57ABE7"/>
        </a:buClr>
        <a:buSzPct val="125000"/>
        <a:buFont typeface="TitilliumText14L Bold" pitchFamily="-64" charset="0"/>
        <a:defRPr>
          <a:solidFill>
            <a:schemeClr val="tx1"/>
          </a:solidFill>
          <a:latin typeface="+mn-lt"/>
          <a:ea typeface="+mn-ea"/>
          <a:cs typeface="+mn-cs"/>
          <a:sym typeface="TitilliumText14L Bold" pitchFamily="-64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/>
          </p:cNvSpPr>
          <p:nvPr/>
        </p:nvSpPr>
        <p:spPr bwMode="auto">
          <a:xfrm>
            <a:off x="10186988" y="25400"/>
            <a:ext cx="2301875" cy="254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000">
                <a:solidFill>
                  <a:schemeClr val="tx1"/>
                </a:solidFill>
                <a:latin typeface="Optima" charset="0"/>
                <a:ea typeface="Optima" charset="0"/>
                <a:cs typeface="Optima" charset="0"/>
                <a:sym typeface="Optima" charset="0"/>
              </a:rPr>
              <a:t>“Corporate Identity” - Karl McFaul 2008</a:t>
            </a:r>
          </a:p>
        </p:txBody>
      </p:sp>
      <p:sp>
        <p:nvSpPr>
          <p:cNvPr id="25602" name="Rectangle 2"/>
          <p:cNvSpPr>
            <a:spLocks/>
          </p:cNvSpPr>
          <p:nvPr/>
        </p:nvSpPr>
        <p:spPr bwMode="auto">
          <a:xfrm>
            <a:off x="-50800" y="-101600"/>
            <a:ext cx="13131800" cy="9982200"/>
          </a:xfrm>
          <a:prstGeom prst="rect">
            <a:avLst/>
          </a:prstGeom>
          <a:solidFill>
            <a:schemeClr val="accent1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/>
          </p:cNvSpPr>
          <p:nvPr/>
        </p:nvSpPr>
        <p:spPr bwMode="auto">
          <a:xfrm>
            <a:off x="2159000" y="1066800"/>
            <a:ext cx="469900" cy="355600"/>
          </a:xfrm>
          <a:prstGeom prst="rect">
            <a:avLst/>
          </a:prstGeom>
          <a:solidFill>
            <a:schemeClr val="accent1"/>
          </a:soli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1" r:id="rId1"/>
    <p:sldLayoutId id="2147484172" r:id="rId2"/>
    <p:sldLayoutId id="2147484173" r:id="rId3"/>
    <p:sldLayoutId id="2147484174" r:id="rId4"/>
    <p:sldLayoutId id="2147484175" r:id="rId5"/>
    <p:sldLayoutId id="2147484176" r:id="rId6"/>
    <p:sldLayoutId id="2147484177" r:id="rId7"/>
    <p:sldLayoutId id="2147484178" r:id="rId8"/>
    <p:sldLayoutId id="2147484179" r:id="rId9"/>
    <p:sldLayoutId id="2147484180" r:id="rId10"/>
    <p:sldLayoutId id="2147484181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64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400" b="1">
          <a:solidFill>
            <a:schemeClr val="tx1"/>
          </a:solidFill>
          <a:latin typeface="Helvetica" charset="0"/>
          <a:ea typeface="ヒラギノ角ゴ ProN W6" charset="-128"/>
          <a:cs typeface="ヒラギノ角ゴ ProN W6" charset="-128"/>
          <a:sym typeface="Helvetic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400" b="1">
          <a:solidFill>
            <a:schemeClr val="tx1"/>
          </a:solidFill>
          <a:latin typeface="Helvetica" charset="0"/>
          <a:ea typeface="ヒラギノ角ゴ ProN W6" charset="-128"/>
          <a:cs typeface="ヒラギノ角ゴ ProN W6" charset="-128"/>
          <a:sym typeface="Helvetic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400" b="1">
          <a:solidFill>
            <a:schemeClr val="tx1"/>
          </a:solidFill>
          <a:latin typeface="Helvetica" charset="0"/>
          <a:ea typeface="ヒラギノ角ゴ ProN W6" charset="-128"/>
          <a:cs typeface="ヒラギノ角ゴ ProN W6" charset="-128"/>
          <a:sym typeface="Helvetic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400" b="1">
          <a:solidFill>
            <a:schemeClr val="tx1"/>
          </a:solidFill>
          <a:latin typeface="Helvetica" charset="0"/>
          <a:ea typeface="ヒラギノ角ゴ ProN W6" charset="-128"/>
          <a:cs typeface="ヒラギノ角ゴ ProN W6" charset="-128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 b="1">
          <a:solidFill>
            <a:schemeClr val="tx1"/>
          </a:solidFill>
          <a:latin typeface="Helvetica" charset="0"/>
          <a:ea typeface="ヒラギノ角ゴ ProN W6" charset="-128"/>
          <a:cs typeface="ヒラギノ角ゴ ProN W6" charset="-128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 b="1">
          <a:solidFill>
            <a:schemeClr val="tx1"/>
          </a:solidFill>
          <a:latin typeface="Helvetica" charset="0"/>
          <a:ea typeface="ヒラギノ角ゴ ProN W6" charset="-128"/>
          <a:cs typeface="ヒラギノ角ゴ ProN W6" charset="-128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 b="1">
          <a:solidFill>
            <a:schemeClr val="tx1"/>
          </a:solidFill>
          <a:latin typeface="Helvetica" charset="0"/>
          <a:ea typeface="ヒラギノ角ゴ ProN W6" charset="-128"/>
          <a:cs typeface="ヒラギノ角ゴ ProN W6" charset="-128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 b="1">
          <a:solidFill>
            <a:schemeClr val="tx1"/>
          </a:solidFill>
          <a:latin typeface="Helvetica" charset="0"/>
          <a:ea typeface="ヒラギノ角ゴ ProN W6" charset="-128"/>
          <a:cs typeface="ヒラギノ角ゴ ProN W6" charset="-128"/>
          <a:sym typeface="Helvetica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Apple LiSung Light" charset="-12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Apple LiSung Light" charset="-12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Apple LiSung Light" charset="-12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Apple LiSung Light" charset="-12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n-lt"/>
          <a:ea typeface="+mn-ea"/>
          <a:cs typeface="+mn-cs"/>
          <a:sym typeface="Apple LiSung Light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n-lt"/>
          <a:ea typeface="+mn-ea"/>
          <a:cs typeface="+mn-cs"/>
          <a:sym typeface="Apple LiSung Light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n-lt"/>
          <a:ea typeface="+mn-ea"/>
          <a:cs typeface="+mn-cs"/>
          <a:sym typeface="Apple LiSung Light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n-lt"/>
          <a:ea typeface="+mn-ea"/>
          <a:cs typeface="+mn-cs"/>
          <a:sym typeface="Apple LiSung Light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n-lt"/>
          <a:ea typeface="+mn-ea"/>
          <a:cs typeface="+mn-cs"/>
          <a:sym typeface="Apple LiSung Light" charset="-12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22221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2" r:id="rId1"/>
    <p:sldLayoutId id="2147484183" r:id="rId2"/>
    <p:sldLayoutId id="2147484184" r:id="rId3"/>
    <p:sldLayoutId id="2147484185" r:id="rId4"/>
    <p:sldLayoutId id="2147484186" r:id="rId5"/>
    <p:sldLayoutId id="2147484187" r:id="rId6"/>
    <p:sldLayoutId id="2147484188" r:id="rId7"/>
    <p:sldLayoutId id="2147484189" r:id="rId8"/>
    <p:sldLayoutId id="2147484190" r:id="rId9"/>
    <p:sldLayoutId id="2147484191" r:id="rId10"/>
    <p:sldLayoutId id="2147484192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130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2344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94" r:id="rId2"/>
    <p:sldLayoutId id="2147484195" r:id="rId3"/>
    <p:sldLayoutId id="2147484196" r:id="rId4"/>
    <p:sldLayoutId id="2147484197" r:id="rId5"/>
    <p:sldLayoutId id="2147484198" r:id="rId6"/>
    <p:sldLayoutId id="2147484199" r:id="rId7"/>
    <p:sldLayoutId id="2147484200" r:id="rId8"/>
    <p:sldLayoutId id="2147484201" r:id="rId9"/>
    <p:sldLayoutId id="2147484202" r:id="rId10"/>
    <p:sldLayoutId id="2147484203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2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pic>
        <p:nvPicPr>
          <p:cNvPr id="246787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8675" name="Rectangle 3"/>
          <p:cNvSpPr>
            <a:spLocks/>
          </p:cNvSpPr>
          <p:nvPr/>
        </p:nvSpPr>
        <p:spPr bwMode="auto">
          <a:xfrm>
            <a:off x="9588500" y="8572500"/>
            <a:ext cx="2730500" cy="8001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200">
                <a:solidFill>
                  <a:schemeClr val="tx1"/>
                </a:solidFill>
                <a:latin typeface="Avenir LT 35 Light" pitchFamily="-64" charset="0"/>
                <a:ea typeface="Avenir LT 35 Light" pitchFamily="-64" charset="0"/>
                <a:cs typeface="Avenir LT 35 Light" pitchFamily="-64" charset="0"/>
                <a:sym typeface="Avenir LT 35 Light" pitchFamily="-64" charset="0"/>
              </a:rPr>
              <a:t>Creating </a:t>
            </a:r>
          </a:p>
          <a:p>
            <a:pPr algn="r">
              <a:lnSpc>
                <a:spcPct val="110000"/>
              </a:lnSpc>
              <a:defRPr/>
            </a:pPr>
            <a:r>
              <a:rPr lang="en-US" sz="1200">
                <a:solidFill>
                  <a:schemeClr val="tx1"/>
                </a:solidFill>
                <a:latin typeface="Avenir LT 35 Light" pitchFamily="-64" charset="0"/>
                <a:ea typeface="Avenir LT 35 Light" pitchFamily="-64" charset="0"/>
                <a:cs typeface="Avenir LT 35 Light" pitchFamily="-64" charset="0"/>
                <a:sym typeface="Avenir LT 35 Light" pitchFamily="-64" charset="0"/>
              </a:rPr>
              <a:t>a world-leading </a:t>
            </a:r>
          </a:p>
          <a:p>
            <a:pPr algn="r">
              <a:lnSpc>
                <a:spcPct val="110000"/>
              </a:lnSpc>
              <a:defRPr/>
            </a:pPr>
            <a:r>
              <a:rPr lang="en-US" sz="1200">
                <a:solidFill>
                  <a:schemeClr val="tx1"/>
                </a:solidFill>
                <a:latin typeface="Avenir LT 35 Light" pitchFamily="-64" charset="0"/>
                <a:ea typeface="Avenir LT 35 Light" pitchFamily="-64" charset="0"/>
                <a:cs typeface="Avenir LT 35 Light" pitchFamily="-64" charset="0"/>
                <a:sym typeface="Avenir LT 35 Light" pitchFamily="-64" charset="0"/>
              </a:rPr>
              <a:t>European materials research center </a:t>
            </a:r>
          </a:p>
          <a:p>
            <a:pPr algn="r">
              <a:lnSpc>
                <a:spcPct val="110000"/>
              </a:lnSpc>
              <a:defRPr/>
            </a:pPr>
            <a:r>
              <a:rPr lang="en-US" sz="1200">
                <a:solidFill>
                  <a:schemeClr val="tx1"/>
                </a:solidFill>
                <a:latin typeface="Avenir LT 35 Light" pitchFamily="-64" charset="0"/>
                <a:ea typeface="Avenir LT 35 Light" pitchFamily="-64" charset="0"/>
                <a:cs typeface="Avenir LT 35 Light" pitchFamily="-64" charset="0"/>
                <a:sym typeface="Avenir LT 35 Light" pitchFamily="-64" charset="0"/>
              </a:rPr>
              <a:t>in Øresund</a:t>
            </a:r>
          </a:p>
        </p:txBody>
      </p:sp>
      <p:pic>
        <p:nvPicPr>
          <p:cNvPr id="246789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4267200" y="-609600"/>
            <a:ext cx="17272000" cy="129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205" r:id="rId2"/>
    <p:sldLayoutId id="2147484206" r:id="rId3"/>
    <p:sldLayoutId id="2147484207" r:id="rId4"/>
    <p:sldLayoutId id="2147484208" r:id="rId5"/>
    <p:sldLayoutId id="2147484209" r:id="rId6"/>
    <p:sldLayoutId id="2147484210" r:id="rId7"/>
    <p:sldLayoutId id="2147484211" r:id="rId8"/>
    <p:sldLayoutId id="2147484212" r:id="rId9"/>
    <p:sldLayoutId id="2147484213" r:id="rId10"/>
    <p:sldLayoutId id="2147484214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  <p:sldLayoutId id="2147484007" r:id="rId2"/>
    <p:sldLayoutId id="2147484008" r:id="rId3"/>
    <p:sldLayoutId id="2147484009" r:id="rId4"/>
    <p:sldLayoutId id="2147484010" r:id="rId5"/>
    <p:sldLayoutId id="2147484011" r:id="rId6"/>
    <p:sldLayoutId id="2147484012" r:id="rId7"/>
    <p:sldLayoutId id="2147484013" r:id="rId8"/>
    <p:sldLayoutId id="2147484014" r:id="rId9"/>
    <p:sldLayoutId id="2147484015" r:id="rId10"/>
    <p:sldLayoutId id="2147484016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/>
          </p:cNvSpPr>
          <p:nvPr/>
        </p:nvSpPr>
        <p:spPr bwMode="auto">
          <a:xfrm>
            <a:off x="9588500" y="8572500"/>
            <a:ext cx="2730500" cy="8001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r">
              <a:lnSpc>
                <a:spcPct val="110000"/>
              </a:lnSpc>
              <a:defRPr/>
            </a:pPr>
            <a:r>
              <a:rPr lang="en-US" sz="1200">
                <a:solidFill>
                  <a:schemeClr val="tx1"/>
                </a:solidFill>
                <a:latin typeface="Avenir LT 35 Light" pitchFamily="-64" charset="0"/>
                <a:ea typeface="Avenir LT 35 Light" pitchFamily="-64" charset="0"/>
                <a:cs typeface="Avenir LT 35 Light" pitchFamily="-64" charset="0"/>
                <a:sym typeface="Avenir LT 35 Light" pitchFamily="-64" charset="0"/>
              </a:rPr>
              <a:t>Creating </a:t>
            </a:r>
          </a:p>
          <a:p>
            <a:pPr algn="r">
              <a:lnSpc>
                <a:spcPct val="110000"/>
              </a:lnSpc>
              <a:defRPr/>
            </a:pPr>
            <a:r>
              <a:rPr lang="en-US" sz="1200">
                <a:solidFill>
                  <a:schemeClr val="tx1"/>
                </a:solidFill>
                <a:latin typeface="Avenir LT 35 Light" pitchFamily="-64" charset="0"/>
                <a:ea typeface="Avenir LT 35 Light" pitchFamily="-64" charset="0"/>
                <a:cs typeface="Avenir LT 35 Light" pitchFamily="-64" charset="0"/>
                <a:sym typeface="Avenir LT 35 Light" pitchFamily="-64" charset="0"/>
              </a:rPr>
              <a:t>a world-leading </a:t>
            </a:r>
          </a:p>
          <a:p>
            <a:pPr algn="r">
              <a:lnSpc>
                <a:spcPct val="110000"/>
              </a:lnSpc>
              <a:defRPr/>
            </a:pPr>
            <a:r>
              <a:rPr lang="en-US" sz="1200">
                <a:solidFill>
                  <a:schemeClr val="tx1"/>
                </a:solidFill>
                <a:latin typeface="Avenir LT 35 Light" pitchFamily="-64" charset="0"/>
                <a:ea typeface="Avenir LT 35 Light" pitchFamily="-64" charset="0"/>
                <a:cs typeface="Avenir LT 35 Light" pitchFamily="-64" charset="0"/>
                <a:sym typeface="Avenir LT 35 Light" pitchFamily="-64" charset="0"/>
              </a:rPr>
              <a:t>European materials research center </a:t>
            </a:r>
          </a:p>
          <a:p>
            <a:pPr algn="r">
              <a:lnSpc>
                <a:spcPct val="110000"/>
              </a:lnSpc>
              <a:defRPr/>
            </a:pPr>
            <a:r>
              <a:rPr lang="en-US" sz="1200">
                <a:solidFill>
                  <a:schemeClr val="tx1"/>
                </a:solidFill>
                <a:latin typeface="Avenir LT 35 Light" pitchFamily="-64" charset="0"/>
                <a:ea typeface="Avenir LT 35 Light" pitchFamily="-64" charset="0"/>
                <a:cs typeface="Avenir LT 35 Light" pitchFamily="-64" charset="0"/>
                <a:sym typeface="Avenir LT 35 Light" pitchFamily="-64" charset="0"/>
              </a:rPr>
              <a:t>in Øresund</a:t>
            </a:r>
          </a:p>
        </p:txBody>
      </p:sp>
      <p:pic>
        <p:nvPicPr>
          <p:cNvPr id="37893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4267200" y="-609600"/>
            <a:ext cx="17272000" cy="1295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17" r:id="rId1"/>
    <p:sldLayoutId id="2147484018" r:id="rId2"/>
    <p:sldLayoutId id="2147484019" r:id="rId3"/>
    <p:sldLayoutId id="2147484020" r:id="rId4"/>
    <p:sldLayoutId id="2147484021" r:id="rId5"/>
    <p:sldLayoutId id="2147484022" r:id="rId6"/>
    <p:sldLayoutId id="2147484023" r:id="rId7"/>
    <p:sldLayoutId id="2147484024" r:id="rId8"/>
    <p:sldLayoutId id="2147484025" r:id="rId9"/>
    <p:sldLayoutId id="2147484026" r:id="rId10"/>
    <p:sldLayoutId id="2147484027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8" r:id="rId1"/>
    <p:sldLayoutId id="2147484029" r:id="rId2"/>
    <p:sldLayoutId id="2147484030" r:id="rId3"/>
    <p:sldLayoutId id="2147484031" r:id="rId4"/>
    <p:sldLayoutId id="2147484032" r:id="rId5"/>
    <p:sldLayoutId id="2147484033" r:id="rId6"/>
    <p:sldLayoutId id="2147484034" r:id="rId7"/>
    <p:sldLayoutId id="2147484035" r:id="rId8"/>
    <p:sldLayoutId id="2147484036" r:id="rId9"/>
    <p:sldLayoutId id="2147484037" r:id="rId10"/>
    <p:sldLayoutId id="2147484038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  <p:sldLayoutId id="2147484048" r:id="rId10"/>
    <p:sldLayoutId id="2147484049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1130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870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1" r:id="rId1"/>
    <p:sldLayoutId id="2147484062" r:id="rId2"/>
    <p:sldLayoutId id="2147484063" r:id="rId3"/>
    <p:sldLayoutId id="2147484064" r:id="rId4"/>
    <p:sldLayoutId id="2147484065" r:id="rId5"/>
    <p:sldLayoutId id="2147484066" r:id="rId6"/>
    <p:sldLayoutId id="2147484067" r:id="rId7"/>
    <p:sldLayoutId id="2147484068" r:id="rId8"/>
    <p:sldLayoutId id="2147484069" r:id="rId9"/>
    <p:sldLayoutId id="2147484070" r:id="rId10"/>
    <p:sldLayoutId id="2147484071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254000"/>
            <a:ext cx="10464800" cy="243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9933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2768600"/>
            <a:ext cx="10464800" cy="5715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082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4" Type="http://schemas.openxmlformats.org/officeDocument/2006/relationships/image" Target="../media/image57.emf"/><Relationship Id="rId5" Type="http://schemas.openxmlformats.org/officeDocument/2006/relationships/image" Target="../media/image58.png"/><Relationship Id="rId6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6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4" Type="http://schemas.openxmlformats.org/officeDocument/2006/relationships/image" Target="../media/image65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Relationship Id="rId3" Type="http://schemas.openxmlformats.org/officeDocument/2006/relationships/image" Target="../media/image6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6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Relationship Id="rId3" Type="http://schemas.openxmlformats.org/officeDocument/2006/relationships/image" Target="../media/image7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Relationship Id="rId3" Type="http://schemas.openxmlformats.org/officeDocument/2006/relationships/image" Target="../media/image8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jpe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4" Type="http://schemas.openxmlformats.org/officeDocument/2006/relationships/image" Target="../media/image92.png"/><Relationship Id="rId5" Type="http://schemas.openxmlformats.org/officeDocument/2006/relationships/image" Target="../media/image9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Relationship Id="rId3" Type="http://schemas.openxmlformats.org/officeDocument/2006/relationships/image" Target="../media/image9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wmf"/><Relationship Id="rId3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32.png"/><Relationship Id="rId20" Type="http://schemas.openxmlformats.org/officeDocument/2006/relationships/image" Target="../media/image43.png"/><Relationship Id="rId10" Type="http://schemas.openxmlformats.org/officeDocument/2006/relationships/image" Target="../media/image33.png"/><Relationship Id="rId11" Type="http://schemas.openxmlformats.org/officeDocument/2006/relationships/image" Target="../media/image34.png"/><Relationship Id="rId12" Type="http://schemas.openxmlformats.org/officeDocument/2006/relationships/image" Target="../media/image35.png"/><Relationship Id="rId13" Type="http://schemas.openxmlformats.org/officeDocument/2006/relationships/image" Target="../media/image36.png"/><Relationship Id="rId14" Type="http://schemas.openxmlformats.org/officeDocument/2006/relationships/image" Target="../media/image37.png"/><Relationship Id="rId15" Type="http://schemas.openxmlformats.org/officeDocument/2006/relationships/image" Target="../media/image38.png"/><Relationship Id="rId16" Type="http://schemas.openxmlformats.org/officeDocument/2006/relationships/image" Target="../media/image39.png"/><Relationship Id="rId17" Type="http://schemas.openxmlformats.org/officeDocument/2006/relationships/image" Target="../media/image40.png"/><Relationship Id="rId18" Type="http://schemas.openxmlformats.org/officeDocument/2006/relationships/image" Target="../media/image41.png"/><Relationship Id="rId19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09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09700" y="-12700"/>
            <a:ext cx="9944100" cy="976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6009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409700" y="-12700"/>
            <a:ext cx="9944100" cy="976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6010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270000" y="-12700"/>
            <a:ext cx="9944100" cy="976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60101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1270000" y="-15875"/>
            <a:ext cx="9944100" cy="9764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60102" name="Rectangle 6"/>
          <p:cNvSpPr>
            <a:spLocks/>
          </p:cNvSpPr>
          <p:nvPr/>
        </p:nvSpPr>
        <p:spPr bwMode="auto">
          <a:xfrm>
            <a:off x="863600" y="3352800"/>
            <a:ext cx="7086600" cy="402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>
              <a:lnSpc>
                <a:spcPct val="110000"/>
              </a:lnSpc>
            </a:pPr>
            <a:r>
              <a:rPr lang="en-US" sz="4800" dirty="0" smtClean="0">
                <a:solidFill>
                  <a:srgbClr val="FFFFFF"/>
                </a:solidFill>
                <a:latin typeface="TitilliumText22L 600 wt" pitchFamily="-64" charset="0"/>
                <a:ea typeface="TitilliumText22L 800 wt" pitchFamily="-64" charset="0"/>
                <a:cs typeface="TitilliumText22L 800 wt" pitchFamily="-64" charset="0"/>
              </a:rPr>
              <a:t>ESS </a:t>
            </a:r>
            <a:r>
              <a:rPr lang="en-US" sz="4800" dirty="0" smtClean="0">
                <a:solidFill>
                  <a:srgbClr val="FFFFFF"/>
                </a:solidFill>
                <a:latin typeface="TitilliumText22L 600 wt" pitchFamily="-64" charset="0"/>
                <a:ea typeface="TitilliumText22L 800 wt" pitchFamily="-64" charset="0"/>
                <a:cs typeface="TitilliumText22L 800 wt" pitchFamily="-64" charset="0"/>
              </a:rPr>
              <a:t>Target Options</a:t>
            </a:r>
            <a:endParaRPr lang="en-US" sz="4800" dirty="0">
              <a:solidFill>
                <a:srgbClr val="FFFFFF"/>
              </a:solidFill>
              <a:latin typeface="TitilliumText22L 400 wt" pitchFamily="-64" charset="0"/>
              <a:ea typeface="TitilliumText22L 400 wt" pitchFamily="-64" charset="0"/>
              <a:cs typeface="TitilliumText22L 400 wt" pitchFamily="-64" charset="0"/>
              <a:sym typeface="TitilliumText22L 400 wt" pitchFamily="-64" charset="0"/>
            </a:endParaRPr>
          </a:p>
        </p:txBody>
      </p:sp>
      <p:sp>
        <p:nvSpPr>
          <p:cNvPr id="260103" name="Rectangle 7"/>
          <p:cNvSpPr>
            <a:spLocks/>
          </p:cNvSpPr>
          <p:nvPr/>
        </p:nvSpPr>
        <p:spPr bwMode="auto">
          <a:xfrm>
            <a:off x="7112000" y="5105400"/>
            <a:ext cx="5588000" cy="304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r">
              <a:lnSpc>
                <a:spcPct val="150000"/>
              </a:lnSpc>
            </a:pPr>
            <a:r>
              <a:rPr lang="en-US" sz="2000" dirty="0" smtClean="0">
                <a:solidFill>
                  <a:srgbClr val="676767"/>
                </a:solidFill>
                <a:latin typeface="TitilliumText22L 600 wt" charset="0"/>
                <a:ea typeface="TitilliumText22L 600 wt" charset="0"/>
                <a:cs typeface="TitilliumText22L 600 wt" charset="0"/>
                <a:sym typeface="TitilliumText22L 600 wt" charset="0"/>
              </a:rPr>
              <a:t> </a:t>
            </a:r>
          </a:p>
          <a:p>
            <a:pPr algn="r">
              <a:lnSpc>
                <a:spcPct val="150000"/>
              </a:lnSpc>
            </a:pPr>
            <a:r>
              <a:rPr lang="en-US" sz="2000" dirty="0" smtClean="0">
                <a:solidFill>
                  <a:srgbClr val="676767"/>
                </a:solidFill>
                <a:latin typeface="TitilliumText22L 250 wt" charset="0"/>
                <a:ea typeface="TitilliumText22L 250 wt" charset="0"/>
                <a:cs typeface="TitilliumText22L 250 wt" charset="0"/>
                <a:sym typeface="TitilliumText22L 250 wt" charset="0"/>
              </a:rPr>
              <a:t>ESS </a:t>
            </a:r>
            <a:r>
              <a:rPr lang="en-US" sz="2000" dirty="0" smtClean="0">
                <a:solidFill>
                  <a:srgbClr val="676767"/>
                </a:solidFill>
                <a:latin typeface="TitilliumText22L 250 wt" charset="0"/>
                <a:ea typeface="TitilliumText22L 250 wt" charset="0"/>
                <a:cs typeface="TitilliumText22L 250 wt" charset="0"/>
                <a:sym typeface="TitilliumText22L 250 wt" charset="0"/>
              </a:rPr>
              <a:t>Target Division</a:t>
            </a:r>
          </a:p>
        </p:txBody>
      </p:sp>
      <p:sp>
        <p:nvSpPr>
          <p:cNvPr id="260104" name="Rectangle 8"/>
          <p:cNvSpPr>
            <a:spLocks/>
          </p:cNvSpPr>
          <p:nvPr/>
        </p:nvSpPr>
        <p:spPr bwMode="auto">
          <a:xfrm>
            <a:off x="330200" y="8001000"/>
            <a:ext cx="5791200" cy="144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>
              <a:lnSpc>
                <a:spcPct val="150000"/>
              </a:lnSpc>
            </a:pPr>
            <a:r>
              <a:rPr lang="en-US" sz="2400" dirty="0" err="1" smtClean="0">
                <a:solidFill>
                  <a:srgbClr val="FFFFFF"/>
                </a:solidFill>
                <a:latin typeface="TitilliumText22L 250 wt" charset="0"/>
                <a:ea typeface="TitilliumText22L 250 wt" charset="0"/>
                <a:cs typeface="TitilliumText22L 250 wt" charset="0"/>
                <a:sym typeface="TitilliumText22L 250 wt" charset="0"/>
              </a:rPr>
              <a:t>Pb</a:t>
            </a:r>
            <a:r>
              <a:rPr lang="en-US" sz="2400" dirty="0" smtClean="0">
                <a:solidFill>
                  <a:srgbClr val="FFFFFF"/>
                </a:solidFill>
                <a:latin typeface="TitilliumText22L 250 wt" charset="0"/>
                <a:ea typeface="TitilliumText22L 250 wt" charset="0"/>
                <a:cs typeface="TitilliumText22L 250 wt" charset="0"/>
                <a:sym typeface="TitilliumText22L 250 wt" charset="0"/>
              </a:rPr>
              <a:t>/Bi loop target for EURISOL</a:t>
            </a:r>
            <a:endParaRPr lang="en-US" sz="2400" dirty="0" smtClean="0">
              <a:solidFill>
                <a:srgbClr val="FFFFFF"/>
              </a:solidFill>
              <a:latin typeface="TitilliumText22L 250 wt" charset="0"/>
              <a:ea typeface="TitilliumText22L 250 wt" charset="0"/>
              <a:cs typeface="TitilliumText22L 250 wt" charset="0"/>
              <a:sym typeface="TitilliumText22L 250 wt" charset="0"/>
            </a:endParaRPr>
          </a:p>
          <a:p>
            <a:pPr algn="l">
              <a:lnSpc>
                <a:spcPct val="150000"/>
              </a:lnSpc>
            </a:pPr>
            <a:r>
              <a:rPr lang="en-US" sz="2400" dirty="0" smtClean="0">
                <a:solidFill>
                  <a:srgbClr val="FFFFFF"/>
                </a:solidFill>
                <a:latin typeface="TitilliumText22L 250 wt" charset="0"/>
                <a:ea typeface="TitilliumText22L 250 wt" charset="0"/>
                <a:cs typeface="TitilliumText22L 250 wt" charset="0"/>
                <a:sym typeface="TitilliumText22L 250 wt" charset="0"/>
              </a:rPr>
              <a:t>May</a:t>
            </a:r>
            <a:r>
              <a:rPr lang="en-US" sz="2400" dirty="0" smtClean="0">
                <a:solidFill>
                  <a:srgbClr val="FFFFFF"/>
                </a:solidFill>
                <a:latin typeface="TitilliumText22L 250 wt" charset="0"/>
                <a:ea typeface="TitilliumText22L 250 wt" charset="0"/>
                <a:cs typeface="TitilliumText22L 250 wt" charset="0"/>
                <a:sym typeface="TitilliumText22L 250 wt" charset="0"/>
              </a:rPr>
              <a:t> </a:t>
            </a:r>
            <a:r>
              <a:rPr lang="en-US" sz="2400" dirty="0" smtClean="0">
                <a:solidFill>
                  <a:srgbClr val="FFFFFF"/>
                </a:solidFill>
                <a:latin typeface="TitilliumText22L 250 wt" charset="0"/>
                <a:ea typeface="TitilliumText22L 250 wt" charset="0"/>
                <a:cs typeface="TitilliumText22L 250 wt" charset="0"/>
                <a:sym typeface="TitilliumText22L 250 wt" charset="0"/>
              </a:rPr>
              <a:t>10</a:t>
            </a:r>
            <a:r>
              <a:rPr lang="en-US" sz="2400" baseline="30000" dirty="0" smtClean="0">
                <a:solidFill>
                  <a:srgbClr val="FFFFFF"/>
                </a:solidFill>
                <a:latin typeface="TitilliumText22L 250 wt" charset="0"/>
                <a:ea typeface="TitilliumText22L 250 wt" charset="0"/>
                <a:cs typeface="TitilliumText22L 250 wt" charset="0"/>
                <a:sym typeface="TitilliumText22L 250 wt" charset="0"/>
              </a:rPr>
              <a:t>th</a:t>
            </a:r>
            <a:r>
              <a:rPr lang="en-US" sz="2400" dirty="0" smtClean="0">
                <a:solidFill>
                  <a:srgbClr val="FFFFFF"/>
                </a:solidFill>
                <a:latin typeface="TitilliumText22L 250 wt" charset="0"/>
                <a:ea typeface="TitilliumText22L 250 wt" charset="0"/>
                <a:cs typeface="TitilliumText22L 250 wt" charset="0"/>
                <a:sym typeface="TitilliumText22L 250 wt" charset="0"/>
              </a:rPr>
              <a:t> 2012, CERN</a:t>
            </a:r>
            <a:endParaRPr lang="en-US" sz="2400" dirty="0">
              <a:solidFill>
                <a:srgbClr val="FFFFFF"/>
              </a:solidFill>
              <a:latin typeface="TitilliumText22L 250 wt" charset="0"/>
              <a:ea typeface="TitilliumText22L 250 wt" charset="0"/>
              <a:cs typeface="TitilliumText22L 250 wt" charset="0"/>
              <a:sym typeface="TitilliumText22L 250 wt" charset="0"/>
            </a:endParaRPr>
          </a:p>
        </p:txBody>
      </p:sp>
      <p:pic>
        <p:nvPicPr>
          <p:cNvPr id="260105" name="Picture 10" descr="ESS_Logo_Expl_Larg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26400" y="2819399"/>
            <a:ext cx="4648200" cy="2515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 partner institutes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406400" y="1905000"/>
            <a:ext cx="6096000" cy="7162800"/>
            <a:chOff x="48" y="528"/>
            <a:chExt cx="3131" cy="3600"/>
          </a:xfrm>
        </p:grpSpPr>
        <p:sp>
          <p:nvSpPr>
            <p:cNvPr id="6" name="Text Box 10"/>
            <p:cNvSpPr txBox="1">
              <a:spLocks noChangeArrowheads="1"/>
            </p:cNvSpPr>
            <p:nvPr/>
          </p:nvSpPr>
          <p:spPr bwMode="auto">
            <a:xfrm>
              <a:off x="3063" y="770"/>
              <a:ext cx="116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457106">
                <a:defRPr/>
              </a:pPr>
              <a:endParaRPr lang="en-US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pic>
          <p:nvPicPr>
            <p:cNvPr id="7" name="Picture 11"/>
            <p:cNvPicPr>
              <a:picLocks noChangeAspect="1" noChangeArrowheads="1"/>
            </p:cNvPicPr>
            <p:nvPr/>
          </p:nvPicPr>
          <p:blipFill>
            <a:blip r:embed="rId2"/>
            <a:srcRect l="6586" t="11014" r="27908"/>
            <a:stretch>
              <a:fillRect/>
            </a:stretch>
          </p:blipFill>
          <p:spPr bwMode="auto">
            <a:xfrm>
              <a:off x="143" y="633"/>
              <a:ext cx="2736" cy="3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Oval 12"/>
            <p:cNvSpPr>
              <a:spLocks noChangeAspect="1" noChangeArrowheads="1"/>
            </p:cNvSpPr>
            <p:nvPr/>
          </p:nvSpPr>
          <p:spPr bwMode="auto">
            <a:xfrm>
              <a:off x="1784" y="1982"/>
              <a:ext cx="114" cy="120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2329" y="1250"/>
              <a:ext cx="11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457106">
                <a:defRPr/>
              </a:pPr>
              <a:endParaRPr lang="en-US" dirty="0">
                <a:solidFill>
                  <a:srgbClr val="C0504D"/>
                </a:solidFill>
                <a:latin typeface="Times New Roman" pitchFamily="30" charset="0"/>
              </a:endParaRPr>
            </a:p>
          </p:txBody>
        </p:sp>
        <p:sp>
          <p:nvSpPr>
            <p:cNvPr id="10" name="Oval 14"/>
            <p:cNvSpPr>
              <a:spLocks noChangeAspect="1" noChangeArrowheads="1"/>
            </p:cNvSpPr>
            <p:nvPr/>
          </p:nvSpPr>
          <p:spPr bwMode="auto">
            <a:xfrm>
              <a:off x="2331" y="1847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11" name="Oval 15"/>
            <p:cNvSpPr>
              <a:spLocks noChangeAspect="1" noChangeArrowheads="1"/>
            </p:cNvSpPr>
            <p:nvPr/>
          </p:nvSpPr>
          <p:spPr bwMode="auto">
            <a:xfrm>
              <a:off x="2317" y="2065"/>
              <a:ext cx="50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12" name="Oval 16"/>
            <p:cNvSpPr>
              <a:spLocks noChangeAspect="1" noChangeArrowheads="1"/>
            </p:cNvSpPr>
            <p:nvPr/>
          </p:nvSpPr>
          <p:spPr bwMode="auto">
            <a:xfrm>
              <a:off x="2031" y="1714"/>
              <a:ext cx="50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13" name="Oval 17"/>
            <p:cNvSpPr>
              <a:spLocks noChangeAspect="1" noChangeArrowheads="1"/>
            </p:cNvSpPr>
            <p:nvPr/>
          </p:nvSpPr>
          <p:spPr bwMode="auto">
            <a:xfrm>
              <a:off x="1991" y="1645"/>
              <a:ext cx="49" cy="4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14" name="Oval 18"/>
            <p:cNvSpPr>
              <a:spLocks noChangeAspect="1" noChangeArrowheads="1"/>
            </p:cNvSpPr>
            <p:nvPr/>
          </p:nvSpPr>
          <p:spPr bwMode="auto">
            <a:xfrm>
              <a:off x="1609" y="2032"/>
              <a:ext cx="49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15" name="Oval 19"/>
            <p:cNvSpPr>
              <a:spLocks noChangeAspect="1" noChangeArrowheads="1"/>
            </p:cNvSpPr>
            <p:nvPr/>
          </p:nvSpPr>
          <p:spPr bwMode="auto">
            <a:xfrm>
              <a:off x="1721" y="2032"/>
              <a:ext cx="49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16" name="Oval 20"/>
            <p:cNvSpPr>
              <a:spLocks noChangeAspect="1" noChangeArrowheads="1"/>
            </p:cNvSpPr>
            <p:nvPr/>
          </p:nvSpPr>
          <p:spPr bwMode="auto">
            <a:xfrm>
              <a:off x="2090" y="2371"/>
              <a:ext cx="49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17" name="Oval 21"/>
            <p:cNvSpPr>
              <a:spLocks noChangeAspect="1" noChangeArrowheads="1"/>
            </p:cNvSpPr>
            <p:nvPr/>
          </p:nvSpPr>
          <p:spPr bwMode="auto">
            <a:xfrm>
              <a:off x="1982" y="1782"/>
              <a:ext cx="48" cy="4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18" name="Oval 22"/>
            <p:cNvSpPr>
              <a:spLocks noChangeAspect="1" noChangeArrowheads="1"/>
            </p:cNvSpPr>
            <p:nvPr/>
          </p:nvSpPr>
          <p:spPr bwMode="auto">
            <a:xfrm>
              <a:off x="1808" y="2032"/>
              <a:ext cx="49" cy="47"/>
            </a:xfrm>
            <a:prstGeom prst="ellipse">
              <a:avLst/>
            </a:prstGeom>
            <a:solidFill>
              <a:srgbClr val="B0151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19" name="Oval 23"/>
            <p:cNvSpPr>
              <a:spLocks noChangeAspect="1" noChangeArrowheads="1"/>
            </p:cNvSpPr>
            <p:nvPr/>
          </p:nvSpPr>
          <p:spPr bwMode="auto">
            <a:xfrm>
              <a:off x="1758" y="1926"/>
              <a:ext cx="49" cy="4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20" name="Oval 24"/>
            <p:cNvSpPr>
              <a:spLocks noChangeAspect="1" noChangeArrowheads="1"/>
            </p:cNvSpPr>
            <p:nvPr/>
          </p:nvSpPr>
          <p:spPr bwMode="auto">
            <a:xfrm>
              <a:off x="1776" y="2736"/>
              <a:ext cx="50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21" name="Oval 25"/>
            <p:cNvSpPr>
              <a:spLocks noChangeAspect="1" noChangeArrowheads="1"/>
            </p:cNvSpPr>
            <p:nvPr/>
          </p:nvSpPr>
          <p:spPr bwMode="auto">
            <a:xfrm>
              <a:off x="1804" y="2406"/>
              <a:ext cx="48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22" name="Oval 26"/>
            <p:cNvSpPr>
              <a:spLocks noChangeAspect="1" noChangeArrowheads="1"/>
            </p:cNvSpPr>
            <p:nvPr/>
          </p:nvSpPr>
          <p:spPr bwMode="auto">
            <a:xfrm>
              <a:off x="1510" y="2448"/>
              <a:ext cx="49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23" name="Oval 27"/>
            <p:cNvSpPr>
              <a:spLocks noChangeAspect="1" noChangeArrowheads="1"/>
            </p:cNvSpPr>
            <p:nvPr/>
          </p:nvSpPr>
          <p:spPr bwMode="auto">
            <a:xfrm>
              <a:off x="1604" y="2582"/>
              <a:ext cx="48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24" name="Oval 28"/>
            <p:cNvSpPr>
              <a:spLocks noChangeAspect="1" noChangeArrowheads="1"/>
            </p:cNvSpPr>
            <p:nvPr/>
          </p:nvSpPr>
          <p:spPr bwMode="auto">
            <a:xfrm>
              <a:off x="1478" y="2737"/>
              <a:ext cx="49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25" name="Oval 29"/>
            <p:cNvSpPr>
              <a:spLocks noChangeAspect="1" noChangeArrowheads="1"/>
            </p:cNvSpPr>
            <p:nvPr/>
          </p:nvSpPr>
          <p:spPr bwMode="auto">
            <a:xfrm>
              <a:off x="2108" y="2792"/>
              <a:ext cx="49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26" name="Oval 30"/>
            <p:cNvSpPr>
              <a:spLocks noChangeAspect="1" noChangeArrowheads="1"/>
            </p:cNvSpPr>
            <p:nvPr/>
          </p:nvSpPr>
          <p:spPr bwMode="auto">
            <a:xfrm>
              <a:off x="76" y="1134"/>
              <a:ext cx="49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27" name="Oval 31"/>
            <p:cNvSpPr>
              <a:spLocks noChangeAspect="1" noChangeArrowheads="1"/>
            </p:cNvSpPr>
            <p:nvPr/>
          </p:nvSpPr>
          <p:spPr bwMode="auto">
            <a:xfrm>
              <a:off x="1653" y="1691"/>
              <a:ext cx="49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28" name="Oval 32"/>
            <p:cNvSpPr>
              <a:spLocks noChangeAspect="1" noChangeArrowheads="1"/>
            </p:cNvSpPr>
            <p:nvPr/>
          </p:nvSpPr>
          <p:spPr bwMode="auto">
            <a:xfrm>
              <a:off x="1908" y="1832"/>
              <a:ext cx="49" cy="4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29" name="Oval 33"/>
            <p:cNvSpPr>
              <a:spLocks noChangeAspect="1" noChangeArrowheads="1"/>
            </p:cNvSpPr>
            <p:nvPr/>
          </p:nvSpPr>
          <p:spPr bwMode="auto">
            <a:xfrm>
              <a:off x="1694" y="3169"/>
              <a:ext cx="49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30" name="Oval 34"/>
            <p:cNvSpPr>
              <a:spLocks noChangeAspect="1" noChangeArrowheads="1"/>
            </p:cNvSpPr>
            <p:nvPr/>
          </p:nvSpPr>
          <p:spPr bwMode="auto">
            <a:xfrm>
              <a:off x="1417" y="2287"/>
              <a:ext cx="49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31" name="Oval 35"/>
            <p:cNvSpPr>
              <a:spLocks noChangeAspect="1" noChangeArrowheads="1"/>
            </p:cNvSpPr>
            <p:nvPr/>
          </p:nvSpPr>
          <p:spPr bwMode="auto">
            <a:xfrm>
              <a:off x="1193" y="3055"/>
              <a:ext cx="49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32" name="Oval 36"/>
            <p:cNvSpPr>
              <a:spLocks noChangeAspect="1" noChangeArrowheads="1"/>
            </p:cNvSpPr>
            <p:nvPr/>
          </p:nvSpPr>
          <p:spPr bwMode="auto">
            <a:xfrm>
              <a:off x="1700" y="2933"/>
              <a:ext cx="49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33" name="Oval 37"/>
            <p:cNvSpPr>
              <a:spLocks noChangeAspect="1" noChangeArrowheads="1"/>
            </p:cNvSpPr>
            <p:nvPr/>
          </p:nvSpPr>
          <p:spPr bwMode="auto">
            <a:xfrm>
              <a:off x="809" y="3042"/>
              <a:ext cx="49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34" name="Oval 38"/>
            <p:cNvSpPr>
              <a:spLocks noChangeAspect="1" noChangeArrowheads="1"/>
            </p:cNvSpPr>
            <p:nvPr/>
          </p:nvSpPr>
          <p:spPr bwMode="auto">
            <a:xfrm>
              <a:off x="1660" y="1352"/>
              <a:ext cx="49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35" name="Oval 39"/>
            <p:cNvSpPr>
              <a:spLocks noChangeAspect="1" noChangeArrowheads="1"/>
            </p:cNvSpPr>
            <p:nvPr/>
          </p:nvSpPr>
          <p:spPr bwMode="auto">
            <a:xfrm>
              <a:off x="642" y="3234"/>
              <a:ext cx="49" cy="4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36" name="Oval 40"/>
            <p:cNvSpPr>
              <a:spLocks noChangeAspect="1" noChangeArrowheads="1"/>
            </p:cNvSpPr>
            <p:nvPr/>
          </p:nvSpPr>
          <p:spPr bwMode="auto">
            <a:xfrm>
              <a:off x="1824" y="3650"/>
              <a:ext cx="49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37" name="Oval 41"/>
            <p:cNvSpPr>
              <a:spLocks noChangeAspect="1" noChangeArrowheads="1"/>
            </p:cNvSpPr>
            <p:nvPr/>
          </p:nvSpPr>
          <p:spPr bwMode="auto">
            <a:xfrm>
              <a:off x="2365" y="1706"/>
              <a:ext cx="50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38" name="Oval 42"/>
            <p:cNvSpPr>
              <a:spLocks noChangeAspect="1" noChangeArrowheads="1"/>
            </p:cNvSpPr>
            <p:nvPr/>
          </p:nvSpPr>
          <p:spPr bwMode="auto">
            <a:xfrm>
              <a:off x="2496" y="1632"/>
              <a:ext cx="49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39" name="Oval 43"/>
            <p:cNvSpPr>
              <a:spLocks noChangeAspect="1" noChangeArrowheads="1"/>
            </p:cNvSpPr>
            <p:nvPr/>
          </p:nvSpPr>
          <p:spPr bwMode="auto">
            <a:xfrm>
              <a:off x="3024" y="1584"/>
              <a:ext cx="49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40" name="Oval 44"/>
            <p:cNvSpPr>
              <a:spLocks noChangeAspect="1" noChangeArrowheads="1"/>
            </p:cNvSpPr>
            <p:nvPr/>
          </p:nvSpPr>
          <p:spPr bwMode="auto">
            <a:xfrm>
              <a:off x="2880" y="1824"/>
              <a:ext cx="49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41" name="AutoShape 45"/>
            <p:cNvSpPr>
              <a:spLocks noChangeArrowheads="1"/>
            </p:cNvSpPr>
            <p:nvPr/>
          </p:nvSpPr>
          <p:spPr bwMode="auto">
            <a:xfrm>
              <a:off x="1392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endParaRPr>
            </a:p>
          </p:txBody>
        </p:sp>
        <p:sp>
          <p:nvSpPr>
            <p:cNvPr id="42" name="AutoShape 46"/>
            <p:cNvSpPr>
              <a:spLocks noChangeArrowheads="1"/>
            </p:cNvSpPr>
            <p:nvPr/>
          </p:nvSpPr>
          <p:spPr bwMode="auto">
            <a:xfrm>
              <a:off x="1536" y="2400"/>
              <a:ext cx="96" cy="96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endParaRPr>
            </a:p>
          </p:txBody>
        </p:sp>
        <p:sp>
          <p:nvSpPr>
            <p:cNvPr id="43" name="AutoShape 47"/>
            <p:cNvSpPr>
              <a:spLocks noChangeArrowheads="1"/>
            </p:cNvSpPr>
            <p:nvPr/>
          </p:nvSpPr>
          <p:spPr bwMode="auto">
            <a:xfrm>
              <a:off x="2064" y="1680"/>
              <a:ext cx="96" cy="96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endParaRPr>
            </a:p>
          </p:txBody>
        </p:sp>
        <p:sp>
          <p:nvSpPr>
            <p:cNvPr id="44" name="AutoShape 48"/>
            <p:cNvSpPr>
              <a:spLocks noChangeArrowheads="1"/>
            </p:cNvSpPr>
            <p:nvPr/>
          </p:nvSpPr>
          <p:spPr bwMode="auto">
            <a:xfrm>
              <a:off x="2928" y="1536"/>
              <a:ext cx="96" cy="96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endParaRPr>
            </a:p>
          </p:txBody>
        </p:sp>
        <p:sp>
          <p:nvSpPr>
            <p:cNvPr id="45" name="AutoShape 49"/>
            <p:cNvSpPr>
              <a:spLocks noChangeArrowheads="1"/>
            </p:cNvSpPr>
            <p:nvPr/>
          </p:nvSpPr>
          <p:spPr bwMode="auto">
            <a:xfrm>
              <a:off x="1021" y="2269"/>
              <a:ext cx="70" cy="65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endParaRPr>
            </a:p>
          </p:txBody>
        </p:sp>
        <p:sp>
          <p:nvSpPr>
            <p:cNvPr id="46" name="AutoShape 50"/>
            <p:cNvSpPr>
              <a:spLocks noChangeArrowheads="1"/>
            </p:cNvSpPr>
            <p:nvPr/>
          </p:nvSpPr>
          <p:spPr bwMode="auto">
            <a:xfrm>
              <a:off x="1776" y="2496"/>
              <a:ext cx="96" cy="96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endParaRPr>
            </a:p>
          </p:txBody>
        </p:sp>
        <p:sp>
          <p:nvSpPr>
            <p:cNvPr id="47" name="AutoShape 51"/>
            <p:cNvSpPr>
              <a:spLocks noChangeArrowheads="1"/>
            </p:cNvSpPr>
            <p:nvPr/>
          </p:nvSpPr>
          <p:spPr bwMode="auto">
            <a:xfrm>
              <a:off x="2352" y="1824"/>
              <a:ext cx="96" cy="96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endParaRPr>
            </a:p>
          </p:txBody>
        </p:sp>
        <p:sp>
          <p:nvSpPr>
            <p:cNvPr id="48" name="Oval 52"/>
            <p:cNvSpPr>
              <a:spLocks noChangeAspect="1" noChangeArrowheads="1"/>
            </p:cNvSpPr>
            <p:nvPr/>
          </p:nvSpPr>
          <p:spPr bwMode="auto">
            <a:xfrm>
              <a:off x="1776" y="3312"/>
              <a:ext cx="49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49" name="Oval 53"/>
            <p:cNvSpPr>
              <a:spLocks noChangeAspect="1" noChangeArrowheads="1"/>
            </p:cNvSpPr>
            <p:nvPr/>
          </p:nvSpPr>
          <p:spPr bwMode="auto">
            <a:xfrm>
              <a:off x="1440" y="2928"/>
              <a:ext cx="96" cy="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50" name="Oval 54"/>
            <p:cNvSpPr>
              <a:spLocks noChangeAspect="1" noChangeArrowheads="1"/>
            </p:cNvSpPr>
            <p:nvPr/>
          </p:nvSpPr>
          <p:spPr bwMode="auto">
            <a:xfrm>
              <a:off x="1058" y="2286"/>
              <a:ext cx="94" cy="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51" name="Oval 55"/>
            <p:cNvSpPr>
              <a:spLocks noChangeAspect="1" noChangeArrowheads="1"/>
            </p:cNvSpPr>
            <p:nvPr/>
          </p:nvSpPr>
          <p:spPr bwMode="auto">
            <a:xfrm>
              <a:off x="1632" y="2688"/>
              <a:ext cx="94" cy="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52" name="AutoShape 56"/>
            <p:cNvSpPr>
              <a:spLocks noChangeArrowheads="1"/>
            </p:cNvSpPr>
            <p:nvPr/>
          </p:nvSpPr>
          <p:spPr bwMode="auto">
            <a:xfrm>
              <a:off x="1584" y="2688"/>
              <a:ext cx="96" cy="96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endParaRPr>
            </a:p>
          </p:txBody>
        </p:sp>
        <p:sp>
          <p:nvSpPr>
            <p:cNvPr id="53" name="Oval 57"/>
            <p:cNvSpPr>
              <a:spLocks noChangeAspect="1" noChangeArrowheads="1"/>
            </p:cNvSpPr>
            <p:nvPr/>
          </p:nvSpPr>
          <p:spPr bwMode="auto">
            <a:xfrm>
              <a:off x="1776" y="2688"/>
              <a:ext cx="94" cy="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54" name="Oval 58"/>
            <p:cNvSpPr>
              <a:spLocks noChangeAspect="1" noChangeArrowheads="1"/>
            </p:cNvSpPr>
            <p:nvPr/>
          </p:nvSpPr>
          <p:spPr bwMode="auto">
            <a:xfrm>
              <a:off x="1776" y="2352"/>
              <a:ext cx="94" cy="9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55" name="Rectangle 59"/>
            <p:cNvSpPr>
              <a:spLocks noChangeArrowheads="1"/>
            </p:cNvSpPr>
            <p:nvPr/>
          </p:nvSpPr>
          <p:spPr bwMode="auto">
            <a:xfrm>
              <a:off x="1091" y="2238"/>
              <a:ext cx="96" cy="96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endParaRPr>
            </a:p>
          </p:txBody>
        </p:sp>
        <p:sp>
          <p:nvSpPr>
            <p:cNvPr id="56" name="Rectangle 60"/>
            <p:cNvSpPr>
              <a:spLocks noChangeArrowheads="1"/>
            </p:cNvSpPr>
            <p:nvPr/>
          </p:nvSpPr>
          <p:spPr bwMode="auto">
            <a:xfrm>
              <a:off x="1776" y="2016"/>
              <a:ext cx="48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endParaRPr>
            </a:p>
          </p:txBody>
        </p:sp>
        <p:sp>
          <p:nvSpPr>
            <p:cNvPr id="57" name="Rectangle 61"/>
            <p:cNvSpPr>
              <a:spLocks noChangeArrowheads="1"/>
            </p:cNvSpPr>
            <p:nvPr/>
          </p:nvSpPr>
          <p:spPr bwMode="auto">
            <a:xfrm>
              <a:off x="1440" y="2736"/>
              <a:ext cx="96" cy="96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endParaRPr>
            </a:p>
          </p:txBody>
        </p:sp>
        <p:sp>
          <p:nvSpPr>
            <p:cNvPr id="58" name="Rectangle 62"/>
            <p:cNvSpPr>
              <a:spLocks noChangeArrowheads="1"/>
            </p:cNvSpPr>
            <p:nvPr/>
          </p:nvSpPr>
          <p:spPr bwMode="auto">
            <a:xfrm>
              <a:off x="1104" y="2640"/>
              <a:ext cx="96" cy="96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endParaRPr>
            </a:p>
          </p:txBody>
        </p:sp>
        <p:sp>
          <p:nvSpPr>
            <p:cNvPr id="59" name="Oval 63"/>
            <p:cNvSpPr>
              <a:spLocks noChangeAspect="1" noChangeArrowheads="1"/>
            </p:cNvSpPr>
            <p:nvPr/>
          </p:nvSpPr>
          <p:spPr bwMode="auto">
            <a:xfrm>
              <a:off x="1125" y="2618"/>
              <a:ext cx="50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60" name="Rectangle 64"/>
            <p:cNvSpPr>
              <a:spLocks noChangeArrowheads="1"/>
            </p:cNvSpPr>
            <p:nvPr/>
          </p:nvSpPr>
          <p:spPr bwMode="auto">
            <a:xfrm>
              <a:off x="1632" y="2256"/>
              <a:ext cx="96" cy="96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endParaRPr>
            </a:p>
          </p:txBody>
        </p:sp>
        <p:sp>
          <p:nvSpPr>
            <p:cNvPr id="61" name="Oval 65"/>
            <p:cNvSpPr>
              <a:spLocks noChangeAspect="1" noChangeArrowheads="1"/>
            </p:cNvSpPr>
            <p:nvPr/>
          </p:nvSpPr>
          <p:spPr bwMode="auto">
            <a:xfrm>
              <a:off x="1624" y="2222"/>
              <a:ext cx="50" cy="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sv-SE" sz="1400" dirty="0">
                <a:solidFill>
                  <a:prstClr val="black"/>
                </a:solidFill>
                <a:latin typeface="Times New Roman" pitchFamily="30" charset="0"/>
              </a:endParaRPr>
            </a:p>
          </p:txBody>
        </p:sp>
        <p:sp>
          <p:nvSpPr>
            <p:cNvPr id="62" name="Rectangle 66"/>
            <p:cNvSpPr>
              <a:spLocks noChangeArrowheads="1"/>
            </p:cNvSpPr>
            <p:nvPr/>
          </p:nvSpPr>
          <p:spPr bwMode="auto">
            <a:xfrm>
              <a:off x="1968" y="1680"/>
              <a:ext cx="48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endParaRPr>
            </a:p>
          </p:txBody>
        </p:sp>
        <p:sp>
          <p:nvSpPr>
            <p:cNvPr id="63" name="Rectangle 67"/>
            <p:cNvSpPr>
              <a:spLocks noChangeArrowheads="1"/>
            </p:cNvSpPr>
            <p:nvPr/>
          </p:nvSpPr>
          <p:spPr bwMode="auto">
            <a:xfrm>
              <a:off x="2016" y="1728"/>
              <a:ext cx="48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endParaRPr>
            </a:p>
          </p:txBody>
        </p:sp>
        <p:sp>
          <p:nvSpPr>
            <p:cNvPr id="64" name="Rectangle 68"/>
            <p:cNvSpPr>
              <a:spLocks noChangeArrowheads="1"/>
            </p:cNvSpPr>
            <p:nvPr/>
          </p:nvSpPr>
          <p:spPr bwMode="auto">
            <a:xfrm>
              <a:off x="1632" y="2544"/>
              <a:ext cx="48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endParaRPr>
            </a:p>
          </p:txBody>
        </p:sp>
        <p:sp>
          <p:nvSpPr>
            <p:cNvPr id="65" name="Rectangle 69"/>
            <p:cNvSpPr>
              <a:spLocks noChangeArrowheads="1"/>
            </p:cNvSpPr>
            <p:nvPr/>
          </p:nvSpPr>
          <p:spPr bwMode="auto">
            <a:xfrm>
              <a:off x="1728" y="2064"/>
              <a:ext cx="48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</a:endParaRPr>
            </a:p>
          </p:txBody>
        </p:sp>
        <p:sp>
          <p:nvSpPr>
            <p:cNvPr id="66" name="Text Box 70"/>
            <p:cNvSpPr txBox="1">
              <a:spLocks noChangeArrowheads="1"/>
            </p:cNvSpPr>
            <p:nvPr/>
          </p:nvSpPr>
          <p:spPr bwMode="auto">
            <a:xfrm>
              <a:off x="384" y="720"/>
              <a:ext cx="1173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456467"/>
              <a:r>
                <a:rPr lang="en-US" sz="1600" dirty="0">
                  <a:latin typeface="Calibri" charset="0"/>
                </a:rPr>
                <a:t>Map of possible</a:t>
              </a:r>
              <a:br>
                <a:rPr lang="en-US" sz="1600" dirty="0">
                  <a:latin typeface="Calibri" charset="0"/>
                </a:rPr>
              </a:br>
              <a:r>
                <a:rPr lang="en-US" sz="1600" dirty="0">
                  <a:latin typeface="Calibri" charset="0"/>
                </a:rPr>
                <a:t>partner labs. </a:t>
              </a:r>
              <a:br>
                <a:rPr lang="en-US" sz="1600" dirty="0">
                  <a:latin typeface="Calibri" charset="0"/>
                </a:rPr>
              </a:br>
              <a:r>
                <a:rPr lang="en-US" sz="1600" dirty="0">
                  <a:latin typeface="Calibri" charset="0"/>
                </a:rPr>
                <a:t>Under construction! </a:t>
              </a:r>
            </a:p>
          </p:txBody>
        </p:sp>
        <p:sp>
          <p:nvSpPr>
            <p:cNvPr id="67" name="Rectangle 71"/>
            <p:cNvSpPr>
              <a:spLocks noChangeArrowheads="1"/>
            </p:cNvSpPr>
            <p:nvPr/>
          </p:nvSpPr>
          <p:spPr bwMode="auto">
            <a:xfrm>
              <a:off x="48" y="528"/>
              <a:ext cx="3072" cy="3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457106">
                <a:defRPr/>
              </a:pPr>
              <a:endPara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/>
              </a:endParaRPr>
            </a:p>
          </p:txBody>
        </p:sp>
      </p:grpSp>
      <p:sp>
        <p:nvSpPr>
          <p:cNvPr id="68" name="Text Box 3"/>
          <p:cNvSpPr txBox="1">
            <a:spLocks noChangeArrowheads="1"/>
          </p:cNvSpPr>
          <p:nvPr/>
        </p:nvSpPr>
        <p:spPr bwMode="auto">
          <a:xfrm>
            <a:off x="6807200" y="1752600"/>
            <a:ext cx="6197600" cy="713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1" tIns="45711" rIns="91421" bIns="45711">
            <a:prstTxWarp prst="textNoShape">
              <a:avLst/>
            </a:prstTxWarp>
            <a:spAutoFit/>
          </a:bodyPr>
          <a:lstStyle/>
          <a:p>
            <a:pPr algn="l" defTabSz="456467">
              <a:lnSpc>
                <a:spcPct val="110000"/>
              </a:lnSpc>
            </a:pPr>
            <a:endParaRPr lang="de-DE" sz="2000" dirty="0">
              <a:solidFill>
                <a:srgbClr val="C0504D"/>
              </a:solidFill>
              <a:latin typeface="Verdana" charset="0"/>
            </a:endParaRPr>
          </a:p>
          <a:p>
            <a:pPr marL="456467" lvl="1" algn="l" defTabSz="456467">
              <a:lnSpc>
                <a:spcPct val="110000"/>
              </a:lnSpc>
            </a:pPr>
            <a:r>
              <a:rPr lang="de-DE" sz="2000" dirty="0" err="1">
                <a:latin typeface="Verdana" charset="0"/>
              </a:rPr>
              <a:t>Collaboration</a:t>
            </a:r>
            <a:r>
              <a:rPr lang="de-DE" sz="2000" dirty="0">
                <a:latin typeface="Verdana" charset="0"/>
              </a:rPr>
              <a:t> </a:t>
            </a:r>
            <a:r>
              <a:rPr lang="de-DE" sz="2000" dirty="0" err="1">
                <a:latin typeface="Verdana" charset="0"/>
              </a:rPr>
              <a:t>partners</a:t>
            </a:r>
            <a:r>
              <a:rPr lang="de-DE" sz="2000" dirty="0">
                <a:latin typeface="Verdana" charset="0"/>
              </a:rPr>
              <a:t> </a:t>
            </a:r>
            <a:r>
              <a:rPr lang="de-DE" sz="2000" dirty="0" err="1">
                <a:latin typeface="Verdana" charset="0"/>
              </a:rPr>
              <a:t>for</a:t>
            </a:r>
            <a:r>
              <a:rPr lang="de-DE" sz="2000" dirty="0">
                <a:latin typeface="Verdana" charset="0"/>
              </a:rPr>
              <a:t> </a:t>
            </a:r>
            <a:r>
              <a:rPr lang="de-DE" sz="2000" dirty="0" err="1">
                <a:latin typeface="Verdana" charset="0"/>
              </a:rPr>
              <a:t>work-packages</a:t>
            </a:r>
            <a:r>
              <a:rPr lang="de-DE" sz="2000" dirty="0">
                <a:latin typeface="Verdana" charset="0"/>
              </a:rPr>
              <a:t> and in-kind </a:t>
            </a:r>
            <a:r>
              <a:rPr lang="de-DE" sz="2000" dirty="0" err="1" smtClean="0">
                <a:latin typeface="Verdana" charset="0"/>
              </a:rPr>
              <a:t>contributions</a:t>
            </a:r>
            <a:r>
              <a:rPr lang="de-DE" sz="2000" dirty="0">
                <a:latin typeface="Verdana" charset="0"/>
              </a:rPr>
              <a:t>:</a:t>
            </a:r>
          </a:p>
          <a:p>
            <a:pPr marL="456467" lvl="1" algn="l" defTabSz="456467">
              <a:lnSpc>
                <a:spcPct val="110000"/>
              </a:lnSpc>
            </a:pPr>
            <a:endParaRPr lang="de-DE" sz="2000" dirty="0">
              <a:latin typeface="Verdana" charset="0"/>
            </a:endParaRPr>
          </a:p>
          <a:p>
            <a:pPr marL="456467" lvl="1" algn="l" defTabSz="456467">
              <a:lnSpc>
                <a:spcPct val="110000"/>
              </a:lnSpc>
            </a:pPr>
            <a:r>
              <a:rPr lang="de-DE" sz="2000" dirty="0">
                <a:latin typeface="Verdana" charset="0"/>
              </a:rPr>
              <a:t>   </a:t>
            </a:r>
            <a:r>
              <a:rPr lang="de-DE" sz="2000" dirty="0">
                <a:solidFill>
                  <a:srgbClr val="FF0000"/>
                </a:solidFill>
                <a:latin typeface="Verdana" charset="0"/>
              </a:rPr>
              <a:t>Instruments and </a:t>
            </a:r>
            <a:r>
              <a:rPr lang="de-DE" sz="2000" dirty="0" err="1">
                <a:solidFill>
                  <a:srgbClr val="FF0000"/>
                </a:solidFill>
                <a:latin typeface="Verdana" charset="0"/>
              </a:rPr>
              <a:t>use</a:t>
            </a:r>
            <a:r>
              <a:rPr lang="de-DE" sz="2000" dirty="0">
                <a:solidFill>
                  <a:srgbClr val="FF0000"/>
                </a:solidFill>
                <a:latin typeface="Verdana" charset="0"/>
              </a:rPr>
              <a:t>:</a:t>
            </a:r>
            <a:r>
              <a:rPr lang="de-DE" sz="2000" dirty="0">
                <a:latin typeface="Verdana" charset="0"/>
              </a:rPr>
              <a:t> </a:t>
            </a:r>
            <a:br>
              <a:rPr lang="de-DE" sz="2000" dirty="0">
                <a:latin typeface="Verdana" charset="0"/>
              </a:rPr>
            </a:br>
            <a:r>
              <a:rPr lang="de-DE" sz="2000" dirty="0">
                <a:latin typeface="Verdana" charset="0"/>
              </a:rPr>
              <a:t>   Networks </a:t>
            </a:r>
            <a:r>
              <a:rPr lang="de-DE" sz="2000" dirty="0" err="1">
                <a:latin typeface="Verdana" charset="0"/>
              </a:rPr>
              <a:t>involving</a:t>
            </a:r>
            <a:r>
              <a:rPr lang="de-DE" sz="2000" dirty="0">
                <a:latin typeface="Verdana" charset="0"/>
              </a:rPr>
              <a:t> ILL, RAL, </a:t>
            </a:r>
            <a:br>
              <a:rPr lang="de-DE" sz="2000" dirty="0">
                <a:latin typeface="Verdana" charset="0"/>
              </a:rPr>
            </a:br>
            <a:r>
              <a:rPr lang="de-DE" sz="2000" dirty="0">
                <a:latin typeface="Verdana" charset="0"/>
              </a:rPr>
              <a:t>   FRMII, HMI, FZJ, CTH, UU, LU </a:t>
            </a:r>
            <a:br>
              <a:rPr lang="de-DE" sz="2000" dirty="0">
                <a:latin typeface="Verdana" charset="0"/>
              </a:rPr>
            </a:br>
            <a:r>
              <a:rPr lang="de-DE" sz="2000" dirty="0">
                <a:latin typeface="Verdana" charset="0"/>
              </a:rPr>
              <a:t>   LLB, …</a:t>
            </a:r>
          </a:p>
          <a:p>
            <a:pPr marL="456467" lvl="1" algn="l" defTabSz="456467">
              <a:lnSpc>
                <a:spcPct val="110000"/>
              </a:lnSpc>
              <a:buFontTx/>
              <a:buChar char="–"/>
            </a:pPr>
            <a:endParaRPr lang="de-DE" sz="2000" dirty="0">
              <a:latin typeface="Verdana" charset="0"/>
            </a:endParaRPr>
          </a:p>
          <a:p>
            <a:pPr marL="456467" lvl="1" algn="l" defTabSz="456467">
              <a:lnSpc>
                <a:spcPct val="110000"/>
              </a:lnSpc>
            </a:pPr>
            <a:r>
              <a:rPr lang="de-DE" sz="2000" dirty="0">
                <a:latin typeface="Verdana" charset="0"/>
              </a:rPr>
              <a:t>   </a:t>
            </a:r>
            <a:r>
              <a:rPr lang="de-DE" sz="2000" dirty="0">
                <a:solidFill>
                  <a:srgbClr val="00FF00"/>
                </a:solidFill>
                <a:latin typeface="Verdana" charset="0"/>
              </a:rPr>
              <a:t>Target:</a:t>
            </a:r>
            <a:r>
              <a:rPr lang="de-DE" sz="2000" dirty="0">
                <a:latin typeface="Verdana" charset="0"/>
              </a:rPr>
              <a:t> PSI, FZJ, KTH, CERN,</a:t>
            </a:r>
            <a:br>
              <a:rPr lang="de-DE" sz="2000" dirty="0">
                <a:latin typeface="Verdana" charset="0"/>
              </a:rPr>
            </a:br>
            <a:r>
              <a:rPr lang="de-DE" sz="2000" dirty="0">
                <a:latin typeface="Verdana" charset="0"/>
              </a:rPr>
              <a:t>    IDOM, </a:t>
            </a:r>
            <a:r>
              <a:rPr lang="de-DE" sz="2000" dirty="0" smtClean="0">
                <a:latin typeface="Verdana" charset="0"/>
              </a:rPr>
              <a:t>KIT, </a:t>
            </a:r>
            <a:r>
              <a:rPr lang="de-DE" sz="2000" dirty="0">
                <a:latin typeface="Verdana" charset="0"/>
              </a:rPr>
              <a:t>CEA …</a:t>
            </a:r>
          </a:p>
          <a:p>
            <a:pPr marL="456467" lvl="1" algn="l" defTabSz="456467">
              <a:lnSpc>
                <a:spcPct val="110000"/>
              </a:lnSpc>
              <a:buFontTx/>
              <a:buChar char="–"/>
            </a:pPr>
            <a:endParaRPr lang="de-DE" sz="2000" dirty="0">
              <a:latin typeface="Verdana" charset="0"/>
            </a:endParaRPr>
          </a:p>
          <a:p>
            <a:pPr marL="456467" lvl="1" algn="l" defTabSz="456467">
              <a:lnSpc>
                <a:spcPct val="110000"/>
              </a:lnSpc>
            </a:pPr>
            <a:r>
              <a:rPr lang="de-DE" sz="2000" dirty="0">
                <a:latin typeface="Verdana" charset="0"/>
              </a:rPr>
              <a:t>   </a:t>
            </a:r>
            <a:r>
              <a:rPr lang="de-DE" sz="2000" dirty="0">
                <a:solidFill>
                  <a:srgbClr val="0000FF"/>
                </a:solidFill>
                <a:latin typeface="Verdana" charset="0"/>
              </a:rPr>
              <a:t>Accelerator:</a:t>
            </a:r>
            <a:r>
              <a:rPr lang="de-DE" sz="2000" dirty="0">
                <a:latin typeface="Verdana" charset="0"/>
              </a:rPr>
              <a:t> CEA/IN2P3, INFN, </a:t>
            </a:r>
            <a:br>
              <a:rPr lang="de-DE" sz="2000" dirty="0">
                <a:latin typeface="Verdana" charset="0"/>
              </a:rPr>
            </a:br>
            <a:r>
              <a:rPr lang="de-DE" sz="2000" dirty="0">
                <a:latin typeface="Verdana" charset="0"/>
              </a:rPr>
              <a:t>   UU, Århus U, TEKNIKER, CERN, </a:t>
            </a:r>
            <a:br>
              <a:rPr lang="de-DE" sz="2000" dirty="0">
                <a:latin typeface="Verdana" charset="0"/>
              </a:rPr>
            </a:br>
            <a:r>
              <a:rPr lang="de-DE" sz="2000" dirty="0">
                <a:latin typeface="Verdana" charset="0"/>
              </a:rPr>
              <a:t>   …. </a:t>
            </a:r>
          </a:p>
          <a:p>
            <a:pPr marL="456467" lvl="1" algn="l" defTabSz="456467">
              <a:lnSpc>
                <a:spcPct val="110000"/>
              </a:lnSpc>
            </a:pPr>
            <a:r>
              <a:rPr lang="de-DE" sz="2000" dirty="0">
                <a:latin typeface="Verdana" charset="0"/>
              </a:rPr>
              <a:t/>
            </a:r>
            <a:br>
              <a:rPr lang="de-DE" sz="2000" dirty="0">
                <a:latin typeface="Verdana" charset="0"/>
              </a:rPr>
            </a:br>
            <a:r>
              <a:rPr lang="de-DE" sz="2000" dirty="0">
                <a:latin typeface="Verdana" charset="0"/>
              </a:rPr>
              <a:t>   </a:t>
            </a:r>
            <a:r>
              <a:rPr lang="de-DE" sz="2000" dirty="0">
                <a:solidFill>
                  <a:srgbClr val="FF8000"/>
                </a:solidFill>
                <a:latin typeface="Verdana" charset="0"/>
              </a:rPr>
              <a:t>Systems Integration, Project </a:t>
            </a:r>
            <a:br>
              <a:rPr lang="de-DE" sz="2000" dirty="0">
                <a:solidFill>
                  <a:srgbClr val="FF8000"/>
                </a:solidFill>
                <a:latin typeface="Verdana" charset="0"/>
              </a:rPr>
            </a:br>
            <a:r>
              <a:rPr lang="de-DE" sz="2000" dirty="0">
                <a:solidFill>
                  <a:srgbClr val="FF8000"/>
                </a:solidFill>
                <a:latin typeface="Verdana" charset="0"/>
              </a:rPr>
              <a:t>   </a:t>
            </a:r>
            <a:r>
              <a:rPr lang="de-DE" sz="2000" dirty="0" err="1">
                <a:solidFill>
                  <a:srgbClr val="FF8000"/>
                </a:solidFill>
                <a:latin typeface="Verdana" charset="0"/>
              </a:rPr>
              <a:t>management</a:t>
            </a:r>
            <a:r>
              <a:rPr lang="de-DE" sz="2000" dirty="0">
                <a:solidFill>
                  <a:srgbClr val="FF8000"/>
                </a:solidFill>
                <a:latin typeface="Verdana" charset="0"/>
              </a:rPr>
              <a:t>, </a:t>
            </a:r>
            <a:r>
              <a:rPr lang="de-DE" sz="2000" dirty="0" err="1">
                <a:solidFill>
                  <a:srgbClr val="FF8000"/>
                </a:solidFill>
                <a:latin typeface="Verdana" charset="0"/>
              </a:rPr>
              <a:t>Safety</a:t>
            </a:r>
            <a:r>
              <a:rPr lang="de-DE" sz="2000" dirty="0">
                <a:solidFill>
                  <a:srgbClr val="FF8000"/>
                </a:solidFill>
                <a:latin typeface="Verdana" charset="0"/>
              </a:rPr>
              <a:t>, Data </a:t>
            </a:r>
            <a:br>
              <a:rPr lang="de-DE" sz="2000" dirty="0">
                <a:solidFill>
                  <a:srgbClr val="FF8000"/>
                </a:solidFill>
                <a:latin typeface="Verdana" charset="0"/>
              </a:rPr>
            </a:br>
            <a:r>
              <a:rPr lang="de-DE" sz="2000" dirty="0">
                <a:solidFill>
                  <a:srgbClr val="FF8000"/>
                </a:solidFill>
                <a:latin typeface="Verdana" charset="0"/>
              </a:rPr>
              <a:t>   </a:t>
            </a:r>
            <a:r>
              <a:rPr lang="de-DE" sz="2000" dirty="0" err="1">
                <a:solidFill>
                  <a:srgbClr val="FF8000"/>
                </a:solidFill>
                <a:latin typeface="Verdana" charset="0"/>
              </a:rPr>
              <a:t>handling</a:t>
            </a:r>
            <a:r>
              <a:rPr lang="de-DE" sz="2000" dirty="0">
                <a:solidFill>
                  <a:srgbClr val="FF8000"/>
                </a:solidFill>
                <a:latin typeface="Verdana" charset="0"/>
              </a:rPr>
              <a:t>, Construction : </a:t>
            </a:r>
            <a:br>
              <a:rPr lang="de-DE" sz="2000" dirty="0">
                <a:solidFill>
                  <a:srgbClr val="FF8000"/>
                </a:solidFill>
                <a:latin typeface="Verdana" charset="0"/>
              </a:rPr>
            </a:br>
            <a:r>
              <a:rPr lang="de-DE" sz="2000" dirty="0">
                <a:solidFill>
                  <a:srgbClr val="FF8000"/>
                </a:solidFill>
                <a:latin typeface="Verdana" charset="0"/>
              </a:rPr>
              <a:t>   </a:t>
            </a:r>
            <a:r>
              <a:rPr lang="de-DE" sz="2000" dirty="0">
                <a:latin typeface="Verdana" charset="0"/>
              </a:rPr>
              <a:t>ESS </a:t>
            </a:r>
            <a:r>
              <a:rPr lang="de-DE" sz="2000" dirty="0" err="1">
                <a:latin typeface="Verdana" charset="0"/>
              </a:rPr>
              <a:t>central</a:t>
            </a:r>
            <a:r>
              <a:rPr lang="de-DE" sz="2000" dirty="0">
                <a:latin typeface="Verdana" charset="0"/>
              </a:rPr>
              <a:t> </a:t>
            </a:r>
            <a:r>
              <a:rPr lang="de-DE" sz="2000" dirty="0" err="1">
                <a:latin typeface="Verdana" charset="0"/>
              </a:rPr>
              <a:t>team</a:t>
            </a:r>
            <a:endParaRPr lang="de-DE" sz="2000" dirty="0">
              <a:latin typeface="Verdana" charset="0"/>
            </a:endParaRPr>
          </a:p>
          <a:p>
            <a:pPr marL="456467" lvl="1" defTabSz="456467">
              <a:lnSpc>
                <a:spcPct val="110000"/>
              </a:lnSpc>
              <a:buFontTx/>
              <a:buChar char="–"/>
            </a:pPr>
            <a:endParaRPr lang="de-DE" sz="1600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453488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10429_ESS_NE.jpg"/>
          <p:cNvPicPr>
            <a:picLocks noChangeAspect="1"/>
          </p:cNvPicPr>
          <p:nvPr/>
        </p:nvPicPr>
        <p:blipFill>
          <a:blip r:embed="rId2">
            <a:alphaModFix amt="5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0" y="1600200"/>
            <a:ext cx="11353800" cy="77152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 baseline </a:t>
            </a:r>
            <a:r>
              <a:rPr lang="en-US" dirty="0"/>
              <a:t>p</a:t>
            </a:r>
            <a:r>
              <a:rPr lang="en-US" dirty="0" smtClean="0"/>
              <a:t>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9800" y="1600200"/>
            <a:ext cx="10807700" cy="47879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Proton beam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2.5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r>
              <a:rPr lang="en-US" dirty="0" smtClean="0">
                <a:solidFill>
                  <a:srgbClr val="0000FF"/>
                </a:solidFill>
              </a:rPr>
              <a:t> proton </a:t>
            </a:r>
            <a:r>
              <a:rPr lang="en-US" dirty="0" err="1" smtClean="0">
                <a:solidFill>
                  <a:srgbClr val="0000FF"/>
                </a:solidFill>
              </a:rPr>
              <a:t>linac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2 mA average beam current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2.86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ms</a:t>
            </a:r>
            <a:r>
              <a:rPr lang="en-US" dirty="0" smtClean="0">
                <a:solidFill>
                  <a:srgbClr val="0000FF"/>
                </a:solidFill>
              </a:rPr>
              <a:t> pulse length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14 </a:t>
            </a:r>
            <a:r>
              <a:rPr lang="en-US" dirty="0" smtClean="0">
                <a:solidFill>
                  <a:srgbClr val="0000FF"/>
                </a:solidFill>
              </a:rPr>
              <a:t>Hz rep. frequency</a:t>
            </a:r>
          </a:p>
          <a:p>
            <a:pPr marL="0" indent="0"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Target options: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Baseline</a:t>
            </a:r>
            <a:r>
              <a:rPr lang="en-US" dirty="0">
                <a:solidFill>
                  <a:srgbClr val="0000FF"/>
                </a:solidFill>
              </a:rPr>
              <a:t>: Solid Tungsten (or W alloy)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Comparative: Molten LBE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00926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 main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7200" y="1981200"/>
            <a:ext cx="5715000" cy="8915400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ct val="40000"/>
              </a:spcAft>
            </a:pPr>
            <a:r>
              <a:rPr lang="sv-SE" b="1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Proton </a:t>
            </a:r>
            <a:r>
              <a:rPr lang="sv-SE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linac</a:t>
            </a:r>
            <a:r>
              <a:rPr lang="sv-SE" b="1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(~400 M€)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/>
            </a:r>
            <a:b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</a:b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- 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Cavities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, 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cryomodules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/>
            </a:r>
            <a:b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</a:b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- 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High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power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RF</a:t>
            </a:r>
            <a:b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</a:b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- 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Cryogenics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, 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vaccuum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, 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cooling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/>
            </a:r>
            <a:b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</a:b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- 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Shielding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/>
            </a:r>
            <a:b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</a:br>
            <a:endParaRPr lang="sv-SE" dirty="0"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  <a:cs typeface="Verdana" charset="0"/>
            </a:endParaRPr>
          </a:p>
          <a:p>
            <a:pPr>
              <a:lnSpc>
                <a:spcPct val="110000"/>
              </a:lnSpc>
              <a:spcAft>
                <a:spcPct val="40000"/>
              </a:spcAft>
            </a:pPr>
            <a:r>
              <a:rPr lang="sv-SE" b="1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Target station (~200 M€) 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/>
            </a:r>
            <a:b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</a:b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- 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Nuclear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tech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/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safety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systems</a:t>
            </a:r>
            <a:b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</a:b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- Hot cell / 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remote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handling</a:t>
            </a:r>
            <a:b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</a:b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- 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Cooling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&amp; 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Cryogenics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/>
            </a:r>
            <a:b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</a:b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- 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Shielding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– Steel &amp; Concrete  </a:t>
            </a:r>
            <a:b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</a:br>
            <a:endParaRPr lang="sv-SE" dirty="0">
              <a:effectLst>
                <a:outerShdw blurRad="38100" dist="38100" dir="2700000" algn="tl">
                  <a:srgbClr val="DDDDDD"/>
                </a:outerShdw>
              </a:effectLst>
              <a:latin typeface="Verdana" charset="0"/>
              <a:cs typeface="Verdana" charset="0"/>
            </a:endParaRPr>
          </a:p>
          <a:p>
            <a:pPr>
              <a:lnSpc>
                <a:spcPct val="110000"/>
              </a:lnSpc>
              <a:spcAft>
                <a:spcPct val="40000"/>
              </a:spcAft>
            </a:pPr>
            <a:r>
              <a:rPr lang="sv-SE" b="1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Instruments (~250 M€)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/>
            </a:r>
            <a:b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</a:b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- 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Shielding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/>
            </a:r>
            <a:b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</a:b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- 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Detectors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/>
            </a:r>
            <a:b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</a:b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- Neutron guides, choppers</a:t>
            </a:r>
            <a:b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</a:b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- Electronics</a:t>
            </a:r>
            <a:b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</a:b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- 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77800" y="7391400"/>
            <a:ext cx="6477000" cy="2209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buChar char="&gt;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1pPr>
            <a:lvl2pPr marL="742950" indent="-285750" algn="l" rtl="0" eaLnBrk="0" fontAlgn="base" hangingPunct="0">
              <a:spcBef>
                <a:spcPts val="18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2pPr>
            <a:lvl3pPr marL="1143000" indent="-228600" algn="l" rtl="0" eaLnBrk="0" fontAlgn="base" hangingPunct="0">
              <a:spcBef>
                <a:spcPts val="35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3pPr>
            <a:lvl4pPr marL="1600200" indent="-228600" algn="l" rtl="0" eaLnBrk="0" fontAlgn="base" hangingPunct="0">
              <a:spcBef>
                <a:spcPts val="35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4pPr>
            <a:lvl5pPr marL="2057400" indent="-228600" algn="l" rtl="0" eaLnBrk="0" fontAlgn="base" hangingPunct="0">
              <a:spcBef>
                <a:spcPts val="35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5pPr>
            <a:lvl6pPr marL="457200" algn="l" rtl="0" fontAlgn="base">
              <a:spcBef>
                <a:spcPts val="35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6pPr>
            <a:lvl7pPr marL="914400" algn="l" rtl="0" fontAlgn="base">
              <a:spcBef>
                <a:spcPts val="35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7pPr>
            <a:lvl8pPr marL="1371600" algn="l" rtl="0" fontAlgn="base">
              <a:spcBef>
                <a:spcPts val="35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8pPr>
            <a:lvl9pPr marL="1828800" algn="l" rtl="0" fontAlgn="base">
              <a:spcBef>
                <a:spcPts val="35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9pPr>
          </a:lstStyle>
          <a:p>
            <a:pPr>
              <a:lnSpc>
                <a:spcPct val="110000"/>
              </a:lnSpc>
              <a:spcAft>
                <a:spcPct val="40000"/>
              </a:spcAft>
            </a:pPr>
            <a:r>
              <a:rPr lang="sv-SE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Conventional</a:t>
            </a:r>
            <a:r>
              <a:rPr lang="sv-SE" b="1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</a:t>
            </a:r>
            <a:r>
              <a:rPr lang="sv-SE" b="1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facilities</a:t>
            </a:r>
            <a:r>
              <a:rPr lang="sv-SE" b="1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(~400 M€)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/>
            </a:r>
            <a:b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</a:b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- Buildings – 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labs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&amp; 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offices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/>
            </a:r>
            <a:b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</a:b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- 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Cooling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, 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heating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, 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electric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/>
            </a:r>
            <a:b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</a:b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  systems (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energy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)</a:t>
            </a:r>
            <a:b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</a:b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- </a:t>
            </a:r>
            <a:r>
              <a:rPr lang="sv-SE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Computers</a:t>
            </a:r>
            <a:r>
              <a:rPr lang="sv-SE" dirty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cs typeface="Verdana" charset="0"/>
              </a:rPr>
              <a:t> &amp; Controls</a:t>
            </a:r>
          </a:p>
        </p:txBody>
      </p:sp>
      <p:pic>
        <p:nvPicPr>
          <p:cNvPr id="6" name="Picture 15" descr="LinacJPar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800" y="1752600"/>
            <a:ext cx="3295102" cy="2285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 t="19478"/>
          <a:stretch>
            <a:fillRect/>
          </a:stretch>
        </p:blipFill>
        <p:spPr bwMode="auto">
          <a:xfrm>
            <a:off x="1092200" y="5181600"/>
            <a:ext cx="36831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 t="4692"/>
          <a:stretch>
            <a:fillRect/>
          </a:stretch>
        </p:blipFill>
        <p:spPr bwMode="auto">
          <a:xfrm>
            <a:off x="3225800" y="3505200"/>
            <a:ext cx="3372193" cy="2057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110517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 Project Timeline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464" y="2514600"/>
            <a:ext cx="12436720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940784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 - progress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11200" y="1981200"/>
            <a:ext cx="11734800" cy="7010400"/>
          </a:xfrm>
          <a:ln>
            <a:noFill/>
          </a:ln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spcAft>
                <a:spcPts val="1800"/>
              </a:spcAft>
              <a:buNone/>
            </a:pPr>
            <a:r>
              <a:rPr lang="en-US" sz="2000" b="1" dirty="0" smtClean="0">
                <a:solidFill>
                  <a:schemeClr val="tx2"/>
                </a:solidFill>
              </a:rPr>
              <a:t>Accelerator Design Update is launched – kick off meeting in Lund 24/3</a:t>
            </a:r>
          </a:p>
          <a:p>
            <a:pPr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WP1 Management			- ESS AB work funded &amp; started</a:t>
            </a:r>
          </a:p>
          <a:p>
            <a:pPr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WP2 Accelerator Science		- ESS AB </a:t>
            </a:r>
            <a:r>
              <a:rPr lang="en-US" sz="2000" dirty="0">
                <a:solidFill>
                  <a:schemeClr val="tx2"/>
                </a:solidFill>
              </a:rPr>
              <a:t>work funded &amp; </a:t>
            </a:r>
            <a:r>
              <a:rPr lang="en-US" sz="2000" dirty="0" smtClean="0">
                <a:solidFill>
                  <a:schemeClr val="tx2"/>
                </a:solidFill>
              </a:rPr>
              <a:t>started</a:t>
            </a:r>
          </a:p>
          <a:p>
            <a:pPr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WP3 Infrastructure			- TEKNIKER </a:t>
            </a:r>
            <a:r>
              <a:rPr lang="en-US" sz="2000" dirty="0">
                <a:solidFill>
                  <a:schemeClr val="tx2"/>
                </a:solidFill>
              </a:rPr>
              <a:t>– contract signed, but made void </a:t>
            </a:r>
            <a:r>
              <a:rPr lang="en-US" sz="2000" dirty="0" smtClean="0">
                <a:solidFill>
                  <a:schemeClr val="tx2"/>
                </a:solidFill>
              </a:rPr>
              <a:t/>
            </a:r>
            <a:br>
              <a:rPr lang="en-US" sz="2000" dirty="0" smtClean="0">
                <a:solidFill>
                  <a:schemeClr val="tx2"/>
                </a:solidFill>
              </a:rPr>
            </a:br>
            <a:r>
              <a:rPr lang="en-US" sz="2000" dirty="0" smtClean="0">
                <a:solidFill>
                  <a:schemeClr val="tx2"/>
                </a:solidFill>
              </a:rPr>
              <a:t>							  	  since </a:t>
            </a:r>
            <a:r>
              <a:rPr lang="en-US" sz="2000" dirty="0">
                <a:solidFill>
                  <a:schemeClr val="tx2"/>
                </a:solidFill>
              </a:rPr>
              <a:t>funding was not yet </a:t>
            </a:r>
            <a:r>
              <a:rPr lang="en-US" sz="2000" dirty="0" smtClean="0">
                <a:solidFill>
                  <a:schemeClr val="tx2"/>
                </a:solidFill>
              </a:rPr>
              <a:t>received</a:t>
            </a:r>
          </a:p>
          <a:p>
            <a:pPr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WP4 &amp; WP5 Elliptical &amp; Spokes	- CEA, CNRS contracts signed, work started</a:t>
            </a:r>
            <a:br>
              <a:rPr lang="en-US" sz="2000" dirty="0" smtClean="0">
                <a:solidFill>
                  <a:schemeClr val="tx2"/>
                </a:solidFill>
              </a:rPr>
            </a:br>
            <a:r>
              <a:rPr lang="en-US" sz="2000" dirty="0" smtClean="0">
                <a:solidFill>
                  <a:schemeClr val="tx2"/>
                </a:solidFill>
              </a:rPr>
              <a:t>								 </a:t>
            </a:r>
          </a:p>
          <a:p>
            <a:pPr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WP6 Front end			- INFN </a:t>
            </a:r>
            <a:r>
              <a:rPr lang="en-US" sz="2000" dirty="0">
                <a:solidFill>
                  <a:schemeClr val="tx2"/>
                </a:solidFill>
              </a:rPr>
              <a:t>– contract agreed, awaiting signature and </a:t>
            </a:r>
            <a:r>
              <a:rPr lang="en-US" sz="2000" dirty="0" smtClean="0">
                <a:solidFill>
                  <a:schemeClr val="tx2"/>
                </a:solidFill>
              </a:rPr>
              <a:t/>
            </a:r>
            <a:br>
              <a:rPr lang="en-US" sz="2000" dirty="0" smtClean="0">
                <a:solidFill>
                  <a:schemeClr val="tx2"/>
                </a:solidFill>
              </a:rPr>
            </a:br>
            <a:r>
              <a:rPr lang="en-US" sz="2000" dirty="0" smtClean="0">
                <a:solidFill>
                  <a:schemeClr val="tx2"/>
                </a:solidFill>
              </a:rPr>
              <a:t>					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			  funding in weeks, work started</a:t>
            </a:r>
            <a:endParaRPr lang="en-US" sz="2000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WP7 HEBT &amp; Magnets		- Aarhus University – contracts signed and </a:t>
            </a:r>
            <a:br>
              <a:rPr lang="en-US" sz="2000" dirty="0" smtClean="0">
                <a:solidFill>
                  <a:schemeClr val="tx2"/>
                </a:solidFill>
              </a:rPr>
            </a:br>
            <a:r>
              <a:rPr lang="en-US" sz="2000" dirty="0" smtClean="0">
                <a:solidFill>
                  <a:schemeClr val="tx2"/>
                </a:solidFill>
              </a:rPr>
              <a:t>							           funding is there, work started </a:t>
            </a:r>
          </a:p>
          <a:p>
            <a:pPr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WP8 RF 				- Uppsala University – Contract agreed – only about 1 M€       								missing for complete funding </a:t>
            </a:r>
          </a:p>
          <a:p>
            <a:pPr marL="0" indent="0" eaLnBrk="1" hangingPunct="1">
              <a:lnSpc>
                <a:spcPct val="80000"/>
              </a:lnSpc>
              <a:spcAft>
                <a:spcPts val="1800"/>
              </a:spcAft>
              <a:buNone/>
            </a:pPr>
            <a:r>
              <a:rPr lang="en-US" sz="2000" b="1" dirty="0" smtClean="0">
                <a:solidFill>
                  <a:schemeClr val="tx2"/>
                </a:solidFill>
              </a:rPr>
              <a:t>Important to secure funding so contracts can be signed, </a:t>
            </a:r>
            <a:r>
              <a:rPr lang="en-US" sz="2000" b="1" dirty="0">
                <a:solidFill>
                  <a:schemeClr val="tx2"/>
                </a:solidFill>
              </a:rPr>
              <a:t>n</a:t>
            </a:r>
            <a:r>
              <a:rPr lang="en-US" sz="2000" b="1" dirty="0" smtClean="0">
                <a:solidFill>
                  <a:schemeClr val="tx2"/>
                </a:solidFill>
              </a:rPr>
              <a:t>ot to loose coherence. </a:t>
            </a:r>
            <a:endParaRPr lang="en-US" sz="20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744447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Conventional facilities -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0" y="2362200"/>
            <a:ext cx="88392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dirty="0" smtClean="0">
                <a:solidFill>
                  <a:schemeClr val="tx2"/>
                </a:solidFill>
              </a:rPr>
              <a:t>Project plan, </a:t>
            </a:r>
            <a:r>
              <a:rPr lang="en-US" dirty="0" err="1">
                <a:solidFill>
                  <a:schemeClr val="tx2"/>
                </a:solidFill>
              </a:rPr>
              <a:t>organisation</a:t>
            </a:r>
            <a:r>
              <a:rPr lang="en-US" dirty="0">
                <a:solidFill>
                  <a:schemeClr val="tx2"/>
                </a:solidFill>
              </a:rPr>
              <a:t>, contract forms </a:t>
            </a:r>
            <a:endParaRPr lang="en-US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dirty="0" smtClean="0">
                <a:solidFill>
                  <a:schemeClr val="tx2"/>
                </a:solidFill>
              </a:rPr>
              <a:t>Refined </a:t>
            </a:r>
            <a:r>
              <a:rPr lang="en-US" dirty="0">
                <a:solidFill>
                  <a:schemeClr val="tx2"/>
                </a:solidFill>
              </a:rPr>
              <a:t>site layout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with zones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for buildings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and activity types </a:t>
            </a:r>
            <a:endParaRPr lang="en-US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dirty="0" smtClean="0">
                <a:solidFill>
                  <a:schemeClr val="tx2"/>
                </a:solidFill>
              </a:rPr>
              <a:t>Takes </a:t>
            </a:r>
            <a:r>
              <a:rPr lang="en-US" dirty="0">
                <a:solidFill>
                  <a:schemeClr val="tx2"/>
                </a:solidFill>
              </a:rPr>
              <a:t>elaborated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requests from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science directorate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into account</a:t>
            </a:r>
            <a:endParaRPr lang="en-US" sz="1800" dirty="0">
              <a:solidFill>
                <a:schemeClr val="tx2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5" name="Picture 7" descr="Experimenta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62" t="18451" r="16431" b="11680"/>
          <a:stretch/>
        </p:blipFill>
        <p:spPr bwMode="auto">
          <a:xfrm>
            <a:off x="4521200" y="3429000"/>
            <a:ext cx="8327459" cy="572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8900979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Licensing -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0" y="2133600"/>
            <a:ext cx="9829800" cy="6324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dirty="0">
                <a:solidFill>
                  <a:schemeClr val="tx2"/>
                </a:solidFill>
              </a:rPr>
              <a:t>General Safety </a:t>
            </a:r>
            <a:r>
              <a:rPr lang="en-US" dirty="0" smtClean="0">
                <a:solidFill>
                  <a:schemeClr val="tx2"/>
                </a:solidFill>
              </a:rPr>
              <a:t>Objectives</a:t>
            </a:r>
          </a:p>
          <a:p>
            <a:pPr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dirty="0" smtClean="0">
                <a:solidFill>
                  <a:schemeClr val="tx2"/>
                </a:solidFill>
              </a:rPr>
              <a:t>PSAR </a:t>
            </a:r>
            <a:r>
              <a:rPr lang="en-US" dirty="0">
                <a:solidFill>
                  <a:schemeClr val="tx2"/>
                </a:solidFill>
              </a:rPr>
              <a:t>– work is ongoing, focusing on Target Design Concepts</a:t>
            </a:r>
          </a:p>
          <a:p>
            <a:pPr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dirty="0">
                <a:solidFill>
                  <a:schemeClr val="tx2"/>
                </a:solidFill>
              </a:rPr>
              <a:t>EIA	– work is ongoing</a:t>
            </a:r>
          </a:p>
          <a:p>
            <a:pPr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dirty="0">
                <a:solidFill>
                  <a:schemeClr val="tx2"/>
                </a:solidFill>
              </a:rPr>
              <a:t>Safety Advisory Committee </a:t>
            </a:r>
            <a:r>
              <a:rPr lang="en-US" dirty="0" smtClean="0">
                <a:solidFill>
                  <a:schemeClr val="tx2"/>
                </a:solidFill>
              </a:rPr>
              <a:t>set </a:t>
            </a:r>
            <a:r>
              <a:rPr lang="en-US" dirty="0">
                <a:solidFill>
                  <a:schemeClr val="tx2"/>
                </a:solidFill>
              </a:rPr>
              <a:t>up</a:t>
            </a:r>
          </a:p>
          <a:p>
            <a:pPr lvl="1"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sz="2000" dirty="0">
                <a:solidFill>
                  <a:schemeClr val="tx2"/>
                </a:solidFill>
              </a:rPr>
              <a:t>Required by authorities</a:t>
            </a:r>
          </a:p>
          <a:p>
            <a:pPr lvl="1"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sz="2000" dirty="0">
                <a:solidFill>
                  <a:schemeClr val="tx2"/>
                </a:solidFill>
              </a:rPr>
              <a:t>Foreign and domestic experts. Some cross membership with TAC</a:t>
            </a:r>
            <a:r>
              <a:rPr lang="en-US" sz="2000" dirty="0" smtClean="0">
                <a:solidFill>
                  <a:schemeClr val="tx2"/>
                </a:solidFill>
              </a:rPr>
              <a:t>. </a:t>
            </a:r>
            <a:endParaRPr lang="en-US" sz="2000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dirty="0">
                <a:solidFill>
                  <a:schemeClr val="tx2"/>
                </a:solidFill>
              </a:rPr>
              <a:t>The required licenses are foreseen to be available by early 2013, with a slight reservation for the time needed by the Environmental Court. Risks are mitigated by Swedish government permissibility right.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514451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Staff numbers – pre-construction phase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graphicFrame>
        <p:nvGraphicFramePr>
          <p:cNvPr id="5" name="Diagram 1"/>
          <p:cNvGraphicFramePr/>
          <p:nvPr>
            <p:extLst>
              <p:ext uri="{D42A27DB-BD31-4B8C-83A1-F6EECF244321}">
                <p14:modId xmlns:p14="http://schemas.microsoft.com/office/powerpoint/2010/main" val="2828654198"/>
              </p:ext>
            </p:extLst>
          </p:nvPr>
        </p:nvGraphicFramePr>
        <p:xfrm>
          <a:off x="1549400" y="1600200"/>
          <a:ext cx="9982200" cy="736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1017544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concept – decision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81000" y="3048000"/>
            <a:ext cx="12623800" cy="4605122"/>
          </a:xfrm>
          <a:ln>
            <a:noFill/>
          </a:ln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Target </a:t>
            </a:r>
            <a:r>
              <a:rPr lang="en-US" sz="2000" dirty="0" smtClean="0">
                <a:solidFill>
                  <a:schemeClr val="tx2"/>
                </a:solidFill>
              </a:rPr>
              <a:t>Station Concept Selection			Completed end 2010 as a European collaboration</a:t>
            </a:r>
          </a:p>
          <a:p>
            <a:pPr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Target baseline and fallback internal decision		May 16, 2011   										             	ESS Lund ( CCB &amp; EPG)</a:t>
            </a:r>
          </a:p>
          <a:p>
            <a:pPr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Workshop </a:t>
            </a:r>
            <a:r>
              <a:rPr lang="en-US" sz="2000" dirty="0" smtClean="0">
                <a:solidFill>
                  <a:schemeClr val="tx2"/>
                </a:solidFill>
              </a:rPr>
              <a:t>to discuss decision			Lund May 31</a:t>
            </a:r>
            <a:r>
              <a:rPr lang="en-US" sz="2000" baseline="30000" dirty="0" smtClean="0">
                <a:solidFill>
                  <a:schemeClr val="tx2"/>
                </a:solidFill>
              </a:rPr>
              <a:t>st</a:t>
            </a:r>
            <a:r>
              <a:rPr lang="en-US" sz="2000" dirty="0" smtClean="0">
                <a:solidFill>
                  <a:schemeClr val="tx2"/>
                </a:solidFill>
              </a:rPr>
              <a:t>, 2011</a:t>
            </a:r>
            <a:br>
              <a:rPr lang="en-US" sz="2000" dirty="0" smtClean="0">
                <a:solidFill>
                  <a:schemeClr val="tx2"/>
                </a:solidFill>
              </a:rPr>
            </a:br>
            <a:r>
              <a:rPr lang="en-US" sz="2000" dirty="0" smtClean="0">
                <a:solidFill>
                  <a:schemeClr val="tx2"/>
                </a:solidFill>
              </a:rPr>
              <a:t>							Collaboration on Target</a:t>
            </a:r>
          </a:p>
          <a:p>
            <a:pPr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Review by Technical Advisory Committee		July 11-12</a:t>
            </a:r>
            <a:br>
              <a:rPr lang="en-US" sz="2000" dirty="0" smtClean="0">
                <a:solidFill>
                  <a:schemeClr val="tx2"/>
                </a:solidFill>
              </a:rPr>
            </a:br>
            <a:r>
              <a:rPr lang="en-US" sz="2000" dirty="0" smtClean="0">
                <a:solidFill>
                  <a:schemeClr val="tx2"/>
                </a:solidFill>
              </a:rPr>
              <a:t>							TAC</a:t>
            </a:r>
          </a:p>
          <a:p>
            <a:pPr eaLnBrk="1" hangingPunct="1">
              <a:lnSpc>
                <a:spcPct val="80000"/>
              </a:lnSpc>
              <a:spcAft>
                <a:spcPts val="18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Endorsement by Steering Committee			October 2011</a:t>
            </a:r>
            <a:br>
              <a:rPr lang="en-US" sz="2000" dirty="0" smtClean="0">
                <a:solidFill>
                  <a:schemeClr val="tx2"/>
                </a:solidFill>
              </a:rPr>
            </a:br>
            <a:r>
              <a:rPr lang="en-US" sz="2000" dirty="0" smtClean="0">
                <a:solidFill>
                  <a:schemeClr val="tx2"/>
                </a:solidFill>
              </a:rPr>
              <a:t>							STC</a:t>
            </a:r>
            <a:br>
              <a:rPr lang="en-US" sz="2000" dirty="0" smtClean="0">
                <a:solidFill>
                  <a:schemeClr val="tx2"/>
                </a:solidFill>
              </a:rPr>
            </a:br>
            <a:r>
              <a:rPr lang="en-US" sz="2000" dirty="0" smtClean="0">
                <a:solidFill>
                  <a:schemeClr val="tx2"/>
                </a:solidFill>
              </a:rPr>
              <a:t>											</a:t>
            </a:r>
          </a:p>
        </p:txBody>
      </p:sp>
    </p:spTree>
    <p:extLst>
      <p:ext uri="{BB962C8B-B14F-4D97-AF65-F5344CB8AC3E}">
        <p14:creationId xmlns:p14="http://schemas.microsoft.com/office/powerpoint/2010/main" val="995089523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Station Design Update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3200" y="2895600"/>
            <a:ext cx="9448800" cy="4787900"/>
          </a:xfrm>
        </p:spPr>
        <p:txBody>
          <a:bodyPr/>
          <a:lstStyle/>
          <a:p>
            <a:r>
              <a:rPr lang="en-US" dirty="0" smtClean="0"/>
              <a:t>The TSDU project aims at integrating most recent worldwide knowledge, experience and state-of-the-art technology into an updated target design for ESS. Its main goals are:</a:t>
            </a:r>
          </a:p>
          <a:p>
            <a:pPr lvl="1"/>
            <a:r>
              <a:rPr lang="en-US" dirty="0" smtClean="0"/>
              <a:t>Providing information needed for the </a:t>
            </a:r>
            <a:r>
              <a:rPr lang="en-US" b="1" dirty="0" smtClean="0">
                <a:solidFill>
                  <a:srgbClr val="0000FF"/>
                </a:solidFill>
              </a:rPr>
              <a:t>environmental licensing </a:t>
            </a:r>
            <a:r>
              <a:rPr lang="en-US" dirty="0" smtClean="0"/>
              <a:t>of the ESS Target Station on two design options.</a:t>
            </a:r>
          </a:p>
          <a:p>
            <a:pPr lvl="1"/>
            <a:r>
              <a:rPr lang="en-US" dirty="0" smtClean="0"/>
              <a:t>Producing a </a:t>
            </a:r>
            <a:r>
              <a:rPr lang="en-US" b="1" dirty="0" smtClean="0">
                <a:solidFill>
                  <a:srgbClr val="0000FF"/>
                </a:solidFill>
              </a:rPr>
              <a:t>Technical Design Report </a:t>
            </a:r>
            <a:r>
              <a:rPr lang="en-US" dirty="0" smtClean="0"/>
              <a:t>for the ESS Target Station by end 2012.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632988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ESS general project status</a:t>
            </a:r>
          </a:p>
          <a:p>
            <a:r>
              <a:rPr lang="en-US" dirty="0" smtClean="0"/>
              <a:t>Target concept selection</a:t>
            </a:r>
          </a:p>
          <a:p>
            <a:r>
              <a:rPr lang="en-US" dirty="0" smtClean="0"/>
              <a:t>ESS TSDU project</a:t>
            </a:r>
          </a:p>
          <a:p>
            <a:r>
              <a:rPr lang="en-US" dirty="0" smtClean="0"/>
              <a:t>Baseline tungsten target</a:t>
            </a:r>
          </a:p>
          <a:p>
            <a:r>
              <a:rPr lang="en-US" dirty="0" smtClean="0"/>
              <a:t>Comparative LBE target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843942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TSDU Work Packages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3200" y="1981200"/>
            <a:ext cx="7467600" cy="7315200"/>
          </a:xfrm>
        </p:spPr>
        <p:txBody>
          <a:bodyPr/>
          <a:lstStyle/>
          <a:p>
            <a:pPr lvl="1"/>
            <a:r>
              <a:rPr lang="en-US" dirty="0" smtClean="0"/>
              <a:t>WP1</a:t>
            </a:r>
            <a:r>
              <a:rPr lang="en-US" dirty="0"/>
              <a:t>: Project Management, Coordination of Global Design Effort and overall system integration</a:t>
            </a:r>
          </a:p>
          <a:p>
            <a:pPr lvl="1"/>
            <a:r>
              <a:rPr lang="en-US" dirty="0"/>
              <a:t>WP2: Target Performance </a:t>
            </a:r>
            <a:r>
              <a:rPr lang="en-US" dirty="0" err="1"/>
              <a:t>Modelling</a:t>
            </a:r>
            <a:r>
              <a:rPr lang="en-US" dirty="0"/>
              <a:t> and </a:t>
            </a:r>
            <a:r>
              <a:rPr lang="en-US" dirty="0" err="1"/>
              <a:t>Optimisation</a:t>
            </a:r>
            <a:endParaRPr lang="en-US" dirty="0"/>
          </a:p>
          <a:p>
            <a:pPr lvl="1"/>
            <a:r>
              <a:rPr lang="en-US" dirty="0"/>
              <a:t>WP3: Material Properties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WP4: The </a:t>
            </a:r>
            <a:r>
              <a:rPr lang="en-US" dirty="0" err="1">
                <a:solidFill>
                  <a:srgbClr val="0000FF"/>
                </a:solidFill>
              </a:rPr>
              <a:t>RoTHeTa</a:t>
            </a:r>
            <a:r>
              <a:rPr lang="en-US" dirty="0">
                <a:solidFill>
                  <a:srgbClr val="0000FF"/>
                </a:solidFill>
              </a:rPr>
              <a:t> Concept – Replaceable systems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WP5: The </a:t>
            </a:r>
            <a:r>
              <a:rPr lang="en-US" dirty="0" err="1">
                <a:solidFill>
                  <a:srgbClr val="0000FF"/>
                </a:solidFill>
              </a:rPr>
              <a:t>RoTHeTa</a:t>
            </a:r>
            <a:r>
              <a:rPr lang="en-US" dirty="0">
                <a:solidFill>
                  <a:srgbClr val="0000FF"/>
                </a:solidFill>
              </a:rPr>
              <a:t> Concept – </a:t>
            </a:r>
            <a:r>
              <a:rPr lang="en-US" dirty="0" smtClean="0">
                <a:solidFill>
                  <a:srgbClr val="0000FF"/>
                </a:solidFill>
              </a:rPr>
              <a:t>Permanent systems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WP6: Liquid Metal Target</a:t>
            </a:r>
          </a:p>
          <a:p>
            <a:pPr lvl="1"/>
            <a:r>
              <a:rPr lang="en-US" dirty="0" smtClean="0"/>
              <a:t>WP7: </a:t>
            </a:r>
            <a:r>
              <a:rPr lang="en-US" dirty="0" err="1" smtClean="0"/>
              <a:t>Premoderator</a:t>
            </a:r>
            <a:r>
              <a:rPr lang="en-US" dirty="0" smtClean="0"/>
              <a:t>, Moderator and Reflector Engineering Design</a:t>
            </a:r>
          </a:p>
          <a:p>
            <a:pPr lvl="1"/>
            <a:r>
              <a:rPr lang="en-US" dirty="0" smtClean="0"/>
              <a:t>WP8: Shielded Target Monolith System and Beam Extraction</a:t>
            </a:r>
          </a:p>
          <a:p>
            <a:pPr lvl="1"/>
            <a:r>
              <a:rPr lang="en-US" dirty="0" smtClean="0"/>
              <a:t>WP9: Infrastructure Services and Utilities</a:t>
            </a:r>
          </a:p>
          <a:p>
            <a:pPr lvl="1"/>
            <a:r>
              <a:rPr lang="en-US" dirty="0" smtClean="0"/>
              <a:t>WP10: Hot cell, Handling of used Targets, Moderators, Reflectors outside Target Shielding Monolith – Beam dumps</a:t>
            </a:r>
          </a:p>
          <a:p>
            <a:pPr lvl="1"/>
            <a:r>
              <a:rPr lang="en-US" dirty="0" smtClean="0"/>
              <a:t>WP11: Waste Disposal, Emissions, Dismantling and Decommissioning</a:t>
            </a:r>
          </a:p>
          <a:p>
            <a:pPr lvl="1"/>
            <a:r>
              <a:rPr lang="en-US" dirty="0" smtClean="0"/>
              <a:t>WP12: Control Systems for Target Station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168894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Recent ESS Documentation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6050971"/>
              </p:ext>
            </p:extLst>
          </p:nvPr>
        </p:nvGraphicFramePr>
        <p:xfrm>
          <a:off x="1244600" y="2514600"/>
          <a:ext cx="10668000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0"/>
                <a:gridCol w="2057400"/>
                <a:gridCol w="1752600"/>
                <a:gridCol w="1905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Date issued/due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Completed?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LBE?</a:t>
                      </a:r>
                    </a:p>
                  </a:txBody>
                  <a:tcPr/>
                </a:tc>
              </a:tr>
              <a:tr h="1076960">
                <a:tc>
                  <a:txBody>
                    <a:bodyPr/>
                    <a:lstStyle/>
                    <a:p>
                      <a:r>
                        <a:rPr lang="en-US" dirty="0" smtClean="0"/>
                        <a:t>Evaluation of ESS safety relevant concerns assuming two basic target concepts for the target station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September 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US" dirty="0" smtClean="0"/>
                        <a:t>Target Station Design Update Baseline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December 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specification for the ESS Target Station Design Update Project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TAC4</a:t>
                      </a:r>
                      <a:r>
                        <a:rPr lang="en-US" baseline="0" dirty="0" smtClean="0"/>
                        <a:t> documentation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ESS Conceptual Design Report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ESS Technical Design Report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December 2012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869873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711200" y="2057400"/>
            <a:ext cx="11780329" cy="6477000"/>
            <a:chOff x="30671" y="1066800"/>
            <a:chExt cx="9113329" cy="4495800"/>
          </a:xfrm>
        </p:grpSpPr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38873797"/>
                </p:ext>
              </p:extLst>
            </p:nvPr>
          </p:nvGraphicFramePr>
          <p:xfrm>
            <a:off x="30671" y="1066800"/>
            <a:ext cx="3322130" cy="38343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8" name="Document" r:id="rId3" imgW="5765800" imgH="6654800" progId="Word.Document.12">
                    <p:embed/>
                  </p:oleObj>
                </mc:Choice>
                <mc:Fallback>
                  <p:oleObj name="Document" r:id="rId3" imgW="5765800" imgH="665480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0671" y="1066800"/>
                          <a:ext cx="3322130" cy="383435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8" name="Picture 7" descr="Geom-3.png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7620"/>
            <a:stretch/>
          </p:blipFill>
          <p:spPr>
            <a:xfrm>
              <a:off x="3962399" y="1447800"/>
              <a:ext cx="5181601" cy="41148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RoTHeTa</a:t>
            </a:r>
            <a:r>
              <a:rPr lang="en-US" dirty="0" smtClean="0"/>
              <a:t> Concept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5" name="Picture 4" descr="Geom.png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1" t="17237" r="31637" b="11858"/>
          <a:stretch/>
        </p:blipFill>
        <p:spPr>
          <a:xfrm>
            <a:off x="939800" y="4191000"/>
            <a:ext cx="5942906" cy="4463094"/>
          </a:xfrm>
          <a:prstGeom prst="rect">
            <a:avLst/>
          </a:prstGeom>
        </p:spPr>
      </p:pic>
      <p:sp>
        <p:nvSpPr>
          <p:cNvPr id="9" name="Text Placeholder 3"/>
          <p:cNvSpPr txBox="1">
            <a:spLocks/>
          </p:cNvSpPr>
          <p:nvPr/>
        </p:nvSpPr>
        <p:spPr>
          <a:xfrm>
            <a:off x="4445000" y="1676400"/>
            <a:ext cx="4724400" cy="2514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buChar char="&gt;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1pPr>
            <a:lvl2pPr marL="742950" indent="-285750" algn="l" rtl="0" eaLnBrk="0" fontAlgn="base" hangingPunct="0">
              <a:spcBef>
                <a:spcPts val="18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2pPr>
            <a:lvl3pPr marL="1143000" indent="-228600" algn="l" rtl="0" eaLnBrk="0" fontAlgn="base" hangingPunct="0">
              <a:spcBef>
                <a:spcPts val="35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3pPr>
            <a:lvl4pPr marL="1600200" indent="-228600" algn="l" rtl="0" eaLnBrk="0" fontAlgn="base" hangingPunct="0">
              <a:spcBef>
                <a:spcPts val="35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4pPr>
            <a:lvl5pPr marL="2057400" indent="-228600" algn="l" rtl="0" eaLnBrk="0" fontAlgn="base" hangingPunct="0">
              <a:spcBef>
                <a:spcPts val="35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5pPr>
            <a:lvl6pPr marL="457200" algn="l" rtl="0" fontAlgn="base">
              <a:spcBef>
                <a:spcPts val="35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6pPr>
            <a:lvl7pPr marL="914400" algn="l" rtl="0" fontAlgn="base">
              <a:spcBef>
                <a:spcPts val="35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7pPr>
            <a:lvl8pPr marL="1371600" algn="l" rtl="0" fontAlgn="base">
              <a:spcBef>
                <a:spcPts val="35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8pPr>
            <a:lvl9pPr marL="1828800" algn="l" rtl="0" fontAlgn="base">
              <a:spcBef>
                <a:spcPts val="35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9pPr>
          </a:lstStyle>
          <a:p>
            <a:pPr lvl="1">
              <a:defRPr/>
            </a:pPr>
            <a:r>
              <a:rPr lang="en-US" sz="2400" dirty="0" smtClean="0"/>
              <a:t>ø2.5m</a:t>
            </a:r>
          </a:p>
          <a:p>
            <a:pPr lvl="1">
              <a:defRPr/>
            </a:pPr>
            <a:r>
              <a:rPr lang="en-US" sz="2400" dirty="0" smtClean="0"/>
              <a:t>33 sectors</a:t>
            </a:r>
          </a:p>
          <a:p>
            <a:pPr lvl="1">
              <a:defRPr/>
            </a:pPr>
            <a:r>
              <a:rPr lang="en-US" sz="2400" dirty="0" smtClean="0"/>
              <a:t>Tungsten vertical plates with cooling channels in between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14380293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RoTHeTa</a:t>
            </a:r>
            <a:r>
              <a:rPr lang="en-US" dirty="0" smtClean="0"/>
              <a:t> Wheel Velocity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07" b="107"/>
          <a:stretch>
            <a:fillRect/>
          </a:stretch>
        </p:blipFill>
        <p:spPr>
          <a:xfrm>
            <a:off x="1473200" y="4267200"/>
            <a:ext cx="7467600" cy="478790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092200" y="2209800"/>
            <a:ext cx="8229600" cy="2133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buChar char="&gt;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1pPr>
            <a:lvl2pPr marL="742950" indent="-285750" algn="l" rtl="0" eaLnBrk="0" fontAlgn="base" hangingPunct="0">
              <a:spcBef>
                <a:spcPts val="18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Wingdings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2pPr>
            <a:lvl3pPr marL="1143000" indent="-228600" algn="l" rtl="0" eaLnBrk="0" fontAlgn="base" hangingPunct="0">
              <a:spcBef>
                <a:spcPts val="35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3pPr>
            <a:lvl4pPr marL="1600200" indent="-228600" algn="l" rtl="0" eaLnBrk="0" fontAlgn="base" hangingPunct="0">
              <a:spcBef>
                <a:spcPts val="35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4pPr>
            <a:lvl5pPr marL="2057400" indent="-228600" algn="l" rtl="0" eaLnBrk="0" fontAlgn="base" hangingPunct="0">
              <a:spcBef>
                <a:spcPts val="35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5pPr>
            <a:lvl6pPr marL="457200" algn="l" rtl="0" fontAlgn="base">
              <a:spcBef>
                <a:spcPts val="35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6pPr>
            <a:lvl7pPr marL="914400" algn="l" rtl="0" fontAlgn="base">
              <a:spcBef>
                <a:spcPts val="35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7pPr>
            <a:lvl8pPr marL="1371600" algn="l" rtl="0" fontAlgn="base">
              <a:spcBef>
                <a:spcPts val="35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8pPr>
            <a:lvl9pPr marL="1828800" algn="l" rtl="0" fontAlgn="base">
              <a:spcBef>
                <a:spcPts val="3500"/>
              </a:spcBef>
              <a:spcAft>
                <a:spcPct val="0"/>
              </a:spcAft>
              <a:buClr>
                <a:srgbClr val="57ABE7"/>
              </a:buClr>
              <a:buSzPct val="125000"/>
              <a:buFont typeface="TitilliumText14L Bold" pitchFamily="-64" charset="0"/>
              <a:defRPr>
                <a:solidFill>
                  <a:schemeClr val="tx1"/>
                </a:solidFill>
                <a:latin typeface="+mn-lt"/>
                <a:ea typeface="+mn-ea"/>
                <a:cs typeface="+mn-cs"/>
                <a:sym typeface="TitilliumText14L Bold" pitchFamily="-64" charset="0"/>
              </a:defRPr>
            </a:lvl9pPr>
          </a:lstStyle>
          <a:p>
            <a:r>
              <a:rPr lang="en-US" dirty="0" smtClean="0"/>
              <a:t>33 slices in total</a:t>
            </a:r>
          </a:p>
          <a:p>
            <a:r>
              <a:rPr lang="en-US" dirty="0" smtClean="0"/>
              <a:t>Beam repetition rate is 14Hz</a:t>
            </a:r>
          </a:p>
          <a:p>
            <a:r>
              <a:rPr lang="en-US" dirty="0" smtClean="0"/>
              <a:t>Angular velocity should be 0.42Hz, 25.45rpm</a:t>
            </a:r>
          </a:p>
          <a:p>
            <a:r>
              <a:rPr lang="en-US" dirty="0" smtClean="0"/>
              <a:t>Each section sees </a:t>
            </a:r>
            <a:r>
              <a:rPr lang="en-US" dirty="0"/>
              <a:t>o</a:t>
            </a:r>
            <a:r>
              <a:rPr lang="en-US" dirty="0" smtClean="0"/>
              <a:t>n average 1/33 of the beam.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316678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RoTHeTa</a:t>
            </a:r>
            <a:r>
              <a:rPr lang="en-US" dirty="0" smtClean="0"/>
              <a:t> Flow Pattern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9568" t="34730" r="12654"/>
          <a:stretch/>
        </p:blipFill>
        <p:spPr>
          <a:xfrm rot="18696457">
            <a:off x="771734" y="2400584"/>
            <a:ext cx="3143803" cy="17783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2346" t="35646" r="13889"/>
          <a:stretch/>
        </p:blipFill>
        <p:spPr>
          <a:xfrm rot="19947234">
            <a:off x="1172304" y="4889841"/>
            <a:ext cx="3024051" cy="17783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21296" t="10988" r="22531"/>
          <a:stretch/>
        </p:blipFill>
        <p:spPr>
          <a:xfrm rot="20271160">
            <a:off x="1698942" y="7058044"/>
            <a:ext cx="2281223" cy="2122281"/>
          </a:xfrm>
          <a:prstGeom prst="rect">
            <a:avLst/>
          </a:prstGeom>
        </p:spPr>
      </p:pic>
      <p:pic>
        <p:nvPicPr>
          <p:cNvPr id="8" name="Picture 13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200" y="2133600"/>
            <a:ext cx="6904038" cy="357822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934863" y="5867400"/>
            <a:ext cx="4914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S-channel: Lower W max. temperature</a:t>
            </a:r>
            <a:endParaRPr lang="en-US" sz="2400" dirty="0"/>
          </a:p>
        </p:txBody>
      </p:sp>
      <p:pic>
        <p:nvPicPr>
          <p:cNvPr id="10" name="Content Placeholder 7"/>
          <p:cNvPicPr>
            <a:picLocks noGrp="1" noChangeAspect="1"/>
          </p:cNvPicPr>
          <p:nvPr>
            <p:ph idx="1"/>
          </p:nvPr>
        </p:nvPicPr>
        <p:blipFill>
          <a:blip r:embed="rId6"/>
          <a:srcRect l="-7653" r="-7653"/>
          <a:stretch>
            <a:fillRect/>
          </a:stretch>
        </p:blipFill>
        <p:spPr>
          <a:xfrm>
            <a:off x="5740400" y="6400800"/>
            <a:ext cx="7010400" cy="2937494"/>
          </a:xfrm>
        </p:spPr>
      </p:pic>
    </p:spTree>
    <p:extLst>
      <p:ext uri="{BB962C8B-B14F-4D97-AF65-F5344CB8AC3E}">
        <p14:creationId xmlns:p14="http://schemas.microsoft.com/office/powerpoint/2010/main" val="2866259489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RoTHeTa</a:t>
            </a:r>
            <a:r>
              <a:rPr lang="en-US" dirty="0" smtClean="0"/>
              <a:t> Helium Loop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5" name="Picture 4" descr="Complete Helium loop 3D section cut in monolit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2362200"/>
            <a:ext cx="10446105" cy="5181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38" t="23028" r="39240" b="47457"/>
          <a:stretch/>
        </p:blipFill>
        <p:spPr>
          <a:xfrm>
            <a:off x="10160000" y="2057400"/>
            <a:ext cx="1648028" cy="1981200"/>
          </a:xfrm>
          <a:prstGeom prst="rect">
            <a:avLst/>
          </a:prstGeom>
        </p:spPr>
      </p:pic>
      <p:pic>
        <p:nvPicPr>
          <p:cNvPr id="7" name="Imagem 1"/>
          <p:cNvPicPr/>
          <p:nvPr/>
        </p:nvPicPr>
        <p:blipFill>
          <a:blip r:embed="rId4" cstate="print"/>
          <a:srcRect t="18504"/>
          <a:stretch>
            <a:fillRect/>
          </a:stretch>
        </p:blipFill>
        <p:spPr bwMode="auto">
          <a:xfrm>
            <a:off x="10312400" y="4495800"/>
            <a:ext cx="1393415" cy="1676400"/>
          </a:xfrm>
          <a:prstGeom prst="rect">
            <a:avLst/>
          </a:prstGeom>
          <a:noFill/>
          <a:ln w="38100" cmpd="sng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69400" y="6705600"/>
            <a:ext cx="2349631" cy="1734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5200" y="7620000"/>
            <a:ext cx="2273300" cy="167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694069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RoTHeTa</a:t>
            </a:r>
            <a:r>
              <a:rPr lang="en-US" dirty="0"/>
              <a:t> Helium </a:t>
            </a:r>
            <a:r>
              <a:rPr lang="en-US" dirty="0" smtClean="0"/>
              <a:t>Loop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8677279"/>
              </p:ext>
            </p:extLst>
          </p:nvPr>
        </p:nvGraphicFramePr>
        <p:xfrm>
          <a:off x="81480" y="1905000"/>
          <a:ext cx="12923320" cy="7034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" name="Document" r:id="rId3" imgW="5918200" imgH="3225800" progId="Word.Document.12">
                  <p:embed/>
                </p:oleObj>
              </mc:Choice>
              <mc:Fallback>
                <p:oleObj name="Document" r:id="rId3" imgW="5918200" imgH="3225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1480" y="1905000"/>
                        <a:ext cx="12923320" cy="7034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08460990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Station For a Rotating Target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4800" y="1905000"/>
            <a:ext cx="5035305" cy="6642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" y="2667000"/>
            <a:ext cx="6173993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560710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activity: W </a:t>
            </a:r>
            <a:r>
              <a:rPr lang="en-US" dirty="0" err="1" smtClean="0"/>
              <a:t>vs</a:t>
            </a:r>
            <a:r>
              <a:rPr lang="en-US" dirty="0" smtClean="0"/>
              <a:t> LBE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" y="2286000"/>
            <a:ext cx="11684000" cy="5410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16000" y="8686800"/>
            <a:ext cx="969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D. </a:t>
            </a:r>
            <a:r>
              <a:rPr lang="en-US" sz="2400" dirty="0" err="1" smtClean="0"/>
              <a:t>Ene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34072446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Hazard index for different options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" y="5791200"/>
            <a:ext cx="7315200" cy="32473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502" y="2286000"/>
            <a:ext cx="12544698" cy="3276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68600" y="1623536"/>
            <a:ext cx="752505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Most active isotopes at shutdown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3200" y="6096000"/>
            <a:ext cx="3327400" cy="1676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7800" y="9258068"/>
            <a:ext cx="969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D. </a:t>
            </a:r>
            <a:r>
              <a:rPr lang="en-US" sz="2400" dirty="0" err="1" smtClean="0"/>
              <a:t>Ene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74840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 of neutrons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22000"/>
          </a:blip>
          <a:srcRect/>
          <a:stretch>
            <a:fillRect/>
          </a:stretch>
        </p:blipFill>
        <p:spPr bwMode="auto">
          <a:xfrm>
            <a:off x="1165756" y="1905000"/>
            <a:ext cx="5793844" cy="4038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1168400" y="6019800"/>
            <a:ext cx="6172200" cy="3647354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2616487" y="7372255"/>
            <a:ext cx="585197" cy="400440"/>
            <a:chOff x="687" y="2916"/>
            <a:chExt cx="369" cy="252"/>
          </a:xfrm>
        </p:grpSpPr>
        <p:grpSp>
          <p:nvGrpSpPr>
            <p:cNvPr id="9" name="Group 7"/>
            <p:cNvGrpSpPr>
              <a:grpSpLocks/>
            </p:cNvGrpSpPr>
            <p:nvPr/>
          </p:nvGrpSpPr>
          <p:grpSpPr bwMode="auto">
            <a:xfrm>
              <a:off x="912" y="3120"/>
              <a:ext cx="144" cy="48"/>
              <a:chOff x="912" y="3120"/>
              <a:chExt cx="144" cy="48"/>
            </a:xfrm>
          </p:grpSpPr>
          <p:sp>
            <p:nvSpPr>
              <p:cNvPr id="11" name="Line 8"/>
              <p:cNvSpPr>
                <a:spLocks noChangeShapeType="1"/>
              </p:cNvSpPr>
              <p:nvPr/>
            </p:nvSpPr>
            <p:spPr bwMode="auto">
              <a:xfrm>
                <a:off x="912" y="3168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defTabSz="64278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700" dirty="0">
                  <a:solidFill>
                    <a:srgbClr val="000000"/>
                  </a:solidFill>
                  <a:latin typeface="Gill Sans" pitchFamily="-112" charset="0"/>
                  <a:sym typeface="Gill Sans" pitchFamily="-112" charset="0"/>
                </a:endParaRPr>
              </a:p>
            </p:txBody>
          </p:sp>
          <p:sp>
            <p:nvSpPr>
              <p:cNvPr id="12" name="Line 9"/>
              <p:cNvSpPr>
                <a:spLocks noChangeShapeType="1"/>
              </p:cNvSpPr>
              <p:nvPr/>
            </p:nvSpPr>
            <p:spPr bwMode="auto">
              <a:xfrm>
                <a:off x="912" y="312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defTabSz="64278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700" dirty="0">
                  <a:solidFill>
                    <a:srgbClr val="000000"/>
                  </a:solidFill>
                  <a:latin typeface="Gill Sans" pitchFamily="-112" charset="0"/>
                  <a:sym typeface="Gill Sans" pitchFamily="-112" charset="0"/>
                </a:endParaRPr>
              </a:p>
            </p:txBody>
          </p:sp>
        </p:grp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687" y="2916"/>
              <a:ext cx="218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642783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2000" dirty="0" err="1">
                  <a:solidFill>
                    <a:srgbClr val="1F497D">
                      <a:lumMod val="50000"/>
                    </a:srgbClr>
                  </a:solidFill>
                  <a:latin typeface="Symbol" charset="2"/>
                  <a:sym typeface="Gill Sans" charset="0"/>
                </a:rPr>
                <a:t></a:t>
              </a:r>
              <a:endParaRPr lang="en-GB" sz="2000" dirty="0">
                <a:solidFill>
                  <a:srgbClr val="1F497D">
                    <a:lumMod val="50000"/>
                  </a:srgbClr>
                </a:solidFill>
                <a:latin typeface="Symbol" charset="2"/>
                <a:sym typeface="Gill Sans" charset="0"/>
              </a:endParaRPr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>
            <a:off x="4140126" y="7162800"/>
            <a:ext cx="838274" cy="639589"/>
            <a:chOff x="1536" y="2813"/>
            <a:chExt cx="528" cy="403"/>
          </a:xfrm>
        </p:grpSpPr>
        <p:grpSp>
          <p:nvGrpSpPr>
            <p:cNvPr id="14" name="Group 12"/>
            <p:cNvGrpSpPr>
              <a:grpSpLocks/>
            </p:cNvGrpSpPr>
            <p:nvPr/>
          </p:nvGrpSpPr>
          <p:grpSpPr bwMode="auto">
            <a:xfrm>
              <a:off x="1536" y="3072"/>
              <a:ext cx="528" cy="144"/>
              <a:chOff x="1536" y="3072"/>
              <a:chExt cx="528" cy="144"/>
            </a:xfrm>
          </p:grpSpPr>
          <p:sp>
            <p:nvSpPr>
              <p:cNvPr id="16" name="Line 13"/>
              <p:cNvSpPr>
                <a:spLocks noChangeShapeType="1"/>
              </p:cNvSpPr>
              <p:nvPr/>
            </p:nvSpPr>
            <p:spPr bwMode="auto">
              <a:xfrm>
                <a:off x="1536" y="3072"/>
                <a:ext cx="528" cy="0"/>
              </a:xfrm>
              <a:prstGeom prst="line">
                <a:avLst/>
              </a:prstGeom>
              <a:noFill/>
              <a:ln w="9525">
                <a:solidFill>
                  <a:srgbClr val="003366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defTabSz="64278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700" dirty="0">
                  <a:solidFill>
                    <a:srgbClr val="000000"/>
                  </a:solidFill>
                  <a:latin typeface="Gill Sans" pitchFamily="-112" charset="0"/>
                  <a:sym typeface="Gill Sans" pitchFamily="-112" charset="0"/>
                </a:endParaRPr>
              </a:p>
            </p:txBody>
          </p:sp>
          <p:sp>
            <p:nvSpPr>
              <p:cNvPr id="17" name="Line 14"/>
              <p:cNvSpPr>
                <a:spLocks noChangeShapeType="1"/>
              </p:cNvSpPr>
              <p:nvPr/>
            </p:nvSpPr>
            <p:spPr bwMode="auto">
              <a:xfrm>
                <a:off x="1536" y="3216"/>
                <a:ext cx="528" cy="0"/>
              </a:xfrm>
              <a:prstGeom prst="line">
                <a:avLst/>
              </a:prstGeom>
              <a:noFill/>
              <a:ln w="9525">
                <a:solidFill>
                  <a:srgbClr val="003366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defTabSz="64278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700" dirty="0">
                  <a:solidFill>
                    <a:srgbClr val="000000"/>
                  </a:solidFill>
                  <a:latin typeface="Gill Sans" pitchFamily="-112" charset="0"/>
                  <a:sym typeface="Gill Sans" pitchFamily="-112" charset="0"/>
                </a:endParaRPr>
              </a:p>
            </p:txBody>
          </p:sp>
        </p:grpSp>
        <p:sp>
          <p:nvSpPr>
            <p:cNvPr id="15" name="Text Box 15"/>
            <p:cNvSpPr txBox="1">
              <a:spLocks noChangeArrowheads="1"/>
            </p:cNvSpPr>
            <p:nvPr/>
          </p:nvSpPr>
          <p:spPr bwMode="auto">
            <a:xfrm>
              <a:off x="1653" y="2813"/>
              <a:ext cx="225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64278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200" dirty="0" err="1">
                  <a:solidFill>
                    <a:srgbClr val="000000"/>
                  </a:solidFill>
                  <a:latin typeface="Papyrus" pitchFamily="-65" charset="0"/>
                  <a:ea typeface="Papyrus" pitchFamily="-65" charset="0"/>
                  <a:cs typeface="Papyrus" pitchFamily="-65" charset="0"/>
                  <a:sym typeface="Gill Sans" pitchFamily="-112" charset="0"/>
                </a:rPr>
                <a:t>p</a:t>
              </a:r>
              <a:endParaRPr lang="en-GB" sz="2200" dirty="0">
                <a:solidFill>
                  <a:srgbClr val="000000"/>
                </a:solidFill>
                <a:latin typeface="Papyrus" pitchFamily="-65" charset="0"/>
                <a:ea typeface="Papyrus" pitchFamily="-65" charset="0"/>
                <a:cs typeface="Papyrus" pitchFamily="-65" charset="0"/>
                <a:sym typeface="Gill Sans" pitchFamily="-112" charset="0"/>
              </a:endParaRPr>
            </a:p>
          </p:txBody>
        </p:sp>
      </p:grpSp>
      <p:grpSp>
        <p:nvGrpSpPr>
          <p:cNvPr id="23" name="Group 22"/>
          <p:cNvGrpSpPr>
            <a:grpSpLocks/>
          </p:cNvGrpSpPr>
          <p:nvPr/>
        </p:nvGrpSpPr>
        <p:grpSpPr bwMode="auto">
          <a:xfrm>
            <a:off x="2997200" y="7239000"/>
            <a:ext cx="903921" cy="549176"/>
            <a:chOff x="1056" y="2870"/>
            <a:chExt cx="569" cy="346"/>
          </a:xfrm>
        </p:grpSpPr>
        <p:grpSp>
          <p:nvGrpSpPr>
            <p:cNvPr id="24" name="Group 23"/>
            <p:cNvGrpSpPr>
              <a:grpSpLocks/>
            </p:cNvGrpSpPr>
            <p:nvPr/>
          </p:nvGrpSpPr>
          <p:grpSpPr bwMode="auto">
            <a:xfrm>
              <a:off x="1056" y="3072"/>
              <a:ext cx="480" cy="144"/>
              <a:chOff x="1056" y="3072"/>
              <a:chExt cx="480" cy="144"/>
            </a:xfrm>
          </p:grpSpPr>
          <p:sp>
            <p:nvSpPr>
              <p:cNvPr id="26" name="Line 24"/>
              <p:cNvSpPr>
                <a:spLocks noChangeShapeType="1"/>
              </p:cNvSpPr>
              <p:nvPr/>
            </p:nvSpPr>
            <p:spPr bwMode="auto">
              <a:xfrm flipV="1">
                <a:off x="1056" y="3072"/>
                <a:ext cx="480" cy="48"/>
              </a:xfrm>
              <a:prstGeom prst="line">
                <a:avLst/>
              </a:prstGeom>
              <a:noFill/>
              <a:ln w="9525">
                <a:solidFill>
                  <a:srgbClr val="CC33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defTabSz="64278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700" dirty="0">
                  <a:solidFill>
                    <a:srgbClr val="000000"/>
                  </a:solidFill>
                  <a:latin typeface="Gill Sans" pitchFamily="-112" charset="0"/>
                  <a:sym typeface="Gill Sans" pitchFamily="-112" charset="0"/>
                </a:endParaRPr>
              </a:p>
            </p:txBody>
          </p:sp>
          <p:sp>
            <p:nvSpPr>
              <p:cNvPr id="27" name="Line 25"/>
              <p:cNvSpPr>
                <a:spLocks noChangeShapeType="1"/>
              </p:cNvSpPr>
              <p:nvPr/>
            </p:nvSpPr>
            <p:spPr bwMode="auto">
              <a:xfrm>
                <a:off x="1056" y="3168"/>
                <a:ext cx="480" cy="48"/>
              </a:xfrm>
              <a:prstGeom prst="line">
                <a:avLst/>
              </a:prstGeom>
              <a:noFill/>
              <a:ln w="9525">
                <a:solidFill>
                  <a:srgbClr val="CC33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algn="ctr" defTabSz="64278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700" dirty="0">
                  <a:solidFill>
                    <a:srgbClr val="000000"/>
                  </a:solidFill>
                  <a:latin typeface="Gill Sans" pitchFamily="-112" charset="0"/>
                  <a:sym typeface="Gill Sans" pitchFamily="-112" charset="0"/>
                </a:endParaRPr>
              </a:p>
            </p:txBody>
          </p:sp>
        </p:grpSp>
        <p:sp>
          <p:nvSpPr>
            <p:cNvPr id="25" name="Text Box 26"/>
            <p:cNvSpPr txBox="1">
              <a:spLocks noChangeArrowheads="1"/>
            </p:cNvSpPr>
            <p:nvPr/>
          </p:nvSpPr>
          <p:spPr bwMode="auto">
            <a:xfrm>
              <a:off x="1057" y="2870"/>
              <a:ext cx="568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642783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srgbClr val="FF3A2B"/>
                  </a:solidFill>
                  <a:latin typeface="Papyrus" pitchFamily="-65" charset="0"/>
                  <a:ea typeface="Papyrus" pitchFamily="-65" charset="0"/>
                  <a:cs typeface="Papyrus" pitchFamily="-65" charset="0"/>
                  <a:sym typeface="Gill Sans" pitchFamily="-112" charset="0"/>
                </a:rPr>
                <a:t>neutrons</a:t>
              </a:r>
            </a:p>
          </p:txBody>
        </p:sp>
      </p:grpSp>
      <p:pic>
        <p:nvPicPr>
          <p:cNvPr id="29" name="Picture 2" descr="Letter to Bohr p1"/>
          <p:cNvPicPr>
            <a:picLocks noChangeAspect="1" noChangeArrowheads="1"/>
          </p:cNvPicPr>
          <p:nvPr/>
        </p:nvPicPr>
        <p:blipFill rotWithShape="1">
          <a:blip r:embed="rId4">
            <a:lum bright="-10000"/>
          </a:blip>
          <a:srcRect b="66006"/>
          <a:stretch/>
        </p:blipFill>
        <p:spPr bwMode="auto">
          <a:xfrm>
            <a:off x="6349999" y="1905000"/>
            <a:ext cx="6654799" cy="2877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" descr="Letter to Bohr p2"/>
          <p:cNvPicPr>
            <a:picLocks noChangeAspect="1" noChangeArrowheads="1"/>
          </p:cNvPicPr>
          <p:nvPr/>
        </p:nvPicPr>
        <p:blipFill rotWithShape="1">
          <a:blip r:embed="rId5">
            <a:lum bright="-10000"/>
          </a:blip>
          <a:srcRect l="48644" t="76578"/>
          <a:stretch/>
        </p:blipFill>
        <p:spPr bwMode="auto">
          <a:xfrm>
            <a:off x="9402201" y="6477000"/>
            <a:ext cx="3602599" cy="2082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 descr="Letter to Bohr p1"/>
          <p:cNvPicPr>
            <a:picLocks noChangeAspect="1" noChangeArrowheads="1"/>
          </p:cNvPicPr>
          <p:nvPr/>
        </p:nvPicPr>
        <p:blipFill rotWithShape="1">
          <a:blip r:embed="rId4">
            <a:lum bright="-10000"/>
          </a:blip>
          <a:srcRect t="71325" r="10893" b="14061"/>
          <a:stretch/>
        </p:blipFill>
        <p:spPr bwMode="auto">
          <a:xfrm>
            <a:off x="6350000" y="4936295"/>
            <a:ext cx="6654800" cy="1388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Straight Connector 32"/>
          <p:cNvCxnSpPr/>
          <p:nvPr/>
        </p:nvCxnSpPr>
        <p:spPr bwMode="auto">
          <a:xfrm>
            <a:off x="6959600" y="6172200"/>
            <a:ext cx="2667000" cy="0"/>
          </a:xfrm>
          <a:prstGeom prst="line">
            <a:avLst/>
          </a:prstGeom>
          <a:blipFill dpi="0" rotWithShape="0">
            <a:blip r:embed="rId6"/>
            <a:srcRect/>
            <a:tile tx="0" ty="0" sx="100000" sy="100000" flip="none" algn="tl"/>
          </a:blipFill>
          <a:ln w="254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253804739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LBE META:LIC Layout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grpSp>
        <p:nvGrpSpPr>
          <p:cNvPr id="5" name="Gruppieren 23"/>
          <p:cNvGrpSpPr>
            <a:grpSpLocks/>
          </p:cNvGrpSpPr>
          <p:nvPr/>
        </p:nvGrpSpPr>
        <p:grpSpPr bwMode="auto">
          <a:xfrm>
            <a:off x="863600" y="3048000"/>
            <a:ext cx="10806112" cy="4332288"/>
            <a:chOff x="251520" y="2794823"/>
            <a:chExt cx="8606495" cy="3196195"/>
          </a:xfrm>
        </p:grpSpPr>
        <p:pic>
          <p:nvPicPr>
            <p:cNvPr id="6" name="Grafik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2794823"/>
              <a:ext cx="7884368" cy="3042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Gerade Verbindung 7"/>
            <p:cNvCxnSpPr/>
            <p:nvPr/>
          </p:nvCxnSpPr>
          <p:spPr>
            <a:xfrm flipH="1">
              <a:off x="1330903" y="4425470"/>
              <a:ext cx="720647" cy="503325"/>
            </a:xfrm>
            <a:prstGeom prst="line">
              <a:avLst/>
            </a:prstGeom>
            <a:ln w="2857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8"/>
            <p:cNvCxnSpPr/>
            <p:nvPr/>
          </p:nvCxnSpPr>
          <p:spPr>
            <a:xfrm>
              <a:off x="6624643" y="5328915"/>
              <a:ext cx="539692" cy="404884"/>
            </a:xfrm>
            <a:prstGeom prst="line">
              <a:avLst/>
            </a:prstGeom>
            <a:ln w="2857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12"/>
            <p:cNvCxnSpPr/>
            <p:nvPr/>
          </p:nvCxnSpPr>
          <p:spPr>
            <a:xfrm flipV="1">
              <a:off x="6443688" y="3587124"/>
              <a:ext cx="360324" cy="919322"/>
            </a:xfrm>
            <a:prstGeom prst="line">
              <a:avLst/>
            </a:prstGeom>
            <a:ln w="2857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14"/>
            <p:cNvCxnSpPr/>
            <p:nvPr/>
          </p:nvCxnSpPr>
          <p:spPr>
            <a:xfrm flipH="1">
              <a:off x="4499211" y="4833528"/>
              <a:ext cx="487309" cy="271510"/>
            </a:xfrm>
            <a:prstGeom prst="line">
              <a:avLst/>
            </a:prstGeom>
            <a:ln w="28575">
              <a:solidFill>
                <a:schemeClr val="tx1"/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8"/>
            <p:cNvSpPr txBox="1">
              <a:spLocks noChangeArrowheads="1"/>
            </p:cNvSpPr>
            <p:nvPr/>
          </p:nvSpPr>
          <p:spPr bwMode="auto">
            <a:xfrm>
              <a:off x="7164288" y="5683241"/>
              <a:ext cx="126829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400"/>
                <a:t>pump module</a:t>
              </a:r>
            </a:p>
          </p:txBody>
        </p:sp>
        <p:sp>
          <p:nvSpPr>
            <p:cNvPr id="12" name="Textfeld 19"/>
            <p:cNvSpPr txBox="1">
              <a:spLocks noChangeArrowheads="1"/>
            </p:cNvSpPr>
            <p:nvPr/>
          </p:nvSpPr>
          <p:spPr bwMode="auto">
            <a:xfrm>
              <a:off x="6804248" y="3279134"/>
              <a:ext cx="205376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400"/>
                <a:t>heat exchanger module</a:t>
              </a:r>
            </a:p>
          </p:txBody>
        </p:sp>
        <p:sp>
          <p:nvSpPr>
            <p:cNvPr id="13" name="Textfeld 20"/>
            <p:cNvSpPr txBox="1">
              <a:spLocks noChangeArrowheads="1"/>
            </p:cNvSpPr>
            <p:nvPr/>
          </p:nvSpPr>
          <p:spPr bwMode="auto">
            <a:xfrm>
              <a:off x="251520" y="4947927"/>
              <a:ext cx="127791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400"/>
                <a:t>target module</a:t>
              </a:r>
            </a:p>
          </p:txBody>
        </p:sp>
        <p:sp>
          <p:nvSpPr>
            <p:cNvPr id="14" name="Textfeld 21"/>
            <p:cNvSpPr txBox="1">
              <a:spLocks noChangeArrowheads="1"/>
            </p:cNvSpPr>
            <p:nvPr/>
          </p:nvSpPr>
          <p:spPr bwMode="auto">
            <a:xfrm>
              <a:off x="4053159" y="5101815"/>
              <a:ext cx="57259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400"/>
                <a:t>pool 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79815" y="9258068"/>
            <a:ext cx="1165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. Class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82411171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Pressure pulse issue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3051" b="3051"/>
          <a:stretch>
            <a:fillRect/>
          </a:stretch>
        </p:blipFill>
        <p:spPr>
          <a:xfrm>
            <a:off x="863600" y="1752600"/>
            <a:ext cx="11353800" cy="727956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933" y="9266535"/>
            <a:ext cx="1378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J</a:t>
            </a:r>
            <a:r>
              <a:rPr lang="en-US" sz="2400" dirty="0" smtClean="0"/>
              <a:t>. </a:t>
            </a:r>
            <a:r>
              <a:rPr lang="en-US" sz="2400" dirty="0" err="1" smtClean="0"/>
              <a:t>Wolters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62416658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Pressure pulse problem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5" name="Picture 7" descr="image_00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93"/>
          <a:stretch>
            <a:fillRect/>
          </a:stretch>
        </p:blipFill>
        <p:spPr bwMode="auto">
          <a:xfrm>
            <a:off x="2006600" y="2563812"/>
            <a:ext cx="3317875" cy="257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image_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08"/>
          <a:stretch>
            <a:fillRect/>
          </a:stretch>
        </p:blipFill>
        <p:spPr bwMode="auto">
          <a:xfrm>
            <a:off x="5481637" y="2593975"/>
            <a:ext cx="3348038" cy="257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image_00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08"/>
          <a:stretch>
            <a:fillRect/>
          </a:stretch>
        </p:blipFill>
        <p:spPr bwMode="auto">
          <a:xfrm>
            <a:off x="1992312" y="5075237"/>
            <a:ext cx="3348038" cy="257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image_00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21"/>
          <a:stretch>
            <a:fillRect/>
          </a:stretch>
        </p:blipFill>
        <p:spPr bwMode="auto">
          <a:xfrm>
            <a:off x="5511800" y="5257800"/>
            <a:ext cx="3332162" cy="257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2"/>
          <p:cNvSpPr txBox="1">
            <a:spLocks noChangeArrowheads="1"/>
          </p:cNvSpPr>
          <p:nvPr/>
        </p:nvSpPr>
        <p:spPr bwMode="auto">
          <a:xfrm>
            <a:off x="5553075" y="3638550"/>
            <a:ext cx="877887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GB" sz="1200">
              <a:cs typeface="Times New Roman" charset="0"/>
            </a:endParaRPr>
          </a:p>
          <a:p>
            <a:pPr algn="just" eaLnBrk="0" hangingPunct="0"/>
            <a:r>
              <a:rPr lang="en-GB" sz="1200">
                <a:cs typeface="Times New Roman" charset="0"/>
              </a:rPr>
              <a:t>t = 40 µs</a:t>
            </a:r>
            <a:endParaRPr lang="en-GB" sz="180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133600" y="3636962"/>
            <a:ext cx="923925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GB" sz="1200">
              <a:cs typeface="Times New Roman" charset="0"/>
            </a:endParaRPr>
          </a:p>
          <a:p>
            <a:pPr algn="just" eaLnBrk="0" hangingPunct="0"/>
            <a:r>
              <a:rPr lang="en-GB" sz="1200">
                <a:cs typeface="Times New Roman" charset="0"/>
              </a:rPr>
              <a:t>t = 15 µs</a:t>
            </a:r>
            <a:endParaRPr lang="en-GB" sz="1800"/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2281237" y="6251575"/>
            <a:ext cx="881063" cy="3159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r>
              <a:rPr lang="en-GB" sz="1200">
                <a:cs typeface="Times New Roman" charset="0"/>
              </a:rPr>
              <a:t>t = 60 µs</a:t>
            </a:r>
            <a:endParaRPr lang="en-GB" sz="1800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5661025" y="6330950"/>
            <a:ext cx="877887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GB" sz="1200">
              <a:cs typeface="Times New Roman" charset="0"/>
            </a:endParaRPr>
          </a:p>
          <a:p>
            <a:pPr algn="just" eaLnBrk="0" hangingPunct="0"/>
            <a:r>
              <a:rPr lang="en-GB" sz="1200">
                <a:cs typeface="Times New Roman" charset="0"/>
              </a:rPr>
              <a:t>t = 85 µs</a:t>
            </a:r>
            <a:endParaRPr lang="en-GB" sz="1800"/>
          </a:p>
        </p:txBody>
      </p:sp>
      <p:pic>
        <p:nvPicPr>
          <p:cNvPr id="13" name="Picture 15" descr="image_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02" r="787" b="48521"/>
          <a:stretch>
            <a:fillRect/>
          </a:stretch>
        </p:blipFill>
        <p:spPr bwMode="auto">
          <a:xfrm>
            <a:off x="8955087" y="2897187"/>
            <a:ext cx="1474788" cy="349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8558212" y="2638425"/>
            <a:ext cx="19319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 err="1"/>
              <a:t>Pressure</a:t>
            </a:r>
            <a:r>
              <a:rPr lang="de-DE" dirty="0"/>
              <a:t> [</a:t>
            </a:r>
            <a:r>
              <a:rPr lang="de-DE" dirty="0" err="1"/>
              <a:t>MPa</a:t>
            </a:r>
            <a:r>
              <a:rPr lang="de-DE" dirty="0"/>
              <a:t>]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933" y="9266535"/>
            <a:ext cx="1378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J</a:t>
            </a:r>
            <a:r>
              <a:rPr lang="en-US" sz="2400" dirty="0" smtClean="0"/>
              <a:t>. </a:t>
            </a:r>
            <a:r>
              <a:rPr lang="en-US" sz="2400" dirty="0" err="1" smtClean="0"/>
              <a:t>Wolters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44973547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pulse ramp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200" y="1981200"/>
            <a:ext cx="10439400" cy="720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0" y="2438400"/>
            <a:ext cx="5800725" cy="3873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933" y="9266535"/>
            <a:ext cx="1378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J</a:t>
            </a:r>
            <a:r>
              <a:rPr lang="en-US" sz="2400" dirty="0" smtClean="0"/>
              <a:t>. </a:t>
            </a:r>
            <a:r>
              <a:rPr lang="en-US" sz="2400" dirty="0" err="1" smtClean="0"/>
              <a:t>Wolters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35623293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dependent stresses in container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4"/>
          <a:stretch>
            <a:fillRect/>
          </a:stretch>
        </p:blipFill>
        <p:spPr bwMode="auto">
          <a:xfrm>
            <a:off x="1016000" y="1447800"/>
            <a:ext cx="5738812" cy="3610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6"/>
          <a:stretch>
            <a:fillRect/>
          </a:stretch>
        </p:blipFill>
        <p:spPr bwMode="auto">
          <a:xfrm>
            <a:off x="7340600" y="1752600"/>
            <a:ext cx="5041532" cy="317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90"/>
          <a:stretch>
            <a:fillRect/>
          </a:stretch>
        </p:blipFill>
        <p:spPr bwMode="auto">
          <a:xfrm>
            <a:off x="787400" y="5029200"/>
            <a:ext cx="6099138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0" y="42719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7272867" y="5468779"/>
            <a:ext cx="5858933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l"/>
            <a:r>
              <a:rPr lang="en-GB" sz="3200" dirty="0"/>
              <a:t>To avoid accumulation of stresses for transient events like a beam trip, an additional spillway can be used. Dimensioning and demonstration of the effectiveness is one of the next tasks.</a:t>
            </a:r>
            <a:endParaRPr lang="de-DE" sz="3200" dirty="0"/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1701800" y="3810000"/>
            <a:ext cx="1846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after </a:t>
            </a:r>
            <a:r>
              <a:rPr lang="de-DE" dirty="0" err="1"/>
              <a:t>first</a:t>
            </a:r>
            <a:r>
              <a:rPr lang="de-DE" dirty="0"/>
              <a:t> pulse</a:t>
            </a:r>
          </a:p>
        </p:txBody>
      </p:sp>
      <p:sp>
        <p:nvSpPr>
          <p:cNvPr id="12" name="Text Box 20"/>
          <p:cNvSpPr txBox="1">
            <a:spLocks noChangeArrowheads="1"/>
          </p:cNvSpPr>
          <p:nvPr/>
        </p:nvSpPr>
        <p:spPr bwMode="auto">
          <a:xfrm>
            <a:off x="9169400" y="4495800"/>
            <a:ext cx="2540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 err="1"/>
              <a:t>prior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second</a:t>
            </a:r>
            <a:r>
              <a:rPr lang="de-DE" dirty="0"/>
              <a:t> pulse</a:t>
            </a:r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1625600" y="7467600"/>
            <a:ext cx="2257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dirty="0"/>
              <a:t>after </a:t>
            </a:r>
            <a:r>
              <a:rPr lang="de-DE" dirty="0" err="1"/>
              <a:t>second</a:t>
            </a:r>
            <a:r>
              <a:rPr lang="de-DE" dirty="0"/>
              <a:t> pulse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933" y="9266535"/>
            <a:ext cx="1378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J</a:t>
            </a:r>
            <a:r>
              <a:rPr lang="en-US" sz="2400" dirty="0" smtClean="0"/>
              <a:t>. </a:t>
            </a:r>
            <a:r>
              <a:rPr lang="en-US" sz="2400" dirty="0" err="1" smtClean="0"/>
              <a:t>Wolters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18384053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Bypass to diffuse stresses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5" name="Picture 5" descr="image_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0" y="2514600"/>
            <a:ext cx="10363545" cy="526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933" y="9266535"/>
            <a:ext cx="1378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J</a:t>
            </a:r>
            <a:r>
              <a:rPr lang="en-US" sz="2400" dirty="0" smtClean="0"/>
              <a:t>. </a:t>
            </a:r>
            <a:r>
              <a:rPr lang="en-US" sz="2400" dirty="0" err="1" smtClean="0"/>
              <a:t>Wolters</a:t>
            </a:r>
            <a:endParaRPr lang="en-US" sz="2400" dirty="0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9550400" y="3124200"/>
            <a:ext cx="2235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/>
              <a:t>additional spillway</a:t>
            </a:r>
          </a:p>
          <a:p>
            <a:r>
              <a:rPr lang="en-GB" dirty="0"/>
              <a:t>(bypass)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6756692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Dealing with beam trips I/II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400" y="2667000"/>
            <a:ext cx="10769600" cy="51054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82600" y="2057400"/>
            <a:ext cx="74676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>
              <a:buFont typeface="Wingdings" charset="2"/>
              <a:buChar char="§"/>
            </a:pPr>
            <a:r>
              <a:rPr lang="de-DE" sz="3200" dirty="0" err="1">
                <a:latin typeface="Arial" charset="0"/>
              </a:rPr>
              <a:t>Water</a:t>
            </a:r>
            <a:r>
              <a:rPr lang="de-DE" sz="3200" dirty="0">
                <a:latin typeface="Arial" charset="0"/>
              </a:rPr>
              <a:t> </a:t>
            </a:r>
            <a:r>
              <a:rPr lang="de-DE" sz="3200" dirty="0" err="1">
                <a:latin typeface="Arial" charset="0"/>
              </a:rPr>
              <a:t>hammer</a:t>
            </a:r>
            <a:r>
              <a:rPr lang="de-DE" sz="3200" dirty="0">
                <a:latin typeface="Arial" charset="0"/>
              </a:rPr>
              <a:t> beam </a:t>
            </a:r>
            <a:r>
              <a:rPr lang="de-DE" sz="3200" dirty="0" err="1">
                <a:latin typeface="Arial" charset="0"/>
              </a:rPr>
              <a:t>trip</a:t>
            </a:r>
            <a:r>
              <a:rPr lang="de-DE" sz="3200" dirty="0">
                <a:latin typeface="Arial" charset="0"/>
              </a:rPr>
              <a:t> on → off</a:t>
            </a:r>
            <a:endParaRPr lang="de-DE" sz="3200" dirty="0"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2600" y="7949624"/>
            <a:ext cx="9448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>
              <a:buFont typeface="Wingdings" charset="2"/>
              <a:buChar char="§"/>
            </a:pPr>
            <a:r>
              <a:rPr lang="de-DE" sz="3200" dirty="0">
                <a:latin typeface="Arial" charset="0"/>
              </a:rPr>
              <a:t>time </a:t>
            </a:r>
            <a:r>
              <a:rPr lang="de-DE" sz="3200" dirty="0" err="1">
                <a:latin typeface="Arial" charset="0"/>
              </a:rPr>
              <a:t>for</a:t>
            </a:r>
            <a:r>
              <a:rPr lang="de-DE" sz="3200" dirty="0">
                <a:latin typeface="Arial" charset="0"/>
              </a:rPr>
              <a:t> </a:t>
            </a:r>
            <a:r>
              <a:rPr lang="de-DE" sz="3200" dirty="0" err="1">
                <a:latin typeface="Arial" charset="0"/>
              </a:rPr>
              <a:t>the</a:t>
            </a:r>
            <a:r>
              <a:rPr lang="de-DE" sz="3200" dirty="0">
                <a:latin typeface="Arial" charset="0"/>
              </a:rPr>
              <a:t> </a:t>
            </a:r>
            <a:r>
              <a:rPr lang="de-DE" sz="3200" dirty="0" err="1">
                <a:latin typeface="Arial" charset="0"/>
              </a:rPr>
              <a:t>cavitation</a:t>
            </a:r>
            <a:r>
              <a:rPr lang="de-DE" sz="3200" dirty="0">
                <a:latin typeface="Arial" charset="0"/>
              </a:rPr>
              <a:t> </a:t>
            </a:r>
            <a:r>
              <a:rPr lang="de-DE" sz="3200" dirty="0" err="1">
                <a:latin typeface="Arial" charset="0"/>
              </a:rPr>
              <a:t>bubble</a:t>
            </a:r>
            <a:r>
              <a:rPr lang="de-DE" sz="3200" dirty="0">
                <a:latin typeface="Arial" charset="0"/>
              </a:rPr>
              <a:t> </a:t>
            </a:r>
            <a:r>
              <a:rPr lang="de-DE" sz="3200" dirty="0" err="1">
                <a:latin typeface="Arial" charset="0"/>
              </a:rPr>
              <a:t>to</a:t>
            </a:r>
            <a:r>
              <a:rPr lang="de-DE" sz="3200" dirty="0">
                <a:latin typeface="Arial" charset="0"/>
              </a:rPr>
              <a:t> </a:t>
            </a:r>
            <a:r>
              <a:rPr lang="de-DE" sz="3200" dirty="0" err="1">
                <a:latin typeface="Arial" charset="0"/>
              </a:rPr>
              <a:t>be</a:t>
            </a:r>
            <a:r>
              <a:rPr lang="de-DE" sz="3200" dirty="0">
                <a:latin typeface="Arial" charset="0"/>
              </a:rPr>
              <a:t> </a:t>
            </a:r>
            <a:r>
              <a:rPr lang="de-DE" sz="3200" dirty="0" err="1">
                <a:latin typeface="Arial" charset="0"/>
              </a:rPr>
              <a:t>neutralized</a:t>
            </a:r>
            <a:r>
              <a:rPr lang="de-DE" sz="3200" dirty="0">
                <a:latin typeface="Arial" charset="0"/>
              </a:rPr>
              <a:t> </a:t>
            </a:r>
            <a:r>
              <a:rPr lang="de-DE" sz="3200" dirty="0" err="1">
                <a:latin typeface="Arial" charset="0"/>
              </a:rPr>
              <a:t>at</a:t>
            </a:r>
            <a:r>
              <a:rPr lang="de-DE" sz="3200" dirty="0">
                <a:latin typeface="Arial" charset="0"/>
              </a:rPr>
              <a:t> </a:t>
            </a:r>
            <a:r>
              <a:rPr lang="de-DE" sz="3200" dirty="0" err="1">
                <a:latin typeface="Arial" charset="0"/>
              </a:rPr>
              <a:t>the</a:t>
            </a:r>
            <a:r>
              <a:rPr lang="de-DE" sz="3200" dirty="0">
                <a:latin typeface="Arial" charset="0"/>
              </a:rPr>
              <a:t> </a:t>
            </a:r>
            <a:r>
              <a:rPr lang="de-DE" sz="3200" dirty="0" err="1">
                <a:latin typeface="Arial" charset="0"/>
              </a:rPr>
              <a:t>free</a:t>
            </a:r>
            <a:r>
              <a:rPr lang="de-DE" sz="3200" dirty="0">
                <a:latin typeface="Arial" charset="0"/>
              </a:rPr>
              <a:t> </a:t>
            </a:r>
            <a:r>
              <a:rPr lang="de-DE" sz="3200" dirty="0" err="1">
                <a:latin typeface="Arial" charset="0"/>
              </a:rPr>
              <a:t>surfaces</a:t>
            </a:r>
            <a:r>
              <a:rPr lang="de-DE" sz="3200" dirty="0">
                <a:latin typeface="Arial" charset="0"/>
              </a:rPr>
              <a:t>: </a:t>
            </a:r>
            <a:r>
              <a:rPr lang="de-DE" sz="3200" dirty="0" err="1">
                <a:latin typeface="Arial" charset="0"/>
              </a:rPr>
              <a:t>approx</a:t>
            </a:r>
            <a:r>
              <a:rPr lang="de-DE" sz="3200" dirty="0">
                <a:latin typeface="Arial" charset="0"/>
              </a:rPr>
              <a:t>. 2 </a:t>
            </a:r>
            <a:r>
              <a:rPr lang="de-DE" sz="3200" dirty="0" err="1">
                <a:latin typeface="Arial" charset="0"/>
              </a:rPr>
              <a:t>pulses</a:t>
            </a:r>
            <a:endParaRPr lang="de-DE" sz="3200" dirty="0"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815" y="9258068"/>
            <a:ext cx="1165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. Class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32289827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Dealing with beam trips II/II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pic>
        <p:nvPicPr>
          <p:cNvPr id="5" name="Picture 5" descr="H:\24_04_2012_METALIC\Target_schnitt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" t="4475" r="11972" b="7037"/>
          <a:stretch>
            <a:fillRect/>
          </a:stretch>
        </p:blipFill>
        <p:spPr bwMode="auto">
          <a:xfrm>
            <a:off x="2616200" y="1905000"/>
            <a:ext cx="9215437" cy="7172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711200" y="2133600"/>
            <a:ext cx="533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sz="2800" dirty="0"/>
              <a:t>Modified</a:t>
            </a:r>
            <a:r>
              <a:rPr lang="de-DE" sz="2800" dirty="0"/>
              <a:t> design </a:t>
            </a:r>
            <a:r>
              <a:rPr lang="de-DE" sz="2800" dirty="0" err="1"/>
              <a:t>to</a:t>
            </a:r>
            <a:r>
              <a:rPr lang="de-DE" sz="2800" dirty="0"/>
              <a:t> </a:t>
            </a:r>
            <a:r>
              <a:rPr lang="en-US" sz="2800" dirty="0"/>
              <a:t>account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LBE </a:t>
            </a:r>
            <a:r>
              <a:rPr lang="de-DE" sz="2800" dirty="0" err="1" smtClean="0"/>
              <a:t>expansion</a:t>
            </a:r>
            <a:r>
              <a:rPr lang="de-DE" sz="2800" dirty="0" smtClean="0"/>
              <a:t>:</a:t>
            </a:r>
            <a:endParaRPr lang="de-DE" sz="2800" dirty="0"/>
          </a:p>
          <a:p>
            <a:pPr lvl="1" algn="l">
              <a:defRPr/>
            </a:pPr>
            <a:r>
              <a:rPr lang="de-DE" sz="2800" dirty="0" err="1"/>
              <a:t>expansion</a:t>
            </a:r>
            <a:r>
              <a:rPr lang="de-DE" sz="2800" dirty="0"/>
              <a:t> </a:t>
            </a:r>
            <a:r>
              <a:rPr lang="de-DE" sz="2800" dirty="0" err="1"/>
              <a:t>volume</a:t>
            </a:r>
            <a:endParaRPr lang="de-DE" sz="2800" dirty="0"/>
          </a:p>
          <a:p>
            <a:pPr marL="933450" lvl="1" indent="-457200">
              <a:buFont typeface="Arial"/>
              <a:buChar char="•"/>
              <a:defRPr/>
            </a:pPr>
            <a:r>
              <a:rPr lang="de-DE" sz="2800" dirty="0" smtClean="0"/>
              <a:t>2 </a:t>
            </a:r>
            <a:r>
              <a:rPr lang="de-DE" sz="2800" dirty="0" err="1"/>
              <a:t>internal</a:t>
            </a:r>
            <a:r>
              <a:rPr lang="de-DE" sz="2800" dirty="0"/>
              <a:t> </a:t>
            </a:r>
            <a:r>
              <a:rPr lang="de-DE" sz="2800" dirty="0" err="1"/>
              <a:t>free</a:t>
            </a:r>
            <a:r>
              <a:rPr lang="de-DE" sz="2800" dirty="0"/>
              <a:t> </a:t>
            </a:r>
            <a:r>
              <a:rPr lang="de-DE" sz="2800" dirty="0" err="1"/>
              <a:t>surfaces</a:t>
            </a:r>
            <a:r>
              <a:rPr lang="de-DE" sz="2800" dirty="0"/>
              <a:t> </a:t>
            </a:r>
          </a:p>
        </p:txBody>
      </p:sp>
      <p:sp>
        <p:nvSpPr>
          <p:cNvPr id="7" name="Ellipse 1"/>
          <p:cNvSpPr/>
          <p:nvPr/>
        </p:nvSpPr>
        <p:spPr>
          <a:xfrm rot="20660146">
            <a:off x="3854072" y="5365319"/>
            <a:ext cx="1406525" cy="33178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8" name="Textfeld 5"/>
          <p:cNvSpPr txBox="1">
            <a:spLocks noChangeArrowheads="1"/>
          </p:cNvSpPr>
          <p:nvPr/>
        </p:nvSpPr>
        <p:spPr bwMode="auto">
          <a:xfrm>
            <a:off x="2463800" y="4724400"/>
            <a:ext cx="29218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2400" dirty="0"/>
              <a:t>„</a:t>
            </a:r>
            <a:r>
              <a:rPr lang="de-DE" sz="2400" dirty="0" err="1"/>
              <a:t>expansion</a:t>
            </a:r>
            <a:r>
              <a:rPr lang="de-DE" sz="2400" dirty="0"/>
              <a:t> </a:t>
            </a:r>
            <a:r>
              <a:rPr lang="de-DE" sz="2400" dirty="0" err="1"/>
              <a:t>volume</a:t>
            </a:r>
            <a:r>
              <a:rPr lang="ja-JP" altLang="de-DE" sz="2400" dirty="0"/>
              <a:t>“</a:t>
            </a:r>
            <a:endParaRPr lang="de-DE" sz="2400" dirty="0"/>
          </a:p>
        </p:txBody>
      </p:sp>
      <p:sp>
        <p:nvSpPr>
          <p:cNvPr id="9" name="Ellipse 9"/>
          <p:cNvSpPr/>
          <p:nvPr/>
        </p:nvSpPr>
        <p:spPr>
          <a:xfrm rot="20476490">
            <a:off x="4389009" y="6532320"/>
            <a:ext cx="863600" cy="26828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0" name="Textfeld 14"/>
          <p:cNvSpPr txBox="1">
            <a:spLocks noChangeArrowheads="1"/>
          </p:cNvSpPr>
          <p:nvPr/>
        </p:nvSpPr>
        <p:spPr bwMode="auto">
          <a:xfrm>
            <a:off x="4749800" y="6553200"/>
            <a:ext cx="4427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de-DE" sz="2400" dirty="0"/>
              <a:t>„</a:t>
            </a:r>
            <a:r>
              <a:rPr lang="de-DE" sz="2400" dirty="0" err="1"/>
              <a:t>spoiler</a:t>
            </a:r>
            <a:r>
              <a:rPr lang="de-DE" sz="2400" dirty="0"/>
              <a:t> </a:t>
            </a:r>
            <a:r>
              <a:rPr lang="de-DE" sz="2400" dirty="0" err="1"/>
              <a:t>for</a:t>
            </a:r>
            <a:r>
              <a:rPr lang="de-DE" sz="2400" dirty="0"/>
              <a:t> </a:t>
            </a:r>
            <a:r>
              <a:rPr lang="de-DE" sz="2400" dirty="0" err="1"/>
              <a:t>forced</a:t>
            </a:r>
            <a:r>
              <a:rPr lang="de-DE" sz="2400" dirty="0"/>
              <a:t> </a:t>
            </a:r>
            <a:r>
              <a:rPr lang="de-DE" sz="2400" dirty="0" err="1"/>
              <a:t>detachment</a:t>
            </a:r>
            <a:r>
              <a:rPr lang="ja-JP" altLang="de-DE" sz="2400" dirty="0"/>
              <a:t>“</a:t>
            </a:r>
            <a:endParaRPr lang="de-DE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8260" y="7010400"/>
            <a:ext cx="4673473" cy="23876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9815" y="9258068"/>
            <a:ext cx="1165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. Class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37975645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surfaces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pic>
        <p:nvPicPr>
          <p:cNvPr id="5" name="Picture 5" descr="H:\24_04_2012_METALIC\alpha_1.7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0" t="8890" r="4961" b="9161"/>
          <a:stretch>
            <a:fillRect/>
          </a:stretch>
        </p:blipFill>
        <p:spPr bwMode="auto">
          <a:xfrm>
            <a:off x="1397000" y="2667000"/>
            <a:ext cx="10902801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54000" y="1905000"/>
            <a:ext cx="8763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latin typeface="Arial" charset="0"/>
              </a:rPr>
              <a:t>Internal </a:t>
            </a:r>
            <a:r>
              <a:rPr lang="de-DE" dirty="0" err="1">
                <a:latin typeface="Arial" charset="0"/>
              </a:rPr>
              <a:t>free</a:t>
            </a:r>
            <a:r>
              <a:rPr lang="de-DE" dirty="0">
                <a:latin typeface="Arial" charset="0"/>
              </a:rPr>
              <a:t> </a:t>
            </a:r>
            <a:r>
              <a:rPr lang="de-DE" dirty="0" err="1">
                <a:latin typeface="Arial" charset="0"/>
              </a:rPr>
              <a:t>surfaces</a:t>
            </a:r>
            <a:r>
              <a:rPr lang="de-DE" dirty="0">
                <a:latin typeface="Arial" charset="0"/>
              </a:rPr>
              <a:t> </a:t>
            </a:r>
            <a:r>
              <a:rPr lang="de-DE" dirty="0" err="1">
                <a:latin typeface="Arial" charset="0"/>
              </a:rPr>
              <a:t>at</a:t>
            </a:r>
            <a:r>
              <a:rPr lang="de-DE" dirty="0">
                <a:latin typeface="Arial" charset="0"/>
              </a:rPr>
              <a:t> t = 1.75 s</a:t>
            </a:r>
            <a:endParaRPr lang="de-DE" dirty="0"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815" y="9258068"/>
            <a:ext cx="1165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. Class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5615540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Velocity distribution</a:t>
            </a:r>
            <a:endParaRPr lang="de-DE" dirty="0">
              <a:latin typeface="Arial" charset="0"/>
            </a:endParaRPr>
          </a:p>
        </p:txBody>
      </p:sp>
      <p:sp>
        <p:nvSpPr>
          <p:cNvPr id="21507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>
                <a:latin typeface="Arial" charset="0"/>
              </a:rPr>
              <a:t>Velocity distribution at t= 1. 76s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1056623" indent="-406394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625575" indent="-325115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2275804" indent="-325115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926034" indent="-325115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3576264" indent="-325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4226494" indent="-325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4876724" indent="-325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5526954" indent="-32511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F8E6CBF3-788D-744D-BEDB-DA482D216E7B}" type="datetime1">
              <a:rPr lang="de-DE">
                <a:solidFill>
                  <a:srgbClr val="898989"/>
                </a:solidFill>
              </a:rPr>
              <a:pPr eaLnBrk="1" hangingPunct="1"/>
              <a:t>5/10/12</a:t>
            </a:fld>
            <a:endParaRPr lang="de-DE">
              <a:solidFill>
                <a:srgbClr val="898989"/>
              </a:solidFill>
            </a:endParaRPr>
          </a:p>
        </p:txBody>
      </p:sp>
      <p:pic>
        <p:nvPicPr>
          <p:cNvPr id="21509" name="Picture 5" descr="H:\24_04_2012_METALIC\Umag_t_1.7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8" t="8131" r="4868" b="8308"/>
          <a:stretch>
            <a:fillRect/>
          </a:stretch>
        </p:blipFill>
        <p:spPr bwMode="auto">
          <a:xfrm>
            <a:off x="890694" y="2590800"/>
            <a:ext cx="12097173" cy="6461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54000" y="1905000"/>
            <a:ext cx="8763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dirty="0" err="1" smtClean="0">
                <a:latin typeface="Arial" charset="0"/>
              </a:rPr>
              <a:t>Velocities</a:t>
            </a:r>
            <a:r>
              <a:rPr lang="de-DE" dirty="0" smtClean="0">
                <a:latin typeface="Arial" charset="0"/>
              </a:rPr>
              <a:t> </a:t>
            </a:r>
            <a:r>
              <a:rPr lang="de-DE" dirty="0" err="1" smtClean="0">
                <a:latin typeface="Arial" charset="0"/>
              </a:rPr>
              <a:t>at</a:t>
            </a:r>
            <a:r>
              <a:rPr lang="de-DE" dirty="0" smtClean="0">
                <a:latin typeface="Arial" charset="0"/>
              </a:rPr>
              <a:t> </a:t>
            </a:r>
            <a:r>
              <a:rPr lang="de-DE" dirty="0">
                <a:latin typeface="Arial" charset="0"/>
              </a:rPr>
              <a:t>t = </a:t>
            </a:r>
            <a:r>
              <a:rPr lang="de-DE" dirty="0" smtClean="0">
                <a:latin typeface="Arial" charset="0"/>
              </a:rPr>
              <a:t>1.76 </a:t>
            </a:r>
            <a:r>
              <a:rPr lang="de-DE" dirty="0">
                <a:latin typeface="Arial" charset="0"/>
              </a:rPr>
              <a:t>s</a:t>
            </a:r>
            <a:endParaRPr lang="de-DE" dirty="0"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815" y="9258068"/>
            <a:ext cx="1165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. Class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2489450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Neutrons 80 </a:t>
            </a:r>
            <a:r>
              <a:rPr lang="en-US" dirty="0" err="1"/>
              <a:t>yrs</a:t>
            </a:r>
            <a:r>
              <a:rPr lang="en-US" dirty="0"/>
              <a:t> 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lum bright="16000"/>
          </a:blip>
          <a:srcRect/>
          <a:stretch>
            <a:fillRect/>
          </a:stretch>
        </p:blipFill>
        <p:spPr bwMode="auto">
          <a:xfrm>
            <a:off x="0" y="5334000"/>
            <a:ext cx="342997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016000" y="1980158"/>
            <a:ext cx="11049000" cy="830983"/>
          </a:xfrm>
          <a:prstGeom prst="rect">
            <a:avLst/>
          </a:prstGeom>
          <a:noFill/>
          <a:ln w="15875">
            <a:solidFill>
              <a:schemeClr val="accent2"/>
            </a:solidFill>
            <a:miter lim="800000"/>
            <a:headEnd/>
            <a:tailEnd/>
          </a:ln>
        </p:spPr>
        <p:txBody>
          <a:bodyPr wrap="square" lIns="91425" tIns="45713" rIns="91425" bIns="45713">
            <a:prstTxWarp prst="textNoShape">
              <a:avLst/>
            </a:prstTxWarp>
            <a:spAutoFit/>
          </a:bodyPr>
          <a:lstStyle/>
          <a:p>
            <a:pPr algn="l" defTabSz="456490"/>
            <a:r>
              <a:rPr lang="sv-SE" sz="2400" dirty="0" smtClean="0">
                <a:solidFill>
                  <a:srgbClr val="333399"/>
                </a:solidFill>
                <a:latin typeface="Verdana" charset="0"/>
              </a:rPr>
              <a:t>Materials science	   	   Bio-</a:t>
            </a:r>
            <a:r>
              <a:rPr lang="sv-SE" sz="2400" dirty="0" err="1" smtClean="0">
                <a:solidFill>
                  <a:srgbClr val="333399"/>
                </a:solidFill>
                <a:latin typeface="Verdana" charset="0"/>
              </a:rPr>
              <a:t>technology</a:t>
            </a:r>
            <a:r>
              <a:rPr lang="sv-SE" sz="2400" dirty="0" smtClean="0">
                <a:solidFill>
                  <a:srgbClr val="333399"/>
                </a:solidFill>
                <a:latin typeface="Verdana" charset="0"/>
              </a:rPr>
              <a:t>	        	 Nano science	 </a:t>
            </a:r>
          </a:p>
          <a:p>
            <a:pPr algn="l" defTabSz="456490"/>
            <a:r>
              <a:rPr lang="sv-SE" sz="2400" dirty="0" smtClean="0">
                <a:solidFill>
                  <a:srgbClr val="333399"/>
                </a:solidFill>
                <a:latin typeface="Verdana" charset="0"/>
              </a:rPr>
              <a:t>Energy </a:t>
            </a:r>
            <a:r>
              <a:rPr lang="sv-SE" sz="2400" dirty="0">
                <a:solidFill>
                  <a:srgbClr val="333399"/>
                </a:solidFill>
                <a:latin typeface="Verdana" charset="0"/>
              </a:rPr>
              <a:t>Technology  	   Hardware for IT	  	</a:t>
            </a:r>
            <a:r>
              <a:rPr lang="sv-SE" sz="2400" dirty="0" smtClean="0">
                <a:solidFill>
                  <a:srgbClr val="333399"/>
                </a:solidFill>
                <a:latin typeface="Verdana" charset="0"/>
              </a:rPr>
              <a:t> </a:t>
            </a:r>
            <a:r>
              <a:rPr lang="sv-SE" sz="2400" dirty="0" err="1" smtClean="0">
                <a:solidFill>
                  <a:srgbClr val="333399"/>
                </a:solidFill>
                <a:latin typeface="Verdana" charset="0"/>
              </a:rPr>
              <a:t>Engineering</a:t>
            </a:r>
            <a:r>
              <a:rPr lang="sv-SE" sz="2400" dirty="0" smtClean="0">
                <a:solidFill>
                  <a:srgbClr val="333399"/>
                </a:solidFill>
                <a:latin typeface="Verdana" charset="0"/>
              </a:rPr>
              <a:t> science</a:t>
            </a:r>
            <a:endParaRPr lang="sv-SE" sz="2400" dirty="0">
              <a:solidFill>
                <a:srgbClr val="333399"/>
              </a:solidFill>
              <a:latin typeface="Verdana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959600" y="3124200"/>
            <a:ext cx="5867400" cy="6106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5" tIns="45713" rIns="91425" bIns="45713">
            <a:prstTxWarp prst="textNoShape">
              <a:avLst/>
            </a:prstTxWarp>
            <a:spAutoFit/>
          </a:bodyPr>
          <a:lstStyle/>
          <a:p>
            <a:pPr algn="l" defTabSz="456490">
              <a:lnSpc>
                <a:spcPct val="110000"/>
              </a:lnSpc>
              <a:spcAft>
                <a:spcPct val="40000"/>
              </a:spcAft>
              <a:buFontTx/>
              <a:buChar char="-"/>
              <a:tabLst>
                <a:tab pos="283493" algn="l"/>
              </a:tabLst>
            </a:pPr>
            <a:r>
              <a:rPr lang="sv-SE" sz="2400" dirty="0">
                <a:latin typeface="Verdana" charset="0"/>
              </a:rPr>
              <a:t> Neutrons </a:t>
            </a:r>
            <a:r>
              <a:rPr lang="sv-SE" sz="2400" dirty="0" err="1">
                <a:latin typeface="Verdana" charset="0"/>
              </a:rPr>
              <a:t>can</a:t>
            </a:r>
            <a:r>
              <a:rPr lang="sv-SE" sz="2400" dirty="0">
                <a:latin typeface="Verdana" charset="0"/>
              </a:rPr>
              <a:t> </a:t>
            </a:r>
            <a:r>
              <a:rPr lang="sv-SE" sz="2400" dirty="0" err="1">
                <a:latin typeface="Verdana" charset="0"/>
              </a:rPr>
              <a:t>provide</a:t>
            </a:r>
            <a:r>
              <a:rPr lang="sv-SE" sz="2400" dirty="0">
                <a:latin typeface="Verdana" charset="0"/>
              </a:rPr>
              <a:t> </a:t>
            </a:r>
            <a:r>
              <a:rPr lang="sv-SE" sz="2400" dirty="0" err="1" smtClean="0">
                <a:latin typeface="Verdana" charset="0"/>
              </a:rPr>
              <a:t>unique</a:t>
            </a:r>
            <a:r>
              <a:rPr lang="sv-SE" sz="2400" dirty="0">
                <a:latin typeface="Verdana" charset="0"/>
              </a:rPr>
              <a:t> </a:t>
            </a:r>
            <a:r>
              <a:rPr lang="sv-SE" sz="2400" dirty="0" smtClean="0">
                <a:latin typeface="Verdana" charset="0"/>
              </a:rPr>
              <a:t>information </a:t>
            </a:r>
            <a:r>
              <a:rPr lang="sv-SE" sz="2400" dirty="0">
                <a:latin typeface="Verdana" charset="0"/>
              </a:rPr>
              <a:t>on almost all materials.</a:t>
            </a:r>
          </a:p>
          <a:p>
            <a:pPr algn="l" defTabSz="456490">
              <a:lnSpc>
                <a:spcPct val="110000"/>
              </a:lnSpc>
              <a:spcAft>
                <a:spcPct val="40000"/>
              </a:spcAft>
              <a:tabLst>
                <a:tab pos="283493" algn="l"/>
              </a:tabLst>
            </a:pPr>
            <a:endParaRPr lang="sv-SE" sz="1600" dirty="0">
              <a:latin typeface="Verdana" charset="0"/>
            </a:endParaRPr>
          </a:p>
          <a:p>
            <a:pPr algn="l" defTabSz="456490">
              <a:lnSpc>
                <a:spcPct val="110000"/>
              </a:lnSpc>
              <a:spcAft>
                <a:spcPct val="40000"/>
              </a:spcAft>
              <a:buFontTx/>
              <a:buChar char="-"/>
              <a:tabLst>
                <a:tab pos="283493" algn="l"/>
              </a:tabLst>
            </a:pPr>
            <a:r>
              <a:rPr lang="sv-SE" sz="2400" dirty="0">
                <a:latin typeface="Verdana" charset="0"/>
              </a:rPr>
              <a:t> Information on </a:t>
            </a:r>
            <a:r>
              <a:rPr lang="sv-SE" sz="2400" dirty="0" err="1">
                <a:latin typeface="Verdana" charset="0"/>
              </a:rPr>
              <a:t>both</a:t>
            </a:r>
            <a:r>
              <a:rPr lang="sv-SE" sz="2400" dirty="0">
                <a:latin typeface="Verdana" charset="0"/>
              </a:rPr>
              <a:t> </a:t>
            </a:r>
            <a:r>
              <a:rPr lang="sv-SE" sz="2400" dirty="0" err="1">
                <a:latin typeface="Verdana" charset="0"/>
              </a:rPr>
              <a:t>structure</a:t>
            </a:r>
            <a:r>
              <a:rPr lang="sv-SE" sz="2400" dirty="0">
                <a:latin typeface="Verdana" charset="0"/>
              </a:rPr>
              <a:t> </a:t>
            </a:r>
            <a:r>
              <a:rPr lang="sv-SE" sz="2400" dirty="0" smtClean="0">
                <a:latin typeface="Verdana" charset="0"/>
              </a:rPr>
              <a:t>and </a:t>
            </a:r>
            <a:r>
              <a:rPr lang="en-US" sz="2400" dirty="0" smtClean="0">
                <a:latin typeface="Verdana" charset="0"/>
              </a:rPr>
              <a:t>d</a:t>
            </a:r>
            <a:r>
              <a:rPr lang="sv-SE" sz="2400" dirty="0" err="1" smtClean="0">
                <a:latin typeface="Verdana" charset="0"/>
              </a:rPr>
              <a:t>ynamics</a:t>
            </a:r>
            <a:r>
              <a:rPr lang="sv-SE" sz="2400" dirty="0" smtClean="0">
                <a:latin typeface="Verdana" charset="0"/>
              </a:rPr>
              <a:t>  </a:t>
            </a:r>
            <a:r>
              <a:rPr lang="sv-SE" sz="2400" dirty="0" err="1">
                <a:latin typeface="Verdana" charset="0"/>
              </a:rPr>
              <a:t>simultaneously</a:t>
            </a:r>
            <a:r>
              <a:rPr lang="sv-SE" sz="2400" dirty="0">
                <a:latin typeface="Verdana" charset="0"/>
              </a:rPr>
              <a:t>. ”</a:t>
            </a:r>
            <a:r>
              <a:rPr lang="sv-SE" sz="2400" dirty="0" err="1">
                <a:latin typeface="Verdana" charset="0"/>
              </a:rPr>
              <a:t>Where</a:t>
            </a:r>
            <a:r>
              <a:rPr lang="sv-SE" sz="2400" dirty="0">
                <a:latin typeface="Verdana" charset="0"/>
              </a:rPr>
              <a:t> </a:t>
            </a:r>
            <a:r>
              <a:rPr lang="sv-SE" sz="2400" dirty="0" err="1">
                <a:latin typeface="Verdana" charset="0"/>
              </a:rPr>
              <a:t>are</a:t>
            </a:r>
            <a:r>
              <a:rPr lang="sv-SE" sz="2400" dirty="0">
                <a:latin typeface="Verdana" charset="0"/>
              </a:rPr>
              <a:t> </a:t>
            </a:r>
            <a:r>
              <a:rPr lang="sv-SE" sz="2400" dirty="0" smtClean="0">
                <a:latin typeface="Verdana" charset="0"/>
              </a:rPr>
              <a:t>the </a:t>
            </a:r>
            <a:r>
              <a:rPr lang="sv-SE" sz="2400" dirty="0">
                <a:latin typeface="Verdana" charset="0"/>
              </a:rPr>
              <a:t>atoms </a:t>
            </a:r>
            <a:r>
              <a:rPr lang="sv-SE" sz="2400" dirty="0" smtClean="0">
                <a:latin typeface="Verdana" charset="0"/>
              </a:rPr>
              <a:t>and </a:t>
            </a:r>
            <a:r>
              <a:rPr lang="sv-SE" sz="2400" dirty="0" err="1" smtClean="0">
                <a:latin typeface="Verdana" charset="0"/>
              </a:rPr>
              <a:t>how</a:t>
            </a:r>
            <a:r>
              <a:rPr lang="sv-SE" sz="2400" dirty="0" smtClean="0">
                <a:latin typeface="Verdana" charset="0"/>
              </a:rPr>
              <a:t> do </a:t>
            </a:r>
            <a:r>
              <a:rPr lang="sv-SE" sz="2400" dirty="0" err="1" smtClean="0">
                <a:latin typeface="Verdana" charset="0"/>
              </a:rPr>
              <a:t>they</a:t>
            </a:r>
            <a:r>
              <a:rPr lang="sv-SE" sz="2400" dirty="0" smtClean="0">
                <a:latin typeface="Verdana" charset="0"/>
              </a:rPr>
              <a:t> </a:t>
            </a:r>
            <a:r>
              <a:rPr lang="sv-SE" sz="2400" dirty="0" err="1" smtClean="0">
                <a:latin typeface="Verdana" charset="0"/>
              </a:rPr>
              <a:t>behave</a:t>
            </a:r>
            <a:r>
              <a:rPr lang="sv-SE" sz="2400" dirty="0" smtClean="0">
                <a:latin typeface="Verdana" charset="0"/>
              </a:rPr>
              <a:t>?</a:t>
            </a:r>
            <a:r>
              <a:rPr lang="sv-SE" sz="2400" dirty="0">
                <a:latin typeface="Verdana" charset="0"/>
              </a:rPr>
              <a:t>”</a:t>
            </a:r>
          </a:p>
          <a:p>
            <a:pPr algn="l" defTabSz="456490">
              <a:lnSpc>
                <a:spcPct val="110000"/>
              </a:lnSpc>
              <a:spcAft>
                <a:spcPct val="40000"/>
              </a:spcAft>
              <a:buFontTx/>
              <a:buChar char="-"/>
              <a:tabLst>
                <a:tab pos="283493" algn="l"/>
              </a:tabLst>
            </a:pPr>
            <a:endParaRPr lang="sv-SE" sz="1600" dirty="0">
              <a:latin typeface="Verdana" charset="0"/>
            </a:endParaRPr>
          </a:p>
          <a:p>
            <a:pPr algn="l" defTabSz="456490">
              <a:lnSpc>
                <a:spcPct val="110000"/>
              </a:lnSpc>
              <a:spcAft>
                <a:spcPct val="40000"/>
              </a:spcAft>
              <a:buFontTx/>
              <a:buChar char="-"/>
              <a:tabLst>
                <a:tab pos="283493" algn="l"/>
              </a:tabLst>
            </a:pPr>
            <a:r>
              <a:rPr lang="sv-SE" sz="2400" dirty="0">
                <a:latin typeface="Verdana" charset="0"/>
              </a:rPr>
              <a:t> 5000 </a:t>
            </a:r>
            <a:r>
              <a:rPr lang="sv-SE" sz="2400" dirty="0" err="1">
                <a:latin typeface="Verdana" charset="0"/>
              </a:rPr>
              <a:t>users</a:t>
            </a:r>
            <a:r>
              <a:rPr lang="sv-SE" sz="2400" dirty="0">
                <a:latin typeface="Verdana" charset="0"/>
              </a:rPr>
              <a:t> in </a:t>
            </a:r>
            <a:r>
              <a:rPr lang="sv-SE" sz="2400" dirty="0" err="1">
                <a:latin typeface="Verdana" charset="0"/>
              </a:rPr>
              <a:t>Europe</a:t>
            </a:r>
            <a:r>
              <a:rPr lang="sv-SE" sz="2400" dirty="0">
                <a:latin typeface="Verdana" charset="0"/>
              </a:rPr>
              <a:t> </a:t>
            </a:r>
            <a:r>
              <a:rPr lang="sv-SE" sz="2400" dirty="0" err="1" smtClean="0">
                <a:latin typeface="Verdana" charset="0"/>
              </a:rPr>
              <a:t>today</a:t>
            </a:r>
            <a:r>
              <a:rPr lang="sv-SE" sz="2400" dirty="0" smtClean="0">
                <a:latin typeface="Verdana" charset="0"/>
              </a:rPr>
              <a:t>.</a:t>
            </a:r>
            <a:endParaRPr lang="sv-SE" sz="2400" dirty="0">
              <a:latin typeface="Verdana" charset="0"/>
            </a:endParaRPr>
          </a:p>
          <a:p>
            <a:pPr algn="l" defTabSz="456490">
              <a:lnSpc>
                <a:spcPct val="110000"/>
              </a:lnSpc>
              <a:spcAft>
                <a:spcPct val="40000"/>
              </a:spcAft>
              <a:tabLst>
                <a:tab pos="283493" algn="l"/>
              </a:tabLst>
            </a:pPr>
            <a:endParaRPr lang="sv-SE" sz="1600" dirty="0">
              <a:latin typeface="Verdana" charset="0"/>
            </a:endParaRPr>
          </a:p>
          <a:p>
            <a:pPr algn="l" defTabSz="456490">
              <a:lnSpc>
                <a:spcPct val="110000"/>
              </a:lnSpc>
              <a:spcAft>
                <a:spcPct val="40000"/>
              </a:spcAft>
              <a:tabLst>
                <a:tab pos="283493" algn="l"/>
              </a:tabLst>
            </a:pPr>
            <a:r>
              <a:rPr lang="sv-SE" sz="2400" dirty="0">
                <a:latin typeface="Verdana" charset="0"/>
              </a:rPr>
              <a:t>- Science with neutrons is </a:t>
            </a:r>
            <a:r>
              <a:rPr lang="sv-SE" sz="2400" dirty="0" err="1">
                <a:latin typeface="Verdana" charset="0"/>
              </a:rPr>
              <a:t>limited</a:t>
            </a:r>
            <a:r>
              <a:rPr lang="sv-SE" sz="2400" dirty="0">
                <a:latin typeface="Verdana" charset="0"/>
              </a:rPr>
              <a:t> by the </a:t>
            </a:r>
            <a:r>
              <a:rPr lang="en-US" sz="2400" dirty="0" smtClean="0">
                <a:latin typeface="Verdana" charset="0"/>
              </a:rPr>
              <a:t>performance</a:t>
            </a:r>
            <a:r>
              <a:rPr lang="sv-SE" sz="2400" dirty="0" smtClean="0">
                <a:latin typeface="Verdana" charset="0"/>
              </a:rPr>
              <a:t> </a:t>
            </a:r>
            <a:r>
              <a:rPr lang="sv-SE" sz="2400" dirty="0">
                <a:latin typeface="Verdana" charset="0"/>
              </a:rPr>
              <a:t>of </a:t>
            </a:r>
            <a:r>
              <a:rPr lang="sv-SE" sz="2400" dirty="0" err="1">
                <a:latin typeface="Verdana" charset="0"/>
              </a:rPr>
              <a:t>today’s</a:t>
            </a:r>
            <a:r>
              <a:rPr lang="sv-SE" sz="2400" dirty="0">
                <a:latin typeface="Verdana" charset="0"/>
              </a:rPr>
              <a:t> </a:t>
            </a:r>
            <a:r>
              <a:rPr lang="sv-SE" sz="2400" dirty="0" smtClean="0">
                <a:latin typeface="Verdana" charset="0"/>
              </a:rPr>
              <a:t>neutron </a:t>
            </a:r>
            <a:r>
              <a:rPr lang="sv-SE" sz="2400" dirty="0" err="1" smtClean="0">
                <a:latin typeface="Verdana" charset="0"/>
              </a:rPr>
              <a:t>sources</a:t>
            </a:r>
            <a:r>
              <a:rPr lang="sv-SE" sz="2400" dirty="0">
                <a:latin typeface="Verdana" charset="0"/>
              </a:rPr>
              <a:t>. ESS performance </a:t>
            </a:r>
            <a:r>
              <a:rPr lang="sv-SE" sz="2400" dirty="0" err="1">
                <a:latin typeface="Verdana" charset="0"/>
              </a:rPr>
              <a:t>will</a:t>
            </a:r>
            <a:r>
              <a:rPr lang="sv-SE" sz="2400" dirty="0">
                <a:latin typeface="Verdana" charset="0"/>
              </a:rPr>
              <a:t> </a:t>
            </a:r>
            <a:r>
              <a:rPr lang="sv-SE" sz="2400" dirty="0" err="1" smtClean="0">
                <a:latin typeface="Verdana" charset="0"/>
              </a:rPr>
              <a:t>open</a:t>
            </a:r>
            <a:r>
              <a:rPr lang="sv-SE" sz="2400" dirty="0" smtClean="0">
                <a:latin typeface="Verdana" charset="0"/>
              </a:rPr>
              <a:t> </a:t>
            </a:r>
            <a:r>
              <a:rPr lang="sv-SE" sz="2400" dirty="0">
                <a:latin typeface="Verdana" charset="0"/>
              </a:rPr>
              <a:t>new </a:t>
            </a:r>
            <a:r>
              <a:rPr lang="sv-SE" sz="2400" dirty="0" err="1">
                <a:latin typeface="Verdana" charset="0"/>
              </a:rPr>
              <a:t>frontiers</a:t>
            </a:r>
            <a:r>
              <a:rPr lang="sv-SE" sz="2400" dirty="0">
                <a:latin typeface="Verdana" charset="0"/>
              </a:rPr>
              <a:t>.   </a:t>
            </a:r>
          </a:p>
        </p:txBody>
      </p:sp>
      <p:pic>
        <p:nvPicPr>
          <p:cNvPr id="9" name="Picture 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87800" y="5486400"/>
            <a:ext cx="205702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1200" y="3124200"/>
            <a:ext cx="2170264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fuelcell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D5EBF9"/>
              </a:clrFrom>
              <a:clrTo>
                <a:srgbClr val="D5EBF9">
                  <a:alpha val="0"/>
                </a:srgbClr>
              </a:clrTo>
            </a:clrChange>
          </a:blip>
          <a:srcRect l="20889" t="47311" r="16222" b="9901"/>
          <a:stretch>
            <a:fillRect/>
          </a:stretch>
        </p:blipFill>
        <p:spPr bwMode="auto">
          <a:xfrm>
            <a:off x="482600" y="7620000"/>
            <a:ext cx="2438251" cy="187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9600" y="3124200"/>
            <a:ext cx="3615214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7">
            <a:lum bright="34000" contrast="-10000"/>
          </a:blip>
          <a:srcRect/>
          <a:stretch>
            <a:fillRect/>
          </a:stretch>
        </p:blipFill>
        <p:spPr bwMode="auto">
          <a:xfrm flipH="1">
            <a:off x="3149600" y="7924800"/>
            <a:ext cx="33299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41188129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Pressure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pic>
        <p:nvPicPr>
          <p:cNvPr id="5" name="Picture 5" descr="H:\24_04_2012_METALIC\pressure_t=1.7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3" t="9021" r="5074" b="9198"/>
          <a:stretch>
            <a:fillRect/>
          </a:stretch>
        </p:blipFill>
        <p:spPr bwMode="auto">
          <a:xfrm>
            <a:off x="406400" y="2695575"/>
            <a:ext cx="12323107" cy="644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54000" y="1905000"/>
            <a:ext cx="8763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dirty="0" smtClean="0">
                <a:latin typeface="Arial" charset="0"/>
              </a:rPr>
              <a:t>Pressures </a:t>
            </a:r>
            <a:r>
              <a:rPr lang="de-DE" dirty="0" err="1" smtClean="0">
                <a:latin typeface="Arial" charset="0"/>
              </a:rPr>
              <a:t>at</a:t>
            </a:r>
            <a:r>
              <a:rPr lang="de-DE" dirty="0" smtClean="0">
                <a:latin typeface="Arial" charset="0"/>
              </a:rPr>
              <a:t> </a:t>
            </a:r>
            <a:r>
              <a:rPr lang="de-DE" dirty="0">
                <a:latin typeface="Arial" charset="0"/>
              </a:rPr>
              <a:t>t = </a:t>
            </a:r>
            <a:r>
              <a:rPr lang="de-DE" dirty="0" smtClean="0">
                <a:latin typeface="Arial" charset="0"/>
              </a:rPr>
              <a:t>1.76 </a:t>
            </a:r>
            <a:r>
              <a:rPr lang="de-DE" dirty="0">
                <a:latin typeface="Arial" charset="0"/>
              </a:rPr>
              <a:t>s</a:t>
            </a:r>
            <a:endParaRPr lang="de-DE" dirty="0"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815" y="9258068"/>
            <a:ext cx="1165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. Class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9115712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META:LIC Test Stand at IPUL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933" y="1524000"/>
            <a:ext cx="8843211" cy="5334000"/>
          </a:xfrm>
          <a:prstGeom prst="rect">
            <a:avLst/>
          </a:prstGeom>
        </p:spPr>
      </p:pic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0" y="6896100"/>
            <a:ext cx="4343400" cy="28575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algn="l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l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l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l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1-Module of Target body;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2-PbBi loop (diameter 108 x  4.0; SS316L);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3-Channel of EMP;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4-Valve;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5-Venturi tube;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6-Electromagnetic Q-meter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lv-LV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ÇlÇr ñæí©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Operating parameters: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Temperature, </a:t>
            </a:r>
            <a:r>
              <a:rPr kumimoji="0" lang="lv-LV" sz="12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  <a:ea typeface="ÇlÇr ñæí©" charset="0"/>
              </a:rPr>
              <a:t>0</a:t>
            </a:r>
            <a:r>
              <a:rPr kumimoji="0" lang="lv-LV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C                             up to 400;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Flowrate, L/S                                  up to  11;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Pressure, bars                                              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ÇlÇr ñæí©" charset="0"/>
              </a:rPr>
              <a:t>Expansion tank, supply vessel, heaters etc. are not showed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5000" y="2514600"/>
            <a:ext cx="3675971" cy="2362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5000" y="3430473"/>
            <a:ext cx="2133600" cy="13758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8600" y="5562600"/>
            <a:ext cx="4265348" cy="360240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3867" y="9258068"/>
            <a:ext cx="13709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E. </a:t>
            </a:r>
            <a:r>
              <a:rPr lang="en-US" sz="2400" dirty="0" err="1" smtClean="0"/>
              <a:t>Platacis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60005585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200" y="2743200"/>
            <a:ext cx="7315200" cy="56555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4600" y="2133600"/>
            <a:ext cx="7467600" cy="4787900"/>
          </a:xfrm>
        </p:spPr>
        <p:txBody>
          <a:bodyPr/>
          <a:lstStyle/>
          <a:p>
            <a:r>
              <a:rPr lang="de-DE" sz="1800" dirty="0">
                <a:latin typeface="Arial" charset="0"/>
              </a:rPr>
              <a:t>Differential </a:t>
            </a:r>
            <a:r>
              <a:rPr lang="de-DE" sz="1800" dirty="0" err="1">
                <a:latin typeface="Arial" charset="0"/>
              </a:rPr>
              <a:t>pressure</a:t>
            </a:r>
            <a:r>
              <a:rPr lang="de-DE" sz="1800" dirty="0">
                <a:latin typeface="Arial" charset="0"/>
              </a:rPr>
              <a:t> </a:t>
            </a:r>
            <a:r>
              <a:rPr lang="de-DE" sz="1800" dirty="0" err="1">
                <a:latin typeface="Arial" charset="0"/>
              </a:rPr>
              <a:t>across</a:t>
            </a:r>
            <a:r>
              <a:rPr lang="de-DE" sz="1800" dirty="0">
                <a:latin typeface="Arial" charset="0"/>
              </a:rPr>
              <a:t> </a:t>
            </a:r>
            <a:r>
              <a:rPr lang="de-DE" sz="1800" dirty="0" err="1">
                <a:latin typeface="Arial" charset="0"/>
              </a:rPr>
              <a:t>circular</a:t>
            </a:r>
            <a:r>
              <a:rPr lang="de-DE" sz="1800" dirty="0">
                <a:latin typeface="Arial" charset="0"/>
              </a:rPr>
              <a:t> </a:t>
            </a:r>
            <a:r>
              <a:rPr lang="de-DE" sz="1800" dirty="0" err="1">
                <a:latin typeface="Arial" charset="0"/>
              </a:rPr>
              <a:t>to</a:t>
            </a:r>
            <a:r>
              <a:rPr lang="de-DE" sz="1800" dirty="0">
                <a:latin typeface="Arial" charset="0"/>
              </a:rPr>
              <a:t> </a:t>
            </a:r>
            <a:r>
              <a:rPr lang="de-DE" sz="1800" dirty="0" err="1">
                <a:latin typeface="Arial" charset="0"/>
              </a:rPr>
              <a:t>rectangluar</a:t>
            </a:r>
            <a:r>
              <a:rPr lang="de-DE" sz="1800" dirty="0">
                <a:latin typeface="Arial" charset="0"/>
              </a:rPr>
              <a:t> </a:t>
            </a:r>
            <a:r>
              <a:rPr lang="de-DE" sz="1800" dirty="0" err="1">
                <a:latin typeface="Arial" charset="0"/>
              </a:rPr>
              <a:t>transition</a:t>
            </a:r>
            <a:endParaRPr lang="de-DE" sz="1800" dirty="0">
              <a:latin typeface="Arial" charset="0"/>
            </a:endParaRPr>
          </a:p>
          <a:p>
            <a:r>
              <a:rPr lang="de-DE" sz="1800" dirty="0" err="1">
                <a:latin typeface="Arial" charset="0"/>
              </a:rPr>
              <a:t>temperature</a:t>
            </a:r>
            <a:r>
              <a:rPr lang="de-DE" sz="1800" dirty="0">
                <a:latin typeface="Arial" charset="0"/>
              </a:rPr>
              <a:t> </a:t>
            </a:r>
            <a:r>
              <a:rPr lang="de-DE" sz="1800" dirty="0" err="1">
                <a:latin typeface="Arial" charset="0"/>
              </a:rPr>
              <a:t>ahead</a:t>
            </a:r>
            <a:r>
              <a:rPr lang="de-DE" sz="1800" dirty="0">
                <a:latin typeface="Arial" charset="0"/>
              </a:rPr>
              <a:t> &amp; after pump</a:t>
            </a:r>
          </a:p>
          <a:p>
            <a:r>
              <a:rPr lang="de-DE" sz="1800" dirty="0" err="1">
                <a:latin typeface="Arial" charset="0"/>
              </a:rPr>
              <a:t>Temperature</a:t>
            </a:r>
            <a:r>
              <a:rPr lang="de-DE" sz="1800" dirty="0">
                <a:latin typeface="Arial" charset="0"/>
              </a:rPr>
              <a:t> &gt;3 </a:t>
            </a:r>
            <a:r>
              <a:rPr lang="de-DE" sz="1800" dirty="0" err="1">
                <a:latin typeface="Arial" charset="0"/>
              </a:rPr>
              <a:t>ahead</a:t>
            </a:r>
            <a:r>
              <a:rPr lang="de-DE" sz="1800" dirty="0">
                <a:latin typeface="Arial" charset="0"/>
              </a:rPr>
              <a:t> </a:t>
            </a:r>
            <a:r>
              <a:rPr lang="de-DE" sz="1800" dirty="0" err="1">
                <a:latin typeface="Arial" charset="0"/>
              </a:rPr>
              <a:t>of</a:t>
            </a:r>
            <a:r>
              <a:rPr lang="de-DE" sz="1800" dirty="0">
                <a:latin typeface="Arial" charset="0"/>
              </a:rPr>
              <a:t> </a:t>
            </a:r>
            <a:r>
              <a:rPr lang="de-DE" sz="1800" dirty="0" err="1">
                <a:latin typeface="Arial" charset="0"/>
              </a:rPr>
              <a:t>the</a:t>
            </a:r>
            <a:r>
              <a:rPr lang="de-DE" sz="1800" dirty="0">
                <a:latin typeface="Arial" charset="0"/>
              </a:rPr>
              <a:t> </a:t>
            </a:r>
            <a:r>
              <a:rPr lang="de-DE" sz="1800" dirty="0" err="1">
                <a:latin typeface="Arial" charset="0"/>
              </a:rPr>
              <a:t>test</a:t>
            </a:r>
            <a:r>
              <a:rPr lang="de-DE" sz="1800" dirty="0">
                <a:latin typeface="Arial" charset="0"/>
              </a:rPr>
              <a:t> </a:t>
            </a:r>
            <a:r>
              <a:rPr lang="de-DE" sz="1800" dirty="0" err="1">
                <a:latin typeface="Arial" charset="0"/>
              </a:rPr>
              <a:t>section</a:t>
            </a:r>
            <a:r>
              <a:rPr lang="de-DE" sz="1800" dirty="0">
                <a:latin typeface="Arial" charset="0"/>
              </a:rPr>
              <a:t> </a:t>
            </a:r>
          </a:p>
          <a:p>
            <a:r>
              <a:rPr lang="de-DE" sz="1800" dirty="0">
                <a:latin typeface="Arial" charset="0"/>
              </a:rPr>
              <a:t>CIFT </a:t>
            </a:r>
            <a:r>
              <a:rPr lang="de-DE" sz="1800" dirty="0" err="1">
                <a:latin typeface="Arial" charset="0"/>
              </a:rPr>
              <a:t>inflow</a:t>
            </a:r>
            <a:r>
              <a:rPr lang="de-DE" sz="1800" dirty="0">
                <a:latin typeface="Arial" charset="0"/>
              </a:rPr>
              <a:t> </a:t>
            </a:r>
            <a:r>
              <a:rPr lang="de-DE" sz="1800" dirty="0" err="1">
                <a:latin typeface="Arial" charset="0"/>
              </a:rPr>
              <a:t>channel</a:t>
            </a:r>
            <a:r>
              <a:rPr lang="de-DE" sz="1800" dirty="0">
                <a:latin typeface="Arial" charset="0"/>
              </a:rPr>
              <a:t>?</a:t>
            </a:r>
          </a:p>
          <a:p>
            <a:r>
              <a:rPr lang="de-DE" sz="1800" dirty="0" err="1">
                <a:latin typeface="Arial" charset="0"/>
              </a:rPr>
              <a:t>bulk</a:t>
            </a:r>
            <a:r>
              <a:rPr lang="de-DE" sz="1800" dirty="0">
                <a:latin typeface="Arial" charset="0"/>
              </a:rPr>
              <a:t> </a:t>
            </a:r>
            <a:r>
              <a:rPr lang="de-DE" sz="1800" dirty="0" err="1">
                <a:latin typeface="Arial" charset="0"/>
              </a:rPr>
              <a:t>velocity</a:t>
            </a:r>
            <a:endParaRPr lang="de-DE" sz="1800" dirty="0">
              <a:latin typeface="Arial" charset="0"/>
            </a:endParaRPr>
          </a:p>
          <a:p>
            <a:pPr lvl="1"/>
            <a:r>
              <a:rPr lang="de-DE" sz="1600" dirty="0">
                <a:latin typeface="Arial" charset="0"/>
              </a:rPr>
              <a:t>EHM</a:t>
            </a:r>
          </a:p>
          <a:p>
            <a:pPr lvl="1"/>
            <a:r>
              <a:rPr lang="de-DE" sz="1600" dirty="0" smtClean="0">
                <a:latin typeface="Arial" charset="0"/>
              </a:rPr>
              <a:t>Venturi</a:t>
            </a:r>
            <a:endParaRPr lang="de-DE" sz="1600" dirty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800" y="5334000"/>
            <a:ext cx="4419600" cy="4011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813536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LBE ESS TDR 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2200" y="2209800"/>
            <a:ext cx="11201400" cy="7010400"/>
          </a:xfrm>
        </p:spPr>
        <p:txBody>
          <a:bodyPr/>
          <a:lstStyle/>
          <a:p>
            <a:pPr lvl="0"/>
            <a:r>
              <a:rPr lang="en-US" dirty="0"/>
              <a:t>Introduction (C. Fazio)</a:t>
            </a:r>
          </a:p>
          <a:p>
            <a:pPr lvl="0"/>
            <a:r>
              <a:rPr lang="en-US" dirty="0"/>
              <a:t>Design requirements and configuration selection (A. Class, U. Fischer)</a:t>
            </a:r>
          </a:p>
          <a:p>
            <a:pPr lvl="0"/>
            <a:r>
              <a:rPr lang="en-US" dirty="0" err="1"/>
              <a:t>Neutronic</a:t>
            </a:r>
            <a:r>
              <a:rPr lang="en-US" dirty="0"/>
              <a:t> design (U. Fischer)</a:t>
            </a:r>
          </a:p>
          <a:p>
            <a:pPr lvl="0"/>
            <a:r>
              <a:rPr lang="en-US" dirty="0"/>
              <a:t>Engineering design (A. Class with input from FZJ J. </a:t>
            </a:r>
            <a:r>
              <a:rPr lang="en-US" dirty="0" err="1"/>
              <a:t>Wolters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Instrumentation of liquid metal flow (S. Eckert, F. Stefani and K. Thomsen PSI)</a:t>
            </a:r>
          </a:p>
          <a:p>
            <a:pPr lvl="0"/>
            <a:r>
              <a:rPr lang="en-US" dirty="0"/>
              <a:t>Trolley design and interface to monolith (J. </a:t>
            </a:r>
            <a:r>
              <a:rPr lang="en-US" dirty="0" err="1"/>
              <a:t>Fetzer</a:t>
            </a:r>
            <a:r>
              <a:rPr lang="en-US" dirty="0"/>
              <a:t>, A. Class)</a:t>
            </a:r>
          </a:p>
          <a:p>
            <a:pPr lvl="0"/>
            <a:r>
              <a:rPr lang="en-US" dirty="0"/>
              <a:t>Needed ancillary systems (K. Thomsen – include here experience from MEGAPIE)</a:t>
            </a:r>
          </a:p>
          <a:p>
            <a:pPr lvl="0"/>
            <a:r>
              <a:rPr lang="en-US" dirty="0"/>
              <a:t>Target module validation (E. </a:t>
            </a:r>
            <a:r>
              <a:rPr lang="en-US" dirty="0" err="1"/>
              <a:t>Platacis</a:t>
            </a:r>
            <a:r>
              <a:rPr lang="en-US" dirty="0"/>
              <a:t>, A. Class with input from all involved partners in the experiment)</a:t>
            </a:r>
          </a:p>
          <a:p>
            <a:pPr lvl="0"/>
            <a:r>
              <a:rPr lang="en-US" dirty="0"/>
              <a:t>Corrosion and erosion properties of structural steels in contact with liquid metal coolant (A. </a:t>
            </a:r>
            <a:r>
              <a:rPr lang="en-US" dirty="0" err="1"/>
              <a:t>Weisenburger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Potential needs for licensing, dismantling and final disposal (K. Thomsen PSI taken from the MEGAPIE experience – calculation of spallation products is done by Dana (ESS)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120003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5" name="Picture 4" descr="110429_ESS_N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400" y="1905000"/>
            <a:ext cx="10092267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0600" y="7543800"/>
            <a:ext cx="4648200" cy="1981200"/>
          </a:xfrm>
        </p:spPr>
        <p:txBody>
          <a:bodyPr/>
          <a:lstStyle/>
          <a:p>
            <a:pPr marL="0" indent="0"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Thank you for your attention!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335672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7000" y="2362200"/>
            <a:ext cx="10363200" cy="6019800"/>
          </a:xfrm>
        </p:spPr>
        <p:txBody>
          <a:bodyPr/>
          <a:lstStyle/>
          <a:p>
            <a:r>
              <a:rPr lang="en-US" dirty="0"/>
              <a:t>Many research reactors in Europe are aging and will be closed before </a:t>
            </a:r>
            <a:r>
              <a:rPr lang="en-US" dirty="0" smtClean="0"/>
              <a:t>2020:</a:t>
            </a:r>
            <a:endParaRPr lang="en-US" dirty="0"/>
          </a:p>
          <a:p>
            <a:pPr lvl="1"/>
            <a:r>
              <a:rPr lang="en-US" sz="2000" dirty="0"/>
              <a:t>Up to 90% of the use is with cold neutrons</a:t>
            </a:r>
          </a:p>
          <a:p>
            <a:r>
              <a:rPr lang="en-US" dirty="0"/>
              <a:t>There is </a:t>
            </a:r>
            <a:r>
              <a:rPr lang="en-US" dirty="0" smtClean="0"/>
              <a:t>an </a:t>
            </a:r>
            <a:r>
              <a:rPr lang="en-US" dirty="0"/>
              <a:t>urgent need for a new </a:t>
            </a:r>
            <a:r>
              <a:rPr lang="en-US" b="1" dirty="0"/>
              <a:t>high flux </a:t>
            </a:r>
            <a:r>
              <a:rPr lang="en-US" b="1" dirty="0">
                <a:solidFill>
                  <a:srgbClr val="0000FF"/>
                </a:solidFill>
              </a:rPr>
              <a:t>cold</a:t>
            </a:r>
            <a:r>
              <a:rPr lang="en-US" b="1" dirty="0"/>
              <a:t> neutron</a:t>
            </a:r>
            <a:r>
              <a:rPr lang="en-US" dirty="0"/>
              <a:t> source in </a:t>
            </a:r>
            <a:r>
              <a:rPr lang="en-US" dirty="0" smtClean="0"/>
              <a:t>Europe:</a:t>
            </a:r>
            <a:endParaRPr lang="en-US" dirty="0"/>
          </a:p>
          <a:p>
            <a:pPr lvl="1"/>
            <a:r>
              <a:rPr lang="en-US" sz="2000" dirty="0"/>
              <a:t>The vast majority of users will profit from a pulsed structure</a:t>
            </a:r>
          </a:p>
          <a:p>
            <a:pPr lvl="1"/>
            <a:r>
              <a:rPr lang="en-US" sz="2000" dirty="0"/>
              <a:t>A large fraction of the users are fully satisfied by a long pulse source (</a:t>
            </a:r>
            <a:r>
              <a:rPr lang="en-US" sz="2000" dirty="0" err="1"/>
              <a:t>approx</a:t>
            </a:r>
            <a:r>
              <a:rPr lang="en-US" sz="2000" dirty="0"/>
              <a:t> 2 </a:t>
            </a:r>
            <a:r>
              <a:rPr lang="en-US" sz="2000" dirty="0" err="1"/>
              <a:t>ms</a:t>
            </a:r>
            <a:r>
              <a:rPr lang="en-US" sz="2000" dirty="0"/>
              <a:t>, 20 Hz)</a:t>
            </a:r>
          </a:p>
          <a:p>
            <a:pPr lvl="1"/>
            <a:r>
              <a:rPr lang="en-US" sz="2000" dirty="0"/>
              <a:t>Existing short pulse sources (ISIS, JPARC and SNS) can supply the present and imminent future need of short pulse users</a:t>
            </a:r>
          </a:p>
          <a:p>
            <a:pPr lvl="1"/>
            <a:r>
              <a:rPr lang="en-US" sz="2000" dirty="0"/>
              <a:t>Construction must start now for use in 2018-2019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098665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ESS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1501459" y="2596196"/>
            <a:ext cx="9725341" cy="6090604"/>
            <a:chOff x="0" y="288"/>
            <a:chExt cx="5896" cy="3744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0" y="288"/>
              <a:ext cx="5760" cy="374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4"/>
            <p:cNvGrpSpPr>
              <a:grpSpLocks/>
            </p:cNvGrpSpPr>
            <p:nvPr/>
          </p:nvGrpSpPr>
          <p:grpSpPr bwMode="auto">
            <a:xfrm>
              <a:off x="687" y="2290"/>
              <a:ext cx="1670" cy="1161"/>
              <a:chOff x="687" y="2290"/>
              <a:chExt cx="1670" cy="1161"/>
            </a:xfrm>
          </p:grpSpPr>
          <p:grpSp>
            <p:nvGrpSpPr>
              <p:cNvPr id="102" name="Group 5"/>
              <p:cNvGrpSpPr>
                <a:grpSpLocks/>
              </p:cNvGrpSpPr>
              <p:nvPr/>
            </p:nvGrpSpPr>
            <p:grpSpPr bwMode="auto">
              <a:xfrm>
                <a:off x="710" y="2290"/>
                <a:ext cx="1647" cy="1161"/>
                <a:chOff x="710" y="2290"/>
                <a:chExt cx="1647" cy="1161"/>
              </a:xfrm>
            </p:grpSpPr>
            <p:sp>
              <p:nvSpPr>
                <p:cNvPr id="106" name="Freeform 6"/>
                <p:cNvSpPr>
                  <a:spLocks/>
                </p:cNvSpPr>
                <p:nvPr/>
              </p:nvSpPr>
              <p:spPr bwMode="auto">
                <a:xfrm>
                  <a:off x="710" y="2290"/>
                  <a:ext cx="730" cy="1098"/>
                </a:xfrm>
                <a:custGeom>
                  <a:avLst/>
                  <a:gdLst>
                    <a:gd name="T0" fmla="*/ 0 w 730"/>
                    <a:gd name="T1" fmla="*/ 1098 h 1098"/>
                    <a:gd name="T2" fmla="*/ 121 w 730"/>
                    <a:gd name="T3" fmla="*/ 616 h 1098"/>
                    <a:gd name="T4" fmla="*/ 301 w 730"/>
                    <a:gd name="T5" fmla="*/ 328 h 1098"/>
                    <a:gd name="T6" fmla="*/ 730 w 730"/>
                    <a:gd name="T7" fmla="*/ 0 h 109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730"/>
                    <a:gd name="T13" fmla="*/ 0 h 1098"/>
                    <a:gd name="T14" fmla="*/ 730 w 730"/>
                    <a:gd name="T15" fmla="*/ 1098 h 109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730" h="1098">
                      <a:moveTo>
                        <a:pt x="0" y="1098"/>
                      </a:moveTo>
                      <a:cubicBezTo>
                        <a:pt x="35" y="921"/>
                        <a:pt x="71" y="744"/>
                        <a:pt x="121" y="616"/>
                      </a:cubicBezTo>
                      <a:cubicBezTo>
                        <a:pt x="171" y="488"/>
                        <a:pt x="200" y="431"/>
                        <a:pt x="301" y="328"/>
                      </a:cubicBezTo>
                      <a:cubicBezTo>
                        <a:pt x="402" y="225"/>
                        <a:pt x="566" y="112"/>
                        <a:pt x="730" y="0"/>
                      </a:cubicBezTo>
                    </a:path>
                  </a:pathLst>
                </a:custGeom>
                <a:noFill/>
                <a:ln w="38100">
                  <a:solidFill>
                    <a:srgbClr val="80008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Rectangle 7"/>
                <p:cNvSpPr>
                  <a:spLocks noChangeArrowheads="1"/>
                </p:cNvSpPr>
                <p:nvPr/>
              </p:nvSpPr>
              <p:spPr bwMode="auto">
                <a:xfrm>
                  <a:off x="1014" y="2639"/>
                  <a:ext cx="1343" cy="1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eaLnBrk="1" hangingPunct="1"/>
                  <a:r>
                    <a:rPr lang="en-GB" sz="1200" dirty="0">
                      <a:solidFill>
                        <a:srgbClr val="800080"/>
                      </a:solidFill>
                      <a:latin typeface="Arial" pitchFamily="-65" charset="0"/>
                    </a:rPr>
                    <a:t>Berkeley 37-inch cyclotron</a:t>
                  </a:r>
                </a:p>
              </p:txBody>
            </p:sp>
            <p:sp>
              <p:nvSpPr>
                <p:cNvPr id="108" name="Rectangle 8"/>
                <p:cNvSpPr>
                  <a:spLocks noChangeArrowheads="1"/>
                </p:cNvSpPr>
                <p:nvPr/>
              </p:nvSpPr>
              <p:spPr bwMode="auto">
                <a:xfrm>
                  <a:off x="867" y="2829"/>
                  <a:ext cx="760" cy="2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eaLnBrk="1" hangingPunct="1"/>
                  <a:r>
                    <a:rPr lang="en-GB" sz="1200" dirty="0">
                      <a:solidFill>
                        <a:srgbClr val="800080"/>
                      </a:solidFill>
                      <a:latin typeface="Arial" pitchFamily="-65" charset="0"/>
                    </a:rPr>
                    <a:t>350 </a:t>
                  </a:r>
                  <a:r>
                    <a:rPr lang="en-GB" sz="1200" dirty="0" err="1">
                      <a:solidFill>
                        <a:srgbClr val="800080"/>
                      </a:solidFill>
                      <a:latin typeface="Arial" pitchFamily="-65" charset="0"/>
                    </a:rPr>
                    <a:t>mCi</a:t>
                  </a:r>
                  <a:endParaRPr lang="en-GB" sz="1200" dirty="0">
                    <a:solidFill>
                      <a:srgbClr val="800080"/>
                    </a:solidFill>
                    <a:latin typeface="Arial" pitchFamily="-65" charset="0"/>
                  </a:endParaRPr>
                </a:p>
                <a:p>
                  <a:pPr eaLnBrk="1" hangingPunct="1"/>
                  <a:r>
                    <a:rPr lang="en-GB" sz="1200" dirty="0">
                      <a:solidFill>
                        <a:srgbClr val="800080"/>
                      </a:solidFill>
                      <a:latin typeface="Arial" pitchFamily="-65" charset="0"/>
                    </a:rPr>
                    <a:t>Ra-Be source</a:t>
                  </a:r>
                </a:p>
              </p:txBody>
            </p:sp>
            <p:sp>
              <p:nvSpPr>
                <p:cNvPr id="109" name="Rectangle 9"/>
                <p:cNvSpPr>
                  <a:spLocks noChangeArrowheads="1"/>
                </p:cNvSpPr>
                <p:nvPr/>
              </p:nvSpPr>
              <p:spPr bwMode="auto">
                <a:xfrm>
                  <a:off x="731" y="3272"/>
                  <a:ext cx="575" cy="1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eaLnBrk="1" hangingPunct="1"/>
                  <a:r>
                    <a:rPr lang="en-GB" sz="1200" dirty="0">
                      <a:solidFill>
                        <a:srgbClr val="800080"/>
                      </a:solidFill>
                      <a:latin typeface="Arial" pitchFamily="-65" charset="0"/>
                    </a:rPr>
                    <a:t>Chadwick</a:t>
                  </a:r>
                </a:p>
              </p:txBody>
            </p:sp>
          </p:grpSp>
          <p:sp>
            <p:nvSpPr>
              <p:cNvPr id="103" name="AutoShape 10"/>
              <p:cNvSpPr>
                <a:spLocks noChangeAspect="1" noChangeArrowheads="1"/>
              </p:cNvSpPr>
              <p:nvPr/>
            </p:nvSpPr>
            <p:spPr bwMode="auto">
              <a:xfrm>
                <a:off x="687" y="3333"/>
                <a:ext cx="68" cy="68"/>
              </a:xfrm>
              <a:prstGeom prst="diamond">
                <a:avLst/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AutoShape 11"/>
              <p:cNvSpPr>
                <a:spLocks noChangeAspect="1" noChangeArrowheads="1"/>
              </p:cNvSpPr>
              <p:nvPr/>
            </p:nvSpPr>
            <p:spPr bwMode="auto">
              <a:xfrm>
                <a:off x="793" y="2895"/>
                <a:ext cx="68" cy="68"/>
              </a:xfrm>
              <a:prstGeom prst="diamond">
                <a:avLst/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AutoShape 12"/>
              <p:cNvSpPr>
                <a:spLocks noChangeAspect="1" noChangeArrowheads="1"/>
              </p:cNvSpPr>
              <p:nvPr/>
            </p:nvSpPr>
            <p:spPr bwMode="auto">
              <a:xfrm>
                <a:off x="975" y="2578"/>
                <a:ext cx="68" cy="68"/>
              </a:xfrm>
              <a:prstGeom prst="diamond">
                <a:avLst/>
              </a:prstGeom>
              <a:solidFill>
                <a:srgbClr val="800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" name="Line 13"/>
            <p:cNvSpPr>
              <a:spLocks noChangeShapeType="1"/>
            </p:cNvSpPr>
            <p:nvPr/>
          </p:nvSpPr>
          <p:spPr bwMode="auto">
            <a:xfrm rot="-5400000">
              <a:off x="5560" y="1059"/>
              <a:ext cx="0" cy="53"/>
            </a:xfrm>
            <a:prstGeom prst="line">
              <a:avLst/>
            </a:prstGeom>
            <a:noFill/>
            <a:ln w="38100">
              <a:solidFill>
                <a:srgbClr val="6666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411" y="3485"/>
              <a:ext cx="433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600" dirty="0">
                  <a:solidFill>
                    <a:srgbClr val="666699"/>
                  </a:solidFill>
                  <a:latin typeface="Arial" pitchFamily="-65" charset="0"/>
                </a:rPr>
                <a:t>1930</a:t>
              </a:r>
            </a:p>
          </p:txBody>
        </p:sp>
        <p:sp>
          <p:nvSpPr>
            <p:cNvPr id="10" name="Text Box 15"/>
            <p:cNvSpPr txBox="1">
              <a:spLocks noChangeArrowheads="1"/>
            </p:cNvSpPr>
            <p:nvPr/>
          </p:nvSpPr>
          <p:spPr bwMode="auto">
            <a:xfrm>
              <a:off x="2610" y="3485"/>
              <a:ext cx="433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600" dirty="0">
                  <a:solidFill>
                    <a:srgbClr val="666699"/>
                  </a:solidFill>
                  <a:latin typeface="Arial" pitchFamily="-65" charset="0"/>
                </a:rPr>
                <a:t>1970</a:t>
              </a:r>
            </a:p>
          </p:txBody>
        </p:sp>
        <p:sp>
          <p:nvSpPr>
            <p:cNvPr id="11" name="Text Box 16"/>
            <p:cNvSpPr txBox="1">
              <a:spLocks noChangeArrowheads="1"/>
            </p:cNvSpPr>
            <p:nvPr/>
          </p:nvSpPr>
          <p:spPr bwMode="auto">
            <a:xfrm>
              <a:off x="3160" y="3485"/>
              <a:ext cx="433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600" dirty="0">
                  <a:solidFill>
                    <a:srgbClr val="666699"/>
                  </a:solidFill>
                  <a:latin typeface="Arial" pitchFamily="-65" charset="0"/>
                </a:rPr>
                <a:t>1980</a:t>
              </a:r>
            </a:p>
          </p:txBody>
        </p:sp>
        <p:sp>
          <p:nvSpPr>
            <p:cNvPr id="12" name="Text Box 17"/>
            <p:cNvSpPr txBox="1">
              <a:spLocks noChangeArrowheads="1"/>
            </p:cNvSpPr>
            <p:nvPr/>
          </p:nvSpPr>
          <p:spPr bwMode="auto">
            <a:xfrm>
              <a:off x="3710" y="3485"/>
              <a:ext cx="433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600" dirty="0">
                  <a:solidFill>
                    <a:srgbClr val="666699"/>
                  </a:solidFill>
                  <a:latin typeface="Arial" pitchFamily="-65" charset="0"/>
                </a:rPr>
                <a:t>1990</a:t>
              </a:r>
            </a:p>
          </p:txBody>
        </p:sp>
        <p:sp>
          <p:nvSpPr>
            <p:cNvPr id="13" name="Text Box 18"/>
            <p:cNvSpPr txBox="1">
              <a:spLocks noChangeArrowheads="1"/>
            </p:cNvSpPr>
            <p:nvPr/>
          </p:nvSpPr>
          <p:spPr bwMode="auto">
            <a:xfrm>
              <a:off x="4259" y="3485"/>
              <a:ext cx="433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600" dirty="0">
                  <a:solidFill>
                    <a:srgbClr val="666699"/>
                  </a:solidFill>
                  <a:latin typeface="Arial" pitchFamily="-65" charset="0"/>
                </a:rPr>
                <a:t>2000</a:t>
              </a:r>
            </a:p>
          </p:txBody>
        </p:sp>
        <p:sp>
          <p:nvSpPr>
            <p:cNvPr id="14" name="Text Box 19"/>
            <p:cNvSpPr txBox="1">
              <a:spLocks noChangeArrowheads="1"/>
            </p:cNvSpPr>
            <p:nvPr/>
          </p:nvSpPr>
          <p:spPr bwMode="auto">
            <a:xfrm>
              <a:off x="4810" y="3485"/>
              <a:ext cx="433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600" dirty="0">
                  <a:solidFill>
                    <a:srgbClr val="666699"/>
                  </a:solidFill>
                  <a:latin typeface="Arial" pitchFamily="-65" charset="0"/>
                </a:rPr>
                <a:t>2010</a:t>
              </a:r>
            </a:p>
          </p:txBody>
        </p:sp>
        <p:sp>
          <p:nvSpPr>
            <p:cNvPr id="15" name="Text Box 20"/>
            <p:cNvSpPr txBox="1">
              <a:spLocks noChangeArrowheads="1"/>
            </p:cNvSpPr>
            <p:nvPr/>
          </p:nvSpPr>
          <p:spPr bwMode="auto">
            <a:xfrm>
              <a:off x="5360" y="3485"/>
              <a:ext cx="433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600" dirty="0">
                  <a:solidFill>
                    <a:srgbClr val="666699"/>
                  </a:solidFill>
                  <a:latin typeface="Arial" pitchFamily="-65" charset="0"/>
                </a:rPr>
                <a:t>2020</a:t>
              </a:r>
            </a:p>
          </p:txBody>
        </p:sp>
        <p:grpSp>
          <p:nvGrpSpPr>
            <p:cNvPr id="16" name="Group 21"/>
            <p:cNvGrpSpPr>
              <a:grpSpLocks/>
            </p:cNvGrpSpPr>
            <p:nvPr/>
          </p:nvGrpSpPr>
          <p:grpSpPr bwMode="auto">
            <a:xfrm>
              <a:off x="1142" y="3429"/>
              <a:ext cx="3873" cy="53"/>
              <a:chOff x="1025" y="3443"/>
              <a:chExt cx="3873" cy="53"/>
            </a:xfrm>
          </p:grpSpPr>
          <p:sp>
            <p:nvSpPr>
              <p:cNvPr id="94" name="Line 22"/>
              <p:cNvSpPr>
                <a:spLocks noChangeShapeType="1"/>
              </p:cNvSpPr>
              <p:nvPr/>
            </p:nvSpPr>
            <p:spPr bwMode="auto">
              <a:xfrm>
                <a:off x="1025" y="3443"/>
                <a:ext cx="0" cy="53"/>
              </a:xfrm>
              <a:prstGeom prst="line">
                <a:avLst/>
              </a:prstGeom>
              <a:noFill/>
              <a:ln w="38100">
                <a:solidFill>
                  <a:srgbClr val="666699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Line 23"/>
              <p:cNvSpPr>
                <a:spLocks noChangeShapeType="1"/>
              </p:cNvSpPr>
              <p:nvPr/>
            </p:nvSpPr>
            <p:spPr bwMode="auto">
              <a:xfrm>
                <a:off x="4898" y="3443"/>
                <a:ext cx="0" cy="53"/>
              </a:xfrm>
              <a:prstGeom prst="line">
                <a:avLst/>
              </a:prstGeom>
              <a:noFill/>
              <a:ln w="38100">
                <a:solidFill>
                  <a:srgbClr val="666699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Line 24"/>
              <p:cNvSpPr>
                <a:spLocks noChangeShapeType="1"/>
              </p:cNvSpPr>
              <p:nvPr/>
            </p:nvSpPr>
            <p:spPr bwMode="auto">
              <a:xfrm>
                <a:off x="1578" y="3443"/>
                <a:ext cx="0" cy="53"/>
              </a:xfrm>
              <a:prstGeom prst="line">
                <a:avLst/>
              </a:prstGeom>
              <a:noFill/>
              <a:ln w="38100">
                <a:solidFill>
                  <a:srgbClr val="666699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Line 25"/>
              <p:cNvSpPr>
                <a:spLocks noChangeShapeType="1"/>
              </p:cNvSpPr>
              <p:nvPr/>
            </p:nvSpPr>
            <p:spPr bwMode="auto">
              <a:xfrm>
                <a:off x="2131" y="3443"/>
                <a:ext cx="0" cy="53"/>
              </a:xfrm>
              <a:prstGeom prst="line">
                <a:avLst/>
              </a:prstGeom>
              <a:noFill/>
              <a:ln w="38100">
                <a:solidFill>
                  <a:srgbClr val="666699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Line 26"/>
              <p:cNvSpPr>
                <a:spLocks noChangeShapeType="1"/>
              </p:cNvSpPr>
              <p:nvPr/>
            </p:nvSpPr>
            <p:spPr bwMode="auto">
              <a:xfrm>
                <a:off x="2684" y="3443"/>
                <a:ext cx="0" cy="53"/>
              </a:xfrm>
              <a:prstGeom prst="line">
                <a:avLst/>
              </a:prstGeom>
              <a:noFill/>
              <a:ln w="38100">
                <a:solidFill>
                  <a:srgbClr val="666699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Line 27"/>
              <p:cNvSpPr>
                <a:spLocks noChangeShapeType="1"/>
              </p:cNvSpPr>
              <p:nvPr/>
            </p:nvSpPr>
            <p:spPr bwMode="auto">
              <a:xfrm>
                <a:off x="3238" y="3443"/>
                <a:ext cx="0" cy="53"/>
              </a:xfrm>
              <a:prstGeom prst="line">
                <a:avLst/>
              </a:prstGeom>
              <a:noFill/>
              <a:ln w="38100">
                <a:solidFill>
                  <a:srgbClr val="666699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Line 28"/>
              <p:cNvSpPr>
                <a:spLocks noChangeShapeType="1"/>
              </p:cNvSpPr>
              <p:nvPr/>
            </p:nvSpPr>
            <p:spPr bwMode="auto">
              <a:xfrm>
                <a:off x="3791" y="3443"/>
                <a:ext cx="0" cy="53"/>
              </a:xfrm>
              <a:prstGeom prst="line">
                <a:avLst/>
              </a:prstGeom>
              <a:noFill/>
              <a:ln w="38100">
                <a:solidFill>
                  <a:srgbClr val="666699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Line 29"/>
              <p:cNvSpPr>
                <a:spLocks noChangeShapeType="1"/>
              </p:cNvSpPr>
              <p:nvPr/>
            </p:nvSpPr>
            <p:spPr bwMode="auto">
              <a:xfrm>
                <a:off x="4344" y="3443"/>
                <a:ext cx="0" cy="53"/>
              </a:xfrm>
              <a:prstGeom prst="line">
                <a:avLst/>
              </a:prstGeom>
              <a:noFill/>
              <a:ln w="38100">
                <a:solidFill>
                  <a:srgbClr val="666699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" name="Group 30"/>
            <p:cNvGrpSpPr>
              <a:grpSpLocks/>
            </p:cNvGrpSpPr>
            <p:nvPr/>
          </p:nvGrpSpPr>
          <p:grpSpPr bwMode="auto">
            <a:xfrm>
              <a:off x="1142" y="983"/>
              <a:ext cx="3873" cy="53"/>
              <a:chOff x="1025" y="3443"/>
              <a:chExt cx="3873" cy="53"/>
            </a:xfrm>
          </p:grpSpPr>
          <p:sp>
            <p:nvSpPr>
              <p:cNvPr id="86" name="Line 31"/>
              <p:cNvSpPr>
                <a:spLocks noChangeShapeType="1"/>
              </p:cNvSpPr>
              <p:nvPr/>
            </p:nvSpPr>
            <p:spPr bwMode="auto">
              <a:xfrm>
                <a:off x="1025" y="3443"/>
                <a:ext cx="0" cy="53"/>
              </a:xfrm>
              <a:prstGeom prst="line">
                <a:avLst/>
              </a:prstGeom>
              <a:noFill/>
              <a:ln w="38100">
                <a:solidFill>
                  <a:srgbClr val="666699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Line 32"/>
              <p:cNvSpPr>
                <a:spLocks noChangeShapeType="1"/>
              </p:cNvSpPr>
              <p:nvPr/>
            </p:nvSpPr>
            <p:spPr bwMode="auto">
              <a:xfrm>
                <a:off x="4898" y="3443"/>
                <a:ext cx="0" cy="53"/>
              </a:xfrm>
              <a:prstGeom prst="line">
                <a:avLst/>
              </a:prstGeom>
              <a:noFill/>
              <a:ln w="38100">
                <a:solidFill>
                  <a:srgbClr val="666699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Line 33"/>
              <p:cNvSpPr>
                <a:spLocks noChangeShapeType="1"/>
              </p:cNvSpPr>
              <p:nvPr/>
            </p:nvSpPr>
            <p:spPr bwMode="auto">
              <a:xfrm>
                <a:off x="1578" y="3443"/>
                <a:ext cx="0" cy="53"/>
              </a:xfrm>
              <a:prstGeom prst="line">
                <a:avLst/>
              </a:prstGeom>
              <a:noFill/>
              <a:ln w="38100">
                <a:solidFill>
                  <a:srgbClr val="666699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Line 34"/>
              <p:cNvSpPr>
                <a:spLocks noChangeShapeType="1"/>
              </p:cNvSpPr>
              <p:nvPr/>
            </p:nvSpPr>
            <p:spPr bwMode="auto">
              <a:xfrm>
                <a:off x="2131" y="3443"/>
                <a:ext cx="0" cy="53"/>
              </a:xfrm>
              <a:prstGeom prst="line">
                <a:avLst/>
              </a:prstGeom>
              <a:noFill/>
              <a:ln w="38100">
                <a:solidFill>
                  <a:srgbClr val="666699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Line 35"/>
              <p:cNvSpPr>
                <a:spLocks noChangeShapeType="1"/>
              </p:cNvSpPr>
              <p:nvPr/>
            </p:nvSpPr>
            <p:spPr bwMode="auto">
              <a:xfrm>
                <a:off x="2684" y="3443"/>
                <a:ext cx="0" cy="53"/>
              </a:xfrm>
              <a:prstGeom prst="line">
                <a:avLst/>
              </a:prstGeom>
              <a:noFill/>
              <a:ln w="38100">
                <a:solidFill>
                  <a:srgbClr val="666699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Line 36"/>
              <p:cNvSpPr>
                <a:spLocks noChangeShapeType="1"/>
              </p:cNvSpPr>
              <p:nvPr/>
            </p:nvSpPr>
            <p:spPr bwMode="auto">
              <a:xfrm>
                <a:off x="3238" y="3443"/>
                <a:ext cx="0" cy="53"/>
              </a:xfrm>
              <a:prstGeom prst="line">
                <a:avLst/>
              </a:prstGeom>
              <a:noFill/>
              <a:ln w="38100">
                <a:solidFill>
                  <a:srgbClr val="666699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Line 37"/>
              <p:cNvSpPr>
                <a:spLocks noChangeShapeType="1"/>
              </p:cNvSpPr>
              <p:nvPr/>
            </p:nvSpPr>
            <p:spPr bwMode="auto">
              <a:xfrm>
                <a:off x="3791" y="3443"/>
                <a:ext cx="0" cy="53"/>
              </a:xfrm>
              <a:prstGeom prst="line">
                <a:avLst/>
              </a:prstGeom>
              <a:noFill/>
              <a:ln w="38100">
                <a:solidFill>
                  <a:srgbClr val="666699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Line 38"/>
              <p:cNvSpPr>
                <a:spLocks noChangeShapeType="1"/>
              </p:cNvSpPr>
              <p:nvPr/>
            </p:nvSpPr>
            <p:spPr bwMode="auto">
              <a:xfrm>
                <a:off x="4344" y="3443"/>
                <a:ext cx="0" cy="53"/>
              </a:xfrm>
              <a:prstGeom prst="line">
                <a:avLst/>
              </a:prstGeom>
              <a:noFill/>
              <a:ln w="38100">
                <a:solidFill>
                  <a:srgbClr val="666699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8" name="Line 39"/>
            <p:cNvSpPr>
              <a:spLocks noChangeShapeType="1"/>
            </p:cNvSpPr>
            <p:nvPr/>
          </p:nvSpPr>
          <p:spPr bwMode="auto">
            <a:xfrm rot="-5400000">
              <a:off x="636" y="2198"/>
              <a:ext cx="0" cy="53"/>
            </a:xfrm>
            <a:prstGeom prst="line">
              <a:avLst/>
            </a:prstGeom>
            <a:noFill/>
            <a:ln w="38100">
              <a:solidFill>
                <a:srgbClr val="6666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40"/>
            <p:cNvSpPr>
              <a:spLocks noChangeShapeType="1"/>
            </p:cNvSpPr>
            <p:nvPr/>
          </p:nvSpPr>
          <p:spPr bwMode="auto">
            <a:xfrm rot="-5400000">
              <a:off x="636" y="1629"/>
              <a:ext cx="0" cy="53"/>
            </a:xfrm>
            <a:prstGeom prst="line">
              <a:avLst/>
            </a:prstGeom>
            <a:noFill/>
            <a:ln w="38100">
              <a:solidFill>
                <a:srgbClr val="6666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41"/>
            <p:cNvSpPr>
              <a:spLocks noChangeShapeType="1"/>
            </p:cNvSpPr>
            <p:nvPr/>
          </p:nvSpPr>
          <p:spPr bwMode="auto">
            <a:xfrm rot="-5400000">
              <a:off x="636" y="1059"/>
              <a:ext cx="0" cy="53"/>
            </a:xfrm>
            <a:prstGeom prst="line">
              <a:avLst/>
            </a:prstGeom>
            <a:noFill/>
            <a:ln w="38100">
              <a:solidFill>
                <a:srgbClr val="6666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42"/>
            <p:cNvSpPr>
              <a:spLocks noChangeShapeType="1"/>
            </p:cNvSpPr>
            <p:nvPr/>
          </p:nvSpPr>
          <p:spPr bwMode="auto">
            <a:xfrm rot="-5400000">
              <a:off x="5560" y="3338"/>
              <a:ext cx="0" cy="53"/>
            </a:xfrm>
            <a:prstGeom prst="line">
              <a:avLst/>
            </a:prstGeom>
            <a:noFill/>
            <a:ln w="38100">
              <a:solidFill>
                <a:srgbClr val="6666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43"/>
            <p:cNvSpPr>
              <a:spLocks noChangeShapeType="1"/>
            </p:cNvSpPr>
            <p:nvPr/>
          </p:nvSpPr>
          <p:spPr bwMode="auto">
            <a:xfrm rot="-5400000">
              <a:off x="5560" y="2768"/>
              <a:ext cx="0" cy="53"/>
            </a:xfrm>
            <a:prstGeom prst="line">
              <a:avLst/>
            </a:prstGeom>
            <a:noFill/>
            <a:ln w="38100">
              <a:solidFill>
                <a:srgbClr val="6666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44"/>
            <p:cNvSpPr>
              <a:spLocks noChangeShapeType="1"/>
            </p:cNvSpPr>
            <p:nvPr/>
          </p:nvSpPr>
          <p:spPr bwMode="auto">
            <a:xfrm rot="-5400000">
              <a:off x="5560" y="2198"/>
              <a:ext cx="0" cy="53"/>
            </a:xfrm>
            <a:prstGeom prst="line">
              <a:avLst/>
            </a:prstGeom>
            <a:noFill/>
            <a:ln w="38100">
              <a:solidFill>
                <a:srgbClr val="6666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45"/>
            <p:cNvSpPr>
              <a:spLocks noChangeShapeType="1"/>
            </p:cNvSpPr>
            <p:nvPr/>
          </p:nvSpPr>
          <p:spPr bwMode="auto">
            <a:xfrm rot="-5400000">
              <a:off x="5560" y="1629"/>
              <a:ext cx="0" cy="53"/>
            </a:xfrm>
            <a:prstGeom prst="line">
              <a:avLst/>
            </a:prstGeom>
            <a:noFill/>
            <a:ln w="38100">
              <a:solidFill>
                <a:srgbClr val="6666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46"/>
            <p:cNvSpPr>
              <a:spLocks noChangeArrowheads="1"/>
            </p:cNvSpPr>
            <p:nvPr/>
          </p:nvSpPr>
          <p:spPr bwMode="auto">
            <a:xfrm>
              <a:off x="603" y="990"/>
              <a:ext cx="4982" cy="2479"/>
            </a:xfrm>
            <a:prstGeom prst="rect">
              <a:avLst/>
            </a:prstGeom>
            <a:noFill/>
            <a:ln w="38100">
              <a:solidFill>
                <a:srgbClr val="666699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47"/>
            <p:cNvSpPr>
              <a:spLocks noChangeArrowheads="1"/>
            </p:cNvSpPr>
            <p:nvPr/>
          </p:nvSpPr>
          <p:spPr bwMode="auto">
            <a:xfrm>
              <a:off x="296" y="2668"/>
              <a:ext cx="296" cy="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600" dirty="0">
                  <a:solidFill>
                    <a:srgbClr val="666699"/>
                  </a:solidFill>
                  <a:latin typeface="Arial" pitchFamily="-65" charset="0"/>
                </a:rPr>
                <a:t>10</a:t>
              </a:r>
              <a:r>
                <a:rPr lang="en-GB" sz="1600" baseline="30000" dirty="0">
                  <a:solidFill>
                    <a:srgbClr val="666699"/>
                  </a:solidFill>
                  <a:latin typeface="Arial" pitchFamily="-65" charset="0"/>
                </a:rPr>
                <a:t>5</a:t>
              </a:r>
              <a:endParaRPr lang="en-GB" sz="1600" dirty="0">
                <a:solidFill>
                  <a:srgbClr val="666699"/>
                </a:solidFill>
                <a:latin typeface="Arial" pitchFamily="-65" charset="0"/>
              </a:endParaRPr>
            </a:p>
          </p:txBody>
        </p:sp>
        <p:sp>
          <p:nvSpPr>
            <p:cNvPr id="27" name="Rectangle 48"/>
            <p:cNvSpPr>
              <a:spLocks noChangeArrowheads="1"/>
            </p:cNvSpPr>
            <p:nvPr/>
          </p:nvSpPr>
          <p:spPr bwMode="auto">
            <a:xfrm>
              <a:off x="249" y="2096"/>
              <a:ext cx="343" cy="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600" dirty="0">
                  <a:solidFill>
                    <a:srgbClr val="666699"/>
                  </a:solidFill>
                  <a:latin typeface="Arial" pitchFamily="-65" charset="0"/>
                </a:rPr>
                <a:t>10</a:t>
              </a:r>
              <a:r>
                <a:rPr lang="en-GB" sz="1600" baseline="30000" dirty="0">
                  <a:solidFill>
                    <a:srgbClr val="666699"/>
                  </a:solidFill>
                  <a:latin typeface="Arial" pitchFamily="-65" charset="0"/>
                </a:rPr>
                <a:t>10</a:t>
              </a:r>
              <a:endParaRPr lang="en-GB" sz="1600" dirty="0">
                <a:solidFill>
                  <a:srgbClr val="666699"/>
                </a:solidFill>
                <a:latin typeface="Arial" pitchFamily="-65" charset="0"/>
              </a:endParaRPr>
            </a:p>
          </p:txBody>
        </p:sp>
        <p:sp>
          <p:nvSpPr>
            <p:cNvPr id="28" name="Rectangle 49"/>
            <p:cNvSpPr>
              <a:spLocks noChangeArrowheads="1"/>
            </p:cNvSpPr>
            <p:nvPr/>
          </p:nvSpPr>
          <p:spPr bwMode="auto">
            <a:xfrm>
              <a:off x="249" y="1524"/>
              <a:ext cx="343" cy="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600" dirty="0">
                  <a:solidFill>
                    <a:srgbClr val="666699"/>
                  </a:solidFill>
                  <a:latin typeface="Arial" pitchFamily="-65" charset="0"/>
                </a:rPr>
                <a:t>10</a:t>
              </a:r>
              <a:r>
                <a:rPr lang="en-GB" sz="1600" baseline="30000" dirty="0">
                  <a:solidFill>
                    <a:srgbClr val="666699"/>
                  </a:solidFill>
                  <a:latin typeface="Arial" pitchFamily="-65" charset="0"/>
                </a:rPr>
                <a:t>15</a:t>
              </a:r>
              <a:endParaRPr lang="en-GB" sz="1600" dirty="0">
                <a:solidFill>
                  <a:srgbClr val="666699"/>
                </a:solidFill>
                <a:latin typeface="Arial" pitchFamily="-65" charset="0"/>
              </a:endParaRPr>
            </a:p>
          </p:txBody>
        </p:sp>
        <p:sp>
          <p:nvSpPr>
            <p:cNvPr id="29" name="Rectangle 50"/>
            <p:cNvSpPr>
              <a:spLocks noChangeArrowheads="1"/>
            </p:cNvSpPr>
            <p:nvPr/>
          </p:nvSpPr>
          <p:spPr bwMode="auto">
            <a:xfrm>
              <a:off x="249" y="952"/>
              <a:ext cx="343" cy="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600" dirty="0">
                  <a:solidFill>
                    <a:srgbClr val="666699"/>
                  </a:solidFill>
                  <a:latin typeface="Arial" pitchFamily="-65" charset="0"/>
                </a:rPr>
                <a:t>10</a:t>
              </a:r>
              <a:r>
                <a:rPr lang="en-GB" sz="1600" baseline="30000" dirty="0">
                  <a:solidFill>
                    <a:srgbClr val="666699"/>
                  </a:solidFill>
                  <a:latin typeface="Arial" pitchFamily="-65" charset="0"/>
                </a:rPr>
                <a:t>20</a:t>
              </a:r>
              <a:endParaRPr lang="en-GB" sz="1600" dirty="0">
                <a:solidFill>
                  <a:srgbClr val="666699"/>
                </a:solidFill>
                <a:latin typeface="Arial" pitchFamily="-65" charset="0"/>
              </a:endParaRPr>
            </a:p>
          </p:txBody>
        </p:sp>
        <p:sp>
          <p:nvSpPr>
            <p:cNvPr id="30" name="Rectangle 51"/>
            <p:cNvSpPr>
              <a:spLocks noChangeArrowheads="1"/>
            </p:cNvSpPr>
            <p:nvPr/>
          </p:nvSpPr>
          <p:spPr bwMode="auto">
            <a:xfrm>
              <a:off x="414" y="3242"/>
              <a:ext cx="181" cy="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600" dirty="0">
                  <a:solidFill>
                    <a:srgbClr val="666699"/>
                  </a:solidFill>
                  <a:latin typeface="Arial" pitchFamily="-65" charset="0"/>
                </a:rPr>
                <a:t>1</a:t>
              </a:r>
            </a:p>
          </p:txBody>
        </p:sp>
        <p:sp>
          <p:nvSpPr>
            <p:cNvPr id="31" name="Rectangle 52"/>
            <p:cNvSpPr>
              <a:spLocks noChangeArrowheads="1"/>
            </p:cNvSpPr>
            <p:nvPr/>
          </p:nvSpPr>
          <p:spPr bwMode="auto">
            <a:xfrm>
              <a:off x="3763" y="1365"/>
              <a:ext cx="321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200" dirty="0">
                  <a:solidFill>
                    <a:srgbClr val="CC00CC"/>
                  </a:solidFill>
                  <a:latin typeface="Arial" pitchFamily="-65" charset="0"/>
                </a:rPr>
                <a:t>ISIS</a:t>
              </a:r>
            </a:p>
          </p:txBody>
        </p:sp>
        <p:sp>
          <p:nvSpPr>
            <p:cNvPr id="32" name="Rectangle 53"/>
            <p:cNvSpPr>
              <a:spLocks noChangeArrowheads="1"/>
            </p:cNvSpPr>
            <p:nvPr/>
          </p:nvSpPr>
          <p:spPr bwMode="auto">
            <a:xfrm>
              <a:off x="3053" y="3086"/>
              <a:ext cx="56" cy="56"/>
            </a:xfrm>
            <a:prstGeom prst="rect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Text Box 54"/>
            <p:cNvSpPr txBox="1">
              <a:spLocks noChangeArrowheads="1"/>
            </p:cNvSpPr>
            <p:nvPr/>
          </p:nvSpPr>
          <p:spPr bwMode="auto">
            <a:xfrm>
              <a:off x="3118" y="3008"/>
              <a:ext cx="1095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600" dirty="0">
                  <a:solidFill>
                    <a:srgbClr val="CC00CC"/>
                  </a:solidFill>
                  <a:latin typeface="Arial" pitchFamily="-65" charset="0"/>
                </a:rPr>
                <a:t>Pulsed Sources</a:t>
              </a:r>
            </a:p>
          </p:txBody>
        </p:sp>
        <p:sp>
          <p:nvSpPr>
            <p:cNvPr id="34" name="Rectangle 55"/>
            <p:cNvSpPr>
              <a:spLocks noChangeArrowheads="1"/>
            </p:cNvSpPr>
            <p:nvPr/>
          </p:nvSpPr>
          <p:spPr bwMode="auto">
            <a:xfrm>
              <a:off x="3410" y="1432"/>
              <a:ext cx="125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200" dirty="0">
                  <a:solidFill>
                    <a:srgbClr val="CC00CC"/>
                  </a:solidFill>
                  <a:latin typeface="Arial" pitchFamily="-65" charset="0"/>
                </a:rPr>
                <a:t>   </a:t>
              </a:r>
            </a:p>
          </p:txBody>
        </p:sp>
        <p:sp>
          <p:nvSpPr>
            <p:cNvPr id="35" name="Rectangle 56"/>
            <p:cNvSpPr>
              <a:spLocks noChangeArrowheads="1"/>
            </p:cNvSpPr>
            <p:nvPr/>
          </p:nvSpPr>
          <p:spPr bwMode="auto">
            <a:xfrm>
              <a:off x="3190" y="1830"/>
              <a:ext cx="56" cy="56"/>
            </a:xfrm>
            <a:prstGeom prst="rect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57"/>
            <p:cNvSpPr>
              <a:spLocks noChangeArrowheads="1"/>
            </p:cNvSpPr>
            <p:nvPr/>
          </p:nvSpPr>
          <p:spPr bwMode="auto">
            <a:xfrm>
              <a:off x="3278" y="1761"/>
              <a:ext cx="56" cy="56"/>
            </a:xfrm>
            <a:prstGeom prst="rect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58"/>
            <p:cNvSpPr>
              <a:spLocks noChangeArrowheads="1"/>
            </p:cNvSpPr>
            <p:nvPr/>
          </p:nvSpPr>
          <p:spPr bwMode="auto">
            <a:xfrm>
              <a:off x="3384" y="1824"/>
              <a:ext cx="56" cy="56"/>
            </a:xfrm>
            <a:prstGeom prst="rect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59"/>
            <p:cNvSpPr>
              <a:spLocks noChangeArrowheads="1"/>
            </p:cNvSpPr>
            <p:nvPr/>
          </p:nvSpPr>
          <p:spPr bwMode="auto">
            <a:xfrm>
              <a:off x="3515" y="1705"/>
              <a:ext cx="56" cy="56"/>
            </a:xfrm>
            <a:prstGeom prst="rect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60"/>
            <p:cNvSpPr>
              <a:spLocks noChangeArrowheads="1"/>
            </p:cNvSpPr>
            <p:nvPr/>
          </p:nvSpPr>
          <p:spPr bwMode="auto">
            <a:xfrm>
              <a:off x="3822" y="1555"/>
              <a:ext cx="56" cy="56"/>
            </a:xfrm>
            <a:prstGeom prst="rect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61"/>
            <p:cNvSpPr>
              <a:spLocks noChangeArrowheads="1"/>
            </p:cNvSpPr>
            <p:nvPr/>
          </p:nvSpPr>
          <p:spPr bwMode="auto">
            <a:xfrm>
              <a:off x="2896" y="2043"/>
              <a:ext cx="463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200" dirty="0">
                  <a:solidFill>
                    <a:srgbClr val="CC00CC"/>
                  </a:solidFill>
                  <a:latin typeface="Arial" pitchFamily="-65" charset="0"/>
                </a:rPr>
                <a:t>ZINP-P</a:t>
              </a:r>
            </a:p>
          </p:txBody>
        </p:sp>
        <p:sp>
          <p:nvSpPr>
            <p:cNvPr id="41" name="Rectangle 62"/>
            <p:cNvSpPr>
              <a:spLocks noChangeArrowheads="1"/>
            </p:cNvSpPr>
            <p:nvPr/>
          </p:nvSpPr>
          <p:spPr bwMode="auto">
            <a:xfrm>
              <a:off x="2798" y="1670"/>
              <a:ext cx="492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200" dirty="0">
                  <a:solidFill>
                    <a:srgbClr val="CC00CC"/>
                  </a:solidFill>
                  <a:latin typeface="Arial" pitchFamily="-65" charset="0"/>
                </a:rPr>
                <a:t>ZINP-P</a:t>
              </a:r>
              <a:r>
                <a:rPr lang="en-GB" sz="1200" baseline="30000" dirty="0">
                  <a:solidFill>
                    <a:srgbClr val="CC00CC"/>
                  </a:solidFill>
                  <a:latin typeface="Arial" pitchFamily="-65" charset="0"/>
                </a:rPr>
                <a:t>/</a:t>
              </a:r>
              <a:endParaRPr lang="en-GB" sz="1200" dirty="0">
                <a:solidFill>
                  <a:srgbClr val="CC00CC"/>
                </a:solidFill>
                <a:latin typeface="Arial" pitchFamily="-65" charset="0"/>
              </a:endParaRPr>
            </a:p>
          </p:txBody>
        </p:sp>
        <p:sp>
          <p:nvSpPr>
            <p:cNvPr id="42" name="Rectangle 63"/>
            <p:cNvSpPr>
              <a:spLocks noChangeArrowheads="1"/>
            </p:cNvSpPr>
            <p:nvPr/>
          </p:nvSpPr>
          <p:spPr bwMode="auto">
            <a:xfrm>
              <a:off x="3385" y="1813"/>
              <a:ext cx="408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200" dirty="0">
                  <a:solidFill>
                    <a:srgbClr val="CC00CC"/>
                  </a:solidFill>
                  <a:latin typeface="Arial" pitchFamily="-65" charset="0"/>
                </a:rPr>
                <a:t>KENS</a:t>
              </a:r>
            </a:p>
          </p:txBody>
        </p:sp>
        <p:sp>
          <p:nvSpPr>
            <p:cNvPr id="43" name="Rectangle 64"/>
            <p:cNvSpPr>
              <a:spLocks noChangeArrowheads="1"/>
            </p:cNvSpPr>
            <p:nvPr/>
          </p:nvSpPr>
          <p:spPr bwMode="auto">
            <a:xfrm>
              <a:off x="2864" y="1781"/>
              <a:ext cx="376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200" dirty="0">
                  <a:solidFill>
                    <a:srgbClr val="CC00CC"/>
                  </a:solidFill>
                  <a:latin typeface="Arial" pitchFamily="-65" charset="0"/>
                </a:rPr>
                <a:t>WNR</a:t>
              </a:r>
            </a:p>
          </p:txBody>
        </p:sp>
        <p:sp>
          <p:nvSpPr>
            <p:cNvPr id="44" name="Rectangle 65"/>
            <p:cNvSpPr>
              <a:spLocks noChangeArrowheads="1"/>
            </p:cNvSpPr>
            <p:nvPr/>
          </p:nvSpPr>
          <p:spPr bwMode="auto">
            <a:xfrm>
              <a:off x="3201" y="1623"/>
              <a:ext cx="367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200" dirty="0">
                  <a:solidFill>
                    <a:srgbClr val="CC00CC"/>
                  </a:solidFill>
                  <a:latin typeface="Arial" pitchFamily="-65" charset="0"/>
                </a:rPr>
                <a:t>IPNS</a:t>
              </a:r>
            </a:p>
          </p:txBody>
        </p:sp>
        <p:sp>
          <p:nvSpPr>
            <p:cNvPr id="45" name="Rectangle 66"/>
            <p:cNvSpPr>
              <a:spLocks noChangeArrowheads="1"/>
            </p:cNvSpPr>
            <p:nvPr/>
          </p:nvSpPr>
          <p:spPr bwMode="auto">
            <a:xfrm>
              <a:off x="3034" y="2002"/>
              <a:ext cx="56" cy="56"/>
            </a:xfrm>
            <a:prstGeom prst="rect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67"/>
            <p:cNvSpPr>
              <a:spLocks noChangeArrowheads="1"/>
            </p:cNvSpPr>
            <p:nvPr/>
          </p:nvSpPr>
          <p:spPr bwMode="auto">
            <a:xfrm>
              <a:off x="2946" y="1457"/>
              <a:ext cx="272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200" dirty="0">
                  <a:solidFill>
                    <a:srgbClr val="339966"/>
                  </a:solidFill>
                  <a:latin typeface="Arial" pitchFamily="-65" charset="0"/>
                </a:rPr>
                <a:t>ILL</a:t>
              </a:r>
            </a:p>
          </p:txBody>
        </p:sp>
        <p:sp>
          <p:nvSpPr>
            <p:cNvPr id="47" name="Oval 68"/>
            <p:cNvSpPr>
              <a:spLocks noChangeArrowheads="1"/>
            </p:cNvSpPr>
            <p:nvPr/>
          </p:nvSpPr>
          <p:spPr bwMode="auto">
            <a:xfrm>
              <a:off x="2914" y="1587"/>
              <a:ext cx="57" cy="57"/>
            </a:xfrm>
            <a:prstGeom prst="ellipse">
              <a:avLst/>
            </a:prstGeom>
            <a:solidFill>
              <a:srgbClr val="3399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69"/>
            <p:cNvSpPr>
              <a:spLocks/>
            </p:cNvSpPr>
            <p:nvPr/>
          </p:nvSpPr>
          <p:spPr bwMode="auto">
            <a:xfrm>
              <a:off x="1248" y="1630"/>
              <a:ext cx="1742" cy="961"/>
            </a:xfrm>
            <a:custGeom>
              <a:avLst/>
              <a:gdLst>
                <a:gd name="T0" fmla="*/ 4 w 1692"/>
                <a:gd name="T1" fmla="*/ 968 h 954"/>
                <a:gd name="T2" fmla="*/ 33 w 1692"/>
                <a:gd name="T3" fmla="*/ 607 h 954"/>
                <a:gd name="T4" fmla="*/ 204 w 1692"/>
                <a:gd name="T5" fmla="*/ 262 h 954"/>
                <a:gd name="T6" fmla="*/ 495 w 1692"/>
                <a:gd name="T7" fmla="*/ 72 h 954"/>
                <a:gd name="T8" fmla="*/ 913 w 1692"/>
                <a:gd name="T9" fmla="*/ 10 h 954"/>
                <a:gd name="T10" fmla="*/ 1793 w 1692"/>
                <a:gd name="T11" fmla="*/ 10 h 9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92"/>
                <a:gd name="T19" fmla="*/ 0 h 954"/>
                <a:gd name="T20" fmla="*/ 1692 w 1692"/>
                <a:gd name="T21" fmla="*/ 954 h 9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92" h="954">
                  <a:moveTo>
                    <a:pt x="4" y="954"/>
                  </a:moveTo>
                  <a:cubicBezTo>
                    <a:pt x="2" y="834"/>
                    <a:pt x="0" y="715"/>
                    <a:pt x="31" y="599"/>
                  </a:cubicBezTo>
                  <a:cubicBezTo>
                    <a:pt x="62" y="483"/>
                    <a:pt x="119" y="346"/>
                    <a:pt x="192" y="258"/>
                  </a:cubicBezTo>
                  <a:cubicBezTo>
                    <a:pt x="265" y="170"/>
                    <a:pt x="355" y="111"/>
                    <a:pt x="467" y="70"/>
                  </a:cubicBezTo>
                  <a:cubicBezTo>
                    <a:pt x="579" y="29"/>
                    <a:pt x="658" y="20"/>
                    <a:pt x="862" y="10"/>
                  </a:cubicBezTo>
                  <a:cubicBezTo>
                    <a:pt x="1066" y="0"/>
                    <a:pt x="1379" y="5"/>
                    <a:pt x="1692" y="10"/>
                  </a:cubicBezTo>
                </a:path>
              </a:pathLst>
            </a:custGeom>
            <a:noFill/>
            <a:ln w="38100">
              <a:solidFill>
                <a:srgbClr val="339966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9" name="Group 70"/>
            <p:cNvGrpSpPr>
              <a:grpSpLocks/>
            </p:cNvGrpSpPr>
            <p:nvPr/>
          </p:nvGrpSpPr>
          <p:grpSpPr bwMode="auto">
            <a:xfrm>
              <a:off x="950" y="1459"/>
              <a:ext cx="3632" cy="1599"/>
              <a:chOff x="950" y="1459"/>
              <a:chExt cx="3632" cy="1599"/>
            </a:xfrm>
          </p:grpSpPr>
          <p:sp>
            <p:nvSpPr>
              <p:cNvPr id="68" name="Rectangle 71"/>
              <p:cNvSpPr>
                <a:spLocks noChangeArrowheads="1"/>
              </p:cNvSpPr>
              <p:nvPr/>
            </p:nvSpPr>
            <p:spPr bwMode="auto">
              <a:xfrm>
                <a:off x="1008" y="1862"/>
                <a:ext cx="344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GB" sz="1200" dirty="0">
                    <a:solidFill>
                      <a:srgbClr val="339966"/>
                    </a:solidFill>
                    <a:latin typeface="Arial" pitchFamily="-65" charset="0"/>
                  </a:rPr>
                  <a:t>X-10</a:t>
                </a:r>
              </a:p>
            </p:txBody>
          </p:sp>
          <p:sp>
            <p:nvSpPr>
              <p:cNvPr id="69" name="Rectangle 72"/>
              <p:cNvSpPr>
                <a:spLocks noChangeArrowheads="1"/>
              </p:cNvSpPr>
              <p:nvPr/>
            </p:nvSpPr>
            <p:spPr bwMode="auto">
              <a:xfrm>
                <a:off x="950" y="2153"/>
                <a:ext cx="361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GB" sz="1200" dirty="0">
                    <a:solidFill>
                      <a:srgbClr val="339966"/>
                    </a:solidFill>
                    <a:latin typeface="Arial" pitchFamily="-65" charset="0"/>
                  </a:rPr>
                  <a:t>CP-2</a:t>
                </a:r>
              </a:p>
            </p:txBody>
          </p:sp>
          <p:sp>
            <p:nvSpPr>
              <p:cNvPr id="70" name="Oval 73"/>
              <p:cNvSpPr>
                <a:spLocks noChangeArrowheads="1"/>
              </p:cNvSpPr>
              <p:nvPr/>
            </p:nvSpPr>
            <p:spPr bwMode="auto">
              <a:xfrm>
                <a:off x="1221" y="2566"/>
                <a:ext cx="57" cy="57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Oval 74"/>
              <p:cNvSpPr>
                <a:spLocks noChangeArrowheads="1"/>
              </p:cNvSpPr>
              <p:nvPr/>
            </p:nvSpPr>
            <p:spPr bwMode="auto">
              <a:xfrm>
                <a:off x="1285" y="2222"/>
                <a:ext cx="57" cy="57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Oval 75"/>
              <p:cNvSpPr>
                <a:spLocks noChangeArrowheads="1"/>
              </p:cNvSpPr>
              <p:nvPr/>
            </p:nvSpPr>
            <p:spPr bwMode="auto">
              <a:xfrm>
                <a:off x="1313" y="1936"/>
                <a:ext cx="57" cy="57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Oval 76"/>
              <p:cNvSpPr>
                <a:spLocks noChangeArrowheads="1"/>
              </p:cNvSpPr>
              <p:nvPr/>
            </p:nvSpPr>
            <p:spPr bwMode="auto">
              <a:xfrm>
                <a:off x="1532" y="1754"/>
                <a:ext cx="57" cy="57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Oval 77"/>
              <p:cNvSpPr>
                <a:spLocks noChangeArrowheads="1"/>
              </p:cNvSpPr>
              <p:nvPr/>
            </p:nvSpPr>
            <p:spPr bwMode="auto">
              <a:xfrm>
                <a:off x="1825" y="1653"/>
                <a:ext cx="57" cy="57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Oval 78"/>
              <p:cNvSpPr>
                <a:spLocks noChangeArrowheads="1"/>
              </p:cNvSpPr>
              <p:nvPr/>
            </p:nvSpPr>
            <p:spPr bwMode="auto">
              <a:xfrm>
                <a:off x="2111" y="1678"/>
                <a:ext cx="57" cy="57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Oval 79"/>
              <p:cNvSpPr>
                <a:spLocks noChangeArrowheads="1"/>
              </p:cNvSpPr>
              <p:nvPr/>
            </p:nvSpPr>
            <p:spPr bwMode="auto">
              <a:xfrm>
                <a:off x="2569" y="1645"/>
                <a:ext cx="57" cy="57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Oval 80"/>
              <p:cNvSpPr>
                <a:spLocks noChangeArrowheads="1"/>
              </p:cNvSpPr>
              <p:nvPr/>
            </p:nvSpPr>
            <p:spPr bwMode="auto">
              <a:xfrm>
                <a:off x="2594" y="1594"/>
                <a:ext cx="57" cy="57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Text Box 81"/>
              <p:cNvSpPr txBox="1">
                <a:spLocks noChangeArrowheads="1"/>
              </p:cNvSpPr>
              <p:nvPr/>
            </p:nvSpPr>
            <p:spPr bwMode="auto">
              <a:xfrm>
                <a:off x="3118" y="2839"/>
                <a:ext cx="1464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GB" sz="1600" dirty="0">
                    <a:solidFill>
                      <a:srgbClr val="339966"/>
                    </a:solidFill>
                    <a:latin typeface="Arial" pitchFamily="-65" charset="0"/>
                  </a:rPr>
                  <a:t>Steady State Sources</a:t>
                </a:r>
              </a:p>
            </p:txBody>
          </p:sp>
          <p:sp>
            <p:nvSpPr>
              <p:cNvPr id="79" name="Oval 82"/>
              <p:cNvSpPr>
                <a:spLocks noChangeArrowheads="1"/>
              </p:cNvSpPr>
              <p:nvPr/>
            </p:nvSpPr>
            <p:spPr bwMode="auto">
              <a:xfrm>
                <a:off x="3052" y="2916"/>
                <a:ext cx="57" cy="57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Rectangle 83"/>
              <p:cNvSpPr>
                <a:spLocks noChangeArrowheads="1"/>
              </p:cNvSpPr>
              <p:nvPr/>
            </p:nvSpPr>
            <p:spPr bwMode="auto">
              <a:xfrm>
                <a:off x="2346" y="1665"/>
                <a:ext cx="410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GB" sz="1200" dirty="0">
                    <a:solidFill>
                      <a:srgbClr val="339966"/>
                    </a:solidFill>
                    <a:latin typeface="Arial" pitchFamily="-65" charset="0"/>
                  </a:rPr>
                  <a:t>HFBR</a:t>
                </a:r>
              </a:p>
            </p:txBody>
          </p:sp>
          <p:sp>
            <p:nvSpPr>
              <p:cNvPr id="81" name="Rectangle 84"/>
              <p:cNvSpPr>
                <a:spLocks noChangeArrowheads="1"/>
              </p:cNvSpPr>
              <p:nvPr/>
            </p:nvSpPr>
            <p:spPr bwMode="auto">
              <a:xfrm>
                <a:off x="2368" y="1459"/>
                <a:ext cx="367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GB" sz="1200" dirty="0">
                    <a:solidFill>
                      <a:srgbClr val="339966"/>
                    </a:solidFill>
                    <a:latin typeface="Arial" pitchFamily="-65" charset="0"/>
                  </a:rPr>
                  <a:t>HFIR</a:t>
                </a:r>
              </a:p>
            </p:txBody>
          </p:sp>
          <p:sp>
            <p:nvSpPr>
              <p:cNvPr id="82" name="Rectangle 85"/>
              <p:cNvSpPr>
                <a:spLocks noChangeArrowheads="1"/>
              </p:cNvSpPr>
              <p:nvPr/>
            </p:nvSpPr>
            <p:spPr bwMode="auto">
              <a:xfrm>
                <a:off x="1990" y="1487"/>
                <a:ext cx="350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GB" sz="1200" dirty="0">
                    <a:solidFill>
                      <a:srgbClr val="339966"/>
                    </a:solidFill>
                    <a:latin typeface="Arial" pitchFamily="-65" charset="0"/>
                  </a:rPr>
                  <a:t>NRU</a:t>
                </a:r>
              </a:p>
            </p:txBody>
          </p:sp>
          <p:sp>
            <p:nvSpPr>
              <p:cNvPr id="83" name="Rectangle 86"/>
              <p:cNvSpPr>
                <a:spLocks noChangeArrowheads="1"/>
              </p:cNvSpPr>
              <p:nvPr/>
            </p:nvSpPr>
            <p:spPr bwMode="auto">
              <a:xfrm>
                <a:off x="1561" y="1503"/>
                <a:ext cx="350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GB" sz="1200" dirty="0">
                    <a:solidFill>
                      <a:srgbClr val="339966"/>
                    </a:solidFill>
                    <a:latin typeface="Arial" pitchFamily="-65" charset="0"/>
                  </a:rPr>
                  <a:t>MTR</a:t>
                </a:r>
              </a:p>
            </p:txBody>
          </p:sp>
          <p:sp>
            <p:nvSpPr>
              <p:cNvPr id="84" name="Rectangle 87"/>
              <p:cNvSpPr>
                <a:spLocks noChangeArrowheads="1"/>
              </p:cNvSpPr>
              <p:nvPr/>
            </p:nvSpPr>
            <p:spPr bwMode="auto">
              <a:xfrm>
                <a:off x="1225" y="1646"/>
                <a:ext cx="344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GB" sz="1200" dirty="0">
                    <a:solidFill>
                      <a:srgbClr val="339966"/>
                    </a:solidFill>
                    <a:latin typeface="Arial" pitchFamily="-65" charset="0"/>
                  </a:rPr>
                  <a:t>NRX</a:t>
                </a:r>
              </a:p>
            </p:txBody>
          </p:sp>
          <p:sp>
            <p:nvSpPr>
              <p:cNvPr id="85" name="Rectangle 88"/>
              <p:cNvSpPr>
                <a:spLocks noChangeArrowheads="1"/>
              </p:cNvSpPr>
              <p:nvPr/>
            </p:nvSpPr>
            <p:spPr bwMode="auto">
              <a:xfrm>
                <a:off x="1260" y="2470"/>
                <a:ext cx="361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GB" sz="1200" dirty="0">
                    <a:solidFill>
                      <a:srgbClr val="339966"/>
                    </a:solidFill>
                    <a:latin typeface="Arial" pitchFamily="-65" charset="0"/>
                  </a:rPr>
                  <a:t>CP-1</a:t>
                </a:r>
              </a:p>
            </p:txBody>
          </p:sp>
        </p:grpSp>
        <p:sp>
          <p:nvSpPr>
            <p:cNvPr id="50" name="Text Box 89"/>
            <p:cNvSpPr txBox="1">
              <a:spLocks noChangeArrowheads="1"/>
            </p:cNvSpPr>
            <p:nvPr/>
          </p:nvSpPr>
          <p:spPr bwMode="auto">
            <a:xfrm>
              <a:off x="960" y="3485"/>
              <a:ext cx="433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600" dirty="0">
                  <a:solidFill>
                    <a:srgbClr val="666699"/>
                  </a:solidFill>
                  <a:latin typeface="Arial" pitchFamily="-65" charset="0"/>
                </a:rPr>
                <a:t>1940</a:t>
              </a:r>
            </a:p>
          </p:txBody>
        </p:sp>
        <p:sp>
          <p:nvSpPr>
            <p:cNvPr id="51" name="Text Box 90"/>
            <p:cNvSpPr txBox="1">
              <a:spLocks noChangeArrowheads="1"/>
            </p:cNvSpPr>
            <p:nvPr/>
          </p:nvSpPr>
          <p:spPr bwMode="auto">
            <a:xfrm>
              <a:off x="1510" y="3485"/>
              <a:ext cx="433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600" dirty="0">
                  <a:solidFill>
                    <a:srgbClr val="666699"/>
                  </a:solidFill>
                  <a:latin typeface="Arial" pitchFamily="-65" charset="0"/>
                </a:rPr>
                <a:t>1950</a:t>
              </a:r>
            </a:p>
          </p:txBody>
        </p:sp>
        <p:sp>
          <p:nvSpPr>
            <p:cNvPr id="52" name="Text Box 91"/>
            <p:cNvSpPr txBox="1">
              <a:spLocks noChangeArrowheads="1"/>
            </p:cNvSpPr>
            <p:nvPr/>
          </p:nvSpPr>
          <p:spPr bwMode="auto">
            <a:xfrm>
              <a:off x="2061" y="3485"/>
              <a:ext cx="433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600" dirty="0">
                  <a:solidFill>
                    <a:srgbClr val="666699"/>
                  </a:solidFill>
                  <a:latin typeface="Arial" pitchFamily="-65" charset="0"/>
                </a:rPr>
                <a:t>1960</a:t>
              </a:r>
            </a:p>
          </p:txBody>
        </p:sp>
        <p:sp>
          <p:nvSpPr>
            <p:cNvPr id="53" name="Line 92"/>
            <p:cNvSpPr>
              <a:spLocks noChangeShapeType="1"/>
            </p:cNvSpPr>
            <p:nvPr/>
          </p:nvSpPr>
          <p:spPr bwMode="auto">
            <a:xfrm rot="-5400000">
              <a:off x="636" y="3338"/>
              <a:ext cx="0" cy="53"/>
            </a:xfrm>
            <a:prstGeom prst="line">
              <a:avLst/>
            </a:prstGeom>
            <a:noFill/>
            <a:ln w="38100">
              <a:solidFill>
                <a:srgbClr val="6666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93"/>
            <p:cNvSpPr>
              <a:spLocks noChangeShapeType="1"/>
            </p:cNvSpPr>
            <p:nvPr/>
          </p:nvSpPr>
          <p:spPr bwMode="auto">
            <a:xfrm rot="-5400000">
              <a:off x="636" y="2768"/>
              <a:ext cx="0" cy="53"/>
            </a:xfrm>
            <a:prstGeom prst="line">
              <a:avLst/>
            </a:prstGeom>
            <a:noFill/>
            <a:ln w="38100">
              <a:solidFill>
                <a:srgbClr val="666699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94"/>
            <p:cNvSpPr>
              <a:spLocks noChangeArrowheads="1"/>
            </p:cNvSpPr>
            <p:nvPr/>
          </p:nvSpPr>
          <p:spPr bwMode="auto">
            <a:xfrm rot="16200000">
              <a:off x="-964" y="2048"/>
              <a:ext cx="2323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600" dirty="0">
                  <a:solidFill>
                    <a:srgbClr val="666699"/>
                  </a:solidFill>
                  <a:latin typeface="Arial" pitchFamily="-65" charset="0"/>
                </a:rPr>
                <a:t>Effective thermal neutron flux n/cm</a:t>
              </a:r>
              <a:r>
                <a:rPr lang="en-GB" sz="1600" baseline="30000" dirty="0">
                  <a:solidFill>
                    <a:srgbClr val="666699"/>
                  </a:solidFill>
                  <a:latin typeface="Arial" pitchFamily="-65" charset="0"/>
                </a:rPr>
                <a:t>2</a:t>
              </a:r>
              <a:r>
                <a:rPr lang="en-GB" sz="1600" dirty="0">
                  <a:solidFill>
                    <a:srgbClr val="666699"/>
                  </a:solidFill>
                  <a:latin typeface="Arial" pitchFamily="-65" charset="0"/>
                </a:rPr>
                <a:t>-s</a:t>
              </a:r>
            </a:p>
          </p:txBody>
        </p:sp>
        <p:sp>
          <p:nvSpPr>
            <p:cNvPr id="56" name="Rectangle 95"/>
            <p:cNvSpPr>
              <a:spLocks noChangeArrowheads="1"/>
            </p:cNvSpPr>
            <p:nvPr/>
          </p:nvSpPr>
          <p:spPr bwMode="auto">
            <a:xfrm>
              <a:off x="1672" y="3811"/>
              <a:ext cx="4224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200" dirty="0">
                  <a:solidFill>
                    <a:srgbClr val="007098"/>
                  </a:solidFill>
                  <a:latin typeface="Arial" pitchFamily="-65" charset="0"/>
                </a:rPr>
                <a:t>(Updated from </a:t>
              </a:r>
              <a:r>
                <a:rPr lang="en-GB" sz="1200" i="1" dirty="0">
                  <a:solidFill>
                    <a:srgbClr val="007098"/>
                  </a:solidFill>
                  <a:latin typeface="Arial" pitchFamily="-65" charset="0"/>
                </a:rPr>
                <a:t>Neutron Scattering</a:t>
              </a:r>
              <a:r>
                <a:rPr lang="en-GB" sz="1200" dirty="0">
                  <a:solidFill>
                    <a:srgbClr val="007098"/>
                  </a:solidFill>
                  <a:latin typeface="Arial" pitchFamily="-65" charset="0"/>
                </a:rPr>
                <a:t>, K. </a:t>
              </a:r>
              <a:r>
                <a:rPr lang="en-GB" sz="1200" dirty="0" err="1">
                  <a:solidFill>
                    <a:srgbClr val="007098"/>
                  </a:solidFill>
                  <a:latin typeface="Arial" pitchFamily="-65" charset="0"/>
                </a:rPr>
                <a:t>Skold</a:t>
              </a:r>
              <a:r>
                <a:rPr lang="en-GB" sz="1200" dirty="0">
                  <a:solidFill>
                    <a:srgbClr val="007098"/>
                  </a:solidFill>
                  <a:latin typeface="Arial" pitchFamily="-65" charset="0"/>
                </a:rPr>
                <a:t> and D. L. Price, eds., Academic Press, 1986) </a:t>
              </a:r>
            </a:p>
          </p:txBody>
        </p:sp>
        <p:sp>
          <p:nvSpPr>
            <p:cNvPr id="57" name="Rectangle 96"/>
            <p:cNvSpPr>
              <a:spLocks noChangeArrowheads="1"/>
            </p:cNvSpPr>
            <p:nvPr/>
          </p:nvSpPr>
          <p:spPr bwMode="auto">
            <a:xfrm>
              <a:off x="4951" y="1435"/>
              <a:ext cx="56" cy="56"/>
            </a:xfrm>
            <a:prstGeom prst="rect">
              <a:avLst/>
            </a:prstGeom>
            <a:solidFill>
              <a:srgbClr val="CC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97"/>
            <p:cNvSpPr>
              <a:spLocks noChangeArrowheads="1"/>
            </p:cNvSpPr>
            <p:nvPr/>
          </p:nvSpPr>
          <p:spPr bwMode="auto">
            <a:xfrm>
              <a:off x="231" y="332"/>
              <a:ext cx="5129" cy="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GB" dirty="0">
                  <a:solidFill>
                    <a:srgbClr val="000066"/>
                  </a:solidFill>
                  <a:latin typeface="Papyrus"/>
                  <a:cs typeface="Papyrus"/>
                </a:rPr>
                <a:t>Evolution of the performance of neutron sources</a:t>
              </a:r>
            </a:p>
          </p:txBody>
        </p:sp>
        <p:sp>
          <p:nvSpPr>
            <p:cNvPr id="59" name="Line 98"/>
            <p:cNvSpPr>
              <a:spLocks noChangeShapeType="1"/>
            </p:cNvSpPr>
            <p:nvPr/>
          </p:nvSpPr>
          <p:spPr bwMode="auto">
            <a:xfrm>
              <a:off x="2986" y="1636"/>
              <a:ext cx="2318" cy="1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 type="none" w="sm" len="sm"/>
              <a:tailEnd type="none" w="sm" len="sm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0" name="Group 99"/>
            <p:cNvGrpSpPr>
              <a:grpSpLocks/>
            </p:cNvGrpSpPr>
            <p:nvPr/>
          </p:nvGrpSpPr>
          <p:grpSpPr bwMode="auto">
            <a:xfrm>
              <a:off x="4562" y="1675"/>
              <a:ext cx="442" cy="208"/>
              <a:chOff x="4562" y="1675"/>
              <a:chExt cx="442" cy="208"/>
            </a:xfrm>
          </p:grpSpPr>
          <p:sp>
            <p:nvSpPr>
              <p:cNvPr id="66" name="Rectangle 100"/>
              <p:cNvSpPr>
                <a:spLocks noChangeArrowheads="1"/>
              </p:cNvSpPr>
              <p:nvPr/>
            </p:nvSpPr>
            <p:spPr bwMode="auto">
              <a:xfrm>
                <a:off x="4562" y="1704"/>
                <a:ext cx="442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GB" sz="1200" dirty="0">
                    <a:solidFill>
                      <a:srgbClr val="339966"/>
                    </a:solidFill>
                    <a:latin typeface="Arial" pitchFamily="-65" charset="0"/>
                  </a:rPr>
                  <a:t>FRM-II</a:t>
                </a:r>
              </a:p>
            </p:txBody>
          </p:sp>
          <p:sp>
            <p:nvSpPr>
              <p:cNvPr id="67" name="Oval 101"/>
              <p:cNvSpPr>
                <a:spLocks noChangeArrowheads="1"/>
              </p:cNvSpPr>
              <p:nvPr/>
            </p:nvSpPr>
            <p:spPr bwMode="auto">
              <a:xfrm>
                <a:off x="4600" y="1675"/>
                <a:ext cx="57" cy="57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1" name="Group 102"/>
            <p:cNvGrpSpPr>
              <a:grpSpLocks/>
            </p:cNvGrpSpPr>
            <p:nvPr/>
          </p:nvGrpSpPr>
          <p:grpSpPr bwMode="auto">
            <a:xfrm>
              <a:off x="4069" y="1784"/>
              <a:ext cx="379" cy="215"/>
              <a:chOff x="4069" y="1784"/>
              <a:chExt cx="379" cy="215"/>
            </a:xfrm>
          </p:grpSpPr>
          <p:sp>
            <p:nvSpPr>
              <p:cNvPr id="64" name="Oval 103"/>
              <p:cNvSpPr>
                <a:spLocks noChangeArrowheads="1"/>
              </p:cNvSpPr>
              <p:nvPr/>
            </p:nvSpPr>
            <p:spPr bwMode="auto">
              <a:xfrm>
                <a:off x="4111" y="1784"/>
                <a:ext cx="57" cy="57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Rectangle 104"/>
              <p:cNvSpPr>
                <a:spLocks noChangeArrowheads="1"/>
              </p:cNvSpPr>
              <p:nvPr/>
            </p:nvSpPr>
            <p:spPr bwMode="auto">
              <a:xfrm>
                <a:off x="4069" y="1820"/>
                <a:ext cx="379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GB" sz="1200" dirty="0">
                    <a:solidFill>
                      <a:srgbClr val="339966"/>
                    </a:solidFill>
                    <a:latin typeface="Arial" pitchFamily="-65" charset="0"/>
                  </a:rPr>
                  <a:t>SINQ</a:t>
                </a:r>
              </a:p>
            </p:txBody>
          </p:sp>
        </p:grpSp>
        <p:sp>
          <p:nvSpPr>
            <p:cNvPr id="62" name="Arc 105"/>
            <p:cNvSpPr>
              <a:spLocks/>
            </p:cNvSpPr>
            <p:nvPr/>
          </p:nvSpPr>
          <p:spPr bwMode="auto">
            <a:xfrm flipH="1">
              <a:off x="2941" y="1437"/>
              <a:ext cx="2154" cy="1883"/>
            </a:xfrm>
            <a:custGeom>
              <a:avLst/>
              <a:gdLst>
                <a:gd name="T0" fmla="*/ 0 w 17821"/>
                <a:gd name="T1" fmla="*/ 0 h 21600"/>
                <a:gd name="T2" fmla="*/ 31 w 17821"/>
                <a:gd name="T3" fmla="*/ 5 h 21600"/>
                <a:gd name="T4" fmla="*/ 2 w 17821"/>
                <a:gd name="T5" fmla="*/ 14 h 21600"/>
                <a:gd name="T6" fmla="*/ 0 60000 65536"/>
                <a:gd name="T7" fmla="*/ 0 60000 65536"/>
                <a:gd name="T8" fmla="*/ 0 60000 65536"/>
                <a:gd name="T9" fmla="*/ 0 w 17821"/>
                <a:gd name="T10" fmla="*/ 0 h 21600"/>
                <a:gd name="T11" fmla="*/ 17821 w 1782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821" h="21600" fill="none" extrusionOk="0">
                  <a:moveTo>
                    <a:pt x="0" y="19"/>
                  </a:moveTo>
                  <a:cubicBezTo>
                    <a:pt x="303" y="6"/>
                    <a:pt x="607" y="-1"/>
                    <a:pt x="911" y="-1"/>
                  </a:cubicBezTo>
                  <a:cubicBezTo>
                    <a:pt x="7497" y="-1"/>
                    <a:pt x="13723" y="3004"/>
                    <a:pt x="17821" y="8160"/>
                  </a:cubicBezTo>
                </a:path>
                <a:path w="17821" h="21600" stroke="0" extrusionOk="0">
                  <a:moveTo>
                    <a:pt x="0" y="19"/>
                  </a:moveTo>
                  <a:cubicBezTo>
                    <a:pt x="303" y="6"/>
                    <a:pt x="607" y="-1"/>
                    <a:pt x="911" y="-1"/>
                  </a:cubicBezTo>
                  <a:cubicBezTo>
                    <a:pt x="7497" y="-1"/>
                    <a:pt x="13723" y="3004"/>
                    <a:pt x="17821" y="8160"/>
                  </a:cubicBezTo>
                  <a:lnTo>
                    <a:pt x="911" y="21600"/>
                  </a:lnTo>
                  <a:close/>
                </a:path>
              </a:pathLst>
            </a:custGeom>
            <a:noFill/>
            <a:ln w="38100">
              <a:solidFill>
                <a:srgbClr val="800080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Rectangle 106"/>
            <p:cNvSpPr>
              <a:spLocks noChangeArrowheads="1"/>
            </p:cNvSpPr>
            <p:nvPr/>
          </p:nvSpPr>
          <p:spPr bwMode="auto">
            <a:xfrm>
              <a:off x="4835" y="1253"/>
              <a:ext cx="338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1200" dirty="0">
                  <a:solidFill>
                    <a:srgbClr val="CC00CC"/>
                  </a:solidFill>
                  <a:latin typeface="Arial" pitchFamily="-65" charset="0"/>
                </a:rPr>
                <a:t>SNS</a:t>
              </a:r>
            </a:p>
          </p:txBody>
        </p:sp>
      </p:grpSp>
      <p:sp>
        <p:nvSpPr>
          <p:cNvPr id="110" name="Rectangle 109"/>
          <p:cNvSpPr/>
          <p:nvPr/>
        </p:nvSpPr>
        <p:spPr bwMode="auto">
          <a:xfrm>
            <a:off x="10464800" y="4114800"/>
            <a:ext cx="228600" cy="2286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9931400" y="3124200"/>
            <a:ext cx="800520" cy="46166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ESS</a:t>
            </a:r>
            <a:endParaRPr lang="en-US" sz="2400" dirty="0"/>
          </a:p>
        </p:txBody>
      </p:sp>
      <p:cxnSp>
        <p:nvCxnSpPr>
          <p:cNvPr id="113" name="Straight Arrow Connector 112"/>
          <p:cNvCxnSpPr>
            <a:endCxn id="110" idx="0"/>
          </p:cNvCxnSpPr>
          <p:nvPr/>
        </p:nvCxnSpPr>
        <p:spPr bwMode="auto">
          <a:xfrm>
            <a:off x="10388600" y="3581400"/>
            <a:ext cx="190500" cy="533400"/>
          </a:xfrm>
          <a:prstGeom prst="straightConnector1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4" name="TextBox 113"/>
          <p:cNvSpPr txBox="1"/>
          <p:nvPr/>
        </p:nvSpPr>
        <p:spPr>
          <a:xfrm>
            <a:off x="8864600" y="4495800"/>
            <a:ext cx="1623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CB37B2"/>
                </a:solidFill>
              </a:rPr>
              <a:t>J-PARC</a:t>
            </a:r>
            <a:endParaRPr lang="en-US" sz="1200" dirty="0">
              <a:solidFill>
                <a:srgbClr val="CB37B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694887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long pulse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5" name="Kép 16" descr="EQUIV-LONG-SHORT.WMF"/>
          <p:cNvPicPr>
            <a:picLocks noChangeAspect="1"/>
          </p:cNvPicPr>
          <p:nvPr/>
        </p:nvPicPr>
        <p:blipFill>
          <a:blip r:embed="rId2"/>
          <a:srcRect t="8333" r="42509" b="70169"/>
          <a:stretch>
            <a:fillRect/>
          </a:stretch>
        </p:blipFill>
        <p:spPr bwMode="auto">
          <a:xfrm>
            <a:off x="11743" y="2362200"/>
            <a:ext cx="12993057" cy="595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zabadkézi sokszög 22"/>
          <p:cNvSpPr>
            <a:spLocks/>
          </p:cNvSpPr>
          <p:nvPr/>
        </p:nvSpPr>
        <p:spPr bwMode="auto">
          <a:xfrm>
            <a:off x="6731000" y="4191000"/>
            <a:ext cx="457200" cy="3124200"/>
          </a:xfrm>
          <a:custGeom>
            <a:avLst/>
            <a:gdLst>
              <a:gd name="T0" fmla="*/ 129552 w 246743"/>
              <a:gd name="T1" fmla="*/ 0 h 1640115"/>
              <a:gd name="T2" fmla="*/ 0 w 246743"/>
              <a:gd name="T3" fmla="*/ 1639434 h 1640115"/>
              <a:gd name="T4" fmla="*/ 244709 w 246743"/>
              <a:gd name="T5" fmla="*/ 1624925 h 1640115"/>
              <a:gd name="T6" fmla="*/ 129552 w 246743"/>
              <a:gd name="T7" fmla="*/ 0 h 1640115"/>
              <a:gd name="T8" fmla="*/ 0 60000 65536"/>
              <a:gd name="T9" fmla="*/ 0 60000 65536"/>
              <a:gd name="T10" fmla="*/ 0 60000 65536"/>
              <a:gd name="T11" fmla="*/ 0 60000 65536"/>
              <a:gd name="T12" fmla="*/ 0 w 246743"/>
              <a:gd name="T13" fmla="*/ 0 h 1640115"/>
              <a:gd name="T14" fmla="*/ 246743 w 246743"/>
              <a:gd name="T15" fmla="*/ 1640115 h 16401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6743" h="1640115">
                <a:moveTo>
                  <a:pt x="130629" y="0"/>
                </a:moveTo>
                <a:lnTo>
                  <a:pt x="0" y="1640115"/>
                </a:lnTo>
                <a:lnTo>
                  <a:pt x="246743" y="1625600"/>
                </a:lnTo>
                <a:lnTo>
                  <a:pt x="130629" y="0"/>
                </a:lnTo>
                <a:close/>
              </a:path>
            </a:pathLst>
          </a:custGeom>
          <a:solidFill>
            <a:srgbClr val="66FFFF"/>
          </a:solidFill>
          <a:ln w="5715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1435" tIns="45718" rIns="91435" bIns="45718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59400" y="2895600"/>
            <a:ext cx="94734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ESS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63800" y="4572000"/>
            <a:ext cx="109856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SNS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2768600" y="5334000"/>
            <a:ext cx="76200" cy="762000"/>
          </a:xfrm>
          <a:prstGeom prst="straightConnector1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6273800" y="3505200"/>
            <a:ext cx="304800" cy="609600"/>
          </a:xfrm>
          <a:prstGeom prst="straightConnector1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628392274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5511800" y="2286000"/>
            <a:ext cx="7155113" cy="396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Lund: host site for 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2286000"/>
            <a:ext cx="7086600" cy="6400800"/>
          </a:xfrm>
        </p:spPr>
        <p:txBody>
          <a:bodyPr/>
          <a:lstStyle/>
          <a:p>
            <a:r>
              <a:rPr lang="en-US" sz="1800" dirty="0"/>
              <a:t>Neutrons and SR at the same site</a:t>
            </a:r>
          </a:p>
          <a:p>
            <a:pPr lvl="1"/>
            <a:r>
              <a:rPr lang="en-US" dirty="0"/>
              <a:t>MAX-IV and ESS</a:t>
            </a:r>
          </a:p>
          <a:p>
            <a:r>
              <a:rPr lang="en-US" sz="1800" dirty="0"/>
              <a:t>A World-leading cluster of science facilities</a:t>
            </a:r>
          </a:p>
          <a:p>
            <a:pPr lvl="1"/>
            <a:r>
              <a:rPr lang="en-US" dirty="0"/>
              <a:t>XFEL, ESS, PETRA and MAX-IV</a:t>
            </a:r>
          </a:p>
          <a:p>
            <a:r>
              <a:rPr lang="en-US" sz="1800" dirty="0"/>
              <a:t>Excellent Communications </a:t>
            </a:r>
          </a:p>
          <a:p>
            <a:pPr lvl="1"/>
            <a:r>
              <a:rPr lang="en-US" dirty="0"/>
              <a:t>33 minutes to airport </a:t>
            </a:r>
          </a:p>
          <a:p>
            <a:pPr lvl="1"/>
            <a:r>
              <a:rPr lang="en-US" dirty="0"/>
              <a:t>125 direct destinations</a:t>
            </a:r>
          </a:p>
          <a:p>
            <a:pPr lvl="1"/>
            <a:r>
              <a:rPr lang="en-US" dirty="0"/>
              <a:t>A cross-roads for 10 European countries</a:t>
            </a:r>
          </a:p>
          <a:p>
            <a:r>
              <a:rPr lang="en-US" sz="1800" dirty="0"/>
              <a:t> Intellectual capital</a:t>
            </a:r>
          </a:p>
          <a:p>
            <a:pPr lvl="1"/>
            <a:r>
              <a:rPr lang="en-US" dirty="0"/>
              <a:t>10,000 scientists - 140,000 students </a:t>
            </a:r>
          </a:p>
          <a:p>
            <a:pPr lvl="1"/>
            <a:r>
              <a:rPr lang="en-US" dirty="0"/>
              <a:t>3rd </a:t>
            </a:r>
            <a:r>
              <a:rPr lang="en-US" dirty="0" err="1"/>
              <a:t>biopole</a:t>
            </a:r>
            <a:r>
              <a:rPr lang="en-US" dirty="0"/>
              <a:t> in Europe</a:t>
            </a:r>
          </a:p>
          <a:p>
            <a:pPr lvl="1"/>
            <a:r>
              <a:rPr lang="en-US" dirty="0"/>
              <a:t>Lund University 3rd largest attractor of EU R&amp;D funds</a:t>
            </a:r>
          </a:p>
          <a:p>
            <a:pPr lvl="1"/>
            <a:r>
              <a:rPr lang="en-US" dirty="0"/>
              <a:t>IDEON - MEDICON Village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43689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F27194-BA95-C746-8AC9-ED8F8315B82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5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19100"/>
            <a:ext cx="1693863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0" y="2286000"/>
            <a:ext cx="5257800" cy="5257800"/>
          </a:xfrm>
          <a:prstGeom prst="rect">
            <a:avLst/>
          </a:prstGeom>
          <a:noFill/>
          <a:ln w="12700">
            <a:solidFill>
              <a:srgbClr val="008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1946275" y="1447800"/>
            <a:ext cx="5394325" cy="4495800"/>
            <a:chOff x="0" y="0"/>
            <a:chExt cx="3397" cy="2832"/>
          </a:xfrm>
        </p:grpSpPr>
        <p:sp>
          <p:nvSpPr>
            <p:cNvPr id="8" name="Rectangle 7"/>
            <p:cNvSpPr>
              <a:spLocks/>
            </p:cNvSpPr>
            <p:nvPr/>
          </p:nvSpPr>
          <p:spPr bwMode="auto">
            <a:xfrm>
              <a:off x="0" y="0"/>
              <a:ext cx="2635" cy="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 algn="ctr"/>
              <a:r>
                <a:rPr lang="en-US" sz="2400">
                  <a:solidFill>
                    <a:srgbClr val="254061"/>
                  </a:solidFill>
                  <a:latin typeface="TitilliumText22L 400 wt" charset="0"/>
                  <a:cs typeface="TitilliumText22L 400 wt" charset="0"/>
                  <a:sym typeface="TitilliumText22L 400 wt" charset="0"/>
                </a:rPr>
                <a:t>Sweden, Denmark and Norway</a:t>
              </a:r>
            </a:p>
            <a:p>
              <a:pPr marL="39688" algn="ctr"/>
              <a:r>
                <a:rPr lang="en-US" sz="2400">
                  <a:solidFill>
                    <a:srgbClr val="254061"/>
                  </a:solidFill>
                  <a:latin typeface="TitilliumText22L 400 wt" charset="0"/>
                  <a:cs typeface="TitilliumText22L 400 wt" charset="0"/>
                  <a:sym typeface="TitilliumText22L 400 wt" charset="0"/>
                </a:rPr>
                <a:t> 50% of construction costs</a:t>
              </a:r>
            </a:p>
          </p:txBody>
        </p:sp>
        <p:sp>
          <p:nvSpPr>
            <p:cNvPr id="9" name="Oval 8"/>
            <p:cNvSpPr>
              <a:spLocks/>
            </p:cNvSpPr>
            <p:nvPr/>
          </p:nvSpPr>
          <p:spPr bwMode="auto">
            <a:xfrm>
              <a:off x="1525" y="1008"/>
              <a:ext cx="1872" cy="1824"/>
            </a:xfrm>
            <a:prstGeom prst="ellipse">
              <a:avLst/>
            </a:prstGeom>
            <a:solidFill>
              <a:schemeClr val="accent1">
                <a:alpha val="17647"/>
              </a:schemeClr>
            </a:solidFill>
            <a:ln w="38100">
              <a:solidFill>
                <a:schemeClr val="tx1">
                  <a:alpha val="34117"/>
                </a:schemeClr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" name="AutoShape 9"/>
            <p:cNvSpPr>
              <a:spLocks/>
            </p:cNvSpPr>
            <p:nvPr/>
          </p:nvSpPr>
          <p:spPr bwMode="auto">
            <a:xfrm>
              <a:off x="1333" y="479"/>
              <a:ext cx="1104" cy="576"/>
            </a:xfrm>
            <a:custGeom>
              <a:avLst/>
              <a:gdLst>
                <a:gd name="T0" fmla="*/ 0 w 21600"/>
                <a:gd name="T1" fmla="*/ 0 h 21600"/>
                <a:gd name="T2" fmla="*/ 1104 w 21600"/>
                <a:gd name="T3" fmla="*/ 576 h 21600"/>
                <a:gd name="T4" fmla="*/ 0 60000 65536"/>
                <a:gd name="T5" fmla="*/ 0 60000 65536"/>
                <a:gd name="T6" fmla="*/ 0 w 21600"/>
                <a:gd name="T7" fmla="*/ 0 h 21600"/>
                <a:gd name="T8" fmla="*/ 21600 w 21600"/>
                <a:gd name="T9" fmla="*/ 21600 h 216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00">
              <a:solidFill>
                <a:schemeClr val="tx1"/>
              </a:solidFill>
              <a:miter lim="800000"/>
              <a:headEnd/>
              <a:tailEnd type="arrow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1" name="Rectangle 10"/>
          <p:cNvSpPr>
            <a:spLocks/>
          </p:cNvSpPr>
          <p:nvPr/>
        </p:nvSpPr>
        <p:spPr bwMode="auto">
          <a:xfrm>
            <a:off x="3092450" y="381000"/>
            <a:ext cx="5862638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0629" bIns="0">
            <a:spAutoFit/>
          </a:bodyPr>
          <a:lstStyle/>
          <a:p>
            <a:pPr marL="39688" algn="ctr"/>
            <a:r>
              <a:rPr lang="en-US" sz="4800">
                <a:solidFill>
                  <a:srgbClr val="000066"/>
                </a:solidFill>
                <a:latin typeface="TitilliumText22L 600 wt" charset="0"/>
                <a:cs typeface="TitilliumText22L 600 wt" charset="0"/>
                <a:sym typeface="TitilliumText22L 600 wt" charset="0"/>
              </a:rPr>
              <a:t>ESS partner countries</a:t>
            </a:r>
          </a:p>
        </p:txBody>
      </p:sp>
      <p:sp>
        <p:nvSpPr>
          <p:cNvPr id="12" name="Oval 11"/>
          <p:cNvSpPr>
            <a:spLocks/>
          </p:cNvSpPr>
          <p:nvPr/>
        </p:nvSpPr>
        <p:spPr bwMode="auto">
          <a:xfrm>
            <a:off x="3530600" y="5562600"/>
            <a:ext cx="2971800" cy="2895600"/>
          </a:xfrm>
          <a:prstGeom prst="ellipse">
            <a:avLst/>
          </a:prstGeom>
          <a:solidFill>
            <a:schemeClr val="accent1">
              <a:alpha val="17647"/>
            </a:schemeClr>
          </a:solidFill>
          <a:ln w="38100">
            <a:solidFill>
              <a:schemeClr val="tx1">
                <a:alpha val="34117"/>
              </a:schemeClr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177800" y="381000"/>
            <a:ext cx="12801600" cy="8867775"/>
            <a:chOff x="0" y="0"/>
            <a:chExt cx="8064" cy="5586"/>
          </a:xfrm>
        </p:grpSpPr>
        <p:grpSp>
          <p:nvGrpSpPr>
            <p:cNvPr id="14" name="Group 13"/>
            <p:cNvGrpSpPr>
              <a:grpSpLocks/>
            </p:cNvGrpSpPr>
            <p:nvPr/>
          </p:nvGrpSpPr>
          <p:grpSpPr bwMode="auto">
            <a:xfrm>
              <a:off x="0" y="0"/>
              <a:ext cx="8064" cy="5586"/>
              <a:chOff x="0" y="0"/>
              <a:chExt cx="8064" cy="5586"/>
            </a:xfrm>
          </p:grpSpPr>
          <p:pic>
            <p:nvPicPr>
              <p:cNvPr id="17" name="Picture 14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40" y="0"/>
                <a:ext cx="1271" cy="9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8" name="Group 15"/>
              <p:cNvGrpSpPr>
                <a:grpSpLocks/>
              </p:cNvGrpSpPr>
              <p:nvPr/>
            </p:nvGrpSpPr>
            <p:grpSpPr bwMode="auto">
              <a:xfrm>
                <a:off x="0" y="815"/>
                <a:ext cx="8064" cy="4771"/>
                <a:chOff x="0" y="0"/>
                <a:chExt cx="8064" cy="4770"/>
              </a:xfrm>
            </p:grpSpPr>
            <p:grpSp>
              <p:nvGrpSpPr>
                <p:cNvPr id="19" name="Group 16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8064" cy="4770"/>
                  <a:chOff x="0" y="0"/>
                  <a:chExt cx="8064" cy="4770"/>
                </a:xfrm>
              </p:grpSpPr>
              <p:pic>
                <p:nvPicPr>
                  <p:cNvPr id="21" name="Picture 17"/>
                  <p:cNvPicPr>
                    <a:picLocks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720" y="0"/>
                    <a:ext cx="1200" cy="7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2" name="Picture 18"/>
                  <p:cNvPicPr>
                    <a:picLocks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960" y="767"/>
                    <a:ext cx="800" cy="8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3" name="Picture 19"/>
                  <p:cNvPicPr>
                    <a:picLocks noChangeArrowheads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768" y="1487"/>
                    <a:ext cx="1224" cy="8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4" name="Picture 20"/>
                  <p:cNvPicPr>
                    <a:picLocks noChangeArrowheads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912" y="2207"/>
                    <a:ext cx="1152" cy="8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5" name="Picture 21"/>
                  <p:cNvPicPr>
                    <a:picLocks noChangeArrowheads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288" y="2895"/>
                    <a:ext cx="1152" cy="8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6" name="Picture 22"/>
                  <p:cNvPicPr>
                    <a:picLocks noChangeArrowheads="1"/>
                  </p:cNvPicPr>
                  <p:nvPr/>
                </p:nvPicPr>
                <p:blipFill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328" y="3455"/>
                    <a:ext cx="1152" cy="76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7" name="Picture 23"/>
                  <p:cNvPicPr>
                    <a:picLocks noChangeArrowheads="1"/>
                  </p:cNvPicPr>
                  <p:nvPr/>
                </p:nvPicPr>
                <p:blipFill>
                  <a:blip r:embed="rId1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320" y="3743"/>
                    <a:ext cx="1104" cy="7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8" name="Picture 24"/>
                  <p:cNvPicPr>
                    <a:picLocks noChangeArrowheads="1"/>
                  </p:cNvPicPr>
                  <p:nvPr/>
                </p:nvPicPr>
                <p:blipFill>
                  <a:blip r:embed="rId1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312" y="3999"/>
                    <a:ext cx="1104" cy="7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9" name="Picture 25"/>
                  <p:cNvPicPr>
                    <a:picLocks noChangeArrowheads="1"/>
                  </p:cNvPicPr>
                  <p:nvPr/>
                </p:nvPicPr>
                <p:blipFill>
                  <a:blip r:embed="rId1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304" y="3791"/>
                    <a:ext cx="1104" cy="8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0" name="Picture 26"/>
                  <p:cNvPicPr>
                    <a:picLocks noChangeArrowheads="1"/>
                  </p:cNvPicPr>
                  <p:nvPr/>
                </p:nvPicPr>
                <p:blipFill>
                  <a:blip r:embed="rId1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296" y="3983"/>
                    <a:ext cx="1092" cy="7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1" name="Picture 27"/>
                  <p:cNvPicPr>
                    <a:picLocks noChangeArrowheads="1"/>
                  </p:cNvPicPr>
                  <p:nvPr/>
                </p:nvPicPr>
                <p:blipFill>
                  <a:blip r:embed="rId1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64" y="3311"/>
                    <a:ext cx="1104" cy="8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2" name="Picture 28"/>
                  <p:cNvPicPr>
                    <a:picLocks noChangeArrowheads="1"/>
                  </p:cNvPicPr>
                  <p:nvPr/>
                </p:nvPicPr>
                <p:blipFill>
                  <a:blip r:embed="rId1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32" y="2543"/>
                    <a:ext cx="1056" cy="8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33" name="Picture 29"/>
                  <p:cNvPicPr>
                    <a:picLocks noChangeArrowheads="1"/>
                  </p:cNvPicPr>
                  <p:nvPr/>
                </p:nvPicPr>
                <p:blipFill>
                  <a:blip r:embed="rId1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1823"/>
                    <a:ext cx="1056" cy="8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sp>
              <p:nvSpPr>
                <p:cNvPr id="20" name="Rectangle 30"/>
                <p:cNvSpPr>
                  <a:spLocks/>
                </p:cNvSpPr>
                <p:nvPr/>
              </p:nvSpPr>
              <p:spPr bwMode="auto">
                <a:xfrm>
                  <a:off x="409" y="405"/>
                  <a:ext cx="1279" cy="5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40639" bIns="0">
                  <a:spAutoFit/>
                </a:bodyPr>
                <a:lstStyle/>
                <a:p>
                  <a:pPr marL="39688" algn="ctr"/>
                  <a:r>
                    <a:rPr lang="en-US" sz="3000" dirty="0" smtClean="0">
                      <a:solidFill>
                        <a:srgbClr val="000066"/>
                      </a:solidFill>
                      <a:latin typeface="TitilliumText22L 400 wt" charset="0"/>
                      <a:cs typeface="TitilliumText22L 400 wt" charset="0"/>
                      <a:sym typeface="TitilliumText22L 400 wt" charset="0"/>
                    </a:rPr>
                    <a:t>17 </a:t>
                  </a:r>
                  <a:r>
                    <a:rPr lang="en-US" sz="3000" dirty="0">
                      <a:solidFill>
                        <a:srgbClr val="000066"/>
                      </a:solidFill>
                      <a:latin typeface="TitilliumText22L 400 wt" charset="0"/>
                      <a:cs typeface="TitilliumText22L 400 wt" charset="0"/>
                      <a:sym typeface="TitilliumText22L 400 wt" charset="0"/>
                    </a:rPr>
                    <a:t>Partners</a:t>
                  </a:r>
                </a:p>
                <a:p>
                  <a:pPr marL="39688" algn="ctr"/>
                  <a:r>
                    <a:rPr lang="en-US" sz="3000" dirty="0">
                      <a:solidFill>
                        <a:srgbClr val="000066"/>
                      </a:solidFill>
                      <a:latin typeface="TitilliumText22L 400 wt" charset="0"/>
                      <a:cs typeface="TitilliumText22L 400 wt" charset="0"/>
                      <a:sym typeface="TitilliumText22L 400 wt" charset="0"/>
                    </a:rPr>
                    <a:t>today</a:t>
                  </a:r>
                </a:p>
              </p:txBody>
            </p:sp>
          </p:grpSp>
        </p:grpSp>
        <p:pic>
          <p:nvPicPr>
            <p:cNvPr id="15" name="Picture 31"/>
            <p:cNvPicPr>
              <a:picLocks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1" y="479"/>
              <a:ext cx="1230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32"/>
            <p:cNvPicPr>
              <a:picLocks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0" y="1055"/>
              <a:ext cx="1296" cy="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4" name="Picture 33" descr="800px-Flag_of_the_United_Kingdom.svg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3505200"/>
            <a:ext cx="21336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967569"/>
      </p:ext>
    </p:extLst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ullets &amp; bread">
  <a:themeElements>
    <a:clrScheme name="Bullets &amp; brea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 &amp; bread">
      <a:majorFont>
        <a:latin typeface="TitilliumText14L 600 wt"/>
        <a:ea typeface="ヒラギノ角ゴ ProN W6"/>
        <a:cs typeface="ヒラギノ角ゴ ProN W6"/>
      </a:majorFont>
      <a:minorFont>
        <a:latin typeface="TitilliumText14L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Bullets &amp; bre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copy 10">
  <a:themeElements>
    <a:clrScheme name="Title &amp; Bullets copy 1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 10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Bullets copy 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 &amp; Bullets copy 11">
  <a:themeElements>
    <a:clrScheme name="Title &amp; Bullets copy 1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 11">
      <a:majorFont>
        <a:latin typeface="TitilliumText14L 600 wt"/>
        <a:ea typeface="ヒラギノ角ゴ ProN W6"/>
        <a:cs typeface="ヒラギノ角ゴ ProN W6"/>
      </a:majorFont>
      <a:minorFont>
        <a:latin typeface="TitilliumText22L 400 w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Bullets copy 1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 &amp; Bullets copy">
  <a:themeElements>
    <a:clrScheme name="Title &amp; Bullets cop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Bullets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itle &amp; Bullets copy 1">
  <a:themeElements>
    <a:clrScheme name="Title &amp; Bullets copy 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 1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Bullets copy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ESS Intro">
  <a:themeElements>
    <a:clrScheme name="ESS Intr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S Intro">
      <a:majorFont>
        <a:latin typeface="TitilliumText14L 600 wt"/>
        <a:ea typeface="ヒラギノ角ゴ ProN W6"/>
        <a:cs typeface="ヒラギノ角ゴ ProN W6"/>
      </a:majorFont>
      <a:minorFont>
        <a:latin typeface="TitilliumText22L 400 w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ESS Intr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All graphic background copy 1">
  <a:themeElements>
    <a:clrScheme name="All graphic background copy 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l graphic background copy 1">
      <a:majorFont>
        <a:latin typeface="TitilliumText14L 600 wt"/>
        <a:ea typeface="ヒラギノ角ゴ ProN W6"/>
        <a:cs typeface="ヒラギノ角ゴ ProN W6"/>
      </a:majorFont>
      <a:minorFont>
        <a:latin typeface="TitilliumText14L 600 wt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All graphic background copy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All graphic background copy">
  <a:themeElements>
    <a:clrScheme name="All graphic background cop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l graphic background copy">
      <a:majorFont>
        <a:latin typeface="TitilliumText14L 600 wt"/>
        <a:ea typeface="ヒラギノ角ゴ ProN W6"/>
        <a:cs typeface="ヒラギノ角ゴ ProN W6"/>
      </a:majorFont>
      <a:minorFont>
        <a:latin typeface="TitilliumText14L 600 wt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All graphic background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Bullets &amp; bread copy 1">
  <a:themeElements>
    <a:clrScheme name="Bullets &amp; bread copy 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 &amp; bread copy 1">
      <a:majorFont>
        <a:latin typeface="TitilliumText14L 600 wt"/>
        <a:ea typeface="ヒラギノ角ゴ ProN W6"/>
        <a:cs typeface="ヒラギノ角ゴ ProN W6"/>
      </a:majorFont>
      <a:minorFont>
        <a:latin typeface="TitilliumText14L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Bullets &amp; bread copy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Master #15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0E7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F1FF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 #15">
      <a:majorFont>
        <a:latin typeface="Helvetica"/>
        <a:ea typeface="ヒラギノ角ゴ ProN W6"/>
        <a:cs typeface="ヒラギノ角ゴ ProN W6"/>
      </a:majorFont>
      <a:minorFont>
        <a:latin typeface="Apple LiSung Light"/>
        <a:ea typeface="Apple LiSung Light"/>
        <a:cs typeface="Apple LiSung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Master #1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 copy 2">
  <a:themeElements>
    <a:clrScheme name="Title &amp; Bullets copy 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 2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Bullets copy 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_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2_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itle &amp; Bullets copy 3">
  <a:themeElements>
    <a:clrScheme name="Title &amp; Bullets copy 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 3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Bullets copy 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itle &amp; Bullets copy 5">
  <a:themeElements>
    <a:clrScheme name="Title &amp; Bullets copy 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 5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Bullets copy 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itle &amp; Bullets copy 6">
  <a:themeElements>
    <a:clrScheme name="Title &amp; Bullets copy 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 6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Bullets copy 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itle &amp; Bullets copy 7">
  <a:themeElements>
    <a:clrScheme name="Title &amp; Bullets copy 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 7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Bullets copy 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Subtitle copy">
  <a:themeElements>
    <a:clrScheme name="Title &amp; Subtitle cop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 copy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Subtitle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copy 9">
  <a:themeElements>
    <a:clrScheme name="Title &amp; Bullets copy 9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copy 9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Title &amp; Bullets copy 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16199</TotalTime>
  <Pages>0</Pages>
  <Words>1488</Words>
  <Characters>0</Characters>
  <Application>Microsoft Macintosh PowerPoint</Application>
  <PresentationFormat>Custom</PresentationFormat>
  <Lines>0</Lines>
  <Paragraphs>351</Paragraphs>
  <Slides>44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66" baseType="lpstr">
      <vt:lpstr>Bullets &amp; bread</vt:lpstr>
      <vt:lpstr>Title &amp; Bullets copy 2</vt:lpstr>
      <vt:lpstr>Title &amp; Bullets copy 3</vt:lpstr>
      <vt:lpstr>Title &amp; Subtitle</vt:lpstr>
      <vt:lpstr>Title &amp; Bullets copy 5</vt:lpstr>
      <vt:lpstr>Title &amp; Bullets copy 6</vt:lpstr>
      <vt:lpstr>Title &amp; Bullets copy 7</vt:lpstr>
      <vt:lpstr>Title &amp; Subtitle copy</vt:lpstr>
      <vt:lpstr>Title &amp; Bullets copy 9</vt:lpstr>
      <vt:lpstr>Title &amp; Bullets copy 10</vt:lpstr>
      <vt:lpstr>Title &amp; Bullets copy 11</vt:lpstr>
      <vt:lpstr>Title &amp; Bullets copy</vt:lpstr>
      <vt:lpstr>Title &amp; Bullets copy 1</vt:lpstr>
      <vt:lpstr>ESS Intro</vt:lpstr>
      <vt:lpstr>All graphic background copy 1</vt:lpstr>
      <vt:lpstr>All graphic background copy</vt:lpstr>
      <vt:lpstr>Bullets &amp; bread copy 1</vt:lpstr>
      <vt:lpstr>Master #15</vt:lpstr>
      <vt:lpstr>Title &amp; Bullets</vt:lpstr>
      <vt:lpstr>1_Title &amp; Subtitle</vt:lpstr>
      <vt:lpstr>2_Title &amp; Subtitle</vt:lpstr>
      <vt:lpstr>Document</vt:lpstr>
      <vt:lpstr>PowerPoint Presentation</vt:lpstr>
      <vt:lpstr>Outline</vt:lpstr>
      <vt:lpstr>Discovery of neutrons</vt:lpstr>
      <vt:lpstr>Neutrons 80 yrs ON</vt:lpstr>
      <vt:lpstr>Motivation for ESS</vt:lpstr>
      <vt:lpstr>Motivation for ESS (2)</vt:lpstr>
      <vt:lpstr>Motivation for long pulse</vt:lpstr>
      <vt:lpstr>Lund: host site for ESS</vt:lpstr>
      <vt:lpstr>PowerPoint Presentation</vt:lpstr>
      <vt:lpstr>ESS partner institutes</vt:lpstr>
      <vt:lpstr>ESS baseline parameters</vt:lpstr>
      <vt:lpstr>ESS main elements</vt:lpstr>
      <vt:lpstr>ESS Project Timeline</vt:lpstr>
      <vt:lpstr>Accelerator - progress</vt:lpstr>
      <vt:lpstr>Conventional facilities - progress</vt:lpstr>
      <vt:lpstr>Licensing - progress</vt:lpstr>
      <vt:lpstr>Staff numbers – pre-construction phase</vt:lpstr>
      <vt:lpstr>Target concept – decision process</vt:lpstr>
      <vt:lpstr>Target Station Design Update Project</vt:lpstr>
      <vt:lpstr>TSDU Work Packages</vt:lpstr>
      <vt:lpstr>Some Recent ESS Documentation</vt:lpstr>
      <vt:lpstr>The RoTHeTa Concept</vt:lpstr>
      <vt:lpstr>RoTHeTa Wheel Velocity</vt:lpstr>
      <vt:lpstr>RoTHeTa Flow Pattern</vt:lpstr>
      <vt:lpstr>RoTHeTa Helium Loop</vt:lpstr>
      <vt:lpstr>RoTHeTa Helium Loop Parameters</vt:lpstr>
      <vt:lpstr>Target Station For a Rotating Target</vt:lpstr>
      <vt:lpstr>Total activity: W vs LBE</vt:lpstr>
      <vt:lpstr>Hazard index for different options</vt:lpstr>
      <vt:lpstr>LBE META:LIC Layout</vt:lpstr>
      <vt:lpstr>Pressure pulse issue</vt:lpstr>
      <vt:lpstr>Pressure pulse problem</vt:lpstr>
      <vt:lpstr>Effect of pulse ramp</vt:lpstr>
      <vt:lpstr>Time dependent stresses in container</vt:lpstr>
      <vt:lpstr>Bypass to diffuse stresses</vt:lpstr>
      <vt:lpstr>Dealing with beam trips I/II</vt:lpstr>
      <vt:lpstr>Dealing with beam trips II/II</vt:lpstr>
      <vt:lpstr>Free surfaces</vt:lpstr>
      <vt:lpstr>Velocity distribution</vt:lpstr>
      <vt:lpstr>Pressure distribution</vt:lpstr>
      <vt:lpstr>META:LIC Test Stand at IPUL</vt:lpstr>
      <vt:lpstr>Instrumentation</vt:lpstr>
      <vt:lpstr>LBE ESS TDR Contributions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Etam Noah</cp:lastModifiedBy>
  <cp:revision>590</cp:revision>
  <cp:lastPrinted>2011-05-12T22:45:51Z</cp:lastPrinted>
  <dcterms:created xsi:type="dcterms:W3CDTF">2011-01-27T08:02:06Z</dcterms:created>
  <dcterms:modified xsi:type="dcterms:W3CDTF">2012-05-10T06:42:36Z</dcterms:modified>
</cp:coreProperties>
</file>