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charts/chart3.xml" ContentType="application/vnd.openxmlformats-officedocument.drawingml.char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charts/chart1.xml" ContentType="application/vnd.openxmlformats-officedocument.drawingml.char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charts/chart4.xml" ContentType="application/vnd.openxmlformats-officedocument.drawingml.chart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Override3.xml" ContentType="application/vnd.openxmlformats-officedocument.themeOverride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4" r:id="rId2"/>
    <p:sldMasterId id="2147483696" r:id="rId3"/>
    <p:sldMasterId id="2147483720" r:id="rId4"/>
    <p:sldMasterId id="2147483732" r:id="rId5"/>
  </p:sldMasterIdLst>
  <p:notesMasterIdLst>
    <p:notesMasterId r:id="rId33"/>
  </p:notesMasterIdLst>
  <p:sldIdLst>
    <p:sldId id="256" r:id="rId6"/>
    <p:sldId id="260" r:id="rId7"/>
    <p:sldId id="298" r:id="rId8"/>
    <p:sldId id="297" r:id="rId9"/>
    <p:sldId id="288" r:id="rId10"/>
    <p:sldId id="289" r:id="rId11"/>
    <p:sldId id="290" r:id="rId12"/>
    <p:sldId id="292" r:id="rId13"/>
    <p:sldId id="293" r:id="rId14"/>
    <p:sldId id="294" r:id="rId15"/>
    <p:sldId id="295" r:id="rId16"/>
    <p:sldId id="259" r:id="rId17"/>
    <p:sldId id="269" r:id="rId18"/>
    <p:sldId id="265" r:id="rId19"/>
    <p:sldId id="296" r:id="rId20"/>
    <p:sldId id="299" r:id="rId21"/>
    <p:sldId id="300" r:id="rId22"/>
    <p:sldId id="301" r:id="rId23"/>
    <p:sldId id="302" r:id="rId24"/>
    <p:sldId id="303" r:id="rId25"/>
    <p:sldId id="304" r:id="rId26"/>
    <p:sldId id="305" r:id="rId27"/>
    <p:sldId id="308" r:id="rId28"/>
    <p:sldId id="309" r:id="rId29"/>
    <p:sldId id="310" r:id="rId30"/>
    <p:sldId id="316" r:id="rId31"/>
    <p:sldId id="318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r.%20Moumita%20Maiti\Desktop\Tb-149-compare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TADDS-SL\Documents\Moumita_Oct13-10\EXPERIMENT\TIFR-prep-09\C+Pr.xls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Dr.%20Moumita%20Maiti\Documents\Moumita_Dec07-10\EXPERIMENT\TIFR\EXPT-09\Pr-C-Tb\exf-Tb.xlsx" TargetMode="External"/><Relationship Id="rId1" Type="http://schemas.openxmlformats.org/officeDocument/2006/relationships/themeOverride" Target="../theme/themeOverride2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Dr.%20Moumita%20Maiti\Documents\Moumita_Dec07-10\EXPERIMENT\TIFR\EXPT-09\Pr-C-Tb\exf-Tb.xlsx" TargetMode="External"/><Relationship Id="rId1" Type="http://schemas.openxmlformats.org/officeDocument/2006/relationships/themeOverride" Target="../theme/themeOverrid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lang="en-IN"/>
            </a:pPr>
            <a:r>
              <a:rPr lang="en-US" sz="1800" baseline="30000"/>
              <a:t>149</a:t>
            </a:r>
            <a:r>
              <a:rPr lang="en-US" sz="1800"/>
              <a:t>Tb</a:t>
            </a:r>
          </a:p>
        </c:rich>
      </c:tx>
      <c:layout>
        <c:manualLayout>
          <c:xMode val="edge"/>
          <c:yMode val="edge"/>
          <c:x val="0.29485222236379088"/>
          <c:y val="1.2348072105663023E-2"/>
        </c:manualLayout>
      </c:layout>
      <c:overlay val="1"/>
    </c:title>
    <c:plotArea>
      <c:layout>
        <c:manualLayout>
          <c:layoutTarget val="inner"/>
          <c:xMode val="edge"/>
          <c:yMode val="edge"/>
          <c:x val="0.12615773069597358"/>
          <c:y val="6.8241469816272951E-2"/>
          <c:w val="0.6092203423871968"/>
          <c:h val="0.71677051238160661"/>
        </c:manualLayout>
      </c:layout>
      <c:scatterChart>
        <c:scatterStyle val="lineMarker"/>
        <c:ser>
          <c:idx val="0"/>
          <c:order val="0"/>
          <c:tx>
            <c:v>12C+141Pr; Alexander and Simonoff (1963)</c:v>
          </c:tx>
          <c:spPr>
            <a:ln w="28575">
              <a:solidFill>
                <a:srgbClr val="FF3300"/>
              </a:solidFill>
            </a:ln>
          </c:spPr>
          <c:marker>
            <c:symbol val="none"/>
          </c:marker>
          <c:xVal>
            <c:numRef>
              <c:f>Sheet1!$B$4:$B$20</c:f>
              <c:numCache>
                <c:formatCode>General</c:formatCode>
                <c:ptCount val="17"/>
                <c:pt idx="0">
                  <c:v>85.1</c:v>
                </c:pt>
                <c:pt idx="1">
                  <c:v>85</c:v>
                </c:pt>
                <c:pt idx="2">
                  <c:v>83.9</c:v>
                </c:pt>
                <c:pt idx="3">
                  <c:v>80.3</c:v>
                </c:pt>
                <c:pt idx="4">
                  <c:v>79.599999999999994</c:v>
                </c:pt>
                <c:pt idx="5">
                  <c:v>78.2</c:v>
                </c:pt>
                <c:pt idx="6">
                  <c:v>75.2</c:v>
                </c:pt>
                <c:pt idx="7">
                  <c:v>74</c:v>
                </c:pt>
                <c:pt idx="8">
                  <c:v>69.8</c:v>
                </c:pt>
                <c:pt idx="9">
                  <c:v>69.5</c:v>
                </c:pt>
                <c:pt idx="10">
                  <c:v>68.2</c:v>
                </c:pt>
                <c:pt idx="11">
                  <c:v>64.599999999999994</c:v>
                </c:pt>
                <c:pt idx="12">
                  <c:v>63.1</c:v>
                </c:pt>
                <c:pt idx="13">
                  <c:v>61.4</c:v>
                </c:pt>
                <c:pt idx="14">
                  <c:v>58.3</c:v>
                </c:pt>
                <c:pt idx="15">
                  <c:v>56</c:v>
                </c:pt>
                <c:pt idx="16">
                  <c:v>54.7</c:v>
                </c:pt>
              </c:numCache>
            </c:numRef>
          </c:xVal>
          <c:yVal>
            <c:numRef>
              <c:f>Sheet1!$C$4:$C$20</c:f>
              <c:numCache>
                <c:formatCode>General</c:formatCode>
                <c:ptCount val="17"/>
                <c:pt idx="0">
                  <c:v>1.32</c:v>
                </c:pt>
                <c:pt idx="1">
                  <c:v>1.25</c:v>
                </c:pt>
                <c:pt idx="2">
                  <c:v>1.86</c:v>
                </c:pt>
                <c:pt idx="3">
                  <c:v>3.42</c:v>
                </c:pt>
                <c:pt idx="4">
                  <c:v>3.42</c:v>
                </c:pt>
                <c:pt idx="5">
                  <c:v>5.2700000000000014</c:v>
                </c:pt>
                <c:pt idx="6">
                  <c:v>9.9</c:v>
                </c:pt>
                <c:pt idx="7">
                  <c:v>10.4</c:v>
                </c:pt>
                <c:pt idx="8">
                  <c:v>25.1</c:v>
                </c:pt>
                <c:pt idx="9">
                  <c:v>26.4</c:v>
                </c:pt>
                <c:pt idx="10">
                  <c:v>27.8</c:v>
                </c:pt>
                <c:pt idx="11">
                  <c:v>36.700000000000003</c:v>
                </c:pt>
                <c:pt idx="12">
                  <c:v>32.700000000000003</c:v>
                </c:pt>
                <c:pt idx="13">
                  <c:v>29.9</c:v>
                </c:pt>
                <c:pt idx="14">
                  <c:v>16.899999999999999</c:v>
                </c:pt>
                <c:pt idx="15">
                  <c:v>6.1099999999999985</c:v>
                </c:pt>
                <c:pt idx="16">
                  <c:v>4.6499999999999995</c:v>
                </c:pt>
              </c:numCache>
            </c:numRef>
          </c:yVal>
        </c:ser>
        <c:ser>
          <c:idx val="1"/>
          <c:order val="1"/>
          <c:tx>
            <c:v>12C+141Pr;Kossakowski et al (1985)</c:v>
          </c:tx>
          <c:spPr>
            <a:ln w="28575">
              <a:noFill/>
            </a:ln>
          </c:spPr>
          <c:marker>
            <c:symbol val="square"/>
            <c:size val="8"/>
            <c:spPr>
              <a:solidFill>
                <a:srgbClr val="0000FF"/>
              </a:solidFill>
              <a:ln w="19050">
                <a:solidFill>
                  <a:srgbClr val="0000FF"/>
                </a:solidFill>
              </a:ln>
            </c:spPr>
          </c:marker>
          <c:errBars>
            <c:errDir val="y"/>
            <c:errBarType val="both"/>
            <c:errValType val="cust"/>
            <c:plus>
              <c:numRef>
                <c:f>Sheet1!$I$4:$I$7</c:f>
                <c:numCache>
                  <c:formatCode>General</c:formatCode>
                  <c:ptCount val="4"/>
                  <c:pt idx="0">
                    <c:v>76</c:v>
                  </c:pt>
                  <c:pt idx="1">
                    <c:v>20</c:v>
                  </c:pt>
                  <c:pt idx="2">
                    <c:v>8</c:v>
                  </c:pt>
                  <c:pt idx="3">
                    <c:v>3</c:v>
                  </c:pt>
                </c:numCache>
              </c:numRef>
            </c:plus>
            <c:minus>
              <c:numRef>
                <c:f>Sheet1!$I$4:$I$7</c:f>
                <c:numCache>
                  <c:formatCode>General</c:formatCode>
                  <c:ptCount val="4"/>
                  <c:pt idx="0">
                    <c:v>76</c:v>
                  </c:pt>
                  <c:pt idx="1">
                    <c:v>20</c:v>
                  </c:pt>
                  <c:pt idx="2">
                    <c:v>8</c:v>
                  </c:pt>
                  <c:pt idx="3">
                    <c:v>3</c:v>
                  </c:pt>
                </c:numCache>
              </c:numRef>
            </c:minus>
          </c:errBars>
          <c:xVal>
            <c:numRef>
              <c:f>Sheet1!$G$4:$G$7</c:f>
              <c:numCache>
                <c:formatCode>General</c:formatCode>
                <c:ptCount val="4"/>
                <c:pt idx="0">
                  <c:v>77.400000000000006</c:v>
                </c:pt>
                <c:pt idx="1">
                  <c:v>85.5</c:v>
                </c:pt>
                <c:pt idx="2">
                  <c:v>93.8</c:v>
                </c:pt>
                <c:pt idx="3">
                  <c:v>106.1</c:v>
                </c:pt>
              </c:numCache>
            </c:numRef>
          </c:xVal>
          <c:yVal>
            <c:numRef>
              <c:f>Sheet1!$H$4:$H$7</c:f>
              <c:numCache>
                <c:formatCode>General</c:formatCode>
                <c:ptCount val="4"/>
                <c:pt idx="0">
                  <c:v>408</c:v>
                </c:pt>
                <c:pt idx="1">
                  <c:v>212</c:v>
                </c:pt>
                <c:pt idx="2">
                  <c:v>49</c:v>
                </c:pt>
                <c:pt idx="3">
                  <c:v>6</c:v>
                </c:pt>
              </c:numCache>
            </c:numRef>
          </c:yVal>
        </c:ser>
        <c:ser>
          <c:idx val="2"/>
          <c:order val="2"/>
          <c:tx>
            <c:v>14N+141Pr;Kossakowski et al(1985)</c:v>
          </c:tx>
          <c:spPr>
            <a:ln w="28575">
              <a:noFill/>
            </a:ln>
          </c:spPr>
          <c:marker>
            <c:symbol val="triangle"/>
            <c:size val="9"/>
            <c:spPr>
              <a:solidFill>
                <a:srgbClr val="009900"/>
              </a:solidFill>
              <a:ln w="15875">
                <a:solidFill>
                  <a:srgbClr val="009900"/>
                </a:solidFill>
              </a:ln>
            </c:spPr>
          </c:marker>
          <c:errBars>
            <c:errDir val="y"/>
            <c:errBarType val="both"/>
            <c:errValType val="cust"/>
            <c:plus>
              <c:numRef>
                <c:f>Sheet1!$M$4:$M$8</c:f>
                <c:numCache>
                  <c:formatCode>General</c:formatCode>
                  <c:ptCount val="5"/>
                  <c:pt idx="2">
                    <c:v>30</c:v>
                  </c:pt>
                  <c:pt idx="3">
                    <c:v>100</c:v>
                  </c:pt>
                  <c:pt idx="4">
                    <c:v>50</c:v>
                  </c:pt>
                </c:numCache>
              </c:numRef>
            </c:plus>
            <c:minus>
              <c:numRef>
                <c:f>Sheet1!$M$4:$M$8</c:f>
                <c:numCache>
                  <c:formatCode>General</c:formatCode>
                  <c:ptCount val="5"/>
                  <c:pt idx="2">
                    <c:v>30</c:v>
                  </c:pt>
                  <c:pt idx="3">
                    <c:v>100</c:v>
                  </c:pt>
                  <c:pt idx="4">
                    <c:v>50</c:v>
                  </c:pt>
                </c:numCache>
              </c:numRef>
            </c:minus>
          </c:errBars>
          <c:xVal>
            <c:numRef>
              <c:f>Sheet1!$K$4:$K$8</c:f>
              <c:numCache>
                <c:formatCode>General</c:formatCode>
                <c:ptCount val="5"/>
                <c:pt idx="0">
                  <c:v>59.5</c:v>
                </c:pt>
                <c:pt idx="1">
                  <c:v>72.5</c:v>
                </c:pt>
                <c:pt idx="2">
                  <c:v>88</c:v>
                </c:pt>
                <c:pt idx="3">
                  <c:v>101</c:v>
                </c:pt>
                <c:pt idx="4">
                  <c:v>114</c:v>
                </c:pt>
              </c:numCache>
            </c:numRef>
          </c:xVal>
          <c:yVal>
            <c:numRef>
              <c:f>Sheet1!$L$4:$L$8</c:f>
              <c:numCache>
                <c:formatCode>General</c:formatCode>
                <c:ptCount val="5"/>
                <c:pt idx="1">
                  <c:v>15</c:v>
                </c:pt>
                <c:pt idx="2">
                  <c:v>80</c:v>
                </c:pt>
                <c:pt idx="3">
                  <c:v>220</c:v>
                </c:pt>
                <c:pt idx="4">
                  <c:v>110</c:v>
                </c:pt>
              </c:numCache>
            </c:numRef>
          </c:yVal>
        </c:ser>
        <c:axId val="68109440"/>
        <c:axId val="68111360"/>
      </c:scatterChart>
      <c:valAx>
        <c:axId val="68109440"/>
        <c:scaling>
          <c:orientation val="minMax"/>
          <c:max val="115"/>
          <c:min val="45"/>
        </c:scaling>
        <c:axPos val="b"/>
        <c:title>
          <c:tx>
            <c:rich>
              <a:bodyPr/>
              <a:lstStyle/>
              <a:p>
                <a:pPr>
                  <a:defRPr lang="en-IN" sz="1400" baseline="0">
                    <a:solidFill>
                      <a:sysClr val="windowText" lastClr="000000"/>
                    </a:solidFill>
                  </a:defRPr>
                </a:pPr>
                <a:r>
                  <a:rPr lang="en-IN" sz="1400" baseline="0">
                    <a:solidFill>
                      <a:sysClr val="windowText" lastClr="000000"/>
                    </a:solidFill>
                  </a:rPr>
                  <a:t>Incident energy [MeV]</a:t>
                </a:r>
              </a:p>
            </c:rich>
          </c:tx>
          <c:layout>
            <c:manualLayout>
              <c:xMode val="edge"/>
              <c:yMode val="edge"/>
              <c:x val="0.30854437074489394"/>
              <c:y val="0.89248002967020368"/>
            </c:manualLayout>
          </c:layout>
        </c:title>
        <c:numFmt formatCode="General" sourceLinked="1"/>
        <c:minorTickMark val="out"/>
        <c:tickLblPos val="nextTo"/>
        <c:spPr>
          <a:ln w="28575">
            <a:solidFill>
              <a:srgbClr val="CC0000"/>
            </a:solidFill>
          </a:ln>
        </c:spPr>
        <c:txPr>
          <a:bodyPr/>
          <a:lstStyle/>
          <a:p>
            <a:pPr>
              <a:defRPr lang="en-IN" sz="1200" b="1" i="0" baseline="0"/>
            </a:pPr>
            <a:endParaRPr lang="en-US"/>
          </a:p>
        </c:txPr>
        <c:crossAx val="68111360"/>
        <c:crosses val="autoZero"/>
        <c:crossBetween val="midCat"/>
        <c:majorUnit val="10"/>
        <c:minorUnit val="5"/>
      </c:valAx>
      <c:valAx>
        <c:axId val="68111360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 lang="en-IN" sz="1400" baseline="0">
                    <a:solidFill>
                      <a:srgbClr val="C00000"/>
                    </a:solidFill>
                  </a:defRPr>
                </a:pPr>
                <a:r>
                  <a:rPr lang="en-US" sz="1400" baseline="0">
                    <a:solidFill>
                      <a:sysClr val="windowText" lastClr="000000"/>
                    </a:solidFill>
                  </a:rPr>
                  <a:t>Cross section [mb]</a:t>
                </a:r>
              </a:p>
            </c:rich>
          </c:tx>
          <c:layout>
            <c:manualLayout>
              <c:xMode val="edge"/>
              <c:yMode val="edge"/>
              <c:x val="1.0966544029157969E-2"/>
              <c:y val="0.18521224846894199"/>
            </c:manualLayout>
          </c:layout>
        </c:title>
        <c:numFmt formatCode="General" sourceLinked="1"/>
        <c:tickLblPos val="nextTo"/>
        <c:spPr>
          <a:ln w="28575">
            <a:solidFill>
              <a:srgbClr val="CC0000"/>
            </a:solidFill>
          </a:ln>
        </c:spPr>
        <c:txPr>
          <a:bodyPr/>
          <a:lstStyle/>
          <a:p>
            <a:pPr>
              <a:defRPr lang="en-IN" sz="1200" b="1" i="0" baseline="0"/>
            </a:pPr>
            <a:endParaRPr lang="en-US"/>
          </a:p>
        </c:txPr>
        <c:crossAx val="68109440"/>
        <c:crosses val="autoZero"/>
        <c:crossBetween val="midCat"/>
      </c:valAx>
      <c:spPr>
        <a:gradFill flip="none" rotWithShape="1">
          <a:gsLst>
            <a:gs pos="0">
              <a:sysClr val="window" lastClr="FFFFFF"/>
            </a:gs>
            <a:gs pos="50000">
              <a:srgbClr val="FFFF66"/>
            </a:gs>
            <a:gs pos="100000">
              <a:sysClr val="window" lastClr="FFFFFF"/>
            </a:gs>
          </a:gsLst>
          <a:lin ang="18900000" scaled="1"/>
          <a:tileRect/>
        </a:gradFill>
      </c:spPr>
    </c:plotArea>
    <c:legend>
      <c:legendPos val="r"/>
      <c:layout>
        <c:manualLayout>
          <c:xMode val="edge"/>
          <c:yMode val="edge"/>
          <c:x val="0.67095186292552511"/>
          <c:y val="0"/>
          <c:w val="0.32542090158385018"/>
          <c:h val="0.34880169639812014"/>
        </c:manualLayout>
      </c:layout>
      <c:txPr>
        <a:bodyPr/>
        <a:lstStyle/>
        <a:p>
          <a:pPr>
            <a:defRPr lang="en-IN" sz="1200" b="1" i="0" baseline="0"/>
          </a:pPr>
          <a:endParaRPr lang="en-US"/>
        </a:p>
      </c:txPr>
    </c:legend>
    <c:plotVisOnly val="1"/>
  </c:chart>
  <c:spPr>
    <a:gradFill flip="none" rotWithShape="1">
      <a:gsLst>
        <a:gs pos="0">
          <a:sysClr val="window" lastClr="FFFFFF"/>
        </a:gs>
        <a:gs pos="50000">
          <a:srgbClr val="FFFF00"/>
        </a:gs>
        <a:gs pos="100000">
          <a:sysClr val="window" lastClr="FFFFFF"/>
        </a:gs>
      </a:gsLst>
      <a:lin ang="18900000" scaled="1"/>
      <a:tileRect/>
    </a:gradFill>
  </c:sp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lang="en-IN" sz="14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IN" sz="1400" baseline="30000"/>
              <a:t>12</a:t>
            </a:r>
            <a:r>
              <a:rPr lang="en-IN" sz="1400"/>
              <a:t>C + </a:t>
            </a:r>
            <a:r>
              <a:rPr lang="en-IN" sz="1400" baseline="30000"/>
              <a:t>nat</a:t>
            </a:r>
            <a:r>
              <a:rPr lang="en-IN" sz="1400"/>
              <a:t>Pr</a:t>
            </a:r>
          </a:p>
        </c:rich>
      </c:tx>
      <c:layout>
        <c:manualLayout>
          <c:xMode val="edge"/>
          <c:yMode val="edge"/>
          <c:x val="0.34088531068448097"/>
          <c:y val="7.7647157162679475E-2"/>
        </c:manualLayout>
      </c:layout>
      <c:spPr>
        <a:noFill/>
        <a:ln w="25400">
          <a:noFill/>
        </a:ln>
      </c:spPr>
    </c:title>
    <c:plotArea>
      <c:layout>
        <c:manualLayout>
          <c:layoutTarget val="inner"/>
          <c:xMode val="edge"/>
          <c:yMode val="edge"/>
          <c:x val="0.1464674973880698"/>
          <c:y val="0.12532177336849767"/>
          <c:w val="0.68337853884769251"/>
          <c:h val="0.66793464906859834"/>
        </c:manualLayout>
      </c:layout>
      <c:scatterChart>
        <c:scatterStyle val="smoothMarker"/>
        <c:ser>
          <c:idx val="0"/>
          <c:order val="0"/>
          <c:tx>
            <c:strRef>
              <c:f>PACE!$B$4</c:f>
              <c:strCache>
                <c:ptCount val="1"/>
                <c:pt idx="0">
                  <c:v>Tb-150</c:v>
                </c:pt>
              </c:strCache>
            </c:strRef>
          </c:tx>
          <c:spPr>
            <a:ln w="19050">
              <a:solidFill>
                <a:srgbClr val="0000FF"/>
              </a:solidFill>
              <a:prstDash val="dash"/>
            </a:ln>
          </c:spPr>
          <c:marker>
            <c:symbol val="none"/>
          </c:marker>
          <c:xVal>
            <c:numRef>
              <c:f>PACE!$A$5:$A$19</c:f>
              <c:numCache>
                <c:formatCode>General</c:formatCode>
                <c:ptCount val="15"/>
                <c:pt idx="0">
                  <c:v>50</c:v>
                </c:pt>
                <c:pt idx="1">
                  <c:v>52</c:v>
                </c:pt>
                <c:pt idx="2">
                  <c:v>55</c:v>
                </c:pt>
                <c:pt idx="3">
                  <c:v>58</c:v>
                </c:pt>
                <c:pt idx="4">
                  <c:v>60</c:v>
                </c:pt>
                <c:pt idx="5">
                  <c:v>62</c:v>
                </c:pt>
                <c:pt idx="6">
                  <c:v>65</c:v>
                </c:pt>
                <c:pt idx="7">
                  <c:v>68</c:v>
                </c:pt>
                <c:pt idx="8">
                  <c:v>70</c:v>
                </c:pt>
                <c:pt idx="9">
                  <c:v>72</c:v>
                </c:pt>
                <c:pt idx="10">
                  <c:v>75</c:v>
                </c:pt>
                <c:pt idx="11">
                  <c:v>78</c:v>
                </c:pt>
                <c:pt idx="12">
                  <c:v>80</c:v>
                </c:pt>
                <c:pt idx="13">
                  <c:v>82</c:v>
                </c:pt>
                <c:pt idx="14">
                  <c:v>85</c:v>
                </c:pt>
              </c:numCache>
            </c:numRef>
          </c:xVal>
          <c:yVal>
            <c:numRef>
              <c:f>PACE!$B$5:$B$19</c:f>
              <c:numCache>
                <c:formatCode>General</c:formatCode>
                <c:ptCount val="15"/>
                <c:pt idx="0">
                  <c:v>46.98</c:v>
                </c:pt>
                <c:pt idx="1">
                  <c:v>156.41999999999999</c:v>
                </c:pt>
                <c:pt idx="2">
                  <c:v>313.39999999999969</c:v>
                </c:pt>
                <c:pt idx="3">
                  <c:v>394.97999999999894</c:v>
                </c:pt>
                <c:pt idx="4">
                  <c:v>373.28</c:v>
                </c:pt>
                <c:pt idx="5">
                  <c:v>295.66000000000008</c:v>
                </c:pt>
                <c:pt idx="6">
                  <c:v>174.6</c:v>
                </c:pt>
                <c:pt idx="7">
                  <c:v>85.07</c:v>
                </c:pt>
                <c:pt idx="8">
                  <c:v>55.160000000000011</c:v>
                </c:pt>
                <c:pt idx="9">
                  <c:v>30.759999999999987</c:v>
                </c:pt>
                <c:pt idx="10">
                  <c:v>11.11</c:v>
                </c:pt>
                <c:pt idx="11">
                  <c:v>3.02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PACE!$C$4</c:f>
              <c:strCache>
                <c:ptCount val="1"/>
                <c:pt idx="0">
                  <c:v>Tb-149</c:v>
                </c:pt>
              </c:strCache>
            </c:strRef>
          </c:tx>
          <c:spPr>
            <a:ln w="19050">
              <a:solidFill>
                <a:srgbClr val="000000"/>
              </a:solidFill>
              <a:prstDash val="solid"/>
            </a:ln>
          </c:spPr>
          <c:marker>
            <c:symbol val="none"/>
          </c:marker>
          <c:xVal>
            <c:numRef>
              <c:f>PACE!$A$5:$A$19</c:f>
              <c:numCache>
                <c:formatCode>General</c:formatCode>
                <c:ptCount val="15"/>
                <c:pt idx="0">
                  <c:v>50</c:v>
                </c:pt>
                <c:pt idx="1">
                  <c:v>52</c:v>
                </c:pt>
                <c:pt idx="2">
                  <c:v>55</c:v>
                </c:pt>
                <c:pt idx="3">
                  <c:v>58</c:v>
                </c:pt>
                <c:pt idx="4">
                  <c:v>60</c:v>
                </c:pt>
                <c:pt idx="5">
                  <c:v>62</c:v>
                </c:pt>
                <c:pt idx="6">
                  <c:v>65</c:v>
                </c:pt>
                <c:pt idx="7">
                  <c:v>68</c:v>
                </c:pt>
                <c:pt idx="8">
                  <c:v>70</c:v>
                </c:pt>
                <c:pt idx="9">
                  <c:v>72</c:v>
                </c:pt>
                <c:pt idx="10">
                  <c:v>75</c:v>
                </c:pt>
                <c:pt idx="11">
                  <c:v>78</c:v>
                </c:pt>
                <c:pt idx="12">
                  <c:v>80</c:v>
                </c:pt>
                <c:pt idx="13">
                  <c:v>82</c:v>
                </c:pt>
                <c:pt idx="14">
                  <c:v>85</c:v>
                </c:pt>
              </c:numCache>
            </c:numRef>
          </c:xVal>
          <c:yVal>
            <c:numRef>
              <c:f>PACE!$C$5:$C$19</c:f>
              <c:numCache>
                <c:formatCode>General</c:formatCode>
                <c:ptCount val="15"/>
                <c:pt idx="2">
                  <c:v>1.1399999999999952</c:v>
                </c:pt>
                <c:pt idx="3">
                  <c:v>32.520000000000003</c:v>
                </c:pt>
                <c:pt idx="4">
                  <c:v>98.669999999999987</c:v>
                </c:pt>
                <c:pt idx="5">
                  <c:v>190.65</c:v>
                </c:pt>
                <c:pt idx="6">
                  <c:v>331.83</c:v>
                </c:pt>
                <c:pt idx="7">
                  <c:v>431.59</c:v>
                </c:pt>
                <c:pt idx="8">
                  <c:v>453.58</c:v>
                </c:pt>
                <c:pt idx="9">
                  <c:v>418.5</c:v>
                </c:pt>
                <c:pt idx="10">
                  <c:v>303.14000000000038</c:v>
                </c:pt>
                <c:pt idx="11">
                  <c:v>172.7</c:v>
                </c:pt>
                <c:pt idx="12">
                  <c:v>116.64999999999999</c:v>
                </c:pt>
                <c:pt idx="13">
                  <c:v>79.53</c:v>
                </c:pt>
                <c:pt idx="14">
                  <c:v>33.200000000000003</c:v>
                </c:pt>
              </c:numCache>
            </c:numRef>
          </c:yVal>
          <c:smooth val="1"/>
        </c:ser>
        <c:ser>
          <c:idx val="4"/>
          <c:order val="2"/>
          <c:tx>
            <c:strRef>
              <c:f>PACE!$F$4</c:f>
              <c:strCache>
                <c:ptCount val="1"/>
                <c:pt idx="0">
                  <c:v>Eu-146</c:v>
                </c:pt>
              </c:strCache>
            </c:strRef>
          </c:tx>
          <c:spPr>
            <a:ln w="19050">
              <a:solidFill>
                <a:srgbClr val="9900CC"/>
              </a:solidFill>
              <a:prstDash val="lgDashDotDot"/>
            </a:ln>
          </c:spPr>
          <c:marker>
            <c:symbol val="star"/>
            <c:size val="7"/>
            <c:spPr>
              <a:ln w="19050">
                <a:solidFill>
                  <a:srgbClr val="9900CC"/>
                </a:solidFill>
              </a:ln>
            </c:spPr>
          </c:marker>
          <c:xVal>
            <c:numRef>
              <c:f>PACE!$A$5:$A$19</c:f>
              <c:numCache>
                <c:formatCode>General</c:formatCode>
                <c:ptCount val="15"/>
                <c:pt idx="0">
                  <c:v>50</c:v>
                </c:pt>
                <c:pt idx="1">
                  <c:v>52</c:v>
                </c:pt>
                <c:pt idx="2">
                  <c:v>55</c:v>
                </c:pt>
                <c:pt idx="3">
                  <c:v>58</c:v>
                </c:pt>
                <c:pt idx="4">
                  <c:v>60</c:v>
                </c:pt>
                <c:pt idx="5">
                  <c:v>62</c:v>
                </c:pt>
                <c:pt idx="6">
                  <c:v>65</c:v>
                </c:pt>
                <c:pt idx="7">
                  <c:v>68</c:v>
                </c:pt>
                <c:pt idx="8">
                  <c:v>70</c:v>
                </c:pt>
                <c:pt idx="9">
                  <c:v>72</c:v>
                </c:pt>
                <c:pt idx="10">
                  <c:v>75</c:v>
                </c:pt>
                <c:pt idx="11">
                  <c:v>78</c:v>
                </c:pt>
                <c:pt idx="12">
                  <c:v>80</c:v>
                </c:pt>
                <c:pt idx="13">
                  <c:v>82</c:v>
                </c:pt>
                <c:pt idx="14">
                  <c:v>85</c:v>
                </c:pt>
              </c:numCache>
            </c:numRef>
          </c:xVal>
          <c:yVal>
            <c:numRef>
              <c:f>PACE!$F$5:$F$19</c:f>
              <c:numCache>
                <c:formatCode>General</c:formatCode>
                <c:ptCount val="15"/>
                <c:pt idx="3">
                  <c:v>20.66</c:v>
                </c:pt>
                <c:pt idx="4">
                  <c:v>56.53</c:v>
                </c:pt>
                <c:pt idx="5">
                  <c:v>112.11</c:v>
                </c:pt>
                <c:pt idx="6">
                  <c:v>181.97</c:v>
                </c:pt>
                <c:pt idx="7">
                  <c:v>224.76</c:v>
                </c:pt>
                <c:pt idx="8">
                  <c:v>240.98000000000027</c:v>
                </c:pt>
                <c:pt idx="9">
                  <c:v>251.6</c:v>
                </c:pt>
                <c:pt idx="10">
                  <c:v>260.88</c:v>
                </c:pt>
                <c:pt idx="11">
                  <c:v>256.35000000000002</c:v>
                </c:pt>
                <c:pt idx="12">
                  <c:v>246.47</c:v>
                </c:pt>
                <c:pt idx="13">
                  <c:v>226.08</c:v>
                </c:pt>
                <c:pt idx="14">
                  <c:v>180.88000000000054</c:v>
                </c:pt>
              </c:numCache>
            </c:numRef>
          </c:yVal>
          <c:smooth val="1"/>
        </c:ser>
        <c:ser>
          <c:idx val="5"/>
          <c:order val="3"/>
          <c:tx>
            <c:strRef>
              <c:f>PACE!$G$4</c:f>
              <c:strCache>
                <c:ptCount val="1"/>
                <c:pt idx="0">
                  <c:v>Eu-145</c:v>
                </c:pt>
              </c:strCache>
            </c:strRef>
          </c:tx>
          <c:spPr>
            <a:ln w="19050">
              <a:solidFill>
                <a:srgbClr val="00FF00"/>
              </a:solidFill>
              <a:prstDash val="lgDashDot"/>
            </a:ln>
          </c:spPr>
          <c:marker>
            <c:symbol val="none"/>
          </c:marker>
          <c:xVal>
            <c:numRef>
              <c:f>PACE!$A$5:$A$19</c:f>
              <c:numCache>
                <c:formatCode>General</c:formatCode>
                <c:ptCount val="15"/>
                <c:pt idx="0">
                  <c:v>50</c:v>
                </c:pt>
                <c:pt idx="1">
                  <c:v>52</c:v>
                </c:pt>
                <c:pt idx="2">
                  <c:v>55</c:v>
                </c:pt>
                <c:pt idx="3">
                  <c:v>58</c:v>
                </c:pt>
                <c:pt idx="4">
                  <c:v>60</c:v>
                </c:pt>
                <c:pt idx="5">
                  <c:v>62</c:v>
                </c:pt>
                <c:pt idx="6">
                  <c:v>65</c:v>
                </c:pt>
                <c:pt idx="7">
                  <c:v>68</c:v>
                </c:pt>
                <c:pt idx="8">
                  <c:v>70</c:v>
                </c:pt>
                <c:pt idx="9">
                  <c:v>72</c:v>
                </c:pt>
                <c:pt idx="10">
                  <c:v>75</c:v>
                </c:pt>
                <c:pt idx="11">
                  <c:v>78</c:v>
                </c:pt>
                <c:pt idx="12">
                  <c:v>80</c:v>
                </c:pt>
                <c:pt idx="13">
                  <c:v>82</c:v>
                </c:pt>
                <c:pt idx="14">
                  <c:v>85</c:v>
                </c:pt>
              </c:numCache>
            </c:numRef>
          </c:xVal>
          <c:yVal>
            <c:numRef>
              <c:f>PACE!$G$5:$G$19</c:f>
              <c:numCache>
                <c:formatCode>General</c:formatCode>
                <c:ptCount val="15"/>
                <c:pt idx="6">
                  <c:v>1.47</c:v>
                </c:pt>
                <c:pt idx="7">
                  <c:v>23.97</c:v>
                </c:pt>
                <c:pt idx="8">
                  <c:v>48.32</c:v>
                </c:pt>
                <c:pt idx="9">
                  <c:v>105.54</c:v>
                </c:pt>
                <c:pt idx="10">
                  <c:v>213</c:v>
                </c:pt>
                <c:pt idx="11">
                  <c:v>313.10000000000002</c:v>
                </c:pt>
                <c:pt idx="12">
                  <c:v>354.2</c:v>
                </c:pt>
                <c:pt idx="13">
                  <c:v>392.35</c:v>
                </c:pt>
                <c:pt idx="14">
                  <c:v>436.82</c:v>
                </c:pt>
              </c:numCache>
            </c:numRef>
          </c:yVal>
          <c:smooth val="1"/>
        </c:ser>
        <c:axId val="68167552"/>
        <c:axId val="68177920"/>
      </c:scatterChart>
      <c:valAx>
        <c:axId val="68167552"/>
        <c:scaling>
          <c:orientation val="minMax"/>
          <c:max val="85"/>
          <c:min val="50"/>
        </c:scaling>
        <c:axPos val="b"/>
        <c:title>
          <c:tx>
            <c:rich>
              <a:bodyPr/>
              <a:lstStyle/>
              <a:p>
                <a:pPr>
                  <a:defRPr lang="en-IN" sz="12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IN" sz="1200" baseline="0"/>
                  <a:t>Energy[MeV]</a:t>
                </a:r>
              </a:p>
            </c:rich>
          </c:tx>
          <c:layout>
            <c:manualLayout>
              <c:xMode val="edge"/>
              <c:yMode val="edge"/>
              <c:x val="0.38835019218103484"/>
              <c:y val="0.91058829429760757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lang="en-IN"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68177920"/>
        <c:crosses val="autoZero"/>
        <c:crossBetween val="midCat"/>
        <c:majorUnit val="5"/>
      </c:valAx>
      <c:valAx>
        <c:axId val="68177920"/>
        <c:scaling>
          <c:orientation val="minMax"/>
        </c:scaling>
        <c:axPos val="l"/>
        <c:title>
          <c:tx>
            <c:rich>
              <a:bodyPr/>
              <a:lstStyle/>
              <a:p>
                <a:pPr>
                  <a:defRPr lang="en-IN" sz="12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IN" sz="1200" baseline="0"/>
                  <a:t>cross section [mb]</a:t>
                </a:r>
              </a:p>
            </c:rich>
          </c:tx>
          <c:layout>
            <c:manualLayout>
              <c:xMode val="edge"/>
              <c:yMode val="edge"/>
              <c:x val="7.7671941492750297E-3"/>
              <c:y val="0.24577186145316621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lang="en-IN"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68167552"/>
        <c:crosses val="autoZero"/>
        <c:crossBetween val="midCat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80075651708584961"/>
          <c:y val="0.25725496096427602"/>
          <c:w val="0.17767020869964067"/>
          <c:h val="0.24000000000000021"/>
        </c:manualLayout>
      </c:layout>
      <c:spPr>
        <a:solidFill>
          <a:srgbClr val="FFFFFF"/>
        </a:solidFill>
        <a:ln w="25400">
          <a:noFill/>
        </a:ln>
      </c:spPr>
      <c:txPr>
        <a:bodyPr/>
        <a:lstStyle/>
        <a:p>
          <a:pPr>
            <a:defRPr lang="en-IN" sz="110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</c:chart>
  <c:spPr>
    <a:solidFill>
      <a:srgbClr val="FFFFFF"/>
    </a:solidFill>
    <a:ln w="28575">
      <a:solidFill>
        <a:schemeClr val="accent1">
          <a:lumMod val="75000"/>
        </a:schemeClr>
      </a:solidFill>
    </a:ln>
    <a:effectLst>
      <a:glow rad="228600">
        <a:schemeClr val="accent1">
          <a:satMod val="175000"/>
          <a:alpha val="40000"/>
        </a:schemeClr>
      </a:glow>
    </a:effectLst>
    <a:scene3d>
      <a:camera prst="orthographicFront"/>
      <a:lightRig rig="threePt" dir="t"/>
    </a:scene3d>
    <a:sp3d>
      <a:bevelT w="190500" h="38100"/>
    </a:sp3d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lang="en-IN" sz="2000"/>
            </a:pPr>
            <a:r>
              <a:rPr lang="en-US" sz="2200" baseline="30000" dirty="0"/>
              <a:t>12</a:t>
            </a:r>
            <a:r>
              <a:rPr lang="en-US" sz="2200" dirty="0"/>
              <a:t>C+</a:t>
            </a:r>
            <a:r>
              <a:rPr lang="en-US" sz="2200" baseline="30000" dirty="0"/>
              <a:t>141</a:t>
            </a:r>
            <a:r>
              <a:rPr lang="en-US" sz="2200" dirty="0"/>
              <a:t>P</a:t>
            </a:r>
            <a:r>
              <a:rPr lang="en-US" sz="2000" dirty="0"/>
              <a:t>r</a:t>
            </a:r>
          </a:p>
        </c:rich>
      </c:tx>
      <c:layout>
        <c:manualLayout>
          <c:xMode val="edge"/>
          <c:yMode val="edge"/>
          <c:x val="0.4313611803241979"/>
          <c:y val="4.2748203390998503E-4"/>
        </c:manualLayout>
      </c:layout>
      <c:overlay val="1"/>
    </c:title>
    <c:plotArea>
      <c:layout>
        <c:manualLayout>
          <c:layoutTarget val="inner"/>
          <c:xMode val="edge"/>
          <c:yMode val="edge"/>
          <c:x val="0.13726618547681596"/>
          <c:y val="6.0659813356663754E-2"/>
          <c:w val="0.80350459317585299"/>
          <c:h val="0.73341025080198308"/>
        </c:manualLayout>
      </c:layout>
      <c:scatterChart>
        <c:scatterStyle val="lineMarker"/>
        <c:ser>
          <c:idx val="0"/>
          <c:order val="0"/>
          <c:tx>
            <c:strRef>
              <c:f>data!$O$28</c:f>
              <c:strCache>
                <c:ptCount val="1"/>
                <c:pt idx="0">
                  <c:v>149-Tb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9"/>
            <c:spPr>
              <a:solidFill>
                <a:srgbClr val="C00000"/>
              </a:solidFill>
              <a:ln>
                <a:solidFill>
                  <a:srgbClr val="C00000"/>
                </a:solidFill>
              </a:ln>
            </c:spPr>
          </c:marker>
          <c:errBars>
            <c:errDir val="y"/>
            <c:errBarType val="both"/>
            <c:errValType val="percentage"/>
            <c:val val="8"/>
          </c:errBars>
          <c:xVal>
            <c:numRef>
              <c:f>data!$N$29:$N$36</c:f>
              <c:numCache>
                <c:formatCode>0.0</c:formatCode>
                <c:ptCount val="8"/>
                <c:pt idx="0">
                  <c:v>77.48945049999999</c:v>
                </c:pt>
                <c:pt idx="1">
                  <c:v>71.867666200000187</c:v>
                </c:pt>
                <c:pt idx="2">
                  <c:v>65.935166675000204</c:v>
                </c:pt>
                <c:pt idx="3">
                  <c:v>61.118710800000095</c:v>
                </c:pt>
                <c:pt idx="4">
                  <c:v>60.916507720000006</c:v>
                </c:pt>
                <c:pt idx="5">
                  <c:v>59.627151425000008</c:v>
                </c:pt>
                <c:pt idx="6">
                  <c:v>54.040492040000011</c:v>
                </c:pt>
                <c:pt idx="7">
                  <c:v>53.822376240000125</c:v>
                </c:pt>
              </c:numCache>
            </c:numRef>
          </c:xVal>
          <c:yVal>
            <c:numRef>
              <c:f>data!$O$29:$O$36</c:f>
              <c:numCache>
                <c:formatCode>0.0</c:formatCode>
                <c:ptCount val="8"/>
                <c:pt idx="0">
                  <c:v>4.8</c:v>
                </c:pt>
                <c:pt idx="1">
                  <c:v>9.7000000000000011</c:v>
                </c:pt>
                <c:pt idx="2">
                  <c:v>22.6</c:v>
                </c:pt>
                <c:pt idx="3">
                  <c:v>21.598457222706596</c:v>
                </c:pt>
                <c:pt idx="4">
                  <c:v>15.728268990854081</c:v>
                </c:pt>
                <c:pt idx="5">
                  <c:v>17.625361423814926</c:v>
                </c:pt>
                <c:pt idx="6">
                  <c:v>2.0067883821207362</c:v>
                </c:pt>
                <c:pt idx="7">
                  <c:v>2.8033136626214885</c:v>
                </c:pt>
              </c:numCache>
            </c:numRef>
          </c:yVal>
        </c:ser>
        <c:ser>
          <c:idx val="1"/>
          <c:order val="1"/>
          <c:tx>
            <c:strRef>
              <c:f>data!$H$4</c:f>
              <c:strCache>
                <c:ptCount val="1"/>
                <c:pt idx="0">
                  <c:v>150-Tb</c:v>
                </c:pt>
              </c:strCache>
            </c:strRef>
          </c:tx>
          <c:spPr>
            <a:ln w="28575">
              <a:noFill/>
            </a:ln>
          </c:spPr>
          <c:marker>
            <c:symbol val="square"/>
            <c:size val="9"/>
            <c:spPr>
              <a:noFill/>
              <a:ln w="25400">
                <a:solidFill>
                  <a:srgbClr val="0000FF"/>
                </a:solidFill>
              </a:ln>
            </c:spPr>
          </c:marker>
          <c:errBars>
            <c:errDir val="y"/>
            <c:errBarType val="both"/>
            <c:errValType val="percentage"/>
            <c:val val="6"/>
          </c:errBars>
          <c:xVal>
            <c:numRef>
              <c:f>data!$G$5:$G$9</c:f>
              <c:numCache>
                <c:formatCode>General</c:formatCode>
                <c:ptCount val="5"/>
                <c:pt idx="0" formatCode="0.0">
                  <c:v>61.1</c:v>
                </c:pt>
                <c:pt idx="1">
                  <c:v>60.9</c:v>
                </c:pt>
                <c:pt idx="2">
                  <c:v>54</c:v>
                </c:pt>
                <c:pt idx="3">
                  <c:v>52</c:v>
                </c:pt>
                <c:pt idx="4">
                  <c:v>46.3</c:v>
                </c:pt>
              </c:numCache>
            </c:numRef>
          </c:xVal>
          <c:yVal>
            <c:numRef>
              <c:f>data!$H$5:$H$9</c:f>
              <c:numCache>
                <c:formatCode>General</c:formatCode>
                <c:ptCount val="5"/>
                <c:pt idx="0">
                  <c:v>34.720000000000013</c:v>
                </c:pt>
                <c:pt idx="1">
                  <c:v>31.24</c:v>
                </c:pt>
                <c:pt idx="2">
                  <c:v>59.5</c:v>
                </c:pt>
                <c:pt idx="3">
                  <c:v>45.47</c:v>
                </c:pt>
                <c:pt idx="4">
                  <c:v>16.09</c:v>
                </c:pt>
              </c:numCache>
            </c:numRef>
          </c:yVal>
        </c:ser>
        <c:ser>
          <c:idx val="2"/>
          <c:order val="2"/>
          <c:tx>
            <c:strRef>
              <c:f>data!$K$4</c:f>
              <c:strCache>
                <c:ptCount val="1"/>
                <c:pt idx="0">
                  <c:v>151-Tb</c:v>
                </c:pt>
              </c:strCache>
            </c:strRef>
          </c:tx>
          <c:spPr>
            <a:ln w="28575">
              <a:noFill/>
            </a:ln>
          </c:spPr>
          <c:marker>
            <c:symbol val="triangle"/>
            <c:size val="9"/>
            <c:spPr>
              <a:noFill/>
              <a:ln w="19050">
                <a:solidFill>
                  <a:srgbClr val="008000"/>
                </a:solidFill>
              </a:ln>
            </c:spPr>
          </c:marker>
          <c:errBars>
            <c:errDir val="y"/>
            <c:errBarType val="both"/>
            <c:errValType val="percentage"/>
            <c:val val="8"/>
          </c:errBars>
          <c:xVal>
            <c:numRef>
              <c:f>data!$J$5:$J$9</c:f>
              <c:numCache>
                <c:formatCode>General</c:formatCode>
                <c:ptCount val="5"/>
                <c:pt idx="0" formatCode="0.0">
                  <c:v>61.1</c:v>
                </c:pt>
                <c:pt idx="1">
                  <c:v>60.9</c:v>
                </c:pt>
                <c:pt idx="2">
                  <c:v>54</c:v>
                </c:pt>
                <c:pt idx="3">
                  <c:v>52</c:v>
                </c:pt>
                <c:pt idx="4">
                  <c:v>46.3</c:v>
                </c:pt>
              </c:numCache>
            </c:numRef>
          </c:xVal>
          <c:yVal>
            <c:numRef>
              <c:f>data!$K$5:$K$9</c:f>
              <c:numCache>
                <c:formatCode>General</c:formatCode>
                <c:ptCount val="5"/>
                <c:pt idx="0">
                  <c:v>19.809999999999999</c:v>
                </c:pt>
                <c:pt idx="1">
                  <c:v>18.309999999999999</c:v>
                </c:pt>
                <c:pt idx="2">
                  <c:v>37</c:v>
                </c:pt>
                <c:pt idx="3">
                  <c:v>19.979999999999986</c:v>
                </c:pt>
                <c:pt idx="4">
                  <c:v>15.98</c:v>
                </c:pt>
              </c:numCache>
            </c:numRef>
          </c:yVal>
        </c:ser>
        <c:axId val="67518464"/>
        <c:axId val="67520384"/>
      </c:scatterChart>
      <c:valAx>
        <c:axId val="67518464"/>
        <c:scaling>
          <c:orientation val="minMax"/>
          <c:max val="80"/>
          <c:min val="40"/>
        </c:scaling>
        <c:axPos val="b"/>
        <c:title>
          <c:tx>
            <c:rich>
              <a:bodyPr/>
              <a:lstStyle/>
              <a:p>
                <a:pPr>
                  <a:defRPr lang="en-IN" sz="2000" baseline="0"/>
                </a:pPr>
                <a:r>
                  <a:rPr lang="en-US" sz="2000" baseline="0"/>
                  <a:t>Energy [MeV]</a:t>
                </a:r>
              </a:p>
            </c:rich>
          </c:tx>
          <c:layout>
            <c:manualLayout>
              <c:xMode val="edge"/>
              <c:yMode val="edge"/>
              <c:x val="0.44019905372490825"/>
              <c:y val="0.9083528051220302"/>
            </c:manualLayout>
          </c:layout>
        </c:title>
        <c:numFmt formatCode="General" sourceLinked="0"/>
        <c:minorTickMark val="out"/>
        <c:tickLblPos val="nextTo"/>
        <c:spPr>
          <a:ln w="19050">
            <a:solidFill>
              <a:sysClr val="windowText" lastClr="000000"/>
            </a:solidFill>
          </a:ln>
        </c:spPr>
        <c:txPr>
          <a:bodyPr/>
          <a:lstStyle/>
          <a:p>
            <a:pPr>
              <a:defRPr lang="en-IN" sz="1600" b="1" i="0" baseline="0"/>
            </a:pPr>
            <a:endParaRPr lang="en-US"/>
          </a:p>
        </c:txPr>
        <c:crossAx val="67520384"/>
        <c:crosses val="autoZero"/>
        <c:crossBetween val="midCat"/>
        <c:majorUnit val="5"/>
        <c:minorUnit val="1"/>
      </c:valAx>
      <c:valAx>
        <c:axId val="67520384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 lang="en-IN" sz="2000" baseline="0"/>
                </a:pPr>
                <a:r>
                  <a:rPr lang="en-US" sz="2000" baseline="0"/>
                  <a:t>Cross section [mb]</a:t>
                </a:r>
              </a:p>
            </c:rich>
          </c:tx>
          <c:layout>
            <c:manualLayout>
              <c:xMode val="edge"/>
              <c:yMode val="edge"/>
              <c:x val="8.0076429911251912E-3"/>
              <c:y val="0.18894425935776554"/>
            </c:manualLayout>
          </c:layout>
        </c:title>
        <c:numFmt formatCode="General" sourceLinked="0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>
              <a:defRPr lang="en-IN" sz="1600" b="1" i="0" baseline="0"/>
            </a:pPr>
            <a:endParaRPr lang="en-US"/>
          </a:p>
        </c:txPr>
        <c:crossAx val="67518464"/>
        <c:crosses val="autoZero"/>
        <c:crossBetween val="midCat"/>
      </c:valAx>
      <c:spPr>
        <a:gradFill>
          <a:gsLst>
            <a:gs pos="0">
              <a:sysClr val="window" lastClr="FFFFFF"/>
            </a:gs>
            <a:gs pos="50000">
              <a:schemeClr val="accent6">
                <a:lumMod val="40000"/>
                <a:lumOff val="60000"/>
              </a:schemeClr>
            </a:gs>
            <a:gs pos="100000">
              <a:sysClr val="window" lastClr="FFFFFF"/>
            </a:gs>
          </a:gsLst>
          <a:lin ang="5400000" scaled="0"/>
        </a:gradFill>
      </c:spPr>
    </c:plotArea>
    <c:legend>
      <c:legendPos val="r"/>
      <c:layout>
        <c:manualLayout>
          <c:xMode val="edge"/>
          <c:yMode val="edge"/>
          <c:x val="0.82784708418488928"/>
          <c:y val="5.1318159336300941E-2"/>
          <c:w val="0.14855577427821517"/>
          <c:h val="0.24329021902442269"/>
        </c:manualLayout>
      </c:layout>
      <c:txPr>
        <a:bodyPr/>
        <a:lstStyle/>
        <a:p>
          <a:pPr>
            <a:defRPr lang="en-IN" sz="1800" b="1" i="0" baseline="0"/>
          </a:pPr>
          <a:endParaRPr lang="en-US"/>
        </a:p>
      </c:txPr>
    </c:legend>
    <c:plotVisOnly val="1"/>
  </c:chart>
  <c:spPr>
    <a:gradFill>
      <a:gsLst>
        <a:gs pos="0">
          <a:sysClr val="window" lastClr="FFFFFF"/>
        </a:gs>
        <a:gs pos="50000">
          <a:schemeClr val="accent6">
            <a:lumMod val="40000"/>
            <a:lumOff val="60000"/>
          </a:schemeClr>
        </a:gs>
        <a:gs pos="100000">
          <a:sysClr val="window" lastClr="FFFFFF"/>
        </a:gs>
      </a:gsLst>
      <a:lin ang="5400000" scaled="0"/>
    </a:gradFill>
  </c:spPr>
  <c:externalData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lang="en-IN" sz="2200"/>
            </a:pPr>
            <a:r>
              <a:rPr lang="en-US" sz="2200" baseline="30000" dirty="0"/>
              <a:t>149</a:t>
            </a:r>
            <a:r>
              <a:rPr lang="en-US" sz="2200" dirty="0"/>
              <a:t>Tb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0.12449422655590948"/>
          <c:y val="8.3639434170960744E-2"/>
          <c:w val="0.75754045826775662"/>
          <c:h val="0.68728246515527747"/>
        </c:manualLayout>
      </c:layout>
      <c:scatterChart>
        <c:scatterStyle val="lineMarker"/>
        <c:ser>
          <c:idx val="3"/>
          <c:order val="0"/>
          <c:tx>
            <c:v>Tb-149 (Alexander &amp; Simonoff)</c:v>
          </c:tx>
          <c:spPr>
            <a:ln w="19050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data!$E$38:$E$55</c:f>
              <c:numCache>
                <c:formatCode>General</c:formatCode>
                <c:ptCount val="18"/>
                <c:pt idx="0">
                  <c:v>85.1</c:v>
                </c:pt>
                <c:pt idx="1">
                  <c:v>85</c:v>
                </c:pt>
                <c:pt idx="2">
                  <c:v>83.9</c:v>
                </c:pt>
                <c:pt idx="3">
                  <c:v>80.3</c:v>
                </c:pt>
                <c:pt idx="4">
                  <c:v>79.599999999999994</c:v>
                </c:pt>
                <c:pt idx="5">
                  <c:v>78.2</c:v>
                </c:pt>
                <c:pt idx="6">
                  <c:v>75.2</c:v>
                </c:pt>
                <c:pt idx="7">
                  <c:v>74</c:v>
                </c:pt>
                <c:pt idx="8">
                  <c:v>69.8</c:v>
                </c:pt>
                <c:pt idx="9">
                  <c:v>69.5</c:v>
                </c:pt>
                <c:pt idx="10">
                  <c:v>68.2</c:v>
                </c:pt>
                <c:pt idx="11">
                  <c:v>64.599999999999994</c:v>
                </c:pt>
                <c:pt idx="12">
                  <c:v>63.1</c:v>
                </c:pt>
                <c:pt idx="13">
                  <c:v>61.4</c:v>
                </c:pt>
                <c:pt idx="14">
                  <c:v>58.3</c:v>
                </c:pt>
                <c:pt idx="15">
                  <c:v>56</c:v>
                </c:pt>
                <c:pt idx="16">
                  <c:v>54.7</c:v>
                </c:pt>
                <c:pt idx="17">
                  <c:v>52</c:v>
                </c:pt>
              </c:numCache>
            </c:numRef>
          </c:xVal>
          <c:yVal>
            <c:numRef>
              <c:f>data!$F$38:$F$55</c:f>
              <c:numCache>
                <c:formatCode>General</c:formatCode>
                <c:ptCount val="18"/>
                <c:pt idx="0">
                  <c:v>1.32</c:v>
                </c:pt>
                <c:pt idx="1">
                  <c:v>1.25</c:v>
                </c:pt>
                <c:pt idx="2">
                  <c:v>1.86</c:v>
                </c:pt>
                <c:pt idx="3">
                  <c:v>3.42</c:v>
                </c:pt>
                <c:pt idx="4">
                  <c:v>3.42</c:v>
                </c:pt>
                <c:pt idx="5">
                  <c:v>5.2700000000000014</c:v>
                </c:pt>
                <c:pt idx="6">
                  <c:v>9.9</c:v>
                </c:pt>
                <c:pt idx="7">
                  <c:v>10.4</c:v>
                </c:pt>
                <c:pt idx="8">
                  <c:v>25.1</c:v>
                </c:pt>
                <c:pt idx="9">
                  <c:v>26.4</c:v>
                </c:pt>
                <c:pt idx="10">
                  <c:v>27.8</c:v>
                </c:pt>
                <c:pt idx="11">
                  <c:v>36.700000000000003</c:v>
                </c:pt>
                <c:pt idx="12">
                  <c:v>32.700000000000003</c:v>
                </c:pt>
                <c:pt idx="13">
                  <c:v>29.9</c:v>
                </c:pt>
                <c:pt idx="14">
                  <c:v>16.899999999999999</c:v>
                </c:pt>
                <c:pt idx="15">
                  <c:v>6.1099999999999985</c:v>
                </c:pt>
                <c:pt idx="16">
                  <c:v>4.6499999999999995</c:v>
                </c:pt>
                <c:pt idx="17">
                  <c:v>0.1</c:v>
                </c:pt>
              </c:numCache>
            </c:numRef>
          </c:yVal>
          <c:smooth val="1"/>
        </c:ser>
        <c:ser>
          <c:idx val="0"/>
          <c:order val="1"/>
          <c:tx>
            <c:v>Tb-149 (this expt)</c:v>
          </c:tx>
          <c:spPr>
            <a:ln>
              <a:noFill/>
            </a:ln>
          </c:spPr>
          <c:marker>
            <c:symbol val="circle"/>
            <c:size val="9"/>
            <c:spPr>
              <a:solidFill>
                <a:srgbClr val="C00000"/>
              </a:solidFill>
              <a:ln>
                <a:solidFill>
                  <a:srgbClr val="C00000"/>
                </a:solidFill>
              </a:ln>
            </c:spPr>
          </c:marker>
          <c:errBars>
            <c:errDir val="y"/>
            <c:errBarType val="both"/>
            <c:errValType val="percentage"/>
            <c:val val="10"/>
          </c:errBars>
          <c:xVal>
            <c:numRef>
              <c:f>data!$N$29:$N$36</c:f>
              <c:numCache>
                <c:formatCode>0.0</c:formatCode>
                <c:ptCount val="8"/>
                <c:pt idx="0">
                  <c:v>77.48945049999999</c:v>
                </c:pt>
                <c:pt idx="1">
                  <c:v>71.867666200000187</c:v>
                </c:pt>
                <c:pt idx="2">
                  <c:v>65.935166675000204</c:v>
                </c:pt>
                <c:pt idx="3">
                  <c:v>61.118710800000095</c:v>
                </c:pt>
                <c:pt idx="4">
                  <c:v>60.916507720000006</c:v>
                </c:pt>
                <c:pt idx="5">
                  <c:v>59.627151425000008</c:v>
                </c:pt>
                <c:pt idx="6">
                  <c:v>54.040492040000011</c:v>
                </c:pt>
                <c:pt idx="7">
                  <c:v>53.822376240000125</c:v>
                </c:pt>
              </c:numCache>
            </c:numRef>
          </c:xVal>
          <c:yVal>
            <c:numRef>
              <c:f>data!$O$29:$O$36</c:f>
              <c:numCache>
                <c:formatCode>0.0</c:formatCode>
                <c:ptCount val="8"/>
                <c:pt idx="0">
                  <c:v>4.8</c:v>
                </c:pt>
                <c:pt idx="1">
                  <c:v>9.7000000000000011</c:v>
                </c:pt>
                <c:pt idx="2">
                  <c:v>22.6</c:v>
                </c:pt>
                <c:pt idx="3">
                  <c:v>21.598457222706596</c:v>
                </c:pt>
                <c:pt idx="4">
                  <c:v>15.728268990854081</c:v>
                </c:pt>
                <c:pt idx="5">
                  <c:v>17.625361423814926</c:v>
                </c:pt>
                <c:pt idx="6">
                  <c:v>2.0067883821207362</c:v>
                </c:pt>
                <c:pt idx="7">
                  <c:v>2.8033136626214885</c:v>
                </c:pt>
              </c:numCache>
            </c:numRef>
          </c:yVal>
        </c:ser>
        <c:axId val="68317184"/>
        <c:axId val="68319104"/>
      </c:scatterChart>
      <c:valAx>
        <c:axId val="68317184"/>
        <c:scaling>
          <c:orientation val="minMax"/>
          <c:max val="80"/>
          <c:min val="50"/>
        </c:scaling>
        <c:axPos val="b"/>
        <c:title>
          <c:tx>
            <c:rich>
              <a:bodyPr/>
              <a:lstStyle/>
              <a:p>
                <a:pPr>
                  <a:defRPr lang="en-IN" sz="2200" baseline="0"/>
                </a:pPr>
                <a:r>
                  <a:rPr lang="en-US" sz="2200" baseline="0"/>
                  <a:t>Energy [MeV]</a:t>
                </a:r>
              </a:p>
            </c:rich>
          </c:tx>
          <c:layout>
            <c:manualLayout>
              <c:xMode val="edge"/>
              <c:yMode val="edge"/>
              <c:x val="0.4238864829396346"/>
              <c:y val="0.88331000291630157"/>
            </c:manualLayout>
          </c:layout>
        </c:title>
        <c:numFmt formatCode="General" sourceLinked="1"/>
        <c:minorTickMark val="out"/>
        <c:tickLblPos val="nextTo"/>
        <c:spPr>
          <a:ln w="19050">
            <a:solidFill>
              <a:sysClr val="windowText" lastClr="000000"/>
            </a:solidFill>
          </a:ln>
        </c:spPr>
        <c:txPr>
          <a:bodyPr/>
          <a:lstStyle/>
          <a:p>
            <a:pPr>
              <a:defRPr lang="en-IN" sz="1600" b="1" i="0" baseline="0"/>
            </a:pPr>
            <a:endParaRPr lang="en-US"/>
          </a:p>
        </c:txPr>
        <c:crossAx val="68319104"/>
        <c:crosses val="autoZero"/>
        <c:crossBetween val="midCat"/>
        <c:majorUnit val="5"/>
        <c:minorUnit val="1"/>
      </c:valAx>
      <c:valAx>
        <c:axId val="68319104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 lang="en-IN" sz="2200" baseline="0"/>
                </a:pPr>
                <a:r>
                  <a:rPr lang="en-US" sz="2200" baseline="0"/>
                  <a:t>Cross section [mb]</a:t>
                </a:r>
              </a:p>
            </c:rich>
          </c:tx>
          <c:layout>
            <c:manualLayout>
              <c:xMode val="edge"/>
              <c:yMode val="edge"/>
              <c:x val="5.5555555555555558E-3"/>
              <c:y val="0.20057086614173228"/>
            </c:manualLayout>
          </c:layout>
        </c:title>
        <c:numFmt formatCode="General" sourceLinked="1"/>
        <c:tickLblPos val="nextTo"/>
        <c:spPr>
          <a:ln w="19050">
            <a:solidFill>
              <a:sysClr val="windowText" lastClr="000000"/>
            </a:solidFill>
          </a:ln>
        </c:spPr>
        <c:txPr>
          <a:bodyPr/>
          <a:lstStyle/>
          <a:p>
            <a:pPr>
              <a:defRPr lang="en-IN" sz="1600" b="1" i="0" baseline="0"/>
            </a:pPr>
            <a:endParaRPr lang="en-US"/>
          </a:p>
        </c:txPr>
        <c:crossAx val="68317184"/>
        <c:crosses val="autoZero"/>
        <c:crossBetween val="midCat"/>
      </c:valAx>
      <c:spPr>
        <a:gradFill flip="none" rotWithShape="1">
          <a:gsLst>
            <a:gs pos="0">
              <a:sysClr val="window" lastClr="FFFFFF"/>
            </a:gs>
            <a:gs pos="50000">
              <a:srgbClr val="99FF99"/>
            </a:gs>
            <a:gs pos="100000">
              <a:sysClr val="window" lastClr="FFFFFF"/>
            </a:gs>
          </a:gsLst>
          <a:path path="circle">
            <a:fillToRect l="100000" t="100000"/>
          </a:path>
          <a:tileRect r="-100000" b="-100000"/>
        </a:gradFill>
      </c:spPr>
    </c:plotArea>
    <c:legend>
      <c:legendPos val="r"/>
      <c:layout>
        <c:manualLayout>
          <c:xMode val="edge"/>
          <c:yMode val="edge"/>
          <c:x val="0.64888882090244504"/>
          <c:y val="1.5549337317982541E-2"/>
          <c:w val="0.34741667708110036"/>
          <c:h val="0.27389757433374795"/>
        </c:manualLayout>
      </c:layout>
      <c:txPr>
        <a:bodyPr/>
        <a:lstStyle/>
        <a:p>
          <a:pPr>
            <a:defRPr lang="en-IN" sz="2000" b="1" i="0" baseline="0"/>
          </a:pPr>
          <a:endParaRPr lang="en-US"/>
        </a:p>
      </c:txPr>
    </c:legend>
    <c:plotVisOnly val="1"/>
  </c:chart>
  <c:spPr>
    <a:gradFill flip="none" rotWithShape="1">
      <a:gsLst>
        <a:gs pos="0">
          <a:sysClr val="window" lastClr="FFFFFF"/>
        </a:gs>
        <a:gs pos="50000">
          <a:srgbClr val="99FF99"/>
        </a:gs>
        <a:gs pos="100000">
          <a:sysClr val="window" lastClr="FFFFFF"/>
        </a:gs>
      </a:gsLst>
      <a:lin ang="2700000" scaled="1"/>
      <a:tileRect/>
    </a:gradFill>
    <a:ln w="9525">
      <a:solidFill>
        <a:schemeClr val="tx1"/>
      </a:solidFill>
    </a:ln>
  </c:spPr>
  <c:externalData r:id="rId2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D8BD4B-63A4-4F27-A768-01DE9A5A5834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E76002-BB0F-4F13-91F9-27F2FC3399F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89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IN" dirty="0" smtClean="0"/>
          </a:p>
        </p:txBody>
      </p:sp>
      <p:sp>
        <p:nvSpPr>
          <p:cNvPr id="1689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0C2EA6F-76D0-48DF-A0DE-615541AE5AF1}" type="slidenum">
              <a:rPr lang="en-IN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IN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GB" smtClean="0"/>
              <a:t>light charged particle (p, </a:t>
            </a:r>
            <a:r>
              <a:rPr lang="en-GB" smtClean="0">
                <a:sym typeface="Symbol" pitchFamily="18" charset="2"/>
              </a:rPr>
              <a:t>, </a:t>
            </a:r>
            <a:r>
              <a:rPr lang="en-GB" baseline="30000" smtClean="0">
                <a:sym typeface="Symbol" pitchFamily="18" charset="2"/>
              </a:rPr>
              <a:t>3</a:t>
            </a:r>
            <a:r>
              <a:rPr lang="en-GB" smtClean="0">
                <a:sym typeface="Symbol" pitchFamily="18" charset="2"/>
              </a:rPr>
              <a:t>He)</a:t>
            </a:r>
            <a:r>
              <a:rPr lang="en-GB" smtClean="0"/>
              <a:t>  induced reactions</a:t>
            </a:r>
          </a:p>
          <a:p>
            <a:pPr>
              <a:spcBef>
                <a:spcPct val="0"/>
              </a:spcBef>
            </a:pPr>
            <a:r>
              <a:rPr lang="en-GB" smtClean="0"/>
              <a:t>proton induced spallation reaction on heavy targets and </a:t>
            </a:r>
            <a:endParaRPr lang="en-IN" smtClean="0"/>
          </a:p>
          <a:p>
            <a:pPr>
              <a:spcBef>
                <a:spcPct val="0"/>
              </a:spcBef>
            </a:pPr>
            <a:r>
              <a:rPr lang="en-GB" smtClean="0"/>
              <a:t>heavy ion induced reactions</a:t>
            </a:r>
            <a:endParaRPr lang="en-IN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AF9FACD-1B95-46F4-9415-C1C0903B497A}" type="slidenum">
              <a:rPr lang="en-IN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IN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89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IN" smtClean="0"/>
          </a:p>
        </p:txBody>
      </p:sp>
      <p:sp>
        <p:nvSpPr>
          <p:cNvPr id="1689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0C2EA6F-76D0-48DF-A0DE-615541AE5AF1}" type="slidenum">
              <a:rPr lang="en-IN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IN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IN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8C98078-3A9A-497A-8840-3590CF7761DA}" type="slidenum">
              <a:rPr lang="en-IN"/>
              <a:pPr/>
              <a:t>23</a:t>
            </a:fld>
            <a:endParaRPr lang="en-I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D0057-561A-4DAD-97BC-9ECFE01B3750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31962-DFFA-45ED-B61F-A9DD9A461F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D0057-561A-4DAD-97BC-9ECFE01B3750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31962-DFFA-45ED-B61F-A9DD9A461F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D0057-561A-4DAD-97BC-9ECFE01B3750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31962-DFFA-45ED-B61F-A9DD9A461F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FB296E8-B821-4B48-BD4F-9EC24C24DA2C}" type="datetimeFigureOut">
              <a:rPr lang="en-US"/>
              <a:pPr>
                <a:defRPr/>
              </a:pPr>
              <a:t>5/10/2012</a:t>
            </a:fld>
            <a:endParaRPr lang="en-IN"/>
          </a:p>
        </p:txBody>
      </p:sp>
      <p:sp>
        <p:nvSpPr>
          <p:cNvPr id="7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IN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3CC866E-6654-405E-A530-D7F60B18A66B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07FD97-D42B-4F5C-960E-C8CF45969C7E}" type="datetimeFigureOut">
              <a:rPr lang="en-US"/>
              <a:pPr>
                <a:defRPr/>
              </a:pPr>
              <a:t>5/10/2012</a:t>
            </a:fld>
            <a:endParaRPr lang="en-IN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A0008E-4B81-4A2B-A09C-D500EBE6CE99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2B79E67-8024-4507-A4F6-38A5251F8282}" type="datetimeFigureOut">
              <a:rPr lang="en-US"/>
              <a:pPr>
                <a:defRPr/>
              </a:pPr>
              <a:t>5/10/2012</a:t>
            </a:fld>
            <a:endParaRPr lang="en-IN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IN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9C3147A-8EFB-411C-9428-E97DAC01C3F1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EA7977-857A-4CEE-8DFE-EFAF0F09CE2D}" type="datetimeFigureOut">
              <a:rPr lang="en-US"/>
              <a:pPr>
                <a:defRPr/>
              </a:pPr>
              <a:t>5/10/2012</a:t>
            </a:fld>
            <a:endParaRPr lang="en-IN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7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B060C4-8D94-42A1-93A9-DF7CEBE13D5A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EF64FA6-434F-40E2-9BD9-9B6242C94183}" type="datetimeFigureOut">
              <a:rPr lang="en-US"/>
              <a:pPr>
                <a:defRPr/>
              </a:pPr>
              <a:t>5/10/2012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7952BCC-9D64-421C-BEC1-9A3F92B6F995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8B7B6D-8423-40A6-84EA-3976BE8BEE8B}" type="datetimeFigureOut">
              <a:rPr lang="en-US"/>
              <a:pPr>
                <a:defRPr/>
              </a:pPr>
              <a:t>5/10/2012</a:t>
            </a:fld>
            <a:endParaRPr lang="en-IN"/>
          </a:p>
        </p:txBody>
      </p:sp>
      <p:sp>
        <p:nvSpPr>
          <p:cNvPr id="4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5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0512E3-2B55-4823-9C2F-1261FD9DD973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Rectangle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03004AF-9D4D-4B22-866C-3D1C76929AF7}" type="datetimeFigureOut">
              <a:rPr lang="en-US"/>
              <a:pPr>
                <a:defRPr/>
              </a:pPr>
              <a:t>5/10/2012</a:t>
            </a:fld>
            <a:endParaRPr lang="en-IN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IN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0DCDF67-043B-463D-BFD9-12622D969A79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55F176A-38B4-4305-9144-960B0EB648D3}" type="datetimeFigureOut">
              <a:rPr lang="en-US"/>
              <a:pPr>
                <a:defRPr/>
              </a:pPr>
              <a:t>5/10/2012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ADD2986-1708-4206-8140-85585854F740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D0057-561A-4DAD-97BC-9ECFE01B3750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31962-DFFA-45ED-B61F-A9DD9A461F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auto">
              <a:lnSpc>
                <a:spcPts val="3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  <a:cs typeface="+mn-cs"/>
            </a:endParaRPr>
          </a:p>
        </p:txBody>
      </p:sp>
      <p:sp>
        <p:nvSpPr>
          <p:cNvPr id="6" name="Flowchart: Process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lowchart: Process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6582A41-E622-49C4-84E9-09477953AE68}" type="datetimeFigureOut">
              <a:rPr lang="en-US"/>
              <a:pPr>
                <a:defRPr/>
              </a:pPr>
              <a:t>5/10/2012</a:t>
            </a:fld>
            <a:endParaRPr lang="en-IN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IN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066FF75-2B00-44C0-BAD4-DC868E84989C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AFD38-2711-43A4-B97C-6B95661A229D}" type="datetimeFigureOut">
              <a:rPr lang="en-US"/>
              <a:pPr>
                <a:defRPr/>
              </a:pPr>
              <a:t>5/10/2012</a:t>
            </a:fld>
            <a:endParaRPr lang="en-IN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FE5DDC-45A0-4E62-AB2A-F1F3C6E75932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B94B6C-D571-45BB-B713-805364013EFB}" type="datetimeFigureOut">
              <a:rPr lang="en-US"/>
              <a:pPr>
                <a:defRPr/>
              </a:pPr>
              <a:t>5/10/2012</a:t>
            </a:fld>
            <a:endParaRPr lang="en-IN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2E66D5-5467-4631-9C3C-5EA25E441AAB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DDAC78A-328A-4D28-9CC7-F3E2D35A7C58}" type="datetimeFigureOut">
              <a:rPr lang="en-US"/>
              <a:pPr>
                <a:defRPr/>
              </a:pPr>
              <a:t>5/10/2012</a:t>
            </a:fld>
            <a:endParaRPr lang="en-IN"/>
          </a:p>
        </p:txBody>
      </p:sp>
      <p:sp>
        <p:nvSpPr>
          <p:cNvPr id="7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IN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AC2EBE6-0F2F-4107-9B87-D9E64112349D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65BAB2-9975-412E-8B56-61903E3C149C}" type="datetimeFigureOut">
              <a:rPr lang="en-US"/>
              <a:pPr>
                <a:defRPr/>
              </a:pPr>
              <a:t>5/10/2012</a:t>
            </a:fld>
            <a:endParaRPr lang="en-IN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CE330E-C69C-41FB-8D3C-79AC9F67E312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C8C0B2B-C0FF-4716-B2BF-2DD2F249381B}" type="datetimeFigureOut">
              <a:rPr lang="en-US"/>
              <a:pPr>
                <a:defRPr/>
              </a:pPr>
              <a:t>5/10/2012</a:t>
            </a:fld>
            <a:endParaRPr lang="en-IN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IN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2683319-7649-4130-9F4A-2BE7BF1257B8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4650D2-9DFF-40D5-97A9-12D693D78A85}" type="datetimeFigureOut">
              <a:rPr lang="en-US"/>
              <a:pPr>
                <a:defRPr/>
              </a:pPr>
              <a:t>5/10/2012</a:t>
            </a:fld>
            <a:endParaRPr lang="en-IN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7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E1422F-052A-42E9-915A-DD147A379EE2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576DD43-D476-4E8E-A3FE-2A6503AE7732}" type="datetimeFigureOut">
              <a:rPr lang="en-US"/>
              <a:pPr>
                <a:defRPr/>
              </a:pPr>
              <a:t>5/10/2012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41A315B-D7D3-4BF8-A5BD-9421AD269FA1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EA2130-95A3-47C8-B810-2E9B42D25564}" type="datetimeFigureOut">
              <a:rPr lang="en-US"/>
              <a:pPr>
                <a:defRPr/>
              </a:pPr>
              <a:t>5/10/2012</a:t>
            </a:fld>
            <a:endParaRPr lang="en-IN"/>
          </a:p>
        </p:txBody>
      </p:sp>
      <p:sp>
        <p:nvSpPr>
          <p:cNvPr id="4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5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2A9B06-C5DE-4462-83D7-448E50DD6FB5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Rectangle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E04FF53-EF8D-4912-8437-90338B684A7A}" type="datetimeFigureOut">
              <a:rPr lang="en-US"/>
              <a:pPr>
                <a:defRPr/>
              </a:pPr>
              <a:t>5/10/2012</a:t>
            </a:fld>
            <a:endParaRPr lang="en-IN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IN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A0DF1A4-D9F9-4447-B288-7C3865FD2058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D0057-561A-4DAD-97BC-9ECFE01B3750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31962-DFFA-45ED-B61F-A9DD9A461F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8F9062D-C5E2-428C-8BDA-94DCEB6DB93B}" type="datetimeFigureOut">
              <a:rPr lang="en-US"/>
              <a:pPr>
                <a:defRPr/>
              </a:pPr>
              <a:t>5/10/2012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C8CB75B-7F1D-4F61-A239-FDBF9514DF6C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auto">
              <a:lnSpc>
                <a:spcPts val="3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  <a:cs typeface="+mn-cs"/>
            </a:endParaRPr>
          </a:p>
        </p:txBody>
      </p:sp>
      <p:sp>
        <p:nvSpPr>
          <p:cNvPr id="6" name="Flowchart: Process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lowchart: Process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41FA5EE-6D4C-4D71-B2A4-38D6EFF3F197}" type="datetimeFigureOut">
              <a:rPr lang="en-US"/>
              <a:pPr>
                <a:defRPr/>
              </a:pPr>
              <a:t>5/10/2012</a:t>
            </a:fld>
            <a:endParaRPr lang="en-IN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IN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603E93A-1547-4BAC-AB19-6C68FB4E0349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277764-1BC1-41CE-BC55-894EDCA65251}" type="datetimeFigureOut">
              <a:rPr lang="en-US"/>
              <a:pPr>
                <a:defRPr/>
              </a:pPr>
              <a:t>5/10/2012</a:t>
            </a:fld>
            <a:endParaRPr lang="en-IN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D40275-070E-42B4-BAC0-731E8C519052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90AFC-9649-4FA0-BB20-7C2E367EF04C}" type="datetimeFigureOut">
              <a:rPr lang="en-US"/>
              <a:pPr>
                <a:defRPr/>
              </a:pPr>
              <a:t>5/10/2012</a:t>
            </a:fld>
            <a:endParaRPr lang="en-IN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A518E3-720D-4E47-93BD-D5789DFA210E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Oval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Oval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Oval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2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DB7638-B035-4B56-9919-227E2339B5DB}" type="datetimeFigureOut">
              <a:rPr lang="en-US"/>
              <a:pPr>
                <a:defRPr/>
              </a:pPr>
              <a:t>5/10/2012</a:t>
            </a:fld>
            <a:endParaRPr lang="en-IN"/>
          </a:p>
        </p:txBody>
      </p:sp>
      <p:sp>
        <p:nvSpPr>
          <p:cNvPr id="23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24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0991BA-C84B-4901-96D3-BCBE53F968FE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2753C1C-C9D4-4F97-9FD2-BEC07A00E9C5}" type="datetimeFigureOut">
              <a:rPr lang="en-US"/>
              <a:pPr>
                <a:defRPr/>
              </a:pPr>
              <a:t>5/10/2012</a:t>
            </a:fld>
            <a:endParaRPr lang="en-IN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120F472-BE7E-4BEA-9314-AC21BD8DDA54}" type="slidenum">
              <a:rPr lang="en-IN"/>
              <a:pPr>
                <a:defRPr/>
              </a:pPr>
              <a:t>‹#›</a:t>
            </a:fld>
            <a:endParaRPr lang="en-IN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Oval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Oval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Oval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Oval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Oval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B5105-A9D1-4AEE-8491-D0C1F165BC10}" type="datetimeFigureOut">
              <a:rPr lang="en-US"/>
              <a:pPr>
                <a:defRPr/>
              </a:pPr>
              <a:t>5/10/2012</a:t>
            </a:fld>
            <a:endParaRPr lang="en-IN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B6AD0A-358C-49C7-9F99-C70D4B454659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2573B7-FD0D-4C7A-8F17-5989199AC203}" type="datetimeFigureOut">
              <a:rPr lang="en-US"/>
              <a:pPr>
                <a:defRPr/>
              </a:pPr>
              <a:t>5/10/2012</a:t>
            </a:fld>
            <a:endParaRPr lang="en-IN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704707-4855-4ACB-A39F-0CC240765388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E4D08B-616F-4D1D-9D68-6CA0DC7A7C2B}" type="datetimeFigureOut">
              <a:rPr lang="en-US"/>
              <a:pPr>
                <a:defRPr/>
              </a:pPr>
              <a:t>5/10/2012</a:t>
            </a:fld>
            <a:endParaRPr lang="en-IN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C758B8-1739-437F-BE11-B24E6D105BA8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F69754D-0339-42BE-9F73-B42605963F00}" type="datetimeFigureOut">
              <a:rPr lang="en-US"/>
              <a:pPr>
                <a:defRPr/>
              </a:pPr>
              <a:t>5/10/2012</a:t>
            </a:fld>
            <a:endParaRPr lang="en-IN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A85780C-2B16-4B79-A5C9-EC6BFA411F32}" type="slidenum">
              <a:rPr lang="en-IN"/>
              <a:pPr>
                <a:defRPr/>
              </a:pPr>
              <a:t>‹#›</a:t>
            </a:fld>
            <a:endParaRPr lang="en-IN"/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D0057-561A-4DAD-97BC-9ECFE01B3750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31962-DFFA-45ED-B61F-A9DD9A461F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C54327-7120-4931-BF36-B28A24A0B590}" type="datetimeFigureOut">
              <a:rPr lang="en-US"/>
              <a:pPr>
                <a:defRPr/>
              </a:pPr>
              <a:t>5/10/2012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40296F-538D-4F5B-BD31-E649F7CB100E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Straight Connector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Date Placeholder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EFA386F-EFE8-40BF-8498-C7B289662DDA}" type="datetimeFigureOut">
              <a:rPr lang="en-US"/>
              <a:pPr>
                <a:defRPr/>
              </a:pPr>
              <a:t>5/10/2012</a:t>
            </a:fld>
            <a:endParaRPr lang="en-IN"/>
          </a:p>
        </p:txBody>
      </p:sp>
      <p:sp>
        <p:nvSpPr>
          <p:cNvPr id="13" name="Slide Number Placeholder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CCCBDD9-7E4A-4DAB-AC55-ACDE366C36F7}" type="slidenum">
              <a:rPr lang="en-IN"/>
              <a:pPr>
                <a:defRPr/>
              </a:pPr>
              <a:t>‹#›</a:t>
            </a:fld>
            <a:endParaRPr lang="en-IN"/>
          </a:p>
        </p:txBody>
      </p:sp>
      <p:sp>
        <p:nvSpPr>
          <p:cNvPr id="14" name="Footer Placeholder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EF9DE72-0BA4-4C5A-996D-FBB229AA14D9}" type="datetimeFigureOut">
              <a:rPr lang="en-US"/>
              <a:pPr>
                <a:defRPr/>
              </a:pPr>
              <a:t>5/10/2012</a:t>
            </a:fld>
            <a:endParaRPr lang="en-IN"/>
          </a:p>
        </p:txBody>
      </p:sp>
      <p:sp>
        <p:nvSpPr>
          <p:cNvPr id="13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5D9C2E2-B766-4C82-87C9-21AEC3EBBB95}" type="slidenum">
              <a:rPr lang="en-IN"/>
              <a:pPr>
                <a:defRPr/>
              </a:pPr>
              <a:t>‹#›</a:t>
            </a:fld>
            <a:endParaRPr lang="en-IN"/>
          </a:p>
        </p:txBody>
      </p:sp>
      <p:sp>
        <p:nvSpPr>
          <p:cNvPr id="14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55AC21-BB82-498C-A04F-FC2C4BE48618}" type="datetimeFigureOut">
              <a:rPr lang="en-US"/>
              <a:pPr>
                <a:defRPr/>
              </a:pPr>
              <a:t>5/10/2012</a:t>
            </a:fld>
            <a:endParaRPr lang="en-IN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5050B4-28F0-45F7-8705-AB604B04536D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21CC45-826C-4981-9663-77121E7440FA}" type="datetimeFigureOut">
              <a:rPr lang="en-US"/>
              <a:pPr>
                <a:defRPr/>
              </a:pPr>
              <a:t>5/10/2012</a:t>
            </a:fld>
            <a:endParaRPr lang="en-IN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50F538-ABE5-4A6D-B1EF-845124604993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FF93AF4-A368-443C-998E-7A77B0F26897}" type="datetimeFigureOut">
              <a:rPr lang="en-US"/>
              <a:pPr>
                <a:defRPr/>
              </a:pPr>
              <a:t>5/10/2012</a:t>
            </a:fld>
            <a:endParaRPr lang="en-IN"/>
          </a:p>
        </p:txBody>
      </p:sp>
      <p:sp>
        <p:nvSpPr>
          <p:cNvPr id="7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IN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57A4C6A-590E-4624-95D9-4237B8B173C2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51B83D-F459-4A36-B89A-8ED961B2F2B9}" type="datetimeFigureOut">
              <a:rPr lang="en-US"/>
              <a:pPr>
                <a:defRPr/>
              </a:pPr>
              <a:t>5/10/2012</a:t>
            </a:fld>
            <a:endParaRPr lang="en-IN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DC5767-DB2F-4389-B3D9-548C7B928268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16CE5F2-3757-4FCD-AFE7-C5027AEE41F1}" type="datetimeFigureOut">
              <a:rPr lang="en-US"/>
              <a:pPr>
                <a:defRPr/>
              </a:pPr>
              <a:t>5/10/2012</a:t>
            </a:fld>
            <a:endParaRPr lang="en-IN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IN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5C3E634-1A5A-45BE-BA22-7B601D6F7F45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A1CD5E-DF2B-4469-9AAA-389915789567}" type="datetimeFigureOut">
              <a:rPr lang="en-US"/>
              <a:pPr>
                <a:defRPr/>
              </a:pPr>
              <a:t>5/10/2012</a:t>
            </a:fld>
            <a:endParaRPr lang="en-IN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7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EE6C81-54E1-465F-989A-00D71AECD859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397C194-620A-48DA-98F2-BAE2807E1655}" type="datetimeFigureOut">
              <a:rPr lang="en-US"/>
              <a:pPr>
                <a:defRPr/>
              </a:pPr>
              <a:t>5/10/2012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959F755-6D6E-4B52-9576-BC3621D0416D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D0057-561A-4DAD-97BC-9ECFE01B3750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31962-DFFA-45ED-B61F-A9DD9A461F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E64028-84C3-4FBC-B485-A6E9917D29B2}" type="datetimeFigureOut">
              <a:rPr lang="en-US"/>
              <a:pPr>
                <a:defRPr/>
              </a:pPr>
              <a:t>5/10/2012</a:t>
            </a:fld>
            <a:endParaRPr lang="en-IN"/>
          </a:p>
        </p:txBody>
      </p:sp>
      <p:sp>
        <p:nvSpPr>
          <p:cNvPr id="4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5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66FE94-C2C9-4751-B58B-377DC3779142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Rectangle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EA37DE3-069D-4DBF-8741-0023C5E5CFF2}" type="datetimeFigureOut">
              <a:rPr lang="en-US"/>
              <a:pPr>
                <a:defRPr/>
              </a:pPr>
              <a:t>5/10/2012</a:t>
            </a:fld>
            <a:endParaRPr lang="en-IN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IN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D5AD585-D10A-4256-A6AE-9B4EE83FBBB2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8E6EEE7-B491-4959-B748-32EDFC9743A1}" type="datetimeFigureOut">
              <a:rPr lang="en-US"/>
              <a:pPr>
                <a:defRPr/>
              </a:pPr>
              <a:t>5/10/2012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33DC106-195E-47BA-AC80-C0A7388B9E15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auto">
              <a:lnSpc>
                <a:spcPts val="3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  <a:cs typeface="+mn-cs"/>
            </a:endParaRPr>
          </a:p>
        </p:txBody>
      </p:sp>
      <p:sp>
        <p:nvSpPr>
          <p:cNvPr id="6" name="Flowchart: Process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lowchart: Process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D349F27-864E-4223-B5D9-289F87C3CC73}" type="datetimeFigureOut">
              <a:rPr lang="en-US"/>
              <a:pPr>
                <a:defRPr/>
              </a:pPr>
              <a:t>5/10/2012</a:t>
            </a:fld>
            <a:endParaRPr lang="en-IN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IN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4BF99A7-E806-4439-B93D-6840EC9AAC1D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DF0541-325E-4F93-990B-943639EBD44B}" type="datetimeFigureOut">
              <a:rPr lang="en-US"/>
              <a:pPr>
                <a:defRPr/>
              </a:pPr>
              <a:t>5/10/2012</a:t>
            </a:fld>
            <a:endParaRPr lang="en-IN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1E301D-BD59-47DF-B694-32D201181556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010DAD-E03A-48ED-ABB5-02D3B001AB41}" type="datetimeFigureOut">
              <a:rPr lang="en-US"/>
              <a:pPr>
                <a:defRPr/>
              </a:pPr>
              <a:t>5/10/2012</a:t>
            </a:fld>
            <a:endParaRPr lang="en-IN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CAAAE4-AE57-46EB-A0DC-FAD27EE6CD58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D0057-561A-4DAD-97BC-9ECFE01B3750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31962-DFFA-45ED-B61F-A9DD9A461F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D0057-561A-4DAD-97BC-9ECFE01B3750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31962-DFFA-45ED-B61F-A9DD9A461F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D0057-561A-4DAD-97BC-9ECFE01B3750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31962-DFFA-45ED-B61F-A9DD9A461F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D0057-561A-4DAD-97BC-9ECFE01B3750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31962-DFFA-45ED-B61F-A9DD9A461F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6D0057-561A-4DAD-97BC-9ECFE01B3750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831962-DFFA-45ED-B61F-A9DD9A461FC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3561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051B50F9-A549-458D-85FC-2259BF31AFDF}" type="datetimeFigureOut">
              <a:rPr lang="en-US"/>
              <a:pPr>
                <a:defRPr/>
              </a:pPr>
              <a:t>5/10/2012</a:t>
            </a:fld>
            <a:endParaRPr lang="en-IN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en-IN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E0A0D5CB-9EAF-4D47-9552-42BC202CF5D0}" type="slidenum">
              <a:rPr lang="en-IN"/>
              <a:pPr>
                <a:defRPr/>
              </a:pPr>
              <a:t>‹#›</a:t>
            </a:fld>
            <a:endParaRPr lang="en-IN"/>
          </a:p>
        </p:txBody>
      </p:sp>
      <p:sp>
        <p:nvSpPr>
          <p:cNvPr id="15" name="Rectangle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45E70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45E70"/>
          </a:solidFill>
          <a:latin typeface="Gill Sans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45E70"/>
          </a:solidFill>
          <a:latin typeface="Gill Sans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45E70"/>
          </a:solidFill>
          <a:latin typeface="Gill Sans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45E70"/>
          </a:solidFill>
          <a:latin typeface="Gill Sans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45E70"/>
          </a:solidFill>
          <a:latin typeface="Gill Sans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45E70"/>
          </a:solidFill>
          <a:latin typeface="Gill Sans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45E70"/>
          </a:solidFill>
          <a:latin typeface="Gill Sans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45E70"/>
          </a:solidFill>
          <a:latin typeface="Gill Sans MT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B32C16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F5CD2D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00794938-9D8C-4583-A07B-9734611A59B7}" type="datetimeFigureOut">
              <a:rPr lang="en-US"/>
              <a:pPr>
                <a:defRPr/>
              </a:pPr>
              <a:t>5/10/2012</a:t>
            </a:fld>
            <a:endParaRPr lang="en-IN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en-IN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E030E290-9F4F-4D9D-B0A9-3F501F5C381B}" type="slidenum">
              <a:rPr lang="en-IN"/>
              <a:pPr>
                <a:defRPr/>
              </a:pPr>
              <a:t>‹#›</a:t>
            </a:fld>
            <a:endParaRPr lang="en-IN"/>
          </a:p>
        </p:txBody>
      </p:sp>
      <p:sp>
        <p:nvSpPr>
          <p:cNvPr id="15" name="Rectangle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45E70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45E70"/>
          </a:solidFill>
          <a:latin typeface="Gill Sans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45E70"/>
          </a:solidFill>
          <a:latin typeface="Gill Sans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45E70"/>
          </a:solidFill>
          <a:latin typeface="Gill Sans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45E70"/>
          </a:solidFill>
          <a:latin typeface="Gill Sans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45E70"/>
          </a:solidFill>
          <a:latin typeface="Gill Sans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45E70"/>
          </a:solidFill>
          <a:latin typeface="Gill Sans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45E70"/>
          </a:solidFill>
          <a:latin typeface="Gill Sans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45E70"/>
          </a:solidFill>
          <a:latin typeface="Gill Sans MT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B32C16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F5CD2D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8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1D418DF-A60B-410E-992C-46AA5BC6ECCF}" type="datetimeFigureOut">
              <a:rPr lang="en-US"/>
              <a:pPr>
                <a:defRPr/>
              </a:pPr>
              <a:t>5/10/2012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 smtClean="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9175093-3CD0-4765-B58B-5CE869BAAA74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fontAlgn="base">
        <a:spcBef>
          <a:spcPct val="20000"/>
        </a:spcBef>
        <a:spcAft>
          <a:spcPct val="0"/>
        </a:spcAft>
        <a:buClr>
          <a:srgbClr val="D36F07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fontAlgn="base">
        <a:spcBef>
          <a:spcPct val="20000"/>
        </a:spcBef>
        <a:spcAft>
          <a:spcPct val="0"/>
        </a:spcAft>
        <a:buClr>
          <a:srgbClr val="F6C0AA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fontAlgn="base">
        <a:spcBef>
          <a:spcPct val="20000"/>
        </a:spcBef>
        <a:spcAft>
          <a:spcPct val="0"/>
        </a:spcAft>
        <a:buClr>
          <a:srgbClr val="CDACAE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BFB4FDC9-061E-445C-B06D-AAE23D671004}" type="datetimeFigureOut">
              <a:rPr lang="en-US"/>
              <a:pPr>
                <a:defRPr/>
              </a:pPr>
              <a:t>5/10/2012</a:t>
            </a:fld>
            <a:endParaRPr lang="en-IN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en-IN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9757FDD2-3920-47B9-9ACA-AFF50BAB9E48}" type="slidenum">
              <a:rPr lang="en-IN"/>
              <a:pPr>
                <a:defRPr/>
              </a:pPr>
              <a:t>‹#›</a:t>
            </a:fld>
            <a:endParaRPr lang="en-IN"/>
          </a:p>
        </p:txBody>
      </p:sp>
      <p:sp>
        <p:nvSpPr>
          <p:cNvPr id="15" name="Rectangle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45E70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45E70"/>
          </a:solidFill>
          <a:latin typeface="Gill Sans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45E70"/>
          </a:solidFill>
          <a:latin typeface="Gill Sans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45E70"/>
          </a:solidFill>
          <a:latin typeface="Gill Sans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45E70"/>
          </a:solidFill>
          <a:latin typeface="Gill Sans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45E70"/>
          </a:solidFill>
          <a:latin typeface="Gill Sans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45E70"/>
          </a:solidFill>
          <a:latin typeface="Gill Sans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45E70"/>
          </a:solidFill>
          <a:latin typeface="Gill Sans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45E70"/>
          </a:solidFill>
          <a:latin typeface="Gill Sans MT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B32C16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F5CD2D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gif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4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3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28600" y="381000"/>
            <a:ext cx="8229600" cy="571500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anchor="ctr">
            <a:normAutofit fontScale="70000" lnSpcReduction="20000"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Chemistry at the lead bismuth loop for EURISOL prototype 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1447800" y="4419600"/>
            <a:ext cx="7429500" cy="2071687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 marL="0" marR="0" lvl="0" indent="0" defTabSz="914400" eaLnBrk="1" fontAlgn="auto" latinLnBrk="0" hangingPunct="1">
              <a:lnSpc>
                <a:spcPct val="134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Wingdings 2"/>
              <a:buNone/>
              <a:tabLst/>
              <a:defRPr/>
            </a:pPr>
            <a:r>
              <a:rPr kumimoji="0" lang="en-IN" sz="4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Bradley Hand ITC" pitchFamily="66" charset="0"/>
                <a:ea typeface="Calibri"/>
                <a:cs typeface="Times New Roman"/>
              </a:rPr>
              <a:t>Susanta</a:t>
            </a:r>
            <a:r>
              <a:rPr kumimoji="0" lang="en-IN" sz="4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Bradley Hand ITC" pitchFamily="66" charset="0"/>
                <a:ea typeface="Calibri"/>
                <a:cs typeface="Times New Roman"/>
              </a:rPr>
              <a:t> </a:t>
            </a:r>
            <a:r>
              <a:rPr kumimoji="0" lang="en-IN" sz="4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Bradley Hand ITC" pitchFamily="66" charset="0"/>
                <a:ea typeface="Calibri"/>
                <a:cs typeface="Times New Roman"/>
              </a:rPr>
              <a:t>Lahiri</a:t>
            </a:r>
            <a:r>
              <a:rPr kumimoji="0" lang="en-IN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Bradley Hand ITC" pitchFamily="66" charset="0"/>
                <a:ea typeface="Calibri"/>
                <a:cs typeface="Times New Roman"/>
              </a:rPr>
              <a:t> </a:t>
            </a:r>
            <a:r>
              <a:rPr kumimoji="0" lang="en-IN" sz="4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Bradley Hand ITC" pitchFamily="66" charset="0"/>
                <a:ea typeface="Calibri"/>
                <a:cs typeface="Times New Roman"/>
              </a:rPr>
              <a:t/>
            </a:r>
            <a:br>
              <a:rPr kumimoji="0" lang="en-IN" sz="4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Bradley Hand ITC" pitchFamily="66" charset="0"/>
                <a:ea typeface="Calibri"/>
                <a:cs typeface="Times New Roman"/>
              </a:rPr>
            </a:br>
            <a:r>
              <a:rPr kumimoji="0" lang="en-IN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Bradley Hand ITC" pitchFamily="66" charset="0"/>
                <a:ea typeface="Calibri"/>
                <a:cs typeface="Times New Roman"/>
              </a:rPr>
              <a:t> </a:t>
            </a:r>
            <a:r>
              <a:rPr kumimoji="0" lang="en-IN" sz="4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Bradley Hand ITC" pitchFamily="66" charset="0"/>
                <a:ea typeface="Calibri"/>
                <a:cs typeface="Times New Roman"/>
              </a:rPr>
              <a:t/>
            </a:r>
            <a:br>
              <a:rPr kumimoji="0" lang="en-IN" sz="4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Bradley Hand ITC" pitchFamily="66" charset="0"/>
                <a:ea typeface="Calibri"/>
                <a:cs typeface="Times New Roman"/>
              </a:rPr>
            </a:br>
            <a:r>
              <a:rPr kumimoji="0" lang="en-IN" sz="3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ea typeface="Calibri"/>
                <a:cs typeface="Times New Roman" pitchFamily="18" charset="0"/>
              </a:rPr>
              <a:t>Saha Institute of Nuclear Physics</a:t>
            </a:r>
          </a:p>
          <a:p>
            <a:pPr marL="0" marR="0" lvl="0" indent="0" defTabSz="914400" eaLnBrk="1" fontAlgn="auto" latinLnBrk="0" hangingPunct="1">
              <a:lnSpc>
                <a:spcPct val="134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Wingdings 2"/>
              <a:buNone/>
              <a:tabLst/>
              <a:defRPr/>
            </a:pPr>
            <a:r>
              <a:rPr kumimoji="0" lang="en-IN" sz="3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ea typeface="Calibri"/>
                <a:cs typeface="Times New Roman" pitchFamily="18" charset="0"/>
              </a:rPr>
              <a:t>Kolkata, India</a:t>
            </a:r>
            <a:endParaRPr kumimoji="0" lang="en-IN" sz="34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14313" y="785813"/>
            <a:ext cx="8686800" cy="5643562"/>
          </a:xfrm>
        </p:spPr>
        <p:txBody>
          <a:bodyPr>
            <a:normAutofit fontScale="85000" lnSpcReduction="20000"/>
          </a:bodyPr>
          <a:lstStyle/>
          <a:p>
            <a:pPr marL="274320" indent="-274320" algn="ctr" fontAlgn="auto">
              <a:spcAft>
                <a:spcPts val="600"/>
              </a:spcAft>
              <a:buFont typeface="Wingdings"/>
              <a:buNone/>
              <a:defRPr/>
            </a:pPr>
            <a:r>
              <a:rPr lang="en-US" sz="2800" dirty="0" smtClean="0">
                <a:solidFill>
                  <a:srgbClr val="0000FF"/>
                </a:solidFill>
                <a:latin typeface="Britannic Bold" pitchFamily="34" charset="0"/>
              </a:rPr>
              <a:t>Production of </a:t>
            </a:r>
            <a:r>
              <a:rPr lang="en-US" sz="2800" baseline="30000" dirty="0" smtClean="0">
                <a:solidFill>
                  <a:srgbClr val="0000FF"/>
                </a:solidFill>
                <a:latin typeface="Britannic Bold" pitchFamily="34" charset="0"/>
              </a:rPr>
              <a:t>149</a:t>
            </a:r>
            <a:r>
              <a:rPr lang="en-US" sz="2800" dirty="0" smtClean="0">
                <a:solidFill>
                  <a:srgbClr val="0000FF"/>
                </a:solidFill>
                <a:latin typeface="Britannic Bold" pitchFamily="34" charset="0"/>
              </a:rPr>
              <a:t>Tb was not satisfactory</a:t>
            </a:r>
          </a:p>
          <a:p>
            <a:pPr marL="274320" indent="-274320" algn="ctr" fontAlgn="auto">
              <a:spcAft>
                <a:spcPts val="600"/>
              </a:spcAft>
              <a:buFont typeface="Wingdings"/>
              <a:buNone/>
              <a:defRPr/>
            </a:pPr>
            <a:endParaRPr lang="en-US" dirty="0" smtClean="0">
              <a:solidFill>
                <a:srgbClr val="0000FF"/>
              </a:solidFill>
              <a:latin typeface="Arial Rounded MT Bold" pitchFamily="34" charset="0"/>
            </a:endParaRPr>
          </a:p>
          <a:p>
            <a:pPr marL="274320" indent="-274320" algn="ctr" fontAlgn="auto">
              <a:spcAft>
                <a:spcPts val="600"/>
              </a:spcAft>
              <a:buFont typeface="Wingdings"/>
              <a:buNone/>
              <a:defRPr/>
            </a:pPr>
            <a:r>
              <a:rPr lang="en-US" dirty="0" smtClean="0">
                <a:latin typeface="Aharoni" pitchFamily="2" charset="-79"/>
                <a:cs typeface="Aharoni" pitchFamily="2" charset="-79"/>
              </a:rPr>
              <a:t>Possible reasons</a:t>
            </a:r>
            <a:r>
              <a:rPr lang="en-US" dirty="0" smtClean="0"/>
              <a:t> </a:t>
            </a:r>
          </a:p>
          <a:p>
            <a:pPr marL="274320" indent="-274320" algn="ctr" fontAlgn="auto">
              <a:spcAft>
                <a:spcPts val="600"/>
              </a:spcAft>
              <a:buFont typeface="Wingdings"/>
              <a:buNone/>
              <a:defRPr/>
            </a:pPr>
            <a:endParaRPr lang="en-US" dirty="0" smtClean="0"/>
          </a:p>
          <a:p>
            <a:pPr marL="274320" indent="-274320" fontAlgn="auto">
              <a:spcAft>
                <a:spcPts val="0"/>
              </a:spcAft>
              <a:buSzPct val="120000"/>
              <a:buFont typeface="Wingdings"/>
              <a:buChar char=""/>
              <a:defRPr/>
            </a:pPr>
            <a:r>
              <a:rPr lang="en-US" sz="2800" baseline="30000" dirty="0" smtClean="0">
                <a:latin typeface="Britannic Bold" pitchFamily="34" charset="0"/>
              </a:rPr>
              <a:t>    149m</a:t>
            </a:r>
            <a:r>
              <a:rPr lang="en-US" sz="2800" dirty="0" smtClean="0">
                <a:latin typeface="Britannic Bold" pitchFamily="34" charset="0"/>
              </a:rPr>
              <a:t>Tb shows high shielding towards the production of</a:t>
            </a:r>
          </a:p>
          <a:p>
            <a:pPr marL="274320" indent="-274320" fontAlgn="auto">
              <a:spcAft>
                <a:spcPts val="0"/>
              </a:spcAft>
              <a:buSzPct val="120000"/>
              <a:buFont typeface="Wingdings"/>
              <a:buNone/>
              <a:defRPr/>
            </a:pPr>
            <a:r>
              <a:rPr lang="en-US" sz="2800" dirty="0" smtClean="0">
                <a:latin typeface="Britannic Bold" pitchFamily="34" charset="0"/>
              </a:rPr>
              <a:t>      </a:t>
            </a:r>
            <a:r>
              <a:rPr lang="en-US" sz="2800" baseline="30000" dirty="0" smtClean="0">
                <a:latin typeface="Britannic Bold" pitchFamily="34" charset="0"/>
              </a:rPr>
              <a:t>149</a:t>
            </a:r>
            <a:r>
              <a:rPr lang="en-US" sz="2800" dirty="0" smtClean="0">
                <a:latin typeface="Britannic Bold" pitchFamily="34" charset="0"/>
              </a:rPr>
              <a:t>Tb</a:t>
            </a:r>
          </a:p>
          <a:p>
            <a:pPr marL="274320" indent="-274320" algn="ctr" fontAlgn="auto">
              <a:spcAft>
                <a:spcPts val="600"/>
              </a:spcAft>
              <a:buFont typeface="Wingdings"/>
              <a:buNone/>
              <a:defRPr/>
            </a:pPr>
            <a:endParaRPr lang="en-US" sz="2800" dirty="0" smtClean="0">
              <a:latin typeface="Britannic Bold" pitchFamily="34" charset="0"/>
            </a:endParaRPr>
          </a:p>
          <a:p>
            <a:pPr marL="274320" indent="-274320" fontAlgn="auto">
              <a:spcAft>
                <a:spcPts val="0"/>
              </a:spcAft>
              <a:buSzPct val="120000"/>
              <a:buFont typeface="Wingdings"/>
              <a:buChar char=""/>
              <a:defRPr/>
            </a:pPr>
            <a:r>
              <a:rPr lang="en-US" sz="2800" baseline="30000" dirty="0" smtClean="0">
                <a:latin typeface="Britannic Bold" pitchFamily="34" charset="0"/>
              </a:rPr>
              <a:t> </a:t>
            </a:r>
            <a:r>
              <a:rPr lang="en-US" sz="2800" dirty="0" smtClean="0">
                <a:latin typeface="Britannic Bold" pitchFamily="34" charset="0"/>
              </a:rPr>
              <a:t>  The high initial angular momentum of the compound</a:t>
            </a:r>
          </a:p>
          <a:p>
            <a:pPr marL="274320" indent="-274320" fontAlgn="auto">
              <a:spcAft>
                <a:spcPts val="0"/>
              </a:spcAft>
              <a:buSzPct val="120000"/>
              <a:buFont typeface="Wingdings"/>
              <a:buNone/>
              <a:defRPr/>
            </a:pPr>
            <a:r>
              <a:rPr lang="en-US" sz="2800" dirty="0" smtClean="0">
                <a:latin typeface="Britannic Bold" pitchFamily="34" charset="0"/>
              </a:rPr>
              <a:t>       nucleus formed in </a:t>
            </a:r>
            <a:r>
              <a:rPr lang="en-US" sz="2800" baseline="30000" dirty="0" smtClean="0">
                <a:latin typeface="Britannic Bold" pitchFamily="34" charset="0"/>
              </a:rPr>
              <a:t>12</a:t>
            </a:r>
            <a:r>
              <a:rPr lang="en-US" sz="2800" dirty="0" smtClean="0">
                <a:latin typeface="Britannic Bold" pitchFamily="34" charset="0"/>
              </a:rPr>
              <a:t>C+</a:t>
            </a:r>
            <a:r>
              <a:rPr lang="en-US" sz="2800" baseline="30000" dirty="0" smtClean="0">
                <a:latin typeface="Britannic Bold" pitchFamily="34" charset="0"/>
              </a:rPr>
              <a:t>141</a:t>
            </a:r>
            <a:r>
              <a:rPr lang="en-US" sz="2800" dirty="0" smtClean="0">
                <a:latin typeface="Britannic Bold" pitchFamily="34" charset="0"/>
              </a:rPr>
              <a:t>Pr reaction likely populates </a:t>
            </a:r>
          </a:p>
          <a:p>
            <a:pPr marL="274320" indent="-274320" fontAlgn="auto">
              <a:spcAft>
                <a:spcPts val="0"/>
              </a:spcAft>
              <a:buSzPct val="120000"/>
              <a:buFont typeface="Wingdings"/>
              <a:buNone/>
              <a:defRPr/>
            </a:pPr>
            <a:r>
              <a:rPr lang="en-US" sz="2800" dirty="0" smtClean="0">
                <a:latin typeface="Britannic Bold" pitchFamily="34" charset="0"/>
              </a:rPr>
              <a:t>       the high spin (11/2-) isomer (</a:t>
            </a:r>
            <a:r>
              <a:rPr lang="en-US" sz="2800" baseline="30000" dirty="0" smtClean="0">
                <a:latin typeface="Britannic Bold" pitchFamily="34" charset="0"/>
              </a:rPr>
              <a:t>149m</a:t>
            </a:r>
            <a:r>
              <a:rPr lang="en-US" sz="2800" dirty="0" smtClean="0">
                <a:latin typeface="Britannic Bold" pitchFamily="34" charset="0"/>
              </a:rPr>
              <a:t>Tb) which directly</a:t>
            </a:r>
          </a:p>
          <a:p>
            <a:pPr marL="274320" indent="-274320" fontAlgn="auto">
              <a:spcAft>
                <a:spcPts val="0"/>
              </a:spcAft>
              <a:buSzPct val="120000"/>
              <a:buFont typeface="Wingdings"/>
              <a:buNone/>
              <a:defRPr/>
            </a:pPr>
            <a:r>
              <a:rPr lang="en-US" sz="2800" dirty="0" smtClean="0">
                <a:latin typeface="Britannic Bold" pitchFamily="34" charset="0"/>
              </a:rPr>
              <a:t>       decays to </a:t>
            </a:r>
            <a:r>
              <a:rPr lang="en-US" sz="2800" baseline="30000" dirty="0" smtClean="0">
                <a:latin typeface="Britannic Bold" pitchFamily="34" charset="0"/>
              </a:rPr>
              <a:t>149</a:t>
            </a:r>
            <a:r>
              <a:rPr lang="en-US" sz="2800" dirty="0" smtClean="0">
                <a:latin typeface="Britannic Bold" pitchFamily="34" charset="0"/>
              </a:rPr>
              <a:t>Gd.</a:t>
            </a:r>
          </a:p>
          <a:p>
            <a:pPr marL="274320" indent="-274320" fontAlgn="auto">
              <a:spcAft>
                <a:spcPts val="0"/>
              </a:spcAft>
              <a:buSzPct val="120000"/>
              <a:buFont typeface="Wingdings"/>
              <a:buNone/>
              <a:defRPr/>
            </a:pPr>
            <a:endParaRPr lang="en-US" sz="2800" dirty="0" smtClean="0">
              <a:latin typeface="Britannic Bold" pitchFamily="34" charset="0"/>
            </a:endParaRPr>
          </a:p>
          <a:p>
            <a:pPr marL="274320" indent="-274320" fontAlgn="auto">
              <a:spcAft>
                <a:spcPts val="0"/>
              </a:spcAft>
              <a:buSzPct val="120000"/>
              <a:buFont typeface="Wingdings"/>
              <a:buChar char=""/>
              <a:defRPr/>
            </a:pPr>
            <a:r>
              <a:rPr lang="en-US" sz="2800" baseline="30000" dirty="0" smtClean="0">
                <a:latin typeface="Britannic Bold" pitchFamily="34" charset="0"/>
              </a:rPr>
              <a:t>    149</a:t>
            </a:r>
            <a:r>
              <a:rPr lang="en-US" sz="2800" dirty="0" smtClean="0">
                <a:latin typeface="Britannic Bold" pitchFamily="34" charset="0"/>
              </a:rPr>
              <a:t>Tb (spin 1/2+) is produced only from the decay of low</a:t>
            </a:r>
          </a:p>
          <a:p>
            <a:pPr marL="274320" indent="-274320" fontAlgn="auto">
              <a:spcAft>
                <a:spcPts val="0"/>
              </a:spcAft>
              <a:buSzPct val="120000"/>
              <a:buFont typeface="Wingdings"/>
              <a:buNone/>
              <a:defRPr/>
            </a:pPr>
            <a:r>
              <a:rPr lang="en-US" sz="2800" dirty="0" smtClean="0">
                <a:latin typeface="Britannic Bold" pitchFamily="34" charset="0"/>
              </a:rPr>
              <a:t>      spin states of the compound nucleus. </a:t>
            </a:r>
          </a:p>
          <a:p>
            <a:pPr marL="274320" indent="-274320" fontAlgn="auto">
              <a:spcAft>
                <a:spcPts val="0"/>
              </a:spcAft>
              <a:buSzPct val="120000"/>
              <a:buFont typeface="Wingdings"/>
              <a:buNone/>
              <a:defRPr/>
            </a:pPr>
            <a:endParaRPr lang="en-US" dirty="0" smtClean="0">
              <a:latin typeface="Britannic Bold" pitchFamily="34" charset="0"/>
            </a:endParaRPr>
          </a:p>
          <a:p>
            <a:pPr marL="274320" indent="-274320" fontAlgn="auto">
              <a:spcAft>
                <a:spcPts val="0"/>
              </a:spcAft>
              <a:buSzPct val="120000"/>
              <a:buFont typeface="Wingdings"/>
              <a:buNone/>
              <a:defRPr/>
            </a:pPr>
            <a:endParaRPr lang="en-US" dirty="0" smtClean="0">
              <a:latin typeface="Britannic Bold" pitchFamily="34" charset="0"/>
            </a:endParaRPr>
          </a:p>
          <a:p>
            <a:pPr marL="274320" indent="-274320" fontAlgn="auto">
              <a:spcAft>
                <a:spcPts val="0"/>
              </a:spcAft>
              <a:buSzPct val="120000"/>
              <a:buFont typeface="Wingdings"/>
              <a:buNone/>
              <a:defRPr/>
            </a:pPr>
            <a:endParaRPr lang="en-US" dirty="0" smtClean="0">
              <a:latin typeface="Britannic Bold" pitchFamily="34" charset="0"/>
            </a:endParaRP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642938" y="1357313"/>
          <a:ext cx="7381885" cy="4450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71505"/>
                <a:gridCol w="1857388"/>
                <a:gridCol w="1928826"/>
                <a:gridCol w="2071702"/>
                <a:gridCol w="952464"/>
              </a:tblGrid>
              <a:tr h="370840"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7/2-            0</a:t>
                      </a:r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IN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                     </a:t>
                      </a:r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baseline="30000" dirty="0" smtClean="0"/>
                        <a:t>149</a:t>
                      </a:r>
                      <a:r>
                        <a:rPr lang="en-US" dirty="0" smtClean="0"/>
                        <a:t>Dy (4.23 min)</a:t>
                      </a:r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IN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IN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11/2-          35.8</a:t>
                      </a:r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baseline="30000" dirty="0" smtClean="0"/>
                        <a:t>149m</a:t>
                      </a:r>
                      <a:r>
                        <a:rPr lang="en-US" dirty="0" smtClean="0"/>
                        <a:t>Tb (4.16</a:t>
                      </a:r>
                      <a:r>
                        <a:rPr lang="en-US" baseline="0" dirty="0" smtClean="0"/>
                        <a:t> min)</a:t>
                      </a:r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IN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    99.978%    </a:t>
                      </a:r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1/2+              0                 </a:t>
                      </a:r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0.022% </a:t>
                      </a:r>
                      <a:r>
                        <a:rPr lang="en-US" dirty="0" smtClean="0">
                          <a:sym typeface="Symbol"/>
                        </a:rPr>
                        <a:t></a:t>
                      </a:r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IN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baseline="30000" dirty="0" smtClean="0"/>
                        <a:t>149</a:t>
                      </a:r>
                      <a:r>
                        <a:rPr lang="en-US" dirty="0" smtClean="0"/>
                        <a:t>Tb (4.1 h)</a:t>
                      </a:r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</a:t>
                      </a:r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83.3%     </a:t>
                      </a:r>
                      <a:r>
                        <a:rPr lang="en-IN" dirty="0" smtClean="0"/>
                        <a:t>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16.7%  </a:t>
                      </a:r>
                      <a:r>
                        <a:rPr lang="en-US" dirty="0" smtClean="0">
                          <a:sym typeface="Symbol"/>
                        </a:rPr>
                        <a:t></a:t>
                      </a:r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7/2-             </a:t>
                      </a:r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N" dirty="0" smtClean="0"/>
                        <a:t></a:t>
                      </a:r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baseline="30000" dirty="0" smtClean="0"/>
                        <a:t>149</a:t>
                      </a:r>
                      <a:r>
                        <a:rPr lang="en-US" dirty="0" smtClean="0"/>
                        <a:t>Gd (9.28 d)</a:t>
                      </a:r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cxnSp>
        <p:nvCxnSpPr>
          <p:cNvPr id="9" name="Straight Arrow Connector 8"/>
          <p:cNvCxnSpPr/>
          <p:nvPr/>
        </p:nvCxnSpPr>
        <p:spPr>
          <a:xfrm rot="5400000">
            <a:off x="4393406" y="1750219"/>
            <a:ext cx="642938" cy="57150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5400000">
            <a:off x="2464594" y="2893219"/>
            <a:ext cx="642938" cy="57150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5400000">
            <a:off x="2464594" y="3250407"/>
            <a:ext cx="642937" cy="57150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Down Arrow 12"/>
          <p:cNvSpPr/>
          <p:nvPr/>
        </p:nvSpPr>
        <p:spPr>
          <a:xfrm>
            <a:off x="5000625" y="2857500"/>
            <a:ext cx="71438" cy="714375"/>
          </a:xfrm>
          <a:prstGeom prst="downArrow">
            <a:avLst>
              <a:gd name="adj1" fmla="val 50000"/>
              <a:gd name="adj2" fmla="val 95543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N"/>
          </a:p>
        </p:txBody>
      </p:sp>
      <p:sp>
        <p:nvSpPr>
          <p:cNvPr id="14" name="Down Arrow 13"/>
          <p:cNvSpPr/>
          <p:nvPr/>
        </p:nvSpPr>
        <p:spPr>
          <a:xfrm>
            <a:off x="4714875" y="3214688"/>
            <a:ext cx="71438" cy="785812"/>
          </a:xfrm>
          <a:prstGeom prst="downArrow">
            <a:avLst>
              <a:gd name="adj1" fmla="val 50000"/>
              <a:gd name="adj2" fmla="val 95543"/>
            </a:avLst>
          </a:pr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N"/>
          </a:p>
        </p:txBody>
      </p:sp>
      <p:cxnSp>
        <p:nvCxnSpPr>
          <p:cNvPr id="15" name="Straight Arrow Connector 14"/>
          <p:cNvCxnSpPr/>
          <p:nvPr/>
        </p:nvCxnSpPr>
        <p:spPr>
          <a:xfrm rot="5400000">
            <a:off x="607219" y="4750594"/>
            <a:ext cx="642938" cy="57150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81" name="Title 1"/>
          <p:cNvSpPr>
            <a:spLocks noGrp="1"/>
          </p:cNvSpPr>
          <p:nvPr>
            <p:ph type="title"/>
          </p:nvPr>
        </p:nvSpPr>
        <p:spPr bwMode="auto">
          <a:xfrm>
            <a:off x="428625" y="285750"/>
            <a:ext cx="7467600" cy="6318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z="3200" b="1" cap="none" smtClean="0">
                <a:solidFill>
                  <a:schemeClr val="tx1"/>
                </a:solidFill>
              </a:rPr>
              <a:t>Why low cross section?</a:t>
            </a:r>
            <a:endParaRPr lang="en-IN" sz="3200" b="1" cap="none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86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9525" y="2286000"/>
            <a:ext cx="532447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4869" name="TextBox 7"/>
          <p:cNvSpPr txBox="1">
            <a:spLocks noChangeArrowheads="1"/>
          </p:cNvSpPr>
          <p:nvPr/>
        </p:nvSpPr>
        <p:spPr bwMode="auto">
          <a:xfrm>
            <a:off x="3733800" y="6172200"/>
            <a:ext cx="54102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 dirty="0">
                <a:solidFill>
                  <a:srgbClr val="FF0000"/>
                </a:solidFill>
                <a:latin typeface="Gill Sans MT" pitchFamily="34" charset="0"/>
              </a:rPr>
              <a:t>Identified probable radionuclides by our group</a:t>
            </a:r>
          </a:p>
        </p:txBody>
      </p:sp>
      <p:pic>
        <p:nvPicPr>
          <p:cNvPr id="16487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590800"/>
            <a:ext cx="3962400" cy="402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-12700" y="30162"/>
            <a:ext cx="2603500" cy="65563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  <a:t>Our aim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1066800" y="762000"/>
            <a:ext cx="700087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65760" marR="0" lvl="0" indent="-283464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150000"/>
              <a:buFont typeface="Wingdings 2"/>
              <a:buBlip>
                <a:blip r:embed="rId5"/>
              </a:buBlip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30000"/>
                    <a:satMod val="150000"/>
                  </a:schemeClr>
                </a:solidFill>
                <a:effectLst/>
                <a:uLnTx/>
                <a:uFillTx/>
                <a:latin typeface="Aharoni" pitchFamily="2" charset="-79"/>
                <a:ea typeface="+mn-ea"/>
                <a:cs typeface="Aharoni" pitchFamily="2" charset="-79"/>
              </a:rPr>
              <a:t>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haroni" pitchFamily="2" charset="-79"/>
                <a:ea typeface="+mn-ea"/>
                <a:cs typeface="Aharoni" pitchFamily="2" charset="-79"/>
              </a:rPr>
              <a:t>Identification of radionuclides 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shade val="30000"/>
                  <a:satMod val="150000"/>
                </a:schemeClr>
              </a:solidFill>
              <a:effectLst/>
              <a:uLnTx/>
              <a:uFillTx/>
              <a:latin typeface="Aharoni" pitchFamily="2" charset="-79"/>
              <a:ea typeface="+mn-ea"/>
              <a:cs typeface="Aharoni" pitchFamily="2" charset="-79"/>
            </a:endParaRPr>
          </a:p>
          <a:p>
            <a:pPr marL="365760" marR="0" lvl="0" indent="-283464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150000"/>
              <a:buFont typeface="Wingdings 2"/>
              <a:buBlip>
                <a:blip r:embed="rId5"/>
              </a:buBlip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haroni" pitchFamily="2" charset="-79"/>
                <a:ea typeface="+mn-ea"/>
                <a:cs typeface="Aharoni" pitchFamily="2" charset="-79"/>
              </a:rPr>
              <a:t>Quantification of each radionuclide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shade val="30000"/>
                  <a:satMod val="150000"/>
                </a:schemeClr>
              </a:solidFill>
              <a:effectLst/>
              <a:uLnTx/>
              <a:uFillTx/>
              <a:latin typeface="Aharoni" pitchFamily="2" charset="-79"/>
              <a:ea typeface="+mn-ea"/>
              <a:cs typeface="Aharoni" pitchFamily="2" charset="-79"/>
            </a:endParaRPr>
          </a:p>
          <a:p>
            <a:pPr marL="365760" marR="0" lvl="0" indent="-283464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150000"/>
              <a:buFont typeface="Wingdings 2"/>
              <a:buBlip>
                <a:blip r:embed="rId5"/>
              </a:buBlip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30000"/>
                    <a:satMod val="150000"/>
                  </a:schemeClr>
                </a:solidFill>
                <a:effectLst/>
                <a:uLnTx/>
                <a:uFillTx/>
                <a:latin typeface="Aharoni" pitchFamily="2" charset="-79"/>
                <a:ea typeface="+mn-ea"/>
                <a:cs typeface="Aharoni" pitchFamily="2" charset="-79"/>
              </a:rPr>
              <a:t>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haroni" pitchFamily="2" charset="-79"/>
                <a:ea typeface="+mn-ea"/>
                <a:cs typeface="Aharoni" pitchFamily="2" charset="-79"/>
              </a:rPr>
              <a:t>Development of chemical separation techniques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30000"/>
                    <a:satMod val="150000"/>
                  </a:schemeClr>
                </a:solidFill>
                <a:effectLst/>
                <a:uLnTx/>
                <a:uFillTx/>
                <a:latin typeface="Aharoni" pitchFamily="2" charset="-79"/>
                <a:ea typeface="+mn-ea"/>
                <a:cs typeface="Aharoni" pitchFamily="2" charset="-79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30000"/>
                  <a:satMod val="150000"/>
                </a:schemeClr>
              </a:solidFill>
              <a:effectLst/>
              <a:uLnTx/>
              <a:uFillTx/>
              <a:latin typeface="Aharoni" pitchFamily="2" charset="-79"/>
              <a:ea typeface="+mn-ea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7313" y="0"/>
            <a:ext cx="7497762" cy="428625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2000" dirty="0" smtClean="0">
                <a:solidFill>
                  <a:schemeClr val="tx1"/>
                </a:solidFill>
                <a:latin typeface="Arial Black" pitchFamily="34" charset="0"/>
              </a:rPr>
              <a:t>Results we found</a:t>
            </a:r>
            <a:endParaRPr lang="en-US" sz="2000" dirty="0">
              <a:solidFill>
                <a:schemeClr val="tx1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143108" y="428604"/>
          <a:ext cx="5929354" cy="6357982"/>
        </p:xfrm>
        <a:graphic>
          <a:graphicData uri="http://schemas.openxmlformats.org/drawingml/2006/table">
            <a:tbl>
              <a:tblPr>
                <a:effectLst>
                  <a:innerShdw blurRad="114300">
                    <a:prstClr val="black"/>
                  </a:innerShdw>
                </a:effectLst>
              </a:tblPr>
              <a:tblGrid>
                <a:gridCol w="2032979"/>
                <a:gridCol w="1967549"/>
                <a:gridCol w="1928826"/>
              </a:tblGrid>
              <a:tr h="51573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7E0000"/>
                          </a:solidFill>
                          <a:effectLst/>
                          <a:latin typeface="Arial Black" pitchFamily="34" charset="0"/>
                          <a:ea typeface="MS Mincho"/>
                          <a:cs typeface="Times New Roman"/>
                        </a:rPr>
                        <a:t>Radioisotope </a:t>
                      </a:r>
                      <a:r>
                        <a:rPr lang="en-US" sz="1200" b="1" dirty="0" smtClean="0">
                          <a:solidFill>
                            <a:srgbClr val="7E0000"/>
                          </a:solidFill>
                          <a:effectLst/>
                          <a:latin typeface="Arial Black" pitchFamily="34" charset="0"/>
                          <a:ea typeface="MS Mincho"/>
                          <a:cs typeface="Times New Roman"/>
                        </a:rPr>
                        <a:t>present</a:t>
                      </a:r>
                      <a:endParaRPr lang="en-US" sz="1200" dirty="0">
                        <a:solidFill>
                          <a:srgbClr val="7E0000"/>
                        </a:solidFill>
                        <a:effectLst/>
                        <a:latin typeface="Arial Black" pitchFamily="34" charset="0"/>
                        <a:ea typeface="MS Mincho"/>
                        <a:cs typeface="Times New Roman"/>
                      </a:endParaRP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7E0000"/>
                          </a:solidFill>
                          <a:effectLst/>
                          <a:latin typeface="Arial Black" pitchFamily="34" charset="0"/>
                          <a:ea typeface="MS Mincho"/>
                          <a:cs typeface="Times New Roman"/>
                        </a:rPr>
                        <a:t>Radioisotopes </a:t>
                      </a:r>
                      <a:endParaRPr lang="en-US" sz="1200" b="1" dirty="0" smtClean="0">
                        <a:solidFill>
                          <a:srgbClr val="7E0000"/>
                        </a:solidFill>
                        <a:effectLst/>
                        <a:latin typeface="Arial Black" pitchFamily="34" charset="0"/>
                        <a:ea typeface="MS Mincho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rgbClr val="7E0000"/>
                          </a:solidFill>
                          <a:effectLst/>
                          <a:latin typeface="Arial Black" pitchFamily="34" charset="0"/>
                          <a:ea typeface="MS Mincho"/>
                          <a:cs typeface="Times New Roman"/>
                        </a:rPr>
                        <a:t>to </a:t>
                      </a:r>
                      <a:r>
                        <a:rPr lang="en-US" sz="1200" b="1" dirty="0">
                          <a:solidFill>
                            <a:srgbClr val="7E0000"/>
                          </a:solidFill>
                          <a:effectLst/>
                          <a:latin typeface="Arial Black" pitchFamily="34" charset="0"/>
                          <a:ea typeface="MS Mincho"/>
                          <a:cs typeface="Times New Roman"/>
                        </a:rPr>
                        <a:t>be </a:t>
                      </a:r>
                      <a:r>
                        <a:rPr lang="en-US" sz="1200" b="1" dirty="0" smtClean="0">
                          <a:solidFill>
                            <a:srgbClr val="7E0000"/>
                          </a:solidFill>
                          <a:effectLst/>
                          <a:latin typeface="Arial Black" pitchFamily="34" charset="0"/>
                          <a:ea typeface="MS Mincho"/>
                          <a:cs typeface="Times New Roman"/>
                        </a:rPr>
                        <a:t>confirmed</a:t>
                      </a:r>
                      <a:endParaRPr lang="en-US" sz="1200" dirty="0">
                        <a:solidFill>
                          <a:srgbClr val="7E0000"/>
                        </a:solidFill>
                        <a:effectLst/>
                        <a:latin typeface="Arial Black" pitchFamily="34" charset="0"/>
                        <a:ea typeface="MS Mincho"/>
                        <a:cs typeface="Times New Roman"/>
                      </a:endParaRP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7E0000"/>
                          </a:solidFill>
                          <a:effectLst/>
                          <a:latin typeface="Arial Black" pitchFamily="34" charset="0"/>
                          <a:ea typeface="MS Mincho"/>
                          <a:cs typeface="Times New Roman"/>
                        </a:rPr>
                        <a:t>Radioisotopes </a:t>
                      </a:r>
                      <a:endParaRPr lang="en-US" sz="1200" b="1" dirty="0" smtClean="0">
                        <a:solidFill>
                          <a:srgbClr val="7E0000"/>
                        </a:solidFill>
                        <a:effectLst/>
                        <a:latin typeface="Arial Black" pitchFamily="34" charset="0"/>
                        <a:ea typeface="MS Mincho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rgbClr val="7E0000"/>
                          </a:solidFill>
                          <a:effectLst/>
                          <a:latin typeface="Arial Black" pitchFamily="34" charset="0"/>
                          <a:ea typeface="MS Mincho"/>
                          <a:cs typeface="Times New Roman"/>
                        </a:rPr>
                        <a:t>to </a:t>
                      </a:r>
                      <a:r>
                        <a:rPr lang="en-US" sz="1200" b="1" dirty="0">
                          <a:solidFill>
                            <a:srgbClr val="7E0000"/>
                          </a:solidFill>
                          <a:effectLst/>
                          <a:latin typeface="Arial Black" pitchFamily="34" charset="0"/>
                          <a:ea typeface="MS Mincho"/>
                          <a:cs typeface="Times New Roman"/>
                        </a:rPr>
                        <a:t>be </a:t>
                      </a:r>
                      <a:r>
                        <a:rPr lang="en-US" sz="1200" b="1" dirty="0" smtClean="0">
                          <a:solidFill>
                            <a:srgbClr val="7E0000"/>
                          </a:solidFill>
                          <a:effectLst/>
                          <a:latin typeface="Arial Black" pitchFamily="34" charset="0"/>
                          <a:ea typeface="MS Mincho"/>
                          <a:cs typeface="Times New Roman"/>
                        </a:rPr>
                        <a:t>confirmed</a:t>
                      </a:r>
                      <a:endParaRPr lang="en-US" sz="1200" dirty="0">
                        <a:solidFill>
                          <a:srgbClr val="7E0000"/>
                        </a:solidFill>
                        <a:effectLst/>
                        <a:latin typeface="Arial Black" pitchFamily="34" charset="0"/>
                        <a:ea typeface="MS Mincho"/>
                        <a:cs typeface="Times New Roman"/>
                      </a:endParaRP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06099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As-72     (26.0 h 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As-74    (17.77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Pr-142    (19.12 h)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06099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Co-56     (77.27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Au-194   (38.02 h)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Pt-188     (10.2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06099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Co-58     (70.86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Au-199    (3.139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Pt-195m    (4.01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06099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Co-60    (1925.28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Ba-128   (2.43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Rb-84    (33.1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06099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Cr-51    (27.7025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Ba-135m    (28.7 h)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Rb-86    (18.642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06099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Eu-145    (5.93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Be-7    (53.22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Re-183    (70.0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06099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Eu-146    (4.61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Ca-47    (4.536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Re-186    (3.7186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06099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Eu-147    (24.1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Co-57    (271.74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Re-189    (24.3 h)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06099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Eu-150m   (12.8 h)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Cs-129    (32.06 h)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Rh-101    (3.3 y)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06099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Fe-59    (44.495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Er-172    (49.3 h)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Rh-101m  (4.34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06099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Gd-146   (48.27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Eu-148    (54.5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Rh-105    (35.36 h)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06099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Gd-153    (240.4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Eu-149    (93.1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Ru-103    (39.26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06099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Hf-175    (70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Hf-172    (1.87 y)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Ru-97    (2.791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06099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Hg-203   (46.595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Hg-195m    (41.6 h)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Sc-44m    (58.61 h)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06099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Ir-188    (41.5 h)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I-123    (13.232 h)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Sc-47    (3.3492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06099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Lu-172    (6.7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I-133    (20.8 h)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Sc-48    (43.67 h)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06099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Mo-99    (2.7489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In-111    (2.8047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Se-75    (119.779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06099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Os-185    (93.6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Ir-192    (73.827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Sm-153    (46.284 h)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06099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Rb-83    (86.2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Ir-194    (19.28 h)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Sn-113    (115.09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06099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Re-188   (17.003 h)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Lu-173    (1.37 y)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Tb-153    (2.34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06099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Sc-46    (83.79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Mg-28    (20.915 h)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Tb-155    (5.32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06099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Ta-183   (5.1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Mn-54    (312.12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Tc-95     (20.0 h)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06099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Tc-99m   (6.0058 h)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Na-22    (2.6027 y)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Te-121m   (154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06099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V-48     (15.9735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Nb-92m    (10.15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Tm-167    (9.25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06099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Y-88    (106.616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Nb-95    (34.991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Y-87m    (13.37 h)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06099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Yb-169    (32.018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Ni-57    (35.6 h)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Zn-69m    (13.76 h)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06099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Zr-95    (64.032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Pd-100    (3.63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Zr-86    (16.5 h)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77576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Pm-143    (265 d)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Zr-97    (16.744 h)</a:t>
                      </a: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74638"/>
            <a:ext cx="7499350" cy="654050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r>
              <a:rPr lang="en-US" sz="3200" b="1" dirty="0" smtClean="0">
                <a:solidFill>
                  <a:schemeClr val="tx1"/>
                </a:solidFill>
              </a:rPr>
              <a:t>Work plan</a:t>
            </a:r>
            <a:endParaRPr lang="en-IN" sz="3200" b="1" dirty="0">
              <a:solidFill>
                <a:schemeClr val="tx1"/>
              </a:solidFill>
            </a:endParaRPr>
          </a:p>
        </p:txBody>
      </p:sp>
      <p:sp>
        <p:nvSpPr>
          <p:cNvPr id="13315" name="Rectangle 2"/>
          <p:cNvSpPr>
            <a:spLocks noChangeArrowheads="1"/>
          </p:cNvSpPr>
          <p:nvPr/>
        </p:nvSpPr>
        <p:spPr bwMode="auto">
          <a:xfrm>
            <a:off x="1944688" y="1143000"/>
            <a:ext cx="719137" cy="1524000"/>
          </a:xfrm>
          <a:prstGeom prst="rect">
            <a:avLst/>
          </a:prstGeom>
          <a:solidFill>
            <a:srgbClr val="76923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  <a:p>
            <a:endParaRPr lang="en-US"/>
          </a:p>
          <a:p>
            <a:pPr algn="ctr"/>
            <a:endParaRPr lang="en-US" sz="2800" b="1">
              <a:solidFill>
                <a:schemeClr val="bg1"/>
              </a:solidFill>
            </a:endParaRPr>
          </a:p>
          <a:p>
            <a:pPr algn="ctr"/>
            <a:r>
              <a:rPr lang="en-US" sz="2800" b="1">
                <a:solidFill>
                  <a:schemeClr val="bg1"/>
                </a:solidFill>
              </a:rPr>
              <a:t>1</a:t>
            </a:r>
            <a:endParaRPr lang="en-IN" sz="2800" b="1">
              <a:solidFill>
                <a:schemeClr val="bg1"/>
              </a:solidFill>
            </a:endParaRPr>
          </a:p>
        </p:txBody>
      </p:sp>
      <p:sp>
        <p:nvSpPr>
          <p:cNvPr id="13316" name="Rectangle 3"/>
          <p:cNvSpPr>
            <a:spLocks noChangeArrowheads="1"/>
          </p:cNvSpPr>
          <p:nvPr/>
        </p:nvSpPr>
        <p:spPr bwMode="auto">
          <a:xfrm>
            <a:off x="1943100" y="2667000"/>
            <a:ext cx="720725" cy="1143000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dirty="0"/>
          </a:p>
          <a:p>
            <a:pPr algn="ctr"/>
            <a:r>
              <a:rPr lang="en-US" sz="2800" b="1" dirty="0" smtClean="0"/>
              <a:t>2</a:t>
            </a:r>
            <a:endParaRPr lang="en-IN" sz="2800" b="1" dirty="0"/>
          </a:p>
        </p:txBody>
      </p:sp>
      <p:sp>
        <p:nvSpPr>
          <p:cNvPr id="13317" name="Rectangle 3"/>
          <p:cNvSpPr>
            <a:spLocks noChangeArrowheads="1"/>
          </p:cNvSpPr>
          <p:nvPr/>
        </p:nvSpPr>
        <p:spPr bwMode="auto">
          <a:xfrm>
            <a:off x="1946275" y="3733800"/>
            <a:ext cx="720725" cy="914400"/>
          </a:xfrm>
          <a:prstGeom prst="rect">
            <a:avLst/>
          </a:prstGeom>
          <a:solidFill>
            <a:srgbClr val="7E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dirty="0"/>
          </a:p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3</a:t>
            </a:r>
            <a:endParaRPr lang="en-IN" sz="2800" b="1" dirty="0">
              <a:solidFill>
                <a:schemeClr val="bg1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rot="16200000" flipH="1">
            <a:off x="952502" y="1943099"/>
            <a:ext cx="1447799" cy="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5400000">
            <a:off x="1180703" y="4228703"/>
            <a:ext cx="990600" cy="794"/>
          </a:xfrm>
          <a:prstGeom prst="straightConnector1">
            <a:avLst/>
          </a:prstGeom>
          <a:ln w="50800">
            <a:solidFill>
              <a:schemeClr val="tx1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5400000">
            <a:off x="1077119" y="3190081"/>
            <a:ext cx="1198562" cy="1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2743200" y="1191161"/>
            <a:ext cx="6357937" cy="147732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>
              <a:defRPr/>
            </a:pPr>
            <a:r>
              <a:rPr lang="en-US" dirty="0" smtClean="0">
                <a:solidFill>
                  <a:srgbClr val="C00000"/>
                </a:solidFill>
                <a:latin typeface="Arial Rounded MT Bold" pitchFamily="34" charset="0"/>
                <a:cs typeface="Times New Roman" pitchFamily="18" charset="0"/>
              </a:rPr>
              <a:t>C1        Irradiation and Production of radionuclides</a:t>
            </a:r>
          </a:p>
          <a:p>
            <a:pPr marL="457200" indent="-457200">
              <a:defRPr/>
            </a:pPr>
            <a:r>
              <a:rPr lang="en-US" dirty="0" smtClean="0">
                <a:solidFill>
                  <a:srgbClr val="C00000"/>
                </a:solidFill>
                <a:latin typeface="Arial Rounded MT Bold" pitchFamily="34" charset="0"/>
                <a:cs typeface="Times New Roman" pitchFamily="18" charset="0"/>
              </a:rPr>
              <a:t>C2/S1 Identification </a:t>
            </a:r>
            <a:r>
              <a:rPr lang="en-US" dirty="0">
                <a:solidFill>
                  <a:srgbClr val="C00000"/>
                </a:solidFill>
                <a:latin typeface="Arial Rounded MT Bold" pitchFamily="34" charset="0"/>
                <a:cs typeface="Times New Roman" pitchFamily="18" charset="0"/>
              </a:rPr>
              <a:t>of </a:t>
            </a:r>
            <a:r>
              <a:rPr lang="en-US" dirty="0">
                <a:solidFill>
                  <a:srgbClr val="C00000"/>
                </a:solidFill>
                <a:latin typeface="Arial Rounded MT Bold" pitchFamily="34" charset="0"/>
                <a:cs typeface="Times New Roman" pitchFamily="18" charset="0"/>
                <a:sym typeface="Symbol"/>
              </a:rPr>
              <a:t>-emitting radionuclides </a:t>
            </a:r>
            <a:endParaRPr lang="en-US" dirty="0">
              <a:solidFill>
                <a:srgbClr val="C00000"/>
              </a:solidFill>
              <a:latin typeface="Arial Rounded MT Bold" pitchFamily="34" charset="0"/>
              <a:cs typeface="Times New Roman" pitchFamily="18" charset="0"/>
              <a:sym typeface="Symbol" pitchFamily="18" charset="2"/>
            </a:endParaRPr>
          </a:p>
          <a:p>
            <a:pPr marL="457200" indent="-457200">
              <a:defRPr/>
            </a:pPr>
            <a:r>
              <a:rPr lang="en-US" dirty="0" smtClean="0">
                <a:solidFill>
                  <a:srgbClr val="0000CC"/>
                </a:solidFill>
                <a:latin typeface="Arial Rounded MT Bold" pitchFamily="34" charset="0"/>
                <a:cs typeface="Times New Roman" pitchFamily="18" charset="0"/>
              </a:rPr>
              <a:t>S2       Chemical </a:t>
            </a:r>
            <a:r>
              <a:rPr lang="en-US" dirty="0">
                <a:solidFill>
                  <a:srgbClr val="0000CC"/>
                </a:solidFill>
                <a:latin typeface="Arial Rounded MT Bold" pitchFamily="34" charset="0"/>
                <a:cs typeface="Times New Roman" pitchFamily="18" charset="0"/>
              </a:rPr>
              <a:t>separation</a:t>
            </a:r>
          </a:p>
          <a:p>
            <a:pPr marL="457200" indent="-457200">
              <a:defRPr/>
            </a:pPr>
            <a:r>
              <a:rPr lang="en-US" dirty="0" smtClean="0">
                <a:solidFill>
                  <a:srgbClr val="0000CC"/>
                </a:solidFill>
                <a:latin typeface="Arial Rounded MT Bold" pitchFamily="34" charset="0"/>
                <a:cs typeface="Times New Roman" pitchFamily="18" charset="0"/>
                <a:sym typeface="Symbol"/>
              </a:rPr>
              <a:t>S3       Development </a:t>
            </a:r>
            <a:r>
              <a:rPr lang="en-US" dirty="0">
                <a:solidFill>
                  <a:srgbClr val="0000CC"/>
                </a:solidFill>
                <a:latin typeface="Arial Rounded MT Bold" pitchFamily="34" charset="0"/>
                <a:cs typeface="Times New Roman" pitchFamily="18" charset="0"/>
                <a:sym typeface="Symbol"/>
              </a:rPr>
              <a:t>of sequential separation </a:t>
            </a:r>
            <a:r>
              <a:rPr lang="en-US" dirty="0" smtClean="0">
                <a:solidFill>
                  <a:srgbClr val="0000CC"/>
                </a:solidFill>
                <a:latin typeface="Arial Rounded MT Bold" pitchFamily="34" charset="0"/>
                <a:cs typeface="Times New Roman" pitchFamily="18" charset="0"/>
                <a:sym typeface="Symbol"/>
              </a:rPr>
              <a:t>technique</a:t>
            </a:r>
          </a:p>
          <a:p>
            <a:pPr marL="457200" indent="-457200">
              <a:defRPr/>
            </a:pPr>
            <a:r>
              <a:rPr lang="en-US" dirty="0" smtClean="0">
                <a:solidFill>
                  <a:srgbClr val="0000CC"/>
                </a:solidFill>
                <a:latin typeface="Arial Rounded MT Bold" pitchFamily="34" charset="0"/>
                <a:cs typeface="Times New Roman" pitchFamily="18" charset="0"/>
                <a:sym typeface="Symbol"/>
              </a:rPr>
              <a:t>            </a:t>
            </a:r>
            <a:r>
              <a:rPr lang="en-US" dirty="0">
                <a:solidFill>
                  <a:srgbClr val="0000CC"/>
                </a:solidFill>
                <a:latin typeface="Arial Rounded MT Bold" pitchFamily="34" charset="0"/>
                <a:cs typeface="Times New Roman" pitchFamily="18" charset="0"/>
                <a:sym typeface="Symbol"/>
              </a:rPr>
              <a:t>of clinical </a:t>
            </a:r>
            <a:r>
              <a:rPr lang="en-US" dirty="0" smtClean="0">
                <a:solidFill>
                  <a:srgbClr val="0000CC"/>
                </a:solidFill>
                <a:latin typeface="Arial Rounded MT Bold" pitchFamily="34" charset="0"/>
                <a:cs typeface="Times New Roman" pitchFamily="18" charset="0"/>
                <a:sym typeface="Symbol"/>
              </a:rPr>
              <a:t>radionuclides (T</a:t>
            </a:r>
            <a:r>
              <a:rPr lang="en-US" baseline="-25000" dirty="0" smtClean="0">
                <a:solidFill>
                  <a:srgbClr val="0000CC"/>
                </a:solidFill>
                <a:latin typeface="Arial Rounded MT Bold" pitchFamily="34" charset="0"/>
                <a:cs typeface="Times New Roman" pitchFamily="18" charset="0"/>
                <a:sym typeface="Symbol"/>
              </a:rPr>
              <a:t>1/2 </a:t>
            </a:r>
            <a:r>
              <a:rPr lang="en-US" dirty="0" smtClean="0">
                <a:solidFill>
                  <a:srgbClr val="0000CC"/>
                </a:solidFill>
                <a:latin typeface="Arial Rounded MT Bold" pitchFamily="34" charset="0"/>
                <a:cs typeface="Times New Roman" pitchFamily="18" charset="0"/>
                <a:sym typeface="Symbol"/>
              </a:rPr>
              <a:t>&gt; 7d)</a:t>
            </a:r>
            <a:endParaRPr lang="en-US" sz="800" dirty="0">
              <a:solidFill>
                <a:srgbClr val="0000CC"/>
              </a:solidFill>
              <a:latin typeface="Arial Rounded MT Bold" pitchFamily="34" charset="0"/>
              <a:cs typeface="Times New Roman" pitchFamily="18" charset="0"/>
              <a:sym typeface="Symbol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786063" y="3048000"/>
            <a:ext cx="6357937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>
              <a:defRPr/>
            </a:pPr>
            <a:r>
              <a:rPr lang="en-US" dirty="0">
                <a:solidFill>
                  <a:srgbClr val="0000FF"/>
                </a:solidFill>
                <a:latin typeface="Arial Rounded MT Bold" pitchFamily="34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Arial Rounded MT Bold" pitchFamily="34" charset="0"/>
                <a:cs typeface="Times New Roman" pitchFamily="18" charset="0"/>
              </a:rPr>
              <a:t>C4/E 1 Development </a:t>
            </a:r>
            <a:r>
              <a:rPr lang="en-US" dirty="0">
                <a:solidFill>
                  <a:srgbClr val="0000FF"/>
                </a:solidFill>
                <a:latin typeface="Arial Rounded MT Bold" pitchFamily="34" charset="0"/>
                <a:cs typeface="Times New Roman" pitchFamily="18" charset="0"/>
              </a:rPr>
              <a:t>of chemical separation </a:t>
            </a:r>
            <a:r>
              <a:rPr lang="en-US" dirty="0" smtClean="0">
                <a:solidFill>
                  <a:srgbClr val="0000FF"/>
                </a:solidFill>
                <a:latin typeface="Arial Rounded MT Bold" pitchFamily="34" charset="0"/>
                <a:cs typeface="Times New Roman" pitchFamily="18" charset="0"/>
              </a:rPr>
              <a:t>technique</a:t>
            </a:r>
          </a:p>
          <a:p>
            <a:pPr marL="457200" indent="-457200">
              <a:defRPr/>
            </a:pPr>
            <a:r>
              <a:rPr lang="en-US" dirty="0" smtClean="0">
                <a:solidFill>
                  <a:srgbClr val="0000FF"/>
                </a:solidFill>
                <a:latin typeface="Arial Rounded MT Bold" pitchFamily="34" charset="0"/>
                <a:cs typeface="Times New Roman" pitchFamily="18" charset="0"/>
              </a:rPr>
              <a:t>                for short lived (</a:t>
            </a:r>
            <a:r>
              <a:rPr lang="en-US" dirty="0" smtClean="0">
                <a:solidFill>
                  <a:srgbClr val="0000FF"/>
                </a:solidFill>
                <a:latin typeface="Arial Rounded MT Bold" pitchFamily="34" charset="0"/>
                <a:cs typeface="Times New Roman" pitchFamily="18" charset="0"/>
                <a:sym typeface="Symbol"/>
              </a:rPr>
              <a:t> 1 d) radionuclides</a:t>
            </a:r>
          </a:p>
        </p:txBody>
      </p:sp>
      <p:sp>
        <p:nvSpPr>
          <p:cNvPr id="13323" name="TextBox 31"/>
          <p:cNvSpPr txBox="1">
            <a:spLocks noChangeArrowheads="1"/>
          </p:cNvSpPr>
          <p:nvPr/>
        </p:nvSpPr>
        <p:spPr bwMode="auto">
          <a:xfrm>
            <a:off x="2786063" y="3864114"/>
            <a:ext cx="635793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/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S5    Separation </a:t>
            </a:r>
            <a:r>
              <a:rPr lang="en-US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and detection of 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long-lived (T</a:t>
            </a:r>
            <a:r>
              <a:rPr lang="en-US" sz="2000" baseline="-25000" dirty="0" smtClean="0">
                <a:solidFill>
                  <a:srgbClr val="C00000"/>
                </a:solidFill>
                <a:latin typeface="Arial Rounded MT Bold" pitchFamily="34" charset="0"/>
                <a:cs typeface="Times New Roman" pitchFamily="18" charset="0"/>
              </a:rPr>
              <a:t>1/2</a:t>
            </a:r>
            <a:r>
              <a:rPr lang="en-US" sz="2000" dirty="0" smtClean="0">
                <a:solidFill>
                  <a:srgbClr val="C00000"/>
                </a:solidFill>
                <a:latin typeface="Arial Rounded MT Bold" pitchFamily="34" charset="0"/>
                <a:cs typeface="Times New Roman" pitchFamily="18" charset="0"/>
              </a:rPr>
              <a:t> </a:t>
            </a:r>
            <a:r>
              <a:rPr lang="en-US" sz="2000" dirty="0">
                <a:solidFill>
                  <a:srgbClr val="C00000"/>
                </a:solidFill>
                <a:latin typeface="Arial Rounded MT Bold" pitchFamily="34" charset="0"/>
                <a:cs typeface="Times New Roman" pitchFamily="18" charset="0"/>
              </a:rPr>
              <a:t>~</a:t>
            </a:r>
            <a:r>
              <a:rPr lang="en-US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100 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yr-few </a:t>
            </a:r>
            <a:r>
              <a:rPr lang="en-US" sz="2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Myr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) </a:t>
            </a:r>
            <a:r>
              <a:rPr lang="en-US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radionuclides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819400" y="2667000"/>
            <a:ext cx="6096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defRPr/>
            </a:pPr>
            <a:r>
              <a:rPr lang="en-US" dirty="0" smtClean="0">
                <a:solidFill>
                  <a:srgbClr val="C00000"/>
                </a:solidFill>
                <a:latin typeface="Arial Rounded MT Bold" pitchFamily="34" charset="0"/>
                <a:cs typeface="Times New Roman" pitchFamily="18" charset="0"/>
              </a:rPr>
              <a:t>C3/S4 Identification of </a:t>
            </a:r>
            <a:r>
              <a:rPr lang="en-US" dirty="0" smtClean="0">
                <a:solidFill>
                  <a:srgbClr val="C00000"/>
                </a:solidFill>
                <a:latin typeface="Arial Rounded MT Bold" pitchFamily="34" charset="0"/>
                <a:cs typeface="Times New Roman" pitchFamily="18" charset="0"/>
                <a:sym typeface="Symbol"/>
              </a:rPr>
              <a:t>-emitting radionuclides</a:t>
            </a:r>
          </a:p>
        </p:txBody>
      </p:sp>
      <p:sp>
        <p:nvSpPr>
          <p:cNvPr id="20" name="Title 1"/>
          <p:cNvSpPr txBox="1">
            <a:spLocks/>
          </p:cNvSpPr>
          <p:nvPr/>
        </p:nvSpPr>
        <p:spPr>
          <a:xfrm>
            <a:off x="990600" y="4724400"/>
            <a:ext cx="7696200" cy="65405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Constrains ?</a:t>
            </a:r>
            <a:endParaRPr kumimoji="0" lang="en-IN" sz="32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990600" y="5410200"/>
            <a:ext cx="7880350" cy="14478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>
            <a:normAutofit lnSpcReduction="10000"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Safety</a:t>
            </a:r>
            <a:r>
              <a:rPr kumimoji="0" lang="en-US" sz="32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clearance….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                        Transport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                                       Finance</a:t>
            </a:r>
            <a:endParaRPr kumimoji="0" lang="en-IN" sz="3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b="1" cap="none" dirty="0" smtClean="0"/>
              <a:t>Outlook…</a:t>
            </a:r>
            <a:endParaRPr lang="en-IN" dirty="0"/>
          </a:p>
        </p:txBody>
      </p:sp>
      <p:sp>
        <p:nvSpPr>
          <p:cNvPr id="18435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58175" cy="1143000"/>
          </a:xfrm>
        </p:spPr>
        <p:txBody>
          <a:bodyPr/>
          <a:lstStyle/>
          <a:p>
            <a:r>
              <a:rPr lang="en-US" dirty="0" smtClean="0">
                <a:latin typeface="Arial Rounded MT Bold" pitchFamily="34" charset="0"/>
              </a:rPr>
              <a:t>It becomes important to study </a:t>
            </a:r>
            <a:r>
              <a:rPr lang="en-US" dirty="0" smtClean="0">
                <a:latin typeface="Arial Rounded MT Bold" pitchFamily="34" charset="0"/>
              </a:rPr>
              <a:t>production of </a:t>
            </a:r>
            <a:r>
              <a:rPr lang="en-US" baseline="30000" dirty="0" smtClean="0">
                <a:latin typeface="Arial Rounded MT Bold" pitchFamily="34" charset="0"/>
              </a:rPr>
              <a:t>149</a:t>
            </a:r>
            <a:r>
              <a:rPr lang="en-US" dirty="0" smtClean="0">
                <a:latin typeface="Arial Rounded MT Bold" pitchFamily="34" charset="0"/>
              </a:rPr>
              <a:t>Tb  by spallation in targets like LBE. </a:t>
            </a:r>
            <a:endParaRPr lang="en-US" dirty="0" smtClean="0">
              <a:latin typeface="Arial Rounded MT Bold" pitchFamily="34" charset="0"/>
            </a:endParaRPr>
          </a:p>
          <a:p>
            <a:pPr>
              <a:buFont typeface="Wingdings" pitchFamily="2" charset="2"/>
              <a:buNone/>
            </a:pPr>
            <a:endParaRPr lang="en-IN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750" y="1071563"/>
            <a:ext cx="7499350" cy="5715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dirty="0" smtClean="0">
                <a:solidFill>
                  <a:schemeClr val="tx1"/>
                </a:solidFill>
                <a:latin typeface="Arial Black" pitchFamily="34" charset="0"/>
              </a:rPr>
              <a:t>Aim of the project</a:t>
            </a:r>
            <a:endParaRPr lang="en-US" sz="32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71625" y="2143125"/>
            <a:ext cx="7000875" cy="2857500"/>
          </a:xfrm>
        </p:spPr>
        <p:txBody>
          <a:bodyPr/>
          <a:lstStyle/>
          <a:p>
            <a:pPr algn="just" eaLnBrk="1" hangingPunct="1">
              <a:buSzPct val="150000"/>
              <a:buFont typeface="Wingdings 2" pitchFamily="18" charset="2"/>
              <a:buBlip>
                <a:blip r:embed="rId2"/>
              </a:buBlip>
            </a:pPr>
            <a:r>
              <a:rPr lang="en-US" sz="240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US" sz="2800" u="sng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I</a:t>
            </a:r>
            <a:r>
              <a:rPr lang="en-US" sz="280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dentification</a:t>
            </a:r>
            <a:endParaRPr lang="en-US" sz="2800" smtClean="0">
              <a:latin typeface="Aharoni" pitchFamily="2" charset="-79"/>
              <a:cs typeface="Aharoni" pitchFamily="2" charset="-79"/>
            </a:endParaRPr>
          </a:p>
          <a:p>
            <a:pPr algn="just" eaLnBrk="1" hangingPunct="1">
              <a:buSzPct val="150000"/>
              <a:buFont typeface="Wingdings 2" pitchFamily="18" charset="2"/>
              <a:buNone/>
            </a:pPr>
            <a:endParaRPr lang="en-US" sz="2800" smtClean="0">
              <a:latin typeface="Aharoni" pitchFamily="2" charset="-79"/>
              <a:cs typeface="Aharoni" pitchFamily="2" charset="-79"/>
            </a:endParaRPr>
          </a:p>
          <a:p>
            <a:pPr algn="just" eaLnBrk="1" hangingPunct="1">
              <a:buSzPct val="150000"/>
              <a:buFont typeface="Wingdings 2" pitchFamily="18" charset="2"/>
              <a:buBlip>
                <a:blip r:embed="rId2"/>
              </a:buBlip>
            </a:pPr>
            <a:r>
              <a:rPr lang="en-US" sz="280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US" sz="2800" u="sng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Q</a:t>
            </a:r>
            <a:r>
              <a:rPr lang="en-US" sz="280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uantification</a:t>
            </a:r>
            <a:endParaRPr lang="en-US" sz="2800" smtClean="0">
              <a:latin typeface="Aharoni" pitchFamily="2" charset="-79"/>
              <a:cs typeface="Aharoni" pitchFamily="2" charset="-79"/>
            </a:endParaRPr>
          </a:p>
          <a:p>
            <a:pPr algn="just" eaLnBrk="1" hangingPunct="1">
              <a:buSzPct val="150000"/>
              <a:buFont typeface="Wingdings 2" pitchFamily="18" charset="2"/>
              <a:buBlip>
                <a:blip r:embed="rId2"/>
              </a:buBlip>
            </a:pPr>
            <a:endParaRPr lang="en-US" sz="2800" smtClean="0">
              <a:latin typeface="Aharoni" pitchFamily="2" charset="-79"/>
              <a:cs typeface="Aharoni" pitchFamily="2" charset="-79"/>
            </a:endParaRPr>
          </a:p>
          <a:p>
            <a:pPr algn="just" eaLnBrk="1" hangingPunct="1">
              <a:buSzPct val="150000"/>
              <a:buFont typeface="Wingdings 2" pitchFamily="18" charset="2"/>
              <a:buBlip>
                <a:blip r:embed="rId2"/>
              </a:buBlip>
            </a:pPr>
            <a:r>
              <a:rPr lang="en-US" sz="280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US" sz="2800" u="sng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S</a:t>
            </a:r>
            <a:r>
              <a:rPr lang="en-US" sz="280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eparation</a:t>
            </a:r>
          </a:p>
          <a:p>
            <a:pPr algn="just" eaLnBrk="1" hangingPunct="1">
              <a:buSzPct val="150000"/>
              <a:buFont typeface="Wingdings 2" pitchFamily="18" charset="2"/>
              <a:buNone/>
            </a:pPr>
            <a:endParaRPr lang="en-US" sz="2800" smtClean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285875" y="5286375"/>
            <a:ext cx="7643813" cy="92392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>
                <a:solidFill>
                  <a:srgbClr val="FF0000"/>
                </a:solidFill>
                <a:latin typeface="Eras Demi ITC" pitchFamily="34" charset="0"/>
                <a:cs typeface="Aharoni" pitchFamily="2" charset="-79"/>
              </a:rPr>
              <a:t>To develop methods for separate confinement of each radionuclides with high radiochemical and radioisotopical purity. Special attention to be paid for the quantitative decontamination of bulk Hg.</a:t>
            </a:r>
            <a:endParaRPr lang="en-IN">
              <a:latin typeface="Eras Demi IT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500063"/>
            <a:ext cx="7499350" cy="5715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3200" dirty="0" smtClean="0">
                <a:solidFill>
                  <a:schemeClr val="tx1"/>
                </a:solidFill>
                <a:latin typeface="Arial Black" pitchFamily="34" charset="0"/>
              </a:rPr>
              <a:t>Identification</a:t>
            </a:r>
            <a:endParaRPr lang="en-IN" sz="32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0" indent="-283464" eaLnBrk="1" fontAlgn="auto" hangingPunct="1">
              <a:spcAft>
                <a:spcPts val="0"/>
              </a:spcAft>
              <a:buClr>
                <a:srgbClr val="0000FF"/>
              </a:buClr>
              <a:buSzPct val="100000"/>
              <a:buFont typeface="Wingdings 2" pitchFamily="18" charset="2"/>
              <a:buNone/>
              <a:defRPr/>
            </a:pPr>
            <a:r>
              <a:rPr lang="en-US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/>
              </a:rPr>
              <a:t>Problems</a:t>
            </a:r>
          </a:p>
          <a:p>
            <a:pPr marL="365760" indent="-283464" eaLnBrk="1" fontAlgn="auto" hangingPunct="1">
              <a:spcAft>
                <a:spcPts val="0"/>
              </a:spcAft>
              <a:buClr>
                <a:srgbClr val="0000FF"/>
              </a:buClr>
              <a:buSzPct val="100000"/>
              <a:buFont typeface="Wingdings 2" pitchFamily="18" charset="2"/>
              <a:buNone/>
              <a:defRPr/>
            </a:pPr>
            <a:endParaRPr lang="en-IN" sz="20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  <a:sym typeface="Symbol"/>
            </a:endParaRPr>
          </a:p>
          <a:p>
            <a:pPr marL="365760" indent="-283464" eaLnBrk="1" fontAlgn="auto" hangingPunct="1">
              <a:spcAft>
                <a:spcPts val="0"/>
              </a:spcAft>
              <a:buClr>
                <a:srgbClr val="0000FF"/>
              </a:buClr>
              <a:buSzPct val="100000"/>
              <a:buFont typeface="Wingdings" pitchFamily="2" charset="2"/>
              <a:buChar char="ü"/>
              <a:defRPr/>
            </a:pPr>
            <a:r>
              <a:rPr lang="en-IN" sz="2000" dirty="0" smtClean="0">
                <a:latin typeface="Arial Rounded MT Bold" pitchFamily="34" charset="0"/>
                <a:cs typeface="Aharoni" pitchFamily="2" charset="-79"/>
                <a:sym typeface="Symbol"/>
              </a:rPr>
              <a:t>Presence of large numbers of </a:t>
            </a:r>
            <a:r>
              <a:rPr lang="en-IN" sz="2000" dirty="0" err="1" smtClean="0">
                <a:latin typeface="Arial Rounded MT Bold" pitchFamily="34" charset="0"/>
                <a:cs typeface="Aharoni" pitchFamily="2" charset="-79"/>
                <a:sym typeface="Symbol"/>
              </a:rPr>
              <a:t>radionuclides</a:t>
            </a:r>
            <a:r>
              <a:rPr lang="en-IN" sz="2000" dirty="0" smtClean="0">
                <a:latin typeface="Arial Rounded MT Bold" pitchFamily="34" charset="0"/>
                <a:cs typeface="Aharoni" pitchFamily="2" charset="-79"/>
                <a:sym typeface="Symbol"/>
              </a:rPr>
              <a:t> in the sample</a:t>
            </a:r>
          </a:p>
          <a:p>
            <a:pPr marL="365760" indent="-283464" eaLnBrk="1" fontAlgn="auto" hangingPunct="1">
              <a:spcAft>
                <a:spcPts val="0"/>
              </a:spcAft>
              <a:buClr>
                <a:srgbClr val="0000FF"/>
              </a:buClr>
              <a:buSzPct val="100000"/>
              <a:buFont typeface="Wingdings" pitchFamily="2" charset="2"/>
              <a:buChar char="ü"/>
              <a:defRPr/>
            </a:pPr>
            <a:r>
              <a:rPr lang="en-IN" sz="2000" dirty="0" smtClean="0">
                <a:latin typeface="Arial Rounded MT Bold" pitchFamily="34" charset="0"/>
                <a:cs typeface="Aharoni" pitchFamily="2" charset="-79"/>
                <a:sym typeface="Symbol"/>
              </a:rPr>
              <a:t>Highly complex and convoluted </a:t>
            </a:r>
            <a:r>
              <a:rPr lang="el-GR" sz="2000" dirty="0" smtClean="0">
                <a:latin typeface="Times New Roman"/>
                <a:cs typeface="Times New Roman"/>
                <a:sym typeface="Symbol"/>
              </a:rPr>
              <a:t>γ</a:t>
            </a:r>
            <a:r>
              <a:rPr lang="en-US" sz="2000" dirty="0" smtClean="0">
                <a:latin typeface="Times New Roman"/>
                <a:cs typeface="Times New Roman"/>
                <a:sym typeface="Symbol"/>
              </a:rPr>
              <a:t>-</a:t>
            </a:r>
            <a:r>
              <a:rPr lang="en-IN" sz="2000" dirty="0" smtClean="0">
                <a:latin typeface="Arial Rounded MT Bold" pitchFamily="34" charset="0"/>
                <a:cs typeface="Aharoni" pitchFamily="2" charset="-79"/>
                <a:sym typeface="Symbol"/>
              </a:rPr>
              <a:t>spectra</a:t>
            </a:r>
          </a:p>
          <a:p>
            <a:pPr marL="365760" indent="-283464" eaLnBrk="1" fontAlgn="auto" hangingPunct="1">
              <a:spcAft>
                <a:spcPts val="0"/>
              </a:spcAft>
              <a:buClr>
                <a:srgbClr val="0000FF"/>
              </a:buClr>
              <a:buSzPct val="100000"/>
              <a:buFont typeface="Wingdings" pitchFamily="2" charset="2"/>
              <a:buChar char="ü"/>
              <a:defRPr/>
            </a:pPr>
            <a:r>
              <a:rPr lang="en-US" sz="2000" dirty="0" smtClean="0">
                <a:latin typeface="Arial Rounded MT Bold" pitchFamily="34" charset="0"/>
                <a:cs typeface="Aharoni" pitchFamily="2" charset="-79"/>
                <a:sym typeface="Symbol"/>
              </a:rPr>
              <a:t>Presence of large numbers of parent-daughter pair,</a:t>
            </a:r>
          </a:p>
          <a:p>
            <a:pPr marL="365760" indent="-283464" eaLnBrk="1" fontAlgn="auto" hangingPunct="1">
              <a:spcAft>
                <a:spcPts val="0"/>
              </a:spcAft>
              <a:buClr>
                <a:srgbClr val="0000FF"/>
              </a:buClr>
              <a:buSzPct val="100000"/>
              <a:buFont typeface="Wingdings 2" pitchFamily="18" charset="2"/>
              <a:buNone/>
              <a:defRPr/>
            </a:pPr>
            <a:r>
              <a:rPr lang="en-US" sz="2000" dirty="0" smtClean="0">
                <a:latin typeface="Arial Rounded MT Bold" pitchFamily="34" charset="0"/>
                <a:cs typeface="Aharoni" pitchFamily="2" charset="-79"/>
                <a:sym typeface="Symbol"/>
              </a:rPr>
              <a:t>	especially where (Parent) T</a:t>
            </a:r>
            <a:r>
              <a:rPr lang="en-US" sz="2000" baseline="-25000" dirty="0" smtClean="0">
                <a:latin typeface="Arial Rounded MT Bold" pitchFamily="34" charset="0"/>
                <a:cs typeface="Aharoni" pitchFamily="2" charset="-79"/>
                <a:sym typeface="Symbol"/>
              </a:rPr>
              <a:t>1/2</a:t>
            </a:r>
            <a:r>
              <a:rPr lang="en-US" sz="2000" baseline="30000" dirty="0" smtClean="0">
                <a:latin typeface="Arial Rounded MT Bold" pitchFamily="34" charset="0"/>
                <a:cs typeface="Aharoni" pitchFamily="2" charset="-79"/>
                <a:sym typeface="Symbol"/>
              </a:rPr>
              <a:t> </a:t>
            </a:r>
            <a:r>
              <a:rPr lang="en-US" sz="2000" dirty="0" smtClean="0">
                <a:latin typeface="Arial Rounded MT Bold" pitchFamily="34" charset="0"/>
                <a:cs typeface="Aharoni" pitchFamily="2" charset="-79"/>
                <a:sym typeface="Symbol"/>
              </a:rPr>
              <a:t>&lt; (Daughter) T</a:t>
            </a:r>
            <a:r>
              <a:rPr lang="en-US" sz="2000" baseline="-25000" dirty="0" smtClean="0">
                <a:latin typeface="Arial Rounded MT Bold" pitchFamily="34" charset="0"/>
                <a:cs typeface="Aharoni" pitchFamily="2" charset="-79"/>
                <a:sym typeface="Symbol"/>
              </a:rPr>
              <a:t>1/2</a:t>
            </a:r>
            <a:r>
              <a:rPr lang="en-US" sz="2000" dirty="0" smtClean="0">
                <a:latin typeface="Arial Rounded MT Bold" pitchFamily="34" charset="0"/>
                <a:cs typeface="Aharoni" pitchFamily="2" charset="-79"/>
                <a:sym typeface="Symbol"/>
              </a:rPr>
              <a:t> </a:t>
            </a:r>
          </a:p>
          <a:p>
            <a:pPr marL="365760" indent="-283464" eaLnBrk="1" fontAlgn="auto" hangingPunct="1">
              <a:spcAft>
                <a:spcPts val="0"/>
              </a:spcAft>
              <a:buClr>
                <a:srgbClr val="0000FF"/>
              </a:buClr>
              <a:buSzPct val="100000"/>
              <a:buFont typeface="Wingdings" pitchFamily="2" charset="2"/>
              <a:buChar char="ü"/>
              <a:defRPr/>
            </a:pPr>
            <a:r>
              <a:rPr lang="en-US" sz="2000" dirty="0" smtClean="0">
                <a:latin typeface="Arial Rounded MT Bold" pitchFamily="34" charset="0"/>
                <a:cs typeface="Aharoni" pitchFamily="2" charset="-79"/>
                <a:sym typeface="Symbol"/>
              </a:rPr>
              <a:t>Large number of radionuclides are produced from the </a:t>
            </a:r>
            <a:r>
              <a:rPr lang="en-US" sz="2000" dirty="0" smtClean="0">
                <a:latin typeface="Arial Rounded MT Bold" pitchFamily="34" charset="0"/>
                <a:cs typeface="Aharoni" pitchFamily="2" charset="-79"/>
                <a:sym typeface="Symbol"/>
              </a:rPr>
              <a:t>container </a:t>
            </a:r>
            <a:r>
              <a:rPr lang="en-US" sz="2000" dirty="0" smtClean="0">
                <a:latin typeface="Arial Rounded MT Bold" pitchFamily="34" charset="0"/>
                <a:cs typeface="Aharoni" pitchFamily="2" charset="-79"/>
                <a:sym typeface="Symbol"/>
              </a:rPr>
              <a:t>(and from the trace elements present in </a:t>
            </a:r>
            <a:r>
              <a:rPr lang="en-US" sz="2000" dirty="0" smtClean="0">
                <a:latin typeface="Arial Rounded MT Bold" pitchFamily="34" charset="0"/>
                <a:cs typeface="Aharoni" pitchFamily="2" charset="-79"/>
                <a:sym typeface="Symbol"/>
              </a:rPr>
              <a:t>the container</a:t>
            </a:r>
            <a:r>
              <a:rPr lang="en-US" sz="2000" dirty="0" smtClean="0">
                <a:latin typeface="Arial Rounded MT Bold" pitchFamily="34" charset="0"/>
                <a:cs typeface="Aharoni" pitchFamily="2" charset="-79"/>
                <a:sym typeface="Symbol"/>
              </a:rPr>
              <a:t>)</a:t>
            </a:r>
          </a:p>
          <a:p>
            <a:pPr marL="365760" indent="-283464" eaLnBrk="1" fontAlgn="auto" hangingPunct="1">
              <a:spcAft>
                <a:spcPts val="0"/>
              </a:spcAft>
              <a:buClr>
                <a:srgbClr val="0000FF"/>
              </a:buClr>
              <a:buSzPct val="100000"/>
              <a:buFont typeface="Wingdings" pitchFamily="2" charset="2"/>
              <a:buChar char="ü"/>
              <a:defRPr/>
            </a:pPr>
            <a:r>
              <a:rPr lang="el-GR" sz="2000" dirty="0" smtClean="0">
                <a:latin typeface="Times New Roman"/>
                <a:cs typeface="Aharoni" pitchFamily="2" charset="-79"/>
                <a:sym typeface="Symbol"/>
              </a:rPr>
              <a:t>α</a:t>
            </a:r>
            <a:r>
              <a:rPr lang="en-US" sz="2000" dirty="0" smtClean="0">
                <a:latin typeface="Arial Rounded MT Bold" pitchFamily="34" charset="0"/>
                <a:cs typeface="Aharoni" pitchFamily="2" charset="-79"/>
                <a:sym typeface="Symbol"/>
              </a:rPr>
              <a:t> and </a:t>
            </a:r>
            <a:r>
              <a:rPr lang="el-GR" sz="2000" dirty="0" smtClean="0">
                <a:latin typeface="Times New Roman"/>
                <a:cs typeface="Times New Roman"/>
                <a:sym typeface="Symbol"/>
              </a:rPr>
              <a:t>β</a:t>
            </a:r>
            <a:r>
              <a:rPr lang="en-US" sz="2000" dirty="0" smtClean="0">
                <a:latin typeface="Arial Rounded MT Bold" pitchFamily="34" charset="0"/>
                <a:cs typeface="Times New Roman"/>
                <a:sym typeface="Symbol"/>
              </a:rPr>
              <a:t> emitting </a:t>
            </a:r>
            <a:r>
              <a:rPr lang="en-US" sz="2000" dirty="0" err="1" smtClean="0">
                <a:latin typeface="Arial Rounded MT Bold" pitchFamily="34" charset="0"/>
                <a:cs typeface="Times New Roman"/>
                <a:sym typeface="Symbol"/>
              </a:rPr>
              <a:t>radionuclides</a:t>
            </a:r>
            <a:r>
              <a:rPr lang="en-US" sz="2000" dirty="0" smtClean="0">
                <a:latin typeface="Arial Rounded MT Bold" pitchFamily="34" charset="0"/>
                <a:cs typeface="Times New Roman"/>
                <a:sym typeface="Symbol"/>
              </a:rPr>
              <a:t> are shielded by Hg or </a:t>
            </a:r>
            <a:r>
              <a:rPr lang="en-US" sz="2000" dirty="0" err="1" smtClean="0">
                <a:latin typeface="Arial Rounded MT Bold" pitchFamily="34" charset="0"/>
                <a:cs typeface="Times New Roman"/>
                <a:sym typeface="Symbol"/>
              </a:rPr>
              <a:t>Pb</a:t>
            </a:r>
            <a:r>
              <a:rPr lang="en-US" sz="2000" dirty="0" smtClean="0">
                <a:latin typeface="Arial Rounded MT Bold" pitchFamily="34" charset="0"/>
                <a:cs typeface="Times New Roman"/>
                <a:sym typeface="Symbol"/>
              </a:rPr>
              <a:t>-Bi target</a:t>
            </a:r>
          </a:p>
          <a:p>
            <a:pPr marL="365760" indent="-283464" eaLnBrk="1" fontAlgn="auto" hangingPunct="1">
              <a:spcAft>
                <a:spcPts val="0"/>
              </a:spcAft>
              <a:buClr>
                <a:srgbClr val="0000FF"/>
              </a:buClr>
              <a:buSzPct val="100000"/>
              <a:buFont typeface="Wingdings" pitchFamily="2" charset="2"/>
              <a:buChar char="ü"/>
              <a:defRPr/>
            </a:pPr>
            <a:r>
              <a:rPr lang="en-US" sz="2000" dirty="0" smtClean="0">
                <a:latin typeface="Arial Rounded MT Bold" pitchFamily="34" charset="0"/>
                <a:cs typeface="Times New Roman"/>
                <a:sym typeface="Symbol"/>
              </a:rPr>
              <a:t>Isobaric interferences for  detection of stable elements. </a:t>
            </a:r>
          </a:p>
          <a:p>
            <a:pPr>
              <a:buFont typeface="Wingdings 2" pitchFamily="18" charset="2"/>
              <a:buNone/>
              <a:defRPr/>
            </a:pP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654050"/>
          </a:xfrm>
        </p:spPr>
        <p:txBody>
          <a:bodyPr/>
          <a:lstStyle/>
          <a:p>
            <a:pPr>
              <a:defRPr/>
            </a:pPr>
            <a:r>
              <a:rPr lang="en-US" sz="32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Approach</a:t>
            </a:r>
            <a:endParaRPr lang="en-IN" sz="32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5" name="Text Placeholder 2"/>
          <p:cNvSpPr>
            <a:spLocks noGrp="1"/>
          </p:cNvSpPr>
          <p:nvPr>
            <p:ph idx="1"/>
          </p:nvPr>
        </p:nvSpPr>
        <p:spPr>
          <a:xfrm>
            <a:off x="1435100" y="928688"/>
            <a:ext cx="7499350" cy="5643562"/>
          </a:xfrm>
        </p:spPr>
        <p:txBody>
          <a:bodyPr/>
          <a:lstStyle/>
          <a:p>
            <a:pPr>
              <a:buFont typeface="Wingdings 2" pitchFamily="18" charset="2"/>
              <a:buNone/>
              <a:defRPr/>
            </a:pPr>
            <a:endParaRPr lang="en-US" sz="16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475488" indent="-457200">
              <a:buClr>
                <a:srgbClr val="C00000"/>
              </a:buClr>
              <a:buSzPct val="120000"/>
              <a:buFont typeface="Wingdings 2" pitchFamily="18" charset="2"/>
              <a:buAutoNum type="arabicPeriod"/>
              <a:defRPr/>
            </a:pPr>
            <a:r>
              <a:rPr lang="en-US" sz="1800" dirty="0" smtClean="0">
                <a:cs typeface="Arial" pitchFamily="34" charset="0"/>
              </a:rPr>
              <a:t>A large number of </a:t>
            </a:r>
            <a:r>
              <a:rPr lang="en-US" sz="1800" b="1" dirty="0" smtClean="0">
                <a:solidFill>
                  <a:srgbClr val="FF0000"/>
                </a:solidFill>
                <a:cs typeface="Arial" pitchFamily="34" charset="0"/>
              </a:rPr>
              <a:t>time resolved </a:t>
            </a:r>
            <a:r>
              <a:rPr lang="el-GR" sz="18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γ</a:t>
            </a:r>
            <a:r>
              <a:rPr lang="en-US" sz="1800" b="1" dirty="0" smtClean="0">
                <a:solidFill>
                  <a:srgbClr val="FF0000"/>
                </a:solidFill>
                <a:latin typeface="Times New Roman"/>
                <a:cs typeface="Arial" pitchFamily="34" charset="0"/>
              </a:rPr>
              <a:t>-</a:t>
            </a:r>
            <a:r>
              <a:rPr lang="en-US" sz="1800" b="1" dirty="0" smtClean="0">
                <a:solidFill>
                  <a:srgbClr val="FF0000"/>
                </a:solidFill>
                <a:cs typeface="Arial" pitchFamily="34" charset="0"/>
              </a:rPr>
              <a:t>spectra </a:t>
            </a:r>
            <a:r>
              <a:rPr lang="en-US" sz="1800" dirty="0" smtClean="0">
                <a:cs typeface="Arial" pitchFamily="34" charset="0"/>
              </a:rPr>
              <a:t>is necessary to correctly identify all radionuclides produced (at least over a time span of 1 year or more)</a:t>
            </a:r>
          </a:p>
          <a:p>
            <a:pPr marL="475488" indent="-457200">
              <a:buClr>
                <a:srgbClr val="C00000"/>
              </a:buClr>
              <a:buSzPct val="120000"/>
              <a:buFont typeface="Wingdings 2" pitchFamily="18" charset="2"/>
              <a:buAutoNum type="arabicPeriod"/>
              <a:defRPr/>
            </a:pPr>
            <a:r>
              <a:rPr lang="en-US" sz="1800" dirty="0" smtClean="0">
                <a:cs typeface="Arial" pitchFamily="34" charset="0"/>
              </a:rPr>
              <a:t>An advanced software is required to </a:t>
            </a:r>
            <a:r>
              <a:rPr lang="en-US" sz="1800" dirty="0" err="1" smtClean="0">
                <a:cs typeface="Arial" pitchFamily="34" charset="0"/>
              </a:rPr>
              <a:t>deconvolute</a:t>
            </a:r>
            <a:r>
              <a:rPr lang="en-US" sz="1800" dirty="0" smtClean="0">
                <a:cs typeface="Arial" pitchFamily="34" charset="0"/>
              </a:rPr>
              <a:t>  </a:t>
            </a:r>
            <a:r>
              <a:rPr lang="el-GR" sz="1800" dirty="0" smtClean="0">
                <a:latin typeface="Times New Roman"/>
                <a:cs typeface="Times New Roman"/>
              </a:rPr>
              <a:t>γ</a:t>
            </a:r>
            <a:r>
              <a:rPr lang="en-US" sz="1800" dirty="0" smtClean="0">
                <a:cs typeface="Arial" pitchFamily="34" charset="0"/>
              </a:rPr>
              <a:t> peaks. </a:t>
            </a:r>
          </a:p>
          <a:p>
            <a:pPr marL="475488" indent="-457200">
              <a:buClr>
                <a:srgbClr val="C00000"/>
              </a:buClr>
              <a:buSzPct val="120000"/>
              <a:buFont typeface="Wingdings 2" pitchFamily="18" charset="2"/>
              <a:buAutoNum type="arabicPeriod"/>
              <a:defRPr/>
            </a:pPr>
            <a:r>
              <a:rPr lang="en-US" sz="1800" dirty="0" smtClean="0">
                <a:cs typeface="Arial" pitchFamily="34" charset="0"/>
              </a:rPr>
              <a:t>Series </a:t>
            </a:r>
            <a:r>
              <a:rPr lang="en-US" sz="1800" dirty="0" smtClean="0">
                <a:cs typeface="Arial" pitchFamily="34" charset="0"/>
              </a:rPr>
              <a:t>of chemical separation is required to separate the radionuclides in a lexicon way so that each separated fraction contains less number of radionuclides</a:t>
            </a:r>
          </a:p>
          <a:p>
            <a:pPr marL="475488" indent="-457200">
              <a:buClr>
                <a:srgbClr val="C00000"/>
              </a:buClr>
              <a:buSzPct val="120000"/>
              <a:buFont typeface="+mj-lt"/>
              <a:buAutoNum type="arabicPeriod"/>
              <a:defRPr/>
            </a:pPr>
            <a:r>
              <a:rPr lang="en-US" sz="1800" dirty="0" smtClean="0">
                <a:cs typeface="Arial" pitchFamily="34" charset="0"/>
              </a:rPr>
              <a:t>Chemical </a:t>
            </a:r>
            <a:r>
              <a:rPr lang="en-US" sz="1800" dirty="0" smtClean="0">
                <a:cs typeface="Arial" pitchFamily="34" charset="0"/>
              </a:rPr>
              <a:t>separation is must to identify </a:t>
            </a:r>
            <a:r>
              <a:rPr lang="el-GR" sz="1800" dirty="0" smtClean="0">
                <a:cs typeface="Times New Roman"/>
              </a:rPr>
              <a:t>α</a:t>
            </a:r>
            <a:r>
              <a:rPr lang="en-US" sz="1800" dirty="0" smtClean="0">
                <a:cs typeface="Times New Roman"/>
              </a:rPr>
              <a:t>-emitting radionuclides</a:t>
            </a:r>
            <a:endParaRPr lang="en-US" sz="1800" dirty="0" smtClean="0">
              <a:cs typeface="Arial" pitchFamily="34" charset="0"/>
            </a:endParaRPr>
          </a:p>
          <a:p>
            <a:pPr marL="475488" indent="-457200">
              <a:buClr>
                <a:srgbClr val="C00000"/>
              </a:buClr>
              <a:buSzPct val="120000"/>
              <a:buFont typeface="Wingdings 2" pitchFamily="18" charset="2"/>
              <a:buAutoNum type="arabicPeriod"/>
              <a:defRPr/>
            </a:pPr>
            <a:r>
              <a:rPr lang="en-US" sz="1800" dirty="0" smtClean="0">
                <a:cs typeface="Arial" pitchFamily="34" charset="0"/>
              </a:rPr>
              <a:t>For stable elements both </a:t>
            </a:r>
            <a:r>
              <a:rPr lang="en-US" sz="1800" b="1" dirty="0" smtClean="0">
                <a:solidFill>
                  <a:srgbClr val="FF0000"/>
                </a:solidFill>
                <a:cs typeface="Arial" pitchFamily="34" charset="0"/>
              </a:rPr>
              <a:t>ICP-OES</a:t>
            </a:r>
            <a:r>
              <a:rPr lang="en-US" sz="1800" dirty="0" smtClean="0">
                <a:cs typeface="Arial" pitchFamily="34" charset="0"/>
              </a:rPr>
              <a:t> and </a:t>
            </a:r>
            <a:r>
              <a:rPr lang="en-US" sz="1800" b="1" dirty="0" smtClean="0">
                <a:solidFill>
                  <a:srgbClr val="FF0000"/>
                </a:solidFill>
                <a:cs typeface="Arial" pitchFamily="34" charset="0"/>
              </a:rPr>
              <a:t>ICP-MS</a:t>
            </a:r>
            <a:r>
              <a:rPr lang="en-US" sz="1800" dirty="0" smtClean="0">
                <a:solidFill>
                  <a:srgbClr val="FF0000"/>
                </a:solidFill>
                <a:cs typeface="Arial" pitchFamily="34" charset="0"/>
              </a:rPr>
              <a:t> </a:t>
            </a:r>
            <a:r>
              <a:rPr lang="en-US" sz="1800" dirty="0" smtClean="0">
                <a:cs typeface="Arial" pitchFamily="34" charset="0"/>
              </a:rPr>
              <a:t>measurements will be done. ICP-OES will give information on the elements and ICPMS can give information on mass. However, sensitivity of these two techniques vary by two order of magnitudes. </a:t>
            </a:r>
          </a:p>
          <a:p>
            <a:pPr>
              <a:defRPr/>
            </a:pPr>
            <a:endParaRPr lang="en-IN" sz="1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750" y="428625"/>
            <a:ext cx="7499350" cy="631825"/>
          </a:xfrm>
        </p:spPr>
        <p:txBody>
          <a:bodyPr/>
          <a:lstStyle/>
          <a:p>
            <a:pPr>
              <a:defRPr/>
            </a:pPr>
            <a:r>
              <a:rPr lang="en-US" sz="3200" b="1" dirty="0" smtClean="0">
                <a:solidFill>
                  <a:schemeClr val="tx1"/>
                </a:solidFill>
                <a:sym typeface="Symbol"/>
              </a:rPr>
              <a:t>Quantification</a:t>
            </a:r>
            <a:endParaRPr lang="en-IN" sz="32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750" y="1214438"/>
            <a:ext cx="7499350" cy="5500687"/>
          </a:xfrm>
        </p:spPr>
        <p:txBody>
          <a:bodyPr/>
          <a:lstStyle/>
          <a:p>
            <a:pPr marL="365760" indent="-283464" eaLnBrk="1" fontAlgn="auto" hangingPunct="1">
              <a:spcAft>
                <a:spcPts val="0"/>
              </a:spcAft>
              <a:buClr>
                <a:srgbClr val="0000FF"/>
              </a:buClr>
              <a:buSzPct val="100000"/>
              <a:buFont typeface="Wingdings 2" pitchFamily="18" charset="2"/>
              <a:buNone/>
              <a:defRPr/>
            </a:pPr>
            <a:r>
              <a:rPr lang="en-US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/>
              </a:rPr>
              <a:t>Problems</a:t>
            </a:r>
            <a:endParaRPr lang="en-IN" sz="20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  <a:sym typeface="Symbol"/>
            </a:endParaRPr>
          </a:p>
          <a:p>
            <a:pPr marL="365760" indent="-283464" eaLnBrk="1" fontAlgn="auto" hangingPunct="1">
              <a:spcAft>
                <a:spcPts val="0"/>
              </a:spcAft>
              <a:buClr>
                <a:srgbClr val="0000FF"/>
              </a:buClr>
              <a:buSzPct val="100000"/>
              <a:buFont typeface="Wingdings" pitchFamily="2" charset="2"/>
              <a:buChar char="Ø"/>
              <a:defRPr/>
            </a:pPr>
            <a:r>
              <a:rPr lang="en-IN" sz="2000" b="1" dirty="0" smtClean="0">
                <a:cs typeface="Aharoni" pitchFamily="2" charset="-79"/>
                <a:sym typeface="Symbol"/>
              </a:rPr>
              <a:t>High shielding by </a:t>
            </a:r>
            <a:r>
              <a:rPr lang="en-IN" sz="2000" b="1" dirty="0" err="1" smtClean="0">
                <a:cs typeface="Aharoni" pitchFamily="2" charset="-79"/>
                <a:sym typeface="Symbol"/>
              </a:rPr>
              <a:t>Pb</a:t>
            </a:r>
            <a:r>
              <a:rPr lang="en-IN" sz="2000" b="1" dirty="0" smtClean="0">
                <a:cs typeface="Aharoni" pitchFamily="2" charset="-79"/>
                <a:sym typeface="Symbol"/>
              </a:rPr>
              <a:t>-Bi </a:t>
            </a:r>
            <a:r>
              <a:rPr lang="en-IN" sz="2000" b="1" dirty="0" smtClean="0">
                <a:cs typeface="Aharoni" pitchFamily="2" charset="-79"/>
                <a:sym typeface="Symbol"/>
              </a:rPr>
              <a:t>target</a:t>
            </a:r>
          </a:p>
          <a:p>
            <a:pPr marL="365760" indent="-283464" eaLnBrk="1" fontAlgn="auto" hangingPunct="1">
              <a:spcAft>
                <a:spcPts val="0"/>
              </a:spcAft>
              <a:buClr>
                <a:srgbClr val="0000FF"/>
              </a:buClr>
              <a:buSzPct val="100000"/>
              <a:buFont typeface="Wingdings" pitchFamily="2" charset="2"/>
              <a:buChar char="Ø"/>
              <a:defRPr/>
            </a:pPr>
            <a:r>
              <a:rPr lang="en-US" sz="2000" b="1" dirty="0" smtClean="0">
                <a:cs typeface="Aharoni" pitchFamily="2" charset="-79"/>
                <a:sym typeface="Symbol"/>
              </a:rPr>
              <a:t>The distribution of </a:t>
            </a:r>
            <a:r>
              <a:rPr lang="en-US" sz="2000" b="1" dirty="0" err="1" smtClean="0">
                <a:cs typeface="Aharoni" pitchFamily="2" charset="-79"/>
                <a:sym typeface="Symbol"/>
              </a:rPr>
              <a:t>radionuclides</a:t>
            </a:r>
            <a:r>
              <a:rPr lang="en-US" sz="2000" b="1" dirty="0" smtClean="0">
                <a:cs typeface="Aharoni" pitchFamily="2" charset="-79"/>
                <a:sym typeface="Symbol"/>
              </a:rPr>
              <a:t> in both surface and bulk material make the quantification more complicated</a:t>
            </a:r>
            <a:endParaRPr lang="en-IN" sz="2000" b="1" dirty="0" smtClean="0">
              <a:cs typeface="Aharoni" pitchFamily="2" charset="-79"/>
              <a:sym typeface="Symbol"/>
            </a:endParaRPr>
          </a:p>
          <a:p>
            <a:pPr marL="365760" indent="-283464" eaLnBrk="1" fontAlgn="auto" hangingPunct="1">
              <a:spcAft>
                <a:spcPts val="0"/>
              </a:spcAft>
              <a:buClr>
                <a:srgbClr val="0000FF"/>
              </a:buClr>
              <a:buSzPct val="100000"/>
              <a:buFont typeface="Wingdings" pitchFamily="2" charset="2"/>
              <a:buChar char="Ø"/>
              <a:defRPr/>
            </a:pPr>
            <a:r>
              <a:rPr lang="en-IN" sz="2000" b="1" dirty="0" smtClean="0">
                <a:cs typeface="Aharoni" pitchFamily="2" charset="-79"/>
                <a:sym typeface="Symbol"/>
              </a:rPr>
              <a:t>Convoluted peaks</a:t>
            </a:r>
          </a:p>
          <a:p>
            <a:pPr marL="365760" indent="-283464" eaLnBrk="1" fontAlgn="auto" hangingPunct="1">
              <a:spcAft>
                <a:spcPts val="0"/>
              </a:spcAft>
              <a:buClr>
                <a:srgbClr val="0000FF"/>
              </a:buClr>
              <a:buSzPct val="100000"/>
              <a:buFont typeface="Wingdings" pitchFamily="2" charset="2"/>
              <a:buChar char="Ø"/>
              <a:defRPr/>
            </a:pPr>
            <a:r>
              <a:rPr lang="el-GR" sz="2000" b="1" dirty="0" smtClean="0">
                <a:cs typeface="Aharoni" pitchFamily="2" charset="-79"/>
                <a:sym typeface="Symbol"/>
              </a:rPr>
              <a:t>α</a:t>
            </a:r>
            <a:r>
              <a:rPr lang="en-US" sz="2000" b="1" dirty="0" smtClean="0">
                <a:cs typeface="Aharoni" pitchFamily="2" charset="-79"/>
                <a:sym typeface="Symbol"/>
              </a:rPr>
              <a:t> and </a:t>
            </a:r>
            <a:r>
              <a:rPr lang="el-GR" sz="2000" b="1" dirty="0" smtClean="0">
                <a:cs typeface="Times New Roman"/>
                <a:sym typeface="Symbol"/>
              </a:rPr>
              <a:t>β</a:t>
            </a:r>
            <a:r>
              <a:rPr lang="en-US" sz="2000" b="1" dirty="0" smtClean="0">
                <a:cs typeface="Times New Roman"/>
                <a:sym typeface="Symbol"/>
              </a:rPr>
              <a:t> emitting </a:t>
            </a:r>
            <a:r>
              <a:rPr lang="en-US" sz="2000" b="1" dirty="0" err="1" smtClean="0">
                <a:cs typeface="Times New Roman"/>
                <a:sym typeface="Symbol"/>
              </a:rPr>
              <a:t>radionuclides</a:t>
            </a:r>
            <a:r>
              <a:rPr lang="en-US" sz="2000" b="1" dirty="0" smtClean="0">
                <a:cs typeface="Times New Roman"/>
                <a:sym typeface="Symbol"/>
              </a:rPr>
              <a:t> are shielded by Hg or </a:t>
            </a:r>
            <a:r>
              <a:rPr lang="en-US" sz="2000" b="1" dirty="0" err="1" smtClean="0">
                <a:cs typeface="Times New Roman"/>
                <a:sym typeface="Symbol"/>
              </a:rPr>
              <a:t>Pb</a:t>
            </a:r>
            <a:r>
              <a:rPr lang="en-US" sz="2000" b="1" dirty="0" smtClean="0">
                <a:cs typeface="Times New Roman"/>
                <a:sym typeface="Symbol"/>
              </a:rPr>
              <a:t>-Bi target</a:t>
            </a:r>
          </a:p>
          <a:p>
            <a:pPr marL="365760" indent="-283464" eaLnBrk="1" fontAlgn="auto" hangingPunct="1">
              <a:spcAft>
                <a:spcPts val="0"/>
              </a:spcAft>
              <a:buClr>
                <a:srgbClr val="0000FF"/>
              </a:buClr>
              <a:buSzPct val="100000"/>
              <a:buFont typeface="Wingdings 2" pitchFamily="18" charset="2"/>
              <a:buNone/>
              <a:defRPr/>
            </a:pPr>
            <a:r>
              <a:rPr lang="en-US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/>
              </a:rPr>
              <a:t>		Approach</a:t>
            </a:r>
            <a:endParaRPr lang="en-IN" sz="20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  <a:sym typeface="Symbol"/>
            </a:endParaRPr>
          </a:p>
          <a:p>
            <a:pPr marL="640398" lvl="1" indent="-283464" eaLnBrk="1" fontAlgn="auto" hangingPunct="1">
              <a:spcAft>
                <a:spcPts val="0"/>
              </a:spcAft>
              <a:buClr>
                <a:srgbClr val="0000FF"/>
              </a:buClr>
              <a:buSzPct val="100000"/>
              <a:buFont typeface="Wingdings" pitchFamily="2" charset="2"/>
              <a:buChar char="Ø"/>
              <a:defRPr/>
            </a:pPr>
            <a:r>
              <a:rPr lang="en-IN" sz="2000" b="1" dirty="0" smtClean="0">
                <a:cs typeface="Aharoni" pitchFamily="2" charset="-79"/>
                <a:sym typeface="Symbol"/>
              </a:rPr>
              <a:t>Chemical separation of each radionuclide</a:t>
            </a:r>
          </a:p>
          <a:p>
            <a:pPr marL="640398" lvl="1" indent="-283464" eaLnBrk="1" fontAlgn="auto" hangingPunct="1">
              <a:spcAft>
                <a:spcPts val="0"/>
              </a:spcAft>
              <a:buClr>
                <a:srgbClr val="0000FF"/>
              </a:buClr>
              <a:buSzPct val="100000"/>
              <a:buFont typeface="Wingdings" pitchFamily="2" charset="2"/>
              <a:buChar char="Ø"/>
              <a:defRPr/>
            </a:pPr>
            <a:r>
              <a:rPr lang="en-US" sz="2000" b="1" dirty="0" smtClean="0">
                <a:cs typeface="Aharoni" pitchFamily="2" charset="-79"/>
                <a:sym typeface="Symbol"/>
              </a:rPr>
              <a:t>Comparison with standard calibrated source</a:t>
            </a:r>
          </a:p>
          <a:p>
            <a:pPr marL="640398" lvl="1" indent="-283464" eaLnBrk="1" fontAlgn="auto" hangingPunct="1">
              <a:spcAft>
                <a:spcPts val="0"/>
              </a:spcAft>
              <a:buClr>
                <a:srgbClr val="0000FF"/>
              </a:buClr>
              <a:buSzPct val="100000"/>
              <a:buFont typeface="Wingdings" pitchFamily="2" charset="2"/>
              <a:buChar char="Ø"/>
              <a:defRPr/>
            </a:pPr>
            <a:r>
              <a:rPr lang="en-US" sz="2000" b="1" dirty="0" smtClean="0">
                <a:cs typeface="Aharoni" pitchFamily="2" charset="-79"/>
                <a:sym typeface="Symbol"/>
              </a:rPr>
              <a:t>Calculation of chemical yield (separation efficiency) for each </a:t>
            </a:r>
            <a:r>
              <a:rPr lang="en-US" sz="2000" b="1" dirty="0" err="1" smtClean="0">
                <a:cs typeface="Aharoni" pitchFamily="2" charset="-79"/>
                <a:sym typeface="Symbol"/>
              </a:rPr>
              <a:t>radionuclides</a:t>
            </a:r>
            <a:r>
              <a:rPr lang="en-US" sz="2000" b="1" dirty="0" smtClean="0">
                <a:cs typeface="Aharoni" pitchFamily="2" charset="-79"/>
                <a:sym typeface="Symbol"/>
              </a:rPr>
              <a:t>. </a:t>
            </a:r>
          </a:p>
          <a:p>
            <a:pPr marL="640398" lvl="1" indent="-283464" eaLnBrk="1" fontAlgn="auto" hangingPunct="1">
              <a:spcAft>
                <a:spcPts val="0"/>
              </a:spcAft>
              <a:buClr>
                <a:srgbClr val="0000FF"/>
              </a:buClr>
              <a:buSzPct val="100000"/>
              <a:buFont typeface="Wingdings" pitchFamily="2" charset="2"/>
              <a:buChar char="Ø"/>
              <a:defRPr/>
            </a:pPr>
            <a:r>
              <a:rPr lang="en-US" sz="2000" b="1" dirty="0" smtClean="0">
                <a:cs typeface="Aharoni" pitchFamily="2" charset="-79"/>
                <a:sym typeface="Symbol"/>
              </a:rPr>
              <a:t>Simulation studies</a:t>
            </a:r>
          </a:p>
          <a:p>
            <a:pPr marL="640398" lvl="1" indent="-283464" eaLnBrk="1" fontAlgn="auto" hangingPunct="1">
              <a:spcAft>
                <a:spcPts val="0"/>
              </a:spcAft>
              <a:buClr>
                <a:srgbClr val="0000FF"/>
              </a:buClr>
              <a:buSzPct val="100000"/>
              <a:buFont typeface="Wingdings" pitchFamily="2" charset="2"/>
              <a:buChar char="Ø"/>
              <a:defRPr/>
            </a:pPr>
            <a:r>
              <a:rPr lang="en-US" sz="2000" b="1" dirty="0" smtClean="0">
                <a:cs typeface="Aharoni" pitchFamily="2" charset="-79"/>
                <a:sym typeface="Symbol"/>
              </a:rPr>
              <a:t>For stable elements (or long-lived </a:t>
            </a:r>
            <a:r>
              <a:rPr lang="en-US" sz="2000" b="1" dirty="0" err="1" smtClean="0">
                <a:cs typeface="Aharoni" pitchFamily="2" charset="-79"/>
                <a:sym typeface="Symbol"/>
              </a:rPr>
              <a:t>radionuclides</a:t>
            </a:r>
            <a:r>
              <a:rPr lang="en-US" sz="2000" b="1" dirty="0" smtClean="0">
                <a:cs typeface="Aharoni" pitchFamily="2" charset="-79"/>
                <a:sym typeface="Symbol"/>
              </a:rPr>
              <a:t>) ICPMS data will be compared with the standard</a:t>
            </a:r>
            <a:endParaRPr lang="en-IN" sz="2000" b="1" dirty="0" smtClean="0">
              <a:cs typeface="Aharoni" pitchFamily="2" charset="-79"/>
              <a:sym typeface="Symbol"/>
            </a:endParaRPr>
          </a:p>
          <a:p>
            <a:pPr marL="365760" indent="-283464" eaLnBrk="1" fontAlgn="auto" hangingPunct="1">
              <a:spcAft>
                <a:spcPts val="0"/>
              </a:spcAft>
              <a:buClr>
                <a:srgbClr val="0000FF"/>
              </a:buClr>
              <a:buSzPct val="100000"/>
              <a:buFont typeface="Wingdings 2"/>
              <a:buNone/>
              <a:defRPr/>
            </a:pPr>
            <a:endParaRPr lang="en-US" sz="1400" b="1" dirty="0" smtClean="0">
              <a:solidFill>
                <a:srgbClr val="FF0000"/>
              </a:solidFill>
              <a:latin typeface="Aharoni" pitchFamily="2" charset="-79"/>
              <a:cs typeface="Aharoni" pitchFamily="2" charset="-79"/>
              <a:sym typeface="Symbol"/>
            </a:endParaRPr>
          </a:p>
          <a:p>
            <a:pPr>
              <a:defRPr/>
            </a:pP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1066800"/>
            <a:ext cx="7924800" cy="1176338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Towards building a </a:t>
            </a:r>
            <a:r>
              <a:rPr lang="en-US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Radionuclide Bank</a:t>
            </a:r>
            <a:r>
              <a:rPr lang="en-US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from proton irradiated </a:t>
            </a:r>
            <a:r>
              <a:rPr lang="en-US" sz="32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Pb</a:t>
            </a:r>
            <a:r>
              <a:rPr lang="en-US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-Bi </a:t>
            </a:r>
            <a:r>
              <a:rPr lang="en-US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targets</a:t>
            </a:r>
            <a:endParaRPr lang="en-IN" dirty="0">
              <a:solidFill>
                <a:srgbClr val="FFFF00"/>
              </a:solidFill>
            </a:endParaRPr>
          </a:p>
        </p:txBody>
      </p:sp>
      <p:sp>
        <p:nvSpPr>
          <p:cNvPr id="8195" name="Subtitle 2"/>
          <p:cNvSpPr>
            <a:spLocks noGrp="1"/>
          </p:cNvSpPr>
          <p:nvPr>
            <p:ph type="subTitle" idx="1"/>
          </p:nvPr>
        </p:nvSpPr>
        <p:spPr>
          <a:xfrm>
            <a:off x="914400" y="0"/>
            <a:ext cx="8229600" cy="838200"/>
          </a:xfrm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marL="26988" eaLnBrk="1" hangingPunct="1"/>
            <a:r>
              <a:rPr lang="en-US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IN" sz="1800" b="1" u="sng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6988" eaLnBrk="1" hangingPunct="1"/>
            <a:r>
              <a:rPr lang="en-US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Our proposal given on 2009 December ISOLDE meeting therefore is still relevant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600200" y="2381071"/>
            <a:ext cx="7391400" cy="923330"/>
          </a:xfrm>
          <a:prstGeom prst="rect">
            <a:avLst/>
          </a:prstGeom>
          <a:solidFill>
            <a:srgbClr val="CCFF33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n-IN" b="1" dirty="0">
                <a:solidFill>
                  <a:srgbClr val="002060"/>
                </a:solidFill>
                <a:latin typeface="Arial Black" pitchFamily="34" charset="0"/>
              </a:rPr>
              <a:t>The 1-2 </a:t>
            </a:r>
            <a:r>
              <a:rPr lang="en-IN" b="1" dirty="0" err="1">
                <a:solidFill>
                  <a:srgbClr val="002060"/>
                </a:solidFill>
                <a:latin typeface="Arial Black" pitchFamily="34" charset="0"/>
              </a:rPr>
              <a:t>GeV</a:t>
            </a:r>
            <a:r>
              <a:rPr lang="en-IN" b="1" dirty="0">
                <a:solidFill>
                  <a:srgbClr val="002060"/>
                </a:solidFill>
                <a:latin typeface="Arial Black" pitchFamily="34" charset="0"/>
              </a:rPr>
              <a:t> proton induced spallation reaction on the </a:t>
            </a:r>
            <a:r>
              <a:rPr lang="en-US" b="1" dirty="0" err="1" smtClean="0">
                <a:solidFill>
                  <a:srgbClr val="002060"/>
                </a:solidFill>
                <a:latin typeface="Arial Black" pitchFamily="34" charset="0"/>
              </a:rPr>
              <a:t>Pb</a:t>
            </a:r>
            <a:r>
              <a:rPr lang="en-US" b="1" dirty="0" smtClean="0">
                <a:solidFill>
                  <a:srgbClr val="002060"/>
                </a:solidFill>
                <a:latin typeface="Arial Black" pitchFamily="34" charset="0"/>
              </a:rPr>
              <a:t>-Bi </a:t>
            </a:r>
            <a:r>
              <a:rPr lang="en-US" b="1" dirty="0">
                <a:solidFill>
                  <a:srgbClr val="002060"/>
                </a:solidFill>
                <a:latin typeface="Arial Black" pitchFamily="34" charset="0"/>
              </a:rPr>
              <a:t>eutectic </a:t>
            </a:r>
            <a:r>
              <a:rPr lang="en-IN" b="1" dirty="0">
                <a:solidFill>
                  <a:srgbClr val="002060"/>
                </a:solidFill>
                <a:latin typeface="Arial Black" pitchFamily="34" charset="0"/>
              </a:rPr>
              <a:t>converter target will produce large variety of radionuclides along with strong flux of fast neutrons. </a:t>
            </a:r>
            <a:endParaRPr lang="en-US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1600200" y="3657600"/>
            <a:ext cx="7543800" cy="92333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n-US" dirty="0">
                <a:solidFill>
                  <a:srgbClr val="FF0000"/>
                </a:solidFill>
                <a:latin typeface="Eras Demi ITC" pitchFamily="34" charset="0"/>
                <a:cs typeface="Aharoni" pitchFamily="2" charset="-79"/>
              </a:rPr>
              <a:t>We would like to develop methods for separate confinement of each radionuclides with high radiochemical and </a:t>
            </a:r>
            <a:r>
              <a:rPr lang="en-US" dirty="0" err="1">
                <a:solidFill>
                  <a:srgbClr val="FF0000"/>
                </a:solidFill>
                <a:latin typeface="Eras Demi ITC" pitchFamily="34" charset="0"/>
                <a:cs typeface="Aharoni" pitchFamily="2" charset="-79"/>
              </a:rPr>
              <a:t>radioisotopical</a:t>
            </a:r>
            <a:r>
              <a:rPr lang="en-US" dirty="0">
                <a:solidFill>
                  <a:srgbClr val="FF0000"/>
                </a:solidFill>
                <a:latin typeface="Eras Demi ITC" pitchFamily="34" charset="0"/>
                <a:cs typeface="Aharoni" pitchFamily="2" charset="-79"/>
              </a:rPr>
              <a:t> purity. </a:t>
            </a:r>
            <a:endParaRPr lang="en-IN" dirty="0">
              <a:latin typeface="Eras Demi IT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750" y="142875"/>
            <a:ext cx="7499350" cy="56038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  <a:sym typeface="Symbol"/>
              </a:rPr>
              <a:t>Separation</a:t>
            </a:r>
            <a:endParaRPr lang="en-IN" sz="3200" dirty="0">
              <a:solidFill>
                <a:schemeClr val="tx1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100" y="785813"/>
            <a:ext cx="7499350" cy="5929312"/>
          </a:xfrm>
        </p:spPr>
        <p:txBody>
          <a:bodyPr/>
          <a:lstStyle/>
          <a:p>
            <a:pPr marL="365760" indent="-283464" eaLnBrk="1" fontAlgn="auto" hangingPunct="1">
              <a:spcAft>
                <a:spcPts val="0"/>
              </a:spcAft>
              <a:buClr>
                <a:srgbClr val="0000FF"/>
              </a:buClr>
              <a:buSzPct val="100000"/>
              <a:buFont typeface="Wingdings 2" pitchFamily="18" charset="2"/>
              <a:buNone/>
              <a:defRPr/>
            </a:pP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/>
              </a:rPr>
              <a:t>Problems</a:t>
            </a:r>
            <a:endParaRPr lang="en-IN" sz="16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  <a:sym typeface="Symbol"/>
            </a:endParaRPr>
          </a:p>
          <a:p>
            <a:pPr marL="365760" indent="-283464" eaLnBrk="1" fontAlgn="auto" hangingPunct="1">
              <a:spcAft>
                <a:spcPts val="0"/>
              </a:spcAft>
              <a:buClr>
                <a:srgbClr val="0000FF"/>
              </a:buClr>
              <a:buSzPct val="100000"/>
              <a:buFont typeface="Wingdings" pitchFamily="2" charset="2"/>
              <a:buChar char="Ø"/>
              <a:defRPr/>
            </a:pPr>
            <a:r>
              <a:rPr lang="en-IN" sz="1400" b="1" dirty="0" smtClean="0">
                <a:cs typeface="Aharoni" pitchFamily="2" charset="-79"/>
                <a:sym typeface="Symbol"/>
              </a:rPr>
              <a:t>Scale of separation:	Huge amount of Hg is present while the products are 				present in trace quantity. </a:t>
            </a:r>
          </a:p>
          <a:p>
            <a:pPr marL="365760" indent="-283464" eaLnBrk="1" fontAlgn="auto" hangingPunct="1">
              <a:spcAft>
                <a:spcPts val="0"/>
              </a:spcAft>
              <a:buClr>
                <a:srgbClr val="0000FF"/>
              </a:buClr>
              <a:buSzPct val="100000"/>
              <a:buFont typeface="Wingdings" pitchFamily="2" charset="2"/>
              <a:buChar char="Ø"/>
              <a:defRPr/>
            </a:pPr>
            <a:r>
              <a:rPr lang="en-IN" sz="1400" b="1" dirty="0" smtClean="0">
                <a:cs typeface="Aharoni" pitchFamily="2" charset="-79"/>
                <a:sym typeface="Symbol"/>
              </a:rPr>
              <a:t>Traditional </a:t>
            </a:r>
            <a:r>
              <a:rPr lang="en-IN" sz="1400" b="1" dirty="0" smtClean="0">
                <a:cs typeface="Aharoni" pitchFamily="2" charset="-79"/>
                <a:sym typeface="Symbol"/>
              </a:rPr>
              <a:t>difficulties of separation of chemically similar elemental pair </a:t>
            </a:r>
          </a:p>
          <a:p>
            <a:pPr marL="365760" indent="-283464" eaLnBrk="1" fontAlgn="auto" hangingPunct="1">
              <a:spcAft>
                <a:spcPts val="0"/>
              </a:spcAft>
              <a:buClr>
                <a:srgbClr val="0000FF"/>
              </a:buClr>
              <a:buSzPct val="100000"/>
              <a:buFont typeface="Wingdings 2" pitchFamily="18" charset="2"/>
              <a:buNone/>
              <a:defRPr/>
            </a:pPr>
            <a:r>
              <a:rPr lang="en-IN" sz="1400" b="1" dirty="0" smtClean="0">
                <a:cs typeface="Aharoni" pitchFamily="2" charset="-79"/>
                <a:sym typeface="Symbol"/>
              </a:rPr>
              <a:t>	(For example, </a:t>
            </a:r>
            <a:r>
              <a:rPr lang="en-IN" sz="1400" b="1" dirty="0" err="1" smtClean="0">
                <a:cs typeface="Aharoni" pitchFamily="2" charset="-79"/>
                <a:sym typeface="Symbol"/>
              </a:rPr>
              <a:t>Zr-Hf</a:t>
            </a:r>
            <a:r>
              <a:rPr lang="en-IN" sz="1400" b="1" dirty="0" smtClean="0">
                <a:cs typeface="Aharoni" pitchFamily="2" charset="-79"/>
                <a:sym typeface="Symbol"/>
              </a:rPr>
              <a:t>, Mo-W, lanthanides, etc). </a:t>
            </a:r>
            <a:endParaRPr lang="en-US" sz="1400" b="1" dirty="0" smtClean="0">
              <a:latin typeface="Times New Roman"/>
              <a:cs typeface="Times New Roman"/>
              <a:sym typeface="Symbol"/>
            </a:endParaRPr>
          </a:p>
          <a:p>
            <a:pPr marL="365760" indent="-283464" eaLnBrk="1" fontAlgn="auto" hangingPunct="1">
              <a:spcAft>
                <a:spcPts val="0"/>
              </a:spcAft>
              <a:buClr>
                <a:srgbClr val="0000FF"/>
              </a:buClr>
              <a:buSzPct val="100000"/>
              <a:buFont typeface="Wingdings 2" pitchFamily="18" charset="2"/>
              <a:buNone/>
              <a:defRPr/>
            </a:pPr>
            <a:r>
              <a:rPr lang="en-US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/>
              </a:rPr>
              <a:t>	</a:t>
            </a:r>
            <a:r>
              <a:rPr lang="en-US" sz="1400" b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/>
              </a:rPr>
              <a:t>Approach</a:t>
            </a:r>
            <a:endParaRPr lang="en-IN" sz="1400" b="1" u="sng" dirty="0" smtClean="0">
              <a:solidFill>
                <a:srgbClr val="FF0000"/>
              </a:solidFill>
              <a:latin typeface="Arial" pitchFamily="34" charset="0"/>
              <a:cs typeface="Arial" pitchFamily="34" charset="0"/>
              <a:sym typeface="Symbol"/>
            </a:endParaRPr>
          </a:p>
          <a:p>
            <a:pPr marL="1097598" lvl="3" indent="-283464" eaLnBrk="1" fontAlgn="auto" hangingPunct="1">
              <a:spcAft>
                <a:spcPts val="0"/>
              </a:spcAft>
              <a:buClr>
                <a:srgbClr val="0000FF"/>
              </a:buClr>
              <a:buSzPct val="100000"/>
              <a:buFont typeface="Wingdings 2" pitchFamily="18" charset="2"/>
              <a:buNone/>
              <a:defRPr/>
            </a:pPr>
            <a:endParaRPr lang="en-US" sz="1400" b="1" dirty="0" smtClean="0">
              <a:cs typeface="Aharoni" pitchFamily="2" charset="-79"/>
              <a:sym typeface="Symbol"/>
            </a:endParaRPr>
          </a:p>
          <a:p>
            <a:pPr marL="1097598" lvl="3" indent="-283464" eaLnBrk="1" fontAlgn="auto" hangingPunct="1">
              <a:spcAft>
                <a:spcPts val="0"/>
              </a:spcAft>
              <a:buClr>
                <a:srgbClr val="0000FF"/>
              </a:buClr>
              <a:buSzPct val="100000"/>
              <a:buFont typeface="Wingdings 2" pitchFamily="18" charset="2"/>
              <a:buNone/>
              <a:defRPr/>
            </a:pPr>
            <a:r>
              <a:rPr lang="en-US" sz="1400" b="1" dirty="0" smtClean="0">
                <a:solidFill>
                  <a:srgbClr val="0070C0"/>
                </a:solidFill>
                <a:cs typeface="Aharoni" pitchFamily="2" charset="-79"/>
                <a:sym typeface="Symbol"/>
              </a:rPr>
              <a:t>(A) Chemical techniques</a:t>
            </a:r>
            <a:endParaRPr lang="en-IN" sz="1400" b="1" dirty="0" smtClean="0">
              <a:solidFill>
                <a:srgbClr val="0070C0"/>
              </a:solidFill>
              <a:cs typeface="Aharoni" pitchFamily="2" charset="-79"/>
              <a:sym typeface="Symbol"/>
            </a:endParaRPr>
          </a:p>
          <a:p>
            <a:pPr marL="640398" lvl="1" indent="-283464" eaLnBrk="1" fontAlgn="auto" hangingPunct="1">
              <a:spcAft>
                <a:spcPts val="0"/>
              </a:spcAft>
              <a:buClr>
                <a:srgbClr val="0000FF"/>
              </a:buClr>
              <a:buSzPct val="100000"/>
              <a:buFont typeface="Wingdings" pitchFamily="2" charset="2"/>
              <a:buChar char="Ø"/>
              <a:defRPr/>
            </a:pPr>
            <a:r>
              <a:rPr lang="en-IN" sz="1400" b="1" dirty="0" smtClean="0">
                <a:cs typeface="Aharoni" pitchFamily="2" charset="-79"/>
                <a:sym typeface="Symbol"/>
              </a:rPr>
              <a:t>Liquid </a:t>
            </a:r>
            <a:r>
              <a:rPr lang="en-IN" sz="1400" b="1" dirty="0" err="1" smtClean="0">
                <a:cs typeface="Aharoni" pitchFamily="2" charset="-79"/>
                <a:sym typeface="Symbol"/>
              </a:rPr>
              <a:t>liquid</a:t>
            </a:r>
            <a:r>
              <a:rPr lang="en-IN" sz="1400" b="1" dirty="0" smtClean="0">
                <a:cs typeface="Aharoni" pitchFamily="2" charset="-79"/>
                <a:sym typeface="Symbol"/>
              </a:rPr>
              <a:t> extraction (LLX)</a:t>
            </a:r>
          </a:p>
          <a:p>
            <a:pPr marL="640398" lvl="1" indent="-283464" eaLnBrk="1" fontAlgn="auto" hangingPunct="1">
              <a:spcAft>
                <a:spcPts val="0"/>
              </a:spcAft>
              <a:buClr>
                <a:srgbClr val="0000FF"/>
              </a:buClr>
              <a:buSzPct val="100000"/>
              <a:buFont typeface="Wingdings" pitchFamily="2" charset="2"/>
              <a:buChar char="Ø"/>
              <a:defRPr/>
            </a:pPr>
            <a:r>
              <a:rPr lang="en-US" sz="1400" b="1" dirty="0" smtClean="0">
                <a:cs typeface="Aharoni" pitchFamily="2" charset="-79"/>
                <a:sym typeface="Symbol"/>
              </a:rPr>
              <a:t>Aqueous biphasic extraction</a:t>
            </a:r>
          </a:p>
          <a:p>
            <a:pPr marL="640398" lvl="1" indent="-283464" eaLnBrk="1" fontAlgn="auto" hangingPunct="1">
              <a:spcAft>
                <a:spcPts val="0"/>
              </a:spcAft>
              <a:buClr>
                <a:srgbClr val="0000FF"/>
              </a:buClr>
              <a:buSzPct val="100000"/>
              <a:buFont typeface="Wingdings" pitchFamily="2" charset="2"/>
              <a:buChar char="Ø"/>
              <a:defRPr/>
            </a:pPr>
            <a:r>
              <a:rPr lang="en-US" sz="1400" b="1" dirty="0" smtClean="0">
                <a:cs typeface="Aharoni" pitchFamily="2" charset="-79"/>
                <a:sym typeface="Symbol"/>
              </a:rPr>
              <a:t>Ion exchange and other chromatographic techniques</a:t>
            </a:r>
          </a:p>
          <a:p>
            <a:pPr marL="640398" lvl="1" indent="-283464" eaLnBrk="1" fontAlgn="auto" hangingPunct="1">
              <a:spcAft>
                <a:spcPts val="0"/>
              </a:spcAft>
              <a:buClr>
                <a:srgbClr val="0000FF"/>
              </a:buClr>
              <a:buSzPct val="100000"/>
              <a:buFont typeface="Wingdings" pitchFamily="2" charset="2"/>
              <a:buChar char="Ø"/>
              <a:defRPr/>
            </a:pPr>
            <a:r>
              <a:rPr lang="en-US" sz="1400" b="1" dirty="0" smtClean="0">
                <a:cs typeface="Aharoni" pitchFamily="2" charset="-79"/>
                <a:sym typeface="Symbol"/>
              </a:rPr>
              <a:t>Precipitation etc.</a:t>
            </a:r>
          </a:p>
          <a:p>
            <a:pPr marL="1060196" lvl="2" indent="-457200" eaLnBrk="1" fontAlgn="auto" hangingPunct="1">
              <a:spcAft>
                <a:spcPts val="0"/>
              </a:spcAft>
              <a:buClr>
                <a:srgbClr val="0000FF"/>
              </a:buClr>
              <a:buSzPct val="100000"/>
              <a:buFont typeface="Wingdings 2" pitchFamily="18" charset="2"/>
              <a:buNone/>
              <a:defRPr/>
            </a:pPr>
            <a:r>
              <a:rPr lang="en-US" sz="1400" b="1" dirty="0" smtClean="0">
                <a:solidFill>
                  <a:srgbClr val="0070C0"/>
                </a:solidFill>
                <a:cs typeface="Aharoni" pitchFamily="2" charset="-79"/>
                <a:sym typeface="Symbol"/>
              </a:rPr>
              <a:t>     (B) Physicochemical  techniques</a:t>
            </a:r>
            <a:endParaRPr lang="en-IN" sz="1400" b="1" dirty="0" smtClean="0">
              <a:solidFill>
                <a:srgbClr val="0070C0"/>
              </a:solidFill>
              <a:cs typeface="Aharoni" pitchFamily="2" charset="-79"/>
              <a:sym typeface="Symbol"/>
            </a:endParaRPr>
          </a:p>
          <a:p>
            <a:pPr marL="640398" lvl="1" indent="-283464" eaLnBrk="1" fontAlgn="auto" hangingPunct="1">
              <a:spcAft>
                <a:spcPts val="0"/>
              </a:spcAft>
              <a:buClr>
                <a:srgbClr val="0000FF"/>
              </a:buClr>
              <a:buSzPct val="100000"/>
              <a:buFont typeface="Wingdings" pitchFamily="2" charset="2"/>
              <a:buChar char="Ø"/>
              <a:defRPr/>
            </a:pPr>
            <a:r>
              <a:rPr lang="en-US" sz="1400" b="1" dirty="0" smtClean="0">
                <a:cs typeface="Aharoni" pitchFamily="2" charset="-79"/>
                <a:sym typeface="Symbol"/>
              </a:rPr>
              <a:t>Adsorption of </a:t>
            </a:r>
            <a:r>
              <a:rPr lang="en-US" sz="1400" b="1" dirty="0" err="1" smtClean="0">
                <a:cs typeface="Aharoni" pitchFamily="2" charset="-79"/>
                <a:sym typeface="Symbol"/>
              </a:rPr>
              <a:t>radionuclides</a:t>
            </a:r>
            <a:r>
              <a:rPr lang="en-US" sz="1400" b="1" dirty="0" smtClean="0">
                <a:cs typeface="Aharoni" pitchFamily="2" charset="-79"/>
                <a:sym typeface="Symbol"/>
              </a:rPr>
              <a:t> on hot and cold metal surfaces</a:t>
            </a:r>
          </a:p>
          <a:p>
            <a:pPr marL="640398" lvl="1" indent="-283464" eaLnBrk="1" fontAlgn="auto" hangingPunct="1">
              <a:spcAft>
                <a:spcPts val="0"/>
              </a:spcAft>
              <a:buClr>
                <a:srgbClr val="0000FF"/>
              </a:buClr>
              <a:buSzPct val="100000"/>
              <a:buFont typeface="Wingdings" pitchFamily="2" charset="2"/>
              <a:buChar char="Ø"/>
              <a:defRPr/>
            </a:pPr>
            <a:r>
              <a:rPr lang="en-US" sz="1400" b="1" dirty="0" err="1" smtClean="0">
                <a:solidFill>
                  <a:srgbClr val="FF0000"/>
                </a:solidFill>
                <a:cs typeface="Aharoni" pitchFamily="2" charset="-79"/>
                <a:sym typeface="Symbol"/>
              </a:rPr>
              <a:t>Thermochromatography</a:t>
            </a:r>
            <a:endParaRPr lang="en-US" sz="1400" b="1" dirty="0" smtClean="0">
              <a:solidFill>
                <a:srgbClr val="FF0000"/>
              </a:solidFill>
              <a:cs typeface="Aharoni" pitchFamily="2" charset="-79"/>
              <a:sym typeface="Symbol"/>
            </a:endParaRPr>
          </a:p>
          <a:p>
            <a:pPr marL="640398" lvl="1" indent="-283464" eaLnBrk="1" fontAlgn="auto" hangingPunct="1">
              <a:spcAft>
                <a:spcPts val="0"/>
              </a:spcAft>
              <a:buClr>
                <a:srgbClr val="0000FF"/>
              </a:buClr>
              <a:buSzPct val="100000"/>
              <a:buFont typeface="Verdana" pitchFamily="34" charset="0"/>
              <a:buNone/>
              <a:defRPr/>
            </a:pPr>
            <a:endParaRPr lang="en-US" sz="1400" b="1" dirty="0" smtClean="0">
              <a:cs typeface="Aharoni" pitchFamily="2" charset="-79"/>
              <a:sym typeface="Symbol"/>
            </a:endParaRPr>
          </a:p>
          <a:p>
            <a:pPr marL="640398" lvl="1" indent="-283464" eaLnBrk="1" fontAlgn="auto" hangingPunct="1">
              <a:lnSpc>
                <a:spcPct val="170000"/>
              </a:lnSpc>
              <a:spcAft>
                <a:spcPts val="0"/>
              </a:spcAft>
              <a:buClr>
                <a:srgbClr val="0000FF"/>
              </a:buClr>
              <a:buSzPct val="100000"/>
              <a:buFont typeface="Verdana" pitchFamily="34" charset="0"/>
              <a:buNone/>
              <a:defRPr/>
            </a:pPr>
            <a:r>
              <a:rPr lang="en-US" sz="1400" b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/>
              </a:rPr>
              <a:t>Effort should be given to develop greener technologies, i.e., not to generate additional hazards</a:t>
            </a:r>
          </a:p>
          <a:p>
            <a:pPr>
              <a:defRPr/>
            </a:pP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750" y="214313"/>
            <a:ext cx="7499350" cy="42862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3200" b="1" dirty="0" smtClean="0">
                <a:solidFill>
                  <a:schemeClr val="tx1"/>
                </a:solidFill>
              </a:rPr>
              <a:t>Work plan</a:t>
            </a:r>
            <a:endParaRPr lang="en-IN" sz="3200" b="1" dirty="0">
              <a:solidFill>
                <a:schemeClr val="tx1"/>
              </a:solidFill>
            </a:endParaRPr>
          </a:p>
        </p:txBody>
      </p:sp>
      <p:sp>
        <p:nvSpPr>
          <p:cNvPr id="17411" name="Rectangle 2"/>
          <p:cNvSpPr>
            <a:spLocks noChangeArrowheads="1"/>
          </p:cNvSpPr>
          <p:nvPr/>
        </p:nvSpPr>
        <p:spPr bwMode="auto">
          <a:xfrm>
            <a:off x="1944688" y="1143000"/>
            <a:ext cx="719137" cy="2286000"/>
          </a:xfrm>
          <a:prstGeom prst="rect">
            <a:avLst/>
          </a:prstGeom>
          <a:solidFill>
            <a:srgbClr val="76923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  <a:p>
            <a:endParaRPr lang="en-US"/>
          </a:p>
          <a:p>
            <a:pPr algn="ctr"/>
            <a:endParaRPr lang="en-US" sz="2800" b="1">
              <a:solidFill>
                <a:schemeClr val="bg1"/>
              </a:solidFill>
            </a:endParaRPr>
          </a:p>
          <a:p>
            <a:pPr algn="ctr"/>
            <a:r>
              <a:rPr lang="en-US" sz="2800" b="1">
                <a:solidFill>
                  <a:schemeClr val="bg1"/>
                </a:solidFill>
              </a:rPr>
              <a:t>1</a:t>
            </a:r>
            <a:endParaRPr lang="en-IN" sz="2800" b="1">
              <a:solidFill>
                <a:schemeClr val="bg1"/>
              </a:solidFill>
            </a:endParaRPr>
          </a:p>
        </p:txBody>
      </p:sp>
      <p:sp>
        <p:nvSpPr>
          <p:cNvPr id="17412" name="Rectangle 3"/>
          <p:cNvSpPr>
            <a:spLocks noChangeArrowheads="1"/>
          </p:cNvSpPr>
          <p:nvPr/>
        </p:nvSpPr>
        <p:spPr bwMode="auto">
          <a:xfrm>
            <a:off x="1943100" y="3500438"/>
            <a:ext cx="720725" cy="1511300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  <a:p>
            <a:pPr algn="ctr"/>
            <a:endParaRPr lang="en-US" sz="1400" b="1"/>
          </a:p>
          <a:p>
            <a:pPr algn="ctr"/>
            <a:r>
              <a:rPr lang="en-US" sz="2800" b="1"/>
              <a:t>2</a:t>
            </a:r>
            <a:endParaRPr lang="en-IN" sz="2800" b="1"/>
          </a:p>
        </p:txBody>
      </p:sp>
      <p:sp>
        <p:nvSpPr>
          <p:cNvPr id="17413" name="Rectangle 3"/>
          <p:cNvSpPr>
            <a:spLocks noChangeArrowheads="1"/>
          </p:cNvSpPr>
          <p:nvPr/>
        </p:nvSpPr>
        <p:spPr bwMode="auto">
          <a:xfrm>
            <a:off x="1944688" y="5072063"/>
            <a:ext cx="720725" cy="1511300"/>
          </a:xfrm>
          <a:prstGeom prst="rect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  <a:p>
            <a:pPr algn="ctr"/>
            <a:endParaRPr lang="en-US" sz="1400" b="1">
              <a:solidFill>
                <a:schemeClr val="bg1"/>
              </a:solidFill>
            </a:endParaRPr>
          </a:p>
          <a:p>
            <a:pPr algn="ctr"/>
            <a:r>
              <a:rPr lang="en-US" sz="2800" b="1">
                <a:solidFill>
                  <a:schemeClr val="bg1"/>
                </a:solidFill>
              </a:rPr>
              <a:t>3</a:t>
            </a:r>
            <a:endParaRPr lang="en-IN" sz="2800" b="1">
              <a:solidFill>
                <a:schemeClr val="bg1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rot="5400000">
            <a:off x="464344" y="2321719"/>
            <a:ext cx="2214562" cy="0"/>
          </a:xfrm>
          <a:prstGeom prst="straightConnector1">
            <a:avLst/>
          </a:prstGeom>
          <a:ln w="1016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5400000">
            <a:off x="892968" y="5822157"/>
            <a:ext cx="1357313" cy="0"/>
          </a:xfrm>
          <a:prstGeom prst="straightConnector1">
            <a:avLst/>
          </a:prstGeom>
          <a:ln w="50800">
            <a:solidFill>
              <a:schemeClr val="tx1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5400000">
            <a:off x="858044" y="4287044"/>
            <a:ext cx="1427162" cy="0"/>
          </a:xfrm>
          <a:prstGeom prst="straightConnector1">
            <a:avLst/>
          </a:prstGeom>
          <a:ln w="635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2786063" y="1071563"/>
            <a:ext cx="6357937" cy="18774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>
              <a:buFont typeface="+mj-lt"/>
              <a:buAutoNum type="arabicPeriod"/>
              <a:defRPr/>
            </a:pPr>
            <a:r>
              <a:rPr lang="en-US" dirty="0">
                <a:solidFill>
                  <a:srgbClr val="669900"/>
                </a:solidFill>
                <a:latin typeface="Arial Rounded MT Bold" pitchFamily="34" charset="0"/>
                <a:cs typeface="Times New Roman" pitchFamily="18" charset="0"/>
              </a:rPr>
              <a:t>Identification of </a:t>
            </a:r>
            <a:r>
              <a:rPr lang="en-US" dirty="0">
                <a:solidFill>
                  <a:srgbClr val="669900"/>
                </a:solidFill>
                <a:latin typeface="Arial Rounded MT Bold" pitchFamily="34" charset="0"/>
                <a:cs typeface="Times New Roman" pitchFamily="18" charset="0"/>
                <a:sym typeface="Symbol"/>
              </a:rPr>
              <a:t>-emitting radionuclides (</a:t>
            </a:r>
            <a:r>
              <a:rPr lang="en-US" dirty="0">
                <a:solidFill>
                  <a:srgbClr val="669900"/>
                </a:solidFill>
                <a:latin typeface="Arial Rounded MT Bold" pitchFamily="34" charset="0"/>
                <a:cs typeface="Times New Roman" pitchFamily="18" charset="0"/>
              </a:rPr>
              <a:t>T</a:t>
            </a:r>
            <a:r>
              <a:rPr lang="en-US" baseline="-25000" dirty="0">
                <a:solidFill>
                  <a:srgbClr val="669900"/>
                </a:solidFill>
                <a:latin typeface="Arial Rounded MT Bold" pitchFamily="34" charset="0"/>
                <a:cs typeface="Times New Roman" pitchFamily="18" charset="0"/>
              </a:rPr>
              <a:t>1/2</a:t>
            </a:r>
            <a:r>
              <a:rPr lang="en-US" dirty="0">
                <a:solidFill>
                  <a:srgbClr val="669900"/>
                </a:solidFill>
                <a:latin typeface="Arial Rounded MT Bold" pitchFamily="34" charset="0"/>
                <a:cs typeface="Times New Roman" pitchFamily="18" charset="0"/>
                <a:sym typeface="Symbol" pitchFamily="18" charset="2"/>
              </a:rPr>
              <a:t> 1 d)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en-US" dirty="0">
                <a:solidFill>
                  <a:srgbClr val="0000CC"/>
                </a:solidFill>
                <a:latin typeface="Arial Rounded MT Bold" pitchFamily="34" charset="0"/>
                <a:cs typeface="Times New Roman" pitchFamily="18" charset="0"/>
              </a:rPr>
              <a:t>Chemical separation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en-US" dirty="0">
                <a:solidFill>
                  <a:srgbClr val="0000CC"/>
                </a:solidFill>
                <a:latin typeface="Arial Rounded MT Bold" pitchFamily="34" charset="0"/>
                <a:cs typeface="Times New Roman" pitchFamily="18" charset="0"/>
                <a:sym typeface="Symbol"/>
              </a:rPr>
              <a:t>Development of sequential separation technique of clinical radionuclides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en-US" dirty="0">
                <a:solidFill>
                  <a:srgbClr val="669900"/>
                </a:solidFill>
                <a:latin typeface="Arial Rounded MT Bold" pitchFamily="34" charset="0"/>
                <a:cs typeface="Times New Roman" pitchFamily="18" charset="0"/>
                <a:sym typeface="Symbol"/>
              </a:rPr>
              <a:t>Study on the distribution of reaction products</a:t>
            </a:r>
          </a:p>
          <a:p>
            <a:pPr marL="457200" indent="-457200">
              <a:defRPr/>
            </a:pPr>
            <a:endParaRPr lang="en-US" sz="800" dirty="0">
              <a:solidFill>
                <a:srgbClr val="0000CC"/>
              </a:solidFill>
              <a:latin typeface="Arial Rounded MT Bold" pitchFamily="34" charset="0"/>
              <a:cs typeface="Times New Roman" pitchFamily="18" charset="0"/>
              <a:sym typeface="Symbol"/>
            </a:endParaRPr>
          </a:p>
          <a:p>
            <a:pPr>
              <a:defRPr/>
            </a:pPr>
            <a:endParaRPr lang="en-IN" dirty="0"/>
          </a:p>
        </p:txBody>
      </p:sp>
      <p:sp>
        <p:nvSpPr>
          <p:cNvPr id="31" name="TextBox 30"/>
          <p:cNvSpPr txBox="1"/>
          <p:nvPr/>
        </p:nvSpPr>
        <p:spPr>
          <a:xfrm>
            <a:off x="2786063" y="3357563"/>
            <a:ext cx="6357937" cy="19081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>
              <a:defRPr/>
            </a:pPr>
            <a:r>
              <a:rPr lang="en-US" sz="2000" b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marL="457200" indent="-457200">
              <a:defRPr/>
            </a:pPr>
            <a:r>
              <a:rPr lang="en-US" sz="2000" dirty="0">
                <a:solidFill>
                  <a:srgbClr val="D60093"/>
                </a:solidFill>
                <a:latin typeface="Arial Rounded MT Bold" pitchFamily="34" charset="0"/>
                <a:cs typeface="Times New Roman" pitchFamily="18" charset="0"/>
              </a:rPr>
              <a:t>Identification of </a:t>
            </a:r>
            <a:r>
              <a:rPr lang="en-US" sz="2000" dirty="0">
                <a:solidFill>
                  <a:srgbClr val="D60093"/>
                </a:solidFill>
                <a:latin typeface="Arial Rounded MT Bold" pitchFamily="34" charset="0"/>
                <a:cs typeface="Times New Roman" pitchFamily="18" charset="0"/>
                <a:sym typeface="Symbol"/>
              </a:rPr>
              <a:t>-emitting radionuclides</a:t>
            </a:r>
            <a:r>
              <a:rPr lang="en-US" sz="2000" b="1" dirty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marL="457200" indent="-457200">
              <a:defRPr/>
            </a:pPr>
            <a:r>
              <a:rPr lang="en-US" sz="2000" b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	Development of chemical separation technique </a:t>
            </a:r>
          </a:p>
          <a:p>
            <a:pPr marL="457200" indent="-457200">
              <a:defRPr/>
            </a:pPr>
            <a:r>
              <a:rPr lang="en-US" sz="2000" b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	for short lived (</a:t>
            </a:r>
            <a:r>
              <a:rPr lang="en-US" sz="2000" b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 1 d) radionuclides</a:t>
            </a:r>
          </a:p>
          <a:p>
            <a:pPr marL="457200" indent="-457200">
              <a:defRPr/>
            </a:pPr>
            <a:r>
              <a:rPr lang="en-US" sz="2000" b="1" dirty="0">
                <a:latin typeface="Times New Roman" pitchFamily="18" charset="0"/>
                <a:cs typeface="Times New Roman" pitchFamily="18" charset="0"/>
                <a:sym typeface="Symbol"/>
              </a:rPr>
              <a:t>	Place: CERN/Near the source of irradiation</a:t>
            </a:r>
            <a:endParaRPr lang="en-US" sz="2000" b="1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>
              <a:defRPr/>
            </a:pPr>
            <a:endParaRPr lang="en-IN" dirty="0"/>
          </a:p>
        </p:txBody>
      </p:sp>
      <p:sp>
        <p:nvSpPr>
          <p:cNvPr id="13323" name="TextBox 31"/>
          <p:cNvSpPr txBox="1">
            <a:spLocks noChangeArrowheads="1"/>
          </p:cNvSpPr>
          <p:nvPr/>
        </p:nvSpPr>
        <p:spPr bwMode="auto">
          <a:xfrm>
            <a:off x="2786063" y="5357813"/>
            <a:ext cx="6357937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/>
            <a:r>
              <a:rPr lang="en-US" sz="20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Separation and detection of long-lived (T</a:t>
            </a:r>
            <a:r>
              <a:rPr lang="en-US" sz="2000" baseline="-25000">
                <a:solidFill>
                  <a:srgbClr val="FF0000"/>
                </a:solidFill>
                <a:latin typeface="Arial Rounded MT Bold" pitchFamily="34" charset="0"/>
                <a:cs typeface="Times New Roman" pitchFamily="18" charset="0"/>
              </a:rPr>
              <a:t>1/2</a:t>
            </a:r>
            <a:r>
              <a:rPr lang="en-US" sz="2000">
                <a:solidFill>
                  <a:srgbClr val="FF0000"/>
                </a:solidFill>
                <a:latin typeface="Arial Rounded MT Bold" pitchFamily="34" charset="0"/>
                <a:cs typeface="Times New Roman" pitchFamily="18" charset="0"/>
              </a:rPr>
              <a:t> ~</a:t>
            </a:r>
            <a:r>
              <a:rPr lang="en-US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100 y-few My) radionuclides which has high demand in basic science</a:t>
            </a:r>
          </a:p>
        </p:txBody>
      </p:sp>
      <p:sp>
        <p:nvSpPr>
          <p:cNvPr id="17420" name="TextBox 11"/>
          <p:cNvSpPr txBox="1">
            <a:spLocks noChangeArrowheads="1"/>
          </p:cNvSpPr>
          <p:nvPr/>
        </p:nvSpPr>
        <p:spPr bwMode="auto">
          <a:xfrm>
            <a:off x="1500188" y="714375"/>
            <a:ext cx="3857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/>
              <a:t>Time scale : 5 years</a:t>
            </a:r>
            <a:endParaRPr lang="en-IN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3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build="allAtOnce"/>
      <p:bldP spid="31" grpId="0" build="allAtOnce"/>
      <p:bldP spid="13323" grpId="0" build="allAtOnce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428625"/>
            <a:ext cx="7708900" cy="785813"/>
          </a:xfrm>
        </p:spPr>
        <p:txBody>
          <a:bodyPr/>
          <a:lstStyle/>
          <a:p>
            <a:pPr>
              <a:defRPr/>
            </a:pPr>
            <a:r>
              <a:rPr lang="en-US" sz="2800" b="1" dirty="0" smtClean="0">
                <a:solidFill>
                  <a:schemeClr val="accent3"/>
                </a:solidFill>
                <a:latin typeface="Aharoni" pitchFamily="2" charset="-79"/>
                <a:cs typeface="Aharoni" pitchFamily="2" charset="-79"/>
              </a:rPr>
              <a:t>Work report available in this direction…</a:t>
            </a:r>
            <a:endParaRPr lang="en-IN" sz="2800" b="1" dirty="0">
              <a:solidFill>
                <a:schemeClr val="accent3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750" y="1643062"/>
            <a:ext cx="7572406" cy="3500449"/>
          </a:xfrm>
          <a:blipFill>
            <a:blip r:embed="rId2"/>
            <a:tile tx="0" ty="0" sx="100000" sy="100000" flip="none" algn="tl"/>
          </a:blipFill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txBody>
          <a:bodyPr/>
          <a:lstStyle/>
          <a:p>
            <a:pPr>
              <a:buClr>
                <a:schemeClr val="accent3"/>
              </a:buClr>
              <a:buSzPct val="120000"/>
              <a:buFont typeface="Wingdings 2" pitchFamily="18" charset="2"/>
              <a:buBlip>
                <a:blip r:embed="rId3"/>
              </a:buBlip>
              <a:defRPr/>
            </a:pPr>
            <a:r>
              <a:rPr lang="en-IN" sz="2400" b="1" dirty="0" smtClean="0"/>
              <a:t> 	EURISOL-DS/Task2 Report of </a:t>
            </a:r>
            <a:r>
              <a:rPr lang="en-IN" sz="2400" b="1" dirty="0" err="1" smtClean="0"/>
              <a:t>Neuhausen</a:t>
            </a:r>
            <a:r>
              <a:rPr lang="en-IN" sz="2400" b="1" dirty="0" smtClean="0"/>
              <a:t> et 	al.  from PSI</a:t>
            </a:r>
          </a:p>
          <a:p>
            <a:pPr>
              <a:buClr>
                <a:schemeClr val="accent3"/>
              </a:buClr>
              <a:buSzPct val="120000"/>
              <a:buFont typeface="Wingdings 2" pitchFamily="18" charset="2"/>
              <a:buBlip>
                <a:blip r:embed="rId3"/>
              </a:buBlip>
              <a:defRPr/>
            </a:pPr>
            <a:endParaRPr lang="en-IN" sz="2400" b="1" dirty="0" smtClean="0"/>
          </a:p>
          <a:p>
            <a:pPr>
              <a:buClr>
                <a:schemeClr val="accent3"/>
              </a:buClr>
              <a:buSzPct val="120000"/>
              <a:buFont typeface="Wingdings 2" pitchFamily="18" charset="2"/>
              <a:buBlip>
                <a:blip r:embed="rId3"/>
              </a:buBlip>
              <a:defRPr/>
            </a:pPr>
            <a:r>
              <a:rPr lang="en-US" sz="2400" b="1" dirty="0" smtClean="0"/>
              <a:t> 	Large number of radionuclides were 	identified</a:t>
            </a:r>
          </a:p>
          <a:p>
            <a:pPr>
              <a:buClr>
                <a:schemeClr val="accent3"/>
              </a:buClr>
              <a:buSzPct val="120000"/>
              <a:buFont typeface="Wingdings 2" pitchFamily="18" charset="2"/>
              <a:buBlip>
                <a:blip r:embed="rId3"/>
              </a:buBlip>
              <a:defRPr/>
            </a:pPr>
            <a:endParaRPr lang="en-US" sz="2400" b="1" dirty="0" smtClean="0"/>
          </a:p>
          <a:p>
            <a:pPr>
              <a:buClr>
                <a:schemeClr val="accent3"/>
              </a:buClr>
              <a:buSzPct val="120000"/>
              <a:buFont typeface="Wingdings 2" pitchFamily="18" charset="2"/>
              <a:buBlip>
                <a:blip r:embed="rId3"/>
              </a:buBlip>
              <a:defRPr/>
            </a:pPr>
            <a:r>
              <a:rPr lang="en-US" sz="2400" b="1" dirty="0" smtClean="0"/>
              <a:t> 	Isolation of some radionuclides from liquid 	Hg target </a:t>
            </a:r>
            <a:endParaRPr lang="en-IN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5875" y="571500"/>
            <a:ext cx="7497763" cy="642938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Simulation experiment in our lab</a:t>
            </a:r>
            <a:endParaRPr lang="en-IN" sz="3200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357422" y="1714488"/>
            <a:ext cx="3357586" cy="39051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tx1"/>
                </a:solidFill>
              </a:rPr>
              <a:t>Liquid Hg in capped stainless steel vial</a:t>
            </a:r>
          </a:p>
        </p:txBody>
      </p:sp>
      <p:sp>
        <p:nvSpPr>
          <p:cNvPr id="5" name="Rectangle 4"/>
          <p:cNvSpPr/>
          <p:nvPr/>
        </p:nvSpPr>
        <p:spPr>
          <a:xfrm>
            <a:off x="2143798" y="2757496"/>
            <a:ext cx="3988284" cy="653834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aseline="30000" dirty="0">
                <a:solidFill>
                  <a:schemeClr val="tx1"/>
                </a:solidFill>
              </a:rPr>
              <a:t>99</a:t>
            </a:r>
            <a:r>
              <a:rPr lang="en-US" sz="1600" dirty="0">
                <a:solidFill>
                  <a:schemeClr val="tx1"/>
                </a:solidFill>
              </a:rPr>
              <a:t>Mo-</a:t>
            </a:r>
            <a:r>
              <a:rPr lang="en-US" sz="1600" baseline="30000" dirty="0">
                <a:solidFill>
                  <a:schemeClr val="tx1"/>
                </a:solidFill>
              </a:rPr>
              <a:t>99m</a:t>
            </a:r>
            <a:r>
              <a:rPr lang="en-US" sz="1600" dirty="0">
                <a:solidFill>
                  <a:schemeClr val="tx1"/>
                </a:solidFill>
              </a:rPr>
              <a:t>Tc activity  injected in liquid Hg and homogeneous mixed in Hg by sonication</a:t>
            </a:r>
          </a:p>
        </p:txBody>
      </p:sp>
      <p:sp>
        <p:nvSpPr>
          <p:cNvPr id="6" name="Rectangle 5"/>
          <p:cNvSpPr/>
          <p:nvPr/>
        </p:nvSpPr>
        <p:spPr>
          <a:xfrm>
            <a:off x="1785918" y="4143380"/>
            <a:ext cx="4857784" cy="1911818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tx1"/>
                </a:solidFill>
              </a:rPr>
              <a:t>Radiochemical extraction of</a:t>
            </a:r>
            <a:r>
              <a:rPr lang="en-US" sz="1600" baseline="30000" dirty="0">
                <a:solidFill>
                  <a:schemeClr val="tx1"/>
                </a:solidFill>
              </a:rPr>
              <a:t> 99</a:t>
            </a:r>
            <a:r>
              <a:rPr lang="en-US" sz="1600" dirty="0">
                <a:solidFill>
                  <a:schemeClr val="tx1"/>
                </a:solidFill>
              </a:rPr>
              <a:t>Mo-</a:t>
            </a:r>
            <a:r>
              <a:rPr lang="en-US" sz="1600" baseline="30000" dirty="0">
                <a:solidFill>
                  <a:schemeClr val="tx1"/>
                </a:solidFill>
              </a:rPr>
              <a:t>99m</a:t>
            </a:r>
            <a:r>
              <a:rPr lang="en-US" sz="1600" dirty="0">
                <a:solidFill>
                  <a:schemeClr val="tx1"/>
                </a:solidFill>
              </a:rPr>
              <a:t>Tc activity from bulk Hg by liquid-liquid extraction using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tx1"/>
                </a:solidFill>
              </a:rPr>
              <a:t> 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Ò"/>
              <a:defRPr/>
            </a:pPr>
            <a:r>
              <a:rPr lang="en-US" sz="1600" dirty="0">
                <a:solidFill>
                  <a:schemeClr val="tx1"/>
                </a:solidFill>
              </a:rPr>
              <a:t>   </a:t>
            </a:r>
            <a:r>
              <a:rPr lang="en-US" sz="1600" dirty="0" err="1">
                <a:solidFill>
                  <a:schemeClr val="tx1"/>
                </a:solidFill>
              </a:rPr>
              <a:t>Dil</a:t>
            </a:r>
            <a:r>
              <a:rPr lang="en-US" sz="1600" dirty="0">
                <a:solidFill>
                  <a:schemeClr val="tx1"/>
                </a:solidFill>
              </a:rPr>
              <a:t> HCl (pH = 2)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Ò"/>
              <a:defRPr/>
            </a:pPr>
            <a:r>
              <a:rPr lang="en-US" sz="1600" dirty="0">
                <a:solidFill>
                  <a:schemeClr val="tx1"/>
                </a:solidFill>
              </a:rPr>
              <a:t>   Hot (~65°C) and Cold (~26°C) water</a:t>
            </a:r>
          </a:p>
        </p:txBody>
      </p:sp>
      <p:sp>
        <p:nvSpPr>
          <p:cNvPr id="7" name="Down Arrow 6"/>
          <p:cNvSpPr/>
          <p:nvPr/>
        </p:nvSpPr>
        <p:spPr>
          <a:xfrm>
            <a:off x="3929748" y="2214554"/>
            <a:ext cx="356500" cy="428628"/>
          </a:xfrm>
          <a:prstGeom prst="down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/>
          </a:p>
        </p:txBody>
      </p:sp>
      <p:sp>
        <p:nvSpPr>
          <p:cNvPr id="8" name="Down Arrow 7"/>
          <p:cNvSpPr/>
          <p:nvPr/>
        </p:nvSpPr>
        <p:spPr>
          <a:xfrm>
            <a:off x="3929058" y="3643314"/>
            <a:ext cx="357190" cy="428628"/>
          </a:xfrm>
          <a:prstGeom prst="down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/>
          </a:p>
        </p:txBody>
      </p:sp>
      <p:pic>
        <p:nvPicPr>
          <p:cNvPr id="9" name="Content Placeholder 8" descr="C:\Users\Lahiri\Documents\Binita Dutta\suborno\project report\steel vial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072330" y="1714488"/>
            <a:ext cx="1379913" cy="1575262"/>
          </a:xfrm>
          <a:prstGeom prst="roundRect">
            <a:avLst>
              <a:gd name="adj" fmla="val 16667"/>
            </a:avLst>
          </a:prstGeom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428750" y="1143000"/>
            <a:ext cx="74295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Aft>
                <a:spcPts val="600"/>
              </a:spcAft>
              <a:buClr>
                <a:srgbClr val="C00000"/>
              </a:buClr>
              <a:buSzPct val="125000"/>
              <a:buFontTx/>
              <a:buBlip>
                <a:blip r:embed="rId2"/>
              </a:buBlip>
              <a:defRPr/>
            </a:pPr>
            <a:r>
              <a:rPr lang="en-US" dirty="0">
                <a:latin typeface="+mn-lt"/>
                <a:cs typeface="+mn-cs"/>
              </a:rPr>
              <a:t>    </a:t>
            </a:r>
            <a:r>
              <a:rPr lang="en-US" dirty="0">
                <a:latin typeface="Arial Black" pitchFamily="34" charset="0"/>
                <a:cs typeface="+mn-cs"/>
              </a:rPr>
              <a:t>Mercury shows high shielding of ~90%</a:t>
            </a:r>
          </a:p>
          <a:p>
            <a:pPr algn="just">
              <a:spcAft>
                <a:spcPts val="600"/>
              </a:spcAft>
              <a:buClr>
                <a:srgbClr val="C00000"/>
              </a:buClr>
              <a:buSzPct val="125000"/>
              <a:buFontTx/>
              <a:buBlip>
                <a:blip r:embed="rId2"/>
              </a:buBlip>
              <a:defRPr/>
            </a:pPr>
            <a:endParaRPr lang="en-US" dirty="0">
              <a:latin typeface="Arial Black" pitchFamily="34" charset="0"/>
              <a:cs typeface="+mn-cs"/>
            </a:endParaRPr>
          </a:p>
          <a:p>
            <a:pPr algn="just" eaLnBrk="0" hangingPunct="0">
              <a:spcAft>
                <a:spcPts val="600"/>
              </a:spcAft>
              <a:buClr>
                <a:srgbClr val="C00000"/>
              </a:buClr>
              <a:buSzPct val="125000"/>
              <a:buFontTx/>
              <a:buBlip>
                <a:blip r:embed="rId2"/>
              </a:buBlip>
              <a:defRPr/>
            </a:pPr>
            <a:r>
              <a:rPr lang="en-US" dirty="0">
                <a:latin typeface="Arial Black" pitchFamily="34" charset="0"/>
                <a:cs typeface="+mn-cs"/>
              </a:rPr>
              <a:t>    A major part of the </a:t>
            </a:r>
            <a:r>
              <a:rPr lang="en-US" baseline="30000" dirty="0">
                <a:latin typeface="Arial Black" pitchFamily="34" charset="0"/>
                <a:cs typeface="+mn-cs"/>
              </a:rPr>
              <a:t>99</a:t>
            </a:r>
            <a:r>
              <a:rPr lang="en-US" dirty="0">
                <a:latin typeface="Arial Black" pitchFamily="34" charset="0"/>
                <a:cs typeface="+mn-cs"/>
              </a:rPr>
              <a:t>Mo-</a:t>
            </a:r>
            <a:r>
              <a:rPr lang="en-US" baseline="30000" dirty="0">
                <a:latin typeface="Arial Black" pitchFamily="34" charset="0"/>
                <a:cs typeface="+mn-cs"/>
              </a:rPr>
              <a:t>99m</a:t>
            </a:r>
            <a:r>
              <a:rPr lang="en-US" dirty="0">
                <a:latin typeface="Arial Black" pitchFamily="34" charset="0"/>
                <a:cs typeface="+mn-cs"/>
              </a:rPr>
              <a:t>Tc (~80%) goes to Hg </a:t>
            </a:r>
          </a:p>
          <a:p>
            <a:pPr algn="just" eaLnBrk="0" hangingPunct="0">
              <a:spcAft>
                <a:spcPts val="600"/>
              </a:spcAft>
              <a:buClr>
                <a:srgbClr val="C00000"/>
              </a:buClr>
              <a:buSzPct val="125000"/>
              <a:buFontTx/>
              <a:buBlip>
                <a:blip r:embed="rId2"/>
              </a:buBlip>
              <a:defRPr/>
            </a:pPr>
            <a:endParaRPr lang="en-US" dirty="0">
              <a:latin typeface="Arial Black" pitchFamily="34" charset="0"/>
              <a:cs typeface="+mn-cs"/>
            </a:endParaRPr>
          </a:p>
          <a:p>
            <a:pPr algn="just" eaLnBrk="0" hangingPunct="0">
              <a:spcAft>
                <a:spcPts val="600"/>
              </a:spcAft>
              <a:buClr>
                <a:srgbClr val="C00000"/>
              </a:buClr>
              <a:buSzPct val="125000"/>
              <a:buFontTx/>
              <a:buBlip>
                <a:blip r:embed="rId2"/>
              </a:buBlip>
              <a:defRPr/>
            </a:pPr>
            <a:r>
              <a:rPr lang="en-US" dirty="0">
                <a:latin typeface="Arial Black" pitchFamily="34" charset="0"/>
                <a:cs typeface="+mn-cs"/>
              </a:rPr>
              <a:t>   Rest amount is almost evenly distributed between the</a:t>
            </a:r>
          </a:p>
          <a:p>
            <a:pPr algn="just" eaLnBrk="0" hangingPunct="0">
              <a:spcAft>
                <a:spcPts val="600"/>
              </a:spcAft>
              <a:buClr>
                <a:srgbClr val="C00000"/>
              </a:buClr>
              <a:buSzPct val="125000"/>
              <a:defRPr/>
            </a:pPr>
            <a:r>
              <a:rPr lang="en-US" dirty="0">
                <a:latin typeface="Arial Black" pitchFamily="34" charset="0"/>
                <a:cs typeface="+mn-cs"/>
              </a:rPr>
              <a:t>      surface of the steel capsule and in the tiny amount of</a:t>
            </a:r>
          </a:p>
          <a:p>
            <a:pPr algn="just" eaLnBrk="0" hangingPunct="0">
              <a:spcAft>
                <a:spcPts val="600"/>
              </a:spcAft>
              <a:buClr>
                <a:srgbClr val="C00000"/>
              </a:buClr>
              <a:buSzPct val="125000"/>
              <a:defRPr/>
            </a:pPr>
            <a:r>
              <a:rPr lang="en-US" dirty="0">
                <a:latin typeface="Arial Black" pitchFamily="34" charset="0"/>
                <a:cs typeface="+mn-cs"/>
              </a:rPr>
              <a:t>      aqueous solution, which carried the total activity to</a:t>
            </a:r>
          </a:p>
          <a:p>
            <a:pPr algn="just" eaLnBrk="0" hangingPunct="0">
              <a:spcAft>
                <a:spcPts val="600"/>
              </a:spcAft>
              <a:buClr>
                <a:srgbClr val="C00000"/>
              </a:buClr>
              <a:buSzPct val="125000"/>
              <a:defRPr/>
            </a:pPr>
            <a:r>
              <a:rPr lang="en-US" dirty="0">
                <a:latin typeface="Arial Black" pitchFamily="34" charset="0"/>
                <a:cs typeface="+mn-cs"/>
              </a:rPr>
              <a:t>      the mercury.</a:t>
            </a:r>
          </a:p>
          <a:p>
            <a:pPr algn="just" eaLnBrk="0" hangingPunct="0">
              <a:spcAft>
                <a:spcPts val="600"/>
              </a:spcAft>
              <a:buClr>
                <a:srgbClr val="C00000"/>
              </a:buClr>
              <a:buSzPct val="125000"/>
              <a:defRPr/>
            </a:pPr>
            <a:endParaRPr lang="en-US" dirty="0">
              <a:latin typeface="Arial Black" pitchFamily="34" charset="0"/>
              <a:cs typeface="+mn-cs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500166" y="4643446"/>
          <a:ext cx="7215240" cy="1280160"/>
        </p:xfrm>
        <a:graphic>
          <a:graphicData uri="http://schemas.openxmlformats.org/drawingml/2006/table">
            <a:tbl>
              <a:tblPr firstRow="1" bandRow="1">
                <a:tableStyleId>{775DCB02-9BB8-47FD-8907-85C794F793BA}</a:tableStyleId>
              </a:tblPr>
              <a:tblGrid>
                <a:gridCol w="2000264"/>
                <a:gridCol w="1714512"/>
                <a:gridCol w="1696654"/>
                <a:gridCol w="1803810"/>
              </a:tblGrid>
              <a:tr h="500066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ysClr val="windowText" lastClr="000000"/>
                          </a:solidFill>
                        </a:rPr>
                        <a:t>Extracting phase</a:t>
                      </a:r>
                      <a:endParaRPr lang="en-US" sz="1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>
                          <a:solidFill>
                            <a:schemeClr val="tx1"/>
                          </a:solidFill>
                        </a:rPr>
                        <a:t>Dil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800" dirty="0" err="1" smtClean="0">
                          <a:solidFill>
                            <a:schemeClr val="tx1"/>
                          </a:solidFill>
                        </a:rPr>
                        <a:t>HCl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(pH = 2)</a:t>
                      </a:r>
                      <a:endParaRPr lang="en-US" sz="1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Cold (~26°C) water</a:t>
                      </a:r>
                      <a:endParaRPr lang="en-US" sz="1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Hot (~65°C) water</a:t>
                      </a:r>
                      <a:endParaRPr lang="en-US" sz="1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</a:tr>
              <a:tr h="607223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n-US" sz="1800" b="1" kern="1200" dirty="0" smtClean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</a:rPr>
                        <a:t>Extraction of activity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US" sz="1800" b="1" kern="1200" dirty="0" smtClean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</a:rPr>
                        <a:t>~20%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US" sz="1800" b="1" kern="1200" dirty="0" smtClean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</a:rPr>
                        <a:t>~50%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US" sz="1800" b="1" kern="1200" dirty="0" smtClean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</a:rPr>
                        <a:t>~20%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725487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b="1" dirty="0" smtClean="0">
                <a:solidFill>
                  <a:schemeClr val="accent3"/>
                </a:solidFill>
                <a:latin typeface="Aharoni" pitchFamily="2" charset="-79"/>
                <a:cs typeface="Aharoni" pitchFamily="2" charset="-79"/>
              </a:rPr>
              <a:t>Findings……</a:t>
            </a:r>
            <a:endParaRPr lang="en-IN" sz="3200" b="1" dirty="0">
              <a:solidFill>
                <a:schemeClr val="accent3"/>
              </a:solidFill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7969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Facilities in SINP……</a:t>
            </a:r>
            <a:endParaRPr lang="en-IN" sz="3200" dirty="0">
              <a:solidFill>
                <a:schemeClr val="tx1"/>
              </a:solidFill>
            </a:endParaRPr>
          </a:p>
        </p:txBody>
      </p:sp>
      <p:sp>
        <p:nvSpPr>
          <p:cNvPr id="27651" name="TextBox 4"/>
          <p:cNvSpPr txBox="1">
            <a:spLocks noChangeArrowheads="1"/>
          </p:cNvSpPr>
          <p:nvPr/>
        </p:nvSpPr>
        <p:spPr bwMode="auto">
          <a:xfrm>
            <a:off x="1357313" y="1143000"/>
            <a:ext cx="6143625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SzPct val="150000"/>
              <a:buFontTx/>
              <a:buBlip>
                <a:blip r:embed="rId2"/>
              </a:buBlip>
            </a:pPr>
            <a:r>
              <a:rPr lang="en-US" sz="2400" b="1">
                <a:latin typeface="Comic Sans MS" pitchFamily="66" charset="0"/>
              </a:rPr>
              <a:t> HPGe detectors</a:t>
            </a:r>
          </a:p>
          <a:p>
            <a:pPr>
              <a:lnSpc>
                <a:spcPct val="150000"/>
              </a:lnSpc>
              <a:buSzPct val="150000"/>
              <a:buFontTx/>
              <a:buBlip>
                <a:blip r:embed="rId2"/>
              </a:buBlip>
            </a:pPr>
            <a:r>
              <a:rPr lang="en-US" sz="2400" b="1">
                <a:latin typeface="Comic Sans MS" pitchFamily="66" charset="0"/>
              </a:rPr>
              <a:t> NaI(Tl) detector</a:t>
            </a:r>
          </a:p>
          <a:p>
            <a:pPr>
              <a:lnSpc>
                <a:spcPct val="150000"/>
              </a:lnSpc>
              <a:buSzPct val="150000"/>
              <a:buFontTx/>
              <a:buBlip>
                <a:blip r:embed="rId2"/>
              </a:buBlip>
            </a:pPr>
            <a:r>
              <a:rPr lang="en-US" sz="2400" b="1">
                <a:latin typeface="Comic Sans MS" pitchFamily="66" charset="0"/>
              </a:rPr>
              <a:t> Compton suppression system</a:t>
            </a:r>
          </a:p>
          <a:p>
            <a:pPr>
              <a:lnSpc>
                <a:spcPct val="150000"/>
              </a:lnSpc>
              <a:buSzPct val="150000"/>
              <a:buFontTx/>
              <a:buBlip>
                <a:blip r:embed="rId2"/>
              </a:buBlip>
            </a:pPr>
            <a:r>
              <a:rPr lang="en-US" sz="2400" b="1">
                <a:latin typeface="Comic Sans MS" pitchFamily="66" charset="0"/>
                <a:cs typeface="Times New Roman" pitchFamily="18" charset="0"/>
              </a:rPr>
              <a:t> </a:t>
            </a:r>
            <a:r>
              <a:rPr lang="el-GR" sz="2400" b="1">
                <a:latin typeface="Comic Sans MS" pitchFamily="66" charset="0"/>
                <a:cs typeface="Times New Roman" pitchFamily="18" charset="0"/>
                <a:sym typeface="Symbol" pitchFamily="18" charset="2"/>
              </a:rPr>
              <a:t></a:t>
            </a:r>
            <a:r>
              <a:rPr lang="en-US" sz="2400" b="1">
                <a:latin typeface="Comic Sans MS" pitchFamily="66" charset="0"/>
                <a:cs typeface="Times New Roman" pitchFamily="18" charset="0"/>
              </a:rPr>
              <a:t>-spectrometer</a:t>
            </a:r>
          </a:p>
          <a:p>
            <a:pPr>
              <a:lnSpc>
                <a:spcPct val="150000"/>
              </a:lnSpc>
              <a:buSzPct val="150000"/>
              <a:buFontTx/>
              <a:buBlip>
                <a:blip r:embed="rId2"/>
              </a:buBlip>
            </a:pPr>
            <a:r>
              <a:rPr lang="en-US" sz="2400" b="1">
                <a:latin typeface="Comic Sans MS" pitchFamily="66" charset="0"/>
                <a:cs typeface="Times New Roman" pitchFamily="18" charset="0"/>
              </a:rPr>
              <a:t> Approved radioanalytical laboratory</a:t>
            </a:r>
          </a:p>
          <a:p>
            <a:endParaRPr lang="en-US"/>
          </a:p>
          <a:p>
            <a:endParaRPr lang="en-IN"/>
          </a:p>
        </p:txBody>
      </p:sp>
      <p:sp>
        <p:nvSpPr>
          <p:cNvPr id="27652" name="TextBox 5"/>
          <p:cNvSpPr txBox="1">
            <a:spLocks noChangeArrowheads="1"/>
          </p:cNvSpPr>
          <p:nvPr/>
        </p:nvSpPr>
        <p:spPr bwMode="auto">
          <a:xfrm>
            <a:off x="4143375" y="4214813"/>
            <a:ext cx="22860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Tx/>
              <a:buBlip>
                <a:blip r:embed="rId3"/>
              </a:buBlip>
            </a:pPr>
            <a:r>
              <a:rPr lang="en-US" sz="2400">
                <a:latin typeface="Aharoni" pitchFamily="2" charset="-79"/>
                <a:cs typeface="Aharoni" pitchFamily="2" charset="-79"/>
              </a:rPr>
              <a:t> ICP-OES</a:t>
            </a:r>
          </a:p>
          <a:p>
            <a:pPr>
              <a:lnSpc>
                <a:spcPct val="150000"/>
              </a:lnSpc>
              <a:buFontTx/>
              <a:buBlip>
                <a:blip r:embed="rId3"/>
              </a:buBlip>
            </a:pPr>
            <a:r>
              <a:rPr lang="en-US" sz="2400">
                <a:latin typeface="Aharoni" pitchFamily="2" charset="-79"/>
                <a:cs typeface="Aharoni" pitchFamily="2" charset="-79"/>
              </a:rPr>
              <a:t> ICP-MS</a:t>
            </a:r>
          </a:p>
          <a:p>
            <a:pPr>
              <a:lnSpc>
                <a:spcPct val="150000"/>
              </a:lnSpc>
              <a:buFontTx/>
              <a:buBlip>
                <a:blip r:embed="rId3"/>
              </a:buBlip>
            </a:pPr>
            <a:r>
              <a:rPr lang="en-US" sz="2400">
                <a:latin typeface="Aharoni" pitchFamily="2" charset="-79"/>
                <a:cs typeface="Aharoni" pitchFamily="2" charset="-79"/>
              </a:rPr>
              <a:t> HPLC</a:t>
            </a:r>
          </a:p>
          <a:p>
            <a:pPr>
              <a:lnSpc>
                <a:spcPct val="150000"/>
              </a:lnSpc>
              <a:buFontTx/>
              <a:buBlip>
                <a:blip r:embed="rId3"/>
              </a:buBlip>
            </a:pPr>
            <a:r>
              <a:rPr lang="en-US" sz="2400">
                <a:latin typeface="Aharoni" pitchFamily="2" charset="-79"/>
                <a:cs typeface="Aharoni" pitchFamily="2" charset="-79"/>
              </a:rPr>
              <a:t> GC</a:t>
            </a:r>
            <a:endParaRPr lang="en-IN" sz="240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27653" name="TextBox 6"/>
          <p:cNvSpPr txBox="1">
            <a:spLocks noChangeArrowheads="1"/>
          </p:cNvSpPr>
          <p:nvPr/>
        </p:nvSpPr>
        <p:spPr bwMode="auto">
          <a:xfrm>
            <a:off x="6357938" y="4643438"/>
            <a:ext cx="19288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/>
              <a:t>Laser ablation</a:t>
            </a:r>
            <a:endParaRPr lang="en-IN" b="1"/>
          </a:p>
        </p:txBody>
      </p:sp>
      <p:sp>
        <p:nvSpPr>
          <p:cNvPr id="8" name="Right Brace 7"/>
          <p:cNvSpPr/>
          <p:nvPr/>
        </p:nvSpPr>
        <p:spPr>
          <a:xfrm>
            <a:off x="5786438" y="4357688"/>
            <a:ext cx="395287" cy="1044575"/>
          </a:xfrm>
          <a:prstGeom prst="righ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IN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435100" y="571500"/>
            <a:ext cx="7499350" cy="642938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 Black" pitchFamily="34" charset="0"/>
              </a:rPr>
              <a:t>Future scope</a:t>
            </a:r>
            <a:endParaRPr lang="en-IN" sz="3200" b="1" dirty="0" smtClean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428750" y="2000250"/>
            <a:ext cx="7499350" cy="2571750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en-US" sz="2800" b="1" dirty="0" smtClean="0">
                <a:latin typeface="+mj-lt"/>
              </a:rPr>
              <a:t>	Once the </a:t>
            </a:r>
            <a:r>
              <a:rPr lang="en-US" sz="2800" b="1" dirty="0" smtClean="0">
                <a:solidFill>
                  <a:srgbClr val="FF0000"/>
                </a:solidFill>
                <a:latin typeface="+mj-lt"/>
              </a:rPr>
              <a:t>separation protocol </a:t>
            </a:r>
            <a:r>
              <a:rPr lang="en-US" sz="2800" b="1" dirty="0" smtClean="0">
                <a:latin typeface="+mj-lt"/>
              </a:rPr>
              <a:t>of the </a:t>
            </a:r>
            <a:r>
              <a:rPr lang="en-US" sz="2800" b="1" dirty="0" smtClean="0">
                <a:solidFill>
                  <a:srgbClr val="FF0000"/>
                </a:solidFill>
                <a:latin typeface="+mj-lt"/>
              </a:rPr>
              <a:t>radionuclide bank</a:t>
            </a:r>
            <a:r>
              <a:rPr lang="en-US" sz="2800" b="1" dirty="0" smtClean="0">
                <a:latin typeface="+mj-lt"/>
              </a:rPr>
              <a:t> is established, application of radionuclides in </a:t>
            </a:r>
            <a:r>
              <a:rPr lang="en-US" sz="2800" b="1" dirty="0" smtClean="0">
                <a:solidFill>
                  <a:srgbClr val="FF0000"/>
                </a:solidFill>
                <a:latin typeface="+mj-lt"/>
              </a:rPr>
              <a:t>various fields</a:t>
            </a:r>
            <a:r>
              <a:rPr lang="en-US" sz="2800" b="1" dirty="0" smtClean="0">
                <a:latin typeface="+mj-lt"/>
              </a:rPr>
              <a:t> will be easy to </a:t>
            </a:r>
            <a:r>
              <a:rPr lang="en-US" sz="2800" b="1" dirty="0" smtClean="0">
                <a:solidFill>
                  <a:srgbClr val="FF0000"/>
                </a:solidFill>
                <a:latin typeface="+mj-lt"/>
              </a:rPr>
              <a:t>many research groups.</a:t>
            </a:r>
            <a:endParaRPr lang="en-IN" sz="2800" b="1" dirty="0">
              <a:solidFill>
                <a:srgbClr val="FF000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 bwMode="auto">
          <a:xfrm>
            <a:off x="1435100" y="428625"/>
            <a:ext cx="7499350" cy="714375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z="2800" smtClean="0">
                <a:solidFill>
                  <a:schemeClr val="tx1"/>
                </a:solidFill>
                <a:effectLst/>
                <a:latin typeface="Aharoni" pitchFamily="2" charset="-79"/>
                <a:cs typeface="Aharoni" pitchFamily="2" charset="-79"/>
              </a:rPr>
              <a:t>On behalf of Radiochemistry group of SINP</a:t>
            </a:r>
            <a:endParaRPr lang="en-IN" sz="2800" smtClean="0">
              <a:solidFill>
                <a:schemeClr val="tx1"/>
              </a:solidFill>
              <a:effectLst/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100" y="4929188"/>
            <a:ext cx="7499350" cy="1928812"/>
          </a:xfrm>
        </p:spPr>
        <p:txBody>
          <a:bodyPr/>
          <a:lstStyle/>
          <a:p>
            <a:pPr>
              <a:buFont typeface="Wingdings 2" pitchFamily="18" charset="2"/>
              <a:buNone/>
              <a:defRPr/>
            </a:pPr>
            <a:endParaRPr lang="en-US" dirty="0" smtClean="0"/>
          </a:p>
          <a:p>
            <a:pPr algn="r">
              <a:buFont typeface="Wingdings 2" pitchFamily="18" charset="2"/>
              <a:buNone/>
              <a:defRPr/>
            </a:pPr>
            <a:r>
              <a:rPr lang="en-US" sz="8000" dirty="0" smtClean="0">
                <a:solidFill>
                  <a:schemeClr val="accent3"/>
                </a:solidFill>
                <a:latin typeface="Script MT Bold" pitchFamily="66" charset="0"/>
              </a:rPr>
              <a:t>Thank you….</a:t>
            </a:r>
          </a:p>
          <a:p>
            <a:pPr>
              <a:defRPr/>
            </a:pPr>
            <a:endParaRPr lang="en-IN" dirty="0"/>
          </a:p>
        </p:txBody>
      </p:sp>
      <p:pic>
        <p:nvPicPr>
          <p:cNvPr id="35844" name="Picture 12" descr="Untitled-12 cop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0" y="1714500"/>
            <a:ext cx="7515225" cy="327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28750" y="1000125"/>
            <a:ext cx="6929438" cy="642938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dirty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Arial Black" pitchFamily="34" charset="0"/>
                <a:ea typeface="+mj-ea"/>
                <a:cs typeface="Arial" pitchFamily="34" charset="0"/>
              </a:rPr>
              <a:t>Why?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357313" y="2000250"/>
            <a:ext cx="7643812" cy="406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SzPct val="120000"/>
              <a:buFontTx/>
              <a:buBlip>
                <a:blip r:embed="rId2"/>
              </a:buBlip>
              <a:defRPr/>
            </a:pPr>
            <a:r>
              <a:rPr lang="en-US" dirty="0">
                <a:latin typeface="Aharoni" pitchFamily="2" charset="-79"/>
                <a:cs typeface="Aharoni" pitchFamily="2" charset="-79"/>
              </a:rPr>
              <a:t>  </a:t>
            </a:r>
            <a:r>
              <a:rPr lang="en-US" sz="2000" b="1" dirty="0">
                <a:latin typeface="Comic Sans MS" pitchFamily="66" charset="0"/>
                <a:cs typeface="Aharoni" pitchFamily="2" charset="-79"/>
              </a:rPr>
              <a:t>The </a:t>
            </a:r>
            <a:r>
              <a:rPr lang="en-US" sz="2000" b="1" dirty="0" err="1">
                <a:latin typeface="Comic Sans MS" pitchFamily="66" charset="0"/>
                <a:cs typeface="Aharoni" pitchFamily="2" charset="-79"/>
              </a:rPr>
              <a:t>radionuclids</a:t>
            </a:r>
            <a:r>
              <a:rPr lang="en-US" sz="2000" b="1" dirty="0">
                <a:latin typeface="Comic Sans MS" pitchFamily="66" charset="0"/>
                <a:cs typeface="Aharoni" pitchFamily="2" charset="-79"/>
              </a:rPr>
              <a:t> will have potential applications</a:t>
            </a:r>
          </a:p>
          <a:p>
            <a:pPr marL="457200" indent="-457200" algn="just">
              <a:buSzPct val="120000"/>
              <a:defRPr/>
            </a:pPr>
            <a:r>
              <a:rPr lang="en-US" sz="2000" b="1" dirty="0">
                <a:latin typeface="Comic Sans MS" pitchFamily="66" charset="0"/>
                <a:cs typeface="Aharoni" pitchFamily="2" charset="-79"/>
              </a:rPr>
              <a:t>   in medical  science as well as in the industry</a:t>
            </a:r>
          </a:p>
          <a:p>
            <a:pPr>
              <a:buSzPct val="120000"/>
              <a:defRPr/>
            </a:pPr>
            <a:endParaRPr lang="en-US" sz="2000" b="1" dirty="0">
              <a:latin typeface="Comic Sans MS" pitchFamily="66" charset="0"/>
              <a:cs typeface="Aharoni" pitchFamily="2" charset="-79"/>
            </a:endParaRPr>
          </a:p>
          <a:p>
            <a:pPr>
              <a:buSzPct val="120000"/>
              <a:defRPr/>
            </a:pPr>
            <a:r>
              <a:rPr lang="en-US" sz="2000" b="1" dirty="0">
                <a:latin typeface="Comic Sans MS" pitchFamily="66" charset="0"/>
                <a:cs typeface="Aharoni" pitchFamily="2" charset="-79"/>
              </a:rPr>
              <a:t>	Diagnostic : </a:t>
            </a:r>
            <a:r>
              <a:rPr lang="en-US" sz="2000" b="1" baseline="30000" dirty="0">
                <a:latin typeface="Comic Sans MS" pitchFamily="66" charset="0"/>
                <a:cs typeface="Aharoni" pitchFamily="2" charset="-79"/>
              </a:rPr>
              <a:t>99m</a:t>
            </a:r>
            <a:r>
              <a:rPr lang="en-US" sz="2000" b="1" dirty="0">
                <a:latin typeface="Comic Sans MS" pitchFamily="66" charset="0"/>
                <a:cs typeface="Aharoni" pitchFamily="2" charset="-79"/>
              </a:rPr>
              <a:t>Tc,</a:t>
            </a:r>
            <a:r>
              <a:rPr lang="en-US" sz="2000" b="1" baseline="30000" dirty="0">
                <a:latin typeface="Comic Sans MS" pitchFamily="66" charset="0"/>
                <a:cs typeface="Aharoni" pitchFamily="2" charset="-79"/>
              </a:rPr>
              <a:t>111</a:t>
            </a:r>
            <a:r>
              <a:rPr lang="en-US" sz="2000" b="1" dirty="0">
                <a:latin typeface="Comic Sans MS" pitchFamily="66" charset="0"/>
                <a:cs typeface="Aharoni" pitchFamily="2" charset="-79"/>
              </a:rPr>
              <a:t>In,</a:t>
            </a:r>
            <a:r>
              <a:rPr lang="en-US" sz="2000" b="1" baseline="30000" dirty="0">
                <a:latin typeface="Comic Sans MS" pitchFamily="66" charset="0"/>
                <a:cs typeface="Aharoni" pitchFamily="2" charset="-79"/>
              </a:rPr>
              <a:t>123</a:t>
            </a:r>
            <a:r>
              <a:rPr lang="en-US" sz="2000" b="1" dirty="0">
                <a:latin typeface="Comic Sans MS" pitchFamily="66" charset="0"/>
                <a:cs typeface="Aharoni" pitchFamily="2" charset="-79"/>
              </a:rPr>
              <a:t>I, </a:t>
            </a:r>
            <a:r>
              <a:rPr lang="en-US" sz="2000" b="1" baseline="30000" dirty="0">
                <a:latin typeface="Comic Sans MS" pitchFamily="66" charset="0"/>
                <a:cs typeface="Aharoni" pitchFamily="2" charset="-79"/>
              </a:rPr>
              <a:t>201</a:t>
            </a:r>
            <a:r>
              <a:rPr lang="en-US" sz="2000" b="1" dirty="0">
                <a:latin typeface="Comic Sans MS" pitchFamily="66" charset="0"/>
                <a:cs typeface="Aharoni" pitchFamily="2" charset="-79"/>
              </a:rPr>
              <a:t>Tl, etc.</a:t>
            </a:r>
          </a:p>
          <a:p>
            <a:pPr>
              <a:buSzPct val="120000"/>
              <a:defRPr/>
            </a:pPr>
            <a:r>
              <a:rPr lang="en-US" sz="2000" b="1" dirty="0">
                <a:latin typeface="Comic Sans MS" pitchFamily="66" charset="0"/>
                <a:cs typeface="Aharoni" pitchFamily="2" charset="-79"/>
              </a:rPr>
              <a:t>	Therapeutic : </a:t>
            </a:r>
            <a:r>
              <a:rPr lang="en-US" sz="2000" b="1" baseline="30000" dirty="0">
                <a:latin typeface="Comic Sans MS" pitchFamily="66" charset="0"/>
                <a:cs typeface="Aharoni" pitchFamily="2" charset="-79"/>
              </a:rPr>
              <a:t>153</a:t>
            </a:r>
            <a:r>
              <a:rPr lang="en-US" sz="2000" b="1" dirty="0">
                <a:latin typeface="Comic Sans MS" pitchFamily="66" charset="0"/>
                <a:cs typeface="Aharoni" pitchFamily="2" charset="-79"/>
              </a:rPr>
              <a:t>Sm, </a:t>
            </a:r>
            <a:r>
              <a:rPr lang="en-US" sz="2000" b="1" baseline="30000" dirty="0">
                <a:latin typeface="Comic Sans MS" pitchFamily="66" charset="0"/>
                <a:cs typeface="Aharoni" pitchFamily="2" charset="-79"/>
              </a:rPr>
              <a:t>188</a:t>
            </a:r>
            <a:r>
              <a:rPr lang="en-US" sz="2000" b="1" dirty="0">
                <a:latin typeface="Comic Sans MS" pitchFamily="66" charset="0"/>
                <a:cs typeface="Aharoni" pitchFamily="2" charset="-79"/>
              </a:rPr>
              <a:t>Re, </a:t>
            </a:r>
            <a:r>
              <a:rPr lang="en-US" sz="2000" b="1" baseline="30000" dirty="0">
                <a:latin typeface="Comic Sans MS" pitchFamily="66" charset="0"/>
                <a:cs typeface="Aharoni" pitchFamily="2" charset="-79"/>
              </a:rPr>
              <a:t>186</a:t>
            </a:r>
            <a:r>
              <a:rPr lang="en-US" sz="2000" b="1" dirty="0">
                <a:latin typeface="Comic Sans MS" pitchFamily="66" charset="0"/>
                <a:cs typeface="Aharoni" pitchFamily="2" charset="-79"/>
              </a:rPr>
              <a:t>Re, </a:t>
            </a:r>
            <a:r>
              <a:rPr lang="en-US" sz="2000" b="1" baseline="30000" dirty="0">
                <a:latin typeface="Comic Sans MS" pitchFamily="66" charset="0"/>
                <a:cs typeface="Aharoni" pitchFamily="2" charset="-79"/>
              </a:rPr>
              <a:t>166</a:t>
            </a:r>
            <a:r>
              <a:rPr lang="en-US" sz="2000" b="1" dirty="0">
                <a:latin typeface="Comic Sans MS" pitchFamily="66" charset="0"/>
                <a:cs typeface="Aharoni" pitchFamily="2" charset="-79"/>
              </a:rPr>
              <a:t>Ho, 					</a:t>
            </a:r>
            <a:r>
              <a:rPr lang="en-US" sz="2000" b="1" baseline="30000" dirty="0">
                <a:latin typeface="Comic Sans MS" pitchFamily="66" charset="0"/>
                <a:cs typeface="Aharoni" pitchFamily="2" charset="-79"/>
              </a:rPr>
              <a:t>90</a:t>
            </a:r>
            <a:r>
              <a:rPr lang="en-US" sz="2000" b="1" dirty="0">
                <a:latin typeface="Comic Sans MS" pitchFamily="66" charset="0"/>
                <a:cs typeface="Aharoni" pitchFamily="2" charset="-79"/>
              </a:rPr>
              <a:t>Y,</a:t>
            </a:r>
            <a:r>
              <a:rPr lang="en-US" sz="2000" b="1" baseline="30000" dirty="0">
                <a:latin typeface="Comic Sans MS" pitchFamily="66" charset="0"/>
                <a:cs typeface="Aharoni" pitchFamily="2" charset="-79"/>
              </a:rPr>
              <a:t>117m</a:t>
            </a:r>
            <a:r>
              <a:rPr lang="en-US" sz="2000" b="1" dirty="0">
                <a:latin typeface="Comic Sans MS" pitchFamily="66" charset="0"/>
                <a:cs typeface="Aharoni" pitchFamily="2" charset="-79"/>
              </a:rPr>
              <a:t>Sn,</a:t>
            </a:r>
            <a:r>
              <a:rPr lang="en-US" sz="2000" b="1" baseline="30000" dirty="0">
                <a:latin typeface="Comic Sans MS" pitchFamily="66" charset="0"/>
                <a:cs typeface="Aharoni" pitchFamily="2" charset="-79"/>
              </a:rPr>
              <a:t>89</a:t>
            </a:r>
            <a:r>
              <a:rPr lang="en-US" sz="2000" b="1" dirty="0">
                <a:latin typeface="Comic Sans MS" pitchFamily="66" charset="0"/>
                <a:cs typeface="Aharoni" pitchFamily="2" charset="-79"/>
              </a:rPr>
              <a:t>Sr,</a:t>
            </a:r>
            <a:r>
              <a:rPr lang="en-US" sz="2000" b="1" baseline="30000" dirty="0">
                <a:latin typeface="Comic Sans MS" pitchFamily="66" charset="0"/>
                <a:cs typeface="Aharoni" pitchFamily="2" charset="-79"/>
              </a:rPr>
              <a:t>149</a:t>
            </a:r>
            <a:r>
              <a:rPr lang="en-US" sz="2000" b="1" dirty="0">
                <a:latin typeface="Comic Sans MS" pitchFamily="66" charset="0"/>
                <a:cs typeface="Aharoni" pitchFamily="2" charset="-79"/>
              </a:rPr>
              <a:t>Tb etc.</a:t>
            </a:r>
          </a:p>
          <a:p>
            <a:pPr>
              <a:buSzPct val="120000"/>
              <a:defRPr/>
            </a:pPr>
            <a:r>
              <a:rPr lang="en-US" sz="2000" b="1" dirty="0">
                <a:latin typeface="Comic Sans MS" pitchFamily="66" charset="0"/>
                <a:cs typeface="Aharoni" pitchFamily="2" charset="-79"/>
              </a:rPr>
              <a:t>	Industrial : </a:t>
            </a:r>
            <a:r>
              <a:rPr lang="en-US" sz="2000" b="1" baseline="30000" dirty="0">
                <a:latin typeface="Comic Sans MS" pitchFamily="66" charset="0"/>
                <a:cs typeface="Aharoni" pitchFamily="2" charset="-79"/>
              </a:rPr>
              <a:t>192</a:t>
            </a:r>
            <a:r>
              <a:rPr lang="en-US" sz="2000" b="1" dirty="0">
                <a:latin typeface="Comic Sans MS" pitchFamily="66" charset="0"/>
                <a:cs typeface="Aharoni" pitchFamily="2" charset="-79"/>
              </a:rPr>
              <a:t>Ir,</a:t>
            </a:r>
            <a:r>
              <a:rPr lang="en-US" sz="2000" b="1" baseline="30000" dirty="0">
                <a:latin typeface="Comic Sans MS" pitchFamily="66" charset="0"/>
                <a:cs typeface="Aharoni" pitchFamily="2" charset="-79"/>
              </a:rPr>
              <a:t>55</a:t>
            </a:r>
            <a:r>
              <a:rPr lang="en-US" sz="2000" b="1" dirty="0">
                <a:latin typeface="Comic Sans MS" pitchFamily="66" charset="0"/>
                <a:cs typeface="Aharoni" pitchFamily="2" charset="-79"/>
              </a:rPr>
              <a:t>Fe,</a:t>
            </a:r>
            <a:r>
              <a:rPr lang="en-US" sz="2000" b="1" baseline="30000" dirty="0">
                <a:latin typeface="Comic Sans MS" pitchFamily="66" charset="0"/>
                <a:cs typeface="Aharoni" pitchFamily="2" charset="-79"/>
              </a:rPr>
              <a:t>109</a:t>
            </a:r>
            <a:r>
              <a:rPr lang="en-US" sz="2000" b="1" dirty="0">
                <a:latin typeface="Comic Sans MS" pitchFamily="66" charset="0"/>
                <a:cs typeface="Aharoni" pitchFamily="2" charset="-79"/>
              </a:rPr>
              <a:t>Cd,</a:t>
            </a:r>
            <a:r>
              <a:rPr lang="en-US" sz="2000" b="1" baseline="30000" dirty="0">
                <a:latin typeface="Comic Sans MS" pitchFamily="66" charset="0"/>
                <a:cs typeface="Aharoni" pitchFamily="2" charset="-79"/>
              </a:rPr>
              <a:t>35</a:t>
            </a:r>
            <a:r>
              <a:rPr lang="en-US" sz="2000" b="1" dirty="0">
                <a:latin typeface="Comic Sans MS" pitchFamily="66" charset="0"/>
                <a:cs typeface="Aharoni" pitchFamily="2" charset="-79"/>
              </a:rPr>
              <a:t>S,</a:t>
            </a:r>
            <a:r>
              <a:rPr lang="en-US" sz="2000" b="1" baseline="30000" dirty="0">
                <a:latin typeface="Comic Sans MS" pitchFamily="66" charset="0"/>
                <a:cs typeface="Aharoni" pitchFamily="2" charset="-79"/>
              </a:rPr>
              <a:t>63</a:t>
            </a:r>
            <a:r>
              <a:rPr lang="en-US" sz="2000" b="1" dirty="0">
                <a:latin typeface="Comic Sans MS" pitchFamily="66" charset="0"/>
                <a:cs typeface="Aharoni" pitchFamily="2" charset="-79"/>
              </a:rPr>
              <a:t>Ni,</a:t>
            </a:r>
            <a:r>
              <a:rPr lang="en-US" sz="2000" b="1" baseline="30000" dirty="0">
                <a:latin typeface="Comic Sans MS" pitchFamily="66" charset="0"/>
                <a:cs typeface="Aharoni" pitchFamily="2" charset="-79"/>
              </a:rPr>
              <a:t>85</a:t>
            </a:r>
            <a:r>
              <a:rPr lang="en-US" sz="2000" b="1" dirty="0">
                <a:latin typeface="Comic Sans MS" pitchFamily="66" charset="0"/>
                <a:cs typeface="Aharoni" pitchFamily="2" charset="-79"/>
              </a:rPr>
              <a:t>Kr,</a:t>
            </a:r>
            <a:r>
              <a:rPr lang="en-US" sz="2000" b="1" baseline="30000" dirty="0">
                <a:latin typeface="Comic Sans MS" pitchFamily="66" charset="0"/>
                <a:cs typeface="Aharoni" pitchFamily="2" charset="-79"/>
              </a:rPr>
              <a:t>204</a:t>
            </a:r>
            <a:r>
              <a:rPr lang="en-US" sz="2000" b="1" dirty="0">
                <a:latin typeface="Comic Sans MS" pitchFamily="66" charset="0"/>
                <a:cs typeface="Aharoni" pitchFamily="2" charset="-79"/>
              </a:rPr>
              <a:t>Tl etc.</a:t>
            </a:r>
          </a:p>
          <a:p>
            <a:pPr>
              <a:buSzPct val="120000"/>
              <a:defRPr/>
            </a:pPr>
            <a:endParaRPr lang="en-US" sz="2000" b="1" dirty="0">
              <a:latin typeface="Comic Sans MS" pitchFamily="66" charset="0"/>
              <a:cs typeface="Aharoni" pitchFamily="2" charset="-79"/>
            </a:endParaRPr>
          </a:p>
          <a:p>
            <a:pPr>
              <a:buSzPct val="120000"/>
              <a:buFontTx/>
              <a:buBlip>
                <a:blip r:embed="rId2"/>
              </a:buBlip>
              <a:defRPr/>
            </a:pPr>
            <a:r>
              <a:rPr lang="en-US" sz="2000" b="1" dirty="0">
                <a:latin typeface="Comic Sans MS" pitchFamily="66" charset="0"/>
                <a:cs typeface="Aharoni" pitchFamily="2" charset="-79"/>
              </a:rPr>
              <a:t>  Radionuclides having demand in basic science</a:t>
            </a:r>
          </a:p>
          <a:p>
            <a:pPr>
              <a:buSzPct val="120000"/>
              <a:defRPr/>
            </a:pPr>
            <a:endParaRPr lang="en-US" sz="2000" b="1" dirty="0">
              <a:latin typeface="Comic Sans MS" pitchFamily="66" charset="0"/>
              <a:cs typeface="Aharoni" pitchFamily="2" charset="-79"/>
            </a:endParaRPr>
          </a:p>
          <a:p>
            <a:pPr>
              <a:buSzPct val="120000"/>
              <a:buFontTx/>
              <a:buBlip>
                <a:blip r:embed="rId2"/>
              </a:buBlip>
              <a:defRPr/>
            </a:pPr>
            <a:r>
              <a:rPr lang="en-US" sz="2000" b="1" dirty="0">
                <a:latin typeface="Comic Sans MS" pitchFamily="66" charset="0"/>
                <a:cs typeface="Aharoni" pitchFamily="2" charset="-79"/>
              </a:rPr>
              <a:t>  Separation of radionuclides will help to recycle the</a:t>
            </a:r>
          </a:p>
          <a:p>
            <a:pPr>
              <a:buSzPct val="120000"/>
              <a:defRPr/>
            </a:pPr>
            <a:r>
              <a:rPr lang="en-US" sz="2000" b="1" dirty="0">
                <a:latin typeface="Comic Sans MS" pitchFamily="66" charset="0"/>
                <a:cs typeface="Aharoni" pitchFamily="2" charset="-79"/>
              </a:rPr>
              <a:t>     converter target</a:t>
            </a:r>
          </a:p>
          <a:p>
            <a:pPr>
              <a:defRPr/>
            </a:pPr>
            <a:endParaRPr lang="en-IN" dirty="0">
              <a:latin typeface="Gill Sans M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-12700" y="30162"/>
            <a:ext cx="7632700" cy="65563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b">
            <a:normAutofit fontScale="77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  <a:t>Why large facilities became so important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1066800" y="762000"/>
            <a:ext cx="7543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65760" marR="0" lvl="0" indent="-283464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150000"/>
              <a:buFont typeface="Wingdings 2"/>
              <a:buBlip>
                <a:blip r:embed="rId3"/>
              </a:buBlip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30000"/>
                    <a:satMod val="150000"/>
                  </a:schemeClr>
                </a:solidFill>
                <a:effectLst/>
                <a:uLnTx/>
                <a:uFillTx/>
                <a:latin typeface="Aharoni" pitchFamily="2" charset="-79"/>
                <a:ea typeface="+mn-ea"/>
                <a:cs typeface="Aharoni" pitchFamily="2" charset="-79"/>
              </a:rPr>
              <a:t> Reduced reactor facilities/shutdown of reactors</a:t>
            </a:r>
          </a:p>
          <a:p>
            <a:pPr marL="365760" marR="0" lvl="0" indent="-283464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150000"/>
              <a:buFont typeface="Wingdings 2"/>
              <a:buBlip>
                <a:blip r:embed="rId3"/>
              </a:buBlip>
              <a:tabLst/>
              <a:defRPr/>
            </a:pPr>
            <a:r>
              <a:rPr lang="en-US" sz="2400" dirty="0" smtClean="0">
                <a:solidFill>
                  <a:schemeClr val="tx2">
                    <a:shade val="30000"/>
                    <a:satMod val="150000"/>
                  </a:schemeClr>
                </a:solidFill>
                <a:latin typeface="Aharoni" pitchFamily="2" charset="-79"/>
                <a:cs typeface="Aharoni" pitchFamily="2" charset="-79"/>
              </a:rPr>
              <a:t>Limitations of low energy medical accelerators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3500" y="1935162"/>
            <a:ext cx="7632700" cy="655638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  <a:t>Example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  <a:t> from </a:t>
            </a:r>
            <a:r>
              <a:rPr kumimoji="0" lang="en-US" sz="32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  <a:t>149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  <a:t>Tb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3400" y="2743200"/>
            <a:ext cx="8001056" cy="830997"/>
          </a:xfrm>
          <a:prstGeom prst="rect">
            <a:avLst/>
          </a:prstGeom>
          <a:solidFill>
            <a:srgbClr val="F9B639">
              <a:lumMod val="40000"/>
              <a:lumOff val="60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3000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Rounded MT Bold" pitchFamily="34" charset="0"/>
                <a:cs typeface="+mn-cs"/>
              </a:rPr>
              <a:t>149</a:t>
            </a: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Rounded MT Bold" pitchFamily="34" charset="0"/>
                <a:cs typeface="+mn-cs"/>
              </a:rPr>
              <a:t>Tb is among the few promising </a:t>
            </a: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Rounded MT Bold" pitchFamily="34" charset="0"/>
                <a:cs typeface="+mn-cs"/>
                <a:sym typeface="Symbol"/>
              </a:rPr>
              <a:t></a:t>
            </a: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Rounded MT Bold" pitchFamily="34" charset="0"/>
                <a:cs typeface="+mn-cs"/>
              </a:rPr>
              <a:t>-emitters, which are presently projected for human clinical use.</a:t>
            </a:r>
            <a:endParaRPr kumimoji="0" lang="en-IN" sz="2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Rounded MT Bold" pitchFamily="34" charset="0"/>
              <a:cs typeface="+mn-cs"/>
            </a:endParaRPr>
          </a:p>
        </p:txBody>
      </p:sp>
      <p:sp>
        <p:nvSpPr>
          <p:cNvPr id="12" name="TextBox 5"/>
          <p:cNvSpPr txBox="1">
            <a:spLocks noChangeArrowheads="1"/>
          </p:cNvSpPr>
          <p:nvPr/>
        </p:nvSpPr>
        <p:spPr bwMode="auto">
          <a:xfrm>
            <a:off x="1295400" y="3733800"/>
            <a:ext cx="6429375" cy="120015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/>
            <a:r>
              <a:rPr lang="en-GB" sz="2400" b="1" dirty="0">
                <a:latin typeface="Century Schoolbook" pitchFamily="18" charset="0"/>
              </a:rPr>
              <a:t>Half life : 4.118 h </a:t>
            </a:r>
          </a:p>
          <a:p>
            <a:pPr algn="ctr"/>
            <a:r>
              <a:rPr lang="en-US" sz="2400" b="1" dirty="0">
                <a:latin typeface="Century Schoolbook" pitchFamily="18" charset="0"/>
              </a:rPr>
              <a:t>Decay modes: EC (82.3%) and </a:t>
            </a:r>
            <a:r>
              <a:rPr lang="en-US" sz="2400" b="1" dirty="0">
                <a:latin typeface="Century Schoolbook" pitchFamily="18" charset="0"/>
                <a:sym typeface="Symbol" pitchFamily="18" charset="2"/>
              </a:rPr>
              <a:t></a:t>
            </a:r>
            <a:r>
              <a:rPr lang="en-US" sz="2400" b="1" dirty="0">
                <a:latin typeface="Century Schoolbook" pitchFamily="18" charset="0"/>
              </a:rPr>
              <a:t> (17.7 %)</a:t>
            </a:r>
          </a:p>
          <a:p>
            <a:pPr algn="ctr"/>
            <a:r>
              <a:rPr lang="en-IN" sz="2400" b="1" dirty="0">
                <a:latin typeface="Century Schoolbook" pitchFamily="18" charset="0"/>
                <a:sym typeface="Symbol" pitchFamily="18" charset="2"/>
              </a:rPr>
              <a:t></a:t>
            </a:r>
            <a:r>
              <a:rPr lang="en-IN" sz="2400" b="1" dirty="0">
                <a:latin typeface="Century Schoolbook" pitchFamily="18" charset="0"/>
              </a:rPr>
              <a:t>-particle energy: 3.97 MeV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allAtOnce" animBg="1"/>
      <p:bldP spid="12" grpId="0" build="allAtOnce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 bwMode="auto">
          <a:xfrm>
            <a:off x="428625" y="500063"/>
            <a:ext cx="7467600" cy="7747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z="3200" b="1" cap="none" smtClean="0">
                <a:solidFill>
                  <a:schemeClr val="tx1"/>
                </a:solidFill>
              </a:rPr>
              <a:t>Production routes</a:t>
            </a:r>
            <a:endParaRPr lang="en-IN" sz="3200" b="1" cap="none" smtClean="0">
              <a:solidFill>
                <a:schemeClr val="tx1"/>
              </a:solidFill>
            </a:endParaRPr>
          </a:p>
        </p:txBody>
      </p:sp>
      <p:sp>
        <p:nvSpPr>
          <p:cNvPr id="6" name="Vertical Scroll 5"/>
          <p:cNvSpPr/>
          <p:nvPr/>
        </p:nvSpPr>
        <p:spPr>
          <a:xfrm>
            <a:off x="428596" y="1428736"/>
            <a:ext cx="5929354" cy="2500330"/>
          </a:xfrm>
          <a:prstGeom prst="verticalScroll">
            <a:avLst>
              <a:gd name="adj" fmla="val 8120"/>
            </a:avLst>
          </a:prstGeom>
          <a:gradFill flip="none" rotWithShape="1">
            <a:gsLst>
              <a:gs pos="0">
                <a:srgbClr val="00FFFF">
                  <a:tint val="66000"/>
                  <a:satMod val="160000"/>
                </a:srgbClr>
              </a:gs>
              <a:gs pos="50000">
                <a:srgbClr val="00FFFF">
                  <a:tint val="44500"/>
                  <a:satMod val="160000"/>
                </a:srgbClr>
              </a:gs>
              <a:gs pos="100000">
                <a:srgbClr val="00FFFF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"/>
              <a:defRPr/>
            </a:pPr>
            <a:endParaRPr lang="en-GB" sz="2400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"/>
              <a:defRPr/>
            </a:pPr>
            <a:r>
              <a:rPr lang="en-GB" sz="2400" dirty="0">
                <a:solidFill>
                  <a:schemeClr val="tx1"/>
                </a:solidFill>
                <a:latin typeface="Comic Sans MS" pitchFamily="66" charset="0"/>
              </a:rPr>
              <a:t>Light charged particle (p, </a:t>
            </a:r>
            <a:r>
              <a:rPr lang="en-GB" sz="2400" dirty="0">
                <a:solidFill>
                  <a:schemeClr val="tx1"/>
                </a:solidFill>
                <a:latin typeface="Comic Sans MS" pitchFamily="66" charset="0"/>
                <a:sym typeface="Symbol"/>
              </a:rPr>
              <a:t>, </a:t>
            </a:r>
            <a:r>
              <a:rPr lang="en-GB" sz="2400" baseline="30000" dirty="0">
                <a:solidFill>
                  <a:schemeClr val="tx1"/>
                </a:solidFill>
                <a:latin typeface="Comic Sans MS" pitchFamily="66" charset="0"/>
                <a:sym typeface="Symbol"/>
              </a:rPr>
              <a:t>3</a:t>
            </a:r>
            <a:r>
              <a:rPr lang="en-GB" sz="2400" dirty="0">
                <a:solidFill>
                  <a:schemeClr val="tx1"/>
                </a:solidFill>
                <a:latin typeface="Comic Sans MS" pitchFamily="66" charset="0"/>
                <a:sym typeface="Symbol"/>
              </a:rPr>
              <a:t>He)</a:t>
            </a:r>
            <a:r>
              <a:rPr lang="en-GB" sz="2400" dirty="0">
                <a:solidFill>
                  <a:schemeClr val="tx1"/>
                </a:solidFill>
                <a:latin typeface="Comic Sans MS" pitchFamily="66" charset="0"/>
              </a:rPr>
              <a:t>  induced reactions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2000" baseline="30000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2000" baseline="30000" dirty="0">
              <a:solidFill>
                <a:schemeClr val="tx1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baseline="30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152</a:t>
            </a:r>
            <a:r>
              <a:rPr lang="en-GB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Gd(p, 4n)</a:t>
            </a:r>
            <a:r>
              <a:rPr lang="en-GB" sz="2000" baseline="30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149</a:t>
            </a:r>
            <a:r>
              <a:rPr lang="en-GB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Tb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baseline="30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152</a:t>
            </a:r>
            <a:r>
              <a:rPr lang="en-GB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Gd(</a:t>
            </a:r>
            <a:r>
              <a:rPr lang="en-GB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Symbol"/>
              </a:rPr>
              <a:t></a:t>
            </a:r>
            <a:r>
              <a:rPr lang="en-GB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7n)</a:t>
            </a:r>
            <a:r>
              <a:rPr lang="en-GB" sz="2000" baseline="30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149</a:t>
            </a:r>
            <a:r>
              <a:rPr lang="en-GB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Dy(EC)</a:t>
            </a:r>
            <a:r>
              <a:rPr lang="en-GB" sz="2000" baseline="30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149</a:t>
            </a:r>
            <a:r>
              <a:rPr lang="en-GB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Tb,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baseline="30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152</a:t>
            </a:r>
            <a:r>
              <a:rPr lang="en-GB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Gd(</a:t>
            </a:r>
            <a:r>
              <a:rPr lang="en-GB" sz="2000" baseline="30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n-GB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He, 6n)</a:t>
            </a:r>
            <a:r>
              <a:rPr lang="en-GB" sz="2000" baseline="30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149</a:t>
            </a:r>
            <a:r>
              <a:rPr lang="en-GB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Dy(EC)</a:t>
            </a:r>
            <a:r>
              <a:rPr lang="en-GB" sz="2000" baseline="30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149</a:t>
            </a:r>
            <a:r>
              <a:rPr lang="en-GB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Tb</a:t>
            </a:r>
            <a:endParaRPr lang="en-IN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N" dirty="0">
              <a:solidFill>
                <a:schemeClr val="tx1"/>
              </a:solidFill>
            </a:endParaRPr>
          </a:p>
        </p:txBody>
      </p:sp>
      <p:sp>
        <p:nvSpPr>
          <p:cNvPr id="8" name="Vertical Scroll 7"/>
          <p:cNvSpPr/>
          <p:nvPr/>
        </p:nvSpPr>
        <p:spPr>
          <a:xfrm>
            <a:off x="1357290" y="2643182"/>
            <a:ext cx="5857916" cy="2500330"/>
          </a:xfrm>
          <a:prstGeom prst="verticalScroll">
            <a:avLst>
              <a:gd name="adj" fmla="val 8120"/>
            </a:avLst>
          </a:prstGeom>
          <a:gradFill>
            <a:gsLst>
              <a:gs pos="0">
                <a:schemeClr val="bg1"/>
              </a:gs>
              <a:gs pos="25000">
                <a:schemeClr val="accent1">
                  <a:lumMod val="60000"/>
                  <a:lumOff val="40000"/>
                </a:schemeClr>
              </a:gs>
              <a:gs pos="100000">
                <a:schemeClr val="bg1"/>
              </a:gs>
            </a:gsLst>
            <a:path path="circle">
              <a:fillToRect r="100000" b="100000"/>
            </a:path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SzPct val="125000"/>
              <a:buFont typeface="Wingdings" pitchFamily="2" charset="2"/>
              <a:buChar char=""/>
              <a:defRPr/>
            </a:pPr>
            <a:r>
              <a:rPr lang="en-GB" sz="2000" dirty="0">
                <a:solidFill>
                  <a:schemeClr val="tx1"/>
                </a:solidFill>
              </a:rPr>
              <a:t>  </a:t>
            </a:r>
            <a:r>
              <a:rPr lang="en-GB" sz="2400" dirty="0">
                <a:solidFill>
                  <a:schemeClr val="tx1"/>
                </a:solidFill>
                <a:latin typeface="Comic Sans MS" pitchFamily="66" charset="0"/>
              </a:rPr>
              <a:t>proton induced </a:t>
            </a:r>
            <a:r>
              <a:rPr lang="en-GB" sz="2400" dirty="0" err="1">
                <a:solidFill>
                  <a:schemeClr val="tx1"/>
                </a:solidFill>
                <a:latin typeface="Comic Sans MS" pitchFamily="66" charset="0"/>
              </a:rPr>
              <a:t>spallation</a:t>
            </a:r>
            <a:r>
              <a:rPr lang="en-GB" sz="2400" dirty="0">
                <a:solidFill>
                  <a:schemeClr val="tx1"/>
                </a:solidFill>
                <a:latin typeface="Comic Sans MS" pitchFamily="66" charset="0"/>
              </a:rPr>
              <a:t> on heavy targets, like Ta, W etc.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2000" baseline="30000" dirty="0">
              <a:solidFill>
                <a:schemeClr val="tx1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IN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N" dirty="0">
              <a:solidFill>
                <a:schemeClr val="tx1"/>
              </a:solidFill>
            </a:endParaRPr>
          </a:p>
        </p:txBody>
      </p:sp>
      <p:sp>
        <p:nvSpPr>
          <p:cNvPr id="9" name="Vertical Scroll 8"/>
          <p:cNvSpPr/>
          <p:nvPr/>
        </p:nvSpPr>
        <p:spPr>
          <a:xfrm>
            <a:off x="2428875" y="4071938"/>
            <a:ext cx="5786438" cy="2500312"/>
          </a:xfrm>
          <a:prstGeom prst="verticalScroll">
            <a:avLst>
              <a:gd name="adj" fmla="val 8120"/>
            </a:avLst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SzPct val="125000"/>
              <a:defRPr/>
            </a:pPr>
            <a:endParaRPr lang="en-GB" sz="2400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buSzPct val="125000"/>
              <a:buFont typeface="Wingdings" pitchFamily="2" charset="2"/>
              <a:buChar char=""/>
              <a:defRPr/>
            </a:pPr>
            <a:endParaRPr lang="en-GB" sz="2400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buSzPct val="125000"/>
              <a:buFont typeface="Wingdings" pitchFamily="2" charset="2"/>
              <a:buChar char=""/>
              <a:defRPr/>
            </a:pPr>
            <a:endParaRPr lang="en-GB" sz="2400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buSzPct val="125000"/>
              <a:defRPr/>
            </a:pPr>
            <a:endParaRPr lang="en-GB" sz="2400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buSzPct val="125000"/>
              <a:buFont typeface="Wingdings" pitchFamily="2" charset="2"/>
              <a:buChar char=""/>
              <a:defRPr/>
            </a:pPr>
            <a:r>
              <a:rPr lang="en-GB" sz="2400" dirty="0">
                <a:solidFill>
                  <a:schemeClr val="tx1"/>
                </a:solidFill>
                <a:latin typeface="Comic Sans MS" pitchFamily="66" charset="0"/>
              </a:rPr>
              <a:t>  heavy ion induced reactions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SzPct val="125000"/>
              <a:defRPr/>
            </a:pPr>
            <a:endParaRPr lang="en-GB" sz="2000" baseline="30000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buSzPct val="125000"/>
              <a:defRPr/>
            </a:pPr>
            <a:endParaRPr lang="en-GB" sz="2000" baseline="30000" dirty="0">
              <a:solidFill>
                <a:schemeClr val="tx1"/>
              </a:solidFill>
              <a:latin typeface="Comic Sans MS" pitchFamily="66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SzPct val="125000"/>
              <a:defRPr/>
            </a:pPr>
            <a:r>
              <a:rPr lang="en-GB" sz="2000" baseline="30000" dirty="0">
                <a:solidFill>
                  <a:schemeClr val="tx1"/>
                </a:solidFill>
                <a:latin typeface="Comic Sans MS" pitchFamily="66" charset="0"/>
              </a:rPr>
              <a:t>141</a:t>
            </a:r>
            <a:r>
              <a:rPr lang="en-GB" sz="2000" dirty="0">
                <a:solidFill>
                  <a:schemeClr val="tx1"/>
                </a:solidFill>
                <a:latin typeface="Comic Sans MS" pitchFamily="66" charset="0"/>
              </a:rPr>
              <a:t>Pr(</a:t>
            </a:r>
            <a:r>
              <a:rPr lang="en-GB" sz="2000" baseline="30000" dirty="0">
                <a:solidFill>
                  <a:schemeClr val="tx1"/>
                </a:solidFill>
                <a:latin typeface="Comic Sans MS" pitchFamily="66" charset="0"/>
              </a:rPr>
              <a:t>12</a:t>
            </a:r>
            <a:r>
              <a:rPr lang="en-GB" sz="2000" dirty="0">
                <a:solidFill>
                  <a:schemeClr val="tx1"/>
                </a:solidFill>
                <a:latin typeface="Comic Sans MS" pitchFamily="66" charset="0"/>
              </a:rPr>
              <a:t>C, 4n)</a:t>
            </a:r>
            <a:r>
              <a:rPr lang="en-GB" sz="2000" baseline="30000" dirty="0">
                <a:solidFill>
                  <a:schemeClr val="tx1"/>
                </a:solidFill>
                <a:latin typeface="Comic Sans MS" pitchFamily="66" charset="0"/>
              </a:rPr>
              <a:t>149</a:t>
            </a:r>
            <a:r>
              <a:rPr lang="en-GB" sz="2000" dirty="0">
                <a:solidFill>
                  <a:schemeClr val="tx1"/>
                </a:solidFill>
                <a:latin typeface="Comic Sans MS" pitchFamily="66" charset="0"/>
              </a:rPr>
              <a:t>Tb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SzPct val="125000"/>
              <a:defRPr/>
            </a:pPr>
            <a:r>
              <a:rPr lang="en-GB" sz="2000" baseline="30000" dirty="0">
                <a:solidFill>
                  <a:schemeClr val="tx1"/>
                </a:solidFill>
                <a:latin typeface="Comic Sans MS" pitchFamily="66" charset="0"/>
              </a:rPr>
              <a:t>141</a:t>
            </a:r>
            <a:r>
              <a:rPr lang="en-GB" sz="2000" dirty="0">
                <a:solidFill>
                  <a:schemeClr val="tx1"/>
                </a:solidFill>
                <a:latin typeface="Comic Sans MS" pitchFamily="66" charset="0"/>
              </a:rPr>
              <a:t>Pr(</a:t>
            </a:r>
            <a:r>
              <a:rPr lang="en-GB" sz="2000" baseline="30000" dirty="0">
                <a:solidFill>
                  <a:schemeClr val="tx1"/>
                </a:solidFill>
                <a:latin typeface="Comic Sans MS" pitchFamily="66" charset="0"/>
              </a:rPr>
              <a:t>14</a:t>
            </a:r>
            <a:r>
              <a:rPr lang="en-GB" sz="2000" dirty="0">
                <a:solidFill>
                  <a:schemeClr val="tx1"/>
                </a:solidFill>
                <a:latin typeface="Comic Sans MS" pitchFamily="66" charset="0"/>
              </a:rPr>
              <a:t>N, p5n)</a:t>
            </a:r>
            <a:r>
              <a:rPr lang="en-GB" sz="2000" baseline="30000" dirty="0">
                <a:solidFill>
                  <a:schemeClr val="tx1"/>
                </a:solidFill>
                <a:latin typeface="Comic Sans MS" pitchFamily="66" charset="0"/>
              </a:rPr>
              <a:t>149</a:t>
            </a:r>
            <a:r>
              <a:rPr lang="en-GB" sz="2000" dirty="0">
                <a:solidFill>
                  <a:schemeClr val="tx1"/>
                </a:solidFill>
                <a:latin typeface="Comic Sans MS" pitchFamily="66" charset="0"/>
              </a:rPr>
              <a:t>Tb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SzPct val="125000"/>
              <a:defRPr/>
            </a:pPr>
            <a:r>
              <a:rPr lang="en-GB" sz="2000" baseline="30000" dirty="0">
                <a:solidFill>
                  <a:schemeClr val="tx1"/>
                </a:solidFill>
                <a:latin typeface="Comic Sans MS" pitchFamily="66" charset="0"/>
              </a:rPr>
              <a:t>144</a:t>
            </a:r>
            <a:r>
              <a:rPr lang="en-GB" sz="2000" dirty="0">
                <a:solidFill>
                  <a:schemeClr val="tx1"/>
                </a:solidFill>
                <a:latin typeface="Comic Sans MS" pitchFamily="66" charset="0"/>
              </a:rPr>
              <a:t>Sm(</a:t>
            </a:r>
            <a:r>
              <a:rPr lang="en-GB" sz="2000" baseline="30000" dirty="0">
                <a:solidFill>
                  <a:schemeClr val="tx1"/>
                </a:solidFill>
                <a:latin typeface="Comic Sans MS" pitchFamily="66" charset="0"/>
              </a:rPr>
              <a:t>9</a:t>
            </a:r>
            <a:r>
              <a:rPr lang="en-GB" sz="2000" dirty="0">
                <a:solidFill>
                  <a:schemeClr val="tx1"/>
                </a:solidFill>
                <a:latin typeface="Comic Sans MS" pitchFamily="66" charset="0"/>
              </a:rPr>
              <a:t>Be, 4n)</a:t>
            </a:r>
            <a:r>
              <a:rPr lang="en-GB" sz="2000" baseline="30000" dirty="0">
                <a:solidFill>
                  <a:schemeClr val="tx1"/>
                </a:solidFill>
                <a:latin typeface="Comic Sans MS" pitchFamily="66" charset="0"/>
              </a:rPr>
              <a:t>149</a:t>
            </a:r>
            <a:r>
              <a:rPr lang="en-GB" sz="2000" dirty="0">
                <a:solidFill>
                  <a:schemeClr val="tx1"/>
                </a:solidFill>
                <a:latin typeface="Comic Sans MS" pitchFamily="66" charset="0"/>
              </a:rPr>
              <a:t>Dy (EC)</a:t>
            </a:r>
            <a:r>
              <a:rPr lang="en-GB" sz="2000" baseline="30000" dirty="0">
                <a:solidFill>
                  <a:schemeClr val="tx1"/>
                </a:solidFill>
                <a:latin typeface="Comic Sans MS" pitchFamily="66" charset="0"/>
              </a:rPr>
              <a:t> 149</a:t>
            </a:r>
            <a:r>
              <a:rPr lang="en-GB" sz="2000" dirty="0">
                <a:solidFill>
                  <a:schemeClr val="tx1"/>
                </a:solidFill>
                <a:latin typeface="Comic Sans MS" pitchFamily="66" charset="0"/>
              </a:rPr>
              <a:t>Tb </a:t>
            </a:r>
            <a:r>
              <a:rPr lang="en-GB" sz="2000" baseline="30000" dirty="0">
                <a:solidFill>
                  <a:schemeClr val="tx1"/>
                </a:solidFill>
                <a:latin typeface="Comic Sans MS" pitchFamily="66" charset="0"/>
              </a:rPr>
              <a:t>142/143</a:t>
            </a:r>
            <a:r>
              <a:rPr lang="en-GB" sz="2000" dirty="0">
                <a:solidFill>
                  <a:schemeClr val="tx1"/>
                </a:solidFill>
                <a:latin typeface="Comic Sans MS" pitchFamily="66" charset="0"/>
              </a:rPr>
              <a:t>Nd(</a:t>
            </a:r>
            <a:r>
              <a:rPr lang="en-GB" sz="2000" baseline="30000" dirty="0">
                <a:solidFill>
                  <a:schemeClr val="tx1"/>
                </a:solidFill>
                <a:latin typeface="Comic Sans MS" pitchFamily="66" charset="0"/>
              </a:rPr>
              <a:t>12</a:t>
            </a:r>
            <a:r>
              <a:rPr lang="en-GB" sz="2000" dirty="0">
                <a:solidFill>
                  <a:schemeClr val="tx1"/>
                </a:solidFill>
                <a:latin typeface="Comic Sans MS" pitchFamily="66" charset="0"/>
              </a:rPr>
              <a:t>C, 5/6n)</a:t>
            </a:r>
            <a:r>
              <a:rPr lang="en-GB" sz="2000" baseline="30000" dirty="0">
                <a:solidFill>
                  <a:schemeClr val="tx1"/>
                </a:solidFill>
                <a:latin typeface="Comic Sans MS" pitchFamily="66" charset="0"/>
              </a:rPr>
              <a:t>149</a:t>
            </a:r>
            <a:r>
              <a:rPr lang="en-GB" sz="2000" dirty="0">
                <a:solidFill>
                  <a:schemeClr val="tx1"/>
                </a:solidFill>
                <a:latin typeface="Comic Sans MS" pitchFamily="66" charset="0"/>
              </a:rPr>
              <a:t>Dy(EC)</a:t>
            </a:r>
            <a:r>
              <a:rPr lang="en-GB" sz="2000" baseline="30000" dirty="0">
                <a:solidFill>
                  <a:schemeClr val="tx1"/>
                </a:solidFill>
                <a:latin typeface="Comic Sans MS" pitchFamily="66" charset="0"/>
              </a:rPr>
              <a:t>149</a:t>
            </a:r>
            <a:r>
              <a:rPr lang="en-GB" sz="2000" dirty="0">
                <a:solidFill>
                  <a:schemeClr val="tx1"/>
                </a:solidFill>
                <a:latin typeface="Comic Sans MS" pitchFamily="66" charset="0"/>
              </a:rPr>
              <a:t>Tb </a:t>
            </a:r>
            <a:endParaRPr lang="en-IN" sz="2000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buSzPct val="125000"/>
              <a:buFont typeface="Wingdings" pitchFamily="2" charset="2"/>
              <a:buChar char=""/>
              <a:defRPr/>
            </a:pPr>
            <a:endParaRPr lang="en-GB" sz="2400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2000" baseline="30000" dirty="0">
              <a:solidFill>
                <a:schemeClr val="tx1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IN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N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 animBg="1"/>
      <p:bldP spid="8" grpId="0" build="allAtOnce" animBg="1"/>
      <p:bldP spid="9" grpId="0" build="allAtOnce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 bwMode="auto">
          <a:xfrm>
            <a:off x="428625" y="571500"/>
            <a:ext cx="7467600" cy="6318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cap="none" smtClean="0">
                <a:latin typeface="Arial Rounded MT Bold" pitchFamily="34" charset="0"/>
              </a:rPr>
              <a:t>Existing reports…</a:t>
            </a:r>
            <a:endParaRPr lang="en-IN" cap="none" smtClean="0">
              <a:latin typeface="Arial Rounded MT Bold" pitchFamily="34" charset="0"/>
            </a:endParaRPr>
          </a:p>
        </p:txBody>
      </p:sp>
      <p:graphicFrame>
        <p:nvGraphicFramePr>
          <p:cNvPr id="7" name="Chart 6"/>
          <p:cNvGraphicFramePr/>
          <p:nvPr/>
        </p:nvGraphicFramePr>
        <p:xfrm>
          <a:off x="928663" y="1676400"/>
          <a:ext cx="7000924" cy="39671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268" name="TextBox 3"/>
          <p:cNvSpPr txBox="1">
            <a:spLocks noChangeArrowheads="1"/>
          </p:cNvSpPr>
          <p:nvPr/>
        </p:nvSpPr>
        <p:spPr bwMode="auto">
          <a:xfrm>
            <a:off x="1285875" y="5857875"/>
            <a:ext cx="2286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baseline="30000">
                <a:latin typeface="Arial Rounded MT Bold" pitchFamily="34" charset="0"/>
              </a:rPr>
              <a:t>12</a:t>
            </a:r>
            <a:r>
              <a:rPr lang="en-US" sz="2000" b="1">
                <a:latin typeface="Arial Rounded MT Bold" pitchFamily="34" charset="0"/>
              </a:rPr>
              <a:t>C+</a:t>
            </a:r>
            <a:r>
              <a:rPr lang="en-US" sz="2000" b="1" baseline="30000">
                <a:latin typeface="Arial Rounded MT Bold" pitchFamily="34" charset="0"/>
              </a:rPr>
              <a:t>141</a:t>
            </a:r>
            <a:r>
              <a:rPr lang="en-US" sz="2000" b="1">
                <a:latin typeface="Arial Rounded MT Bold" pitchFamily="34" charset="0"/>
              </a:rPr>
              <a:t>Pr (1963)</a:t>
            </a:r>
            <a:endParaRPr lang="en-IN" sz="2000" b="1">
              <a:latin typeface="Arial Rounded MT Bold" pitchFamily="34" charset="0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rot="5400000" flipH="1" flipV="1">
            <a:off x="2035969" y="4964907"/>
            <a:ext cx="1143000" cy="500062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z="3200" b="1" cap="none" smtClean="0">
                <a:solidFill>
                  <a:schemeClr val="tx1"/>
                </a:solidFill>
              </a:rPr>
              <a:t>Theory…</a:t>
            </a:r>
            <a:endParaRPr lang="en-IN" sz="3200" b="1" cap="none" smtClean="0">
              <a:solidFill>
                <a:schemeClr val="tx1"/>
              </a:solidFill>
            </a:endParaRPr>
          </a:p>
        </p:txBody>
      </p:sp>
      <p:graphicFrame>
        <p:nvGraphicFramePr>
          <p:cNvPr id="5" name="Chart 4"/>
          <p:cNvGraphicFramePr>
            <a:graphicFrameLocks/>
          </p:cNvGraphicFramePr>
          <p:nvPr/>
        </p:nvGraphicFramePr>
        <p:xfrm>
          <a:off x="3357554" y="1428736"/>
          <a:ext cx="5191127" cy="33575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357158" y="5429264"/>
            <a:ext cx="7643866" cy="1214446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dirty="0">
                <a:latin typeface="Britannic Bold" pitchFamily="34" charset="0"/>
                <a:cs typeface="Arial" pitchFamily="34" charset="0"/>
              </a:rPr>
              <a:t>In order to understand discrepancies in the production of </a:t>
            </a:r>
            <a:r>
              <a:rPr lang="en-GB" sz="2000" baseline="30000" dirty="0">
                <a:latin typeface="Britannic Bold" pitchFamily="34" charset="0"/>
                <a:cs typeface="Arial" pitchFamily="34" charset="0"/>
              </a:rPr>
              <a:t>149</a:t>
            </a:r>
            <a:r>
              <a:rPr lang="en-GB" sz="2000" dirty="0">
                <a:latin typeface="Britannic Bold" pitchFamily="34" charset="0"/>
                <a:cs typeface="Arial" pitchFamily="34" charset="0"/>
              </a:rPr>
              <a:t>Tb from the natural praseodymium target we made an attempt to measure production cross sections in the same reaction.</a:t>
            </a:r>
            <a:endParaRPr lang="en-IN" sz="2000" dirty="0">
              <a:latin typeface="Britannic Bold" pitchFamily="34" charset="0"/>
              <a:cs typeface="Arial" pitchFamily="34" charset="0"/>
            </a:endParaRPr>
          </a:p>
        </p:txBody>
      </p:sp>
      <p:sp>
        <p:nvSpPr>
          <p:cNvPr id="8" name="Right Arrow 7"/>
          <p:cNvSpPr/>
          <p:nvPr/>
        </p:nvSpPr>
        <p:spPr>
          <a:xfrm>
            <a:off x="1428728" y="2928934"/>
            <a:ext cx="1785950" cy="714380"/>
          </a:xfrm>
          <a:prstGeom prst="rightArrow">
            <a:avLst>
              <a:gd name="adj1" fmla="val 50000"/>
              <a:gd name="adj2" fmla="val 72069"/>
            </a:avLst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PACE-II</a:t>
            </a:r>
            <a:endParaRPr lang="en-IN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 bwMode="auto">
          <a:xfrm>
            <a:off x="428625" y="428625"/>
            <a:ext cx="7467600" cy="725488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b="1" cap="none" smtClean="0"/>
              <a:t>Our measurement…</a:t>
            </a:r>
            <a:endParaRPr lang="en-IN" b="1" cap="none" smtClean="0"/>
          </a:p>
        </p:txBody>
      </p:sp>
      <p:graphicFrame>
        <p:nvGraphicFramePr>
          <p:cNvPr id="5" name="Chart 4"/>
          <p:cNvGraphicFramePr/>
          <p:nvPr/>
        </p:nvGraphicFramePr>
        <p:xfrm>
          <a:off x="785786" y="1500174"/>
          <a:ext cx="7143800" cy="4643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938" y="357188"/>
            <a:ext cx="7467600" cy="846137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b="1" cap="none" dirty="0" smtClean="0"/>
              <a:t>Comparison</a:t>
            </a:r>
            <a:r>
              <a:rPr lang="en-US" b="1" dirty="0" smtClean="0"/>
              <a:t>…</a:t>
            </a:r>
            <a:endParaRPr lang="en-IN" b="1" dirty="0"/>
          </a:p>
        </p:txBody>
      </p:sp>
      <p:graphicFrame>
        <p:nvGraphicFramePr>
          <p:cNvPr id="5" name="Chart 4"/>
          <p:cNvGraphicFramePr/>
          <p:nvPr/>
        </p:nvGraphicFramePr>
        <p:xfrm>
          <a:off x="928662" y="1785926"/>
          <a:ext cx="6929486" cy="42148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olstice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Solstice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Oriel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Solstice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Aspect">
    <a:dk1>
      <a:sysClr val="windowText" lastClr="000000"/>
    </a:dk1>
    <a:lt1>
      <a:sysClr val="window" lastClr="FFFFFF"/>
    </a:lt1>
    <a:dk2>
      <a:srgbClr val="323232"/>
    </a:dk2>
    <a:lt2>
      <a:srgbClr val="E3DED1"/>
    </a:lt2>
    <a:accent1>
      <a:srgbClr val="F07F09"/>
    </a:accent1>
    <a:accent2>
      <a:srgbClr val="9F2936"/>
    </a:accent2>
    <a:accent3>
      <a:srgbClr val="1B587C"/>
    </a:accent3>
    <a:accent4>
      <a:srgbClr val="4E8542"/>
    </a:accent4>
    <a:accent5>
      <a:srgbClr val="604878"/>
    </a:accent5>
    <a:accent6>
      <a:srgbClr val="C19859"/>
    </a:accent6>
    <a:hlink>
      <a:srgbClr val="6B9F25"/>
    </a:hlink>
    <a:folHlink>
      <a:srgbClr val="B26B0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529</TotalTime>
  <Words>1477</Words>
  <Application>Microsoft Office PowerPoint</Application>
  <PresentationFormat>On-screen Show (4:3)</PresentationFormat>
  <Paragraphs>348</Paragraphs>
  <Slides>27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27</vt:i4>
      </vt:variant>
    </vt:vector>
  </HeadingPairs>
  <TitlesOfParts>
    <vt:vector size="32" baseType="lpstr">
      <vt:lpstr>Office Theme</vt:lpstr>
      <vt:lpstr>Solstice</vt:lpstr>
      <vt:lpstr>1_Solstice</vt:lpstr>
      <vt:lpstr>1_Oriel</vt:lpstr>
      <vt:lpstr>2_Solstice</vt:lpstr>
      <vt:lpstr>Slide 1</vt:lpstr>
      <vt:lpstr>Towards building a Radionuclide Bank from proton irradiated Pb-Bi targets</vt:lpstr>
      <vt:lpstr>Slide 3</vt:lpstr>
      <vt:lpstr>Slide 4</vt:lpstr>
      <vt:lpstr>Production routes</vt:lpstr>
      <vt:lpstr>Existing reports…</vt:lpstr>
      <vt:lpstr>Theory…</vt:lpstr>
      <vt:lpstr>Our measurement…</vt:lpstr>
      <vt:lpstr>Comparison…</vt:lpstr>
      <vt:lpstr>Slide 10</vt:lpstr>
      <vt:lpstr>Why low cross section?</vt:lpstr>
      <vt:lpstr>Slide 12</vt:lpstr>
      <vt:lpstr>Results we found</vt:lpstr>
      <vt:lpstr>Work plan</vt:lpstr>
      <vt:lpstr>Outlook…</vt:lpstr>
      <vt:lpstr>Aim of the project</vt:lpstr>
      <vt:lpstr>Identification</vt:lpstr>
      <vt:lpstr>Approach</vt:lpstr>
      <vt:lpstr>Quantification</vt:lpstr>
      <vt:lpstr>Separation</vt:lpstr>
      <vt:lpstr>Work plan</vt:lpstr>
      <vt:lpstr>Work report available in this direction…</vt:lpstr>
      <vt:lpstr>Simulation experiment in our lab</vt:lpstr>
      <vt:lpstr>Findings……</vt:lpstr>
      <vt:lpstr>Facilities in SINP……</vt:lpstr>
      <vt:lpstr>Future scope</vt:lpstr>
      <vt:lpstr>On behalf of Radiochemistry group of SINP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Sushanta Lahiri</dc:creator>
  <cp:lastModifiedBy>Sushanta Lahiri</cp:lastModifiedBy>
  <cp:revision>51</cp:revision>
  <dcterms:created xsi:type="dcterms:W3CDTF">2011-10-30T13:48:27Z</dcterms:created>
  <dcterms:modified xsi:type="dcterms:W3CDTF">2012-05-10T07:39:54Z</dcterms:modified>
</cp:coreProperties>
</file>