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77" r:id="rId4"/>
    <p:sldId id="258" r:id="rId5"/>
    <p:sldId id="276" r:id="rId6"/>
    <p:sldId id="265" r:id="rId7"/>
    <p:sldId id="266" r:id="rId8"/>
    <p:sldId id="267" r:id="rId9"/>
    <p:sldId id="271" r:id="rId10"/>
    <p:sldId id="281" r:id="rId11"/>
    <p:sldId id="263" r:id="rId12"/>
    <p:sldId id="286" r:id="rId13"/>
    <p:sldId id="288" r:id="rId14"/>
    <p:sldId id="287" r:id="rId15"/>
    <p:sldId id="270" r:id="rId16"/>
    <p:sldId id="284" r:id="rId17"/>
    <p:sldId id="278" r:id="rId18"/>
    <p:sldId id="268" r:id="rId19"/>
    <p:sldId id="269" r:id="rId20"/>
    <p:sldId id="280" r:id="rId21"/>
    <p:sldId id="282" r:id="rId22"/>
    <p:sldId id="279" r:id="rId23"/>
    <p:sldId id="289" r:id="rId24"/>
    <p:sldId id="285" r:id="rId25"/>
    <p:sldId id="259" r:id="rId26"/>
    <p:sldId id="290" r:id="rId27"/>
    <p:sldId id="292" r:id="rId28"/>
    <p:sldId id="264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4EE739"/>
    <a:srgbClr val="21F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39" autoAdjust="0"/>
  </p:normalViewPr>
  <p:slideViewPr>
    <p:cSldViewPr>
      <p:cViewPr>
        <p:scale>
          <a:sx n="88" d="100"/>
          <a:sy n="88" d="100"/>
        </p:scale>
        <p:origin x="-720" y="33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31A1E-B65D-407F-A099-E047827E4DCE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9DB9F-B06D-47E5-97D1-4D18DBCB7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76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Correlation between the thermal shock and release of radioisotopes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Correlation between the thermal shock and release </a:t>
            </a:r>
            <a:r>
              <a:rPr lang="en-US" smtClean="0"/>
              <a:t>of radioisotopes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7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intercepting</a:t>
            </a:r>
            <a:r>
              <a:rPr lang="fr-CH" dirty="0" smtClean="0"/>
              <a:t> </a:t>
            </a:r>
            <a:r>
              <a:rPr lang="fr-CH" dirty="0" err="1" smtClean="0"/>
              <a:t>devices</a:t>
            </a:r>
            <a:r>
              <a:rPr lang="fr-CH" dirty="0" smtClean="0"/>
              <a:t> for LINAC 4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CF1B203-FA71-418C-A547-7C80C44AF9A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0F7BD-647D-491D-AB66-5BDE185BD160}" type="datetime1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4408FDE-2606-4959-A79B-D8106A033FBD}" type="datetime1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909638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776A09E5-7B7D-460F-9F04-49CEE931F864}" type="datetime1">
              <a:rPr lang="en-US" smtClean="0"/>
              <a:t>5/10/2012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3771094-50EC-486C-96CC-F7E1AC6FA7BE}" type="slidenum">
              <a:rPr lang="en-GB"/>
              <a:pPr>
                <a:defRPr/>
              </a:pPr>
              <a:t>‹#›</a:t>
            </a:fld>
            <a:r>
              <a:rPr lang="en-GB" dirty="0"/>
              <a:t> of 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pic>
        <p:nvPicPr>
          <p:cNvPr id="16385" name="Picture 1" descr="\\cern.ch\dfs\Users\l\losito\Public\EN-STI-LOGO\EN-STI-LOGO_small_mathieu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423289" cy="126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0C28-3DC7-45A4-B552-DAA67EF0B025}" type="datetime1">
              <a:rPr lang="en-US" smtClean="0"/>
              <a:t>5/10/2012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FBEB11A-7477-42DE-A954-70EC89B9D115}" type="datetime1">
              <a:rPr lang="en-US" smtClean="0"/>
              <a:t>5/10/2012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FA894FB-AF5D-491B-9C77-123EB545D975}" type="datetime1">
              <a:rPr lang="en-US" smtClean="0"/>
              <a:t>5/10/2012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8481-1CE1-44A9-A29E-AD09D99B66FE}" type="datetime1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13FED-533E-43EC-B631-B9B8D74E5046}" type="datetime1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59BEC-2812-42EF-BB85-912D56A1B62A}" type="datetime1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D5997F7-7505-44A1-83DB-EEC279088B31}" type="datetime1">
              <a:rPr lang="en-US" smtClean="0"/>
              <a:t>5/10/2012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it-IT" dirty="0" smtClean="0"/>
              <a:t>C. Maglioni, CERN, </a:t>
            </a:r>
            <a:r>
              <a:rPr lang="en-US" dirty="0" err="1" smtClean="0"/>
              <a:t>Pb</a:t>
            </a:r>
            <a:r>
              <a:rPr lang="en-US" dirty="0" smtClean="0"/>
              <a:t>/Bi loop target for EURISOL kick-off meeting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51E8BD-2B43-469A-8BB3-412D2EB7303F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C. Maglioni, EN-STI, Linac4 Beam Coordination Committee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3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ceet075.cern.ch/Meetings/TB2006/index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hyperlink" Target="https://edms.cern.ch/cedar/plsql/project.info?cookie=10315092&amp;proj_id=1064549944&amp;p_tab=TAB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tofdaq.cern.ch/Cooling.php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tofdaq.cern.ch/Cooling.php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105710/6" TargetMode="Externa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b-dep-op-elogbook.web.cern.ch/ab-dep-op-elogbook/elogbook/eLogbook.php?shiftId=1039819" TargetMode="Externa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857363/1/ISL-T-ES-003-00-10.pdf" TargetMode="External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file:///\\cern.ch\dfs\Departments\AB\Groups\ATB\Molten%20metal\Simulations\First%20Trials\sigma_2mm\6e14protons\pb_trial12_abs_vel.mpg" TargetMode="External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8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hyperlink" Target="https://edms.cern.ch/document/1146356/" TargetMode="Externa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CERN targetry activities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non-exhaustive review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B203-FA71-418C-A547-7C80C44AF9A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4971" y="6058568"/>
            <a:ext cx="760313" cy="677764"/>
          </a:xfrm>
          <a:prstGeom prst="rect">
            <a:avLst/>
          </a:prstGeom>
          <a:noFill/>
        </p:spPr>
      </p:pic>
      <p:pic>
        <p:nvPicPr>
          <p:cNvPr id="11" name="Picture 5" descr="2 tables le 3-08-200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 trans="16000" numberOfShade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805" b="6957"/>
          <a:stretch/>
        </p:blipFill>
        <p:spPr bwMode="auto">
          <a:xfrm>
            <a:off x="1543364" y="905304"/>
            <a:ext cx="6264697" cy="4052712"/>
          </a:xfrm>
          <a:prstGeom prst="rect">
            <a:avLst/>
          </a:prstGeom>
          <a:ln>
            <a:noFill/>
          </a:ln>
          <a:effectLst>
            <a:softEdge rad="254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DDB"/>
              </a:clrFrom>
              <a:clrTo>
                <a:srgbClr val="FFFDD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intBrush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37" y="1556793"/>
            <a:ext cx="2241769" cy="434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898" y="1057142"/>
            <a:ext cx="2579198" cy="3904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6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arget history</a:t>
            </a:r>
          </a:p>
          <a:p>
            <a:r>
              <a:rPr lang="en-US" sz="2000" dirty="0" smtClean="0"/>
              <a:t>Design tools</a:t>
            </a:r>
          </a:p>
          <a:p>
            <a:r>
              <a:rPr lang="en-US" sz="2000" dirty="0" smtClean="0"/>
              <a:t>New cooling and moderator circuits</a:t>
            </a:r>
          </a:p>
          <a:p>
            <a:r>
              <a:rPr lang="en-US" sz="2000" dirty="0" smtClean="0"/>
              <a:t>Operation</a:t>
            </a:r>
            <a:endParaRPr lang="en-GB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EF5F997-9F9C-40C0-9ED6-BF978F543DE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1371600" y="5589240"/>
            <a:ext cx="7123113" cy="52109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/>
              <a:t>Thanks to M. Calviani</a:t>
            </a:r>
            <a:endParaRPr lang="en-GB" sz="20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926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895456" cy="4495800"/>
          </a:xfr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arget history</a:t>
            </a:r>
          </a:p>
          <a:p>
            <a:pPr lvl="1"/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run 2000-2004</a:t>
            </a:r>
          </a:p>
          <a:p>
            <a:pPr lvl="1"/>
            <a:r>
              <a:rPr lang="en-US" sz="2000" dirty="0"/>
              <a:t>Inspection </a:t>
            </a:r>
            <a:r>
              <a:rPr lang="en-US" sz="2000" dirty="0" smtClean="0"/>
              <a:t>2007/08</a:t>
            </a:r>
            <a:endParaRPr lang="en-US" sz="2000" dirty="0"/>
          </a:p>
          <a:p>
            <a:pPr lvl="1"/>
            <a:r>
              <a:rPr lang="en-US" sz="2000" dirty="0"/>
              <a:t>Update and restart (2</a:t>
            </a:r>
            <a:r>
              <a:rPr lang="en-US" sz="2000" baseline="30000" dirty="0"/>
              <a:t>nd</a:t>
            </a:r>
            <a:r>
              <a:rPr lang="en-US" sz="2000" dirty="0"/>
              <a:t> run) in </a:t>
            </a:r>
            <a:r>
              <a:rPr lang="en-US" sz="2000" dirty="0" smtClean="0"/>
              <a:t>2008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Power: 6.5kW </a:t>
            </a:r>
            <a:r>
              <a:rPr lang="en-US" sz="2000" dirty="0" err="1" smtClean="0"/>
              <a:t>avg</a:t>
            </a:r>
            <a:r>
              <a:rPr lang="en-US" sz="2000" dirty="0" smtClean="0"/>
              <a:t> / 22kW max </a:t>
            </a:r>
            <a:r>
              <a:rPr lang="en-US" sz="2000" dirty="0" err="1" smtClean="0"/>
              <a:t>avg</a:t>
            </a:r>
            <a:endParaRPr lang="en-US" sz="2000" dirty="0" smtClean="0"/>
          </a:p>
          <a:p>
            <a:pPr lvl="1"/>
            <a:endParaRPr lang="en-US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C. Maglioni, EN-STI, Linac4 Beam Coordination Committee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pic>
        <p:nvPicPr>
          <p:cNvPr id="9" name="Picture 7" descr="Cible dans puit debut descente le 17-10-2008 p"/>
          <p:cNvPicPr>
            <a:picLocks noChangeAspect="1" noChangeArrowheads="1"/>
          </p:cNvPicPr>
          <p:nvPr/>
        </p:nvPicPr>
        <p:blipFill rotWithShape="1"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3" t="11841" r="14574" b="5160"/>
          <a:stretch/>
        </p:blipFill>
        <p:spPr bwMode="auto">
          <a:xfrm>
            <a:off x="5746676" y="1772816"/>
            <a:ext cx="3152775" cy="479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5"/>
          <a:stretch>
            <a:fillRect/>
          </a:stretch>
        </p:blipFill>
        <p:spPr bwMode="auto">
          <a:xfrm rot="15856903">
            <a:off x="7565761" y="5190823"/>
            <a:ext cx="1847331" cy="148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4" t="29240" r="29401" b="24616"/>
          <a:stretch/>
        </p:blipFill>
        <p:spPr bwMode="auto">
          <a:xfrm>
            <a:off x="96788" y="3705051"/>
            <a:ext cx="5660951" cy="3076749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7" t="17714" r="34197" b="8857"/>
          <a:stretch/>
        </p:blipFill>
        <p:spPr bwMode="auto">
          <a:xfrm>
            <a:off x="0" y="4587484"/>
            <a:ext cx="1715963" cy="230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611560" y="5517232"/>
            <a:ext cx="576064" cy="432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18" idx="7"/>
          </p:cNvCxnSpPr>
          <p:nvPr/>
        </p:nvCxnSpPr>
        <p:spPr>
          <a:xfrm flipV="1">
            <a:off x="1103261" y="4941168"/>
            <a:ext cx="1668539" cy="6393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5242620" y="5429946"/>
            <a:ext cx="1008112" cy="617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4" r="5172"/>
          <a:stretch/>
        </p:blipFill>
        <p:spPr bwMode="auto">
          <a:xfrm>
            <a:off x="4118423" y="1655332"/>
            <a:ext cx="501834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49"/>
          <a:stretch/>
        </p:blipFill>
        <p:spPr bwMode="auto">
          <a:xfrm>
            <a:off x="3523658" y="4607660"/>
            <a:ext cx="2873170" cy="213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43328" cy="2980928"/>
          </a:xfrm>
        </p:spPr>
        <p:txBody>
          <a:bodyPr>
            <a:noAutofit/>
          </a:bodyPr>
          <a:lstStyle/>
          <a:p>
            <a:r>
              <a:rPr lang="en-US" dirty="0" smtClean="0"/>
              <a:t>Design tools:</a:t>
            </a:r>
          </a:p>
          <a:p>
            <a:pPr lvl="1"/>
            <a:r>
              <a:rPr lang="en-US" sz="2000" dirty="0" smtClean="0"/>
              <a:t>External collaboration</a:t>
            </a:r>
          </a:p>
          <a:p>
            <a:pPr lvl="1"/>
            <a:r>
              <a:rPr lang="en-US" sz="2000" dirty="0" smtClean="0"/>
              <a:t>Monte Carlo (</a:t>
            </a:r>
            <a:r>
              <a:rPr lang="en-US" sz="2000" dirty="0" err="1" smtClean="0"/>
              <a:t>Fluka</a:t>
            </a:r>
            <a:r>
              <a:rPr lang="en-US" sz="2000" dirty="0" smtClean="0"/>
              <a:t>) analyses</a:t>
            </a:r>
          </a:p>
          <a:p>
            <a:pPr lvl="1"/>
            <a:r>
              <a:rPr lang="en-US" sz="2000" dirty="0"/>
              <a:t>CFD analysis of </a:t>
            </a:r>
            <a:r>
              <a:rPr lang="en-US" sz="2000" dirty="0" smtClean="0"/>
              <a:t>cooling circuit</a:t>
            </a:r>
            <a:endParaRPr lang="en-US" sz="2000" dirty="0"/>
          </a:p>
          <a:p>
            <a:pPr lvl="1"/>
            <a:r>
              <a:rPr lang="en-US" sz="2000" dirty="0"/>
              <a:t>Elastic wave </a:t>
            </a:r>
            <a:r>
              <a:rPr lang="en-US" sz="2000" dirty="0" smtClean="0"/>
              <a:t>propagation in </a:t>
            </a:r>
            <a:r>
              <a:rPr lang="en-US" sz="2000" dirty="0" err="1" smtClean="0"/>
              <a:t>Pb</a:t>
            </a:r>
            <a:r>
              <a:rPr lang="en-US" sz="2000" dirty="0" smtClean="0"/>
              <a:t> core (Explicit FEM)</a:t>
            </a:r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pic>
        <p:nvPicPr>
          <p:cNvPr id="13325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2" t="44999" r="34464" b="22572"/>
          <a:stretch/>
        </p:blipFill>
        <p:spPr bwMode="auto">
          <a:xfrm>
            <a:off x="26787" y="4601956"/>
            <a:ext cx="3557988" cy="225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" t="5778"/>
          <a:stretch/>
        </p:blipFill>
        <p:spPr bwMode="auto">
          <a:xfrm>
            <a:off x="6308668" y="4719060"/>
            <a:ext cx="2831749" cy="202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51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527304" cy="1468760"/>
          </a:xfrm>
        </p:spPr>
        <p:txBody>
          <a:bodyPr>
            <a:noAutofit/>
          </a:bodyPr>
          <a:lstStyle/>
          <a:p>
            <a:r>
              <a:rPr lang="en-US" dirty="0" smtClean="0"/>
              <a:t>Design tools:</a:t>
            </a:r>
          </a:p>
          <a:p>
            <a:pPr lvl="1"/>
            <a:r>
              <a:rPr lang="en-US" sz="2000" dirty="0" smtClean="0"/>
              <a:t>Neutron fluence (FLUKA)</a:t>
            </a:r>
          </a:p>
          <a:p>
            <a:pPr lvl="1"/>
            <a:r>
              <a:rPr lang="en-US" sz="2000" dirty="0" smtClean="0"/>
              <a:t>RP studies (FLUKA)</a:t>
            </a:r>
          </a:p>
          <a:p>
            <a:pPr lvl="1"/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13429" r="18304" b="8571"/>
          <a:stretch/>
        </p:blipFill>
        <p:spPr bwMode="auto">
          <a:xfrm>
            <a:off x="0" y="2996952"/>
            <a:ext cx="4959613" cy="374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076056" y="4797152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http://pceet075.cern.ch/Meetings/TB2006/index.html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076056" y="5517232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https://edms.cern.ch/cedar/plsql/project.info?cookie=10315092&amp;proj_id=1064549944&amp;p_tab=TAB3</a:t>
            </a:r>
            <a:endParaRPr lang="en-GB" dirty="0"/>
          </a:p>
        </p:txBody>
      </p:sp>
      <p:pic>
        <p:nvPicPr>
          <p:cNvPr id="14340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07429"/>
            <a:ext cx="4211960" cy="315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3497" y="2110415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Non-borated water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363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63808" cy="1036712"/>
          </a:xfrm>
        </p:spPr>
        <p:txBody>
          <a:bodyPr>
            <a:normAutofit/>
          </a:bodyPr>
          <a:lstStyle/>
          <a:p>
            <a:r>
              <a:rPr lang="en-US" dirty="0" smtClean="0"/>
              <a:t>Design tools:</a:t>
            </a:r>
          </a:p>
          <a:p>
            <a:pPr lvl="1"/>
            <a:r>
              <a:rPr lang="en-US" sz="2000" dirty="0" smtClean="0"/>
              <a:t>Beam window modal analysis and fatigue life assessment (FEM)</a:t>
            </a:r>
          </a:p>
          <a:p>
            <a:pPr lvl="1"/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" t="5972" r="16689" b="14127"/>
          <a:stretch/>
        </p:blipFill>
        <p:spPr bwMode="auto">
          <a:xfrm>
            <a:off x="0" y="5006699"/>
            <a:ext cx="2123209" cy="173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636" y="4787459"/>
            <a:ext cx="1843236" cy="2005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" b="9292"/>
          <a:stretch/>
        </p:blipFill>
        <p:spPr bwMode="auto">
          <a:xfrm>
            <a:off x="3635896" y="2692593"/>
            <a:ext cx="5508104" cy="418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08" y="3406576"/>
            <a:ext cx="4385669" cy="1847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611559" y="2571675"/>
            <a:ext cx="2865065" cy="7920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smtClean="0"/>
              <a:t>CFD analysis of the moderator circuit</a:t>
            </a:r>
            <a:endParaRPr lang="en-US" sz="2000" dirty="0"/>
          </a:p>
          <a:p>
            <a:pPr lvl="1"/>
            <a:endParaRPr lang="en-US" sz="2000" dirty="0" smtClean="0"/>
          </a:p>
          <a:p>
            <a:pPr marL="285750" lvl="1">
              <a:defRPr/>
            </a:pPr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94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6" r="11100"/>
          <a:stretch/>
        </p:blipFill>
        <p:spPr bwMode="auto">
          <a:xfrm>
            <a:off x="176435" y="3447289"/>
            <a:ext cx="6532203" cy="327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6407625" cy="4495800"/>
          </a:xfrm>
        </p:spPr>
        <p:txBody>
          <a:bodyPr>
            <a:norm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/>
              <a:t>New </a:t>
            </a:r>
            <a:r>
              <a:rPr lang="en-US" sz="2900" dirty="0" smtClean="0"/>
              <a:t>cooling </a:t>
            </a:r>
            <a:r>
              <a:rPr lang="en-US" sz="2900" dirty="0"/>
              <a:t>circuit:</a:t>
            </a:r>
          </a:p>
          <a:p>
            <a:pPr lvl="1"/>
            <a:r>
              <a:rPr lang="en-US" sz="2000" dirty="0"/>
              <a:t>Water flow ~5-6 m3/h (0.5 m3/h at proton face)</a:t>
            </a:r>
          </a:p>
          <a:p>
            <a:r>
              <a:rPr lang="en-US" dirty="0" smtClean="0"/>
              <a:t>New (separated) moderator circuit:</a:t>
            </a:r>
          </a:p>
          <a:p>
            <a:pPr lvl="1"/>
            <a:r>
              <a:rPr lang="en-US" sz="2000" dirty="0" smtClean="0"/>
              <a:t>B-water</a:t>
            </a:r>
            <a:r>
              <a:rPr lang="en-US" sz="2000" dirty="0"/>
              <a:t>,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reduction </a:t>
            </a:r>
            <a:r>
              <a:rPr lang="en-US" sz="2000" dirty="0" smtClean="0"/>
              <a:t>of </a:t>
            </a:r>
            <a:r>
              <a:rPr lang="en-US" sz="2000" dirty="0"/>
              <a:t>in-beam </a:t>
            </a:r>
            <a:r>
              <a:rPr lang="en-US" sz="2000" dirty="0">
                <a:latin typeface="Symbol" pitchFamily="18" charset="2"/>
              </a:rPr>
              <a:t>g</a:t>
            </a:r>
            <a:r>
              <a:rPr lang="en-US" sz="2000" dirty="0"/>
              <a:t>-rays </a:t>
            </a:r>
            <a:r>
              <a:rPr lang="en-US" sz="2000" dirty="0" smtClean="0"/>
              <a:t>&amp; thermal fluence</a:t>
            </a:r>
          </a:p>
          <a:p>
            <a:pPr marL="285750" lvl="1">
              <a:defRPr/>
            </a:pPr>
            <a:endParaRPr lang="en-GB" sz="29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708639" y="6093296"/>
            <a:ext cx="2183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https://ntofdaq.cern.ch/Cooling.php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915816" y="5674268"/>
            <a:ext cx="1544012" cy="369332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Cooling circuit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79912" y="3678892"/>
            <a:ext cx="1794530" cy="369332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Moderator circuit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744" y="3986772"/>
            <a:ext cx="3218255" cy="204507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lasticWrap smoothness="8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351" y="1124744"/>
            <a:ext cx="1501438" cy="28620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9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1556793"/>
            <a:ext cx="3730205" cy="270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543528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Operation</a:t>
            </a:r>
          </a:p>
          <a:p>
            <a:pPr lvl="1"/>
            <a:r>
              <a:rPr lang="en-US" sz="2000" dirty="0" smtClean="0"/>
              <a:t>Monitoring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content, pH and </a:t>
            </a:r>
            <a:r>
              <a:rPr lang="en-US" sz="2000" u="sng" dirty="0" smtClean="0"/>
              <a:t>conductivity </a:t>
            </a:r>
            <a:r>
              <a:rPr lang="en-US" sz="2000" dirty="0" smtClean="0"/>
              <a:t>(both circuits)</a:t>
            </a:r>
          </a:p>
          <a:p>
            <a:pPr lvl="1"/>
            <a:r>
              <a:rPr lang="pt-BR" sz="2000" dirty="0"/>
              <a:t>Degassing device via N</a:t>
            </a:r>
            <a:r>
              <a:rPr lang="pt-BR" sz="2000" baseline="-25000" dirty="0"/>
              <a:t>2</a:t>
            </a:r>
            <a:r>
              <a:rPr lang="pt-BR" sz="2000" dirty="0"/>
              <a:t> flush </a:t>
            </a:r>
            <a:r>
              <a:rPr lang="pt-BR" sz="2000" dirty="0" smtClean="0"/>
              <a:t>in cooling circuit</a:t>
            </a:r>
            <a:endParaRPr lang="en-US" sz="2000" dirty="0" smtClean="0"/>
          </a:p>
          <a:p>
            <a:pPr lvl="1"/>
            <a:r>
              <a:rPr lang="en-GB" sz="2000" dirty="0" smtClean="0"/>
              <a:t>Moderator circuit with saturated 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B-water </a:t>
            </a:r>
            <a:r>
              <a:rPr lang="en-GB" sz="2000" dirty="0"/>
              <a:t>(~90 litres</a:t>
            </a:r>
            <a:r>
              <a:rPr lang="en-GB" sz="2000" dirty="0" smtClean="0"/>
              <a:t>) at </a:t>
            </a:r>
            <a:r>
              <a:rPr lang="en-GB" sz="2000" dirty="0"/>
              <a:t>20 °C</a:t>
            </a:r>
          </a:p>
          <a:p>
            <a:pPr lvl="1"/>
            <a:r>
              <a:rPr lang="en-GB" sz="2000" dirty="0" smtClean="0"/>
              <a:t>~constant </a:t>
            </a:r>
            <a:r>
              <a:rPr lang="en-GB" sz="2000" dirty="0"/>
              <a:t>boron concentration</a:t>
            </a:r>
            <a:endParaRPr lang="en-US" sz="2000" dirty="0"/>
          </a:p>
          <a:p>
            <a:pPr lvl="1"/>
            <a:endParaRPr lang="en-US" sz="2900" dirty="0" smtClean="0"/>
          </a:p>
          <a:p>
            <a:pPr marL="285750" lvl="1">
              <a:defRPr/>
            </a:pPr>
            <a:endParaRPr lang="en-GB" sz="29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nTof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546119" y="3933055"/>
            <a:ext cx="353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https://ntofdaq.cern.ch/Cooling.php</a:t>
            </a:r>
            <a:endParaRPr lang="en-US" dirty="0"/>
          </a:p>
        </p:txBody>
      </p:sp>
      <p:pic>
        <p:nvPicPr>
          <p:cNvPr id="12" name="Picture 11" descr="PTBflux.png"/>
          <p:cNvPicPr>
            <a:picLocks noChangeAspect="1" noChangeArrowheads="1"/>
          </p:cNvPicPr>
          <p:nvPr/>
        </p:nvPicPr>
        <p:blipFill rotWithShape="1">
          <a:blip r:embed="rId4" cstate="print"/>
          <a:srcRect t="8163"/>
          <a:stretch/>
        </p:blipFill>
        <p:spPr bwMode="auto">
          <a:xfrm>
            <a:off x="1619672" y="4399074"/>
            <a:ext cx="3707714" cy="2309334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>
            <a:off x="2168656" y="4858249"/>
            <a:ext cx="0" cy="90695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1688756" y="5017106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x18</a:t>
            </a:r>
            <a:endParaRPr lang="en-US" sz="1200" b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9"/>
          <a:stretch/>
        </p:blipFill>
        <p:spPr bwMode="auto">
          <a:xfrm>
            <a:off x="5410200" y="4399074"/>
            <a:ext cx="3733800" cy="241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8001000" y="5191120"/>
            <a:ext cx="0" cy="38426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7604318" y="4676672"/>
            <a:ext cx="613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~x10</a:t>
            </a:r>
            <a:endParaRPr lang="en-US" sz="1200" b="1" dirty="0"/>
          </a:p>
        </p:txBody>
      </p:sp>
      <p:sp>
        <p:nvSpPr>
          <p:cNvPr id="19" name="Rectangle 18"/>
          <p:cNvSpPr/>
          <p:nvPr/>
        </p:nvSpPr>
        <p:spPr>
          <a:xfrm>
            <a:off x="251520" y="4701570"/>
            <a:ext cx="87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hlinkClick r:id="rId6"/>
              </a:rPr>
              <a:t>https</a:t>
            </a:r>
            <a:r>
              <a:rPr lang="en-GB" sz="1600" dirty="0">
                <a:hlinkClick r:id="rId6"/>
              </a:rPr>
              <a:t>://edms.cern.ch/document/1105710/6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11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Target concepts and strengths</a:t>
            </a:r>
          </a:p>
          <a:p>
            <a:r>
              <a:rPr lang="en-US" sz="2000" dirty="0" smtClean="0"/>
              <a:t>Solid target</a:t>
            </a:r>
          </a:p>
          <a:p>
            <a:r>
              <a:rPr lang="en-US" sz="2000" dirty="0" smtClean="0"/>
              <a:t>Installation &amp; operation</a:t>
            </a:r>
          </a:p>
          <a:p>
            <a:r>
              <a:rPr lang="en-US" sz="2000" dirty="0" smtClean="0"/>
              <a:t>Storage</a:t>
            </a:r>
          </a:p>
          <a:p>
            <a:r>
              <a:rPr lang="en-US" sz="2000" dirty="0"/>
              <a:t>Static molten </a:t>
            </a:r>
            <a:r>
              <a:rPr lang="en-US" sz="2000" dirty="0" err="1"/>
              <a:t>Pb</a:t>
            </a:r>
            <a:r>
              <a:rPr lang="en-US" sz="2000" dirty="0"/>
              <a:t>/Bi bath</a:t>
            </a:r>
          </a:p>
          <a:p>
            <a:endParaRPr lang="en-GB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EF5F997-9F9C-40C0-9ED6-BF978F543DE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1371600" y="5589240"/>
            <a:ext cx="7123113" cy="52109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/>
              <a:t>Thanks to T. Stora</a:t>
            </a:r>
            <a:endParaRPr lang="en-GB" sz="20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838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2" t="20000" r="17053" b="14429"/>
          <a:stretch/>
        </p:blipFill>
        <p:spPr bwMode="auto">
          <a:xfrm>
            <a:off x="107504" y="3356992"/>
            <a:ext cx="5298307" cy="339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Established Solid target concept</a:t>
            </a:r>
          </a:p>
          <a:p>
            <a:pPr marL="714375" lvl="1" indent="-352425">
              <a:defRPr/>
            </a:pPr>
            <a:r>
              <a:rPr lang="en-GB" sz="2000" dirty="0" err="1" smtClean="0"/>
              <a:t>UCx</a:t>
            </a:r>
            <a:r>
              <a:rPr lang="en-GB" sz="2000" dirty="0" smtClean="0"/>
              <a:t> but also </a:t>
            </a:r>
            <a:r>
              <a:rPr lang="en-GB" sz="2000" dirty="0" err="1" smtClean="0"/>
              <a:t>CeO</a:t>
            </a:r>
            <a:r>
              <a:rPr lang="en-GB" sz="2000" dirty="0" smtClean="0"/>
              <a:t>, </a:t>
            </a:r>
            <a:r>
              <a:rPr lang="en-GB" sz="2000" dirty="0" err="1" smtClean="0"/>
              <a:t>SiC</a:t>
            </a:r>
            <a:r>
              <a:rPr lang="en-GB" sz="2000" dirty="0" smtClean="0"/>
              <a:t>, </a:t>
            </a:r>
            <a:r>
              <a:rPr lang="en-GB" sz="2000" dirty="0" err="1" smtClean="0"/>
              <a:t>Sn</a:t>
            </a:r>
            <a:r>
              <a:rPr lang="en-GB" sz="2000" dirty="0" smtClean="0"/>
              <a:t>, </a:t>
            </a:r>
            <a:r>
              <a:rPr lang="en-GB" sz="2000" dirty="0" err="1" smtClean="0"/>
              <a:t>Pb</a:t>
            </a:r>
            <a:r>
              <a:rPr lang="en-GB" sz="2000" dirty="0" smtClean="0"/>
              <a:t>, Ta, Ti, </a:t>
            </a:r>
            <a:r>
              <a:rPr lang="en-GB" sz="2000" dirty="0" err="1" smtClean="0"/>
              <a:t>MgO</a:t>
            </a:r>
            <a:endParaRPr lang="en-GB" sz="2000" dirty="0" smtClean="0"/>
          </a:p>
          <a:p>
            <a:pPr marL="714375" lvl="1" indent="-352425">
              <a:defRPr/>
            </a:pPr>
            <a:r>
              <a:rPr lang="en-GB" sz="2000" dirty="0" smtClean="0"/>
              <a:t>Also used Al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O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 , Y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O</a:t>
            </a:r>
            <a:r>
              <a:rPr lang="en-GB" sz="2000" baseline="-25000" dirty="0" smtClean="0"/>
              <a:t>3 ,</a:t>
            </a:r>
            <a:r>
              <a:rPr lang="en-GB" sz="2000" dirty="0"/>
              <a:t> </a:t>
            </a:r>
            <a:r>
              <a:rPr lang="en-GB" sz="2000" dirty="0" err="1" smtClean="0"/>
              <a:t>hBN</a:t>
            </a:r>
            <a:r>
              <a:rPr lang="en-GB" sz="2000" dirty="0" smtClean="0"/>
              <a:t>, ZrO2 , …</a:t>
            </a:r>
          </a:p>
          <a:p>
            <a:pPr marL="714375" lvl="1" indent="-352425">
              <a:defRPr/>
            </a:pPr>
            <a:r>
              <a:rPr lang="en-US" sz="2000" dirty="0" smtClean="0"/>
              <a:t>Power: 3kW </a:t>
            </a:r>
            <a:r>
              <a:rPr lang="en-US" sz="2000" dirty="0" err="1" smtClean="0"/>
              <a:t>avg</a:t>
            </a:r>
            <a:r>
              <a:rPr lang="en-US" sz="2000" dirty="0" smtClean="0"/>
              <a:t>/10 GW peak</a:t>
            </a:r>
            <a:endParaRPr lang="en-US" sz="2000" dirty="0"/>
          </a:p>
          <a:p>
            <a:pPr marL="714375" lvl="1" indent="-352425" algn="r">
              <a:buNone/>
              <a:defRPr/>
            </a:pPr>
            <a:endParaRPr lang="en-US" sz="2000" dirty="0" smtClean="0"/>
          </a:p>
          <a:p>
            <a:pPr lvl="0" algn="r">
              <a:buClr>
                <a:srgbClr val="DD8047"/>
              </a:buClr>
            </a:pPr>
            <a:r>
              <a:rPr lang="en-US" dirty="0" smtClean="0">
                <a:solidFill>
                  <a:prstClr val="black"/>
                </a:solidFill>
              </a:rPr>
              <a:t>Strengths</a:t>
            </a:r>
            <a:endParaRPr lang="en-US" dirty="0">
              <a:solidFill>
                <a:prstClr val="black"/>
              </a:solidFill>
            </a:endParaRPr>
          </a:p>
          <a:p>
            <a:pPr marL="285750" lvl="1" algn="r">
              <a:defRPr/>
            </a:pPr>
            <a:r>
              <a:rPr lang="en-US" sz="2000" dirty="0" smtClean="0"/>
              <a:t>Remote handling and monitoring</a:t>
            </a:r>
          </a:p>
          <a:p>
            <a:pPr marL="285750" lvl="1" algn="r">
              <a:defRPr/>
            </a:pPr>
            <a:r>
              <a:rPr lang="en-US" sz="2000" dirty="0" smtClean="0"/>
              <a:t>Well Defined beam-time schedule</a:t>
            </a:r>
          </a:p>
          <a:p>
            <a:pPr marL="285750" lvl="1" algn="r">
              <a:defRPr/>
            </a:pPr>
            <a:r>
              <a:rPr lang="en-US" sz="2000" dirty="0" smtClean="0"/>
              <a:t>Target unit tracking system</a:t>
            </a:r>
          </a:p>
          <a:p>
            <a:pPr marL="285750" lvl="1" algn="r">
              <a:defRPr/>
            </a:pPr>
            <a:r>
              <a:rPr lang="en-US" sz="2000" dirty="0" smtClean="0"/>
              <a:t>In-house target unit production </a:t>
            </a:r>
            <a:br>
              <a:rPr lang="en-US" sz="2000" dirty="0" smtClean="0"/>
            </a:br>
            <a:r>
              <a:rPr lang="en-US" sz="2000" dirty="0" smtClean="0"/>
              <a:t>and assembly (few weeks)</a:t>
            </a:r>
          </a:p>
          <a:p>
            <a:pPr marL="285750" lvl="1" algn="r">
              <a:defRPr/>
            </a:pPr>
            <a:r>
              <a:rPr lang="en-US" sz="2000" dirty="0" smtClean="0"/>
              <a:t>PIE (@ PSI) and ALARA</a:t>
            </a:r>
          </a:p>
          <a:p>
            <a:pPr marL="285750" lvl="1">
              <a:defRPr/>
            </a:pPr>
            <a:endParaRPr lang="en-GB" sz="2000" dirty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880320" cy="2266752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5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7" b="22588"/>
          <a:stretch>
            <a:fillRect/>
          </a:stretch>
        </p:blipFill>
        <p:spPr bwMode="auto">
          <a:xfrm>
            <a:off x="1976413" y="5239060"/>
            <a:ext cx="7019972" cy="145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-308610">
              <a:defRPr/>
            </a:pPr>
            <a:r>
              <a:rPr lang="en-US" dirty="0" smtClean="0"/>
              <a:t>Proven </a:t>
            </a:r>
            <a:r>
              <a:rPr lang="en-US" dirty="0"/>
              <a:t>solid </a:t>
            </a:r>
            <a:r>
              <a:rPr lang="en-US" dirty="0" smtClean="0"/>
              <a:t>target design</a:t>
            </a:r>
            <a:endParaRPr lang="en-US" dirty="0"/>
          </a:p>
          <a:p>
            <a:pPr marL="625475" lvl="1" indent="-273050">
              <a:defRPr/>
            </a:pPr>
            <a:r>
              <a:rPr lang="en-US" sz="2000" dirty="0" smtClean="0"/>
              <a:t>Concept in use since the late 60’s</a:t>
            </a:r>
          </a:p>
          <a:p>
            <a:pPr marL="285750" lvl="1">
              <a:defRPr/>
            </a:pPr>
            <a:endParaRPr lang="en-GB" sz="2000" dirty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4" t="29857" r="8660" b="22852"/>
          <a:stretch/>
        </p:blipFill>
        <p:spPr bwMode="auto">
          <a:xfrm>
            <a:off x="4932040" y="1537646"/>
            <a:ext cx="4097459" cy="353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1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4248472" cy="236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6561" y="29969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1967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57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CNGS</a:t>
            </a:r>
          </a:p>
          <a:p>
            <a:pPr lvl="1"/>
            <a:r>
              <a:rPr lang="en-US" sz="2000" dirty="0" smtClean="0"/>
              <a:t>Development, Design tools, Manufacturing, Installation, Operation</a:t>
            </a:r>
            <a:endParaRPr lang="en-US" sz="2000" dirty="0"/>
          </a:p>
          <a:p>
            <a:r>
              <a:rPr lang="en-US" dirty="0" err="1" smtClean="0"/>
              <a:t>nTof</a:t>
            </a:r>
            <a:endParaRPr lang="en-US" dirty="0"/>
          </a:p>
          <a:p>
            <a:pPr lvl="1"/>
            <a:r>
              <a:rPr lang="en-US" sz="2000" dirty="0"/>
              <a:t>Target history, </a:t>
            </a:r>
            <a:r>
              <a:rPr lang="en-US" sz="2000" dirty="0" smtClean="0"/>
              <a:t>Design tools, New </a:t>
            </a:r>
            <a:r>
              <a:rPr lang="en-US" sz="2000" dirty="0"/>
              <a:t>cooling and moderator </a:t>
            </a:r>
            <a:r>
              <a:rPr lang="en-US" sz="2000" dirty="0" smtClean="0"/>
              <a:t>circuits, Operation</a:t>
            </a:r>
            <a:endParaRPr lang="en-US" sz="2000" dirty="0"/>
          </a:p>
          <a:p>
            <a:r>
              <a:rPr lang="en-US" dirty="0" smtClean="0"/>
              <a:t>ISOLDE</a:t>
            </a:r>
            <a:endParaRPr lang="en-US" dirty="0"/>
          </a:p>
          <a:p>
            <a:pPr lvl="1"/>
            <a:r>
              <a:rPr lang="en-US" sz="2000" dirty="0"/>
              <a:t>Target concepts and </a:t>
            </a:r>
            <a:r>
              <a:rPr lang="en-US" sz="2000" dirty="0" smtClean="0"/>
              <a:t>strengths, Installation </a:t>
            </a:r>
            <a:r>
              <a:rPr lang="en-US" sz="2000" dirty="0"/>
              <a:t>&amp; O</a:t>
            </a:r>
            <a:r>
              <a:rPr lang="en-US" sz="2000" dirty="0" smtClean="0"/>
              <a:t>peration, Storage</a:t>
            </a:r>
            <a:endParaRPr lang="en-US" sz="2000" dirty="0"/>
          </a:p>
          <a:p>
            <a:pPr lvl="1"/>
            <a:r>
              <a:rPr lang="en-US" sz="2000" dirty="0"/>
              <a:t>Static molten </a:t>
            </a:r>
            <a:r>
              <a:rPr lang="en-US" sz="2000" dirty="0" err="1"/>
              <a:t>Pb</a:t>
            </a:r>
            <a:r>
              <a:rPr lang="en-US" sz="2000" dirty="0"/>
              <a:t>/Bi bath</a:t>
            </a:r>
          </a:p>
          <a:p>
            <a:r>
              <a:rPr lang="en-US" dirty="0" smtClean="0"/>
              <a:t>Molten metal target activities</a:t>
            </a:r>
          </a:p>
          <a:p>
            <a:pPr lvl="1"/>
            <a:r>
              <a:rPr lang="en-US" sz="2000" dirty="0"/>
              <a:t>MERIT free Hg jet target</a:t>
            </a:r>
          </a:p>
          <a:p>
            <a:pPr lvl="1"/>
            <a:r>
              <a:rPr lang="en-US" sz="2000" dirty="0"/>
              <a:t>Offline </a:t>
            </a:r>
            <a:r>
              <a:rPr lang="en-US" sz="2000" dirty="0" smtClean="0"/>
              <a:t>molten </a:t>
            </a:r>
            <a:r>
              <a:rPr lang="en-US" sz="2000" dirty="0" err="1" smtClean="0"/>
              <a:t>Pb</a:t>
            </a:r>
            <a:r>
              <a:rPr lang="en-US" sz="2000" dirty="0" smtClean="0"/>
              <a:t> </a:t>
            </a:r>
            <a:r>
              <a:rPr lang="en-US" sz="2000" dirty="0"/>
              <a:t>loop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1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340352" cy="4495800"/>
          </a:xfrm>
        </p:spPr>
        <p:txBody>
          <a:bodyPr/>
          <a:lstStyle/>
          <a:p>
            <a:pPr marL="0" indent="-308610">
              <a:defRPr/>
            </a:pPr>
            <a:r>
              <a:rPr lang="en-US" dirty="0" smtClean="0"/>
              <a:t>Operation</a:t>
            </a:r>
          </a:p>
          <a:p>
            <a:pPr marL="623888" lvl="1" indent="-307975">
              <a:defRPr/>
            </a:pPr>
            <a:r>
              <a:rPr lang="en-US" sz="2000" dirty="0"/>
              <a:t>Transfer to target station : trained operators</a:t>
            </a:r>
          </a:p>
          <a:p>
            <a:pPr marL="623888" lvl="1" indent="-307975">
              <a:defRPr/>
            </a:pPr>
            <a:r>
              <a:rPr lang="en-US" sz="2000" dirty="0" smtClean="0"/>
              <a:t>Operation </a:t>
            </a:r>
            <a:r>
              <a:rPr lang="en-US" sz="2000" dirty="0"/>
              <a:t>for 3 days- 4 weeks on target station</a:t>
            </a:r>
          </a:p>
          <a:p>
            <a:pPr marL="623888" lvl="1" indent="-307975">
              <a:defRPr/>
            </a:pPr>
            <a:r>
              <a:rPr lang="en-US" sz="2000" dirty="0" smtClean="0"/>
              <a:t>Recuperation </a:t>
            </a:r>
            <a:r>
              <a:rPr lang="en-US" sz="2000" dirty="0"/>
              <a:t>and short-term </a:t>
            </a:r>
            <a:r>
              <a:rPr lang="en-US" sz="2000" dirty="0" smtClean="0"/>
              <a:t>storage in </a:t>
            </a:r>
            <a:r>
              <a:rPr lang="en-US" sz="2000" dirty="0"/>
              <a:t>primary area</a:t>
            </a:r>
          </a:p>
          <a:p>
            <a:pPr marL="320040" lvl="1" indent="-308610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4191000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projet_robot_isolde\TargetAreaPhotos\DSC_00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93096"/>
            <a:ext cx="2895600" cy="1925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7" b="40012"/>
          <a:stretch>
            <a:fillRect/>
          </a:stretch>
        </p:blipFill>
        <p:spPr bwMode="auto">
          <a:xfrm>
            <a:off x="6019800" y="4724400"/>
            <a:ext cx="3124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C:\Users\tstora\AppData\Local\Microsoft\Windows\Temporary Internet Files\Content.Outlook\T7PA2J4Q\0003023_01-A5-at-72-dp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010150"/>
            <a:ext cx="2855913" cy="1847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7315200" y="5410200"/>
            <a:ext cx="1066800" cy="5334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buClr>
                <a:srgbClr val="000000"/>
              </a:buClr>
              <a:buSzPct val="100000"/>
              <a:buFont typeface="Optima Medium"/>
              <a:buNone/>
            </a:pP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029200" y="1625600"/>
            <a:ext cx="4114800" cy="4508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49263" eaLnBrk="0" hangingPunct="0"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  <a:buSzPct val="100000"/>
              <a:defRPr/>
            </a:pPr>
            <a:r>
              <a:rPr lang="en-US" sz="1200" kern="0" dirty="0">
                <a:solidFill>
                  <a:schemeClr val="tx1"/>
                </a:solidFill>
                <a:hlinkClick r:id="rId6"/>
              </a:rPr>
              <a:t>https://ab-dep-op-elogbook.web.cern.ch/ab-dep-op-elogbook/elogbook/eLogbook.php?shiftId=1039819</a:t>
            </a:r>
            <a:endParaRPr lang="en-US" sz="12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10" y="4063751"/>
            <a:ext cx="8558213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340352" cy="4495800"/>
          </a:xfrm>
        </p:spPr>
        <p:txBody>
          <a:bodyPr/>
          <a:lstStyle/>
          <a:p>
            <a:pPr marL="0" indent="-308610">
              <a:defRPr/>
            </a:pPr>
            <a:r>
              <a:rPr lang="en-US" dirty="0" smtClean="0"/>
              <a:t>Storage</a:t>
            </a:r>
          </a:p>
          <a:p>
            <a:pPr marL="623888" lvl="1" indent="-307975">
              <a:defRPr/>
            </a:pPr>
            <a:r>
              <a:rPr lang="en-US" sz="2000" dirty="0" smtClean="0"/>
              <a:t>Recuperation </a:t>
            </a:r>
            <a:r>
              <a:rPr lang="en-US" sz="2000" dirty="0"/>
              <a:t>and short-term </a:t>
            </a:r>
            <a:r>
              <a:rPr lang="en-US" sz="2000" dirty="0" smtClean="0"/>
              <a:t>storage in </a:t>
            </a:r>
            <a:r>
              <a:rPr lang="en-US" sz="2000" dirty="0"/>
              <a:t>primary </a:t>
            </a:r>
            <a:r>
              <a:rPr lang="en-US" sz="2000" dirty="0" smtClean="0"/>
              <a:t>area</a:t>
            </a:r>
          </a:p>
          <a:p>
            <a:pPr marL="623888" lvl="1" indent="-307975">
              <a:defRPr/>
            </a:pPr>
            <a:r>
              <a:rPr lang="en-US" sz="2000" dirty="0" smtClean="0"/>
              <a:t>Intermediate storage at CERN (</a:t>
            </a:r>
            <a:r>
              <a:rPr lang="fr-FR" sz="2000" dirty="0" smtClean="0"/>
              <a:t>DIMR/ALARA </a:t>
            </a:r>
            <a:r>
              <a:rPr lang="fr-FR" sz="2000" dirty="0" err="1" smtClean="0"/>
              <a:t>procedure</a:t>
            </a:r>
            <a:r>
              <a:rPr lang="fr-FR" sz="2000" dirty="0" smtClean="0"/>
              <a:t> </a:t>
            </a:r>
            <a:r>
              <a:rPr lang="en-US" sz="2000" dirty="0" smtClean="0"/>
              <a:t>)</a:t>
            </a:r>
          </a:p>
          <a:p>
            <a:pPr marL="623888" lvl="1" indent="-307975">
              <a:defRPr/>
            </a:pPr>
            <a:r>
              <a:rPr lang="en-US" sz="2000" dirty="0" smtClean="0"/>
              <a:t>Dismantling/shipping to PSI</a:t>
            </a:r>
            <a:endParaRPr lang="en-US" sz="2000" dirty="0"/>
          </a:p>
          <a:p>
            <a:pPr marL="320040" lvl="1" indent="-308610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126733" y="1628800"/>
            <a:ext cx="2829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https://edms.cern.ch/file/857363/1/ISL-T-ES-003-00-10.pdf</a:t>
            </a:r>
            <a:endParaRPr lang="en-GB" sz="1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11" t="47714" r="9375" b="19882"/>
          <a:stretch/>
        </p:blipFill>
        <p:spPr bwMode="auto">
          <a:xfrm>
            <a:off x="5244282" y="2090465"/>
            <a:ext cx="3432174" cy="1862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75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42" y="1628800"/>
            <a:ext cx="3411357" cy="4643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-308610">
              <a:defRPr/>
            </a:pPr>
            <a:r>
              <a:rPr lang="en-US" dirty="0" smtClean="0"/>
              <a:t>Proven </a:t>
            </a:r>
            <a:r>
              <a:rPr lang="en-US" dirty="0"/>
              <a:t>design of the </a:t>
            </a:r>
            <a:r>
              <a:rPr lang="en-US" dirty="0" smtClean="0"/>
              <a:t>static </a:t>
            </a:r>
            <a:r>
              <a:rPr lang="en-US" dirty="0" err="1" smtClean="0"/>
              <a:t>Pb</a:t>
            </a:r>
            <a:r>
              <a:rPr lang="en-US" dirty="0" smtClean="0"/>
              <a:t>/Bi molten </a:t>
            </a:r>
            <a:r>
              <a:rPr lang="en-US" dirty="0"/>
              <a:t>bath </a:t>
            </a:r>
            <a:endParaRPr lang="en-US" dirty="0" smtClean="0"/>
          </a:p>
          <a:p>
            <a:pPr marL="623888" lvl="1" indent="-307975">
              <a:defRPr/>
            </a:pPr>
            <a:r>
              <a:rPr lang="en-US" sz="2000" dirty="0" smtClean="0"/>
              <a:t>High purity </a:t>
            </a:r>
            <a:r>
              <a:rPr lang="en-US" sz="2000" dirty="0" err="1" smtClean="0"/>
              <a:t>Pb</a:t>
            </a:r>
            <a:r>
              <a:rPr lang="en-US" sz="2000" dirty="0" smtClean="0"/>
              <a:t>(44.5%) / Bi(55.5%) eutectic alloy, used in 2004/05</a:t>
            </a:r>
          </a:p>
          <a:p>
            <a:pPr marL="623888" lvl="1" indent="-307975">
              <a:defRPr/>
            </a:pPr>
            <a:r>
              <a:rPr lang="en-US" sz="2000" dirty="0" smtClean="0"/>
              <a:t>Molten </a:t>
            </a:r>
            <a:r>
              <a:rPr lang="en-US" sz="2000" dirty="0" err="1" smtClean="0"/>
              <a:t>Pb</a:t>
            </a:r>
            <a:r>
              <a:rPr lang="en-US" sz="2000" dirty="0" smtClean="0"/>
              <a:t> used for 1 week/year </a:t>
            </a:r>
          </a:p>
          <a:p>
            <a:pPr marL="320040" lvl="1" indent="-308610">
              <a:defRPr/>
            </a:pPr>
            <a:endParaRPr lang="en-US" sz="2000" dirty="0" smtClean="0"/>
          </a:p>
          <a:p>
            <a:pPr marL="320040" lvl="1" indent="-308610">
              <a:defRPr/>
            </a:pPr>
            <a:endParaRPr lang="en-US" dirty="0"/>
          </a:p>
          <a:p>
            <a:pPr marL="285750" lvl="1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GB" sz="2000" dirty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325" y="2952199"/>
            <a:ext cx="3380434" cy="182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8"/>
          <a:stretch/>
        </p:blipFill>
        <p:spPr bwMode="auto">
          <a:xfrm>
            <a:off x="2318325" y="4522746"/>
            <a:ext cx="3312368" cy="1635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52198"/>
            <a:ext cx="2076844" cy="3141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93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71" t="18594" r="24829" b="34914"/>
          <a:stretch/>
        </p:blipFill>
        <p:spPr bwMode="auto">
          <a:xfrm>
            <a:off x="6372200" y="2890427"/>
            <a:ext cx="2632467" cy="205623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12148" r="9425" b="5429"/>
          <a:stretch/>
        </p:blipFill>
        <p:spPr bwMode="auto">
          <a:xfrm>
            <a:off x="6081848" y="4221088"/>
            <a:ext cx="2779614" cy="19854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404025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0" t="48491" r="48200" b="24217"/>
          <a:stretch/>
        </p:blipFill>
        <p:spPr bwMode="auto">
          <a:xfrm>
            <a:off x="3739904" y="4961741"/>
            <a:ext cx="2056647" cy="135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9" t="48354" r="15457" b="24354"/>
          <a:stretch/>
        </p:blipFill>
        <p:spPr bwMode="auto">
          <a:xfrm>
            <a:off x="3995468" y="3622169"/>
            <a:ext cx="2041874" cy="135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-308610">
              <a:defRPr/>
            </a:pPr>
            <a:r>
              <a:rPr lang="en-US" dirty="0" smtClean="0"/>
              <a:t>Proven </a:t>
            </a:r>
            <a:r>
              <a:rPr lang="en-US" dirty="0"/>
              <a:t>design of the static </a:t>
            </a:r>
            <a:r>
              <a:rPr lang="en-US" dirty="0" err="1"/>
              <a:t>Pb</a:t>
            </a:r>
            <a:r>
              <a:rPr lang="en-US" dirty="0"/>
              <a:t>/Bi </a:t>
            </a:r>
            <a:r>
              <a:rPr lang="en-US" dirty="0" smtClean="0"/>
              <a:t>molten </a:t>
            </a:r>
            <a:r>
              <a:rPr lang="en-US" dirty="0"/>
              <a:t>bath </a:t>
            </a:r>
            <a:endParaRPr lang="en-US" dirty="0" smtClean="0"/>
          </a:p>
          <a:p>
            <a:pPr marL="623888" lvl="1" indent="-307975">
              <a:defRPr/>
            </a:pPr>
            <a:r>
              <a:rPr lang="en-US" sz="2000" dirty="0" smtClean="0"/>
              <a:t>Thermal shock enhance the release of radioisotopes</a:t>
            </a:r>
          </a:p>
          <a:p>
            <a:pPr marL="623888" lvl="1" indent="-307975">
              <a:defRPr/>
            </a:pPr>
            <a:r>
              <a:rPr lang="en-US" sz="2000" dirty="0" smtClean="0"/>
              <a:t>Thermal shock weaken the target container (pitting corrosion on window) </a:t>
            </a:r>
          </a:p>
          <a:p>
            <a:pPr marL="320040" lvl="1" indent="-308610">
              <a:defRPr/>
            </a:pPr>
            <a:endParaRPr lang="en-US" sz="2000" dirty="0" smtClean="0"/>
          </a:p>
          <a:p>
            <a:pPr marL="320040" lvl="1" indent="-308610">
              <a:defRPr/>
            </a:pPr>
            <a:endParaRPr lang="en-US" dirty="0"/>
          </a:p>
          <a:p>
            <a:pPr marL="285750" lvl="1">
              <a:defRPr/>
            </a:pPr>
            <a:endParaRPr lang="en-US" sz="2000" dirty="0" smtClean="0"/>
          </a:p>
          <a:p>
            <a:pPr marL="285750" lvl="1">
              <a:defRPr/>
            </a:pP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3053" y="5560256"/>
            <a:ext cx="3532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hlinkClick r:id="rId8" action="ppaction://hlinkfile"/>
              </a:rPr>
              <a:t>Exemple_movie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4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MERIT free Hg jet target</a:t>
            </a:r>
          </a:p>
          <a:p>
            <a:r>
              <a:rPr lang="en-US" sz="2000" dirty="0" smtClean="0"/>
              <a:t>Offline molten </a:t>
            </a:r>
            <a:r>
              <a:rPr lang="en-US" sz="2000" dirty="0" err="1" smtClean="0"/>
              <a:t>Pb</a:t>
            </a:r>
            <a:r>
              <a:rPr lang="en-US" sz="2000" dirty="0" smtClean="0"/>
              <a:t> loop</a:t>
            </a:r>
          </a:p>
          <a:p>
            <a:endParaRPr lang="en-GB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Molten metal target activities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EF5F997-9F9C-40C0-9ED6-BF978F543DE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1371600" y="5589240"/>
            <a:ext cx="7123113" cy="52109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/>
              <a:t>Thanks to T. Stora, E. Noah</a:t>
            </a:r>
            <a:endParaRPr lang="en-GB" sz="20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56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8194707" cy="4495800"/>
          </a:xfrm>
        </p:spPr>
        <p:txBody>
          <a:bodyPr/>
          <a:lstStyle/>
          <a:p>
            <a:r>
              <a:rPr lang="en-US" sz="3200" dirty="0"/>
              <a:t>MERIT free Hg jet </a:t>
            </a:r>
            <a:r>
              <a:rPr lang="en-US" sz="3200" dirty="0" smtClean="0"/>
              <a:t>target</a:t>
            </a:r>
          </a:p>
          <a:p>
            <a:pPr lvl="1"/>
            <a:r>
              <a:rPr lang="en-US" sz="2000" dirty="0" smtClean="0"/>
              <a:t>International collaboration </a:t>
            </a:r>
          </a:p>
          <a:p>
            <a:pPr lvl="1"/>
            <a:r>
              <a:rPr lang="en-US" sz="2000" dirty="0" smtClean="0"/>
              <a:t>2001/02 small-scale validating </a:t>
            </a:r>
            <a:r>
              <a:rPr lang="en-US" sz="2000" dirty="0" smtClean="0"/>
              <a:t>experiments </a:t>
            </a:r>
          </a:p>
          <a:p>
            <a:pPr lvl="1"/>
            <a:r>
              <a:rPr lang="en-US" sz="2000" dirty="0" smtClean="0"/>
              <a:t>2007 experiment with full-scale target in TT2A gallery (</a:t>
            </a:r>
            <a:r>
              <a:rPr lang="en-US" sz="2000" dirty="0" err="1" smtClean="0"/>
              <a:t>nTof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14 and 24 </a:t>
            </a:r>
            <a:r>
              <a:rPr lang="en-US" sz="2000" dirty="0" err="1" smtClean="0"/>
              <a:t>GeV</a:t>
            </a:r>
            <a:r>
              <a:rPr lang="en-US" sz="2000" dirty="0" smtClean="0"/>
              <a:t>. </a:t>
            </a:r>
            <a:r>
              <a:rPr lang="en-US" sz="2000" dirty="0" smtClean="0"/>
              <a:t>1cm-dia, 20m/s Hg jet</a:t>
            </a:r>
          </a:p>
          <a:p>
            <a:pPr lvl="1"/>
            <a:r>
              <a:rPr lang="en-US" sz="2000" b="1" dirty="0" smtClean="0"/>
              <a:t>Proof of principle </a:t>
            </a:r>
            <a:r>
              <a:rPr lang="en-US" sz="2000" dirty="0" smtClean="0"/>
              <a:t>of Hg jet in 0-15T solenoid field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Molten metal target activities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 r="2380" b="5732"/>
          <a:stretch/>
        </p:blipFill>
        <p:spPr bwMode="auto">
          <a:xfrm>
            <a:off x="4644008" y="4673540"/>
            <a:ext cx="2176413" cy="204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91859" y="4653136"/>
            <a:ext cx="2176413" cy="208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" b="2918"/>
          <a:stretch/>
        </p:blipFill>
        <p:spPr bwMode="auto">
          <a:xfrm>
            <a:off x="93941" y="4255884"/>
            <a:ext cx="4550067" cy="243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3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6" t="20841" r="49168" b="45590"/>
          <a:stretch/>
        </p:blipFill>
        <p:spPr bwMode="auto">
          <a:xfrm>
            <a:off x="6272741" y="4797152"/>
            <a:ext cx="2803324" cy="195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4896544" cy="4495800"/>
          </a:xfrm>
        </p:spPr>
        <p:txBody>
          <a:bodyPr/>
          <a:lstStyle/>
          <a:p>
            <a:r>
              <a:rPr lang="en-US" dirty="0"/>
              <a:t>Offline </a:t>
            </a:r>
            <a:r>
              <a:rPr lang="en-US" dirty="0" smtClean="0"/>
              <a:t>molten </a:t>
            </a:r>
            <a:r>
              <a:rPr lang="en-US" dirty="0" err="1" smtClean="0"/>
              <a:t>Pb</a:t>
            </a:r>
            <a:r>
              <a:rPr lang="en-US" dirty="0" smtClean="0"/>
              <a:t> loop</a:t>
            </a:r>
          </a:p>
          <a:p>
            <a:pPr lvl="1"/>
            <a:r>
              <a:rPr lang="en-US" sz="2000" dirty="0" smtClean="0"/>
              <a:t>600 °C </a:t>
            </a:r>
            <a:r>
              <a:rPr lang="en-US" sz="2000" dirty="0" smtClean="0"/>
              <a:t>pressurized </a:t>
            </a:r>
            <a:r>
              <a:rPr lang="en-US" sz="2000" dirty="0" err="1" smtClean="0"/>
              <a:t>Pb</a:t>
            </a:r>
            <a:r>
              <a:rPr lang="en-US" sz="2000" dirty="0" smtClean="0"/>
              <a:t> droplets trough diffusion </a:t>
            </a:r>
            <a:r>
              <a:rPr lang="en-US" sz="2000" dirty="0" smtClean="0"/>
              <a:t>chamber (DC)</a:t>
            </a:r>
            <a:endParaRPr lang="en-US" sz="2000" dirty="0" smtClean="0"/>
          </a:p>
          <a:p>
            <a:pPr lvl="1"/>
            <a:r>
              <a:rPr lang="en-US" sz="2000" dirty="0" smtClean="0"/>
              <a:t>Tests at IPUL during EURISOL Design Study by E. </a:t>
            </a:r>
            <a:r>
              <a:rPr lang="en-US" sz="2000" dirty="0" smtClean="0"/>
              <a:t>Noah (CERN-ISOLDE) </a:t>
            </a:r>
            <a:endParaRPr lang="en-US" sz="2000" dirty="0" smtClean="0"/>
          </a:p>
          <a:p>
            <a:pPr lvl="1"/>
            <a:r>
              <a:rPr lang="en-US" sz="2000" b="1" dirty="0" smtClean="0"/>
              <a:t>Proof of principle </a:t>
            </a:r>
            <a:r>
              <a:rPr lang="en-US" sz="2000" dirty="0" smtClean="0"/>
              <a:t>for the feasibility of </a:t>
            </a:r>
            <a:r>
              <a:rPr lang="en-US" sz="2000" dirty="0" smtClean="0"/>
              <a:t>film/droplets and </a:t>
            </a:r>
            <a:r>
              <a:rPr lang="en-US" sz="2000" dirty="0" smtClean="0"/>
              <a:t>operation of the loop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Molten metal target activities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5" t="28449" r="25345" b="10326"/>
          <a:stretch/>
        </p:blipFill>
        <p:spPr bwMode="auto">
          <a:xfrm>
            <a:off x="33266" y="4293096"/>
            <a:ext cx="3139480" cy="253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45" y="4725144"/>
            <a:ext cx="3084935" cy="206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3" t="30229" r="19389" b="9021"/>
          <a:stretch/>
        </p:blipFill>
        <p:spPr bwMode="auto">
          <a:xfrm>
            <a:off x="5292079" y="1556792"/>
            <a:ext cx="3807649" cy="2250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835" y="2801853"/>
            <a:ext cx="4019441" cy="276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6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C. Maglioni, CERN </a:t>
            </a:r>
            <a:r>
              <a:rPr lang="it-IT" dirty="0" smtClean="0"/>
              <a:t>EN-STI-TCD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95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062" y="5023137"/>
            <a:ext cx="3005012" cy="179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83488" cy="4495800"/>
          </a:xfrm>
        </p:spPr>
        <p:txBody>
          <a:bodyPr/>
          <a:lstStyle/>
          <a:p>
            <a:r>
              <a:rPr lang="en-US" dirty="0" smtClean="0"/>
              <a:t>NA</a:t>
            </a:r>
          </a:p>
          <a:p>
            <a:pPr lvl="1"/>
            <a:r>
              <a:rPr lang="en-GB" sz="2000" dirty="0" smtClean="0"/>
              <a:t>4 targets (T2,T4,T6,T10) built in </a:t>
            </a:r>
            <a:r>
              <a:rPr lang="en-GB" sz="2000" dirty="0"/>
              <a:t>the 70s &amp; running since then – consolidation </a:t>
            </a:r>
            <a:r>
              <a:rPr lang="en-GB" sz="2000" dirty="0" smtClean="0"/>
              <a:t>in LS1</a:t>
            </a:r>
          </a:p>
          <a:p>
            <a:pPr lvl="1"/>
            <a:r>
              <a:rPr lang="en-US" sz="2000" dirty="0" smtClean="0"/>
              <a:t>Forced air cooled 2mm-thickness Be plates</a:t>
            </a:r>
          </a:p>
          <a:p>
            <a:pPr lvl="1"/>
            <a:r>
              <a:rPr lang="en-US" sz="2000" dirty="0"/>
              <a:t>Forced air cooled </a:t>
            </a:r>
            <a:r>
              <a:rPr lang="en-US" sz="2000" dirty="0" smtClean="0"/>
              <a:t>2mm-dia Be rods</a:t>
            </a:r>
            <a:endParaRPr lang="en-US" sz="2000" dirty="0"/>
          </a:p>
          <a:p>
            <a:r>
              <a:rPr lang="en-US" dirty="0" smtClean="0"/>
              <a:t>AD</a:t>
            </a:r>
          </a:p>
          <a:p>
            <a:pPr lvl="1"/>
            <a:r>
              <a:rPr lang="en-US" sz="2000" dirty="0" smtClean="0"/>
              <a:t>Same configuration as from the 80’s</a:t>
            </a:r>
          </a:p>
          <a:p>
            <a:pPr lvl="1"/>
            <a:r>
              <a:rPr lang="en-US" sz="2000" dirty="0" smtClean="0"/>
              <a:t>8-100W </a:t>
            </a:r>
            <a:r>
              <a:rPr lang="en-US" sz="2000" dirty="0" err="1" smtClean="0"/>
              <a:t>avg</a:t>
            </a:r>
            <a:r>
              <a:rPr lang="en-US" sz="2000" dirty="0" smtClean="0"/>
              <a:t> power on target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pic>
        <p:nvPicPr>
          <p:cNvPr id="9" name="Picture 2" descr="G:\Projects\Equipements Damien\photos stockage\BAC T2-4-6 du 18-09-2008 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879" y="1556791"/>
            <a:ext cx="2496279" cy="18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939968" y="1578562"/>
            <a:ext cx="1122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T2, T4, </a:t>
            </a:r>
            <a:r>
              <a:rPr lang="en-GB" b="1" dirty="0">
                <a:solidFill>
                  <a:schemeClr val="bg1"/>
                </a:solidFill>
              </a:rPr>
              <a:t>T6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4"/>
          <a:stretch/>
        </p:blipFill>
        <p:spPr bwMode="auto">
          <a:xfrm>
            <a:off x="3203848" y="4876704"/>
            <a:ext cx="2945214" cy="198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65540" y="3645024"/>
            <a:ext cx="4130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dirty="0">
                <a:hlinkClick r:id="rId5"/>
              </a:rPr>
              <a:t>https://edms.cern.ch/document/1146356/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-12915" y="4954937"/>
            <a:ext cx="1842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AD </a:t>
            </a:r>
            <a:r>
              <a:rPr lang="en-GB" sz="1400" b="1" dirty="0" err="1"/>
              <a:t>pbar</a:t>
            </a:r>
            <a:r>
              <a:rPr lang="en-GB" sz="1400" b="1" dirty="0"/>
              <a:t> production target 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2"/>
          <a:stretch/>
        </p:blipFill>
        <p:spPr bwMode="auto">
          <a:xfrm>
            <a:off x="0" y="4933166"/>
            <a:ext cx="3203847" cy="192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232" y="3107891"/>
            <a:ext cx="2496279" cy="185367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717232" y="4570986"/>
            <a:ext cx="1120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T10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9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Development</a:t>
            </a:r>
          </a:p>
          <a:p>
            <a:r>
              <a:rPr lang="en-US" dirty="0" smtClean="0"/>
              <a:t>Design tools</a:t>
            </a:r>
          </a:p>
          <a:p>
            <a:r>
              <a:rPr lang="en-US" dirty="0" smtClean="0"/>
              <a:t>Manufacturing</a:t>
            </a:r>
          </a:p>
          <a:p>
            <a:r>
              <a:rPr lang="en-US" dirty="0" smtClean="0"/>
              <a:t>Installation</a:t>
            </a:r>
          </a:p>
          <a:p>
            <a:r>
              <a:rPr lang="en-US" dirty="0" smtClean="0"/>
              <a:t>Operation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8EF5F997-9F9C-40C0-9ED6-BF978F543DE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1371600" y="5589240"/>
            <a:ext cx="7123113" cy="52109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/>
              <a:t>Thanks to R. Losito, D. Grenier</a:t>
            </a:r>
            <a:endParaRPr lang="en-GB" sz="20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1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Design development</a:t>
            </a:r>
          </a:p>
          <a:p>
            <a:pPr lvl="1"/>
            <a:r>
              <a:rPr lang="en-GB" sz="2000" dirty="0" smtClean="0"/>
              <a:t>Target rod: C </a:t>
            </a:r>
            <a:r>
              <a:rPr lang="en-GB" sz="2000" dirty="0"/>
              <a:t>(</a:t>
            </a:r>
            <a:r>
              <a:rPr lang="en-GB" sz="2000" dirty="0" smtClean="0"/>
              <a:t>2020PT), SC24</a:t>
            </a:r>
            <a:br>
              <a:rPr lang="en-GB" sz="2000" dirty="0" smtClean="0"/>
            </a:br>
            <a:r>
              <a:rPr lang="en-GB" sz="2000" dirty="0" smtClean="0"/>
              <a:t>&amp; CC </a:t>
            </a:r>
            <a:r>
              <a:rPr lang="en-GB" sz="2000" dirty="0" err="1"/>
              <a:t>Aerolor</a:t>
            </a:r>
            <a:r>
              <a:rPr lang="en-GB" sz="2000" dirty="0"/>
              <a:t> </a:t>
            </a:r>
            <a:r>
              <a:rPr lang="en-GB" sz="2000" dirty="0" smtClean="0"/>
              <a:t>A035</a:t>
            </a:r>
          </a:p>
          <a:p>
            <a:pPr lvl="1"/>
            <a:r>
              <a:rPr lang="en-US" sz="2000" dirty="0" smtClean="0"/>
              <a:t>Vacuum / 0.5bar He</a:t>
            </a: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pPr lvl="1"/>
            <a:endParaRPr lang="en-US" sz="2000" dirty="0">
              <a:solidFill>
                <a:srgbClr val="FF0000"/>
              </a:solidFill>
            </a:endParaRP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pPr lvl="1"/>
            <a:endParaRPr lang="en-US" sz="2000" dirty="0">
              <a:solidFill>
                <a:srgbClr val="FF0000"/>
              </a:solidFill>
            </a:endParaRPr>
          </a:p>
          <a:p>
            <a:pPr lvl="1" algn="r"/>
            <a:r>
              <a:rPr lang="en-US" sz="2000" dirty="0" smtClean="0"/>
              <a:t>4.3kW </a:t>
            </a:r>
            <a:r>
              <a:rPr lang="en-US" sz="2000" dirty="0" err="1" smtClean="0"/>
              <a:t>avg</a:t>
            </a:r>
            <a:r>
              <a:rPr lang="en-US" sz="2000" dirty="0" smtClean="0"/>
              <a:t> / 750kW peak</a:t>
            </a:r>
          </a:p>
          <a:p>
            <a:pPr marL="285750" lvl="1" algn="r">
              <a:defRPr/>
            </a:pPr>
            <a:r>
              <a:rPr lang="en-US" sz="2000" dirty="0" smtClean="0"/>
              <a:t>Dedicated Target WG </a:t>
            </a:r>
          </a:p>
          <a:p>
            <a:pPr marL="285750" lvl="1" algn="r">
              <a:defRPr/>
            </a:pPr>
            <a:r>
              <a:rPr lang="en-US" sz="2000" dirty="0" smtClean="0"/>
              <a:t>Collaborations with </a:t>
            </a:r>
            <a:br>
              <a:rPr lang="en-US" sz="2000" dirty="0" smtClean="0"/>
            </a:br>
            <a:r>
              <a:rPr lang="en-US" sz="2000" dirty="0" smtClean="0"/>
              <a:t>several institutes</a:t>
            </a:r>
          </a:p>
          <a:p>
            <a:pPr marL="285750" lvl="1" algn="r">
              <a:defRPr/>
            </a:pPr>
            <a:r>
              <a:rPr lang="en-US" sz="2000" dirty="0" smtClean="0"/>
              <a:t>Development 2001-2006</a:t>
            </a:r>
            <a:endParaRPr lang="en-GB" sz="2000" dirty="0" smtClean="0"/>
          </a:p>
          <a:p>
            <a:pPr marL="285750" lvl="1"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167" y="1628800"/>
            <a:ext cx="3542983" cy="3063204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2 tables le 3-08-200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5" b="6957"/>
          <a:stretch/>
        </p:blipFill>
        <p:spPr bwMode="auto">
          <a:xfrm>
            <a:off x="107503" y="3356992"/>
            <a:ext cx="5254625" cy="3399284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6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8" t="38054" r="33865" b="15551"/>
          <a:stretch/>
        </p:blipFill>
        <p:spPr bwMode="auto">
          <a:xfrm>
            <a:off x="4906624" y="1556792"/>
            <a:ext cx="4244598" cy="245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9" t="38000" r="18214" b="23821"/>
          <a:stretch/>
        </p:blipFill>
        <p:spPr bwMode="auto">
          <a:xfrm>
            <a:off x="74169" y="4222209"/>
            <a:ext cx="5350455" cy="263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sp>
        <p:nvSpPr>
          <p:cNvPr id="10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75376" cy="2332856"/>
          </a:xfrm>
        </p:spPr>
        <p:txBody>
          <a:bodyPr>
            <a:noAutofit/>
          </a:bodyPr>
          <a:lstStyle/>
          <a:p>
            <a:r>
              <a:rPr lang="en-US" dirty="0" smtClean="0"/>
              <a:t>Design tools</a:t>
            </a:r>
          </a:p>
          <a:p>
            <a:pPr lvl="1"/>
            <a:r>
              <a:rPr lang="en-US" sz="2000" dirty="0" smtClean="0"/>
              <a:t>Monte-Carlo analysis (FLUKA)</a:t>
            </a:r>
          </a:p>
          <a:p>
            <a:pPr lvl="1"/>
            <a:r>
              <a:rPr lang="en-US" sz="2000" dirty="0" smtClean="0"/>
              <a:t>Modal and dynamic analyses (Spectral Element Method and explicit FEM)</a:t>
            </a:r>
          </a:p>
          <a:p>
            <a:pPr lvl="1"/>
            <a:r>
              <a:rPr lang="en-US" sz="2000" dirty="0" smtClean="0"/>
              <a:t>Thermo-structural analyses</a:t>
            </a:r>
            <a:br>
              <a:rPr lang="en-US" sz="2000" dirty="0" smtClean="0"/>
            </a:br>
            <a:r>
              <a:rPr lang="en-US" sz="2000" dirty="0" smtClean="0"/>
              <a:t>(implicit FEM)</a:t>
            </a:r>
          </a:p>
          <a:p>
            <a:endParaRPr lang="en-US" dirty="0" smtClean="0"/>
          </a:p>
          <a:p>
            <a:pPr marL="11430" lvl="1" indent="0">
              <a:buNone/>
              <a:defRPr/>
            </a:pPr>
            <a:endParaRPr lang="en-GB" sz="2000" dirty="0"/>
          </a:p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81"/>
          <a:stretch/>
        </p:blipFill>
        <p:spPr bwMode="auto">
          <a:xfrm>
            <a:off x="4911877" y="4338452"/>
            <a:ext cx="4232123" cy="56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3" r="75454"/>
          <a:stretch/>
        </p:blipFill>
        <p:spPr bwMode="auto">
          <a:xfrm rot="5400000">
            <a:off x="2556812" y="3499524"/>
            <a:ext cx="71800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67" b="455"/>
          <a:stretch/>
        </p:blipFill>
        <p:spPr bwMode="auto">
          <a:xfrm>
            <a:off x="6016554" y="4007756"/>
            <a:ext cx="3127446" cy="42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41217" r="20625" b="23476"/>
          <a:stretch/>
        </p:blipFill>
        <p:spPr bwMode="auto">
          <a:xfrm>
            <a:off x="4996777" y="4795668"/>
            <a:ext cx="4147223" cy="206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C:\Users\cmaglion\Documents on OFFICE\CERN\CNGS\results\mode6.pn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36" t="17213" r="29697" b="29643"/>
          <a:stretch/>
        </p:blipFill>
        <p:spPr bwMode="auto">
          <a:xfrm rot="18989124">
            <a:off x="3215126" y="3053896"/>
            <a:ext cx="3393498" cy="1627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63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69697"/>
            <a:ext cx="691276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1560" y="1600200"/>
            <a:ext cx="4320480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In-house manufacturing and assembly</a:t>
            </a:r>
          </a:p>
          <a:p>
            <a:pPr marL="11430" lvl="1" indent="0" algn="r">
              <a:buNone/>
              <a:defRPr/>
            </a:pPr>
            <a:endParaRPr lang="en-GB" sz="2900" dirty="0"/>
          </a:p>
          <a:p>
            <a:pPr algn="r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C. Maglioni, EN-STI, Linac4 Beam Coordination Committee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7" b="18594"/>
          <a:stretch/>
        </p:blipFill>
        <p:spPr bwMode="auto">
          <a:xfrm>
            <a:off x="3844502" y="4293096"/>
            <a:ext cx="5222132" cy="2461177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05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5912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Alignment</a:t>
            </a:r>
            <a:endParaRPr lang="en-US" dirty="0"/>
          </a:p>
          <a:p>
            <a:r>
              <a:rPr lang="en-US" dirty="0" smtClean="0"/>
              <a:t>Motorization and Rotation precision</a:t>
            </a:r>
          </a:p>
          <a:p>
            <a:pPr marL="11430" lvl="1" indent="0">
              <a:buNone/>
              <a:defRPr/>
            </a:pPr>
            <a:endParaRPr lang="en-GB" sz="29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C. Maglioni, EN-STI, Linac4 Beam Coordination Committee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r="10508"/>
          <a:stretch/>
        </p:blipFill>
        <p:spPr bwMode="auto">
          <a:xfrm>
            <a:off x="3347864" y="1593837"/>
            <a:ext cx="5619750" cy="515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 descr="Proto motoris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r="10677" b="7292"/>
          <a:stretch>
            <a:fillRect/>
          </a:stretch>
        </p:blipFill>
        <p:spPr bwMode="auto">
          <a:xfrm>
            <a:off x="58961" y="3645024"/>
            <a:ext cx="3653019" cy="3126506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4" t="29989" r="42796" b="14833"/>
          <a:stretch/>
        </p:blipFill>
        <p:spPr bwMode="auto">
          <a:xfrm>
            <a:off x="6074247" y="4170107"/>
            <a:ext cx="3069753" cy="267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9" t="6356"/>
          <a:stretch/>
        </p:blipFill>
        <p:spPr bwMode="auto">
          <a:xfrm>
            <a:off x="75159" y="3191612"/>
            <a:ext cx="4078754" cy="360040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840" y="1340768"/>
            <a:ext cx="3845060" cy="2883795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303168" cy="4495800"/>
          </a:xfrm>
        </p:spPr>
        <p:txBody>
          <a:bodyPr/>
          <a:lstStyle/>
          <a:p>
            <a:r>
              <a:rPr lang="en-US" dirty="0" smtClean="0"/>
              <a:t>Installation in TT40</a:t>
            </a:r>
          </a:p>
          <a:p>
            <a:pPr marL="11430" lvl="1" indent="0">
              <a:buNone/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CNGS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4" r="9680" b="10396"/>
          <a:stretch/>
        </p:blipFill>
        <p:spPr bwMode="auto">
          <a:xfrm>
            <a:off x="3203848" y="1340768"/>
            <a:ext cx="2880320" cy="4421819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373" r="9122"/>
          <a:stretch/>
        </p:blipFill>
        <p:spPr bwMode="auto">
          <a:xfrm>
            <a:off x="5842973" y="4149080"/>
            <a:ext cx="3301028" cy="2642931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0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044824"/>
          </a:xfrm>
        </p:spPr>
        <p:txBody>
          <a:bodyPr>
            <a:noAutofit/>
          </a:bodyPr>
          <a:lstStyle/>
          <a:p>
            <a:r>
              <a:rPr lang="en-US" dirty="0" smtClean="0"/>
              <a:t>Operation</a:t>
            </a:r>
          </a:p>
          <a:p>
            <a:pPr lvl="1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run 2007 – today</a:t>
            </a:r>
          </a:p>
          <a:p>
            <a:pPr lvl="1"/>
            <a:r>
              <a:rPr lang="en-US" sz="2000" dirty="0" smtClean="0"/>
              <a:t>Issues in rotating the target (ball bearing corrosion </a:t>
            </a:r>
            <a:r>
              <a:rPr lang="en-US" sz="2000" dirty="0"/>
              <a:t>@ 450 </a:t>
            </a:r>
            <a:r>
              <a:rPr lang="en-US" sz="2000" dirty="0" err="1"/>
              <a:t>MGray</a:t>
            </a:r>
            <a:r>
              <a:rPr lang="en-US" sz="2000" dirty="0"/>
              <a:t>)</a:t>
            </a:r>
            <a:endParaRPr lang="en-US" sz="2000" dirty="0" smtClean="0"/>
          </a:p>
          <a:p>
            <a:pPr lvl="1"/>
            <a:r>
              <a:rPr lang="en-US" sz="2000" dirty="0"/>
              <a:t>Estimated production of H inside the target inert atmosphere</a:t>
            </a:r>
          </a:p>
          <a:p>
            <a:pPr lvl="1"/>
            <a:r>
              <a:rPr lang="en-US" sz="2000" dirty="0" smtClean="0"/>
              <a:t>Spare target modification ongoing to substitute the target in case of problems</a:t>
            </a:r>
          </a:p>
          <a:p>
            <a:pPr marL="11430" lvl="1" indent="0">
              <a:buNone/>
              <a:defRPr/>
            </a:pPr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BF5E-7AEB-4EBA-849E-A437CEA91F6E}" type="datetime1">
              <a:rPr lang="en-US" smtClean="0"/>
              <a:t>5/10/2012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fld id="{8EF5F997-9F9C-40C0-9ED6-BF978F543DE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CNGS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74" r="10017"/>
          <a:stretch/>
        </p:blipFill>
        <p:spPr bwMode="auto">
          <a:xfrm>
            <a:off x="4541425" y="3573016"/>
            <a:ext cx="4455508" cy="325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612648" y="3573016"/>
            <a:ext cx="4175376" cy="25922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5" t="29839" r="44732" b="39018"/>
          <a:stretch/>
        </p:blipFill>
        <p:spPr bwMode="auto">
          <a:xfrm>
            <a:off x="648491" y="4088854"/>
            <a:ext cx="301942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851920" y="5373216"/>
            <a:ext cx="1008112" cy="617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1520" y="6248206"/>
            <a:ext cx="5779163" cy="365125"/>
          </a:xfrm>
        </p:spPr>
        <p:txBody>
          <a:bodyPr/>
          <a:lstStyle/>
          <a:p>
            <a:r>
              <a:rPr lang="it-IT" dirty="0" smtClean="0"/>
              <a:t>C. Maglioni, CERN EN-STI-TCD, </a:t>
            </a:r>
            <a:r>
              <a:rPr lang="en-US" dirty="0" err="1"/>
              <a:t>Pb</a:t>
            </a:r>
            <a:r>
              <a:rPr lang="en-US" dirty="0"/>
              <a:t>/Bi loop target for EURISOL kick-off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41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MC Summary R2E Workshop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LMC Summary R2E Workshop</Template>
  <TotalTime>45575</TotalTime>
  <Words>1043</Words>
  <Application>Microsoft Office PowerPoint</Application>
  <PresentationFormat>On-screen Show (4:3)</PresentationFormat>
  <Paragraphs>266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LMC Summary R2E Workshop</vt:lpstr>
      <vt:lpstr>CERN targetry activities</vt:lpstr>
      <vt:lpstr>Outline</vt:lpstr>
      <vt:lpstr>CNGS</vt:lpstr>
      <vt:lpstr>CNGS</vt:lpstr>
      <vt:lpstr>CNGS</vt:lpstr>
      <vt:lpstr>CNGS</vt:lpstr>
      <vt:lpstr>CNGS</vt:lpstr>
      <vt:lpstr>CNGS</vt:lpstr>
      <vt:lpstr>CNGS</vt:lpstr>
      <vt:lpstr>nTof</vt:lpstr>
      <vt:lpstr>nTof</vt:lpstr>
      <vt:lpstr>nTof</vt:lpstr>
      <vt:lpstr>nTof</vt:lpstr>
      <vt:lpstr>nTof</vt:lpstr>
      <vt:lpstr>nTof</vt:lpstr>
      <vt:lpstr>nTof</vt:lpstr>
      <vt:lpstr>ISOLDE</vt:lpstr>
      <vt:lpstr>ISOLDE</vt:lpstr>
      <vt:lpstr>ISOLDE</vt:lpstr>
      <vt:lpstr>ISOLDE</vt:lpstr>
      <vt:lpstr>ISOLDE</vt:lpstr>
      <vt:lpstr>ISOLDE</vt:lpstr>
      <vt:lpstr>ISOLDE</vt:lpstr>
      <vt:lpstr>Molten metal target activities</vt:lpstr>
      <vt:lpstr>Molten metal target activities</vt:lpstr>
      <vt:lpstr>Molten metal target activities</vt:lpstr>
      <vt:lpstr>Thank You</vt:lpstr>
      <vt:lpstr>Spare slides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testing with high energy beams in HiRadMat</dc:title>
  <dc:creator>Maglioni</dc:creator>
  <cp:lastModifiedBy>Cesare Maglioni</cp:lastModifiedBy>
  <cp:revision>470</cp:revision>
  <cp:lastPrinted>2012-05-09T11:53:22Z</cp:lastPrinted>
  <dcterms:created xsi:type="dcterms:W3CDTF">2010-07-06T18:00:03Z</dcterms:created>
  <dcterms:modified xsi:type="dcterms:W3CDTF">2012-05-10T09:15:45Z</dcterms:modified>
</cp:coreProperties>
</file>