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5042" r:id="rId1"/>
  </p:sldMasterIdLst>
  <p:notesMasterIdLst>
    <p:notesMasterId r:id="rId4"/>
  </p:notesMasterIdLst>
  <p:handoutMasterIdLst>
    <p:handoutMasterId r:id="rId5"/>
  </p:handoutMasterIdLst>
  <p:sldIdLst>
    <p:sldId id="556" r:id="rId2"/>
    <p:sldId id="557" r:id="rId3"/>
  </p:sldIdLst>
  <p:sldSz cx="9144000" cy="6858000" type="screen4x3"/>
  <p:notesSz cx="6729413" cy="9861550"/>
  <p:custDataLst>
    <p:tags r:id="rId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808" y="-104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tags" Target="tags/tag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BAE2A80D-8213-0446-B0A9-8A52AA292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909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AD759079-B34C-7648-A14D-20B010192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80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35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D27639-5404-FE45-943A-818854D11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7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9D8DCF-465A-2B4D-9364-D4C665D6C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10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CFD2FD-30F7-6247-96CA-CB0715D87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16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16862"/>
            <a:stretch>
              <a:fillRect/>
            </a:stretch>
          </p:blipFill>
          <p:spPr bwMode="auto">
            <a:xfrm>
              <a:off x="0" y="0"/>
              <a:ext cx="74676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8309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42098E-D0AC-724D-B493-0559D8B00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4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3" y="40341"/>
            <a:ext cx="6904038" cy="141194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CE094B-D566-5A44-BF4E-C6633316A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3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9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noProof="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3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415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0"/>
            <a:ext cx="9144000" cy="1190625"/>
            <a:chOff x="0" y="0"/>
            <a:chExt cx="9144000" cy="1191256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555"/>
            <a:stretch>
              <a:fillRect/>
            </a:stretch>
          </p:blipFill>
          <p:spPr bwMode="auto">
            <a:xfrm>
              <a:off x="0" y="0"/>
              <a:ext cx="91440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0"/>
          <p:cNvGrpSpPr>
            <a:grpSpLocks/>
          </p:cNvGrpSpPr>
          <p:nvPr/>
        </p:nvGrpSpPr>
        <p:grpSpPr bwMode="auto">
          <a:xfrm flipV="1">
            <a:off x="0" y="4572000"/>
            <a:ext cx="9144000" cy="2286000"/>
            <a:chOff x="0" y="0"/>
            <a:chExt cx="9144000" cy="1191256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555"/>
            <a:stretch>
              <a:fillRect/>
            </a:stretch>
          </p:blipFill>
          <p:spPr bwMode="auto">
            <a:xfrm>
              <a:off x="0" y="0"/>
              <a:ext cx="91440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3259138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fld id="{4475EC0A-0403-5E4D-8C3C-168EEF06B1BB}" type="slidenum">
              <a:rPr lang="en-US"/>
              <a:pPr>
                <a:defRPr/>
              </a:pPr>
              <a:t>‹#›</a:t>
            </a:fld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010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F6EEC6-78E1-244C-AD2C-B51C86B4C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2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8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5675" y="2460625"/>
            <a:ext cx="3563938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1" name="Picture 10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79463" y="2460625"/>
            <a:ext cx="3563937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2" name="Picture 13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2FFF74-6E50-044E-AA6B-DE4E1CB17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8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4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E8E436-BB1E-844C-93E5-FF5CAFAE1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1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A77D2C-37D3-454B-8A9E-B7E6D7936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1" t="157" r="72346" b="91470"/>
          <a:stretch/>
        </p:blipFill>
        <p:spPr>
          <a:xfrm>
            <a:off x="0" y="0"/>
            <a:ext cx="2411760" cy="51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2281BD-C989-AE44-8A74-EC9892E6E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92163" y="39688"/>
            <a:ext cx="6904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2163" y="1762125"/>
            <a:ext cx="7570787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13/03/2012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fld id="{08A14B5C-CA5B-F54C-ABA1-93CD01389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475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LAGUNA-LBNO meeting</a:t>
            </a:r>
            <a:endParaRPr lang="en-GB"/>
          </a:p>
        </p:txBody>
      </p:sp>
      <p:sp>
        <p:nvSpPr>
          <p:cNvPr id="1031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  <p:sp>
        <p:nvSpPr>
          <p:cNvPr id="1032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6" r:id="rId1"/>
    <p:sldLayoutId id="2147485187" r:id="rId2"/>
    <p:sldLayoutId id="2147485188" r:id="rId3"/>
    <p:sldLayoutId id="2147485189" r:id="rId4"/>
    <p:sldLayoutId id="2147485190" r:id="rId5"/>
    <p:sldLayoutId id="2147485191" r:id="rId6"/>
    <p:sldLayoutId id="2147485192" r:id="rId7"/>
    <p:sldLayoutId id="2147485193" r:id="rId8"/>
    <p:sldLayoutId id="2147485194" r:id="rId9"/>
    <p:sldLayoutId id="2147485195" r:id="rId10"/>
    <p:sldLayoutId id="2147485196" r:id="rId11"/>
    <p:sldLayoutId id="2147485197" r:id="rId12"/>
    <p:sldLayoutId id="2147485198" r:id="rId13"/>
  </p:sldLayoutIdLst>
  <p:hf hdr="0"/>
  <p:txStyles>
    <p:titleStyle>
      <a:lvl1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Bookman Old Style"/>
          <a:ea typeface="ＭＳ Ｐゴシック" charset="-128"/>
          <a:cs typeface="Bookman Old Style"/>
        </a:defRPr>
      </a:lvl1pPr>
      <a:lvl2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5pPr>
      <a:lvl6pPr marL="4572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6pPr>
      <a:lvl7pPr marL="9144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7pPr>
      <a:lvl8pPr marL="13716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8pPr>
      <a:lvl9pPr marL="18288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BAABE3"/>
        </a:buClr>
        <a:buFont typeface="Candara" charset="0"/>
        <a:buChar char="•"/>
        <a:defRPr sz="28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6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4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2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0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412875"/>
          </a:xfrm>
        </p:spPr>
        <p:txBody>
          <a:bodyPr/>
          <a:lstStyle/>
          <a:p>
            <a:r>
              <a:rPr lang="en-US" sz="6600" dirty="0" smtClean="0">
                <a:latin typeface="Bookman Old Style" charset="0"/>
                <a:ea typeface="ＭＳ Ｐゴシック" charset="0"/>
              </a:rPr>
              <a:t>DR open issues</a:t>
            </a:r>
            <a:endParaRPr lang="en-US" sz="66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373216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Beam Dynamics</a:t>
            </a:r>
            <a:endParaRPr lang="en-US" sz="2400" dirty="0" smtClean="0"/>
          </a:p>
          <a:p>
            <a:pPr lvl="1">
              <a:buFont typeface="Wingdings" charset="2"/>
              <a:buChar char="q"/>
              <a:defRPr/>
            </a:pPr>
            <a:r>
              <a:rPr lang="en-US" dirty="0" smtClean="0"/>
              <a:t>CLIC re-</a:t>
            </a:r>
            <a:r>
              <a:rPr lang="en-US" dirty="0" err="1" smtClean="0"/>
              <a:t>baselining</a:t>
            </a:r>
            <a:r>
              <a:rPr lang="en-US" dirty="0" smtClean="0"/>
              <a:t>, new parameters for the CLIC DR</a:t>
            </a:r>
            <a:endParaRPr lang="en-US" dirty="0" smtClean="0"/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Optimize optics (number of arc/LSS cells, LSS, vertical phase advance </a:t>
            </a:r>
            <a:r>
              <a:rPr lang="en-US" sz="2200" dirty="0" err="1" smtClean="0"/>
              <a:t>optimisation</a:t>
            </a:r>
            <a:r>
              <a:rPr lang="en-US" sz="2200" dirty="0" smtClean="0"/>
              <a:t>, </a:t>
            </a:r>
            <a:r>
              <a:rPr lang="en-US" dirty="0" smtClean="0"/>
              <a:t>working point, circumference reduction)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smtClean="0"/>
              <a:t>Beam transfer design (injection/extraction, transfer line)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New wiggler parameters (field, period, number)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smtClean="0"/>
              <a:t>Dynamic aperture (including wiggler effect, realistic errors, space-charge)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smtClean="0"/>
              <a:t>Refine low emittance tuning (alignment tolerances)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Collective effects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sz="2000" dirty="0" smtClean="0"/>
              <a:t>IBS tracking code, tails, measurements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Space-charge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Instabilities and </a:t>
            </a:r>
            <a:r>
              <a:rPr lang="en-US" dirty="0" err="1" smtClean="0"/>
              <a:t>Impedence</a:t>
            </a:r>
            <a:r>
              <a:rPr lang="en-US" dirty="0" smtClean="0"/>
              <a:t> budget (effect of coating)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Refine e-cloud simulations, including correct synchrotron radiation distribution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Turbulent Bunch lengthening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Coherent Synchrotron Radiation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Polarization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Multi-bunch instabilities and feedback specifications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Fast ion instability simulations</a:t>
            </a:r>
          </a:p>
          <a:p>
            <a:pPr lvl="2">
              <a:buFont typeface="Wingdings" charset="2"/>
              <a:buChar char="q"/>
              <a:defRPr/>
            </a:pPr>
            <a:endParaRPr lang="en-US" sz="2000" dirty="0" smtClean="0"/>
          </a:p>
          <a:p>
            <a:pPr>
              <a:buFont typeface="Wingdings" charset="2"/>
              <a:buChar char="q"/>
              <a:defRPr/>
            </a:pPr>
            <a:endParaRPr lang="en-US" sz="2400" dirty="0" smtClean="0"/>
          </a:p>
          <a:p>
            <a:pPr>
              <a:buFont typeface="Wingdings" charset="2"/>
              <a:buChar char="q"/>
              <a:defRPr/>
            </a:pPr>
            <a:endParaRPr lang="en-US" sz="2400" dirty="0" smtClean="0"/>
          </a:p>
          <a:p>
            <a:pPr lvl="2">
              <a:buFont typeface="Wingdings" charset="2"/>
              <a:buChar char="q"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-41275"/>
            <a:ext cx="8610600" cy="1412875"/>
          </a:xfrm>
        </p:spPr>
        <p:txBody>
          <a:bodyPr/>
          <a:lstStyle/>
          <a:p>
            <a:r>
              <a:rPr lang="en-US" sz="6600" dirty="0" smtClean="0">
                <a:latin typeface="Bookman Old Style" charset="0"/>
                <a:ea typeface="ＭＳ Ｐゴシック" charset="0"/>
              </a:rPr>
              <a:t>DR open issues II</a:t>
            </a:r>
            <a:endParaRPr lang="en-US" sz="66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37321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Technology</a:t>
            </a:r>
            <a:endParaRPr lang="en-US" sz="2400" dirty="0" smtClean="0"/>
          </a:p>
          <a:p>
            <a:pPr lvl="1">
              <a:buFont typeface="Wingdings" charset="2"/>
              <a:buChar char="q"/>
              <a:defRPr/>
            </a:pPr>
            <a:r>
              <a:rPr lang="en-US" dirty="0" smtClean="0"/>
              <a:t>Wiggler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Design and construction of prototype at BINP, ANKA experimental tests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smtClean="0"/>
              <a:t>Vacuum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Experimental program for coatings</a:t>
            </a:r>
            <a:endParaRPr lang="en-US" dirty="0" smtClean="0"/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Kicker</a:t>
            </a:r>
          </a:p>
          <a:p>
            <a:pPr lvl="2">
              <a:buFont typeface="Wingdings" charset="2"/>
              <a:buChar char="q"/>
              <a:defRPr/>
            </a:pPr>
            <a:r>
              <a:rPr lang="en-US" dirty="0" smtClean="0"/>
              <a:t>Prototype design and production experimental tests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RF design and tests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smtClean="0"/>
              <a:t>Feedback systems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smtClean="0"/>
              <a:t>Instrumentation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964798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61708</TotalTime>
  <Words>168</Words>
  <Application>Microsoft Macintosh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Infusion</vt:lpstr>
      <vt:lpstr>DR open issues</vt:lpstr>
      <vt:lpstr>DR open issues II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Ioannis Papapaphilippou</cp:lastModifiedBy>
  <cp:revision>2052</cp:revision>
  <cp:lastPrinted>2001-01-29T19:54:41Z</cp:lastPrinted>
  <dcterms:created xsi:type="dcterms:W3CDTF">2010-07-28T07:47:37Z</dcterms:created>
  <dcterms:modified xsi:type="dcterms:W3CDTF">2012-05-09T08:39:17Z</dcterms:modified>
</cp:coreProperties>
</file>