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57" r:id="rId3"/>
    <p:sldId id="258" r:id="rId4"/>
    <p:sldId id="259" r:id="rId5"/>
    <p:sldId id="262" r:id="rId6"/>
    <p:sldId id="263" r:id="rId7"/>
    <p:sldId id="264" r:id="rId8"/>
    <p:sldId id="265" r:id="rId9"/>
    <p:sldId id="277" r:id="rId10"/>
    <p:sldId id="261" r:id="rId11"/>
    <p:sldId id="267" r:id="rId12"/>
    <p:sldId id="269" r:id="rId13"/>
    <p:sldId id="273" r:id="rId14"/>
    <p:sldId id="271" r:id="rId15"/>
    <p:sldId id="272" r:id="rId16"/>
    <p:sldId id="278" r:id="rId17"/>
    <p:sldId id="280" r:id="rId18"/>
    <p:sldId id="276" r:id="rId19"/>
    <p:sldId id="275" r:id="rId20"/>
    <p:sldId id="281" r:id="rId21"/>
    <p:sldId id="282" r:id="rId22"/>
    <p:sldId id="283"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EF9"/>
    <a:srgbClr val="66FF33"/>
    <a:srgbClr val="33CC33"/>
    <a:srgbClr val="990099"/>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C25348-8CE2-4024-A3CA-3FCF7006A2E7}" type="datetimeFigureOut">
              <a:rPr lang="en-GB" smtClean="0"/>
              <a:t>09/05/2012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ED01AF-5BC9-41EF-96D6-0798121E1C65}" type="slidenum">
              <a:rPr lang="en-GB" smtClean="0"/>
              <a:t>‹#›</a:t>
            </a:fld>
            <a:endParaRPr lang="en-GB"/>
          </a:p>
        </p:txBody>
      </p:sp>
    </p:spTree>
    <p:extLst>
      <p:ext uri="{BB962C8B-B14F-4D97-AF65-F5344CB8AC3E}">
        <p14:creationId xmlns:p14="http://schemas.microsoft.com/office/powerpoint/2010/main" val="720697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4ED01AF-5BC9-41EF-96D6-0798121E1C65}" type="slidenum">
              <a:rPr lang="en-GB" smtClean="0"/>
              <a:t>1</a:t>
            </a:fld>
            <a:endParaRPr lang="en-GB"/>
          </a:p>
        </p:txBody>
      </p:sp>
    </p:spTree>
    <p:extLst>
      <p:ext uri="{BB962C8B-B14F-4D97-AF65-F5344CB8AC3E}">
        <p14:creationId xmlns:p14="http://schemas.microsoft.com/office/powerpoint/2010/main" val="1418879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2" name="Rectangle 3130"/>
          <p:cNvSpPr>
            <a:spLocks noChangeArrowheads="1"/>
          </p:cNvSpPr>
          <p:nvPr userDrawn="1"/>
        </p:nvSpPr>
        <p:spPr bwMode="auto">
          <a:xfrm>
            <a:off x="4060825" y="3017838"/>
            <a:ext cx="9144000" cy="0"/>
          </a:xfrm>
          <a:prstGeom prst="rect">
            <a:avLst/>
          </a:prstGeom>
          <a:noFill/>
          <a:ln w="9525">
            <a:noFill/>
            <a:miter lim="800000"/>
            <a:headEnd/>
            <a:tailEnd/>
          </a:ln>
          <a:effectLst/>
        </p:spPr>
        <p:txBody>
          <a:bodyPr>
            <a:spAutoFit/>
          </a:bodyPr>
          <a:lstStyle/>
          <a:p>
            <a:pPr algn="ctr" eaLnBrk="0" hangingPunct="0">
              <a:defRPr/>
            </a:pPr>
            <a:endParaRPr lang="en-US" sz="1800" b="0"/>
          </a:p>
        </p:txBody>
      </p:sp>
      <p:sp>
        <p:nvSpPr>
          <p:cNvPr id="43" name="Rectangle 3131"/>
          <p:cNvSpPr>
            <a:spLocks noChangeArrowheads="1"/>
          </p:cNvSpPr>
          <p:nvPr userDrawn="1"/>
        </p:nvSpPr>
        <p:spPr bwMode="auto">
          <a:xfrm>
            <a:off x="3678238" y="2630488"/>
            <a:ext cx="9144000" cy="0"/>
          </a:xfrm>
          <a:prstGeom prst="rect">
            <a:avLst/>
          </a:prstGeom>
          <a:noFill/>
          <a:ln w="9525">
            <a:noFill/>
            <a:miter lim="800000"/>
            <a:headEnd/>
            <a:tailEnd/>
          </a:ln>
          <a:effectLst/>
        </p:spPr>
        <p:txBody>
          <a:bodyPr>
            <a:spAutoFit/>
          </a:bodyPr>
          <a:lstStyle/>
          <a:p>
            <a:pPr algn="ctr" eaLnBrk="0" hangingPunct="0">
              <a:defRPr/>
            </a:pPr>
            <a:endParaRPr lang="en-US" sz="1800" b="0"/>
          </a:p>
        </p:txBody>
      </p:sp>
      <p:sp>
        <p:nvSpPr>
          <p:cNvPr id="44" name="Rectangle 3091"/>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dirty="0"/>
              <a:t>Click to edit Master title style</a:t>
            </a:r>
          </a:p>
        </p:txBody>
      </p:sp>
      <p:sp>
        <p:nvSpPr>
          <p:cNvPr id="45" name="Rectangle 3092"/>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46" name="Rectangle 3088"/>
          <p:cNvSpPr>
            <a:spLocks noGrp="1" noChangeArrowheads="1"/>
          </p:cNvSpPr>
          <p:nvPr>
            <p:ph type="dt" sz="half" idx="10"/>
          </p:nvPr>
        </p:nvSpPr>
        <p:spPr>
          <a:xfrm>
            <a:off x="457200" y="6248400"/>
            <a:ext cx="2133600" cy="457200"/>
          </a:xfrm>
        </p:spPr>
        <p:txBody>
          <a:bodyPr/>
          <a:lstStyle>
            <a:lvl1pPr>
              <a:defRPr sz="1200" smtClean="0">
                <a:latin typeface="Arial" pitchFamily="34" charset="0"/>
              </a:defRPr>
            </a:lvl1pPr>
          </a:lstStyle>
          <a:p>
            <a:pPr>
              <a:defRPr/>
            </a:pPr>
            <a:r>
              <a:rPr lang="en-GB" smtClean="0"/>
              <a:t>09/05/2012</a:t>
            </a:r>
            <a:endParaRPr lang="en-US"/>
          </a:p>
        </p:txBody>
      </p:sp>
      <p:sp>
        <p:nvSpPr>
          <p:cNvPr id="47" name="Rectangle 3089"/>
          <p:cNvSpPr>
            <a:spLocks noGrp="1" noChangeArrowheads="1"/>
          </p:cNvSpPr>
          <p:nvPr>
            <p:ph type="ftr" sz="quarter" idx="11"/>
          </p:nvPr>
        </p:nvSpPr>
        <p:spPr>
          <a:xfrm>
            <a:off x="3124200" y="6248400"/>
            <a:ext cx="2895600" cy="457200"/>
          </a:xfrm>
        </p:spPr>
        <p:txBody>
          <a:bodyPr/>
          <a:lstStyle>
            <a:lvl1pPr>
              <a:defRPr sz="1200" smtClean="0">
                <a:latin typeface="Arial" pitchFamily="34" charset="0"/>
              </a:defRPr>
            </a:lvl1pPr>
          </a:lstStyle>
          <a:p>
            <a:pPr>
              <a:defRPr/>
            </a:pPr>
            <a:endParaRPr lang="en-US"/>
          </a:p>
        </p:txBody>
      </p:sp>
      <p:sp>
        <p:nvSpPr>
          <p:cNvPr id="48" name="Rectangle 3090"/>
          <p:cNvSpPr>
            <a:spLocks noGrp="1" noChangeArrowheads="1"/>
          </p:cNvSpPr>
          <p:nvPr>
            <p:ph type="sldNum" sz="quarter" idx="12"/>
          </p:nvPr>
        </p:nvSpPr>
        <p:spPr>
          <a:xfrm>
            <a:off x="6553200" y="6248400"/>
            <a:ext cx="2133600" cy="457200"/>
          </a:xfrm>
        </p:spPr>
        <p:txBody>
          <a:bodyPr/>
          <a:lstStyle>
            <a:lvl1pPr>
              <a:defRPr sz="1200">
                <a:latin typeface="Arial Black" charset="0"/>
              </a:defRPr>
            </a:lvl1pPr>
          </a:lstStyle>
          <a:p>
            <a:pPr>
              <a:defRPr/>
            </a:pPr>
            <a:fld id="{A2CEDCC2-E9EA-6147-86E7-944945F6A8FB}" type="slidenum">
              <a:rPr lang="en-US"/>
              <a:pPr>
                <a:defRPr/>
              </a:pPr>
              <a:t>‹#›</a:t>
            </a:fld>
            <a:endParaRPr lang="en-US"/>
          </a:p>
        </p:txBody>
      </p:sp>
    </p:spTree>
    <p:extLst>
      <p:ext uri="{BB962C8B-B14F-4D97-AF65-F5344CB8AC3E}">
        <p14:creationId xmlns:p14="http://schemas.microsoft.com/office/powerpoint/2010/main" val="8599615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09/05/2012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004026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09/05/2012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09036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09/05/2012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7735363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09/05/2012</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2016939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09/05/2012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9709411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09/05/2012</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575129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09/05/2012</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3888435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09/05/2012</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708134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09/05/2012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98141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09/05/2012</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FC1BA1-889C-4401-B3FC-833783C9DD5F}" type="slidenum">
              <a:rPr lang="en-GB" smtClean="0"/>
              <a:t>‹#›</a:t>
            </a:fld>
            <a:endParaRPr lang="en-GB"/>
          </a:p>
        </p:txBody>
      </p:sp>
    </p:spTree>
    <p:extLst>
      <p:ext uri="{BB962C8B-B14F-4D97-AF65-F5344CB8AC3E}">
        <p14:creationId xmlns:p14="http://schemas.microsoft.com/office/powerpoint/2010/main" val="1208988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19" descr="Logo CERN width=144,      height=144"/>
          <p:cNvPicPr>
            <a:picLocks noChangeAspect="1" noChangeArrowheads="1"/>
          </p:cNvPicPr>
          <p:nvPr userDrawn="1"/>
        </p:nvPicPr>
        <p:blipFill>
          <a:blip r:embed="rId13"/>
          <a:srcRect/>
          <a:stretch>
            <a:fillRect/>
          </a:stretch>
        </p:blipFill>
        <p:spPr bwMode="auto">
          <a:xfrm>
            <a:off x="8458200" y="0"/>
            <a:ext cx="685800" cy="685800"/>
          </a:xfrm>
          <a:prstGeom prst="rect">
            <a:avLst/>
          </a:prstGeom>
          <a:noFill/>
          <a:ln w="9525">
            <a:noFill/>
            <a:miter lim="800000"/>
            <a:headEnd/>
            <a:tailEnd/>
          </a:ln>
        </p:spPr>
      </p:pic>
      <p:pic>
        <p:nvPicPr>
          <p:cNvPr id="7" name="Picture 10"/>
          <p:cNvPicPr>
            <a:picLocks noChangeAspect="1"/>
          </p:cNvPicPr>
          <p:nvPr userDrawn="1"/>
        </p:nvPicPr>
        <p:blipFill>
          <a:blip r:embed="rId14"/>
          <a:srcRect l="13901" t="13901" r="11969" b="11969"/>
          <a:stretch>
            <a:fillRect/>
          </a:stretch>
        </p:blipFill>
        <p:spPr bwMode="auto">
          <a:xfrm>
            <a:off x="1263" y="-3299"/>
            <a:ext cx="794485" cy="794485"/>
          </a:xfrm>
          <a:prstGeom prst="rect">
            <a:avLst/>
          </a:prstGeom>
          <a:noFill/>
          <a:ln w="9525">
            <a:noFill/>
            <a:miter lim="800000"/>
            <a:headEnd/>
            <a:tailEnd/>
          </a:ln>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09/05/2012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FC1BA1-889C-4401-B3FC-833783C9DD5F}" type="slidenum">
              <a:rPr lang="en-GB" smtClean="0"/>
              <a:t>‹#›</a:t>
            </a:fld>
            <a:endParaRPr lang="en-GB"/>
          </a:p>
        </p:txBody>
      </p:sp>
    </p:spTree>
    <p:extLst>
      <p:ext uri="{BB962C8B-B14F-4D97-AF65-F5344CB8AC3E}">
        <p14:creationId xmlns:p14="http://schemas.microsoft.com/office/powerpoint/2010/main" val="3487511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wiki.cern.ch/twiki/bin/view/CLIC/DampingRings?sortcol=1;table=2;up=0" TargetMode="External"/><Relationship Id="rId2" Type="http://schemas.openxmlformats.org/officeDocument/2006/relationships/hyperlink" Target="https://twiki.cern.ch/twiki/bin/view/CLIC/DampingRings?sortcol=0;table=2;up=0" TargetMode="External"/><Relationship Id="rId1" Type="http://schemas.openxmlformats.org/officeDocument/2006/relationships/slideLayout" Target="../slideLayouts/slideLayout2.xml"/><Relationship Id="rId4" Type="http://schemas.openxmlformats.org/officeDocument/2006/relationships/hyperlink" Target="https://twiki.cern.ch/twiki/bin/view/CLIC/DampingRings?sortcol=2;table=2;up=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1470025"/>
          </a:xfrm>
        </p:spPr>
        <p:txBody>
          <a:bodyPr/>
          <a:lstStyle/>
          <a:p>
            <a:r>
              <a:rPr lang="en-GB" dirty="0" smtClean="0">
                <a:solidFill>
                  <a:schemeClr val="tx1"/>
                </a:solidFill>
              </a:rPr>
              <a:t>CLIC DR Beam Transfer Optics</a:t>
            </a:r>
            <a:endParaRPr lang="en-GB" dirty="0">
              <a:solidFill>
                <a:schemeClr val="tx1"/>
              </a:solidFill>
            </a:endParaRPr>
          </a:p>
        </p:txBody>
      </p:sp>
      <p:sp>
        <p:nvSpPr>
          <p:cNvPr id="5" name="Subtitle 4"/>
          <p:cNvSpPr>
            <a:spLocks noGrp="1"/>
          </p:cNvSpPr>
          <p:nvPr>
            <p:ph type="subTitle" idx="4294967295"/>
          </p:nvPr>
        </p:nvSpPr>
        <p:spPr>
          <a:xfrm>
            <a:off x="1371600" y="3886200"/>
            <a:ext cx="6400800" cy="1752600"/>
          </a:xfrm>
        </p:spPr>
        <p:txBody>
          <a:bodyPr>
            <a:normAutofit fontScale="47500" lnSpcReduction="20000"/>
          </a:bodyPr>
          <a:lstStyle/>
          <a:p>
            <a:pPr marL="0" indent="0" algn="ctr">
              <a:buNone/>
            </a:pPr>
            <a:r>
              <a:rPr lang="en-GB" dirty="0" smtClean="0"/>
              <a:t>R. Apsimon</a:t>
            </a:r>
          </a:p>
          <a:p>
            <a:pPr marL="0" indent="0" algn="ctr">
              <a:buNone/>
            </a:pPr>
            <a:r>
              <a:rPr lang="en-GB" dirty="0" smtClean="0"/>
              <a:t>CERN – TE/ABT</a:t>
            </a:r>
          </a:p>
          <a:p>
            <a:pPr marL="0" indent="0" algn="ctr">
              <a:buNone/>
            </a:pPr>
            <a:endParaRPr lang="en-GB" dirty="0"/>
          </a:p>
          <a:p>
            <a:pPr marL="0" indent="0" algn="ctr">
              <a:buNone/>
            </a:pPr>
            <a:r>
              <a:rPr lang="en-GB" dirty="0" smtClean="0"/>
              <a:t>In collaboration with</a:t>
            </a:r>
          </a:p>
          <a:p>
            <a:pPr marL="0" indent="0" algn="ctr">
              <a:buNone/>
            </a:pPr>
            <a:r>
              <a:rPr lang="en-GB" dirty="0" smtClean="0"/>
              <a:t>F. Antoniou, B. Balhan, M. Barnes, J. Borburgh,</a:t>
            </a:r>
          </a:p>
          <a:p>
            <a:pPr marL="0" indent="0" algn="ctr">
              <a:buNone/>
            </a:pPr>
            <a:r>
              <a:rPr lang="en-GB" dirty="0" smtClean="0"/>
              <a:t>Y. Papaphilippou, J. Uythoven</a:t>
            </a:r>
          </a:p>
          <a:p>
            <a:pPr marL="0" indent="0" algn="ctr">
              <a:buNone/>
            </a:pPr>
            <a:endParaRPr lang="en-GB" sz="1600" dirty="0" smtClean="0"/>
          </a:p>
          <a:p>
            <a:pPr marL="0" indent="0" algn="ctr">
              <a:buNone/>
            </a:pPr>
            <a:r>
              <a:rPr lang="en-GB" sz="1600" dirty="0" smtClean="0"/>
              <a:t>9</a:t>
            </a:r>
            <a:r>
              <a:rPr lang="en-GB" sz="1600" baseline="30000" dirty="0" smtClean="0"/>
              <a:t>th</a:t>
            </a:r>
            <a:r>
              <a:rPr lang="en-GB" sz="1600" dirty="0" smtClean="0"/>
              <a:t> April 2012</a:t>
            </a:r>
          </a:p>
        </p:txBody>
      </p:sp>
    </p:spTree>
    <p:extLst>
      <p:ext uri="{BB962C8B-B14F-4D97-AF65-F5344CB8AC3E}">
        <p14:creationId xmlns:p14="http://schemas.microsoft.com/office/powerpoint/2010/main" val="1103203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Kicker and septum parameters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84900028"/>
              </p:ext>
            </p:extLst>
          </p:nvPr>
        </p:nvGraphicFramePr>
        <p:xfrm>
          <a:off x="467544" y="1844824"/>
          <a:ext cx="3759201" cy="3470148"/>
        </p:xfrm>
        <a:graphic>
          <a:graphicData uri="http://schemas.openxmlformats.org/drawingml/2006/table">
            <a:tbl>
              <a:tblPr firstRow="1" firstCol="1" bandRow="1">
                <a:tableStyleId>{5C22544A-7EE6-4342-B048-85BDC9FD1C3A}</a:tableStyleId>
              </a:tblPr>
              <a:tblGrid>
                <a:gridCol w="2314329"/>
                <a:gridCol w="722436"/>
                <a:gridCol w="722436"/>
              </a:tblGrid>
              <a:tr h="0">
                <a:tc>
                  <a:txBody>
                    <a:bodyPr/>
                    <a:lstStyle/>
                    <a:p>
                      <a:pPr algn="ctr">
                        <a:lnSpc>
                          <a:spcPct val="115000"/>
                        </a:lnSpc>
                        <a:spcAft>
                          <a:spcPts val="0"/>
                        </a:spcAft>
                      </a:pPr>
                      <a:r>
                        <a:rPr lang="en-GB" sz="1100" dirty="0">
                          <a:effectLst/>
                        </a:rPr>
                        <a:t>Parameter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CLIC CDR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New</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smtClean="0">
                          <a:effectLst/>
                          <a:latin typeface="Calibri"/>
                          <a:ea typeface="Calibri"/>
                          <a:cs typeface="Times New Roman"/>
                        </a:rPr>
                        <a:t>Number of kickers</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1</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2</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Beam Energy (</a:t>
                      </a:r>
                      <a:r>
                        <a:rPr lang="en-GB" sz="1100" dirty="0" err="1">
                          <a:effectLst/>
                        </a:rPr>
                        <a:t>GeV</a:t>
                      </a:r>
                      <a:r>
                        <a:rPr lang="en-GB" sz="1100" dirty="0">
                          <a:effectLst/>
                        </a:rPr>
                        <a:t>)</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effectLst/>
                        </a:rPr>
                        <a:t>2.86</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2.86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smtClean="0">
                          <a:effectLst/>
                        </a:rPr>
                        <a:t>Total</a:t>
                      </a:r>
                      <a:r>
                        <a:rPr lang="en-GB" sz="1100" baseline="0" dirty="0" smtClean="0">
                          <a:effectLst/>
                        </a:rPr>
                        <a:t> deflection angle</a:t>
                      </a:r>
                      <a:r>
                        <a:rPr lang="en-GB" sz="1100" dirty="0" smtClean="0">
                          <a:effectLst/>
                        </a:rPr>
                        <a:t>(</a:t>
                      </a:r>
                      <a:r>
                        <a:rPr lang="en-GB" sz="1100" dirty="0" err="1" smtClean="0">
                          <a:effectLst/>
                        </a:rPr>
                        <a:t>mrad</a:t>
                      </a:r>
                      <a:r>
                        <a:rPr lang="en-GB" sz="1100" dirty="0">
                          <a:effectLst/>
                        </a:rPr>
                        <a:t>)</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1.5</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2.68</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b="1" dirty="0">
                          <a:effectLst/>
                        </a:rPr>
                        <a:t>Aperture (mm)</a:t>
                      </a:r>
                      <a:endParaRPr lang="en-GB" sz="1100" b="1"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effectLst/>
                        </a:rPr>
                        <a:t>20</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effectLst/>
                        </a:rPr>
                        <a:t>20</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Field rise &amp; fall times (ns)</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1000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1000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Pulse flat top duration (ns)</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160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160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Flat top reproducibility</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Injection stability</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-3</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-3</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Extraction stability</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Injection field homogeneity (%)</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0. 1</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0.1</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Extraction field homogeneity (%)</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0.01</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0.01</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Repetition rate (Hz)</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50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50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Total length (m)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 </a:t>
                      </a:r>
                      <a:r>
                        <a:rPr lang="en-GB" sz="1100" dirty="0" smtClean="0">
                          <a:solidFill>
                            <a:srgbClr val="FF0000"/>
                          </a:solidFill>
                          <a:effectLst/>
                        </a:rPr>
                        <a:t>2.45</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2.25</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Effective stripline length (m)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≈1.7</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≈1.58</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Vacuum (mbar)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Pulse voltage per stripline (kV)</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 12.5</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 </a:t>
                      </a:r>
                      <a:r>
                        <a:rPr lang="en-GB" sz="1100" dirty="0" smtClean="0">
                          <a:solidFill>
                            <a:srgbClr val="FF0000"/>
                          </a:solidFill>
                          <a:effectLst/>
                        </a:rPr>
                        <a:t>12.18</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Stripline pulse current (50Ω load) (A)</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 250</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 </a:t>
                      </a:r>
                      <a:r>
                        <a:rPr lang="en-GB" sz="1100" dirty="0" smtClean="0">
                          <a:solidFill>
                            <a:srgbClr val="FF0000"/>
                          </a:solidFill>
                          <a:effectLst/>
                        </a:rPr>
                        <a:t>244</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02FC1BA1-889C-4401-B3FC-833783C9DD5F}" type="slidenum">
              <a:rPr lang="en-GB" smtClean="0"/>
              <a:t>10</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val="2819952501"/>
              </p:ext>
            </p:extLst>
          </p:nvPr>
        </p:nvGraphicFramePr>
        <p:xfrm>
          <a:off x="4716016" y="1844824"/>
          <a:ext cx="4152257" cy="3084576"/>
        </p:xfrm>
        <a:graphic>
          <a:graphicData uri="http://schemas.openxmlformats.org/drawingml/2006/table">
            <a:tbl>
              <a:tblPr firstRow="1" firstCol="1" bandRow="1">
                <a:tableStyleId>{5C22544A-7EE6-4342-B048-85BDC9FD1C3A}</a:tableStyleId>
              </a:tblPr>
              <a:tblGrid>
                <a:gridCol w="1645285"/>
                <a:gridCol w="629350"/>
                <a:gridCol w="629985"/>
                <a:gridCol w="629350"/>
                <a:gridCol w="618287"/>
              </a:tblGrid>
              <a:tr h="0">
                <a:tc>
                  <a:txBody>
                    <a:bodyPr/>
                    <a:lstStyle/>
                    <a:p>
                      <a:pPr algn="ctr">
                        <a:lnSpc>
                          <a:spcPct val="115000"/>
                        </a:lnSpc>
                        <a:spcAft>
                          <a:spcPts val="0"/>
                        </a:spcAft>
                      </a:pPr>
                      <a:r>
                        <a:rPr lang="en-GB" sz="1100" dirty="0">
                          <a:effectLst/>
                        </a:rPr>
                        <a:t>Parameter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CDR thin</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CDR thick</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New thin</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New thick</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smtClean="0">
                          <a:effectLst/>
                          <a:latin typeface="Calibri"/>
                          <a:ea typeface="Calibri"/>
                          <a:cs typeface="Times New Roman"/>
                        </a:rPr>
                        <a:t>Number of</a:t>
                      </a:r>
                      <a:r>
                        <a:rPr lang="en-GB" sz="1100" baseline="0" dirty="0" smtClean="0">
                          <a:effectLst/>
                          <a:latin typeface="Calibri"/>
                          <a:ea typeface="Calibri"/>
                          <a:cs typeface="Times New Roman"/>
                        </a:rPr>
                        <a:t> magnets</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1</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1</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1</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latin typeface="Calibri"/>
                          <a:ea typeface="Calibri"/>
                          <a:cs typeface="Times New Roman"/>
                        </a:rPr>
                        <a:t>2</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Beam energy (</a:t>
                      </a:r>
                      <a:r>
                        <a:rPr lang="en-GB" sz="1100" dirty="0" err="1">
                          <a:effectLst/>
                        </a:rPr>
                        <a:t>GeV</a:t>
                      </a:r>
                      <a:r>
                        <a:rPr lang="en-GB" sz="1100" dirty="0">
                          <a:effectLst/>
                        </a:rPr>
                        <a:t>)</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2.86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2.86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2.86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2.86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a:effectLst/>
                        </a:rPr>
                        <a:t>Deflection Angle (mrad)</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20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180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20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96.2</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smtClean="0">
                          <a:effectLst/>
                        </a:rPr>
                        <a:t>Vertical acceptance </a:t>
                      </a:r>
                      <a:r>
                        <a:rPr lang="en-GB" sz="1100" dirty="0">
                          <a:effectLst/>
                        </a:rPr>
                        <a:t>(mm)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5</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5</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5.4</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4.6</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smtClean="0">
                          <a:effectLst/>
                        </a:rPr>
                        <a:t>Apparent septum </a:t>
                      </a:r>
                      <a:r>
                        <a:rPr lang="en-GB" sz="1100" dirty="0">
                          <a:effectLst/>
                        </a:rPr>
                        <a:t>thickness (mm)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5</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20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10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a:solidFill>
                            <a:srgbClr val="FF0000"/>
                          </a:solidFill>
                          <a:effectLst/>
                        </a:rPr>
                        <a:t>25</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Length (m)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2.0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effectLst/>
                        </a:rPr>
                        <a:t>1.0</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Injection stability</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-5</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-4</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-5</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Extraction stability</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-5</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-5</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 2×10</a:t>
                      </a:r>
                      <a:r>
                        <a:rPr lang="en-GB" sz="1100" baseline="30000">
                          <a:effectLst/>
                        </a:rPr>
                        <a:t>-6</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Pulsed mode</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DC</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DC</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DC</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DC</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Available length (m)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 1.5</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 2.5</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1.0</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1.0</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Vacuum (mbar)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effectLst/>
                        </a:rPr>
                        <a:t>10</a:t>
                      </a:r>
                      <a:r>
                        <a:rPr lang="en-GB" sz="1100" baseline="30000">
                          <a:effectLst/>
                        </a:rPr>
                        <a:t>-10</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Gap field (T)</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0.19</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0.86</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0.19</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0.92</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lnSpc>
                          <a:spcPct val="115000"/>
                        </a:lnSpc>
                        <a:spcAft>
                          <a:spcPts val="0"/>
                        </a:spcAft>
                      </a:pPr>
                      <a:r>
                        <a:rPr lang="en-GB" sz="1100" dirty="0">
                          <a:effectLst/>
                        </a:rPr>
                        <a:t>Coil current (kA)</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0.8</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3.4</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a:solidFill>
                            <a:srgbClr val="FF0000"/>
                          </a:solidFill>
                          <a:effectLst/>
                        </a:rPr>
                        <a:t>0.82</a:t>
                      </a:r>
                      <a:endParaRPr lang="en-GB" sz="110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rgbClr val="FF0000"/>
                          </a:solidFill>
                          <a:effectLst/>
                        </a:rPr>
                        <a:t>3.36</a:t>
                      </a:r>
                      <a:endParaRPr lang="en-GB" sz="1100" dirty="0">
                        <a:solidFill>
                          <a:srgbClr val="FF0000"/>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p:cNvSpPr txBox="1"/>
          <p:nvPr/>
        </p:nvSpPr>
        <p:spPr>
          <a:xfrm>
            <a:off x="467544" y="5284365"/>
            <a:ext cx="3744416" cy="1384995"/>
          </a:xfrm>
          <a:prstGeom prst="rect">
            <a:avLst/>
          </a:prstGeom>
          <a:noFill/>
        </p:spPr>
        <p:txBody>
          <a:bodyPr wrap="square" rtlCol="0">
            <a:spAutoFit/>
          </a:bodyPr>
          <a:lstStyle/>
          <a:p>
            <a:r>
              <a:rPr lang="en-GB" sz="1400" b="1" u="sng" dirty="0" smtClean="0"/>
              <a:t>Kicker design constraints</a:t>
            </a:r>
            <a:endParaRPr lang="en-GB" sz="1400" dirty="0" smtClean="0"/>
          </a:p>
          <a:p>
            <a:pPr marL="285750" indent="-285750">
              <a:buFont typeface="Arial" pitchFamily="34" charset="0"/>
              <a:buChar char="•"/>
            </a:pPr>
            <a:r>
              <a:rPr lang="en-GB" sz="1400" dirty="0" smtClean="0"/>
              <a:t>Pulse voltage = 12.5 kV ± 1kV</a:t>
            </a:r>
          </a:p>
          <a:p>
            <a:pPr marL="285750" indent="-285750">
              <a:buFont typeface="Arial" pitchFamily="34" charset="0"/>
              <a:buChar char="•"/>
            </a:pPr>
            <a:r>
              <a:rPr lang="en-GB" sz="1400" dirty="0" smtClean="0"/>
              <a:t>Aperture = 20mm</a:t>
            </a:r>
          </a:p>
          <a:p>
            <a:pPr marL="285750" indent="-285750">
              <a:buFont typeface="Arial" pitchFamily="34" charset="0"/>
              <a:buChar char="•"/>
            </a:pPr>
            <a:endParaRPr lang="en-GB" sz="1400" dirty="0" smtClean="0"/>
          </a:p>
          <a:p>
            <a:pPr marL="285750" indent="-285750">
              <a:buFont typeface="Arial" pitchFamily="34" charset="0"/>
              <a:buChar char="•"/>
            </a:pPr>
            <a:r>
              <a:rPr lang="en-GB" sz="1400" dirty="0" smtClean="0"/>
              <a:t>Current design uses 2 kickers, although may use 1 kicker of length 4.5m; easier to build.</a:t>
            </a:r>
            <a:endParaRPr lang="en-GB" sz="1400" dirty="0"/>
          </a:p>
        </p:txBody>
      </p:sp>
      <p:sp>
        <p:nvSpPr>
          <p:cNvPr id="11" name="TextBox 10"/>
          <p:cNvSpPr txBox="1"/>
          <p:nvPr/>
        </p:nvSpPr>
        <p:spPr>
          <a:xfrm>
            <a:off x="4641311" y="5003884"/>
            <a:ext cx="4320480" cy="1600438"/>
          </a:xfrm>
          <a:prstGeom prst="rect">
            <a:avLst/>
          </a:prstGeom>
          <a:noFill/>
        </p:spPr>
        <p:txBody>
          <a:bodyPr wrap="square" rtlCol="0">
            <a:spAutoFit/>
          </a:bodyPr>
          <a:lstStyle/>
          <a:p>
            <a:r>
              <a:rPr lang="en-GB" sz="1400" b="1" u="sng" dirty="0" smtClean="0"/>
              <a:t>Septum design constraints</a:t>
            </a:r>
          </a:p>
          <a:p>
            <a:pPr marL="285750" indent="-285750">
              <a:buFont typeface="Arial" pitchFamily="34" charset="0"/>
              <a:buChar char="•"/>
            </a:pPr>
            <a:r>
              <a:rPr lang="en-GB" sz="1400" dirty="0" smtClean="0"/>
              <a:t>Gap field ≤ 1T</a:t>
            </a:r>
          </a:p>
          <a:p>
            <a:pPr marL="285750" indent="-285750">
              <a:buFont typeface="Arial" pitchFamily="34" charset="0"/>
              <a:buChar char="•"/>
            </a:pPr>
            <a:endParaRPr lang="en-GB" sz="1400" dirty="0"/>
          </a:p>
          <a:p>
            <a:pPr marL="285750" indent="-285750">
              <a:buFont typeface="Arial" pitchFamily="34" charset="0"/>
              <a:buChar char="•"/>
            </a:pPr>
            <a:r>
              <a:rPr lang="en-GB" sz="1400" dirty="0" smtClean="0"/>
              <a:t>Current design uses 1 thin septum (S1) and 2 thick septa (S2). Large deflection in thick septum, so might reduce length and use 3 thick septa; this will reduce the horizontal aperture.</a:t>
            </a:r>
            <a:endParaRPr lang="en-GB" sz="1400" dirty="0"/>
          </a:p>
        </p:txBody>
      </p:sp>
      <p:sp>
        <p:nvSpPr>
          <p:cNvPr id="12" name="TextBox 11"/>
          <p:cNvSpPr txBox="1"/>
          <p:nvPr/>
        </p:nvSpPr>
        <p:spPr>
          <a:xfrm>
            <a:off x="467544" y="1260763"/>
            <a:ext cx="3096344" cy="600164"/>
          </a:xfrm>
          <a:prstGeom prst="rect">
            <a:avLst/>
          </a:prstGeom>
          <a:noFill/>
        </p:spPr>
        <p:txBody>
          <a:bodyPr wrap="square" rtlCol="0">
            <a:spAutoFit/>
          </a:bodyPr>
          <a:lstStyle/>
          <a:p>
            <a:r>
              <a:rPr lang="en-GB" sz="1100" b="1" u="sng" dirty="0" smtClean="0"/>
              <a:t>Kicker parameters</a:t>
            </a:r>
          </a:p>
          <a:p>
            <a:r>
              <a:rPr lang="en-GB" sz="1100" dirty="0" smtClean="0"/>
              <a:t>(Red values are the ones that have changed since the CLIC CDR)</a:t>
            </a:r>
            <a:endParaRPr lang="en-GB" sz="1100" dirty="0"/>
          </a:p>
        </p:txBody>
      </p:sp>
      <p:sp>
        <p:nvSpPr>
          <p:cNvPr id="13" name="TextBox 12"/>
          <p:cNvSpPr txBox="1"/>
          <p:nvPr/>
        </p:nvSpPr>
        <p:spPr>
          <a:xfrm>
            <a:off x="4716016" y="1251953"/>
            <a:ext cx="3027033" cy="600164"/>
          </a:xfrm>
          <a:prstGeom prst="rect">
            <a:avLst/>
          </a:prstGeom>
          <a:noFill/>
        </p:spPr>
        <p:txBody>
          <a:bodyPr wrap="square" rtlCol="0">
            <a:spAutoFit/>
          </a:bodyPr>
          <a:lstStyle/>
          <a:p>
            <a:r>
              <a:rPr lang="en-GB" sz="1100" b="1" u="sng" dirty="0" smtClean="0"/>
              <a:t>Septum parameters</a:t>
            </a:r>
          </a:p>
          <a:p>
            <a:r>
              <a:rPr lang="en-GB" sz="1100" dirty="0" smtClean="0"/>
              <a:t>(Red values are the ones that have changed since the CLIC CDR)</a:t>
            </a:r>
            <a:endParaRPr lang="en-GB" sz="1100" dirty="0"/>
          </a:p>
        </p:txBody>
      </p:sp>
    </p:spTree>
    <p:extLst>
      <p:ext uri="{BB962C8B-B14F-4D97-AF65-F5344CB8AC3E}">
        <p14:creationId xmlns:p14="http://schemas.microsoft.com/office/powerpoint/2010/main" val="1497326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Septum stray field considerations</a:t>
            </a:r>
            <a:endParaRPr lang="en-GB" dirty="0"/>
          </a:p>
        </p:txBody>
      </p:sp>
      <p:sp>
        <p:nvSpPr>
          <p:cNvPr id="3" name="Content Placeholder 2"/>
          <p:cNvSpPr>
            <a:spLocks noGrp="1"/>
          </p:cNvSpPr>
          <p:nvPr>
            <p:ph idx="1"/>
          </p:nvPr>
        </p:nvSpPr>
        <p:spPr/>
        <p:txBody>
          <a:bodyPr>
            <a:normAutofit lnSpcReduction="10000"/>
          </a:bodyPr>
          <a:lstStyle/>
          <a:p>
            <a:r>
              <a:rPr lang="en-GB" dirty="0" smtClean="0"/>
              <a:t>Neglecting stray fields from septum magnets</a:t>
            </a:r>
          </a:p>
          <a:p>
            <a:pPr lvl="1"/>
            <a:r>
              <a:rPr lang="en-GB" dirty="0" smtClean="0"/>
              <a:t>DR has perfect 2-fold rotational symmetry</a:t>
            </a:r>
          </a:p>
          <a:p>
            <a:pPr lvl="1"/>
            <a:r>
              <a:rPr lang="en-GB" dirty="0" err="1" smtClean="0"/>
              <a:t>Inj</a:t>
            </a:r>
            <a:r>
              <a:rPr lang="en-GB" dirty="0" smtClean="0"/>
              <a:t> and </a:t>
            </a:r>
            <a:r>
              <a:rPr lang="en-GB" dirty="0" err="1" smtClean="0"/>
              <a:t>ext</a:t>
            </a:r>
            <a:r>
              <a:rPr lang="en-GB" dirty="0" smtClean="0"/>
              <a:t> cells + corresponding matching cells identical</a:t>
            </a:r>
          </a:p>
          <a:p>
            <a:pPr lvl="1"/>
            <a:r>
              <a:rPr lang="en-GB" dirty="0" smtClean="0"/>
              <a:t>Injection system same as extraction, but order of elements reversed </a:t>
            </a:r>
          </a:p>
          <a:p>
            <a:r>
              <a:rPr lang="en-GB" dirty="0" smtClean="0"/>
              <a:t>Stray fields break lattice symmetry</a:t>
            </a:r>
          </a:p>
          <a:p>
            <a:r>
              <a:rPr lang="en-GB" dirty="0" smtClean="0">
                <a:solidFill>
                  <a:srgbClr val="92D050"/>
                </a:solidFill>
              </a:rPr>
              <a:t>Question: How much stray field can we tolerate?</a:t>
            </a:r>
            <a:endParaRPr lang="en-GB" dirty="0">
              <a:solidFill>
                <a:srgbClr val="92D050"/>
              </a:solidFill>
            </a:endParaRPr>
          </a:p>
        </p:txBody>
      </p:sp>
      <p:sp>
        <p:nvSpPr>
          <p:cNvPr id="5" name="Slide Number Placeholder 4"/>
          <p:cNvSpPr>
            <a:spLocks noGrp="1"/>
          </p:cNvSpPr>
          <p:nvPr>
            <p:ph type="sldNum" sz="quarter" idx="12"/>
          </p:nvPr>
        </p:nvSpPr>
        <p:spPr/>
        <p:txBody>
          <a:bodyPr/>
          <a:lstStyle/>
          <a:p>
            <a:fld id="{02FC1BA1-889C-4401-B3FC-833783C9DD5F}" type="slidenum">
              <a:rPr lang="en-GB" smtClean="0"/>
              <a:t>11</a:t>
            </a:fld>
            <a:endParaRPr lang="en-GB"/>
          </a:p>
        </p:txBody>
      </p:sp>
    </p:spTree>
    <p:extLst>
      <p:ext uri="{BB962C8B-B14F-4D97-AF65-F5344CB8AC3E}">
        <p14:creationId xmlns:p14="http://schemas.microsoft.com/office/powerpoint/2010/main" val="1201519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Compensating for stray field</a:t>
            </a:r>
            <a:endParaRPr lang="en-GB" dirty="0"/>
          </a:p>
        </p:txBody>
      </p:sp>
      <p:sp>
        <p:nvSpPr>
          <p:cNvPr id="3" name="Content Placeholder 2"/>
          <p:cNvSpPr>
            <a:spLocks noGrp="1"/>
          </p:cNvSpPr>
          <p:nvPr>
            <p:ph idx="1"/>
          </p:nvPr>
        </p:nvSpPr>
        <p:spPr/>
        <p:txBody>
          <a:bodyPr>
            <a:normAutofit/>
          </a:bodyPr>
          <a:lstStyle/>
          <a:p>
            <a:r>
              <a:rPr lang="en-GB" dirty="0" smtClean="0"/>
              <a:t>Neglect dipole term</a:t>
            </a:r>
          </a:p>
          <a:p>
            <a:pPr lvl="1"/>
            <a:r>
              <a:rPr lang="en-GB" dirty="0" smtClean="0"/>
              <a:t>Can be compensated with correctors</a:t>
            </a:r>
          </a:p>
          <a:p>
            <a:r>
              <a:rPr lang="en-GB" dirty="0" smtClean="0"/>
              <a:t>Quadrupole terms</a:t>
            </a:r>
          </a:p>
          <a:p>
            <a:pPr lvl="1"/>
            <a:r>
              <a:rPr lang="en-GB" dirty="0" smtClean="0"/>
              <a:t>Match quads in </a:t>
            </a:r>
            <a:r>
              <a:rPr lang="en-GB" dirty="0" err="1" smtClean="0"/>
              <a:t>inj</a:t>
            </a:r>
            <a:r>
              <a:rPr lang="en-GB" dirty="0" smtClean="0"/>
              <a:t>/</a:t>
            </a:r>
            <a:r>
              <a:rPr lang="en-GB" dirty="0" err="1" smtClean="0"/>
              <a:t>ext</a:t>
            </a:r>
            <a:r>
              <a:rPr lang="en-GB" dirty="0" smtClean="0"/>
              <a:t> cells and 4 matching cells.</a:t>
            </a:r>
          </a:p>
          <a:p>
            <a:r>
              <a:rPr lang="en-GB" dirty="0" err="1" smtClean="0"/>
              <a:t>Sextupole</a:t>
            </a:r>
            <a:r>
              <a:rPr lang="en-GB" dirty="0" smtClean="0"/>
              <a:t> terms</a:t>
            </a:r>
          </a:p>
          <a:p>
            <a:pPr lvl="1"/>
            <a:r>
              <a:rPr lang="en-GB" dirty="0" smtClean="0"/>
              <a:t>Match </a:t>
            </a:r>
            <a:r>
              <a:rPr lang="en-GB" dirty="0" err="1" smtClean="0"/>
              <a:t>sextupole</a:t>
            </a:r>
            <a:r>
              <a:rPr lang="en-GB" dirty="0" smtClean="0"/>
              <a:t> strengths to correct chromaticity.</a:t>
            </a:r>
          </a:p>
          <a:p>
            <a:r>
              <a:rPr lang="en-GB" dirty="0" smtClean="0"/>
              <a:t>Higher order terms not corrected</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12</a:t>
            </a:fld>
            <a:endParaRPr lang="en-GB"/>
          </a:p>
        </p:txBody>
      </p:sp>
    </p:spTree>
    <p:extLst>
      <p:ext uri="{BB962C8B-B14F-4D97-AF65-F5344CB8AC3E}">
        <p14:creationId xmlns:p14="http://schemas.microsoft.com/office/powerpoint/2010/main" val="10715085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Field simulations for septum magnets</a:t>
            </a:r>
            <a:endParaRPr lang="en-GB" dirty="0"/>
          </a:p>
        </p:txBody>
      </p:sp>
      <p:sp>
        <p:nvSpPr>
          <p:cNvPr id="3" name="Content Placeholder 2"/>
          <p:cNvSpPr>
            <a:spLocks noGrp="1"/>
          </p:cNvSpPr>
          <p:nvPr>
            <p:ph idx="1"/>
          </p:nvPr>
        </p:nvSpPr>
        <p:spPr/>
        <p:txBody>
          <a:bodyPr/>
          <a:lstStyle/>
          <a:p>
            <a:r>
              <a:rPr lang="en-GB" dirty="0" smtClean="0"/>
              <a:t>Early simulation results for the septum stray fields.</a:t>
            </a:r>
          </a:p>
          <a:p>
            <a:pPr lvl="1"/>
            <a:r>
              <a:rPr lang="en-GB" dirty="0" smtClean="0"/>
              <a:t>Currently 2D modelling using FLUX2D (</a:t>
            </a:r>
            <a:r>
              <a:rPr lang="en-GB" dirty="0" err="1" smtClean="0"/>
              <a:t>Cedrat</a:t>
            </a:r>
            <a:r>
              <a:rPr lang="en-GB" dirty="0" smtClean="0"/>
              <a:t>)</a:t>
            </a:r>
          </a:p>
          <a:p>
            <a:pPr lvl="1"/>
            <a:r>
              <a:rPr lang="en-GB" dirty="0" smtClean="0"/>
              <a:t>Check whether stray field requirements are feasible.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13</a:t>
            </a:fld>
            <a:endParaRPr lang="en-GB"/>
          </a:p>
        </p:txBody>
      </p:sp>
    </p:spTree>
    <p:extLst>
      <p:ext uri="{BB962C8B-B14F-4D97-AF65-F5344CB8AC3E}">
        <p14:creationId xmlns:p14="http://schemas.microsoft.com/office/powerpoint/2010/main" val="4128564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modelling of thin septum</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14</a:t>
            </a:fld>
            <a:endParaRPr lang="en-GB"/>
          </a:p>
        </p:txBody>
      </p:sp>
      <p:pic>
        <p:nvPicPr>
          <p:cNvPr id="6" name="Picture 5"/>
          <p:cNvPicPr/>
          <p:nvPr/>
        </p:nvPicPr>
        <p:blipFill>
          <a:blip r:embed="rId2" cstate="print"/>
          <a:stretch>
            <a:fillRect/>
          </a:stretch>
        </p:blipFill>
        <p:spPr>
          <a:xfrm>
            <a:off x="4443048" y="1412776"/>
            <a:ext cx="4703445" cy="3744595"/>
          </a:xfrm>
          <a:prstGeom prst="rect">
            <a:avLst/>
          </a:prstGeom>
        </p:spPr>
      </p:pic>
      <p:pic>
        <p:nvPicPr>
          <p:cNvPr id="7" name="Picture 6"/>
          <p:cNvPicPr/>
          <p:nvPr/>
        </p:nvPicPr>
        <p:blipFill>
          <a:blip r:embed="rId3" cstate="print"/>
          <a:stretch>
            <a:fillRect/>
          </a:stretch>
        </p:blipFill>
        <p:spPr>
          <a:xfrm>
            <a:off x="0" y="1484783"/>
            <a:ext cx="4459994" cy="1800289"/>
          </a:xfrm>
          <a:prstGeom prst="rect">
            <a:avLst/>
          </a:prstGeom>
        </p:spPr>
      </p:pic>
      <p:pic>
        <p:nvPicPr>
          <p:cNvPr id="8" name="Picture 7"/>
          <p:cNvPicPr/>
          <p:nvPr/>
        </p:nvPicPr>
        <p:blipFill>
          <a:blip r:embed="rId4" cstate="print"/>
          <a:stretch>
            <a:fillRect/>
          </a:stretch>
        </p:blipFill>
        <p:spPr>
          <a:xfrm>
            <a:off x="0" y="4267165"/>
            <a:ext cx="4459994" cy="1394083"/>
          </a:xfrm>
          <a:prstGeom prst="rect">
            <a:avLst/>
          </a:prstGeom>
        </p:spPr>
      </p:pic>
      <p:sp>
        <p:nvSpPr>
          <p:cNvPr id="9" name="TextBox 8"/>
          <p:cNvSpPr txBox="1"/>
          <p:nvPr/>
        </p:nvSpPr>
        <p:spPr>
          <a:xfrm>
            <a:off x="0" y="3285073"/>
            <a:ext cx="4459994" cy="523220"/>
          </a:xfrm>
          <a:prstGeom prst="rect">
            <a:avLst/>
          </a:prstGeom>
          <a:noFill/>
        </p:spPr>
        <p:txBody>
          <a:bodyPr wrap="square" rtlCol="0">
            <a:spAutoFit/>
          </a:bodyPr>
          <a:lstStyle/>
          <a:p>
            <a:r>
              <a:rPr lang="en-GB" sz="1400" dirty="0" smtClean="0"/>
              <a:t>Field distribution for thin septum. </a:t>
            </a:r>
          </a:p>
          <a:p>
            <a:r>
              <a:rPr lang="en-GB" sz="1400" dirty="0" smtClean="0"/>
              <a:t>Gap field is 0.02T</a:t>
            </a:r>
            <a:endParaRPr lang="en-GB" sz="1400" dirty="0"/>
          </a:p>
        </p:txBody>
      </p:sp>
      <p:sp>
        <p:nvSpPr>
          <p:cNvPr id="10" name="TextBox 9"/>
          <p:cNvSpPr txBox="1"/>
          <p:nvPr/>
        </p:nvSpPr>
        <p:spPr>
          <a:xfrm>
            <a:off x="0" y="5661248"/>
            <a:ext cx="4459994" cy="307777"/>
          </a:xfrm>
          <a:prstGeom prst="rect">
            <a:avLst/>
          </a:prstGeom>
          <a:noFill/>
        </p:spPr>
        <p:txBody>
          <a:bodyPr wrap="square" rtlCol="0">
            <a:spAutoFit/>
          </a:bodyPr>
          <a:lstStyle/>
          <a:p>
            <a:r>
              <a:rPr lang="en-GB" sz="1400" dirty="0" smtClean="0"/>
              <a:t>Field homogeneity for thin septum.</a:t>
            </a:r>
            <a:endParaRPr lang="en-GB" sz="1400" dirty="0"/>
          </a:p>
        </p:txBody>
      </p:sp>
      <p:sp>
        <p:nvSpPr>
          <p:cNvPr id="11" name="TextBox 10"/>
          <p:cNvSpPr txBox="1"/>
          <p:nvPr/>
        </p:nvSpPr>
        <p:spPr>
          <a:xfrm>
            <a:off x="4466812" y="5157370"/>
            <a:ext cx="4576502" cy="1384995"/>
          </a:xfrm>
          <a:prstGeom prst="rect">
            <a:avLst/>
          </a:prstGeom>
          <a:noFill/>
        </p:spPr>
        <p:txBody>
          <a:bodyPr wrap="square" rtlCol="0">
            <a:spAutoFit/>
          </a:bodyPr>
          <a:lstStyle/>
          <a:p>
            <a:r>
              <a:rPr lang="en-GB" sz="1400" dirty="0" smtClean="0"/>
              <a:t>Magnitude of the stray field on the mid plane from the outer septum edge (0mm) to 75mm.</a:t>
            </a:r>
          </a:p>
          <a:p>
            <a:endParaRPr lang="en-GB" sz="1400" dirty="0"/>
          </a:p>
          <a:p>
            <a:r>
              <a:rPr lang="en-GB" sz="1400" dirty="0" smtClean="0"/>
              <a:t>The peak stray field is 82</a:t>
            </a:r>
            <a:r>
              <a:rPr lang="el-GR" sz="1400" dirty="0" smtClean="0"/>
              <a:t>μ</a:t>
            </a:r>
            <a:r>
              <a:rPr lang="en-GB" sz="1400" dirty="0" smtClean="0"/>
              <a:t>T which is approximately 0.04% of the gap field; well below the required 0.5% for the thin septum.</a:t>
            </a:r>
            <a:endParaRPr lang="en-GB" sz="1400" dirty="0"/>
          </a:p>
        </p:txBody>
      </p:sp>
    </p:spTree>
    <p:extLst>
      <p:ext uri="{BB962C8B-B14F-4D97-AF65-F5344CB8AC3E}">
        <p14:creationId xmlns:p14="http://schemas.microsoft.com/office/powerpoint/2010/main" val="8999255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modelling of thick septum </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15</a:t>
            </a:fld>
            <a:endParaRPr lang="en-GB"/>
          </a:p>
        </p:txBody>
      </p:sp>
      <p:pic>
        <p:nvPicPr>
          <p:cNvPr id="6" name="Picture 5"/>
          <p:cNvPicPr/>
          <p:nvPr/>
        </p:nvPicPr>
        <p:blipFill>
          <a:blip r:embed="rId2" cstate="print"/>
          <a:stretch>
            <a:fillRect/>
          </a:stretch>
        </p:blipFill>
        <p:spPr>
          <a:xfrm>
            <a:off x="0" y="1340768"/>
            <a:ext cx="4377107" cy="1861701"/>
          </a:xfrm>
          <a:prstGeom prst="rect">
            <a:avLst/>
          </a:prstGeom>
        </p:spPr>
      </p:pic>
      <p:pic>
        <p:nvPicPr>
          <p:cNvPr id="7" name="Picture 6"/>
          <p:cNvPicPr/>
          <p:nvPr/>
        </p:nvPicPr>
        <p:blipFill>
          <a:blip r:embed="rId3" cstate="print"/>
          <a:stretch>
            <a:fillRect/>
          </a:stretch>
        </p:blipFill>
        <p:spPr>
          <a:xfrm>
            <a:off x="0" y="4287394"/>
            <a:ext cx="4377107" cy="1843273"/>
          </a:xfrm>
          <a:prstGeom prst="rect">
            <a:avLst/>
          </a:prstGeom>
        </p:spPr>
      </p:pic>
      <p:pic>
        <p:nvPicPr>
          <p:cNvPr id="8" name="Picture 7"/>
          <p:cNvPicPr/>
          <p:nvPr/>
        </p:nvPicPr>
        <p:blipFill>
          <a:blip r:embed="rId4" cstate="print"/>
          <a:stretch>
            <a:fillRect/>
          </a:stretch>
        </p:blipFill>
        <p:spPr>
          <a:xfrm>
            <a:off x="4500916" y="1340768"/>
            <a:ext cx="4643084" cy="3816424"/>
          </a:xfrm>
          <a:prstGeom prst="rect">
            <a:avLst/>
          </a:prstGeom>
        </p:spPr>
      </p:pic>
      <p:sp>
        <p:nvSpPr>
          <p:cNvPr id="9" name="TextBox 8"/>
          <p:cNvSpPr txBox="1"/>
          <p:nvPr/>
        </p:nvSpPr>
        <p:spPr>
          <a:xfrm>
            <a:off x="0" y="3202469"/>
            <a:ext cx="4377107" cy="523220"/>
          </a:xfrm>
          <a:prstGeom prst="rect">
            <a:avLst/>
          </a:prstGeom>
          <a:noFill/>
        </p:spPr>
        <p:txBody>
          <a:bodyPr wrap="square" rtlCol="0">
            <a:spAutoFit/>
          </a:bodyPr>
          <a:lstStyle/>
          <a:p>
            <a:r>
              <a:rPr lang="en-GB" sz="1400" dirty="0" smtClean="0"/>
              <a:t>Field distribution for thick septum.</a:t>
            </a:r>
          </a:p>
          <a:p>
            <a:r>
              <a:rPr lang="en-GB" sz="1400" dirty="0" smtClean="0"/>
              <a:t>Gap field is 0.92T</a:t>
            </a:r>
            <a:endParaRPr lang="en-GB" sz="1400" dirty="0"/>
          </a:p>
        </p:txBody>
      </p:sp>
      <p:sp>
        <p:nvSpPr>
          <p:cNvPr id="10" name="TextBox 9"/>
          <p:cNvSpPr txBox="1"/>
          <p:nvPr/>
        </p:nvSpPr>
        <p:spPr>
          <a:xfrm>
            <a:off x="0" y="6130667"/>
            <a:ext cx="4283968" cy="307777"/>
          </a:xfrm>
          <a:prstGeom prst="rect">
            <a:avLst/>
          </a:prstGeom>
          <a:noFill/>
        </p:spPr>
        <p:txBody>
          <a:bodyPr wrap="square" rtlCol="0">
            <a:spAutoFit/>
          </a:bodyPr>
          <a:lstStyle/>
          <a:p>
            <a:r>
              <a:rPr lang="en-GB" sz="1400" dirty="0" smtClean="0"/>
              <a:t>Field homogeneity for thick septum</a:t>
            </a:r>
            <a:endParaRPr lang="en-GB" sz="1400" dirty="0"/>
          </a:p>
        </p:txBody>
      </p:sp>
      <p:sp>
        <p:nvSpPr>
          <p:cNvPr id="11" name="TextBox 10"/>
          <p:cNvSpPr txBox="1"/>
          <p:nvPr/>
        </p:nvSpPr>
        <p:spPr>
          <a:xfrm>
            <a:off x="4466812" y="5157370"/>
            <a:ext cx="4576502" cy="1169551"/>
          </a:xfrm>
          <a:prstGeom prst="rect">
            <a:avLst/>
          </a:prstGeom>
          <a:noFill/>
        </p:spPr>
        <p:txBody>
          <a:bodyPr wrap="square" rtlCol="0">
            <a:spAutoFit/>
          </a:bodyPr>
          <a:lstStyle/>
          <a:p>
            <a:r>
              <a:rPr lang="en-GB" sz="1400" dirty="0" smtClean="0"/>
              <a:t>Magnitude of the stray field on the mid plane from the outer septum edge (0mm) to 45mm.</a:t>
            </a:r>
          </a:p>
          <a:p>
            <a:endParaRPr lang="en-GB" sz="1400" dirty="0"/>
          </a:p>
          <a:p>
            <a:r>
              <a:rPr lang="en-GB" sz="1400" dirty="0" smtClean="0"/>
              <a:t>The peak stray field is 3.25mT which is approximately 0.35% of the gap field.</a:t>
            </a:r>
            <a:endParaRPr lang="en-GB" sz="1400" dirty="0"/>
          </a:p>
        </p:txBody>
      </p:sp>
    </p:spTree>
    <p:extLst>
      <p:ext uri="{BB962C8B-B14F-4D97-AF65-F5344CB8AC3E}">
        <p14:creationId xmlns:p14="http://schemas.microsoft.com/office/powerpoint/2010/main" val="1768741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Particle tracking: H-plane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16</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8577"/>
            <a:ext cx="4361881" cy="415687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458576"/>
            <a:ext cx="4361882" cy="4156873"/>
          </a:xfrm>
          <a:prstGeom prst="rect">
            <a:avLst/>
          </a:prstGeom>
        </p:spPr>
      </p:pic>
      <p:sp>
        <p:nvSpPr>
          <p:cNvPr id="8" name="TextBox 7"/>
          <p:cNvSpPr txBox="1"/>
          <p:nvPr/>
        </p:nvSpPr>
        <p:spPr>
          <a:xfrm>
            <a:off x="2267744" y="1268760"/>
            <a:ext cx="432048" cy="261610"/>
          </a:xfrm>
          <a:prstGeom prst="rect">
            <a:avLst/>
          </a:prstGeom>
          <a:noFill/>
        </p:spPr>
        <p:txBody>
          <a:bodyPr wrap="square" rtlCol="0">
            <a:spAutoFit/>
          </a:bodyPr>
          <a:lstStyle/>
          <a:p>
            <a:r>
              <a:rPr lang="en-GB" sz="1100" dirty="0" smtClean="0"/>
              <a:t>x’</a:t>
            </a:r>
            <a:endParaRPr lang="en-GB" sz="1100" dirty="0"/>
          </a:p>
        </p:txBody>
      </p:sp>
      <p:sp>
        <p:nvSpPr>
          <p:cNvPr id="9" name="TextBox 8"/>
          <p:cNvSpPr txBox="1"/>
          <p:nvPr/>
        </p:nvSpPr>
        <p:spPr>
          <a:xfrm>
            <a:off x="4121950" y="3592760"/>
            <a:ext cx="252028" cy="261610"/>
          </a:xfrm>
          <a:prstGeom prst="rect">
            <a:avLst/>
          </a:prstGeom>
          <a:noFill/>
        </p:spPr>
        <p:txBody>
          <a:bodyPr wrap="square" rtlCol="0">
            <a:spAutoFit/>
          </a:bodyPr>
          <a:lstStyle/>
          <a:p>
            <a:r>
              <a:rPr lang="en-GB" sz="1100" dirty="0" smtClean="0"/>
              <a:t>x</a:t>
            </a:r>
            <a:endParaRPr lang="en-GB" sz="1100" dirty="0"/>
          </a:p>
        </p:txBody>
      </p:sp>
      <p:sp>
        <p:nvSpPr>
          <p:cNvPr id="10" name="TextBox 9"/>
          <p:cNvSpPr txBox="1"/>
          <p:nvPr/>
        </p:nvSpPr>
        <p:spPr>
          <a:xfrm>
            <a:off x="6876256" y="1268760"/>
            <a:ext cx="432048" cy="261610"/>
          </a:xfrm>
          <a:prstGeom prst="rect">
            <a:avLst/>
          </a:prstGeom>
          <a:noFill/>
        </p:spPr>
        <p:txBody>
          <a:bodyPr wrap="square" rtlCol="0">
            <a:spAutoFit/>
          </a:bodyPr>
          <a:lstStyle/>
          <a:p>
            <a:r>
              <a:rPr lang="en-GB" sz="1100" dirty="0" smtClean="0"/>
              <a:t>x’</a:t>
            </a:r>
            <a:endParaRPr lang="en-GB" sz="1100" dirty="0"/>
          </a:p>
        </p:txBody>
      </p:sp>
      <p:sp>
        <p:nvSpPr>
          <p:cNvPr id="11" name="TextBox 10"/>
          <p:cNvSpPr txBox="1"/>
          <p:nvPr/>
        </p:nvSpPr>
        <p:spPr>
          <a:xfrm>
            <a:off x="8730462" y="3592760"/>
            <a:ext cx="252028" cy="261610"/>
          </a:xfrm>
          <a:prstGeom prst="rect">
            <a:avLst/>
          </a:prstGeom>
          <a:noFill/>
        </p:spPr>
        <p:txBody>
          <a:bodyPr wrap="square" rtlCol="0">
            <a:spAutoFit/>
          </a:bodyPr>
          <a:lstStyle/>
          <a:p>
            <a:r>
              <a:rPr lang="en-GB" sz="1100" dirty="0" smtClean="0"/>
              <a:t>x</a:t>
            </a:r>
            <a:endParaRPr lang="en-GB" sz="1100" dirty="0"/>
          </a:p>
        </p:txBody>
      </p:sp>
      <p:sp>
        <p:nvSpPr>
          <p:cNvPr id="14" name="TextBox 13"/>
          <p:cNvSpPr txBox="1"/>
          <p:nvPr/>
        </p:nvSpPr>
        <p:spPr>
          <a:xfrm>
            <a:off x="251520" y="5714092"/>
            <a:ext cx="8568952" cy="954107"/>
          </a:xfrm>
          <a:prstGeom prst="rect">
            <a:avLst/>
          </a:prstGeom>
          <a:noFill/>
        </p:spPr>
        <p:txBody>
          <a:bodyPr wrap="square" rtlCol="0">
            <a:spAutoFit/>
          </a:bodyPr>
          <a:lstStyle/>
          <a:p>
            <a:r>
              <a:rPr lang="en-GB" sz="1400" dirty="0" smtClean="0"/>
              <a:t>Horizontal phase space plot at the start of the thin extraction septum.</a:t>
            </a:r>
          </a:p>
          <a:p>
            <a:endParaRPr lang="en-GB" sz="1400" dirty="0"/>
          </a:p>
          <a:p>
            <a:r>
              <a:rPr lang="en-GB" sz="1400" dirty="0" smtClean="0"/>
              <a:t>Blue dots represent the phase space without stray fields; red dots represent the phase space with stray fields included.</a:t>
            </a:r>
            <a:endParaRPr lang="en-GB" sz="1400" dirty="0"/>
          </a:p>
        </p:txBody>
      </p:sp>
      <p:sp>
        <p:nvSpPr>
          <p:cNvPr id="16" name="TextBox 15"/>
          <p:cNvSpPr txBox="1"/>
          <p:nvPr/>
        </p:nvSpPr>
        <p:spPr>
          <a:xfrm>
            <a:off x="2987824" y="1399565"/>
            <a:ext cx="2304256" cy="523220"/>
          </a:xfrm>
          <a:prstGeom prst="rect">
            <a:avLst/>
          </a:prstGeom>
          <a:noFill/>
        </p:spPr>
        <p:txBody>
          <a:bodyPr wrap="square" rtlCol="0">
            <a:spAutoFit/>
          </a:bodyPr>
          <a:lstStyle/>
          <a:p>
            <a:r>
              <a:rPr lang="en-GB" sz="1400" dirty="0" smtClean="0"/>
              <a:t>Tracking 100 particles for 1000 turns</a:t>
            </a:r>
            <a:endParaRPr lang="en-GB" sz="1400" dirty="0"/>
          </a:p>
        </p:txBody>
      </p:sp>
    </p:spTree>
    <p:extLst>
      <p:ext uri="{BB962C8B-B14F-4D97-AF65-F5344CB8AC3E}">
        <p14:creationId xmlns:p14="http://schemas.microsoft.com/office/powerpoint/2010/main" val="22803190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Particle tracking: V-plane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17</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8577"/>
            <a:ext cx="4361881" cy="415687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458576"/>
            <a:ext cx="4361882" cy="4156873"/>
          </a:xfrm>
          <a:prstGeom prst="rect">
            <a:avLst/>
          </a:prstGeom>
        </p:spPr>
      </p:pic>
      <p:sp>
        <p:nvSpPr>
          <p:cNvPr id="8" name="TextBox 7"/>
          <p:cNvSpPr txBox="1"/>
          <p:nvPr/>
        </p:nvSpPr>
        <p:spPr>
          <a:xfrm>
            <a:off x="2267744" y="1268760"/>
            <a:ext cx="432048" cy="261610"/>
          </a:xfrm>
          <a:prstGeom prst="rect">
            <a:avLst/>
          </a:prstGeom>
          <a:noFill/>
        </p:spPr>
        <p:txBody>
          <a:bodyPr wrap="square" rtlCol="0">
            <a:spAutoFit/>
          </a:bodyPr>
          <a:lstStyle/>
          <a:p>
            <a:r>
              <a:rPr lang="en-GB" sz="1100" dirty="0" smtClean="0"/>
              <a:t>y’</a:t>
            </a:r>
            <a:endParaRPr lang="en-GB" sz="1100" dirty="0"/>
          </a:p>
        </p:txBody>
      </p:sp>
      <p:sp>
        <p:nvSpPr>
          <p:cNvPr id="9" name="TextBox 8"/>
          <p:cNvSpPr txBox="1"/>
          <p:nvPr/>
        </p:nvSpPr>
        <p:spPr>
          <a:xfrm>
            <a:off x="4121950" y="3592760"/>
            <a:ext cx="252028" cy="261610"/>
          </a:xfrm>
          <a:prstGeom prst="rect">
            <a:avLst/>
          </a:prstGeom>
          <a:noFill/>
        </p:spPr>
        <p:txBody>
          <a:bodyPr wrap="square" rtlCol="0">
            <a:spAutoFit/>
          </a:bodyPr>
          <a:lstStyle/>
          <a:p>
            <a:r>
              <a:rPr lang="en-GB" sz="1100" dirty="0" smtClean="0"/>
              <a:t>y</a:t>
            </a:r>
            <a:endParaRPr lang="en-GB" sz="1100" dirty="0"/>
          </a:p>
        </p:txBody>
      </p:sp>
      <p:sp>
        <p:nvSpPr>
          <p:cNvPr id="10" name="TextBox 9"/>
          <p:cNvSpPr txBox="1"/>
          <p:nvPr/>
        </p:nvSpPr>
        <p:spPr>
          <a:xfrm>
            <a:off x="6876256" y="1268760"/>
            <a:ext cx="432048" cy="261610"/>
          </a:xfrm>
          <a:prstGeom prst="rect">
            <a:avLst/>
          </a:prstGeom>
          <a:noFill/>
        </p:spPr>
        <p:txBody>
          <a:bodyPr wrap="square" rtlCol="0">
            <a:spAutoFit/>
          </a:bodyPr>
          <a:lstStyle/>
          <a:p>
            <a:r>
              <a:rPr lang="en-GB" sz="1100" dirty="0" smtClean="0"/>
              <a:t>y’</a:t>
            </a:r>
            <a:endParaRPr lang="en-GB" sz="1100" dirty="0"/>
          </a:p>
        </p:txBody>
      </p:sp>
      <p:sp>
        <p:nvSpPr>
          <p:cNvPr id="11" name="TextBox 10"/>
          <p:cNvSpPr txBox="1"/>
          <p:nvPr/>
        </p:nvSpPr>
        <p:spPr>
          <a:xfrm>
            <a:off x="8754557" y="3592760"/>
            <a:ext cx="252028" cy="261610"/>
          </a:xfrm>
          <a:prstGeom prst="rect">
            <a:avLst/>
          </a:prstGeom>
          <a:noFill/>
        </p:spPr>
        <p:txBody>
          <a:bodyPr wrap="square" rtlCol="0">
            <a:spAutoFit/>
          </a:bodyPr>
          <a:lstStyle/>
          <a:p>
            <a:r>
              <a:rPr lang="en-GB" sz="1100" dirty="0" smtClean="0"/>
              <a:t>y</a:t>
            </a:r>
            <a:endParaRPr lang="en-GB" sz="1100" dirty="0"/>
          </a:p>
        </p:txBody>
      </p:sp>
      <p:sp>
        <p:nvSpPr>
          <p:cNvPr id="14" name="TextBox 13"/>
          <p:cNvSpPr txBox="1"/>
          <p:nvPr/>
        </p:nvSpPr>
        <p:spPr>
          <a:xfrm>
            <a:off x="251520" y="5714092"/>
            <a:ext cx="8568952" cy="954107"/>
          </a:xfrm>
          <a:prstGeom prst="rect">
            <a:avLst/>
          </a:prstGeom>
          <a:noFill/>
        </p:spPr>
        <p:txBody>
          <a:bodyPr wrap="square" rtlCol="0">
            <a:spAutoFit/>
          </a:bodyPr>
          <a:lstStyle/>
          <a:p>
            <a:r>
              <a:rPr lang="en-GB" sz="1400" dirty="0" smtClean="0"/>
              <a:t>Vertical phase space plot at the start of the thin extraction septum.</a:t>
            </a:r>
          </a:p>
          <a:p>
            <a:endParaRPr lang="en-GB" sz="1400" dirty="0"/>
          </a:p>
          <a:p>
            <a:r>
              <a:rPr lang="en-GB" sz="1400" dirty="0" smtClean="0"/>
              <a:t>Blue dots represent the phase space without stray fields; red dots represent the phase space with stray fields included.</a:t>
            </a:r>
            <a:endParaRPr lang="en-GB" sz="1400" dirty="0"/>
          </a:p>
        </p:txBody>
      </p:sp>
      <p:sp>
        <p:nvSpPr>
          <p:cNvPr id="16" name="TextBox 15"/>
          <p:cNvSpPr txBox="1"/>
          <p:nvPr/>
        </p:nvSpPr>
        <p:spPr>
          <a:xfrm>
            <a:off x="2987824" y="1399565"/>
            <a:ext cx="2304256" cy="523220"/>
          </a:xfrm>
          <a:prstGeom prst="rect">
            <a:avLst/>
          </a:prstGeom>
          <a:noFill/>
        </p:spPr>
        <p:txBody>
          <a:bodyPr wrap="square" rtlCol="0">
            <a:spAutoFit/>
          </a:bodyPr>
          <a:lstStyle/>
          <a:p>
            <a:r>
              <a:rPr lang="en-GB" sz="1400" dirty="0" smtClean="0"/>
              <a:t>Tracking 100 particles for 1000 turns</a:t>
            </a:r>
            <a:endParaRPr lang="en-GB" sz="1400" dirty="0"/>
          </a:p>
        </p:txBody>
      </p:sp>
    </p:spTree>
    <p:extLst>
      <p:ext uri="{BB962C8B-B14F-4D97-AF65-F5344CB8AC3E}">
        <p14:creationId xmlns:p14="http://schemas.microsoft.com/office/powerpoint/2010/main" val="1572099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Comparison of stray fields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23366675"/>
              </p:ext>
            </p:extLst>
          </p:nvPr>
        </p:nvGraphicFramePr>
        <p:xfrm>
          <a:off x="457200" y="1600200"/>
          <a:ext cx="4806569" cy="2865120"/>
        </p:xfrm>
        <a:graphic>
          <a:graphicData uri="http://schemas.openxmlformats.org/drawingml/2006/table">
            <a:tbl>
              <a:tblPr firstRow="1" bandRow="1">
                <a:tableStyleId>{5C22544A-7EE6-4342-B048-85BDC9FD1C3A}</a:tableStyleId>
              </a:tblPr>
              <a:tblGrid>
                <a:gridCol w="1766189"/>
                <a:gridCol w="982980"/>
                <a:gridCol w="2057400"/>
              </a:tblGrid>
              <a:tr h="370840">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Results</a:t>
                      </a:r>
                      <a:r>
                        <a:rPr lang="en-GB" baseline="0" dirty="0" smtClean="0"/>
                        <a:t> from 2D modelling</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rowSpan="2">
                  <a:txBody>
                    <a:bodyPr/>
                    <a:lstStyle/>
                    <a:p>
                      <a:pPr algn="ctr"/>
                      <a:r>
                        <a:rPr lang="en-GB" dirty="0" smtClean="0"/>
                        <a:t>Thin septum</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 field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dirty="0" smtClean="0"/>
                        <a:t>0.04%</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vMerge="1">
                  <a:txBody>
                    <a:bodyPr/>
                    <a:lstStyle/>
                    <a:p>
                      <a:pPr algn="ctr"/>
                      <a:endParaRPr lang="en-GB" dirty="0"/>
                    </a:p>
                  </a:txBody>
                  <a:tcPr/>
                </a:tc>
                <a:tc>
                  <a:txBody>
                    <a:bodyPr/>
                    <a:lstStyle/>
                    <a:p>
                      <a:pPr algn="ctr"/>
                      <a:r>
                        <a:rPr lang="en-GB" dirty="0" smtClean="0"/>
                        <a:t>Field (T)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8×10</a:t>
                      </a:r>
                      <a:r>
                        <a:rPr lang="en-GB" baseline="30000" dirty="0" smtClean="0"/>
                        <a:t>-5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rowSpan="2">
                  <a:txBody>
                    <a:bodyPr/>
                    <a:lstStyle/>
                    <a:p>
                      <a:pPr algn="ctr"/>
                      <a:r>
                        <a:rPr lang="en-GB" dirty="0" smtClean="0"/>
                        <a:t>1</a:t>
                      </a:r>
                      <a:r>
                        <a:rPr lang="en-GB" baseline="30000" dirty="0" smtClean="0"/>
                        <a:t>st</a:t>
                      </a:r>
                      <a:r>
                        <a:rPr lang="en-GB" dirty="0" smtClean="0"/>
                        <a:t> thick</a:t>
                      </a:r>
                      <a:r>
                        <a:rPr lang="en-GB" baseline="0" dirty="0" smtClean="0"/>
                        <a:t> septum</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 field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dirty="0" smtClean="0"/>
                        <a:t>0.2%</a:t>
                      </a:r>
                      <a:r>
                        <a:rPr lang="en-GB" baseline="30000"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vMerge="1">
                  <a:txBody>
                    <a:bodyPr/>
                    <a:lstStyle/>
                    <a:p>
                      <a:pPr algn="ctr"/>
                      <a:endParaRPr lang="en-GB" dirty="0"/>
                    </a:p>
                  </a:txBody>
                  <a:tcPr/>
                </a:tc>
                <a:tc>
                  <a:txBody>
                    <a:bodyPr/>
                    <a:lstStyle/>
                    <a:p>
                      <a:pPr algn="ctr"/>
                      <a:r>
                        <a:rPr lang="en-GB" dirty="0" smtClean="0"/>
                        <a:t>Field (T)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1.8×10</a:t>
                      </a:r>
                      <a:r>
                        <a:rPr lang="en-GB" baseline="30000" dirty="0" smtClean="0"/>
                        <a:t>-3</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rowSpan="2">
                  <a:txBody>
                    <a:bodyPr/>
                    <a:lstStyle/>
                    <a:p>
                      <a:pPr algn="ctr"/>
                      <a:r>
                        <a:rPr lang="en-GB" dirty="0" smtClean="0"/>
                        <a:t>2</a:t>
                      </a:r>
                      <a:r>
                        <a:rPr lang="en-GB" baseline="30000" dirty="0" smtClean="0"/>
                        <a:t>nd</a:t>
                      </a:r>
                      <a:r>
                        <a:rPr lang="en-GB" dirty="0" smtClean="0"/>
                        <a:t> thick</a:t>
                      </a:r>
                      <a:r>
                        <a:rPr lang="en-GB" baseline="0" dirty="0" smtClean="0"/>
                        <a:t> septum</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 field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dirty="0" smtClean="0"/>
                        <a:t>0.05%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vMerge="1">
                  <a:txBody>
                    <a:bodyPr/>
                    <a:lstStyle/>
                    <a:p>
                      <a:pPr algn="ctr"/>
                      <a:endParaRPr lang="en-GB" dirty="0"/>
                    </a:p>
                  </a:txBody>
                  <a:tcPr/>
                </a:tc>
                <a:tc>
                  <a:txBody>
                    <a:bodyPr/>
                    <a:lstStyle/>
                    <a:p>
                      <a:pPr algn="ctr"/>
                      <a:r>
                        <a:rPr lang="en-GB" dirty="0" smtClean="0"/>
                        <a:t>Field (T)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4.6×10</a:t>
                      </a:r>
                      <a:r>
                        <a:rPr lang="en-GB" baseline="30000" dirty="0" smtClean="0"/>
                        <a:t>-4</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02FC1BA1-889C-4401-B3FC-833783C9DD5F}" type="slidenum">
              <a:rPr lang="en-GB" smtClean="0"/>
              <a:t>18</a:t>
            </a:fld>
            <a:endParaRPr lang="en-GB"/>
          </a:p>
        </p:txBody>
      </p:sp>
      <p:sp>
        <p:nvSpPr>
          <p:cNvPr id="7" name="TextBox 6"/>
          <p:cNvSpPr txBox="1"/>
          <p:nvPr/>
        </p:nvSpPr>
        <p:spPr>
          <a:xfrm>
            <a:off x="467544" y="4725144"/>
            <a:ext cx="6840760" cy="954107"/>
          </a:xfrm>
          <a:prstGeom prst="rect">
            <a:avLst/>
          </a:prstGeom>
          <a:noFill/>
        </p:spPr>
        <p:txBody>
          <a:bodyPr wrap="square" rtlCol="0">
            <a:spAutoFit/>
          </a:bodyPr>
          <a:lstStyle/>
          <a:p>
            <a:r>
              <a:rPr lang="en-GB" sz="1400" dirty="0" smtClean="0"/>
              <a:t>* The stray field from the model actually predicts 0.35%, but this does not produce a stable beam (without altering more optics in the DR). It is believed that with further optimisation of the septum magnet design and magnetic shielding the stray field can easily be reduced to 0.2%</a:t>
            </a:r>
            <a:endParaRPr lang="en-GB" sz="1400" dirty="0"/>
          </a:p>
        </p:txBody>
      </p:sp>
    </p:spTree>
    <p:extLst>
      <p:ext uri="{BB962C8B-B14F-4D97-AF65-F5344CB8AC3E}">
        <p14:creationId xmlns:p14="http://schemas.microsoft.com/office/powerpoint/2010/main" val="4339908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lstStyle/>
          <a:p>
            <a:r>
              <a:rPr lang="en-GB" dirty="0" smtClean="0"/>
              <a:t>Extraction kicker and septa parameters defined for realistic aperture assumptions</a:t>
            </a:r>
          </a:p>
          <a:p>
            <a:r>
              <a:rPr lang="en-GB" dirty="0" smtClean="0"/>
              <a:t>Septa stray field calculations done in 2D</a:t>
            </a:r>
          </a:p>
          <a:p>
            <a:pPr lvl="1"/>
            <a:r>
              <a:rPr lang="en-GB" dirty="0" smtClean="0"/>
              <a:t>Tracking results show that resulting beam is stable</a:t>
            </a:r>
          </a:p>
        </p:txBody>
      </p:sp>
      <p:sp>
        <p:nvSpPr>
          <p:cNvPr id="5" name="Slide Number Placeholder 4"/>
          <p:cNvSpPr>
            <a:spLocks noGrp="1"/>
          </p:cNvSpPr>
          <p:nvPr>
            <p:ph type="sldNum" sz="quarter" idx="12"/>
          </p:nvPr>
        </p:nvSpPr>
        <p:spPr/>
        <p:txBody>
          <a:bodyPr/>
          <a:lstStyle/>
          <a:p>
            <a:fld id="{02FC1BA1-889C-4401-B3FC-833783C9DD5F}" type="slidenum">
              <a:rPr lang="en-GB" smtClean="0"/>
              <a:t>19</a:t>
            </a:fld>
            <a:endParaRPr lang="en-GB"/>
          </a:p>
        </p:txBody>
      </p:sp>
    </p:spTree>
    <p:extLst>
      <p:ext uri="{BB962C8B-B14F-4D97-AF65-F5344CB8AC3E}">
        <p14:creationId xmlns:p14="http://schemas.microsoft.com/office/powerpoint/2010/main" val="1035931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 beam parameters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3547458"/>
              </p:ext>
            </p:extLst>
          </p:nvPr>
        </p:nvGraphicFramePr>
        <p:xfrm>
          <a:off x="27861" y="1268766"/>
          <a:ext cx="4616147" cy="5400603"/>
        </p:xfrm>
        <a:graphic>
          <a:graphicData uri="http://schemas.openxmlformats.org/drawingml/2006/table">
            <a:tbl>
              <a:tblPr/>
              <a:tblGrid>
                <a:gridCol w="1638264"/>
                <a:gridCol w="1439168"/>
                <a:gridCol w="1538715"/>
              </a:tblGrid>
              <a:tr h="174213">
                <a:tc>
                  <a:txBody>
                    <a:bodyPr/>
                    <a:lstStyle/>
                    <a:p>
                      <a:pPr marL="0" marR="0" algn="ctr">
                        <a:spcBef>
                          <a:spcPts val="0"/>
                        </a:spcBef>
                        <a:spcAft>
                          <a:spcPts val="0"/>
                        </a:spcAft>
                      </a:pPr>
                      <a:r>
                        <a:rPr lang="en-GB" sz="1000" u="none" strike="noStrike" dirty="0">
                          <a:effectLst/>
                          <a:hlinkClick r:id="rId2" tooltip="Sort by this column"/>
                        </a:rPr>
                        <a:t>Parameter [Unit]</a:t>
                      </a:r>
                      <a:r>
                        <a:rPr lang="en-GB" sz="1000" dirty="0">
                          <a:effectLst/>
                        </a:rPr>
                        <a:t> </a:t>
                      </a:r>
                    </a:p>
                  </a:txBody>
                  <a:tcPr marL="0" marR="0" marT="0" marB="0">
                    <a:lnL>
                      <a:noFill/>
                    </a:lnL>
                    <a:lnR>
                      <a:noFill/>
                    </a:lnR>
                    <a:lnT>
                      <a:noFill/>
                    </a:lnT>
                    <a:lnB w="12700" cap="flat" cmpd="sng" algn="ctr">
                      <a:solidFill>
                        <a:schemeClr val="tx1"/>
                      </a:solidFill>
                      <a:prstDash val="solid"/>
                      <a:round/>
                      <a:headEnd type="none" w="med" len="med"/>
                      <a:tailEnd type="none" w="med" len="med"/>
                    </a:lnB>
                    <a:solidFill>
                      <a:srgbClr val="687684"/>
                    </a:solidFill>
                  </a:tcPr>
                </a:tc>
                <a:tc>
                  <a:txBody>
                    <a:bodyPr/>
                    <a:lstStyle/>
                    <a:p>
                      <a:pPr marL="0" marR="0" algn="ctr">
                        <a:spcBef>
                          <a:spcPts val="0"/>
                        </a:spcBef>
                        <a:spcAft>
                          <a:spcPts val="0"/>
                        </a:spcAft>
                      </a:pPr>
                      <a:r>
                        <a:rPr lang="en-GB" sz="1000" u="none" strike="noStrike" dirty="0">
                          <a:effectLst/>
                          <a:hlinkClick r:id="rId3" tooltip="Sort by this column"/>
                        </a:rPr>
                        <a:t>Value (2GHz)</a:t>
                      </a:r>
                      <a:r>
                        <a:rPr lang="en-GB" sz="1000" dirty="0">
                          <a:effectLst/>
                        </a:rPr>
                        <a:t> </a:t>
                      </a:r>
                    </a:p>
                  </a:txBody>
                  <a:tcPr marL="0" marR="0" marT="0" marB="0">
                    <a:lnL>
                      <a:noFill/>
                    </a:lnL>
                    <a:lnR>
                      <a:noFill/>
                    </a:lnR>
                    <a:lnT>
                      <a:noFill/>
                    </a:lnT>
                    <a:lnB w="12700" cap="flat" cmpd="sng" algn="ctr">
                      <a:solidFill>
                        <a:schemeClr val="tx1"/>
                      </a:solidFill>
                      <a:prstDash val="solid"/>
                      <a:round/>
                      <a:headEnd type="none" w="med" len="med"/>
                      <a:tailEnd type="none" w="med" len="med"/>
                    </a:lnB>
                    <a:solidFill>
                      <a:srgbClr val="687684"/>
                    </a:solidFill>
                  </a:tcPr>
                </a:tc>
                <a:tc>
                  <a:txBody>
                    <a:bodyPr/>
                    <a:lstStyle/>
                    <a:p>
                      <a:pPr marL="0" marR="0" algn="ctr">
                        <a:spcBef>
                          <a:spcPts val="0"/>
                        </a:spcBef>
                        <a:spcAft>
                          <a:spcPts val="0"/>
                        </a:spcAft>
                      </a:pPr>
                      <a:r>
                        <a:rPr lang="en-GB" sz="1000" u="none" strike="noStrike" dirty="0">
                          <a:effectLst/>
                          <a:hlinkClick r:id="rId4" tooltip="Sort by this column"/>
                        </a:rPr>
                        <a:t>Value (1GHz)</a:t>
                      </a:r>
                      <a:r>
                        <a:rPr lang="en-GB" sz="1000" dirty="0">
                          <a:effectLst/>
                        </a:rPr>
                        <a:t> </a:t>
                      </a:r>
                    </a:p>
                  </a:txBody>
                  <a:tcPr marL="0" marR="0" marT="0" marB="0">
                    <a:lnL>
                      <a:noFill/>
                    </a:lnL>
                    <a:lnR>
                      <a:noFill/>
                    </a:lnR>
                    <a:lnT>
                      <a:noFill/>
                    </a:lnT>
                    <a:lnB w="12700" cap="flat" cmpd="sng" algn="ctr">
                      <a:solidFill>
                        <a:schemeClr val="tx1"/>
                      </a:solidFill>
                      <a:prstDash val="solid"/>
                      <a:round/>
                      <a:headEnd type="none" w="med" len="med"/>
                      <a:tailEnd type="none" w="med" len="med"/>
                    </a:lnB>
                    <a:solidFill>
                      <a:srgbClr val="687684"/>
                    </a:solidFill>
                  </a:tcPr>
                </a:tc>
              </a:tr>
              <a:tr h="174213">
                <a:tc>
                  <a:txBody>
                    <a:bodyPr/>
                    <a:lstStyle/>
                    <a:p>
                      <a:pPr marL="0" marR="0" algn="ctr">
                        <a:spcBef>
                          <a:spcPts val="0"/>
                        </a:spcBef>
                        <a:spcAft>
                          <a:spcPts val="0"/>
                        </a:spcAft>
                      </a:pPr>
                      <a:r>
                        <a:rPr lang="en-GB" sz="1000" dirty="0">
                          <a:effectLst/>
                        </a:rPr>
                        <a:t>Energy [</a:t>
                      </a:r>
                      <a:r>
                        <a:rPr lang="en-GB" sz="1000" dirty="0" err="1">
                          <a:effectLst/>
                        </a:rPr>
                        <a:t>GeV</a:t>
                      </a:r>
                      <a:r>
                        <a:rPr lang="en-GB" sz="1000" dirty="0">
                          <a:effectLst/>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2.86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dirty="0" smtClean="0">
                          <a:effectLst/>
                        </a:rPr>
                        <a:t>Circumference </a:t>
                      </a:r>
                      <a:r>
                        <a:rPr lang="en-GB" sz="1000" dirty="0">
                          <a:effectLst/>
                        </a:rPr>
                        <a:t>[m]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solidFill>
                            <a:srgbClr val="052EF9"/>
                          </a:solidFill>
                          <a:effectLst/>
                        </a:rPr>
                        <a:t>427.5</a:t>
                      </a:r>
                      <a:r>
                        <a:rPr lang="en-GB" sz="1000" dirty="0">
                          <a:solidFill>
                            <a:srgbClr val="66FF33"/>
                          </a:solidFill>
                          <a:effectLst/>
                        </a:rPr>
                        <a:t> </a:t>
                      </a:r>
                      <a:r>
                        <a:rPr lang="en-GB" sz="1000" dirty="0" smtClean="0">
                          <a:solidFill>
                            <a:schemeClr val="tx1"/>
                          </a:solidFill>
                          <a:effectLst/>
                        </a:rPr>
                        <a:t>→ </a:t>
                      </a:r>
                      <a:r>
                        <a:rPr lang="en-GB" sz="1000" dirty="0" smtClean="0">
                          <a:solidFill>
                            <a:srgbClr val="FF0000"/>
                          </a:solidFill>
                          <a:effectLst/>
                        </a:rPr>
                        <a:t>438.1</a:t>
                      </a:r>
                      <a:endParaRPr lang="en-GB" sz="1000" dirty="0">
                        <a:solidFill>
                          <a:schemeClr val="tx1"/>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Number of trains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2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dirty="0">
                          <a:effectLst/>
                        </a:rPr>
                        <a:t>Bunches per train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a:effectLst/>
                        </a:rPr>
                        <a:t>312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dirty="0">
                          <a:effectLst/>
                        </a:rPr>
                        <a:t>156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r>
              <a:tr h="174213">
                <a:tc>
                  <a:txBody>
                    <a:bodyPr/>
                    <a:lstStyle/>
                    <a:p>
                      <a:pPr marL="0" marR="0" algn="ctr">
                        <a:spcBef>
                          <a:spcPts val="0"/>
                        </a:spcBef>
                        <a:spcAft>
                          <a:spcPts val="0"/>
                        </a:spcAft>
                      </a:pPr>
                      <a:r>
                        <a:rPr lang="en-GB" sz="1000" dirty="0">
                          <a:effectLst/>
                        </a:rPr>
                        <a:t>Bunch spacing [ns]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a:effectLst/>
                        </a:rPr>
                        <a:t>0.5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dirty="0">
                          <a:effectLst/>
                        </a:rPr>
                        <a:t>Bunch population [10</a:t>
                      </a:r>
                      <a:r>
                        <a:rPr lang="en-GB" sz="1000" baseline="30000" dirty="0">
                          <a:effectLst/>
                        </a:rPr>
                        <a:t>9</a:t>
                      </a:r>
                      <a:r>
                        <a:rPr lang="en-GB" sz="1000" dirty="0">
                          <a:effectLst/>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4.07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Basic cell type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TME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Number of dipoles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100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Dipole field [T]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1.0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Transverse tunes (h/v)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solidFill>
                            <a:srgbClr val="052EF9"/>
                          </a:solidFill>
                          <a:effectLst/>
                        </a:rPr>
                        <a:t>48.38/10.39</a:t>
                      </a:r>
                      <a:r>
                        <a:rPr lang="en-GB" sz="1000" dirty="0">
                          <a:effectLst/>
                        </a:rPr>
                        <a:t> </a:t>
                      </a:r>
                      <a:r>
                        <a:rPr lang="en-GB" sz="1000" dirty="0" smtClean="0">
                          <a:effectLst/>
                        </a:rPr>
                        <a:t>→ </a:t>
                      </a:r>
                      <a:r>
                        <a:rPr lang="en-GB" sz="1000" dirty="0" smtClean="0">
                          <a:solidFill>
                            <a:srgbClr val="FF0000"/>
                          </a:solidFill>
                          <a:effectLst/>
                        </a:rPr>
                        <a:t>48.61/10.31</a:t>
                      </a:r>
                      <a:endParaRPr lang="en-GB" sz="1000" dirty="0">
                        <a:solidFill>
                          <a:srgbClr val="FF0000"/>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dirty="0">
                          <a:effectLst/>
                        </a:rPr>
                        <a:t>Synchrotron tune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a:effectLst/>
                        </a:rPr>
                        <a:t>0.0065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0.0057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a:effectLst/>
                        </a:rPr>
                        <a:t>Natural chromaticity (h/v)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solidFill>
                            <a:srgbClr val="052EF9"/>
                          </a:solidFill>
                          <a:effectLst/>
                        </a:rPr>
                        <a:t>-115/-85 </a:t>
                      </a:r>
                      <a:r>
                        <a:rPr lang="en-GB" sz="1000" dirty="0" smtClean="0">
                          <a:effectLst/>
                        </a:rPr>
                        <a:t>→ </a:t>
                      </a:r>
                      <a:r>
                        <a:rPr lang="en-GB" sz="1000" dirty="0" smtClean="0">
                          <a:solidFill>
                            <a:srgbClr val="FF0000"/>
                          </a:solidFill>
                          <a:effectLst/>
                        </a:rPr>
                        <a:t>-98/-59</a:t>
                      </a:r>
                      <a:endParaRPr lang="en-GB" sz="1000" dirty="0">
                        <a:solidFill>
                          <a:srgbClr val="FF0000"/>
                        </a:solidFill>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348426">
                <a:tc>
                  <a:txBody>
                    <a:bodyPr/>
                    <a:lstStyle/>
                    <a:p>
                      <a:pPr marL="0" marR="0" algn="ctr">
                        <a:spcBef>
                          <a:spcPts val="0"/>
                        </a:spcBef>
                        <a:spcAft>
                          <a:spcPts val="0"/>
                        </a:spcAft>
                      </a:pPr>
                      <a:r>
                        <a:rPr lang="en-GB" sz="1000">
                          <a:effectLst/>
                        </a:rPr>
                        <a:t>Norm. H/V Emittance (including IBS) [nm.rad]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472/4.8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456/4.8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a:effectLst/>
                        </a:rPr>
                        <a:t>Damping times (h/v/l) [ms]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2.0/2.0/1.0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348426">
                <a:tc>
                  <a:txBody>
                    <a:bodyPr/>
                    <a:lstStyle/>
                    <a:p>
                      <a:pPr marL="0" marR="0" algn="ctr">
                        <a:spcBef>
                          <a:spcPts val="0"/>
                        </a:spcBef>
                        <a:spcAft>
                          <a:spcPts val="0"/>
                        </a:spcAft>
                      </a:pPr>
                      <a:r>
                        <a:rPr lang="en-GB" sz="1000">
                          <a:effectLst/>
                        </a:rPr>
                        <a:t>Mom. compaction factor [10</a:t>
                      </a:r>
                      <a:r>
                        <a:rPr lang="en-GB" sz="1000" baseline="30000">
                          <a:effectLst/>
                        </a:rPr>
                        <a:t>-4</a:t>
                      </a:r>
                      <a:r>
                        <a:rPr lang="en-GB" sz="1000">
                          <a:effectLst/>
                        </a:rPr>
                        <a: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1.3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a:effectLst/>
                        </a:rPr>
                        <a:t>Energy loss per turn [MeV]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3.98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a:effectLst/>
                        </a:rPr>
                        <a:t>Harmonic Number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a:effectLst/>
                        </a:rPr>
                        <a:t>2851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dirty="0">
                          <a:effectLst/>
                        </a:rPr>
                        <a:t>1425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a:effectLst/>
                        </a:rPr>
                        <a:t>RF Frequency [GHz]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a:effectLst/>
                        </a:rPr>
                        <a:t>2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dirty="0">
                          <a:effectLst/>
                        </a:rPr>
                        <a:t>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r>
              <a:tr h="174213">
                <a:tc>
                  <a:txBody>
                    <a:bodyPr/>
                    <a:lstStyle/>
                    <a:p>
                      <a:pPr marL="0" marR="0" algn="ctr">
                        <a:spcBef>
                          <a:spcPts val="0"/>
                        </a:spcBef>
                        <a:spcAft>
                          <a:spcPts val="0"/>
                        </a:spcAft>
                      </a:pPr>
                      <a:r>
                        <a:rPr lang="en-GB" sz="1000">
                          <a:effectLst/>
                        </a:rPr>
                        <a:t>RF Voltage [MV]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a:effectLst/>
                        </a:rPr>
                        <a:t>4.5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GB" sz="1000">
                          <a:effectLst/>
                        </a:rPr>
                        <a:t>5.1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74213">
                <a:tc>
                  <a:txBody>
                    <a:bodyPr/>
                    <a:lstStyle/>
                    <a:p>
                      <a:pPr marL="0" marR="0" algn="ctr">
                        <a:spcBef>
                          <a:spcPts val="0"/>
                        </a:spcBef>
                        <a:spcAft>
                          <a:spcPts val="0"/>
                        </a:spcAft>
                      </a:pPr>
                      <a:r>
                        <a:rPr lang="en-GB" sz="1000">
                          <a:effectLst/>
                        </a:rPr>
                        <a:t>RF acceptance [%]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a:effectLst/>
                        </a:rPr>
                        <a:t>1.0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dirty="0">
                          <a:effectLst/>
                        </a:rPr>
                        <a:t>2.4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r>
              <a:tr h="348426">
                <a:tc>
                  <a:txBody>
                    <a:bodyPr/>
                    <a:lstStyle/>
                    <a:p>
                      <a:pPr marL="0" marR="0" algn="ctr">
                        <a:spcBef>
                          <a:spcPts val="0"/>
                        </a:spcBef>
                        <a:spcAft>
                          <a:spcPts val="0"/>
                        </a:spcAft>
                      </a:pPr>
                      <a:r>
                        <a:rPr lang="en-GB" sz="1000">
                          <a:effectLst/>
                        </a:rPr>
                        <a:t>RMS energy spread (including IBS) [%]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0.1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348426">
                <a:tc>
                  <a:txBody>
                    <a:bodyPr/>
                    <a:lstStyle/>
                    <a:p>
                      <a:pPr marL="0" marR="0" algn="ctr">
                        <a:spcBef>
                          <a:spcPts val="0"/>
                        </a:spcBef>
                        <a:spcAft>
                          <a:spcPts val="0"/>
                        </a:spcAft>
                      </a:pPr>
                      <a:r>
                        <a:rPr lang="en-GB" sz="1000">
                          <a:effectLst/>
                        </a:rPr>
                        <a:t>RMS bunch length (including IBS) [mm]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a:effectLst/>
                        </a:rPr>
                        <a:t>1.6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a:txBody>
                    <a:bodyPr/>
                    <a:lstStyle/>
                    <a:p>
                      <a:pPr marL="0" marR="0" algn="ctr">
                        <a:spcBef>
                          <a:spcPts val="0"/>
                        </a:spcBef>
                        <a:spcAft>
                          <a:spcPts val="0"/>
                        </a:spcAft>
                      </a:pPr>
                      <a:r>
                        <a:rPr lang="en-GB" sz="1000" dirty="0">
                          <a:effectLst/>
                        </a:rPr>
                        <a:t>1.8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r>
              <a:tr h="174213">
                <a:tc>
                  <a:txBody>
                    <a:bodyPr/>
                    <a:lstStyle/>
                    <a:p>
                      <a:pPr marL="0" marR="0" algn="ctr">
                        <a:spcBef>
                          <a:spcPts val="0"/>
                        </a:spcBef>
                        <a:spcAft>
                          <a:spcPts val="0"/>
                        </a:spcAft>
                      </a:pPr>
                      <a:r>
                        <a:rPr lang="en-GB" sz="1000">
                          <a:effectLst/>
                        </a:rPr>
                        <a:t>Number of wigglers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52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a:effectLst/>
                        </a:rPr>
                        <a:t>Wiggler peak field [T]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2.5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r h="174213">
                <a:tc>
                  <a:txBody>
                    <a:bodyPr/>
                    <a:lstStyle/>
                    <a:p>
                      <a:pPr marL="0" marR="0" algn="ctr">
                        <a:spcBef>
                          <a:spcPts val="0"/>
                        </a:spcBef>
                        <a:spcAft>
                          <a:spcPts val="0"/>
                        </a:spcAft>
                      </a:pPr>
                      <a:r>
                        <a:rPr lang="en-GB" sz="1000">
                          <a:effectLst/>
                        </a:rPr>
                        <a:t>Wiggler length [m]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marL="0" marR="0" algn="ctr">
                        <a:spcBef>
                          <a:spcPts val="0"/>
                        </a:spcBef>
                        <a:spcAft>
                          <a:spcPts val="0"/>
                        </a:spcAft>
                      </a:pPr>
                      <a:r>
                        <a:rPr lang="en-GB" sz="1000" dirty="0">
                          <a:effectLst/>
                        </a:rPr>
                        <a:t>2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GB"/>
                    </a:p>
                  </a:txBody>
                  <a:tcPr/>
                </a:tc>
              </a:tr>
              <a:tr h="174213">
                <a:tc>
                  <a:txBody>
                    <a:bodyPr/>
                    <a:lstStyle/>
                    <a:p>
                      <a:pPr marL="0" marR="0" algn="ctr">
                        <a:spcBef>
                          <a:spcPts val="0"/>
                        </a:spcBef>
                        <a:spcAft>
                          <a:spcPts val="0"/>
                        </a:spcAft>
                      </a:pPr>
                      <a:r>
                        <a:rPr lang="en-GB" sz="1000">
                          <a:effectLst/>
                        </a:rPr>
                        <a:t>Wiggler period [cm]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gridSpan="2">
                  <a:txBody>
                    <a:bodyPr/>
                    <a:lstStyle/>
                    <a:p>
                      <a:pPr marL="0" marR="0" algn="ctr">
                        <a:spcBef>
                          <a:spcPts val="0"/>
                        </a:spcBef>
                        <a:spcAft>
                          <a:spcPts val="0"/>
                        </a:spcAft>
                      </a:pPr>
                      <a:r>
                        <a:rPr lang="en-GB" sz="1000" dirty="0">
                          <a:effectLst/>
                        </a:rPr>
                        <a:t>5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F4F9"/>
                    </a:solidFill>
                  </a:tcPr>
                </a:tc>
                <a:tc hMerge="1">
                  <a:txBody>
                    <a:bodyPr/>
                    <a:lstStyle/>
                    <a:p>
                      <a:endParaRPr lang="en-GB"/>
                    </a:p>
                  </a:txBody>
                  <a:tcPr/>
                </a:tc>
              </a:tr>
            </a:tbl>
          </a:graphicData>
        </a:graphic>
      </p:graphicFrame>
      <p:sp>
        <p:nvSpPr>
          <p:cNvPr id="5" name="Slide Number Placeholder 4"/>
          <p:cNvSpPr>
            <a:spLocks noGrp="1"/>
          </p:cNvSpPr>
          <p:nvPr>
            <p:ph type="sldNum" sz="quarter" idx="12"/>
          </p:nvPr>
        </p:nvSpPr>
        <p:spPr/>
        <p:txBody>
          <a:bodyPr/>
          <a:lstStyle/>
          <a:p>
            <a:fld id="{02FC1BA1-889C-4401-B3FC-833783C9DD5F}" type="slidenum">
              <a:rPr lang="en-GB" smtClean="0"/>
              <a:t>2</a:t>
            </a:fld>
            <a:endParaRPr lang="en-GB"/>
          </a:p>
        </p:txBody>
      </p:sp>
      <p:sp>
        <p:nvSpPr>
          <p:cNvPr id="7" name="TextBox 6"/>
          <p:cNvSpPr txBox="1"/>
          <p:nvPr/>
        </p:nvSpPr>
        <p:spPr>
          <a:xfrm>
            <a:off x="4788024" y="1268760"/>
            <a:ext cx="4176464" cy="2031325"/>
          </a:xfrm>
          <a:prstGeom prst="rect">
            <a:avLst/>
          </a:prstGeom>
          <a:noFill/>
        </p:spPr>
        <p:txBody>
          <a:bodyPr wrap="square" rtlCol="0">
            <a:spAutoFit/>
          </a:bodyPr>
          <a:lstStyle/>
          <a:p>
            <a:r>
              <a:rPr lang="en-GB" dirty="0" smtClean="0"/>
              <a:t>These are the beam parameters for the damping ring </a:t>
            </a:r>
            <a:r>
              <a:rPr lang="en-GB" b="1" dirty="0" smtClean="0">
                <a:solidFill>
                  <a:srgbClr val="FF0000"/>
                </a:solidFill>
              </a:rPr>
              <a:t>before </a:t>
            </a:r>
            <a:r>
              <a:rPr lang="en-GB" dirty="0" smtClean="0"/>
              <a:t>designing the injection/extraction systems.</a:t>
            </a:r>
          </a:p>
          <a:p>
            <a:endParaRPr lang="en-GB" dirty="0"/>
          </a:p>
          <a:p>
            <a:r>
              <a:rPr lang="en-GB" dirty="0" smtClean="0"/>
              <a:t>Aim to minimise changes to these parameters when designing the </a:t>
            </a:r>
            <a:r>
              <a:rPr lang="en-GB" dirty="0" err="1" smtClean="0"/>
              <a:t>inj</a:t>
            </a:r>
            <a:r>
              <a:rPr lang="en-GB" dirty="0" smtClean="0"/>
              <a:t>/</a:t>
            </a:r>
            <a:r>
              <a:rPr lang="en-GB" dirty="0" err="1" smtClean="0"/>
              <a:t>ext</a:t>
            </a:r>
            <a:r>
              <a:rPr lang="en-GB" dirty="0" smtClean="0"/>
              <a:t> systems.</a:t>
            </a:r>
            <a:endParaRPr lang="en-GB" dirty="0"/>
          </a:p>
        </p:txBody>
      </p:sp>
    </p:spTree>
    <p:extLst>
      <p:ext uri="{BB962C8B-B14F-4D97-AF65-F5344CB8AC3E}">
        <p14:creationId xmlns:p14="http://schemas.microsoft.com/office/powerpoint/2010/main" val="2191885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3" name="Content Placeholder 2"/>
          <p:cNvSpPr>
            <a:spLocks noGrp="1"/>
          </p:cNvSpPr>
          <p:nvPr>
            <p:ph idx="1"/>
          </p:nvPr>
        </p:nvSpPr>
        <p:spPr/>
        <p:txBody>
          <a:bodyPr>
            <a:normAutofit lnSpcReduction="10000"/>
          </a:bodyPr>
          <a:lstStyle/>
          <a:p>
            <a:r>
              <a:rPr lang="en-GB" dirty="0" smtClean="0"/>
              <a:t>Design injection system</a:t>
            </a:r>
          </a:p>
          <a:p>
            <a:pPr lvl="1"/>
            <a:r>
              <a:rPr lang="en-GB" dirty="0" smtClean="0"/>
              <a:t>Larger aperture required for septum magnets.</a:t>
            </a:r>
          </a:p>
          <a:p>
            <a:pPr lvl="1"/>
            <a:r>
              <a:rPr lang="en-GB" dirty="0" smtClean="0"/>
              <a:t>Stronger kicker from injection kicker required due to larger beam size.</a:t>
            </a:r>
          </a:p>
          <a:p>
            <a:r>
              <a:rPr lang="en-GB" dirty="0" smtClean="0"/>
              <a:t>3D modelling of septum magnets and particle tracking</a:t>
            </a:r>
          </a:p>
          <a:p>
            <a:pPr lvl="1"/>
            <a:r>
              <a:rPr lang="en-GB" dirty="0" smtClean="0"/>
              <a:t>3D modelling will be with Vector Fields (Cobham)</a:t>
            </a:r>
          </a:p>
          <a:p>
            <a:r>
              <a:rPr lang="en-GB" dirty="0" smtClean="0"/>
              <a:t>Study of spoiler/absorber to protect septum edge and consideration of failure modes</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20</a:t>
            </a:fld>
            <a:endParaRPr lang="en-GB"/>
          </a:p>
        </p:txBody>
      </p:sp>
    </p:spTree>
    <p:extLst>
      <p:ext uri="{BB962C8B-B14F-4D97-AF65-F5344CB8AC3E}">
        <p14:creationId xmlns:p14="http://schemas.microsoft.com/office/powerpoint/2010/main" val="2233953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 slides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FC1BA1-889C-4401-B3FC-833783C9DD5F}" type="slidenum">
              <a:rPr lang="en-GB" smtClean="0"/>
              <a:t>21</a:t>
            </a:fld>
            <a:endParaRPr lang="en-GB"/>
          </a:p>
        </p:txBody>
      </p:sp>
    </p:spTree>
    <p:extLst>
      <p:ext uri="{BB962C8B-B14F-4D97-AF65-F5344CB8AC3E}">
        <p14:creationId xmlns:p14="http://schemas.microsoft.com/office/powerpoint/2010/main" val="42534124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 septum design</a:t>
            </a:r>
            <a:endParaRPr lang="en-GB" dirty="0"/>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FC1BA1-889C-4401-B3FC-833783C9DD5F}" type="slidenum">
              <a:rPr lang="en-GB" smtClean="0"/>
              <a:t>22</a:t>
            </a:fld>
            <a:endParaRPr lang="en-GB"/>
          </a:p>
        </p:txBody>
      </p:sp>
      <p:pic>
        <p:nvPicPr>
          <p:cNvPr id="6" name="Content Placeholder 5"/>
          <p:cNvPicPr>
            <a:picLocks noGrp="1"/>
          </p:cNvPicPr>
          <p:nvPr>
            <p:ph idx="1"/>
          </p:nvPr>
        </p:nvPicPr>
        <p:blipFill>
          <a:blip r:embed="rId2" cstate="print"/>
          <a:stretch>
            <a:fillRect/>
          </a:stretch>
        </p:blipFill>
        <p:spPr>
          <a:xfrm>
            <a:off x="1136806" y="1600200"/>
            <a:ext cx="6870388" cy="4525963"/>
          </a:xfrm>
          <a:prstGeom prst="rect">
            <a:avLst/>
          </a:prstGeom>
        </p:spPr>
      </p:pic>
    </p:spTree>
    <p:extLst>
      <p:ext uri="{BB962C8B-B14F-4D97-AF65-F5344CB8AC3E}">
        <p14:creationId xmlns:p14="http://schemas.microsoft.com/office/powerpoint/2010/main" val="16187148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Thick septum design</a:t>
            </a:r>
            <a:endParaRPr lang="en-GB" dirty="0"/>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FC1BA1-889C-4401-B3FC-833783C9DD5F}" type="slidenum">
              <a:rPr lang="en-GB" smtClean="0"/>
              <a:t>23</a:t>
            </a:fld>
            <a:endParaRPr lang="en-GB"/>
          </a:p>
        </p:txBody>
      </p:sp>
      <p:pic>
        <p:nvPicPr>
          <p:cNvPr id="6" name="Content Placeholder 5"/>
          <p:cNvPicPr>
            <a:picLocks noGrp="1"/>
          </p:cNvPicPr>
          <p:nvPr>
            <p:ph idx="1"/>
          </p:nvPr>
        </p:nvPicPr>
        <p:blipFill>
          <a:blip r:embed="rId2" cstate="print"/>
          <a:stretch>
            <a:fillRect/>
          </a:stretch>
        </p:blipFill>
        <p:spPr>
          <a:xfrm>
            <a:off x="1687374" y="1600200"/>
            <a:ext cx="5769251" cy="4525963"/>
          </a:xfrm>
          <a:prstGeom prst="rect">
            <a:avLst/>
          </a:prstGeom>
        </p:spPr>
      </p:pic>
    </p:spTree>
    <p:extLst>
      <p:ext uri="{BB962C8B-B14F-4D97-AF65-F5344CB8AC3E}">
        <p14:creationId xmlns:p14="http://schemas.microsoft.com/office/powerpoint/2010/main" val="2279737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6288"/>
            <a:ext cx="8229600" cy="1143000"/>
          </a:xfrm>
        </p:spPr>
        <p:txBody>
          <a:bodyPr/>
          <a:lstStyle/>
          <a:p>
            <a:r>
              <a:rPr lang="en-GB" dirty="0" smtClean="0"/>
              <a:t>DR layout</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3</a:t>
            </a:fld>
            <a:endParaRPr lang="en-GB"/>
          </a:p>
        </p:txBody>
      </p:sp>
      <p:sp>
        <p:nvSpPr>
          <p:cNvPr id="12" name="Rectangle 3"/>
          <p:cNvSpPr txBox="1">
            <a:spLocks noChangeArrowheads="1"/>
          </p:cNvSpPr>
          <p:nvPr/>
        </p:nvSpPr>
        <p:spPr bwMode="auto">
          <a:xfrm>
            <a:off x="0" y="4800600"/>
            <a:ext cx="9144000" cy="2057400"/>
          </a:xfrm>
          <a:prstGeom prst="rect">
            <a:avLst/>
          </a:prstGeom>
          <a:noFill/>
          <a:ln w="9525">
            <a:noFill/>
            <a:miter lim="800000"/>
            <a:headEnd/>
            <a:tailEnd/>
          </a:ln>
        </p:spPr>
        <p:txBody>
          <a:bodyPr>
            <a:prstTxWarp prst="textNoShape">
              <a:avLst/>
            </a:prstTxWarp>
          </a:bodyPr>
          <a:lstStyle/>
          <a:p>
            <a:pPr marL="341313" indent="-341313" defTabSz="912813" eaLnBrk="0" hangingPunct="0">
              <a:lnSpc>
                <a:spcPct val="80000"/>
              </a:lnSpc>
              <a:spcBef>
                <a:spcPct val="20000"/>
              </a:spcBef>
              <a:buClr>
                <a:schemeClr val="accent1"/>
              </a:buClr>
              <a:buSzPct val="75000"/>
              <a:buFont typeface="Wingdings" charset="2"/>
              <a:buChar char="n"/>
              <a:defRPr/>
            </a:pPr>
            <a:r>
              <a:rPr lang="en-GB" b="0" dirty="0">
                <a:latin typeface="Garamond" charset="0"/>
              </a:rPr>
              <a:t>Racetrack shape with </a:t>
            </a:r>
          </a:p>
          <a:p>
            <a:pPr marL="796925" lvl="1" indent="-341313" defTabSz="912813" eaLnBrk="0" hangingPunct="0">
              <a:lnSpc>
                <a:spcPct val="80000"/>
              </a:lnSpc>
              <a:spcBef>
                <a:spcPct val="20000"/>
              </a:spcBef>
              <a:buClr>
                <a:schemeClr val="accent1"/>
              </a:buClr>
              <a:buSzPct val="75000"/>
              <a:buFont typeface="Wingdings" charset="2"/>
              <a:buChar char="n"/>
              <a:defRPr/>
            </a:pPr>
            <a:r>
              <a:rPr lang="en-GB" sz="2000" b="0" dirty="0">
                <a:latin typeface="Garamond" charset="0"/>
              </a:rPr>
              <a:t>96 TME arc cells (4 half cells for dispersion </a:t>
            </a:r>
            <a:r>
              <a:rPr lang="en-GB" sz="2000" b="0" dirty="0" smtClean="0">
                <a:latin typeface="Garamond" charset="0"/>
              </a:rPr>
              <a:t>suppression and matching)</a:t>
            </a:r>
            <a:endParaRPr lang="en-GB" sz="2000" b="0" dirty="0">
              <a:latin typeface="Garamond" charset="0"/>
            </a:endParaRPr>
          </a:p>
          <a:p>
            <a:pPr marL="796925" lvl="1" indent="-341313" defTabSz="912813" eaLnBrk="0" hangingPunct="0">
              <a:lnSpc>
                <a:spcPct val="80000"/>
              </a:lnSpc>
              <a:spcBef>
                <a:spcPct val="20000"/>
              </a:spcBef>
              <a:buClr>
                <a:schemeClr val="accent1"/>
              </a:buClr>
              <a:buSzPct val="75000"/>
              <a:buFont typeface="Wingdings" charset="2"/>
              <a:buChar char="n"/>
              <a:defRPr/>
            </a:pPr>
            <a:r>
              <a:rPr lang="en-GB" sz="2000" b="0" dirty="0">
                <a:latin typeface="Garamond" charset="0"/>
              </a:rPr>
              <a:t>26 Damping wiggler FODO cells in the long straight sections (LSS)</a:t>
            </a:r>
          </a:p>
          <a:p>
            <a:pPr marL="796925" lvl="1" indent="-341313" defTabSz="912813" eaLnBrk="0" hangingPunct="0">
              <a:lnSpc>
                <a:spcPct val="80000"/>
              </a:lnSpc>
              <a:spcBef>
                <a:spcPct val="20000"/>
              </a:spcBef>
              <a:buClr>
                <a:schemeClr val="accent1"/>
              </a:buClr>
              <a:buSzPct val="75000"/>
              <a:buFont typeface="Wingdings" charset="2"/>
              <a:buChar char="n"/>
              <a:defRPr/>
            </a:pPr>
            <a:r>
              <a:rPr lang="en-GB" sz="2000" b="0" dirty="0">
                <a:latin typeface="Garamond" charset="0"/>
              </a:rPr>
              <a:t>Space reserved upstream the LSS for injection/extraction elements and RF </a:t>
            </a:r>
            <a:r>
              <a:rPr lang="en-GB" sz="2000" b="0" dirty="0" smtClean="0">
                <a:latin typeface="Garamond" charset="0"/>
              </a:rPr>
              <a:t>cavities</a:t>
            </a:r>
            <a:endParaRPr lang="en-GB" b="0" dirty="0">
              <a:latin typeface="Garamond" charset="0"/>
            </a:endParaRPr>
          </a:p>
        </p:txBody>
      </p:sp>
      <p:pic>
        <p:nvPicPr>
          <p:cNvPr id="13" name="Picture 12" descr="DR_layout.png"/>
          <p:cNvPicPr>
            <a:picLocks noChangeAspect="1"/>
          </p:cNvPicPr>
          <p:nvPr/>
        </p:nvPicPr>
        <p:blipFill>
          <a:blip r:embed="rId2"/>
          <a:stretch>
            <a:fillRect/>
          </a:stretch>
        </p:blipFill>
        <p:spPr>
          <a:xfrm>
            <a:off x="852514" y="714356"/>
            <a:ext cx="7577138" cy="3929090"/>
          </a:xfrm>
          <a:prstGeom prst="rect">
            <a:avLst/>
          </a:prstGeom>
        </p:spPr>
      </p:pic>
      <p:cxnSp>
        <p:nvCxnSpPr>
          <p:cNvPr id="15" name="Straight Arrow Connector 14"/>
          <p:cNvCxnSpPr/>
          <p:nvPr/>
        </p:nvCxnSpPr>
        <p:spPr>
          <a:xfrm flipH="1">
            <a:off x="5806619" y="4302610"/>
            <a:ext cx="576064" cy="35970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252590" y="4581128"/>
            <a:ext cx="1152128" cy="307777"/>
          </a:xfrm>
          <a:prstGeom prst="rect">
            <a:avLst/>
          </a:prstGeom>
          <a:noFill/>
        </p:spPr>
        <p:txBody>
          <a:bodyPr wrap="square" rtlCol="0">
            <a:spAutoFit/>
          </a:bodyPr>
          <a:lstStyle/>
          <a:p>
            <a:pPr algn="ctr"/>
            <a:r>
              <a:rPr lang="en-GB" sz="1400" dirty="0" smtClean="0"/>
              <a:t>Extraction</a:t>
            </a:r>
            <a:endParaRPr lang="en-GB" sz="1400" dirty="0"/>
          </a:p>
        </p:txBody>
      </p:sp>
      <p:cxnSp>
        <p:nvCxnSpPr>
          <p:cNvPr id="18" name="Straight Arrow Connector 17"/>
          <p:cNvCxnSpPr/>
          <p:nvPr/>
        </p:nvCxnSpPr>
        <p:spPr>
          <a:xfrm>
            <a:off x="2267744" y="714356"/>
            <a:ext cx="504056" cy="27699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63688" y="425733"/>
            <a:ext cx="864096" cy="307777"/>
          </a:xfrm>
          <a:prstGeom prst="rect">
            <a:avLst/>
          </a:prstGeom>
          <a:noFill/>
        </p:spPr>
        <p:txBody>
          <a:bodyPr wrap="square" rtlCol="0">
            <a:spAutoFit/>
          </a:bodyPr>
          <a:lstStyle/>
          <a:p>
            <a:r>
              <a:rPr lang="en-GB" sz="1400" dirty="0" smtClean="0"/>
              <a:t>Injection</a:t>
            </a:r>
            <a:endParaRPr lang="en-GB" sz="1400" dirty="0"/>
          </a:p>
        </p:txBody>
      </p:sp>
    </p:spTree>
    <p:extLst>
      <p:ext uri="{BB962C8B-B14F-4D97-AF65-F5344CB8AC3E}">
        <p14:creationId xmlns:p14="http://schemas.microsoft.com/office/powerpoint/2010/main" val="30620732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Constraints for injection/extraction</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4</a:t>
            </a:fld>
            <a:endParaRPr lang="en-GB"/>
          </a:p>
        </p:txBody>
      </p:sp>
      <p:sp>
        <p:nvSpPr>
          <p:cNvPr id="7" name="Rectangle 1"/>
          <p:cNvSpPr>
            <a:spLocks noChangeArrowheads="1"/>
          </p:cNvSpPr>
          <p:nvPr/>
        </p:nvSpPr>
        <p:spPr bwMode="auto">
          <a:xfrm>
            <a:off x="827584" y="1366555"/>
            <a:ext cx="226857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1" i="0" u="sng" strike="noStrike" cap="none" normalizeH="0" baseline="0" dirty="0" smtClean="0">
                <a:ln>
                  <a:noFill/>
                </a:ln>
                <a:solidFill>
                  <a:schemeClr val="tx1"/>
                </a:solidFill>
                <a:effectLst/>
                <a:latin typeface="Arial" pitchFamily="34" charset="0"/>
                <a:ea typeface="Calibri" pitchFamily="34" charset="0"/>
                <a:cs typeface="Arial" pitchFamily="34" charset="0"/>
              </a:rPr>
              <a:t>Beam and Machine Parameters</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85593356"/>
              </p:ext>
            </p:extLst>
          </p:nvPr>
        </p:nvGraphicFramePr>
        <p:xfrm>
          <a:off x="5220072" y="1628800"/>
          <a:ext cx="3168352" cy="2072640"/>
        </p:xfrm>
        <a:graphic>
          <a:graphicData uri="http://schemas.openxmlformats.org/drawingml/2006/table">
            <a:tbl>
              <a:tblPr firstRow="1" bandRow="1">
                <a:tableStyleId>{5C22544A-7EE6-4342-B048-85BDC9FD1C3A}</a:tableStyleId>
              </a:tblPr>
              <a:tblGrid>
                <a:gridCol w="1773555"/>
                <a:gridCol w="646430"/>
                <a:gridCol w="748367"/>
              </a:tblGrid>
              <a:tr h="144016">
                <a:tc>
                  <a:txBody>
                    <a:bodyPr/>
                    <a:lstStyle/>
                    <a:p>
                      <a:pPr algn="ctr"/>
                      <a:r>
                        <a:rPr lang="en-GB" sz="1100" dirty="0" smtClean="0"/>
                        <a:t>Parameter</a:t>
                      </a:r>
                      <a:endParaRPr lang="en-GB" sz="1100" dirty="0"/>
                    </a:p>
                  </a:txBody>
                  <a:tcPr/>
                </a:tc>
                <a:tc>
                  <a:txBody>
                    <a:bodyPr/>
                    <a:lstStyle/>
                    <a:p>
                      <a:pPr algn="ctr"/>
                      <a:r>
                        <a:rPr lang="en-GB" sz="1100" dirty="0" smtClean="0"/>
                        <a:t>Symbol</a:t>
                      </a:r>
                      <a:endParaRPr lang="en-GB" sz="1100" dirty="0"/>
                    </a:p>
                  </a:txBody>
                  <a:tcPr/>
                </a:tc>
                <a:tc>
                  <a:txBody>
                    <a:bodyPr/>
                    <a:lstStyle/>
                    <a:p>
                      <a:pPr algn="ctr"/>
                      <a:r>
                        <a:rPr lang="en-GB" sz="1100" dirty="0" smtClean="0"/>
                        <a:t>Value</a:t>
                      </a:r>
                      <a:endParaRPr lang="en-GB" sz="1100" dirty="0"/>
                    </a:p>
                  </a:txBody>
                  <a:tcPr/>
                </a:tc>
              </a:tr>
              <a:tr h="2052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effectLst/>
                        </a:rPr>
                        <a:t># sigma</a:t>
                      </a:r>
                      <a:endParaRPr lang="en-GB" sz="1100" dirty="0" smtClean="0">
                        <a:effectLst/>
                        <a:latin typeface="+mn-lt"/>
                        <a:ea typeface="Calibri"/>
                        <a:cs typeface="Times New Roman"/>
                      </a:endParaRPr>
                    </a:p>
                  </a:txBody>
                  <a:tcPr/>
                </a:tc>
                <a:tc>
                  <a:txBody>
                    <a:bodyPr/>
                    <a:lstStyle/>
                    <a:p>
                      <a:pPr algn="ctr"/>
                      <a:r>
                        <a:rPr lang="en-GB" sz="1100" dirty="0" smtClean="0"/>
                        <a:t>N</a:t>
                      </a:r>
                      <a:r>
                        <a:rPr lang="el-GR" sz="1100" baseline="-25000" dirty="0" smtClean="0"/>
                        <a:t>σ</a:t>
                      </a:r>
                      <a:endParaRPr lang="en-GB" sz="1100" dirty="0"/>
                    </a:p>
                  </a:txBody>
                  <a:tcPr/>
                </a:tc>
                <a:tc>
                  <a:txBody>
                    <a:bodyPr/>
                    <a:lstStyle/>
                    <a:p>
                      <a:pPr algn="ctr"/>
                      <a:r>
                        <a:rPr lang="en-GB" sz="1100" dirty="0" smtClean="0"/>
                        <a:t>5</a:t>
                      </a:r>
                      <a:endParaRPr lang="en-GB" sz="1100" dirty="0"/>
                    </a:p>
                  </a:txBody>
                  <a:tcPr/>
                </a:tc>
              </a:tr>
              <a:tr h="2019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effectLst/>
                        </a:rPr>
                        <a:t>β beat factor</a:t>
                      </a:r>
                      <a:endParaRPr lang="en-GB" sz="1100" dirty="0" smtClean="0">
                        <a:effectLst/>
                        <a:latin typeface="+mn-lt"/>
                        <a:ea typeface="Calibri"/>
                        <a:cs typeface="Times New Roman"/>
                      </a:endParaRPr>
                    </a:p>
                  </a:txBody>
                  <a:tcPr/>
                </a:tc>
                <a:tc>
                  <a:txBody>
                    <a:bodyPr/>
                    <a:lstStyle/>
                    <a:p>
                      <a:pPr algn="ctr"/>
                      <a:r>
                        <a:rPr lang="en-GB" sz="1100" dirty="0" smtClean="0"/>
                        <a:t>k</a:t>
                      </a:r>
                      <a:r>
                        <a:rPr lang="en-GB" sz="1100" baseline="-25000" dirty="0" smtClean="0"/>
                        <a:t>b</a:t>
                      </a:r>
                      <a:endParaRPr lang="en-GB" sz="1100" dirty="0"/>
                    </a:p>
                  </a:txBody>
                  <a:tcPr/>
                </a:tc>
                <a:tc>
                  <a:txBody>
                    <a:bodyPr/>
                    <a:lstStyle/>
                    <a:p>
                      <a:pPr algn="ctr"/>
                      <a:r>
                        <a:rPr lang="en-GB" sz="1100" dirty="0" smtClean="0"/>
                        <a:t>1.1</a:t>
                      </a:r>
                      <a:endParaRPr lang="en-GB" sz="1100" dirty="0"/>
                    </a:p>
                  </a:txBody>
                  <a:tcPr/>
                </a:tc>
              </a:tr>
              <a:tr h="0">
                <a:tc>
                  <a:txBody>
                    <a:bodyPr/>
                    <a:lstStyle/>
                    <a:p>
                      <a:pPr algn="ctr"/>
                      <a:r>
                        <a:rPr lang="en-GB" sz="1100" dirty="0" smtClean="0"/>
                        <a:t>Mechanical tolerance (mm)</a:t>
                      </a:r>
                      <a:endParaRPr lang="en-GB" sz="1100" dirty="0"/>
                    </a:p>
                  </a:txBody>
                  <a:tcPr/>
                </a:tc>
                <a:tc>
                  <a:txBody>
                    <a:bodyPr/>
                    <a:lstStyle/>
                    <a:p>
                      <a:pPr algn="ctr"/>
                      <a:r>
                        <a:rPr lang="en-GB" sz="1100" kern="1200" dirty="0" err="1" smtClean="0">
                          <a:solidFill>
                            <a:schemeClr val="dk1"/>
                          </a:solidFill>
                          <a:effectLst/>
                          <a:latin typeface="+mn-lt"/>
                          <a:ea typeface="+mn-ea"/>
                          <a:cs typeface="+mn-cs"/>
                        </a:rPr>
                        <a:t>δ</a:t>
                      </a:r>
                      <a:r>
                        <a:rPr lang="en-GB" sz="1100" kern="1200" baseline="-25000" dirty="0" err="1" smtClean="0">
                          <a:solidFill>
                            <a:schemeClr val="dk1"/>
                          </a:solidFill>
                          <a:effectLst/>
                          <a:latin typeface="+mn-lt"/>
                          <a:ea typeface="+mn-ea"/>
                          <a:cs typeface="+mn-cs"/>
                        </a:rPr>
                        <a:t>M</a:t>
                      </a:r>
                      <a:endParaRPr lang="en-GB" sz="1100" dirty="0"/>
                    </a:p>
                  </a:txBody>
                  <a:tcPr/>
                </a:tc>
                <a:tc>
                  <a:txBody>
                    <a:bodyPr/>
                    <a:lstStyle/>
                    <a:p>
                      <a:pPr algn="ctr"/>
                      <a:r>
                        <a:rPr lang="en-GB" sz="1100" dirty="0" smtClean="0"/>
                        <a:t>1</a:t>
                      </a:r>
                      <a:endParaRPr lang="en-GB" sz="1100" dirty="0"/>
                    </a:p>
                  </a:txBody>
                  <a:tcPr/>
                </a:tc>
              </a:tr>
              <a:tr h="0">
                <a:tc>
                  <a:txBody>
                    <a:bodyPr/>
                    <a:lstStyle/>
                    <a:p>
                      <a:pPr algn="ctr"/>
                      <a:r>
                        <a:rPr lang="en-GB" sz="1100" dirty="0" smtClean="0"/>
                        <a:t>H orbit tolerance</a:t>
                      </a:r>
                      <a:r>
                        <a:rPr lang="en-GB" sz="1100" baseline="0" dirty="0" smtClean="0"/>
                        <a:t> (mm)</a:t>
                      </a:r>
                      <a:endParaRPr lang="en-GB" sz="1100" dirty="0"/>
                    </a:p>
                  </a:txBody>
                  <a:tcPr/>
                </a:tc>
                <a:tc>
                  <a:txBody>
                    <a:bodyPr/>
                    <a:lstStyle/>
                    <a:p>
                      <a:pPr algn="ctr"/>
                      <a:r>
                        <a:rPr lang="en-GB" sz="1100" kern="1200" dirty="0" err="1" smtClean="0">
                          <a:solidFill>
                            <a:schemeClr val="dk1"/>
                          </a:solidFill>
                          <a:effectLst/>
                          <a:latin typeface="+mn-lt"/>
                          <a:ea typeface="+mn-ea"/>
                          <a:cs typeface="+mn-cs"/>
                        </a:rPr>
                        <a:t>δ</a:t>
                      </a:r>
                      <a:r>
                        <a:rPr lang="en-GB" sz="1100" kern="1200" baseline="-25000" dirty="0" err="1" smtClean="0">
                          <a:solidFill>
                            <a:schemeClr val="dk1"/>
                          </a:solidFill>
                          <a:effectLst/>
                          <a:latin typeface="+mn-lt"/>
                          <a:ea typeface="+mn-ea"/>
                          <a:cs typeface="+mn-cs"/>
                        </a:rPr>
                        <a:t>CO</a:t>
                      </a:r>
                      <a:endParaRPr lang="en-GB" sz="1100" dirty="0"/>
                    </a:p>
                  </a:txBody>
                  <a:tcPr/>
                </a:tc>
                <a:tc>
                  <a:txBody>
                    <a:bodyPr/>
                    <a:lstStyle/>
                    <a:p>
                      <a:pPr algn="ctr"/>
                      <a:r>
                        <a:rPr lang="en-GB" sz="1100" dirty="0" smtClean="0"/>
                        <a:t>2</a:t>
                      </a:r>
                      <a:endParaRPr lang="en-GB" sz="1100" dirty="0"/>
                    </a:p>
                  </a:txBody>
                  <a:tcPr/>
                </a:tc>
              </a:tr>
              <a:tr h="144760">
                <a:tc>
                  <a:txBody>
                    <a:bodyPr/>
                    <a:lstStyle/>
                    <a:p>
                      <a:pPr algn="ctr"/>
                      <a:r>
                        <a:rPr lang="en-GB" sz="1100" dirty="0" smtClean="0"/>
                        <a:t>V orbit tolerance (mm)</a:t>
                      </a:r>
                      <a:endParaRPr lang="en-GB" sz="1100" dirty="0"/>
                    </a:p>
                  </a:txBody>
                  <a:tcPr/>
                </a:tc>
                <a:tc>
                  <a:txBody>
                    <a:bodyPr/>
                    <a:lstStyle/>
                    <a:p>
                      <a:pPr algn="ctr"/>
                      <a:r>
                        <a:rPr lang="en-GB" sz="1100" kern="1200" dirty="0" err="1" smtClean="0">
                          <a:solidFill>
                            <a:schemeClr val="dk1"/>
                          </a:solidFill>
                          <a:effectLst/>
                          <a:latin typeface="+mn-lt"/>
                          <a:ea typeface="+mn-ea"/>
                          <a:cs typeface="+mn-cs"/>
                        </a:rPr>
                        <a:t>δ</a:t>
                      </a:r>
                      <a:r>
                        <a:rPr lang="en-GB" sz="1100" kern="1200" baseline="-25000" dirty="0" err="1" smtClean="0">
                          <a:solidFill>
                            <a:schemeClr val="dk1"/>
                          </a:solidFill>
                          <a:effectLst/>
                          <a:latin typeface="+mn-lt"/>
                          <a:ea typeface="+mn-ea"/>
                          <a:cs typeface="+mn-cs"/>
                        </a:rPr>
                        <a:t>CO</a:t>
                      </a:r>
                      <a:endParaRPr lang="en-GB" sz="1100" dirty="0"/>
                    </a:p>
                  </a:txBody>
                  <a:tcPr/>
                </a:tc>
                <a:tc>
                  <a:txBody>
                    <a:bodyPr/>
                    <a:lstStyle/>
                    <a:p>
                      <a:pPr algn="ctr"/>
                      <a:r>
                        <a:rPr lang="en-GB" sz="1100" dirty="0" smtClean="0"/>
                        <a:t>2</a:t>
                      </a:r>
                      <a:endParaRPr lang="en-GB" sz="1100" dirty="0"/>
                    </a:p>
                  </a:txBody>
                  <a:tcPr/>
                </a:tc>
              </a:tr>
              <a:tr h="144760">
                <a:tc>
                  <a:txBody>
                    <a:bodyPr/>
                    <a:lstStyle/>
                    <a:p>
                      <a:pPr algn="ctr"/>
                      <a:r>
                        <a:rPr lang="en-GB" sz="1100" dirty="0" smtClean="0"/>
                        <a:t>Beam aperture (mm)</a:t>
                      </a:r>
                      <a:endParaRPr lang="en-GB" sz="1100" dirty="0"/>
                    </a:p>
                  </a:txBody>
                  <a:tcPr/>
                </a:tc>
                <a:tc>
                  <a:txBody>
                    <a:bodyPr/>
                    <a:lstStyle/>
                    <a:p>
                      <a:pPr algn="ctr"/>
                      <a:endParaRPr lang="en-GB" sz="1100" dirty="0"/>
                    </a:p>
                  </a:txBody>
                  <a:tcPr/>
                </a:tc>
                <a:tc>
                  <a:txBody>
                    <a:bodyPr/>
                    <a:lstStyle/>
                    <a:p>
                      <a:pPr algn="ctr"/>
                      <a:r>
                        <a:rPr lang="en-GB" sz="1100" dirty="0" smtClean="0"/>
                        <a:t>20</a:t>
                      </a:r>
                      <a:endParaRPr lang="en-GB" sz="1100" dirty="0"/>
                    </a:p>
                  </a:txBody>
                  <a:tcPr/>
                </a:tc>
              </a:tr>
              <a:tr h="144760">
                <a:tc>
                  <a:txBody>
                    <a:bodyPr/>
                    <a:lstStyle/>
                    <a:p>
                      <a:pPr algn="ctr"/>
                      <a:r>
                        <a:rPr lang="en-GB" sz="1100" dirty="0" smtClean="0"/>
                        <a:t>Quad external</a:t>
                      </a:r>
                      <a:r>
                        <a:rPr lang="en-GB" sz="1100" baseline="0" dirty="0" smtClean="0"/>
                        <a:t> radius (mm)</a:t>
                      </a:r>
                      <a:endParaRPr lang="en-GB" sz="1100" dirty="0"/>
                    </a:p>
                  </a:txBody>
                  <a:tcPr/>
                </a:tc>
                <a:tc>
                  <a:txBody>
                    <a:bodyPr/>
                    <a:lstStyle/>
                    <a:p>
                      <a:pPr algn="ctr"/>
                      <a:endParaRPr lang="en-GB" sz="1100" dirty="0"/>
                    </a:p>
                  </a:txBody>
                  <a:tcPr/>
                </a:tc>
                <a:tc>
                  <a:txBody>
                    <a:bodyPr/>
                    <a:lstStyle/>
                    <a:p>
                      <a:pPr algn="ctr"/>
                      <a:r>
                        <a:rPr lang="en-GB" sz="1100" dirty="0" smtClean="0"/>
                        <a:t>276</a:t>
                      </a:r>
                      <a:endParaRPr lang="en-GB" sz="1100"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52054698"/>
              </p:ext>
            </p:extLst>
          </p:nvPr>
        </p:nvGraphicFramePr>
        <p:xfrm>
          <a:off x="755576" y="1628800"/>
          <a:ext cx="4127068" cy="2758440"/>
        </p:xfrm>
        <a:graphic>
          <a:graphicData uri="http://schemas.openxmlformats.org/drawingml/2006/table">
            <a:tbl>
              <a:tblPr firstRow="1" bandRow="1">
                <a:tableStyleId>{5C22544A-7EE6-4342-B048-85BDC9FD1C3A}</a:tableStyleId>
              </a:tblPr>
              <a:tblGrid>
                <a:gridCol w="1978660"/>
                <a:gridCol w="646430"/>
                <a:gridCol w="709890"/>
                <a:gridCol w="792088"/>
              </a:tblGrid>
              <a:tr h="370840">
                <a:tc>
                  <a:txBody>
                    <a:bodyPr/>
                    <a:lstStyle/>
                    <a:p>
                      <a:pPr algn="ctr"/>
                      <a:r>
                        <a:rPr lang="en-GB" sz="1100" dirty="0" smtClean="0"/>
                        <a:t>Parameter</a:t>
                      </a:r>
                      <a:endParaRPr lang="en-GB" sz="1100" dirty="0"/>
                    </a:p>
                  </a:txBody>
                  <a:tcPr/>
                </a:tc>
                <a:tc>
                  <a:txBody>
                    <a:bodyPr/>
                    <a:lstStyle/>
                    <a:p>
                      <a:pPr algn="ctr"/>
                      <a:r>
                        <a:rPr lang="en-GB" sz="1100" dirty="0" smtClean="0"/>
                        <a:t>Symbol</a:t>
                      </a:r>
                      <a:endParaRPr lang="en-GB" sz="1100" dirty="0"/>
                    </a:p>
                  </a:txBody>
                  <a:tcPr/>
                </a:tc>
                <a:tc>
                  <a:txBody>
                    <a:bodyPr/>
                    <a:lstStyle/>
                    <a:p>
                      <a:pPr algn="ctr"/>
                      <a:r>
                        <a:rPr lang="en-GB" sz="1100" dirty="0" smtClean="0"/>
                        <a:t>At injection</a:t>
                      </a:r>
                      <a:endParaRPr lang="en-GB" sz="1100" dirty="0"/>
                    </a:p>
                  </a:txBody>
                  <a:tcPr/>
                </a:tc>
                <a:tc>
                  <a:txBody>
                    <a:bodyPr/>
                    <a:lstStyle/>
                    <a:p>
                      <a:pPr algn="ctr"/>
                      <a:r>
                        <a:rPr lang="en-GB" sz="1100" dirty="0" smtClean="0"/>
                        <a:t>At extraction</a:t>
                      </a:r>
                      <a:endParaRPr lang="en-GB" sz="1100" dirty="0"/>
                    </a:p>
                  </a:txBody>
                  <a:tcPr/>
                </a:tc>
              </a:tr>
              <a:tr h="149344">
                <a:tc>
                  <a:txBody>
                    <a:bodyPr/>
                    <a:lstStyle/>
                    <a:p>
                      <a:pPr algn="ctr">
                        <a:spcAft>
                          <a:spcPts val="0"/>
                        </a:spcAft>
                      </a:pPr>
                      <a:r>
                        <a:rPr lang="en-GB" sz="1100" dirty="0">
                          <a:effectLst/>
                        </a:rPr>
                        <a:t>normalised H emittance (</a:t>
                      </a:r>
                      <a:r>
                        <a:rPr lang="en-GB" sz="1100" dirty="0" err="1">
                          <a:effectLst/>
                        </a:rPr>
                        <a:t>m.rad</a:t>
                      </a:r>
                      <a:r>
                        <a:rPr lang="en-GB" sz="1100" dirty="0">
                          <a:effectLst/>
                        </a:rPr>
                        <a:t>)</a:t>
                      </a:r>
                      <a:endParaRPr lang="en-GB" sz="1100" dirty="0">
                        <a:effectLst/>
                        <a:latin typeface="Calibri"/>
                        <a:ea typeface="Calibri"/>
                        <a:cs typeface="Times New Roman"/>
                      </a:endParaRPr>
                    </a:p>
                  </a:txBody>
                  <a:tcPr marL="68580" marR="68580" marT="0" marB="0" anchor="b"/>
                </a:tc>
                <a:tc>
                  <a:txBody>
                    <a:bodyPr/>
                    <a:lstStyle/>
                    <a:p>
                      <a:pPr algn="ctr"/>
                      <a:endParaRPr lang="en-GB" sz="1100" dirty="0"/>
                    </a:p>
                  </a:txBody>
                  <a:tcPr/>
                </a:tc>
                <a:tc>
                  <a:txBody>
                    <a:bodyPr/>
                    <a:lstStyle/>
                    <a:p>
                      <a:pPr algn="ctr">
                        <a:spcAft>
                          <a:spcPts val="0"/>
                        </a:spcAft>
                      </a:pPr>
                      <a:r>
                        <a:rPr lang="en-GB" sz="1100" dirty="0">
                          <a:solidFill>
                            <a:schemeClr val="tx1"/>
                          </a:solidFill>
                          <a:effectLst/>
                        </a:rPr>
                        <a:t>5.40×10</a:t>
                      </a:r>
                      <a:r>
                        <a:rPr lang="en-GB" sz="1100" baseline="30000" dirty="0">
                          <a:solidFill>
                            <a:schemeClr val="tx1"/>
                          </a:solidFill>
                          <a:effectLst/>
                        </a:rPr>
                        <a:t>-5</a:t>
                      </a:r>
                      <a:endParaRPr lang="en-GB" sz="1100" dirty="0">
                        <a:solidFill>
                          <a:schemeClr val="tx1"/>
                        </a:solidFill>
                        <a:effectLst/>
                        <a:latin typeface="Calibri"/>
                        <a:ea typeface="Calibri"/>
                        <a:cs typeface="Times New Roman"/>
                      </a:endParaRPr>
                    </a:p>
                  </a:txBody>
                  <a:tcPr marL="68580" marR="68580" marT="0" marB="0" anchor="b"/>
                </a:tc>
                <a:tc>
                  <a:txBody>
                    <a:bodyPr/>
                    <a:lstStyle/>
                    <a:p>
                      <a:pPr algn="ctr">
                        <a:spcAft>
                          <a:spcPts val="0"/>
                        </a:spcAft>
                      </a:pPr>
                      <a:r>
                        <a:rPr lang="en-GB" sz="1100">
                          <a:solidFill>
                            <a:schemeClr val="tx1"/>
                          </a:solidFill>
                          <a:effectLst/>
                        </a:rPr>
                        <a:t>4.56×10</a:t>
                      </a:r>
                      <a:r>
                        <a:rPr lang="en-GB" sz="1100" baseline="30000">
                          <a:solidFill>
                            <a:schemeClr val="tx1"/>
                          </a:solidFill>
                          <a:effectLst/>
                        </a:rPr>
                        <a:t>-7</a:t>
                      </a:r>
                      <a:endParaRPr lang="en-GB" sz="1100">
                        <a:solidFill>
                          <a:schemeClr val="tx1"/>
                        </a:solidFill>
                        <a:effectLst/>
                        <a:latin typeface="Calibri"/>
                        <a:ea typeface="Calibri"/>
                        <a:cs typeface="Times New Roman"/>
                      </a:endParaRPr>
                    </a:p>
                  </a:txBody>
                  <a:tcPr marL="68580" marR="68580" marT="0" marB="0" anchor="b"/>
                </a:tc>
              </a:tr>
              <a:tr h="0">
                <a:tc>
                  <a:txBody>
                    <a:bodyPr/>
                    <a:lstStyle/>
                    <a:p>
                      <a:pPr algn="ctr">
                        <a:spcAft>
                          <a:spcPts val="0"/>
                        </a:spcAft>
                      </a:pPr>
                      <a:r>
                        <a:rPr lang="en-GB" sz="1100">
                          <a:effectLst/>
                        </a:rPr>
                        <a:t>normalised V emittance (m.rad)</a:t>
                      </a:r>
                      <a:endParaRPr lang="en-GB" sz="1100">
                        <a:effectLst/>
                        <a:latin typeface="Calibri"/>
                        <a:ea typeface="Calibri"/>
                        <a:cs typeface="Times New Roman"/>
                      </a:endParaRPr>
                    </a:p>
                  </a:txBody>
                  <a:tcPr marL="68580" marR="68580" marT="0" marB="0" anchor="b"/>
                </a:tc>
                <a:tc>
                  <a:txBody>
                    <a:bodyPr/>
                    <a:lstStyle/>
                    <a:p>
                      <a:pPr algn="ctr"/>
                      <a:endParaRPr lang="en-GB" sz="1100" dirty="0"/>
                    </a:p>
                  </a:txBody>
                  <a:tcPr/>
                </a:tc>
                <a:tc>
                  <a:txBody>
                    <a:bodyPr/>
                    <a:lstStyle/>
                    <a:p>
                      <a:pPr algn="ctr">
                        <a:spcAft>
                          <a:spcPts val="0"/>
                        </a:spcAft>
                      </a:pPr>
                      <a:r>
                        <a:rPr lang="en-GB" sz="1100">
                          <a:solidFill>
                            <a:schemeClr val="tx1"/>
                          </a:solidFill>
                          <a:effectLst/>
                        </a:rPr>
                        <a:t>5.40×10</a:t>
                      </a:r>
                      <a:r>
                        <a:rPr lang="en-GB" sz="1100" baseline="30000">
                          <a:solidFill>
                            <a:schemeClr val="tx1"/>
                          </a:solidFill>
                          <a:effectLst/>
                        </a:rPr>
                        <a:t>-5</a:t>
                      </a:r>
                      <a:endParaRPr lang="en-GB" sz="1100">
                        <a:solidFill>
                          <a:schemeClr val="tx1"/>
                        </a:solidFill>
                        <a:effectLst/>
                        <a:latin typeface="Calibri"/>
                        <a:ea typeface="Calibri"/>
                        <a:cs typeface="Times New Roman"/>
                      </a:endParaRPr>
                    </a:p>
                  </a:txBody>
                  <a:tcPr marL="68580" marR="68580" marT="0" marB="0" anchor="b"/>
                </a:tc>
                <a:tc>
                  <a:txBody>
                    <a:bodyPr/>
                    <a:lstStyle/>
                    <a:p>
                      <a:pPr algn="ctr">
                        <a:spcAft>
                          <a:spcPts val="0"/>
                        </a:spcAft>
                      </a:pPr>
                      <a:r>
                        <a:rPr lang="en-GB" sz="1100">
                          <a:solidFill>
                            <a:schemeClr val="tx1"/>
                          </a:solidFill>
                          <a:effectLst/>
                        </a:rPr>
                        <a:t>4.80×10</a:t>
                      </a:r>
                      <a:r>
                        <a:rPr lang="en-GB" sz="1100" baseline="30000">
                          <a:solidFill>
                            <a:schemeClr val="tx1"/>
                          </a:solidFill>
                          <a:effectLst/>
                        </a:rPr>
                        <a:t>-9</a:t>
                      </a:r>
                      <a:endParaRPr lang="en-GB" sz="1100">
                        <a:solidFill>
                          <a:schemeClr val="tx1"/>
                        </a:solidFill>
                        <a:effectLst/>
                        <a:latin typeface="Calibri"/>
                        <a:ea typeface="Calibri"/>
                        <a:cs typeface="Times New Roman"/>
                      </a:endParaRPr>
                    </a:p>
                  </a:txBody>
                  <a:tcPr marL="68580" marR="68580" marT="0" marB="0" anchor="b"/>
                </a:tc>
              </a:tr>
              <a:tr h="135240">
                <a:tc>
                  <a:txBody>
                    <a:bodyPr/>
                    <a:lstStyle/>
                    <a:p>
                      <a:pPr algn="ctr">
                        <a:spcAft>
                          <a:spcPts val="0"/>
                        </a:spcAft>
                      </a:pPr>
                      <a:r>
                        <a:rPr lang="en-GB" sz="1100">
                          <a:effectLst/>
                        </a:rPr>
                        <a:t>geometric H emittance (m.rad)</a:t>
                      </a:r>
                      <a:endParaRPr lang="en-GB" sz="1100">
                        <a:effectLst/>
                        <a:latin typeface="Calibri"/>
                        <a:ea typeface="Calibri"/>
                        <a:cs typeface="Times New Roman"/>
                      </a:endParaRPr>
                    </a:p>
                  </a:txBody>
                  <a:tcPr marL="68580" marR="68580" marT="0" marB="0" anchor="b"/>
                </a:tc>
                <a:tc>
                  <a:txBody>
                    <a:bodyPr/>
                    <a:lstStyle/>
                    <a:p>
                      <a:pPr algn="ctr"/>
                      <a:r>
                        <a:rPr lang="el-GR" sz="1100" dirty="0" smtClean="0"/>
                        <a:t>ε</a:t>
                      </a:r>
                      <a:r>
                        <a:rPr lang="en-GB" sz="1100" baseline="-25000" dirty="0" smtClean="0"/>
                        <a:t>H</a:t>
                      </a:r>
                      <a:endParaRPr lang="en-GB" sz="1100" dirty="0"/>
                    </a:p>
                  </a:txBody>
                  <a:tcPr/>
                </a:tc>
                <a:tc>
                  <a:txBody>
                    <a:bodyPr/>
                    <a:lstStyle/>
                    <a:p>
                      <a:pPr algn="ctr">
                        <a:spcAft>
                          <a:spcPts val="0"/>
                        </a:spcAft>
                      </a:pPr>
                      <a:r>
                        <a:rPr lang="en-GB" sz="1100">
                          <a:solidFill>
                            <a:schemeClr val="tx1"/>
                          </a:solidFill>
                          <a:effectLst/>
                        </a:rPr>
                        <a:t>9.65×10</a:t>
                      </a:r>
                      <a:r>
                        <a:rPr lang="en-GB" sz="1100" baseline="30000">
                          <a:solidFill>
                            <a:schemeClr val="tx1"/>
                          </a:solidFill>
                          <a:effectLst/>
                        </a:rPr>
                        <a:t>-9</a:t>
                      </a:r>
                      <a:endParaRPr lang="en-GB" sz="1100">
                        <a:solidFill>
                          <a:schemeClr val="tx1"/>
                        </a:solidFill>
                        <a:effectLst/>
                        <a:latin typeface="Calibri"/>
                        <a:ea typeface="Calibri"/>
                        <a:cs typeface="Times New Roman"/>
                      </a:endParaRPr>
                    </a:p>
                  </a:txBody>
                  <a:tcPr marL="68580" marR="68580" marT="0" marB="0" anchor="b"/>
                </a:tc>
                <a:tc>
                  <a:txBody>
                    <a:bodyPr/>
                    <a:lstStyle/>
                    <a:p>
                      <a:pPr algn="ctr">
                        <a:spcAft>
                          <a:spcPts val="0"/>
                        </a:spcAft>
                      </a:pPr>
                      <a:r>
                        <a:rPr lang="en-GB" sz="1100">
                          <a:solidFill>
                            <a:schemeClr val="tx1"/>
                          </a:solidFill>
                          <a:effectLst/>
                        </a:rPr>
                        <a:t>8.15×10</a:t>
                      </a:r>
                      <a:r>
                        <a:rPr lang="en-GB" sz="1100" baseline="30000">
                          <a:solidFill>
                            <a:schemeClr val="tx1"/>
                          </a:solidFill>
                          <a:effectLst/>
                        </a:rPr>
                        <a:t>-11</a:t>
                      </a:r>
                      <a:endParaRPr lang="en-GB" sz="1100">
                        <a:solidFill>
                          <a:schemeClr val="tx1"/>
                        </a:solidFill>
                        <a:effectLst/>
                        <a:latin typeface="Calibri"/>
                        <a:ea typeface="Calibri"/>
                        <a:cs typeface="Times New Roman"/>
                      </a:endParaRPr>
                    </a:p>
                  </a:txBody>
                  <a:tcPr marL="68580" marR="68580" marT="0" marB="0" anchor="b"/>
                </a:tc>
              </a:tr>
              <a:tr h="0">
                <a:tc>
                  <a:txBody>
                    <a:bodyPr/>
                    <a:lstStyle/>
                    <a:p>
                      <a:pPr algn="ctr">
                        <a:spcAft>
                          <a:spcPts val="0"/>
                        </a:spcAft>
                      </a:pPr>
                      <a:r>
                        <a:rPr lang="en-GB" sz="1100" dirty="0">
                          <a:effectLst/>
                        </a:rPr>
                        <a:t>geometric V emittance (</a:t>
                      </a:r>
                      <a:r>
                        <a:rPr lang="en-GB" sz="1100" dirty="0" err="1">
                          <a:effectLst/>
                        </a:rPr>
                        <a:t>m.rad</a:t>
                      </a:r>
                      <a:r>
                        <a:rPr lang="en-GB" sz="1100" dirty="0">
                          <a:effectLst/>
                        </a:rPr>
                        <a:t>)</a:t>
                      </a:r>
                      <a:endParaRPr lang="en-GB" sz="1100" dirty="0">
                        <a:effectLst/>
                        <a:latin typeface="Calibri"/>
                        <a:ea typeface="Calibri"/>
                        <a:cs typeface="Times New Roman"/>
                      </a:endParaRPr>
                    </a:p>
                  </a:txBody>
                  <a:tcPr marL="68580" marR="68580" marT="0" marB="0" anchor="b"/>
                </a:tc>
                <a:tc>
                  <a:txBody>
                    <a:bodyPr/>
                    <a:lstStyle/>
                    <a:p>
                      <a:pPr algn="ctr"/>
                      <a:r>
                        <a:rPr lang="el-GR" sz="1100" dirty="0" smtClean="0"/>
                        <a:t>ε</a:t>
                      </a:r>
                      <a:r>
                        <a:rPr lang="en-GB" sz="1100" baseline="-25000" dirty="0" smtClean="0"/>
                        <a:t>V</a:t>
                      </a:r>
                      <a:endParaRPr lang="en-GB" sz="1100" dirty="0"/>
                    </a:p>
                  </a:txBody>
                  <a:tcPr/>
                </a:tc>
                <a:tc>
                  <a:txBody>
                    <a:bodyPr/>
                    <a:lstStyle/>
                    <a:p>
                      <a:pPr algn="ctr">
                        <a:spcAft>
                          <a:spcPts val="0"/>
                        </a:spcAft>
                      </a:pPr>
                      <a:r>
                        <a:rPr lang="en-GB" sz="1100">
                          <a:solidFill>
                            <a:schemeClr val="tx1"/>
                          </a:solidFill>
                          <a:effectLst/>
                        </a:rPr>
                        <a:t>9.65×10</a:t>
                      </a:r>
                      <a:r>
                        <a:rPr lang="en-GB" sz="1100" baseline="30000">
                          <a:solidFill>
                            <a:schemeClr val="tx1"/>
                          </a:solidFill>
                          <a:effectLst/>
                        </a:rPr>
                        <a:t>-9</a:t>
                      </a:r>
                      <a:endParaRPr lang="en-GB" sz="1100">
                        <a:solidFill>
                          <a:schemeClr val="tx1"/>
                        </a:solidFill>
                        <a:effectLst/>
                        <a:latin typeface="Calibri"/>
                        <a:ea typeface="Calibri"/>
                        <a:cs typeface="Times New Roman"/>
                      </a:endParaRPr>
                    </a:p>
                  </a:txBody>
                  <a:tcPr marL="68580" marR="68580" marT="0" marB="0" anchor="b"/>
                </a:tc>
                <a:tc>
                  <a:txBody>
                    <a:bodyPr/>
                    <a:lstStyle/>
                    <a:p>
                      <a:pPr algn="ctr">
                        <a:spcAft>
                          <a:spcPts val="0"/>
                        </a:spcAft>
                      </a:pPr>
                      <a:r>
                        <a:rPr lang="en-GB" sz="1100" dirty="0">
                          <a:solidFill>
                            <a:schemeClr val="tx1"/>
                          </a:solidFill>
                          <a:effectLst/>
                        </a:rPr>
                        <a:t>8.57×10</a:t>
                      </a:r>
                      <a:r>
                        <a:rPr lang="en-GB" sz="1100" baseline="30000" dirty="0">
                          <a:solidFill>
                            <a:schemeClr val="tx1"/>
                          </a:solidFill>
                          <a:effectLst/>
                        </a:rPr>
                        <a:t>-13</a:t>
                      </a:r>
                      <a:endParaRPr lang="en-GB" sz="1100" dirty="0">
                        <a:solidFill>
                          <a:schemeClr val="tx1"/>
                        </a:solidFill>
                        <a:effectLst/>
                        <a:latin typeface="Calibri"/>
                        <a:ea typeface="Calibri"/>
                        <a:cs typeface="Times New Roman"/>
                      </a:endParaRPr>
                    </a:p>
                  </a:txBody>
                  <a:tcPr marL="68580" marR="68580" marT="0" marB="0" anchor="b"/>
                </a:tc>
              </a:tr>
              <a:tr h="0">
                <a:tc>
                  <a:txBody>
                    <a:bodyPr/>
                    <a:lstStyle/>
                    <a:p>
                      <a:pPr algn="ctr">
                        <a:spcAft>
                          <a:spcPts val="0"/>
                        </a:spcAft>
                      </a:pPr>
                      <a:r>
                        <a:rPr lang="en-GB" sz="1100" dirty="0">
                          <a:effectLst/>
                        </a:rPr>
                        <a:t>Beam energy (</a:t>
                      </a:r>
                      <a:r>
                        <a:rPr lang="en-GB" sz="1100" dirty="0" err="1">
                          <a:effectLst/>
                        </a:rPr>
                        <a:t>GeV</a:t>
                      </a:r>
                      <a:r>
                        <a:rPr lang="en-GB" sz="1100" dirty="0">
                          <a:effectLst/>
                        </a:rPr>
                        <a:t>)</a:t>
                      </a:r>
                      <a:endParaRPr lang="en-GB" sz="1100" dirty="0">
                        <a:effectLst/>
                        <a:latin typeface="Calibri"/>
                        <a:ea typeface="Calibri"/>
                        <a:cs typeface="Times New Roman"/>
                      </a:endParaRPr>
                    </a:p>
                  </a:txBody>
                  <a:tcPr marL="68580" marR="68580" marT="0" marB="0" anchor="b"/>
                </a:tc>
                <a:tc>
                  <a:txBody>
                    <a:bodyPr/>
                    <a:lstStyle/>
                    <a:p>
                      <a:pPr algn="ctr"/>
                      <a:endParaRPr lang="en-GB" sz="1100"/>
                    </a:p>
                  </a:txBody>
                  <a:tcPr/>
                </a:tc>
                <a:tc gridSpan="2">
                  <a:txBody>
                    <a:bodyPr/>
                    <a:lstStyle/>
                    <a:p>
                      <a:pPr algn="ctr"/>
                      <a:r>
                        <a:rPr lang="en-GB" sz="1100" dirty="0" smtClean="0"/>
                        <a:t>2.86</a:t>
                      </a:r>
                      <a:endParaRPr lang="en-GB" sz="1100" dirty="0"/>
                    </a:p>
                  </a:txBody>
                  <a:tcPr/>
                </a:tc>
                <a:tc hMerge="1">
                  <a:txBody>
                    <a:bodyPr/>
                    <a:lstStyle/>
                    <a:p>
                      <a:pPr algn="ctr"/>
                      <a:endParaRPr lang="en-GB" sz="1100" dirty="0"/>
                    </a:p>
                  </a:txBody>
                  <a:tcPr/>
                </a:tc>
              </a:tr>
              <a:tr h="150088">
                <a:tc>
                  <a:txBody>
                    <a:bodyPr/>
                    <a:lstStyle/>
                    <a:p>
                      <a:pPr algn="ctr">
                        <a:spcAft>
                          <a:spcPts val="0"/>
                        </a:spcAft>
                      </a:pPr>
                      <a:r>
                        <a:rPr lang="en-GB" sz="1100" dirty="0">
                          <a:effectLst/>
                        </a:rPr>
                        <a:t>γ</a:t>
                      </a:r>
                      <a:endParaRPr lang="en-GB" sz="1100" dirty="0">
                        <a:effectLst/>
                        <a:latin typeface="Calibri"/>
                        <a:ea typeface="Calibri"/>
                        <a:cs typeface="Times New Roman"/>
                      </a:endParaRPr>
                    </a:p>
                  </a:txBody>
                  <a:tcPr marL="68580" marR="68580" marT="0" marB="0" anchor="b"/>
                </a:tc>
                <a:tc>
                  <a:txBody>
                    <a:bodyPr/>
                    <a:lstStyle/>
                    <a:p>
                      <a:pPr algn="ctr"/>
                      <a:endParaRPr lang="en-GB" sz="1100"/>
                    </a:p>
                  </a:txBody>
                  <a:tcPr/>
                </a:tc>
                <a:tc gridSpan="2">
                  <a:txBody>
                    <a:bodyPr/>
                    <a:lstStyle/>
                    <a:p>
                      <a:pPr algn="ctr"/>
                      <a:r>
                        <a:rPr lang="en-GB" sz="1100" dirty="0" smtClean="0"/>
                        <a:t>5598</a:t>
                      </a:r>
                      <a:endParaRPr lang="en-GB" sz="1100" dirty="0"/>
                    </a:p>
                  </a:txBody>
                  <a:tcPr/>
                </a:tc>
                <a:tc hMerge="1">
                  <a:txBody>
                    <a:bodyPr/>
                    <a:lstStyle/>
                    <a:p>
                      <a:pPr algn="ctr"/>
                      <a:endParaRPr lang="en-GB" sz="1100" dirty="0"/>
                    </a:p>
                  </a:txBody>
                  <a:tcPr/>
                </a:tc>
              </a:tr>
              <a:tr h="139288">
                <a:tc>
                  <a:txBody>
                    <a:bodyPr/>
                    <a:lstStyle/>
                    <a:p>
                      <a:pPr algn="ctr">
                        <a:spcAft>
                          <a:spcPts val="0"/>
                        </a:spcAft>
                      </a:pPr>
                      <a:r>
                        <a:rPr lang="en-GB" sz="1100" dirty="0">
                          <a:effectLst/>
                        </a:rPr>
                        <a:t>Energy spread</a:t>
                      </a:r>
                      <a:endParaRPr lang="en-GB" sz="1100" dirty="0">
                        <a:effectLst/>
                        <a:latin typeface="Calibri"/>
                        <a:ea typeface="Calibri"/>
                        <a:cs typeface="Times New Roman"/>
                      </a:endParaRPr>
                    </a:p>
                  </a:txBody>
                  <a:tcPr marL="68580" marR="68580" marT="0" marB="0" anchor="b"/>
                </a:tc>
                <a:tc>
                  <a:txBody>
                    <a:bodyPr/>
                    <a:lstStyle/>
                    <a:p>
                      <a:pPr algn="ctr"/>
                      <a:r>
                        <a:rPr lang="en-GB" sz="1100" kern="1200" dirty="0" err="1" smtClean="0">
                          <a:solidFill>
                            <a:schemeClr val="dk1"/>
                          </a:solidFill>
                          <a:effectLst/>
                          <a:latin typeface="+mn-lt"/>
                          <a:ea typeface="+mn-ea"/>
                          <a:cs typeface="+mn-cs"/>
                        </a:rPr>
                        <a:t>δp</a:t>
                      </a:r>
                      <a:r>
                        <a:rPr lang="en-GB" sz="1100" kern="1200" dirty="0" smtClean="0">
                          <a:solidFill>
                            <a:schemeClr val="dk1"/>
                          </a:solidFill>
                          <a:effectLst/>
                          <a:latin typeface="+mn-lt"/>
                          <a:ea typeface="+mn-ea"/>
                          <a:cs typeface="+mn-cs"/>
                        </a:rPr>
                        <a:t>/p</a:t>
                      </a:r>
                      <a:endParaRPr lang="en-GB" sz="1100" dirty="0"/>
                    </a:p>
                  </a:txBody>
                  <a:tcPr/>
                </a:tc>
                <a:tc gridSpan="2">
                  <a:txBody>
                    <a:bodyPr/>
                    <a:lstStyle/>
                    <a:p>
                      <a:pPr algn="ctr"/>
                      <a:r>
                        <a:rPr lang="en-GB" sz="1100" dirty="0" smtClean="0"/>
                        <a:t>0.001</a:t>
                      </a:r>
                      <a:endParaRPr lang="en-GB" sz="1100" dirty="0"/>
                    </a:p>
                  </a:txBody>
                  <a:tcPr/>
                </a:tc>
                <a:tc hMerge="1">
                  <a:txBody>
                    <a:bodyPr/>
                    <a:lstStyle/>
                    <a:p>
                      <a:pPr algn="ctr"/>
                      <a:endParaRPr lang="en-GB" sz="1100" dirty="0"/>
                    </a:p>
                  </a:txBody>
                  <a:tcPr/>
                </a:tc>
              </a:tr>
              <a:tr h="0">
                <a:tc>
                  <a:txBody>
                    <a:bodyPr/>
                    <a:lstStyle/>
                    <a:p>
                      <a:pPr algn="ctr">
                        <a:spcAft>
                          <a:spcPts val="0"/>
                        </a:spcAft>
                      </a:pPr>
                      <a:r>
                        <a:rPr lang="en-GB" sz="1100" dirty="0">
                          <a:effectLst/>
                        </a:rPr>
                        <a:t>β max X (m)</a:t>
                      </a:r>
                      <a:endParaRPr lang="en-GB" sz="1100" dirty="0">
                        <a:effectLst/>
                        <a:latin typeface="Calibri"/>
                        <a:ea typeface="Calibri"/>
                        <a:cs typeface="Times New Roman"/>
                      </a:endParaRPr>
                    </a:p>
                  </a:txBody>
                  <a:tcPr marL="68580" marR="68580" marT="0" marB="0" anchor="b"/>
                </a:tc>
                <a:tc>
                  <a:txBody>
                    <a:bodyPr/>
                    <a:lstStyle/>
                    <a:p>
                      <a:pPr algn="ctr"/>
                      <a:r>
                        <a:rPr lang="en-GB" sz="1100" kern="1200" dirty="0" smtClean="0">
                          <a:solidFill>
                            <a:schemeClr val="dk1"/>
                          </a:solidFill>
                          <a:effectLst/>
                          <a:latin typeface="+mn-lt"/>
                          <a:ea typeface="+mn-ea"/>
                          <a:cs typeface="+mn-cs"/>
                        </a:rPr>
                        <a:t>β</a:t>
                      </a:r>
                      <a:r>
                        <a:rPr lang="en-GB" sz="1100" kern="1200" baseline="-25000" dirty="0" err="1" smtClean="0">
                          <a:solidFill>
                            <a:schemeClr val="dk1"/>
                          </a:solidFill>
                          <a:effectLst/>
                          <a:latin typeface="+mn-lt"/>
                          <a:ea typeface="+mn-ea"/>
                          <a:cs typeface="+mn-cs"/>
                        </a:rPr>
                        <a:t>max,H</a:t>
                      </a:r>
                      <a:endParaRPr lang="en-GB" sz="1100" dirty="0"/>
                    </a:p>
                  </a:txBody>
                  <a:tcPr/>
                </a:tc>
                <a:tc gridSpan="2">
                  <a:txBody>
                    <a:bodyPr/>
                    <a:lstStyle/>
                    <a:p>
                      <a:pPr algn="ctr"/>
                      <a:r>
                        <a:rPr lang="en-GB" sz="1100" dirty="0" smtClean="0"/>
                        <a:t>52.5</a:t>
                      </a:r>
                      <a:endParaRPr lang="en-GB" sz="1100" dirty="0"/>
                    </a:p>
                  </a:txBody>
                  <a:tcPr/>
                </a:tc>
                <a:tc hMerge="1">
                  <a:txBody>
                    <a:bodyPr/>
                    <a:lstStyle/>
                    <a:p>
                      <a:pPr algn="ctr"/>
                      <a:endParaRPr lang="en-GB" sz="1100" dirty="0"/>
                    </a:p>
                  </a:txBody>
                  <a:tcPr/>
                </a:tc>
              </a:tr>
              <a:tr h="125184">
                <a:tc>
                  <a:txBody>
                    <a:bodyPr/>
                    <a:lstStyle/>
                    <a:p>
                      <a:pPr algn="ctr">
                        <a:spcAft>
                          <a:spcPts val="0"/>
                        </a:spcAft>
                      </a:pPr>
                      <a:r>
                        <a:rPr lang="en-GB" sz="1100" dirty="0">
                          <a:effectLst/>
                        </a:rPr>
                        <a:t>β max Y (m)</a:t>
                      </a:r>
                      <a:endParaRPr lang="en-GB" sz="1100" dirty="0">
                        <a:effectLst/>
                        <a:latin typeface="Calibri"/>
                        <a:ea typeface="Calibri"/>
                        <a:cs typeface="Times New Roman"/>
                      </a:endParaRPr>
                    </a:p>
                  </a:txBody>
                  <a:tcPr marL="68580" marR="68580" marT="0" marB="0" anchor="b"/>
                </a:tc>
                <a:tc>
                  <a:txBody>
                    <a:bodyPr/>
                    <a:lstStyle/>
                    <a:p>
                      <a:pPr algn="ctr"/>
                      <a:r>
                        <a:rPr lang="en-GB" sz="1100" kern="1200" dirty="0" smtClean="0">
                          <a:solidFill>
                            <a:schemeClr val="dk1"/>
                          </a:solidFill>
                          <a:effectLst/>
                          <a:latin typeface="+mn-lt"/>
                          <a:ea typeface="+mn-ea"/>
                          <a:cs typeface="+mn-cs"/>
                        </a:rPr>
                        <a:t>β</a:t>
                      </a:r>
                      <a:r>
                        <a:rPr lang="en-GB" sz="1100" kern="1200" baseline="-25000" dirty="0" err="1" smtClean="0">
                          <a:solidFill>
                            <a:schemeClr val="dk1"/>
                          </a:solidFill>
                          <a:effectLst/>
                          <a:latin typeface="+mn-lt"/>
                          <a:ea typeface="+mn-ea"/>
                          <a:cs typeface="+mn-cs"/>
                        </a:rPr>
                        <a:t>max,V</a:t>
                      </a:r>
                      <a:endParaRPr lang="en-GB" sz="1100" dirty="0"/>
                    </a:p>
                  </a:txBody>
                  <a:tcPr/>
                </a:tc>
                <a:tc gridSpan="2">
                  <a:txBody>
                    <a:bodyPr/>
                    <a:lstStyle/>
                    <a:p>
                      <a:pPr algn="ctr"/>
                      <a:r>
                        <a:rPr lang="en-GB" sz="1100" dirty="0" smtClean="0"/>
                        <a:t>28.5</a:t>
                      </a:r>
                      <a:endParaRPr lang="en-GB" sz="1100" dirty="0"/>
                    </a:p>
                  </a:txBody>
                  <a:tcPr/>
                </a:tc>
                <a:tc hMerge="1">
                  <a:txBody>
                    <a:bodyPr/>
                    <a:lstStyle/>
                    <a:p>
                      <a:pPr algn="ctr"/>
                      <a:endParaRPr lang="en-GB" sz="1100" dirty="0"/>
                    </a:p>
                  </a:txBody>
                  <a:tcPr/>
                </a:tc>
              </a:tr>
            </a:tbl>
          </a:graphicData>
        </a:graphic>
      </p:graphicFrame>
      <p:sp>
        <p:nvSpPr>
          <p:cNvPr id="11" name="TextBox 10"/>
          <p:cNvSpPr txBox="1"/>
          <p:nvPr/>
        </p:nvSpPr>
        <p:spPr>
          <a:xfrm>
            <a:off x="827584" y="4581128"/>
            <a:ext cx="2088232" cy="307777"/>
          </a:xfrm>
          <a:prstGeom prst="rect">
            <a:avLst/>
          </a:prstGeom>
          <a:noFill/>
        </p:spPr>
        <p:txBody>
          <a:bodyPr wrap="square" rtlCol="0">
            <a:spAutoFit/>
          </a:bodyPr>
          <a:lstStyle/>
          <a:p>
            <a:r>
              <a:rPr lang="en-GB" sz="1400" dirty="0" smtClean="0"/>
              <a:t>Beam envelope</a:t>
            </a:r>
            <a:endParaRPr lang="en-GB" sz="1400" dirty="0"/>
          </a:p>
        </p:txBody>
      </p:sp>
      <p:graphicFrame>
        <p:nvGraphicFramePr>
          <p:cNvPr id="12" name="Object 11"/>
          <p:cNvGraphicFramePr>
            <a:graphicFrameLocks noChangeAspect="1"/>
          </p:cNvGraphicFramePr>
          <p:nvPr>
            <p:extLst>
              <p:ext uri="{D42A27DB-BD31-4B8C-83A1-F6EECF244321}">
                <p14:modId xmlns:p14="http://schemas.microsoft.com/office/powerpoint/2010/main" val="3849751088"/>
              </p:ext>
            </p:extLst>
          </p:nvPr>
        </p:nvGraphicFramePr>
        <p:xfrm>
          <a:off x="808908" y="4888905"/>
          <a:ext cx="5491284" cy="975088"/>
        </p:xfrm>
        <a:graphic>
          <a:graphicData uri="http://schemas.openxmlformats.org/presentationml/2006/ole">
            <mc:AlternateContent xmlns:mc="http://schemas.openxmlformats.org/markup-compatibility/2006">
              <mc:Choice xmlns:v="urn:schemas-microsoft-com:vml" Requires="v">
                <p:oleObj spid="_x0000_s2059" name="Equation" r:id="rId3" imgW="2717640" imgH="482400" progId="Equation.3">
                  <p:embed/>
                </p:oleObj>
              </mc:Choice>
              <mc:Fallback>
                <p:oleObj name="Equation" r:id="rId3" imgW="2717640" imgH="482400" progId="Equation.3">
                  <p:embed/>
                  <p:pic>
                    <p:nvPicPr>
                      <p:cNvPr id="0" name=""/>
                      <p:cNvPicPr/>
                      <p:nvPr/>
                    </p:nvPicPr>
                    <p:blipFill>
                      <a:blip r:embed="rId4"/>
                      <a:stretch>
                        <a:fillRect/>
                      </a:stretch>
                    </p:blipFill>
                    <p:spPr>
                      <a:xfrm>
                        <a:off x="808908" y="4888905"/>
                        <a:ext cx="5491284" cy="975088"/>
                      </a:xfrm>
                      <a:prstGeom prst="rect">
                        <a:avLst/>
                      </a:prstGeom>
                    </p:spPr>
                  </p:pic>
                </p:oleObj>
              </mc:Fallback>
            </mc:AlternateContent>
          </a:graphicData>
        </a:graphic>
      </p:graphicFrame>
      <p:sp>
        <p:nvSpPr>
          <p:cNvPr id="13" name="TextBox 12"/>
          <p:cNvSpPr txBox="1"/>
          <p:nvPr/>
        </p:nvSpPr>
        <p:spPr>
          <a:xfrm>
            <a:off x="827584" y="5733256"/>
            <a:ext cx="6120680" cy="307777"/>
          </a:xfrm>
          <a:prstGeom prst="rect">
            <a:avLst/>
          </a:prstGeom>
          <a:noFill/>
        </p:spPr>
        <p:txBody>
          <a:bodyPr wrap="square" rtlCol="0">
            <a:spAutoFit/>
          </a:bodyPr>
          <a:lstStyle/>
          <a:p>
            <a:r>
              <a:rPr lang="en-GB" sz="1400" dirty="0" smtClean="0"/>
              <a:t>D is the local dispersion and </a:t>
            </a:r>
            <a:r>
              <a:rPr lang="el-GR" sz="1400" dirty="0" smtClean="0"/>
              <a:t>β</a:t>
            </a:r>
            <a:r>
              <a:rPr lang="en-GB" sz="1400" dirty="0" smtClean="0"/>
              <a:t> is the local beta function</a:t>
            </a:r>
            <a:endParaRPr lang="en-GB" sz="1400" dirty="0"/>
          </a:p>
        </p:txBody>
      </p:sp>
    </p:spTree>
    <p:extLst>
      <p:ext uri="{BB962C8B-B14F-4D97-AF65-F5344CB8AC3E}">
        <p14:creationId xmlns:p14="http://schemas.microsoft.com/office/powerpoint/2010/main" val="2107478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Extraction system (H-plane)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5</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28800"/>
            <a:ext cx="9144000" cy="3127248"/>
          </a:xfrm>
          <a:prstGeom prst="rect">
            <a:avLst/>
          </a:prstGeom>
        </p:spPr>
      </p:pic>
      <p:sp>
        <p:nvSpPr>
          <p:cNvPr id="8" name="TextBox 7"/>
          <p:cNvSpPr txBox="1"/>
          <p:nvPr/>
        </p:nvSpPr>
        <p:spPr>
          <a:xfrm>
            <a:off x="539552" y="5013176"/>
            <a:ext cx="7776864" cy="738664"/>
          </a:xfrm>
          <a:prstGeom prst="rect">
            <a:avLst/>
          </a:prstGeom>
          <a:noFill/>
        </p:spPr>
        <p:txBody>
          <a:bodyPr wrap="square" rtlCol="0">
            <a:spAutoFit/>
          </a:bodyPr>
          <a:lstStyle/>
          <a:p>
            <a:r>
              <a:rPr lang="en-GB" sz="1400" dirty="0" smtClean="0">
                <a:solidFill>
                  <a:srgbClr val="FFC000"/>
                </a:solidFill>
              </a:rPr>
              <a:t>Orange: Quadrupoles</a:t>
            </a:r>
          </a:p>
          <a:p>
            <a:r>
              <a:rPr lang="en-GB" sz="1400" dirty="0" smtClean="0">
                <a:solidFill>
                  <a:srgbClr val="FF0000"/>
                </a:solidFill>
              </a:rPr>
              <a:t>Red: Kickers</a:t>
            </a:r>
          </a:p>
          <a:p>
            <a:r>
              <a:rPr lang="en-GB" sz="1400" dirty="0" smtClean="0">
                <a:solidFill>
                  <a:srgbClr val="0070C0"/>
                </a:solidFill>
              </a:rPr>
              <a:t>Blue: Septum magnets</a:t>
            </a:r>
            <a:endParaRPr lang="en-GB" sz="1400" dirty="0">
              <a:solidFill>
                <a:srgbClr val="0070C0"/>
              </a:solidFill>
            </a:endParaRPr>
          </a:p>
        </p:txBody>
      </p:sp>
      <p:sp>
        <p:nvSpPr>
          <p:cNvPr id="9" name="Rectangle 8"/>
          <p:cNvSpPr/>
          <p:nvPr/>
        </p:nvSpPr>
        <p:spPr>
          <a:xfrm>
            <a:off x="755576" y="3409255"/>
            <a:ext cx="8208912" cy="720080"/>
          </a:xfrm>
          <a:prstGeom prst="rect">
            <a:avLst/>
          </a:prstGeom>
          <a:noFill/>
          <a:ln>
            <a:solidFill>
              <a:schemeClr val="tx2">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827584" y="2996952"/>
            <a:ext cx="2304256" cy="307777"/>
          </a:xfrm>
          <a:prstGeom prst="rect">
            <a:avLst/>
          </a:prstGeom>
          <a:noFill/>
        </p:spPr>
        <p:txBody>
          <a:bodyPr wrap="square" rtlCol="0">
            <a:spAutoFit/>
          </a:bodyPr>
          <a:lstStyle/>
          <a:p>
            <a:r>
              <a:rPr lang="en-GB" sz="1400" dirty="0" smtClean="0"/>
              <a:t>Zoom in on next slide</a:t>
            </a:r>
            <a:endParaRPr lang="en-GB" sz="1400" dirty="0"/>
          </a:p>
        </p:txBody>
      </p:sp>
    </p:spTree>
    <p:extLst>
      <p:ext uri="{BB962C8B-B14F-4D97-AF65-F5344CB8AC3E}">
        <p14:creationId xmlns:p14="http://schemas.microsoft.com/office/powerpoint/2010/main" val="3515958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Extraction system (H-plane)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6</a:t>
            </a:fld>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3172968"/>
          </a:xfrm>
          <a:prstGeom prst="rect">
            <a:avLst/>
          </a:prstGeom>
        </p:spPr>
      </p:pic>
      <p:sp>
        <p:nvSpPr>
          <p:cNvPr id="7" name="TextBox 6"/>
          <p:cNvSpPr txBox="1"/>
          <p:nvPr/>
        </p:nvSpPr>
        <p:spPr>
          <a:xfrm>
            <a:off x="539552" y="5013176"/>
            <a:ext cx="7776864" cy="738664"/>
          </a:xfrm>
          <a:prstGeom prst="rect">
            <a:avLst/>
          </a:prstGeom>
          <a:noFill/>
        </p:spPr>
        <p:txBody>
          <a:bodyPr wrap="square" rtlCol="0">
            <a:spAutoFit/>
          </a:bodyPr>
          <a:lstStyle/>
          <a:p>
            <a:r>
              <a:rPr lang="en-GB" sz="1400" dirty="0" smtClean="0">
                <a:solidFill>
                  <a:srgbClr val="FFC000"/>
                </a:solidFill>
              </a:rPr>
              <a:t>Orange: Quadrupoles			</a:t>
            </a:r>
            <a:r>
              <a:rPr lang="en-GB" sz="1400" dirty="0" smtClean="0">
                <a:solidFill>
                  <a:srgbClr val="FF7C80"/>
                </a:solidFill>
              </a:rPr>
              <a:t>Pink: Beam envelope at injection</a:t>
            </a:r>
            <a:endParaRPr lang="en-GB" sz="1400" dirty="0" smtClean="0">
              <a:solidFill>
                <a:srgbClr val="FFC000"/>
              </a:solidFill>
            </a:endParaRPr>
          </a:p>
          <a:p>
            <a:r>
              <a:rPr lang="en-GB" sz="1400" dirty="0" smtClean="0">
                <a:solidFill>
                  <a:srgbClr val="FF0000"/>
                </a:solidFill>
              </a:rPr>
              <a:t>Red: Kickers				</a:t>
            </a:r>
            <a:r>
              <a:rPr lang="en-GB" sz="1400" dirty="0" smtClean="0">
                <a:solidFill>
                  <a:srgbClr val="990099"/>
                </a:solidFill>
              </a:rPr>
              <a:t>Purple: Beam envelope at extraction</a:t>
            </a:r>
            <a:endParaRPr lang="en-GB" sz="1400" dirty="0" smtClean="0">
              <a:solidFill>
                <a:srgbClr val="FF0000"/>
              </a:solidFill>
            </a:endParaRPr>
          </a:p>
          <a:p>
            <a:r>
              <a:rPr lang="en-GB" sz="1400" dirty="0" smtClean="0">
                <a:solidFill>
                  <a:srgbClr val="0070C0"/>
                </a:solidFill>
              </a:rPr>
              <a:t>Blue: Septum magnets			</a:t>
            </a:r>
            <a:r>
              <a:rPr lang="en-GB" sz="1400" dirty="0" smtClean="0">
                <a:solidFill>
                  <a:srgbClr val="33CC33"/>
                </a:solidFill>
              </a:rPr>
              <a:t>Green: Beam envelope of extracted beam</a:t>
            </a:r>
          </a:p>
        </p:txBody>
      </p:sp>
    </p:spTree>
    <p:extLst>
      <p:ext uri="{BB962C8B-B14F-4D97-AF65-F5344CB8AC3E}">
        <p14:creationId xmlns:p14="http://schemas.microsoft.com/office/powerpoint/2010/main" val="146314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Extraction system (V-plane) stored channel</a:t>
            </a:r>
            <a:endParaRPr lang="en-GB" sz="3600" dirty="0"/>
          </a:p>
        </p:txBody>
      </p:sp>
      <p:sp>
        <p:nvSpPr>
          <p:cNvPr id="5" name="Slide Number Placeholder 4"/>
          <p:cNvSpPr>
            <a:spLocks noGrp="1"/>
          </p:cNvSpPr>
          <p:nvPr>
            <p:ph type="sldNum" sz="quarter" idx="12"/>
          </p:nvPr>
        </p:nvSpPr>
        <p:spPr/>
        <p:txBody>
          <a:bodyPr/>
          <a:lstStyle/>
          <a:p>
            <a:fld id="{02FC1BA1-889C-4401-B3FC-833783C9DD5F}" type="slidenum">
              <a:rPr lang="en-GB" smtClean="0"/>
              <a:t>7</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40768"/>
            <a:ext cx="9144000" cy="3163823"/>
          </a:xfrm>
          <a:prstGeom prst="rect">
            <a:avLst/>
          </a:prstGeom>
        </p:spPr>
      </p:pic>
      <p:sp>
        <p:nvSpPr>
          <p:cNvPr id="9" name="TextBox 8"/>
          <p:cNvSpPr txBox="1"/>
          <p:nvPr/>
        </p:nvSpPr>
        <p:spPr>
          <a:xfrm>
            <a:off x="539552" y="5013176"/>
            <a:ext cx="7776864" cy="738664"/>
          </a:xfrm>
          <a:prstGeom prst="rect">
            <a:avLst/>
          </a:prstGeom>
          <a:noFill/>
        </p:spPr>
        <p:txBody>
          <a:bodyPr wrap="square" rtlCol="0">
            <a:spAutoFit/>
          </a:bodyPr>
          <a:lstStyle/>
          <a:p>
            <a:r>
              <a:rPr lang="en-GB" sz="1400" dirty="0" smtClean="0">
                <a:solidFill>
                  <a:srgbClr val="FFC000"/>
                </a:solidFill>
              </a:rPr>
              <a:t>Orange: Quadrupoles			</a:t>
            </a:r>
            <a:r>
              <a:rPr lang="en-GB" sz="1400" dirty="0" smtClean="0">
                <a:solidFill>
                  <a:srgbClr val="FF7C80"/>
                </a:solidFill>
              </a:rPr>
              <a:t>Pink: Beam envelope at injection</a:t>
            </a:r>
            <a:endParaRPr lang="en-GB" sz="1400" dirty="0" smtClean="0">
              <a:solidFill>
                <a:srgbClr val="FFC000"/>
              </a:solidFill>
            </a:endParaRPr>
          </a:p>
          <a:p>
            <a:r>
              <a:rPr lang="en-GB" sz="1400" dirty="0" smtClean="0">
                <a:solidFill>
                  <a:srgbClr val="FF0000"/>
                </a:solidFill>
              </a:rPr>
              <a:t>Red: Kickers				</a:t>
            </a:r>
            <a:r>
              <a:rPr lang="en-GB" sz="1400" dirty="0" smtClean="0">
                <a:solidFill>
                  <a:srgbClr val="990099"/>
                </a:solidFill>
              </a:rPr>
              <a:t>Purple: Beam envelope at extraction</a:t>
            </a:r>
            <a:endParaRPr lang="en-GB" sz="1400" dirty="0" smtClean="0">
              <a:solidFill>
                <a:srgbClr val="FF0000"/>
              </a:solidFill>
            </a:endParaRPr>
          </a:p>
          <a:p>
            <a:r>
              <a:rPr lang="en-GB" sz="1400" dirty="0" smtClean="0">
                <a:solidFill>
                  <a:srgbClr val="0070C0"/>
                </a:solidFill>
              </a:rPr>
              <a:t>Blue: Septum magnets</a:t>
            </a:r>
            <a:endParaRPr lang="en-GB" sz="1400" dirty="0" smtClean="0">
              <a:solidFill>
                <a:srgbClr val="33CC33"/>
              </a:solidFill>
            </a:endParaRPr>
          </a:p>
        </p:txBody>
      </p:sp>
    </p:spTree>
    <p:extLst>
      <p:ext uri="{BB962C8B-B14F-4D97-AF65-F5344CB8AC3E}">
        <p14:creationId xmlns:p14="http://schemas.microsoft.com/office/powerpoint/2010/main" val="2645356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Extraction system (V-plane) extraction channel</a:t>
            </a:r>
            <a:endParaRPr lang="en-GB" sz="3600" dirty="0"/>
          </a:p>
        </p:txBody>
      </p:sp>
      <p:sp>
        <p:nvSpPr>
          <p:cNvPr id="5" name="Slide Number Placeholder 4"/>
          <p:cNvSpPr>
            <a:spLocks noGrp="1"/>
          </p:cNvSpPr>
          <p:nvPr>
            <p:ph type="sldNum" sz="quarter" idx="12"/>
          </p:nvPr>
        </p:nvSpPr>
        <p:spPr/>
        <p:txBody>
          <a:bodyPr/>
          <a:lstStyle/>
          <a:p>
            <a:fld id="{02FC1BA1-889C-4401-B3FC-833783C9DD5F}" type="slidenum">
              <a:rPr lang="en-GB" smtClean="0"/>
              <a:t>8</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3163823"/>
          </a:xfrm>
          <a:prstGeom prst="rect">
            <a:avLst/>
          </a:prstGeom>
        </p:spPr>
      </p:pic>
      <p:sp>
        <p:nvSpPr>
          <p:cNvPr id="8" name="TextBox 7"/>
          <p:cNvSpPr txBox="1"/>
          <p:nvPr/>
        </p:nvSpPr>
        <p:spPr>
          <a:xfrm>
            <a:off x="539552" y="5427221"/>
            <a:ext cx="8352928" cy="954107"/>
          </a:xfrm>
          <a:prstGeom prst="rect">
            <a:avLst/>
          </a:prstGeom>
          <a:noFill/>
        </p:spPr>
        <p:txBody>
          <a:bodyPr wrap="square" rtlCol="0">
            <a:spAutoFit/>
          </a:bodyPr>
          <a:lstStyle/>
          <a:p>
            <a:r>
              <a:rPr lang="en-GB" sz="1400" dirty="0" smtClean="0"/>
              <a:t>Vertical aperture for extraction channel smaller than for stored channel.</a:t>
            </a:r>
          </a:p>
          <a:p>
            <a:pPr marL="285750" indent="-285750">
              <a:buFont typeface="Arial" pitchFamily="34" charset="0"/>
              <a:buChar char="•"/>
            </a:pPr>
            <a:r>
              <a:rPr lang="en-GB" sz="1400" dirty="0" smtClean="0"/>
              <a:t>Large emittance for injected beam requires large aperture to pass through.</a:t>
            </a:r>
          </a:p>
          <a:p>
            <a:pPr marL="285750" indent="-285750">
              <a:buFont typeface="Arial" pitchFamily="34" charset="0"/>
              <a:buChar char="•"/>
            </a:pPr>
            <a:r>
              <a:rPr lang="en-GB" sz="1400" dirty="0" smtClean="0"/>
              <a:t>Smaller emittance at extraction allows for smaller aperture in extraction channel.</a:t>
            </a:r>
          </a:p>
          <a:p>
            <a:pPr marL="285750" indent="-285750">
              <a:buFont typeface="Arial" pitchFamily="34" charset="0"/>
              <a:buChar char="•"/>
            </a:pPr>
            <a:r>
              <a:rPr lang="en-GB" sz="1400" dirty="0" smtClean="0"/>
              <a:t>Required to minimise magnet current.</a:t>
            </a:r>
            <a:endParaRPr lang="en-GB" sz="1400" dirty="0"/>
          </a:p>
        </p:txBody>
      </p:sp>
      <p:sp>
        <p:nvSpPr>
          <p:cNvPr id="9" name="TextBox 8"/>
          <p:cNvSpPr txBox="1"/>
          <p:nvPr/>
        </p:nvSpPr>
        <p:spPr>
          <a:xfrm>
            <a:off x="539552" y="4581128"/>
            <a:ext cx="7776864" cy="738664"/>
          </a:xfrm>
          <a:prstGeom prst="rect">
            <a:avLst/>
          </a:prstGeom>
          <a:noFill/>
        </p:spPr>
        <p:txBody>
          <a:bodyPr wrap="square" rtlCol="0">
            <a:spAutoFit/>
          </a:bodyPr>
          <a:lstStyle/>
          <a:p>
            <a:r>
              <a:rPr lang="en-GB" sz="1400" dirty="0" smtClean="0">
                <a:solidFill>
                  <a:srgbClr val="FFC000"/>
                </a:solidFill>
              </a:rPr>
              <a:t>Orange: Quadrupoles</a:t>
            </a:r>
          </a:p>
          <a:p>
            <a:r>
              <a:rPr lang="en-GB" sz="1400" dirty="0" smtClean="0">
                <a:solidFill>
                  <a:srgbClr val="FF0000"/>
                </a:solidFill>
              </a:rPr>
              <a:t>Red: Kickers</a:t>
            </a:r>
          </a:p>
          <a:p>
            <a:r>
              <a:rPr lang="en-GB" sz="1400" dirty="0" smtClean="0">
                <a:solidFill>
                  <a:srgbClr val="0070C0"/>
                </a:solidFill>
              </a:rPr>
              <a:t>Blue: Septum magnets			</a:t>
            </a:r>
            <a:r>
              <a:rPr lang="en-GB" sz="1400" dirty="0" smtClean="0">
                <a:solidFill>
                  <a:srgbClr val="33CC33"/>
                </a:solidFill>
              </a:rPr>
              <a:t>Green: Beam envelope of extracted beam</a:t>
            </a:r>
          </a:p>
        </p:txBody>
      </p:sp>
    </p:spTree>
    <p:extLst>
      <p:ext uri="{BB962C8B-B14F-4D97-AF65-F5344CB8AC3E}">
        <p14:creationId xmlns:p14="http://schemas.microsoft.com/office/powerpoint/2010/main" val="174440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Matching parameters</a:t>
            </a:r>
            <a:endParaRPr lang="en-GB" dirty="0"/>
          </a:p>
        </p:txBody>
      </p:sp>
      <p:sp>
        <p:nvSpPr>
          <p:cNvPr id="3" name="Content Placeholder 2"/>
          <p:cNvSpPr>
            <a:spLocks noGrp="1"/>
          </p:cNvSpPr>
          <p:nvPr>
            <p:ph idx="1"/>
          </p:nvPr>
        </p:nvSpPr>
        <p:spPr/>
        <p:txBody>
          <a:bodyPr/>
          <a:lstStyle/>
          <a:p>
            <a:r>
              <a:rPr lang="en-GB" dirty="0" smtClean="0"/>
              <a:t>Cell length increased 4.7m→10.0m</a:t>
            </a:r>
          </a:p>
          <a:p>
            <a:r>
              <a:rPr lang="en-GB" dirty="0" smtClean="0"/>
              <a:t>Matching cell quad strengths reduced</a:t>
            </a:r>
          </a:p>
          <a:p>
            <a:r>
              <a:rPr lang="en-GB" dirty="0" smtClean="0"/>
              <a:t>Matching produces achievable quad strengths</a:t>
            </a:r>
          </a:p>
          <a:p>
            <a:pPr lvl="1"/>
            <a:r>
              <a:rPr lang="en-GB" dirty="0" smtClean="0"/>
              <a:t>K-values shown in table</a:t>
            </a:r>
            <a:endParaRPr lang="en-GB" dirty="0"/>
          </a:p>
        </p:txBody>
      </p:sp>
      <p:sp>
        <p:nvSpPr>
          <p:cNvPr id="5" name="Slide Number Placeholder 4"/>
          <p:cNvSpPr>
            <a:spLocks noGrp="1"/>
          </p:cNvSpPr>
          <p:nvPr>
            <p:ph type="sldNum" sz="quarter" idx="12"/>
          </p:nvPr>
        </p:nvSpPr>
        <p:spPr/>
        <p:txBody>
          <a:bodyPr/>
          <a:lstStyle/>
          <a:p>
            <a:fld id="{02FC1BA1-889C-4401-B3FC-833783C9DD5F}" type="slidenum">
              <a:rPr lang="en-GB" smtClean="0"/>
              <a:t>9</a:t>
            </a:fld>
            <a:endParaRPr lang="en-GB"/>
          </a:p>
        </p:txBody>
      </p:sp>
      <p:graphicFrame>
        <p:nvGraphicFramePr>
          <p:cNvPr id="6" name="Content Placeholder 5"/>
          <p:cNvGraphicFramePr>
            <a:graphicFrameLocks/>
          </p:cNvGraphicFramePr>
          <p:nvPr>
            <p:extLst>
              <p:ext uri="{D42A27DB-BD31-4B8C-83A1-F6EECF244321}">
                <p14:modId xmlns:p14="http://schemas.microsoft.com/office/powerpoint/2010/main" val="3158182765"/>
              </p:ext>
            </p:extLst>
          </p:nvPr>
        </p:nvGraphicFramePr>
        <p:xfrm>
          <a:off x="683568" y="4365104"/>
          <a:ext cx="5868670" cy="670560"/>
        </p:xfrm>
        <a:graphic>
          <a:graphicData uri="http://schemas.openxmlformats.org/drawingml/2006/table">
            <a:tbl>
              <a:tblPr firstRow="1" firstCol="1" bandRow="1">
                <a:tableStyleId>{5C22544A-7EE6-4342-B048-85BDC9FD1C3A}</a:tableStyleId>
              </a:tblPr>
              <a:tblGrid>
                <a:gridCol w="1955800"/>
                <a:gridCol w="1956435"/>
                <a:gridCol w="1956435"/>
              </a:tblGrid>
              <a:tr h="0">
                <a:tc>
                  <a:txBody>
                    <a:bodyPr/>
                    <a:lstStyle/>
                    <a:p>
                      <a:pPr algn="ctr">
                        <a:spcAft>
                          <a:spcPts val="0"/>
                        </a:spcAft>
                      </a:pPr>
                      <a:r>
                        <a:rPr lang="en-GB" sz="1100" dirty="0">
                          <a:effectLst/>
                        </a:rPr>
                        <a:t>Parameter</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a:effectLst/>
                        </a:rPr>
                        <a:t>Regular DR lattice</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a:effectLst/>
                        </a:rPr>
                        <a:t>Modified DR lattice</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Aft>
                          <a:spcPts val="0"/>
                        </a:spcAft>
                      </a:pPr>
                      <a:r>
                        <a:rPr lang="en-GB" sz="1100" dirty="0" smtClean="0">
                          <a:effectLst/>
                        </a:rPr>
                        <a:t>Cell</a:t>
                      </a:r>
                      <a:r>
                        <a:rPr lang="en-GB" sz="1100" baseline="0" dirty="0" smtClean="0">
                          <a:effectLst/>
                        </a:rPr>
                        <a:t> l</a:t>
                      </a:r>
                      <a:r>
                        <a:rPr lang="en-GB" sz="1100" dirty="0" smtClean="0">
                          <a:effectLst/>
                        </a:rPr>
                        <a:t>ength </a:t>
                      </a:r>
                      <a:r>
                        <a:rPr lang="en-GB" sz="1100" dirty="0">
                          <a:effectLst/>
                        </a:rPr>
                        <a:t>(m)</a:t>
                      </a:r>
                      <a:endParaRPr lang="en-GB" sz="11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4.7</a:t>
                      </a:r>
                      <a:endParaRPr lang="en-GB"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a:solidFill>
                            <a:schemeClr val="tx1"/>
                          </a:solidFill>
                          <a:effectLst/>
                        </a:rPr>
                        <a:t>10.00</a:t>
                      </a:r>
                      <a:endParaRPr lang="en-GB"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Aft>
                          <a:spcPts val="0"/>
                        </a:spcAft>
                      </a:pPr>
                      <a:r>
                        <a:rPr lang="en-GB" sz="1100">
                          <a:effectLst/>
                        </a:rPr>
                        <a:t>F-quad strength (T/m)</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7.764275555</a:t>
                      </a:r>
                      <a:endParaRPr lang="en-GB"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dirty="0" smtClean="0">
                          <a:solidFill>
                            <a:schemeClr val="tx1"/>
                          </a:solidFill>
                          <a:effectLst/>
                        </a:rPr>
                        <a:t>7.470612831</a:t>
                      </a:r>
                      <a:endParaRPr lang="en-GB"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Aft>
                          <a:spcPts val="0"/>
                        </a:spcAft>
                      </a:pPr>
                      <a:r>
                        <a:rPr lang="en-GB" sz="1100">
                          <a:effectLst/>
                        </a:rPr>
                        <a:t>D-quad strength (T/m)</a:t>
                      </a:r>
                      <a:endParaRPr lang="en-GB" sz="110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-3.728607027</a:t>
                      </a:r>
                      <a:endParaRPr lang="en-GB"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100" dirty="0" smtClean="0">
                          <a:solidFill>
                            <a:schemeClr val="tx1"/>
                          </a:solidFill>
                          <a:effectLst/>
                        </a:rPr>
                        <a:t>-1.729539285</a:t>
                      </a:r>
                      <a:endParaRPr lang="en-GB"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Rectangle 1"/>
          <p:cNvSpPr>
            <a:spLocks noChangeArrowheads="1"/>
          </p:cNvSpPr>
          <p:nvPr/>
        </p:nvSpPr>
        <p:spPr bwMode="auto">
          <a:xfrm>
            <a:off x="611560" y="3946267"/>
            <a:ext cx="254589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1" i="0" u="sng" strike="noStrike" cap="none" normalizeH="0" baseline="0" dirty="0" smtClean="0">
                <a:ln>
                  <a:noFill/>
                </a:ln>
                <a:solidFill>
                  <a:schemeClr val="tx1"/>
                </a:solidFill>
                <a:effectLst/>
                <a:latin typeface="Arial" pitchFamily="34" charset="0"/>
                <a:ea typeface="Calibri" pitchFamily="34" charset="0"/>
                <a:cs typeface="Arial" pitchFamily="34" charset="0"/>
              </a:rPr>
              <a:t>Injection/extraction cell parameters</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455411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8714</TotalTime>
  <Words>1533</Words>
  <Application>Microsoft Office PowerPoint</Application>
  <PresentationFormat>On-screen Show (4:3)</PresentationFormat>
  <Paragraphs>425</Paragraphs>
  <Slides>23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Equation</vt:lpstr>
      <vt:lpstr>CLIC DR Beam Transfer Optics</vt:lpstr>
      <vt:lpstr>DR beam parameters</vt:lpstr>
      <vt:lpstr>DR layout</vt:lpstr>
      <vt:lpstr>Constraints for injection/extraction</vt:lpstr>
      <vt:lpstr>Extraction system (H-plane)</vt:lpstr>
      <vt:lpstr>Extraction system (H-plane)</vt:lpstr>
      <vt:lpstr>Extraction system (V-plane) stored channel</vt:lpstr>
      <vt:lpstr>Extraction system (V-plane) extraction channel</vt:lpstr>
      <vt:lpstr>Matching parameters</vt:lpstr>
      <vt:lpstr>Kicker and septum parameters</vt:lpstr>
      <vt:lpstr>Septum stray field considerations</vt:lpstr>
      <vt:lpstr>Compensating for stray field</vt:lpstr>
      <vt:lpstr>Field simulations for septum magnets</vt:lpstr>
      <vt:lpstr>Early modelling of thin septum</vt:lpstr>
      <vt:lpstr>Early modelling of thick septum </vt:lpstr>
      <vt:lpstr>Particle tracking: H-plane</vt:lpstr>
      <vt:lpstr>Particle tracking: V-plane</vt:lpstr>
      <vt:lpstr>Comparison of stray fields</vt:lpstr>
      <vt:lpstr>Conclusions</vt:lpstr>
      <vt:lpstr>Next steps</vt:lpstr>
      <vt:lpstr>“back-up” slides</vt:lpstr>
      <vt:lpstr>Thin septum design</vt:lpstr>
      <vt:lpstr>Thick septum design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James Apsimon</dc:creator>
  <cp:lastModifiedBy>Robert James Apsimon</cp:lastModifiedBy>
  <cp:revision>56</cp:revision>
  <dcterms:created xsi:type="dcterms:W3CDTF">2012-05-02T12:50:34Z</dcterms:created>
  <dcterms:modified xsi:type="dcterms:W3CDTF">2012-05-09T07:06:18Z</dcterms:modified>
</cp:coreProperties>
</file>