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0" r:id="rId2"/>
    <p:sldId id="291" r:id="rId3"/>
    <p:sldId id="278" r:id="rId4"/>
    <p:sldId id="293" r:id="rId5"/>
    <p:sldId id="294" r:id="rId6"/>
    <p:sldId id="295" r:id="rId7"/>
    <p:sldId id="297" r:id="rId8"/>
    <p:sldId id="298" r:id="rId9"/>
    <p:sldId id="288" r:id="rId10"/>
    <p:sldId id="299" r:id="rId11"/>
    <p:sldId id="300" r:id="rId12"/>
    <p:sldId id="284" r:id="rId13"/>
    <p:sldId id="301" r:id="rId14"/>
    <p:sldId id="303" r:id="rId15"/>
    <p:sldId id="302" r:id="rId16"/>
  </p:sldIdLst>
  <p:sldSz cx="9144000" cy="6858000" type="screen4x3"/>
  <p:notesSz cx="6794500" cy="99187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cbelver\Escritorio\IFIC\proyectos\striplinekicker\estudios\01_cross_section\kicker_optimization\cavidad_cilindric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cbelver\Escritorio\IFIC\proyectos\striplinekicker\estudios\01_cross_section\kicker_optimization\cavidad_cilindric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"/>
              <a:t>Field homogeneity dependence with kicker geometry for a flat electrode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R=20mm_even</c:v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'flat electrode'!$A$4:$A$16</c:f>
              <c:numCache>
                <c:formatCode>General</c:formatCode>
                <c:ptCount val="13"/>
                <c:pt idx="0">
                  <c:v>1.6</c:v>
                </c:pt>
                <c:pt idx="1">
                  <c:v>1.5</c:v>
                </c:pt>
                <c:pt idx="2">
                  <c:v>1.4</c:v>
                </c:pt>
                <c:pt idx="3">
                  <c:v>1.3</c:v>
                </c:pt>
                <c:pt idx="4">
                  <c:v>1.2</c:v>
                </c:pt>
                <c:pt idx="5">
                  <c:v>1.1000000000000001</c:v>
                </c:pt>
                <c:pt idx="6">
                  <c:v>1</c:v>
                </c:pt>
                <c:pt idx="7">
                  <c:v>0.9</c:v>
                </c:pt>
                <c:pt idx="8">
                  <c:v>0.8</c:v>
                </c:pt>
                <c:pt idx="9">
                  <c:v>0.70000000000000018</c:v>
                </c:pt>
                <c:pt idx="10">
                  <c:v>0.6000000000000002</c:v>
                </c:pt>
                <c:pt idx="11">
                  <c:v>0.5</c:v>
                </c:pt>
                <c:pt idx="12">
                  <c:v>0.4</c:v>
                </c:pt>
              </c:numCache>
            </c:numRef>
          </c:xVal>
          <c:yVal>
            <c:numRef>
              <c:f>'flat electrode'!$C$4:$C$16</c:f>
              <c:numCache>
                <c:formatCode>General</c:formatCode>
                <c:ptCount val="13"/>
                <c:pt idx="3">
                  <c:v>0.84000000000000019</c:v>
                </c:pt>
                <c:pt idx="4">
                  <c:v>0.87000000000000022</c:v>
                </c:pt>
                <c:pt idx="5">
                  <c:v>0.87000000000000022</c:v>
                </c:pt>
                <c:pt idx="6">
                  <c:v>0.89000000000000024</c:v>
                </c:pt>
                <c:pt idx="7">
                  <c:v>0.9</c:v>
                </c:pt>
                <c:pt idx="8">
                  <c:v>0.87000000000000022</c:v>
                </c:pt>
                <c:pt idx="9">
                  <c:v>0.84000000000000019</c:v>
                </c:pt>
                <c:pt idx="10">
                  <c:v>0.7300000000000002</c:v>
                </c:pt>
                <c:pt idx="11">
                  <c:v>0.55000000000000004</c:v>
                </c:pt>
              </c:numCache>
            </c:numRef>
          </c:yVal>
          <c:smooth val="1"/>
        </c:ser>
        <c:ser>
          <c:idx val="1"/>
          <c:order val="1"/>
          <c:tx>
            <c:v>R=25mm_even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'flat electrode'!$A$4:$A$16</c:f>
              <c:numCache>
                <c:formatCode>General</c:formatCode>
                <c:ptCount val="13"/>
                <c:pt idx="0">
                  <c:v>1.6</c:v>
                </c:pt>
                <c:pt idx="1">
                  <c:v>1.5</c:v>
                </c:pt>
                <c:pt idx="2">
                  <c:v>1.4</c:v>
                </c:pt>
                <c:pt idx="3">
                  <c:v>1.3</c:v>
                </c:pt>
                <c:pt idx="4">
                  <c:v>1.2</c:v>
                </c:pt>
                <c:pt idx="5">
                  <c:v>1.1000000000000001</c:v>
                </c:pt>
                <c:pt idx="6">
                  <c:v>1</c:v>
                </c:pt>
                <c:pt idx="7">
                  <c:v>0.9</c:v>
                </c:pt>
                <c:pt idx="8">
                  <c:v>0.8</c:v>
                </c:pt>
                <c:pt idx="9">
                  <c:v>0.70000000000000018</c:v>
                </c:pt>
                <c:pt idx="10">
                  <c:v>0.6000000000000002</c:v>
                </c:pt>
                <c:pt idx="11">
                  <c:v>0.5</c:v>
                </c:pt>
                <c:pt idx="12">
                  <c:v>0.4</c:v>
                </c:pt>
              </c:numCache>
            </c:numRef>
          </c:xVal>
          <c:yVal>
            <c:numRef>
              <c:f>'flat electrode'!$E$4:$E$16</c:f>
              <c:numCache>
                <c:formatCode>General</c:formatCode>
                <c:ptCount val="13"/>
                <c:pt idx="1">
                  <c:v>0.84000000000000019</c:v>
                </c:pt>
                <c:pt idx="2">
                  <c:v>0.84000000000000019</c:v>
                </c:pt>
                <c:pt idx="3">
                  <c:v>0.86000000000000021</c:v>
                </c:pt>
                <c:pt idx="4">
                  <c:v>0.8500000000000002</c:v>
                </c:pt>
                <c:pt idx="5">
                  <c:v>0.86000000000000021</c:v>
                </c:pt>
                <c:pt idx="6">
                  <c:v>0.88000000000000023</c:v>
                </c:pt>
                <c:pt idx="7">
                  <c:v>0.91</c:v>
                </c:pt>
                <c:pt idx="8">
                  <c:v>0.9</c:v>
                </c:pt>
                <c:pt idx="9">
                  <c:v>0.92</c:v>
                </c:pt>
                <c:pt idx="10">
                  <c:v>0.9</c:v>
                </c:pt>
                <c:pt idx="11">
                  <c:v>0.79</c:v>
                </c:pt>
                <c:pt idx="12">
                  <c:v>0.58000000000000018</c:v>
                </c:pt>
              </c:numCache>
            </c:numRef>
          </c:yVal>
          <c:smooth val="1"/>
        </c:ser>
        <c:ser>
          <c:idx val="2"/>
          <c:order val="2"/>
          <c:tx>
            <c:v>R=30mm_even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'flat electrode'!$A$4:$A$16</c:f>
              <c:numCache>
                <c:formatCode>General</c:formatCode>
                <c:ptCount val="13"/>
                <c:pt idx="0">
                  <c:v>1.6</c:v>
                </c:pt>
                <c:pt idx="1">
                  <c:v>1.5</c:v>
                </c:pt>
                <c:pt idx="2">
                  <c:v>1.4</c:v>
                </c:pt>
                <c:pt idx="3">
                  <c:v>1.3</c:v>
                </c:pt>
                <c:pt idx="4">
                  <c:v>1.2</c:v>
                </c:pt>
                <c:pt idx="5">
                  <c:v>1.1000000000000001</c:v>
                </c:pt>
                <c:pt idx="6">
                  <c:v>1</c:v>
                </c:pt>
                <c:pt idx="7">
                  <c:v>0.9</c:v>
                </c:pt>
                <c:pt idx="8">
                  <c:v>0.8</c:v>
                </c:pt>
                <c:pt idx="9">
                  <c:v>0.70000000000000018</c:v>
                </c:pt>
                <c:pt idx="10">
                  <c:v>0.6000000000000002</c:v>
                </c:pt>
                <c:pt idx="11">
                  <c:v>0.5</c:v>
                </c:pt>
                <c:pt idx="12">
                  <c:v>0.4</c:v>
                </c:pt>
              </c:numCache>
            </c:numRef>
          </c:xVal>
          <c:yVal>
            <c:numRef>
              <c:f>'flat electrode'!$G$4:$G$16</c:f>
              <c:numCache>
                <c:formatCode>General</c:formatCode>
                <c:ptCount val="13"/>
                <c:pt idx="0">
                  <c:v>0.83000000000000018</c:v>
                </c:pt>
                <c:pt idx="1">
                  <c:v>0.82000000000000017</c:v>
                </c:pt>
                <c:pt idx="2">
                  <c:v>0.83000000000000018</c:v>
                </c:pt>
                <c:pt idx="3">
                  <c:v>0.84000000000000019</c:v>
                </c:pt>
                <c:pt idx="4">
                  <c:v>0.8500000000000002</c:v>
                </c:pt>
                <c:pt idx="5">
                  <c:v>0.84000000000000019</c:v>
                </c:pt>
                <c:pt idx="6">
                  <c:v>0.8500000000000002</c:v>
                </c:pt>
                <c:pt idx="7">
                  <c:v>0.87000000000000022</c:v>
                </c:pt>
                <c:pt idx="8">
                  <c:v>0.9</c:v>
                </c:pt>
                <c:pt idx="9">
                  <c:v>0.91</c:v>
                </c:pt>
                <c:pt idx="10">
                  <c:v>0.91</c:v>
                </c:pt>
                <c:pt idx="11">
                  <c:v>0.87000000000000022</c:v>
                </c:pt>
                <c:pt idx="12">
                  <c:v>0.77</c:v>
                </c:pt>
              </c:numCache>
            </c:numRef>
          </c:yVal>
          <c:smooth val="1"/>
        </c:ser>
        <c:ser>
          <c:idx val="3"/>
          <c:order val="3"/>
          <c:tx>
            <c:v>R=20mm_odd</c:v>
          </c:tx>
          <c:spPr>
            <a:ln cap="flat">
              <a:solidFill>
                <a:srgbClr val="0070C0"/>
              </a:solidFill>
              <a:prstDash val="sysDash"/>
            </a:ln>
          </c:spPr>
          <c:marker>
            <c:symbol val="none"/>
          </c:marker>
          <c:xVal>
            <c:numRef>
              <c:f>'flat electrode'!$A$25:$A$37</c:f>
              <c:numCache>
                <c:formatCode>General</c:formatCode>
                <c:ptCount val="13"/>
                <c:pt idx="0">
                  <c:v>1.6</c:v>
                </c:pt>
                <c:pt idx="1">
                  <c:v>1.5</c:v>
                </c:pt>
                <c:pt idx="2">
                  <c:v>1.4</c:v>
                </c:pt>
                <c:pt idx="3">
                  <c:v>1.3</c:v>
                </c:pt>
                <c:pt idx="4">
                  <c:v>1.2</c:v>
                </c:pt>
                <c:pt idx="5">
                  <c:v>1.1000000000000001</c:v>
                </c:pt>
                <c:pt idx="6">
                  <c:v>1</c:v>
                </c:pt>
                <c:pt idx="7">
                  <c:v>0.9</c:v>
                </c:pt>
                <c:pt idx="8">
                  <c:v>0.8</c:v>
                </c:pt>
                <c:pt idx="9">
                  <c:v>0.70000000000000018</c:v>
                </c:pt>
                <c:pt idx="10">
                  <c:v>0.6000000000000002</c:v>
                </c:pt>
                <c:pt idx="11">
                  <c:v>0.5</c:v>
                </c:pt>
                <c:pt idx="12">
                  <c:v>0.4</c:v>
                </c:pt>
              </c:numCache>
            </c:numRef>
          </c:xVal>
          <c:yVal>
            <c:numRef>
              <c:f>'flat electrode'!$C$25:$C$37</c:f>
              <c:numCache>
                <c:formatCode>General</c:formatCode>
                <c:ptCount val="13"/>
                <c:pt idx="3">
                  <c:v>4.0000000000000015E-2</c:v>
                </c:pt>
                <c:pt idx="4">
                  <c:v>4.0000000000000015E-2</c:v>
                </c:pt>
                <c:pt idx="5">
                  <c:v>3.0000000000000009E-2</c:v>
                </c:pt>
                <c:pt idx="6">
                  <c:v>4.0000000000000015E-2</c:v>
                </c:pt>
                <c:pt idx="7">
                  <c:v>5.0000000000000017E-2</c:v>
                </c:pt>
                <c:pt idx="8">
                  <c:v>8.0000000000000029E-2</c:v>
                </c:pt>
                <c:pt idx="9">
                  <c:v>0.15000000000000005</c:v>
                </c:pt>
                <c:pt idx="10">
                  <c:v>0.26</c:v>
                </c:pt>
                <c:pt idx="11">
                  <c:v>0.44000000000000011</c:v>
                </c:pt>
              </c:numCache>
            </c:numRef>
          </c:yVal>
          <c:smooth val="1"/>
        </c:ser>
        <c:ser>
          <c:idx val="4"/>
          <c:order val="4"/>
          <c:tx>
            <c:v>R=25mm_odd</c:v>
          </c:tx>
          <c:spPr>
            <a:ln cap="flat">
              <a:solidFill>
                <a:srgbClr val="FF0000"/>
              </a:solidFill>
              <a:prstDash val="sysDash"/>
            </a:ln>
          </c:spPr>
          <c:marker>
            <c:symbol val="none"/>
          </c:marker>
          <c:xVal>
            <c:numRef>
              <c:f>'flat electrode'!$A$25:$A$37</c:f>
              <c:numCache>
                <c:formatCode>General</c:formatCode>
                <c:ptCount val="13"/>
                <c:pt idx="0">
                  <c:v>1.6</c:v>
                </c:pt>
                <c:pt idx="1">
                  <c:v>1.5</c:v>
                </c:pt>
                <c:pt idx="2">
                  <c:v>1.4</c:v>
                </c:pt>
                <c:pt idx="3">
                  <c:v>1.3</c:v>
                </c:pt>
                <c:pt idx="4">
                  <c:v>1.2</c:v>
                </c:pt>
                <c:pt idx="5">
                  <c:v>1.1000000000000001</c:v>
                </c:pt>
                <c:pt idx="6">
                  <c:v>1</c:v>
                </c:pt>
                <c:pt idx="7">
                  <c:v>0.9</c:v>
                </c:pt>
                <c:pt idx="8">
                  <c:v>0.8</c:v>
                </c:pt>
                <c:pt idx="9">
                  <c:v>0.70000000000000018</c:v>
                </c:pt>
                <c:pt idx="10">
                  <c:v>0.6000000000000002</c:v>
                </c:pt>
                <c:pt idx="11">
                  <c:v>0.5</c:v>
                </c:pt>
                <c:pt idx="12">
                  <c:v>0.4</c:v>
                </c:pt>
              </c:numCache>
            </c:numRef>
          </c:xVal>
          <c:yVal>
            <c:numRef>
              <c:f>'flat electrode'!$E$25:$E$37</c:f>
              <c:numCache>
                <c:formatCode>General</c:formatCode>
                <c:ptCount val="13"/>
                <c:pt idx="1">
                  <c:v>7.0000000000000036E-3</c:v>
                </c:pt>
                <c:pt idx="2">
                  <c:v>5.0000000000000018E-3</c:v>
                </c:pt>
                <c:pt idx="3">
                  <c:v>1.0000000000000005E-3</c:v>
                </c:pt>
                <c:pt idx="4">
                  <c:v>3.0000000000000018E-3</c:v>
                </c:pt>
                <c:pt idx="5">
                  <c:v>7.0000000000000036E-3</c:v>
                </c:pt>
                <c:pt idx="6">
                  <c:v>1.0000000000000004E-2</c:v>
                </c:pt>
                <c:pt idx="7">
                  <c:v>2.0000000000000007E-2</c:v>
                </c:pt>
                <c:pt idx="8">
                  <c:v>2.0000000000000007E-2</c:v>
                </c:pt>
                <c:pt idx="9">
                  <c:v>3.0000000000000009E-2</c:v>
                </c:pt>
                <c:pt idx="10">
                  <c:v>4.0000000000000015E-2</c:v>
                </c:pt>
                <c:pt idx="11">
                  <c:v>0.14000000000000001</c:v>
                </c:pt>
                <c:pt idx="12">
                  <c:v>0.34000000000000014</c:v>
                </c:pt>
              </c:numCache>
            </c:numRef>
          </c:yVal>
          <c:smooth val="1"/>
        </c:ser>
        <c:ser>
          <c:idx val="5"/>
          <c:order val="5"/>
          <c:tx>
            <c:v>R=30mm_odd</c:v>
          </c:tx>
          <c:spPr>
            <a:ln cap="flat">
              <a:solidFill>
                <a:srgbClr val="00B050"/>
              </a:solidFill>
              <a:prstDash val="sysDash"/>
            </a:ln>
          </c:spPr>
          <c:marker>
            <c:symbol val="none"/>
          </c:marker>
          <c:xVal>
            <c:numRef>
              <c:f>'flat electrode'!$A$25:$A$37</c:f>
              <c:numCache>
                <c:formatCode>General</c:formatCode>
                <c:ptCount val="13"/>
                <c:pt idx="0">
                  <c:v>1.6</c:v>
                </c:pt>
                <c:pt idx="1">
                  <c:v>1.5</c:v>
                </c:pt>
                <c:pt idx="2">
                  <c:v>1.4</c:v>
                </c:pt>
                <c:pt idx="3">
                  <c:v>1.3</c:v>
                </c:pt>
                <c:pt idx="4">
                  <c:v>1.2</c:v>
                </c:pt>
                <c:pt idx="5">
                  <c:v>1.1000000000000001</c:v>
                </c:pt>
                <c:pt idx="6">
                  <c:v>1</c:v>
                </c:pt>
                <c:pt idx="7">
                  <c:v>0.9</c:v>
                </c:pt>
                <c:pt idx="8">
                  <c:v>0.8</c:v>
                </c:pt>
                <c:pt idx="9">
                  <c:v>0.70000000000000018</c:v>
                </c:pt>
                <c:pt idx="10">
                  <c:v>0.6000000000000002</c:v>
                </c:pt>
                <c:pt idx="11">
                  <c:v>0.5</c:v>
                </c:pt>
                <c:pt idx="12">
                  <c:v>0.4</c:v>
                </c:pt>
              </c:numCache>
            </c:numRef>
          </c:xVal>
          <c:yVal>
            <c:numRef>
              <c:f>'flat electrode'!$G$25:$G$37</c:f>
              <c:numCache>
                <c:formatCode>General</c:formatCode>
                <c:ptCount val="13"/>
                <c:pt idx="0">
                  <c:v>2.0000000000000009E-3</c:v>
                </c:pt>
                <c:pt idx="1">
                  <c:v>8.0000000000000047E-4</c:v>
                </c:pt>
                <c:pt idx="2">
                  <c:v>2.0000000000000012E-4</c:v>
                </c:pt>
                <c:pt idx="3">
                  <c:v>2.0000000000000009E-3</c:v>
                </c:pt>
                <c:pt idx="4">
                  <c:v>4.0000000000000018E-3</c:v>
                </c:pt>
                <c:pt idx="5">
                  <c:v>7.0000000000000036E-3</c:v>
                </c:pt>
                <c:pt idx="6">
                  <c:v>1.0000000000000004E-2</c:v>
                </c:pt>
                <c:pt idx="7">
                  <c:v>2.0000000000000007E-2</c:v>
                </c:pt>
                <c:pt idx="8">
                  <c:v>3.0000000000000009E-2</c:v>
                </c:pt>
                <c:pt idx="9">
                  <c:v>3.0000000000000009E-2</c:v>
                </c:pt>
                <c:pt idx="10">
                  <c:v>3.0000000000000009E-2</c:v>
                </c:pt>
                <c:pt idx="11">
                  <c:v>1.0000000000000004E-2</c:v>
                </c:pt>
                <c:pt idx="12">
                  <c:v>0.14000000000000001</c:v>
                </c:pt>
              </c:numCache>
            </c:numRef>
          </c:yVal>
          <c:smooth val="1"/>
        </c:ser>
        <c:ser>
          <c:idx val="6"/>
          <c:order val="6"/>
          <c:tx>
            <c:v>optimum value=0,01%</c:v>
          </c:tx>
          <c:spPr>
            <a:ln w="19050">
              <a:solidFill>
                <a:prstClr val="black"/>
              </a:solidFill>
            </a:ln>
          </c:spPr>
          <c:marker>
            <c:symbol val="none"/>
          </c:marker>
          <c:xVal>
            <c:numRef>
              <c:f>'flat electrode'!$A$25:$A$37</c:f>
              <c:numCache>
                <c:formatCode>General</c:formatCode>
                <c:ptCount val="13"/>
                <c:pt idx="0">
                  <c:v>1.6</c:v>
                </c:pt>
                <c:pt idx="1">
                  <c:v>1.5</c:v>
                </c:pt>
                <c:pt idx="2">
                  <c:v>1.4</c:v>
                </c:pt>
                <c:pt idx="3">
                  <c:v>1.3</c:v>
                </c:pt>
                <c:pt idx="4">
                  <c:v>1.2</c:v>
                </c:pt>
                <c:pt idx="5">
                  <c:v>1.1000000000000001</c:v>
                </c:pt>
                <c:pt idx="6">
                  <c:v>1</c:v>
                </c:pt>
                <c:pt idx="7">
                  <c:v>0.9</c:v>
                </c:pt>
                <c:pt idx="8">
                  <c:v>0.8</c:v>
                </c:pt>
                <c:pt idx="9">
                  <c:v>0.70000000000000018</c:v>
                </c:pt>
                <c:pt idx="10">
                  <c:v>0.6000000000000002</c:v>
                </c:pt>
                <c:pt idx="11">
                  <c:v>0.5</c:v>
                </c:pt>
                <c:pt idx="12">
                  <c:v>0.4</c:v>
                </c:pt>
              </c:numCache>
            </c:numRef>
          </c:xVal>
          <c:yVal>
            <c:numRef>
              <c:f>'flat electrode'!$H$32:$H$44</c:f>
              <c:numCache>
                <c:formatCode>General</c:formatCode>
                <c:ptCount val="13"/>
                <c:pt idx="0">
                  <c:v>1.0000000000000004E-2</c:v>
                </c:pt>
                <c:pt idx="1">
                  <c:v>1.0000000000000004E-2</c:v>
                </c:pt>
                <c:pt idx="2">
                  <c:v>1.0000000000000004E-2</c:v>
                </c:pt>
                <c:pt idx="3">
                  <c:v>1.0000000000000004E-2</c:v>
                </c:pt>
                <c:pt idx="4">
                  <c:v>1.0000000000000004E-2</c:v>
                </c:pt>
                <c:pt idx="5">
                  <c:v>1.0000000000000004E-2</c:v>
                </c:pt>
                <c:pt idx="6">
                  <c:v>1.0000000000000004E-2</c:v>
                </c:pt>
                <c:pt idx="7">
                  <c:v>1.0000000000000004E-2</c:v>
                </c:pt>
                <c:pt idx="8">
                  <c:v>1.0000000000000004E-2</c:v>
                </c:pt>
                <c:pt idx="9">
                  <c:v>1.0000000000000004E-2</c:v>
                </c:pt>
                <c:pt idx="10">
                  <c:v>1.0000000000000004E-2</c:v>
                </c:pt>
                <c:pt idx="11">
                  <c:v>1.0000000000000004E-2</c:v>
                </c:pt>
                <c:pt idx="12">
                  <c:v>1.0000000000000004E-2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335424"/>
        <c:axId val="41341696"/>
      </c:scatterChart>
      <c:valAx>
        <c:axId val="41335424"/>
        <c:scaling>
          <c:orientation val="minMax"/>
          <c:max val="1.6"/>
          <c:min val="0.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electrode height/kicker radius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1341696"/>
        <c:crosses val="autoZero"/>
        <c:crossBetween val="midCat"/>
        <c:majorUnit val="0.2"/>
      </c:valAx>
      <c:valAx>
        <c:axId val="4134169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/>
                  <a:t>field homogeneity (%)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1335424"/>
        <c:crosses val="autoZero"/>
        <c:crossBetween val="midCat"/>
      </c:valAx>
    </c:plotArea>
    <c:legend>
      <c:legendPos val="r"/>
      <c:layout/>
      <c:overlay val="0"/>
      <c:spPr>
        <a:solidFill>
          <a:schemeClr val="lt1"/>
        </a:solidFill>
        <a:ln w="25400" cap="flat" cmpd="sng" algn="ctr">
          <a:solidFill>
            <a:schemeClr val="dk1"/>
          </a:solidFill>
          <a:prstDash val="sysDot"/>
        </a:ln>
        <a:effectLst/>
      </c:spPr>
      <c:txPr>
        <a:bodyPr/>
        <a:lstStyle/>
        <a:p>
          <a:pPr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s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Impedance dependence with kicker geometry for a flat electrode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R=20mm_even</c:v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'flat electrode'!$A$4:$A$16</c:f>
              <c:numCache>
                <c:formatCode>General</c:formatCode>
                <c:ptCount val="13"/>
                <c:pt idx="0">
                  <c:v>1.6</c:v>
                </c:pt>
                <c:pt idx="1">
                  <c:v>1.5</c:v>
                </c:pt>
                <c:pt idx="2">
                  <c:v>1.4</c:v>
                </c:pt>
                <c:pt idx="3">
                  <c:v>1.3</c:v>
                </c:pt>
                <c:pt idx="4">
                  <c:v>1.2</c:v>
                </c:pt>
                <c:pt idx="5">
                  <c:v>1.1000000000000001</c:v>
                </c:pt>
                <c:pt idx="6">
                  <c:v>1</c:v>
                </c:pt>
                <c:pt idx="7">
                  <c:v>0.9</c:v>
                </c:pt>
                <c:pt idx="8">
                  <c:v>0.8</c:v>
                </c:pt>
                <c:pt idx="9">
                  <c:v>0.70000000000000018</c:v>
                </c:pt>
                <c:pt idx="10">
                  <c:v>0.6000000000000002</c:v>
                </c:pt>
                <c:pt idx="11">
                  <c:v>0.5</c:v>
                </c:pt>
                <c:pt idx="12">
                  <c:v>0.4</c:v>
                </c:pt>
              </c:numCache>
            </c:numRef>
          </c:xVal>
          <c:yVal>
            <c:numRef>
              <c:f>'flat electrode'!$B$4:$B$16</c:f>
              <c:numCache>
                <c:formatCode>General</c:formatCode>
                <c:ptCount val="13"/>
                <c:pt idx="3">
                  <c:v>12.9</c:v>
                </c:pt>
                <c:pt idx="4">
                  <c:v>21.1</c:v>
                </c:pt>
                <c:pt idx="5">
                  <c:v>27.2</c:v>
                </c:pt>
                <c:pt idx="6">
                  <c:v>32.6</c:v>
                </c:pt>
                <c:pt idx="7">
                  <c:v>37.800000000000004</c:v>
                </c:pt>
                <c:pt idx="8">
                  <c:v>43</c:v>
                </c:pt>
                <c:pt idx="9">
                  <c:v>48.4</c:v>
                </c:pt>
                <c:pt idx="10">
                  <c:v>54.1</c:v>
                </c:pt>
                <c:pt idx="11">
                  <c:v>60.3</c:v>
                </c:pt>
              </c:numCache>
            </c:numRef>
          </c:yVal>
          <c:smooth val="1"/>
        </c:ser>
        <c:ser>
          <c:idx val="1"/>
          <c:order val="1"/>
          <c:tx>
            <c:v>R=25mm_even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'flat electrode'!$A$4:$A$16</c:f>
              <c:numCache>
                <c:formatCode>General</c:formatCode>
                <c:ptCount val="13"/>
                <c:pt idx="0">
                  <c:v>1.6</c:v>
                </c:pt>
                <c:pt idx="1">
                  <c:v>1.5</c:v>
                </c:pt>
                <c:pt idx="2">
                  <c:v>1.4</c:v>
                </c:pt>
                <c:pt idx="3">
                  <c:v>1.3</c:v>
                </c:pt>
                <c:pt idx="4">
                  <c:v>1.2</c:v>
                </c:pt>
                <c:pt idx="5">
                  <c:v>1.1000000000000001</c:v>
                </c:pt>
                <c:pt idx="6">
                  <c:v>1</c:v>
                </c:pt>
                <c:pt idx="7">
                  <c:v>0.9</c:v>
                </c:pt>
                <c:pt idx="8">
                  <c:v>0.8</c:v>
                </c:pt>
                <c:pt idx="9">
                  <c:v>0.70000000000000018</c:v>
                </c:pt>
                <c:pt idx="10">
                  <c:v>0.6000000000000002</c:v>
                </c:pt>
                <c:pt idx="11">
                  <c:v>0.5</c:v>
                </c:pt>
                <c:pt idx="12">
                  <c:v>0.4</c:v>
                </c:pt>
              </c:numCache>
            </c:numRef>
          </c:xVal>
          <c:yVal>
            <c:numRef>
              <c:f>'flat electrode'!$D$4:$D$16</c:f>
              <c:numCache>
                <c:formatCode>General</c:formatCode>
                <c:ptCount val="13"/>
                <c:pt idx="1">
                  <c:v>15.2</c:v>
                </c:pt>
                <c:pt idx="2">
                  <c:v>25.2</c:v>
                </c:pt>
                <c:pt idx="3">
                  <c:v>32.4</c:v>
                </c:pt>
                <c:pt idx="4">
                  <c:v>38.6</c:v>
                </c:pt>
                <c:pt idx="5">
                  <c:v>44.5</c:v>
                </c:pt>
                <c:pt idx="6">
                  <c:v>50.2</c:v>
                </c:pt>
                <c:pt idx="7">
                  <c:v>56</c:v>
                </c:pt>
                <c:pt idx="8">
                  <c:v>62</c:v>
                </c:pt>
                <c:pt idx="9">
                  <c:v>68.2</c:v>
                </c:pt>
                <c:pt idx="10">
                  <c:v>74.900000000000006</c:v>
                </c:pt>
                <c:pt idx="11">
                  <c:v>82.2</c:v>
                </c:pt>
                <c:pt idx="12">
                  <c:v>90.2</c:v>
                </c:pt>
              </c:numCache>
            </c:numRef>
          </c:yVal>
          <c:smooth val="1"/>
        </c:ser>
        <c:ser>
          <c:idx val="2"/>
          <c:order val="2"/>
          <c:tx>
            <c:v>R=30mm_even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'flat electrode'!$A$4:$A$16</c:f>
              <c:numCache>
                <c:formatCode>General</c:formatCode>
                <c:ptCount val="13"/>
                <c:pt idx="0">
                  <c:v>1.6</c:v>
                </c:pt>
                <c:pt idx="1">
                  <c:v>1.5</c:v>
                </c:pt>
                <c:pt idx="2">
                  <c:v>1.4</c:v>
                </c:pt>
                <c:pt idx="3">
                  <c:v>1.3</c:v>
                </c:pt>
                <c:pt idx="4">
                  <c:v>1.2</c:v>
                </c:pt>
                <c:pt idx="5">
                  <c:v>1.1000000000000001</c:v>
                </c:pt>
                <c:pt idx="6">
                  <c:v>1</c:v>
                </c:pt>
                <c:pt idx="7">
                  <c:v>0.9</c:v>
                </c:pt>
                <c:pt idx="8">
                  <c:v>0.8</c:v>
                </c:pt>
                <c:pt idx="9">
                  <c:v>0.70000000000000018</c:v>
                </c:pt>
                <c:pt idx="10">
                  <c:v>0.6000000000000002</c:v>
                </c:pt>
                <c:pt idx="11">
                  <c:v>0.5</c:v>
                </c:pt>
                <c:pt idx="12">
                  <c:v>0.4</c:v>
                </c:pt>
              </c:numCache>
            </c:numRef>
          </c:xVal>
          <c:yVal>
            <c:numRef>
              <c:f>'flat electrode'!$F$4:$F$16</c:f>
              <c:numCache>
                <c:formatCode>General</c:formatCode>
                <c:ptCount val="13"/>
                <c:pt idx="0">
                  <c:v>19.7</c:v>
                </c:pt>
                <c:pt idx="1">
                  <c:v>29.3</c:v>
                </c:pt>
                <c:pt idx="2">
                  <c:v>36.800000000000004</c:v>
                </c:pt>
                <c:pt idx="3">
                  <c:v>43.4</c:v>
                </c:pt>
                <c:pt idx="4">
                  <c:v>49.7</c:v>
                </c:pt>
                <c:pt idx="5">
                  <c:v>55.9</c:v>
                </c:pt>
                <c:pt idx="6">
                  <c:v>62.1</c:v>
                </c:pt>
                <c:pt idx="7">
                  <c:v>68.39</c:v>
                </c:pt>
                <c:pt idx="8">
                  <c:v>75</c:v>
                </c:pt>
                <c:pt idx="9">
                  <c:v>82</c:v>
                </c:pt>
                <c:pt idx="10">
                  <c:v>89.4</c:v>
                </c:pt>
                <c:pt idx="11">
                  <c:v>97.6</c:v>
                </c:pt>
                <c:pt idx="12">
                  <c:v>106.5</c:v>
                </c:pt>
              </c:numCache>
            </c:numRef>
          </c:yVal>
          <c:smooth val="1"/>
        </c:ser>
        <c:ser>
          <c:idx val="3"/>
          <c:order val="3"/>
          <c:tx>
            <c:v>R=20mm_odd</c:v>
          </c:tx>
          <c:spPr>
            <a:ln cap="flat">
              <a:solidFill>
                <a:srgbClr val="0070C0"/>
              </a:solidFill>
              <a:prstDash val="sysDash"/>
              <a:round/>
            </a:ln>
          </c:spPr>
          <c:marker>
            <c:symbol val="none"/>
          </c:marker>
          <c:xVal>
            <c:numRef>
              <c:f>'flat electrode'!$A$25:$A$37</c:f>
              <c:numCache>
                <c:formatCode>General</c:formatCode>
                <c:ptCount val="13"/>
                <c:pt idx="0">
                  <c:v>1.6</c:v>
                </c:pt>
                <c:pt idx="1">
                  <c:v>1.5</c:v>
                </c:pt>
                <c:pt idx="2">
                  <c:v>1.4</c:v>
                </c:pt>
                <c:pt idx="3">
                  <c:v>1.3</c:v>
                </c:pt>
                <c:pt idx="4">
                  <c:v>1.2</c:v>
                </c:pt>
                <c:pt idx="5">
                  <c:v>1.1000000000000001</c:v>
                </c:pt>
                <c:pt idx="6">
                  <c:v>1</c:v>
                </c:pt>
                <c:pt idx="7">
                  <c:v>0.9</c:v>
                </c:pt>
                <c:pt idx="8">
                  <c:v>0.8</c:v>
                </c:pt>
                <c:pt idx="9">
                  <c:v>0.70000000000000018</c:v>
                </c:pt>
                <c:pt idx="10">
                  <c:v>0.6000000000000002</c:v>
                </c:pt>
                <c:pt idx="11">
                  <c:v>0.5</c:v>
                </c:pt>
                <c:pt idx="12">
                  <c:v>0.4</c:v>
                </c:pt>
              </c:numCache>
            </c:numRef>
          </c:xVal>
          <c:yVal>
            <c:numRef>
              <c:f>'flat electrode'!$B$25:$B$37</c:f>
              <c:numCache>
                <c:formatCode>General</c:formatCode>
                <c:ptCount val="13"/>
                <c:pt idx="3">
                  <c:v>12</c:v>
                </c:pt>
                <c:pt idx="4">
                  <c:v>18.899999999999999</c:v>
                </c:pt>
                <c:pt idx="5">
                  <c:v>23.7</c:v>
                </c:pt>
                <c:pt idx="6">
                  <c:v>27.8</c:v>
                </c:pt>
                <c:pt idx="7">
                  <c:v>31.8</c:v>
                </c:pt>
                <c:pt idx="8">
                  <c:v>35.700000000000003</c:v>
                </c:pt>
                <c:pt idx="9">
                  <c:v>39.800000000000004</c:v>
                </c:pt>
                <c:pt idx="10">
                  <c:v>44.2</c:v>
                </c:pt>
                <c:pt idx="11">
                  <c:v>49</c:v>
                </c:pt>
              </c:numCache>
            </c:numRef>
          </c:yVal>
          <c:smooth val="1"/>
        </c:ser>
        <c:ser>
          <c:idx val="4"/>
          <c:order val="4"/>
          <c:tx>
            <c:v>R=25mm_odd</c:v>
          </c:tx>
          <c:spPr>
            <a:ln cap="flat">
              <a:solidFill>
                <a:srgbClr val="FF0000"/>
              </a:solidFill>
              <a:prstDash val="sysDash"/>
            </a:ln>
          </c:spPr>
          <c:marker>
            <c:symbol val="none"/>
          </c:marker>
          <c:xVal>
            <c:numRef>
              <c:f>'flat electrode'!$A$25:$A$37</c:f>
              <c:numCache>
                <c:formatCode>General</c:formatCode>
                <c:ptCount val="13"/>
                <c:pt idx="0">
                  <c:v>1.6</c:v>
                </c:pt>
                <c:pt idx="1">
                  <c:v>1.5</c:v>
                </c:pt>
                <c:pt idx="2">
                  <c:v>1.4</c:v>
                </c:pt>
                <c:pt idx="3">
                  <c:v>1.3</c:v>
                </c:pt>
                <c:pt idx="4">
                  <c:v>1.2</c:v>
                </c:pt>
                <c:pt idx="5">
                  <c:v>1.1000000000000001</c:v>
                </c:pt>
                <c:pt idx="6">
                  <c:v>1</c:v>
                </c:pt>
                <c:pt idx="7">
                  <c:v>0.9</c:v>
                </c:pt>
                <c:pt idx="8">
                  <c:v>0.8</c:v>
                </c:pt>
                <c:pt idx="9">
                  <c:v>0.70000000000000018</c:v>
                </c:pt>
                <c:pt idx="10">
                  <c:v>0.6000000000000002</c:v>
                </c:pt>
                <c:pt idx="11">
                  <c:v>0.5</c:v>
                </c:pt>
                <c:pt idx="12">
                  <c:v>0.4</c:v>
                </c:pt>
              </c:numCache>
            </c:numRef>
          </c:xVal>
          <c:yVal>
            <c:numRef>
              <c:f>'flat electrode'!$D$25:$D$37</c:f>
              <c:numCache>
                <c:formatCode>General</c:formatCode>
                <c:ptCount val="13"/>
                <c:pt idx="1">
                  <c:v>13.5</c:v>
                </c:pt>
                <c:pt idx="2">
                  <c:v>20.9</c:v>
                </c:pt>
                <c:pt idx="3">
                  <c:v>25.7</c:v>
                </c:pt>
                <c:pt idx="4">
                  <c:v>29.6</c:v>
                </c:pt>
                <c:pt idx="5">
                  <c:v>33.200000000000003</c:v>
                </c:pt>
                <c:pt idx="6">
                  <c:v>36.800000000000004</c:v>
                </c:pt>
                <c:pt idx="7">
                  <c:v>40.4</c:v>
                </c:pt>
                <c:pt idx="8">
                  <c:v>44.2</c:v>
                </c:pt>
                <c:pt idx="9">
                  <c:v>48.2</c:v>
                </c:pt>
                <c:pt idx="10">
                  <c:v>52.7</c:v>
                </c:pt>
                <c:pt idx="11">
                  <c:v>57.8</c:v>
                </c:pt>
                <c:pt idx="12">
                  <c:v>63.6</c:v>
                </c:pt>
              </c:numCache>
            </c:numRef>
          </c:yVal>
          <c:smooth val="1"/>
        </c:ser>
        <c:ser>
          <c:idx val="5"/>
          <c:order val="5"/>
          <c:tx>
            <c:v>R=30mm_odd</c:v>
          </c:tx>
          <c:spPr>
            <a:ln cap="flat">
              <a:solidFill>
                <a:srgbClr val="00B050"/>
              </a:solidFill>
              <a:prstDash val="sysDash"/>
            </a:ln>
          </c:spPr>
          <c:marker>
            <c:symbol val="none"/>
          </c:marker>
          <c:xVal>
            <c:numRef>
              <c:f>'flat electrode'!$A$25:$A$37</c:f>
              <c:numCache>
                <c:formatCode>General</c:formatCode>
                <c:ptCount val="13"/>
                <c:pt idx="0">
                  <c:v>1.6</c:v>
                </c:pt>
                <c:pt idx="1">
                  <c:v>1.5</c:v>
                </c:pt>
                <c:pt idx="2">
                  <c:v>1.4</c:v>
                </c:pt>
                <c:pt idx="3">
                  <c:v>1.3</c:v>
                </c:pt>
                <c:pt idx="4">
                  <c:v>1.2</c:v>
                </c:pt>
                <c:pt idx="5">
                  <c:v>1.1000000000000001</c:v>
                </c:pt>
                <c:pt idx="6">
                  <c:v>1</c:v>
                </c:pt>
                <c:pt idx="7">
                  <c:v>0.9</c:v>
                </c:pt>
                <c:pt idx="8">
                  <c:v>0.8</c:v>
                </c:pt>
                <c:pt idx="9">
                  <c:v>0.70000000000000018</c:v>
                </c:pt>
                <c:pt idx="10">
                  <c:v>0.6000000000000002</c:v>
                </c:pt>
                <c:pt idx="11">
                  <c:v>0.5</c:v>
                </c:pt>
                <c:pt idx="12">
                  <c:v>0.4</c:v>
                </c:pt>
              </c:numCache>
            </c:numRef>
          </c:xVal>
          <c:yVal>
            <c:numRef>
              <c:f>'flat electrode'!$F$25:$F$37</c:f>
              <c:numCache>
                <c:formatCode>General</c:formatCode>
                <c:ptCount val="13"/>
                <c:pt idx="0">
                  <c:v>16.2</c:v>
                </c:pt>
                <c:pt idx="1">
                  <c:v>22.1</c:v>
                </c:pt>
                <c:pt idx="2">
                  <c:v>26.3</c:v>
                </c:pt>
                <c:pt idx="3">
                  <c:v>29.8</c:v>
                </c:pt>
                <c:pt idx="4">
                  <c:v>33.1</c:v>
                </c:pt>
                <c:pt idx="5">
                  <c:v>37.800000000000004</c:v>
                </c:pt>
                <c:pt idx="6">
                  <c:v>39.5</c:v>
                </c:pt>
                <c:pt idx="7">
                  <c:v>42.9</c:v>
                </c:pt>
                <c:pt idx="8">
                  <c:v>46.6</c:v>
                </c:pt>
                <c:pt idx="9">
                  <c:v>50.6</c:v>
                </c:pt>
                <c:pt idx="10">
                  <c:v>55.1</c:v>
                </c:pt>
                <c:pt idx="11">
                  <c:v>60.3</c:v>
                </c:pt>
                <c:pt idx="12">
                  <c:v>66.400000000000006</c:v>
                </c:pt>
              </c:numCache>
            </c:numRef>
          </c:yVal>
          <c:smooth val="1"/>
        </c:ser>
        <c:ser>
          <c:idx val="6"/>
          <c:order val="6"/>
          <c:tx>
            <c:v>optimum value=50 ohms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'flat electrode'!$A$4:$A$16</c:f>
              <c:numCache>
                <c:formatCode>General</c:formatCode>
                <c:ptCount val="13"/>
                <c:pt idx="0">
                  <c:v>1.6</c:v>
                </c:pt>
                <c:pt idx="1">
                  <c:v>1.5</c:v>
                </c:pt>
                <c:pt idx="2">
                  <c:v>1.4</c:v>
                </c:pt>
                <c:pt idx="3">
                  <c:v>1.3</c:v>
                </c:pt>
                <c:pt idx="4">
                  <c:v>1.2</c:v>
                </c:pt>
                <c:pt idx="5">
                  <c:v>1.1000000000000001</c:v>
                </c:pt>
                <c:pt idx="6">
                  <c:v>1</c:v>
                </c:pt>
                <c:pt idx="7">
                  <c:v>0.9</c:v>
                </c:pt>
                <c:pt idx="8">
                  <c:v>0.8</c:v>
                </c:pt>
                <c:pt idx="9">
                  <c:v>0.70000000000000018</c:v>
                </c:pt>
                <c:pt idx="10">
                  <c:v>0.6000000000000002</c:v>
                </c:pt>
                <c:pt idx="11">
                  <c:v>0.5</c:v>
                </c:pt>
                <c:pt idx="12">
                  <c:v>0.4</c:v>
                </c:pt>
              </c:numCache>
            </c:numRef>
          </c:xVal>
          <c:yVal>
            <c:numRef>
              <c:f>'flat electrode'!$H$8:$H$20</c:f>
              <c:numCache>
                <c:formatCode>General</c:formatCode>
                <c:ptCount val="13"/>
                <c:pt idx="0">
                  <c:v>50</c:v>
                </c:pt>
                <c:pt idx="1">
                  <c:v>50</c:v>
                </c:pt>
                <c:pt idx="2">
                  <c:v>50</c:v>
                </c:pt>
                <c:pt idx="3">
                  <c:v>50</c:v>
                </c:pt>
                <c:pt idx="4">
                  <c:v>50</c:v>
                </c:pt>
                <c:pt idx="5">
                  <c:v>50</c:v>
                </c:pt>
                <c:pt idx="6">
                  <c:v>50</c:v>
                </c:pt>
                <c:pt idx="7">
                  <c:v>50</c:v>
                </c:pt>
                <c:pt idx="8">
                  <c:v>50</c:v>
                </c:pt>
                <c:pt idx="9">
                  <c:v>50</c:v>
                </c:pt>
                <c:pt idx="10">
                  <c:v>50</c:v>
                </c:pt>
                <c:pt idx="11">
                  <c:v>50</c:v>
                </c:pt>
                <c:pt idx="12">
                  <c:v>50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199488"/>
        <c:axId val="41201664"/>
      </c:scatterChart>
      <c:valAx>
        <c:axId val="41199488"/>
        <c:scaling>
          <c:orientation val="minMax"/>
          <c:max val="1.6"/>
          <c:min val="0.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electrode height/kicker radius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1201664"/>
        <c:crosses val="autoZero"/>
        <c:crossBetween val="midCat"/>
        <c:majorUnit val="0.2"/>
      </c:valAx>
      <c:valAx>
        <c:axId val="4120166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characteristic impedance (</a:t>
                </a:r>
                <a:r>
                  <a:rPr lang="el-GR"/>
                  <a:t>Ω)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1199488"/>
        <c:crosses val="autoZero"/>
        <c:crossBetween val="midCat"/>
      </c:valAx>
      <c:spPr>
        <a:solidFill>
          <a:schemeClr val="lt1"/>
        </a:solidFill>
        <a:ln w="25400" cap="flat" cmpd="sng" algn="ctr">
          <a:noFill/>
          <a:prstDash val="solid"/>
        </a:ln>
        <a:effectLst/>
      </c:spPr>
    </c:plotArea>
    <c:legend>
      <c:legendPos val="r"/>
      <c:layout/>
      <c:overlay val="0"/>
      <c:spPr>
        <a:solidFill>
          <a:schemeClr val="lt1"/>
        </a:solidFill>
        <a:ln w="25400" cap="flat" cmpd="sng" algn="ctr">
          <a:solidFill>
            <a:schemeClr val="dk1"/>
          </a:solidFill>
          <a:prstDash val="sysDot"/>
        </a:ln>
        <a:effectLst/>
      </c:spPr>
      <c:txPr>
        <a:bodyPr/>
        <a:lstStyle/>
        <a:p>
          <a:pPr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s-E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D8271-B2FA-416D-BF32-76621E6D7382}" type="datetimeFigureOut">
              <a:rPr lang="es-ES" smtClean="0"/>
              <a:t>08/05/2012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8645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C1931B-E5A0-4395-ADE4-90878D18E4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28902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2741C5-255D-48FE-8EFC-2348C773D2BA}" type="datetimeFigureOut">
              <a:rPr lang="es-ES" smtClean="0"/>
              <a:t>08/05/2012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0" y="4711383"/>
            <a:ext cx="5435600" cy="44634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8645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18AC41-C80F-4F25-93B3-3F48136D6DE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263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8AC41-C80F-4F25-93B3-3F48136D6DED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257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notas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s-ES" b="1" dirty="0" smtClean="0">
                    <a:solidFill>
                      <a:srgbClr val="0070C0"/>
                    </a:solidFill>
                  </a:rPr>
                  <a:t>Pulse </a:t>
                </a:r>
                <a:r>
                  <a:rPr lang="es-ES" b="1" dirty="0" err="1" smtClean="0">
                    <a:solidFill>
                      <a:srgbClr val="0070C0"/>
                    </a:solidFill>
                  </a:rPr>
                  <a:t>voltage</a:t>
                </a:r>
                <a:r>
                  <a:rPr lang="es-ES" b="1" dirty="0" smtClean="0">
                    <a:solidFill>
                      <a:srgbClr val="0070C0"/>
                    </a:solidFill>
                  </a:rPr>
                  <a:t> per </a:t>
                </a:r>
                <a:r>
                  <a:rPr lang="es-ES" b="1" dirty="0" err="1" smtClean="0">
                    <a:solidFill>
                      <a:srgbClr val="0070C0"/>
                    </a:solidFill>
                  </a:rPr>
                  <a:t>stripline</a:t>
                </a:r>
                <a:r>
                  <a:rPr lang="es-ES" b="1" dirty="0" smtClean="0">
                    <a:solidFill>
                      <a:srgbClr val="0070C0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ES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es-ES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𝒌</m:t>
                        </m:r>
                      </m:sub>
                    </m:sSub>
                    <m:r>
                      <a:rPr lang="es-ES" b="1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es-ES" b="1" i="1" smtClean="0">
                        <a:solidFill>
                          <a:srgbClr val="0070C0"/>
                        </a:solidFill>
                        <a:latin typeface="Cambria Math"/>
                      </a:rPr>
                      <m:t>𝑬</m:t>
                    </m:r>
                    <m:r>
                      <a:rPr lang="es-ES" b="1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es-ES" b="1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𝒉</m:t>
                    </m:r>
                  </m:oMath>
                </a14:m>
                <a:r>
                  <a:rPr lang="es-ES" dirty="0" smtClean="0"/>
                  <a:t>, </a:t>
                </a:r>
                <a:r>
                  <a:rPr lang="es-ES" dirty="0" err="1" smtClean="0"/>
                  <a:t>where</a:t>
                </a:r>
                <a:r>
                  <a:rPr lang="es-ES" dirty="0" smtClean="0"/>
                  <a:t> E </a:t>
                </a:r>
                <a:r>
                  <a:rPr lang="es-ES" dirty="0" err="1" smtClean="0"/>
                  <a:t>is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the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electric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field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along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the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striplines</a:t>
                </a:r>
                <a:r>
                  <a:rPr lang="es-ES" baseline="0" dirty="0" smtClean="0"/>
                  <a:t> and h </a:t>
                </a:r>
                <a:r>
                  <a:rPr lang="es-ES" baseline="0" dirty="0" err="1" smtClean="0"/>
                  <a:t>is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the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half-aperture</a:t>
                </a:r>
                <a:r>
                  <a:rPr lang="es-ES" baseline="0" dirty="0" smtClean="0"/>
                  <a:t>;</a:t>
                </a:r>
              </a:p>
              <a:p>
                <a:r>
                  <a:rPr lang="es-ES" b="0" baseline="0" dirty="0" smtClean="0"/>
                  <a:t>Electric </a:t>
                </a:r>
                <a:r>
                  <a:rPr lang="es-ES" b="0" baseline="0" dirty="0" err="1" smtClean="0"/>
                  <a:t>field</a:t>
                </a:r>
                <a:r>
                  <a:rPr lang="es-ES" b="0" baseline="0" dirty="0" smtClean="0"/>
                  <a:t> </a:t>
                </a:r>
                <a:r>
                  <a:rPr lang="es-ES" b="0" baseline="0" dirty="0" err="1" smtClean="0"/>
                  <a:t>along</a:t>
                </a:r>
                <a:r>
                  <a:rPr lang="es-ES" b="0" baseline="0" dirty="0" smtClean="0"/>
                  <a:t> </a:t>
                </a:r>
                <a:r>
                  <a:rPr lang="es-ES" b="0" baseline="0" dirty="0" err="1" smtClean="0"/>
                  <a:t>the</a:t>
                </a:r>
                <a:r>
                  <a:rPr lang="es-ES" b="0" baseline="0" dirty="0" smtClean="0"/>
                  <a:t> </a:t>
                </a:r>
                <a:r>
                  <a:rPr lang="es-ES" b="0" baseline="0" dirty="0" err="1" smtClean="0"/>
                  <a:t>striplines</a:t>
                </a:r>
                <a:r>
                  <a:rPr lang="es-ES" b="0" baseline="0" dirty="0" smtClean="0"/>
                  <a:t>: </a:t>
                </a:r>
                <a14:m>
                  <m:oMath xmlns:m="http://schemas.openxmlformats.org/officeDocument/2006/math">
                    <m:r>
                      <a:rPr lang="es-ES" b="0" i="1" baseline="0" smtClean="0">
                        <a:latin typeface="Cambria Math"/>
                      </a:rPr>
                      <m:t>𝐸</m:t>
                    </m:r>
                    <m:r>
                      <a:rPr lang="es-ES" b="0" i="1" baseline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s-ES" b="0" i="1" baseline="0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ES" b="0" i="1" baseline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ES" b="0" i="1" baseline="0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s-ES" b="0" i="1" baseline="0" smtClean="0">
                                <a:latin typeface="Cambria Math"/>
                                <a:ea typeface="Cambria Math"/>
                              </a:rPr>
                              <m:t>⊥</m:t>
                            </m:r>
                          </m:sub>
                        </m:sSub>
                      </m:num>
                      <m:den>
                        <m:r>
                          <a:rPr lang="es-ES" b="0" i="1" baseline="0" smtClean="0">
                            <a:latin typeface="Cambria Math"/>
                          </a:rPr>
                          <m:t>2</m:t>
                        </m:r>
                        <m:r>
                          <a:rPr lang="es-ES" b="0" i="1" baseline="0" smtClean="0">
                            <a:latin typeface="Cambria Math"/>
                          </a:rPr>
                          <m:t>𝑙</m:t>
                        </m:r>
                      </m:den>
                    </m:f>
                  </m:oMath>
                </a14:m>
                <a:r>
                  <a:rPr lang="es-ES" b="0" dirty="0" smtClean="0"/>
                  <a:t>, </a:t>
                </a:r>
                <a:r>
                  <a:rPr lang="es-ES" dirty="0" err="1" smtClean="0"/>
                  <a:t>where</a:t>
                </a:r>
                <a:r>
                  <a:rPr lang="es-E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s-ES" i="1" smtClean="0">
                            <a:latin typeface="Cambria Math"/>
                            <a:ea typeface="Cambria Math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s-ES" dirty="0" smtClean="0"/>
                  <a:t> </a:t>
                </a:r>
                <a:r>
                  <a:rPr lang="es-ES" dirty="0" err="1" smtClean="0"/>
                  <a:t>is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the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energy</a:t>
                </a:r>
                <a:r>
                  <a:rPr lang="es-ES" dirty="0" smtClean="0"/>
                  <a:t> per </a:t>
                </a:r>
                <a:r>
                  <a:rPr lang="es-ES" dirty="0" err="1" smtClean="0"/>
                  <a:t>unit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charge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given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to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the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transverse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momentum</a:t>
                </a:r>
                <a:r>
                  <a:rPr lang="es-ES" dirty="0" smtClean="0"/>
                  <a:t> of </a:t>
                </a:r>
                <a:r>
                  <a:rPr lang="es-ES" dirty="0" err="1" smtClean="0"/>
                  <a:t>the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particles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when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passing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through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the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striplines</a:t>
                </a:r>
                <a:r>
                  <a:rPr lang="es-ES" baseline="0" dirty="0" smtClean="0"/>
                  <a:t>, </a:t>
                </a:r>
                <a:r>
                  <a:rPr lang="es-ES" baseline="0" dirty="0" err="1" smtClean="0"/>
                  <a:t>known</a:t>
                </a:r>
                <a:r>
                  <a:rPr lang="es-ES" baseline="0" dirty="0" smtClean="0"/>
                  <a:t> as </a:t>
                </a:r>
                <a:r>
                  <a:rPr lang="es-ES" baseline="0" dirty="0" err="1" smtClean="0"/>
                  <a:t>transverse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voltage</a:t>
                </a:r>
                <a:r>
                  <a:rPr lang="es-ES" baseline="0" dirty="0" smtClean="0"/>
                  <a:t>.</a:t>
                </a:r>
              </a:p>
              <a:p>
                <a:r>
                  <a:rPr lang="es-ES" b="0" baseline="0" dirty="0" err="1" smtClean="0"/>
                  <a:t>Transverse</a:t>
                </a:r>
                <a:r>
                  <a:rPr lang="es-ES" b="0" baseline="0" dirty="0" smtClean="0"/>
                  <a:t> </a:t>
                </a:r>
                <a:r>
                  <a:rPr lang="es-ES" b="0" baseline="0" dirty="0" err="1" smtClean="0"/>
                  <a:t>voltage</a:t>
                </a:r>
                <a:r>
                  <a:rPr lang="es-ES" b="0" baseline="0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baseline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ES" b="0" i="1" baseline="0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s-ES" b="0" i="1" baseline="0" smtClean="0">
                            <a:latin typeface="Cambria Math"/>
                            <a:ea typeface="Cambria Math"/>
                          </a:rPr>
                          <m:t>⊥</m:t>
                        </m:r>
                      </m:sub>
                    </m:sSub>
                    <m:r>
                      <a:rPr lang="es-ES" b="0" i="1" baseline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s-ES" b="0" i="1" baseline="0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ES" b="0" i="1" baseline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ES" b="0" i="1" baseline="0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s-ES" b="0" i="1" baseline="0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num>
                      <m:den>
                        <m:r>
                          <a:rPr lang="es-ES" b="0" i="1" baseline="0" smtClean="0">
                            <a:latin typeface="Cambria Math"/>
                          </a:rPr>
                          <m:t>𝑒</m:t>
                        </m:r>
                      </m:den>
                    </m:f>
                    <m:func>
                      <m:funcPr>
                        <m:ctrlPr>
                          <a:rPr lang="es-ES" b="0" i="1" baseline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ES" b="0" i="0" baseline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s-ES" b="0" i="1" baseline="0" smtClean="0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</m:func>
                  </m:oMath>
                </a14:m>
                <a:r>
                  <a:rPr lang="es-ES" dirty="0" smtClean="0"/>
                  <a:t>, </a:t>
                </a:r>
                <a:r>
                  <a:rPr lang="es-ES" dirty="0" err="1" smtClean="0"/>
                  <a:t>where</a:t>
                </a:r>
                <a:r>
                  <a:rPr lang="es-E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s-ES" dirty="0" smtClean="0"/>
                  <a:t> </a:t>
                </a:r>
                <a:r>
                  <a:rPr lang="es-ES" dirty="0" err="1" smtClean="0"/>
                  <a:t>is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the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beam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energy</a:t>
                </a:r>
                <a:r>
                  <a:rPr lang="es-ES" baseline="0" dirty="0" smtClean="0"/>
                  <a:t>, and </a:t>
                </a:r>
                <a14:m>
                  <m:oMath xmlns:m="http://schemas.openxmlformats.org/officeDocument/2006/math">
                    <m:r>
                      <a:rPr lang="es-ES" i="1" baseline="0" smtClean="0"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es-ES" dirty="0" smtClean="0"/>
                  <a:t> </a:t>
                </a:r>
                <a:r>
                  <a:rPr lang="es-ES" dirty="0" err="1" smtClean="0"/>
                  <a:t>is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the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beam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deflection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angle</a:t>
                </a:r>
                <a:r>
                  <a:rPr lang="es-ES" baseline="0" dirty="0" smtClean="0"/>
                  <a:t>.</a:t>
                </a:r>
              </a:p>
              <a:p>
                <a:r>
                  <a:rPr lang="es-ES" b="1" baseline="0" dirty="0" err="1" smtClean="0"/>
                  <a:t>Peak</a:t>
                </a:r>
                <a:r>
                  <a:rPr lang="es-ES" b="1" baseline="0" dirty="0" smtClean="0"/>
                  <a:t> </a:t>
                </a:r>
                <a:r>
                  <a:rPr lang="es-ES" b="1" baseline="0" dirty="0" err="1" smtClean="0"/>
                  <a:t>beam</a:t>
                </a:r>
                <a:r>
                  <a:rPr lang="es-ES" b="1" baseline="0" dirty="0" smtClean="0"/>
                  <a:t> </a:t>
                </a:r>
                <a:r>
                  <a:rPr lang="es-ES" b="1" baseline="0" dirty="0" err="1" smtClean="0"/>
                  <a:t>current</a:t>
                </a:r>
                <a:r>
                  <a:rPr lang="es-ES" baseline="0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 baseline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ES" b="0" i="1" baseline="0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s-ES" b="0" i="1" baseline="0" smtClean="0">
                            <a:latin typeface="Cambria Math"/>
                          </a:rPr>
                          <m:t>𝑝𝑢𝑙𝑠𝑒</m:t>
                        </m:r>
                      </m:sub>
                    </m:sSub>
                    <m:r>
                      <a:rPr lang="es-ES" b="0" i="1" baseline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s-ES" b="0" i="1" baseline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ES" b="0" i="1" baseline="0" smtClean="0">
                            <a:latin typeface="Cambria Math"/>
                          </a:rPr>
                          <m:t>𝑒</m:t>
                        </m:r>
                        <m:sSub>
                          <m:sSubPr>
                            <m:ctrlPr>
                              <a:rPr lang="es-ES" b="0" i="1" baseline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ES" b="0" i="1" baseline="0" smtClean="0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s-ES" b="0" i="1" baseline="0" smtClean="0">
                                <a:latin typeface="Cambria Math"/>
                              </a:rPr>
                              <m:t>𝑝𝑢𝑙𝑠𝑒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s-ES" b="0" i="1" baseline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ES" b="0" i="1" baseline="0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s-ES" b="0" i="1" baseline="0" smtClean="0">
                                <a:latin typeface="Cambria Math"/>
                              </a:rPr>
                              <m:t>𝑝𝑢𝑙𝑠𝑒</m:t>
                            </m:r>
                          </m:sub>
                        </m:sSub>
                      </m:den>
                    </m:f>
                  </m:oMath>
                </a14:m>
                <a:r>
                  <a:rPr lang="es-ES" dirty="0" smtClean="0"/>
                  <a:t>, </a:t>
                </a:r>
                <a:r>
                  <a:rPr lang="es-ES" dirty="0" err="1" smtClean="0"/>
                  <a:t>where</a:t>
                </a:r>
                <a:r>
                  <a:rPr lang="es-E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𝑝𝑢𝑙𝑠𝑒</m:t>
                        </m:r>
                      </m:sub>
                    </m:sSub>
                    <m:r>
                      <a:rPr lang="es-ES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s-ES" dirty="0" err="1" smtClean="0"/>
                  <a:t>is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the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number</a:t>
                </a:r>
                <a:r>
                  <a:rPr lang="es-ES" dirty="0" smtClean="0"/>
                  <a:t> of </a:t>
                </a:r>
                <a:r>
                  <a:rPr lang="es-ES" dirty="0" err="1" smtClean="0"/>
                  <a:t>particles</a:t>
                </a:r>
                <a:r>
                  <a:rPr lang="es-ES" dirty="0" smtClean="0"/>
                  <a:t>/pulse,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/>
                      </a:rPr>
                      <m:t>𝑒</m:t>
                    </m:r>
                  </m:oMath>
                </a14:m>
                <a:r>
                  <a:rPr lang="es-ES" dirty="0" smtClean="0"/>
                  <a:t> </a:t>
                </a:r>
                <a:r>
                  <a:rPr lang="es-ES" dirty="0" err="1" smtClean="0"/>
                  <a:t>the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electron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charge</a:t>
                </a:r>
                <a:r>
                  <a:rPr lang="es-E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𝑝𝑢𝑙𝑠𝑒</m:t>
                        </m:r>
                      </m:sub>
                    </m:sSub>
                  </m:oMath>
                </a14:m>
                <a:r>
                  <a:rPr lang="es-ES" dirty="0" smtClean="0"/>
                  <a:t> </a:t>
                </a:r>
                <a:r>
                  <a:rPr lang="es-ES" dirty="0" err="1" smtClean="0"/>
                  <a:t>the</a:t>
                </a:r>
                <a:r>
                  <a:rPr lang="es-ES" dirty="0" smtClean="0"/>
                  <a:t> pulse </a:t>
                </a:r>
                <a:r>
                  <a:rPr lang="es-ES" dirty="0" err="1" smtClean="0"/>
                  <a:t>length</a:t>
                </a:r>
                <a:r>
                  <a:rPr lang="es-ES" dirty="0" smtClean="0"/>
                  <a:t>.</a:t>
                </a:r>
              </a:p>
              <a:p>
                <a:r>
                  <a:rPr lang="es-ES" dirty="0" smtClean="0"/>
                  <a:t>Pulse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length</a:t>
                </a:r>
                <a:r>
                  <a:rPr lang="es-ES" baseline="0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 baseline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ES" b="0" i="1" baseline="0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s-ES" b="0" i="1" baseline="0" smtClean="0">
                            <a:latin typeface="Cambria Math"/>
                          </a:rPr>
                          <m:t>𝑝𝑢𝑙𝑠𝑒</m:t>
                        </m:r>
                      </m:sub>
                    </m:sSub>
                    <m:r>
                      <a:rPr lang="es-ES" b="0" i="1" baseline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s-ES" b="0" i="1" baseline="0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ES" b="0" i="1" baseline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ES" b="0" i="1" baseline="0" smtClean="0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s-ES" b="0" i="1" baseline="0" smtClean="0">
                                <a:latin typeface="Cambria Math"/>
                              </a:rPr>
                              <m:t>𝑝𝑢𝑙𝑠𝑒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s-ES" b="0" i="1" baseline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ES" b="0" i="1" baseline="0" smtClean="0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s-ES" b="0" i="1" baseline="0" smtClean="0">
                                <a:latin typeface="Cambria Math"/>
                              </a:rPr>
                              <m:t>𝑏𝑢𝑛𝑐h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s-ES" b="0" i="1" baseline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ES" b="0" i="1" baseline="0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s-ES" b="0" i="1" baseline="0" smtClean="0">
                            <a:latin typeface="Cambria Math"/>
                          </a:rPr>
                          <m:t>𝑏𝑢𝑛𝑐h</m:t>
                        </m:r>
                      </m:sub>
                    </m:sSub>
                  </m:oMath>
                </a14:m>
                <a:endParaRPr lang="es-ES" dirty="0"/>
              </a:p>
            </p:txBody>
          </p:sp>
        </mc:Choice>
        <mc:Fallback xmlns="">
          <p:sp>
            <p:nvSpPr>
              <p:cNvPr id="3" name="2 Marcador de notas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s-ES" b="1" dirty="0" smtClean="0">
                    <a:solidFill>
                      <a:srgbClr val="0070C0"/>
                    </a:solidFill>
                  </a:rPr>
                  <a:t>Pulse </a:t>
                </a:r>
                <a:r>
                  <a:rPr lang="es-ES" b="1" dirty="0" err="1" smtClean="0">
                    <a:solidFill>
                      <a:srgbClr val="0070C0"/>
                    </a:solidFill>
                  </a:rPr>
                  <a:t>voltage</a:t>
                </a:r>
                <a:r>
                  <a:rPr lang="es-ES" b="1" dirty="0" smtClean="0">
                    <a:solidFill>
                      <a:srgbClr val="0070C0"/>
                    </a:solidFill>
                  </a:rPr>
                  <a:t> per </a:t>
                </a:r>
                <a:r>
                  <a:rPr lang="es-ES" b="1" dirty="0" err="1" smtClean="0">
                    <a:solidFill>
                      <a:srgbClr val="0070C0"/>
                    </a:solidFill>
                  </a:rPr>
                  <a:t>stripline</a:t>
                </a:r>
                <a:r>
                  <a:rPr lang="es-ES" b="1" dirty="0" smtClean="0">
                    <a:solidFill>
                      <a:srgbClr val="0070C0"/>
                    </a:solidFill>
                  </a:rPr>
                  <a:t>: </a:t>
                </a:r>
                <a:r>
                  <a:rPr lang="es-ES" b="1" i="0" smtClean="0">
                    <a:solidFill>
                      <a:srgbClr val="0070C0"/>
                    </a:solidFill>
                    <a:latin typeface="Cambria Math"/>
                  </a:rPr>
                  <a:t>𝑽_𝒌=𝑬</a:t>
                </a:r>
                <a:r>
                  <a:rPr lang="es-ES" b="1" i="0" smtClean="0">
                    <a:solidFill>
                      <a:srgbClr val="0070C0"/>
                    </a:solidFill>
                    <a:latin typeface="Cambria Math"/>
                    <a:ea typeface="Cambria Math"/>
                  </a:rPr>
                  <a:t>×𝒉</a:t>
                </a:r>
                <a:r>
                  <a:rPr lang="es-ES" dirty="0" smtClean="0"/>
                  <a:t>, </a:t>
                </a:r>
                <a:r>
                  <a:rPr lang="es-ES" dirty="0" err="1" smtClean="0"/>
                  <a:t>where</a:t>
                </a:r>
                <a:r>
                  <a:rPr lang="es-ES" dirty="0" smtClean="0"/>
                  <a:t> E </a:t>
                </a:r>
                <a:r>
                  <a:rPr lang="es-ES" dirty="0" err="1" smtClean="0"/>
                  <a:t>is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the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electric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field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along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the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striplines</a:t>
                </a:r>
                <a:r>
                  <a:rPr lang="es-ES" baseline="0" dirty="0" smtClean="0"/>
                  <a:t> and h </a:t>
                </a:r>
                <a:r>
                  <a:rPr lang="es-ES" baseline="0" dirty="0" err="1" smtClean="0"/>
                  <a:t>is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the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half-aperture</a:t>
                </a:r>
                <a:r>
                  <a:rPr lang="es-ES" baseline="0" dirty="0" smtClean="0"/>
                  <a:t>;</a:t>
                </a:r>
              </a:p>
              <a:p>
                <a:r>
                  <a:rPr lang="es-ES" b="0" baseline="0" dirty="0" smtClean="0"/>
                  <a:t>Electric </a:t>
                </a:r>
                <a:r>
                  <a:rPr lang="es-ES" b="0" baseline="0" dirty="0" err="1" smtClean="0"/>
                  <a:t>field</a:t>
                </a:r>
                <a:r>
                  <a:rPr lang="es-ES" b="0" baseline="0" dirty="0" smtClean="0"/>
                  <a:t> </a:t>
                </a:r>
                <a:r>
                  <a:rPr lang="es-ES" b="0" baseline="0" dirty="0" err="1" smtClean="0"/>
                  <a:t>along</a:t>
                </a:r>
                <a:r>
                  <a:rPr lang="es-ES" b="0" baseline="0" dirty="0" smtClean="0"/>
                  <a:t> </a:t>
                </a:r>
                <a:r>
                  <a:rPr lang="es-ES" b="0" baseline="0" dirty="0" err="1" smtClean="0"/>
                  <a:t>the</a:t>
                </a:r>
                <a:r>
                  <a:rPr lang="es-ES" b="0" baseline="0" dirty="0" smtClean="0"/>
                  <a:t> </a:t>
                </a:r>
                <a:r>
                  <a:rPr lang="es-ES" b="0" baseline="0" dirty="0" err="1" smtClean="0"/>
                  <a:t>striplines</a:t>
                </a:r>
                <a:r>
                  <a:rPr lang="es-ES" b="0" baseline="0" dirty="0" smtClean="0"/>
                  <a:t>: </a:t>
                </a:r>
                <a:r>
                  <a:rPr lang="es-ES" b="0" i="0" baseline="0" smtClean="0">
                    <a:latin typeface="Cambria Math"/>
                  </a:rPr>
                  <a:t>𝐸=𝑉_</a:t>
                </a:r>
                <a:r>
                  <a:rPr lang="es-ES" b="0" i="0" baseline="0" smtClean="0">
                    <a:latin typeface="Cambria Math"/>
                    <a:ea typeface="Cambria Math"/>
                  </a:rPr>
                  <a:t>⊥/</a:t>
                </a:r>
                <a:r>
                  <a:rPr lang="es-ES" b="0" i="0" baseline="0" smtClean="0">
                    <a:latin typeface="Cambria Math"/>
                  </a:rPr>
                  <a:t>2𝑙</a:t>
                </a:r>
                <a:r>
                  <a:rPr lang="es-ES" b="0" dirty="0" smtClean="0"/>
                  <a:t>, </a:t>
                </a:r>
                <a:r>
                  <a:rPr lang="es-ES" dirty="0" err="1" smtClean="0"/>
                  <a:t>where</a:t>
                </a:r>
                <a:r>
                  <a:rPr lang="es-ES" dirty="0" smtClean="0"/>
                  <a:t> </a:t>
                </a:r>
                <a:r>
                  <a:rPr lang="es-ES" b="0" i="0" smtClean="0">
                    <a:latin typeface="Cambria Math"/>
                  </a:rPr>
                  <a:t>𝑉_</a:t>
                </a:r>
                <a:r>
                  <a:rPr lang="es-ES" i="0" smtClean="0">
                    <a:latin typeface="Cambria Math"/>
                    <a:ea typeface="Cambria Math"/>
                  </a:rPr>
                  <a:t>⊥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is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the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energy</a:t>
                </a:r>
                <a:r>
                  <a:rPr lang="es-ES" dirty="0" smtClean="0"/>
                  <a:t> per </a:t>
                </a:r>
                <a:r>
                  <a:rPr lang="es-ES" dirty="0" err="1" smtClean="0"/>
                  <a:t>unit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charge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given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to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the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transverse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momentum</a:t>
                </a:r>
                <a:r>
                  <a:rPr lang="es-ES" dirty="0" smtClean="0"/>
                  <a:t> of </a:t>
                </a:r>
                <a:r>
                  <a:rPr lang="es-ES" dirty="0" err="1" smtClean="0"/>
                  <a:t>the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particles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when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passing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through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the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striplines</a:t>
                </a:r>
                <a:r>
                  <a:rPr lang="es-ES" baseline="0" dirty="0" smtClean="0"/>
                  <a:t>, </a:t>
                </a:r>
                <a:r>
                  <a:rPr lang="es-ES" baseline="0" dirty="0" err="1" smtClean="0"/>
                  <a:t>known</a:t>
                </a:r>
                <a:r>
                  <a:rPr lang="es-ES" baseline="0" dirty="0" smtClean="0"/>
                  <a:t> as </a:t>
                </a:r>
                <a:r>
                  <a:rPr lang="es-ES" baseline="0" dirty="0" err="1" smtClean="0"/>
                  <a:t>transverse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voltage</a:t>
                </a:r>
                <a:r>
                  <a:rPr lang="es-ES" baseline="0" dirty="0" smtClean="0"/>
                  <a:t>.</a:t>
                </a:r>
              </a:p>
              <a:p>
                <a:r>
                  <a:rPr lang="es-ES" b="0" baseline="0" dirty="0" err="1" smtClean="0"/>
                  <a:t>Transverse</a:t>
                </a:r>
                <a:r>
                  <a:rPr lang="es-ES" b="0" baseline="0" dirty="0" smtClean="0"/>
                  <a:t> </a:t>
                </a:r>
                <a:r>
                  <a:rPr lang="es-ES" b="0" baseline="0" dirty="0" err="1" smtClean="0"/>
                  <a:t>voltage</a:t>
                </a:r>
                <a:r>
                  <a:rPr lang="es-ES" b="0" baseline="0" dirty="0" smtClean="0"/>
                  <a:t>: </a:t>
                </a:r>
                <a:r>
                  <a:rPr lang="es-ES" b="0" i="0" baseline="0" smtClean="0">
                    <a:latin typeface="Cambria Math"/>
                  </a:rPr>
                  <a:t>𝑉_</a:t>
                </a:r>
                <a:r>
                  <a:rPr lang="es-ES" b="0" i="0" baseline="0" smtClean="0">
                    <a:latin typeface="Cambria Math"/>
                    <a:ea typeface="Cambria Math"/>
                  </a:rPr>
                  <a:t>⊥</a:t>
                </a:r>
                <a:r>
                  <a:rPr lang="es-ES" b="0" i="0" baseline="0" smtClean="0">
                    <a:latin typeface="Cambria Math"/>
                  </a:rPr>
                  <a:t>=𝐸_𝑏/𝑒  tan⁡</a:t>
                </a:r>
                <a:r>
                  <a:rPr lang="es-ES" b="0" i="0" baseline="0" smtClean="0">
                    <a:latin typeface="Cambria Math"/>
                    <a:ea typeface="Cambria Math"/>
                  </a:rPr>
                  <a:t>𝛼</a:t>
                </a:r>
                <a:r>
                  <a:rPr lang="es-ES" dirty="0" smtClean="0"/>
                  <a:t>, </a:t>
                </a:r>
                <a:r>
                  <a:rPr lang="es-ES" dirty="0" err="1" smtClean="0"/>
                  <a:t>where</a:t>
                </a:r>
                <a:r>
                  <a:rPr lang="es-ES" dirty="0" smtClean="0"/>
                  <a:t> </a:t>
                </a:r>
                <a:r>
                  <a:rPr lang="es-ES" b="0" i="0" smtClean="0">
                    <a:latin typeface="Cambria Math"/>
                  </a:rPr>
                  <a:t>𝐸_𝑏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is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the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beam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energy</a:t>
                </a:r>
                <a:r>
                  <a:rPr lang="es-ES" baseline="0" dirty="0" smtClean="0"/>
                  <a:t>, and </a:t>
                </a:r>
                <a:r>
                  <a:rPr lang="es-ES" i="0" baseline="0" smtClean="0">
                    <a:latin typeface="Cambria Math"/>
                    <a:ea typeface="Cambria Math"/>
                  </a:rPr>
                  <a:t>𝛼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is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the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beam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deflection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angle</a:t>
                </a:r>
                <a:r>
                  <a:rPr lang="es-ES" baseline="0" dirty="0" smtClean="0"/>
                  <a:t>.</a:t>
                </a:r>
              </a:p>
              <a:p>
                <a:r>
                  <a:rPr lang="es-ES" b="1" baseline="0" dirty="0" err="1" smtClean="0"/>
                  <a:t>Peak</a:t>
                </a:r>
                <a:r>
                  <a:rPr lang="es-ES" b="1" baseline="0" dirty="0" smtClean="0"/>
                  <a:t> </a:t>
                </a:r>
                <a:r>
                  <a:rPr lang="es-ES" b="1" baseline="0" dirty="0" err="1" smtClean="0"/>
                  <a:t>beam</a:t>
                </a:r>
                <a:r>
                  <a:rPr lang="es-ES" b="1" baseline="0" dirty="0" smtClean="0"/>
                  <a:t> </a:t>
                </a:r>
                <a:r>
                  <a:rPr lang="es-ES" b="1" baseline="0" dirty="0" err="1" smtClean="0"/>
                  <a:t>current</a:t>
                </a:r>
                <a:r>
                  <a:rPr lang="es-ES" baseline="0" dirty="0" smtClean="0"/>
                  <a:t>: </a:t>
                </a:r>
                <a:r>
                  <a:rPr lang="es-ES" b="0" i="0" baseline="0" smtClean="0">
                    <a:latin typeface="Cambria Math"/>
                  </a:rPr>
                  <a:t>𝐼_𝑝𝑢𝑙𝑠𝑒=(𝑒𝑁_𝑝𝑢𝑙𝑠𝑒)/𝑡_𝑝𝑢𝑙𝑠𝑒 </a:t>
                </a:r>
                <a:r>
                  <a:rPr lang="es-ES" dirty="0" smtClean="0"/>
                  <a:t>, </a:t>
                </a:r>
                <a:r>
                  <a:rPr lang="es-ES" dirty="0" err="1" smtClean="0"/>
                  <a:t>where</a:t>
                </a:r>
                <a:r>
                  <a:rPr lang="es-ES" dirty="0" smtClean="0"/>
                  <a:t> </a:t>
                </a:r>
                <a:r>
                  <a:rPr lang="es-ES" b="0" i="0" smtClean="0">
                    <a:latin typeface="Cambria Math"/>
                  </a:rPr>
                  <a:t>𝑁_𝑝𝑢𝑙𝑠𝑒  </a:t>
                </a:r>
                <a:r>
                  <a:rPr lang="es-ES" dirty="0" err="1" smtClean="0"/>
                  <a:t>is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the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number</a:t>
                </a:r>
                <a:r>
                  <a:rPr lang="es-ES" dirty="0" smtClean="0"/>
                  <a:t> of </a:t>
                </a:r>
                <a:r>
                  <a:rPr lang="es-ES" dirty="0" err="1" smtClean="0"/>
                  <a:t>particles</a:t>
                </a:r>
                <a:r>
                  <a:rPr lang="es-ES" dirty="0" smtClean="0"/>
                  <a:t>/pulse, </a:t>
                </a:r>
                <a:r>
                  <a:rPr lang="es-ES" b="0" i="0" smtClean="0">
                    <a:latin typeface="Cambria Math"/>
                  </a:rPr>
                  <a:t>𝑒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the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electron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charge</a:t>
                </a:r>
                <a:r>
                  <a:rPr lang="es-ES" dirty="0" smtClean="0"/>
                  <a:t> and </a:t>
                </a:r>
                <a:r>
                  <a:rPr lang="es-ES" b="0" i="0" smtClean="0">
                    <a:latin typeface="Cambria Math"/>
                  </a:rPr>
                  <a:t>𝑡_𝑝𝑢𝑙𝑠𝑒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the</a:t>
                </a:r>
                <a:r>
                  <a:rPr lang="es-ES" dirty="0" smtClean="0"/>
                  <a:t> pulse </a:t>
                </a:r>
                <a:r>
                  <a:rPr lang="es-ES" dirty="0" err="1" smtClean="0"/>
                  <a:t>length</a:t>
                </a:r>
                <a:r>
                  <a:rPr lang="es-ES" dirty="0" smtClean="0"/>
                  <a:t>.</a:t>
                </a:r>
              </a:p>
              <a:p>
                <a:r>
                  <a:rPr lang="es-ES" dirty="0" smtClean="0"/>
                  <a:t>Pulse</a:t>
                </a:r>
                <a:r>
                  <a:rPr lang="es-ES" baseline="0" dirty="0" smtClean="0"/>
                  <a:t> </a:t>
                </a:r>
                <a:r>
                  <a:rPr lang="es-ES" baseline="0" dirty="0" err="1" smtClean="0"/>
                  <a:t>length</a:t>
                </a:r>
                <a:r>
                  <a:rPr lang="es-ES" baseline="0" dirty="0" smtClean="0"/>
                  <a:t>: </a:t>
                </a:r>
                <a:r>
                  <a:rPr lang="es-ES" b="0" i="0" baseline="0" smtClean="0">
                    <a:latin typeface="Cambria Math"/>
                  </a:rPr>
                  <a:t>𝑡_𝑝𝑢𝑙𝑠𝑒=𝑁_𝑝𝑢𝑙𝑠𝑒/𝑁_𝑏𝑢𝑛𝑐ℎ  𝑡_𝑏𝑢𝑛𝑐ℎ</a:t>
                </a:r>
                <a:endParaRPr lang="es-ES" dirty="0"/>
              </a:p>
            </p:txBody>
          </p:sp>
        </mc:Fallback>
      </mc:AlternateContent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8AC41-C80F-4F25-93B3-3F48136D6DED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895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6361-8049-410B-9961-65247F586CCE}" type="datetimeFigureOut">
              <a:rPr lang="es-ES" smtClean="0"/>
              <a:pPr/>
              <a:t>08/05/2012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2C94-703C-4BD7-81F2-9449376988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6361-8049-410B-9961-65247F586CCE}" type="datetimeFigureOut">
              <a:rPr lang="es-ES" smtClean="0"/>
              <a:pPr/>
              <a:t>08/05/2012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2C94-703C-4BD7-81F2-9449376988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6361-8049-410B-9961-65247F586CCE}" type="datetimeFigureOut">
              <a:rPr lang="es-ES" smtClean="0"/>
              <a:pPr/>
              <a:t>08/05/2012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2C94-703C-4BD7-81F2-9449376988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6361-8049-410B-9961-65247F586CCE}" type="datetimeFigureOut">
              <a:rPr lang="es-ES" smtClean="0"/>
              <a:pPr/>
              <a:t>08/05/2012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2C94-703C-4BD7-81F2-9449376988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6361-8049-410B-9961-65247F586CCE}" type="datetimeFigureOut">
              <a:rPr lang="es-ES" smtClean="0"/>
              <a:pPr/>
              <a:t>08/05/2012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2C94-703C-4BD7-81F2-9449376988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6361-8049-410B-9961-65247F586CCE}" type="datetimeFigureOut">
              <a:rPr lang="es-ES" smtClean="0"/>
              <a:pPr/>
              <a:t>08/05/2012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2C94-703C-4BD7-81F2-9449376988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6361-8049-410B-9961-65247F586CCE}" type="datetimeFigureOut">
              <a:rPr lang="es-ES" smtClean="0"/>
              <a:pPr/>
              <a:t>08/05/2012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2C94-703C-4BD7-81F2-9449376988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6361-8049-410B-9961-65247F586CCE}" type="datetimeFigureOut">
              <a:rPr lang="es-ES" smtClean="0"/>
              <a:pPr/>
              <a:t>08/05/2012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2C94-703C-4BD7-81F2-9449376988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6361-8049-410B-9961-65247F586CCE}" type="datetimeFigureOut">
              <a:rPr lang="es-ES" smtClean="0"/>
              <a:pPr/>
              <a:t>08/05/2012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2C94-703C-4BD7-81F2-9449376988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6361-8049-410B-9961-65247F586CCE}" type="datetimeFigureOut">
              <a:rPr lang="es-ES" smtClean="0"/>
              <a:pPr/>
              <a:t>08/05/2012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2C94-703C-4BD7-81F2-9449376988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6361-8049-410B-9961-65247F586CCE}" type="datetimeFigureOut">
              <a:rPr lang="es-ES" smtClean="0"/>
              <a:pPr/>
              <a:t>08/05/2012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2C94-703C-4BD7-81F2-9449376988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96361-8049-410B-9961-65247F586CCE}" type="datetimeFigureOut">
              <a:rPr lang="es-ES" smtClean="0"/>
              <a:pPr/>
              <a:t>08/05/2012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42C94-703C-4BD7-81F2-9449376988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0.png"/><Relationship Id="rId4" Type="http://schemas.openxmlformats.org/officeDocument/2006/relationships/image" Target="../media/image1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11" Type="http://schemas.openxmlformats.org/officeDocument/2006/relationships/image" Target="../media/image12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1.png"/><Relationship Id="rId4" Type="http://schemas.openxmlformats.org/officeDocument/2006/relationships/image" Target="../media/image9.png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1470025"/>
          </a:xfrm>
        </p:spPr>
        <p:txBody>
          <a:bodyPr/>
          <a:lstStyle/>
          <a:p>
            <a:r>
              <a:rPr lang="es-ES" b="1" dirty="0" smtClean="0"/>
              <a:t>STRIPLINE KICKERS DESIGN</a:t>
            </a:r>
            <a:endParaRPr lang="es-ES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3789040"/>
            <a:ext cx="6400800" cy="1752600"/>
          </a:xfrm>
        </p:spPr>
        <p:txBody>
          <a:bodyPr/>
          <a:lstStyle/>
          <a:p>
            <a:r>
              <a:rPr lang="es-ES" dirty="0" smtClean="0"/>
              <a:t>DAMPING RING DESIGN PROGRESS</a:t>
            </a:r>
          </a:p>
          <a:p>
            <a:r>
              <a:rPr lang="es-ES" dirty="0" smtClean="0"/>
              <a:t>09/05/2012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8640960" cy="1143000"/>
          </a:xfrm>
        </p:spPr>
        <p:txBody>
          <a:bodyPr>
            <a:normAutofit/>
          </a:bodyPr>
          <a:lstStyle/>
          <a:p>
            <a:pPr algn="l"/>
            <a:r>
              <a:rPr lang="es-ES" sz="2400" b="1" dirty="0"/>
              <a:t>5</a:t>
            </a:r>
            <a:r>
              <a:rPr lang="es-ES" sz="2400" b="1" dirty="0" smtClean="0"/>
              <a:t>) TEST CAMPAIGN</a:t>
            </a:r>
            <a:endParaRPr lang="es-ES" sz="2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91264" cy="5073427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arenR"/>
            </a:pPr>
            <a:r>
              <a:rPr lang="es-ES" sz="2000" dirty="0" err="1" smtClean="0"/>
              <a:t>Laboratory</a:t>
            </a:r>
            <a:r>
              <a:rPr lang="es-ES" sz="2000" dirty="0" smtClean="0"/>
              <a:t> test at CERN</a:t>
            </a:r>
          </a:p>
          <a:p>
            <a:pPr marL="857250" lvl="1" indent="-457200">
              <a:buFont typeface="Wingdings" pitchFamily="2" charset="2"/>
              <a:buChar char="q"/>
            </a:pPr>
            <a:r>
              <a:rPr lang="es-ES" sz="1600" dirty="0" err="1" smtClean="0"/>
              <a:t>Verification</a:t>
            </a:r>
            <a:r>
              <a:rPr lang="es-ES" sz="1600" dirty="0" smtClean="0"/>
              <a:t> of </a:t>
            </a:r>
            <a:r>
              <a:rPr lang="es-ES" sz="1600" dirty="0" err="1" smtClean="0"/>
              <a:t>dimensions</a:t>
            </a:r>
            <a:r>
              <a:rPr lang="es-ES" sz="1600" dirty="0" smtClean="0"/>
              <a:t>, </a:t>
            </a:r>
            <a:r>
              <a:rPr lang="es-ES" sz="1600" dirty="0" err="1" smtClean="0"/>
              <a:t>including</a:t>
            </a:r>
            <a:r>
              <a:rPr lang="es-ES" sz="1600" dirty="0" smtClean="0"/>
              <a:t> </a:t>
            </a:r>
            <a:r>
              <a:rPr lang="es-ES" sz="1600" dirty="0" err="1" smtClean="0"/>
              <a:t>tapering</a:t>
            </a:r>
            <a:r>
              <a:rPr lang="es-ES" sz="1600" dirty="0" smtClean="0"/>
              <a:t>;</a:t>
            </a:r>
          </a:p>
          <a:p>
            <a:pPr marL="857250" lvl="1" indent="-457200">
              <a:buFont typeface="Wingdings" pitchFamily="2" charset="2"/>
              <a:buChar char="q"/>
            </a:pPr>
            <a:r>
              <a:rPr lang="es-ES" sz="1600" dirty="0" err="1" smtClean="0"/>
              <a:t>Vacuum</a:t>
            </a:r>
            <a:r>
              <a:rPr lang="es-ES" sz="1600" dirty="0" smtClean="0"/>
              <a:t> </a:t>
            </a:r>
            <a:r>
              <a:rPr lang="es-ES" sz="1600" dirty="0" err="1" smtClean="0"/>
              <a:t>compatibility</a:t>
            </a:r>
            <a:r>
              <a:rPr lang="es-ES" sz="1600" dirty="0" smtClean="0"/>
              <a:t>;</a:t>
            </a:r>
          </a:p>
          <a:p>
            <a:pPr marL="857250" lvl="1" indent="-457200">
              <a:buFont typeface="Wingdings" pitchFamily="2" charset="2"/>
              <a:buChar char="q"/>
            </a:pPr>
            <a:r>
              <a:rPr lang="es-ES" sz="1600" dirty="0" smtClean="0"/>
              <a:t>Longitudinal and </a:t>
            </a:r>
            <a:r>
              <a:rPr lang="es-ES" sz="1600" dirty="0" err="1" smtClean="0"/>
              <a:t>transverse</a:t>
            </a:r>
            <a:r>
              <a:rPr lang="es-ES" sz="1600" dirty="0" smtClean="0"/>
              <a:t> </a:t>
            </a:r>
            <a:r>
              <a:rPr lang="es-ES" sz="1600" dirty="0" err="1" smtClean="0"/>
              <a:t>beam</a:t>
            </a:r>
            <a:r>
              <a:rPr lang="es-ES" sz="1600" dirty="0" smtClean="0"/>
              <a:t> </a:t>
            </a:r>
            <a:r>
              <a:rPr lang="es-ES" sz="1600" dirty="0" err="1" smtClean="0"/>
              <a:t>coupling</a:t>
            </a:r>
            <a:r>
              <a:rPr lang="es-ES" sz="1600" dirty="0" smtClean="0"/>
              <a:t> </a:t>
            </a:r>
            <a:r>
              <a:rPr lang="es-ES" sz="1600" dirty="0" err="1" smtClean="0"/>
              <a:t>impedance</a:t>
            </a:r>
            <a:r>
              <a:rPr lang="es-ES" sz="1600" dirty="0" smtClean="0"/>
              <a:t> </a:t>
            </a:r>
            <a:r>
              <a:rPr lang="es-ES" sz="1600" dirty="0" err="1" smtClean="0"/>
              <a:t>measurements</a:t>
            </a:r>
            <a:r>
              <a:rPr lang="es-ES" sz="1600" dirty="0" smtClean="0"/>
              <a:t>;</a:t>
            </a:r>
          </a:p>
          <a:p>
            <a:pPr marL="857250" lvl="1" indent="-457200">
              <a:buFont typeface="Wingdings" pitchFamily="2" charset="2"/>
              <a:buChar char="q"/>
            </a:pPr>
            <a:r>
              <a:rPr lang="es-ES" sz="1600" dirty="0" smtClean="0"/>
              <a:t>Field </a:t>
            </a:r>
            <a:r>
              <a:rPr lang="es-ES" sz="1600" dirty="0" err="1" smtClean="0"/>
              <a:t>homogeneity</a:t>
            </a:r>
            <a:endParaRPr lang="es-ES" sz="1600" dirty="0" smtClean="0"/>
          </a:p>
          <a:p>
            <a:pPr marL="857250" lvl="1" indent="-457200">
              <a:buFont typeface="Wingdings" pitchFamily="2" charset="2"/>
              <a:buChar char="q"/>
            </a:pPr>
            <a:r>
              <a:rPr lang="es-ES" sz="1600" dirty="0" err="1" smtClean="0"/>
              <a:t>Others</a:t>
            </a:r>
            <a:r>
              <a:rPr lang="es-ES" sz="1600" dirty="0" smtClean="0"/>
              <a:t>…</a:t>
            </a:r>
          </a:p>
          <a:p>
            <a:pPr marL="457200" indent="-457200">
              <a:buFont typeface="+mj-lt"/>
              <a:buAutoNum type="arabicParenR"/>
            </a:pPr>
            <a:r>
              <a:rPr lang="es-ES" sz="2000" dirty="0" smtClean="0"/>
              <a:t>Test in ALBA, </a:t>
            </a:r>
            <a:r>
              <a:rPr lang="es-ES" sz="2000" dirty="0" err="1" smtClean="0"/>
              <a:t>without</a:t>
            </a:r>
            <a:r>
              <a:rPr lang="es-ES" sz="2000" dirty="0" smtClean="0"/>
              <a:t> </a:t>
            </a:r>
            <a:r>
              <a:rPr lang="es-ES" sz="2000" dirty="0" err="1" smtClean="0"/>
              <a:t>inductive</a:t>
            </a:r>
            <a:r>
              <a:rPr lang="es-ES" sz="2000" dirty="0" smtClean="0"/>
              <a:t> </a:t>
            </a:r>
            <a:r>
              <a:rPr lang="es-ES" sz="2000" dirty="0" err="1" smtClean="0"/>
              <a:t>adder</a:t>
            </a:r>
            <a:endParaRPr lang="es-ES" sz="2000" dirty="0" smtClean="0"/>
          </a:p>
          <a:p>
            <a:pPr marL="857250" lvl="1" indent="-457200">
              <a:buFont typeface="Wingdings" pitchFamily="2" charset="2"/>
              <a:buChar char="q"/>
            </a:pPr>
            <a:r>
              <a:rPr lang="es-ES" sz="1600" dirty="0" smtClean="0"/>
              <a:t>Field </a:t>
            </a:r>
            <a:r>
              <a:rPr lang="es-ES" sz="1600" dirty="0" err="1" smtClean="0"/>
              <a:t>homogeneity</a:t>
            </a:r>
            <a:r>
              <a:rPr lang="es-ES" sz="1600" dirty="0" smtClean="0"/>
              <a:t> </a:t>
            </a:r>
            <a:r>
              <a:rPr lang="es-ES" sz="1600" dirty="0" err="1" smtClean="0"/>
              <a:t>measurements</a:t>
            </a:r>
            <a:r>
              <a:rPr lang="es-ES" sz="1600" dirty="0" smtClean="0"/>
              <a:t> </a:t>
            </a:r>
            <a:r>
              <a:rPr lang="es-ES" sz="1600" dirty="0" err="1" smtClean="0"/>
              <a:t>with</a:t>
            </a:r>
            <a:r>
              <a:rPr lang="es-ES" sz="1600" dirty="0" smtClean="0"/>
              <a:t> DC </a:t>
            </a:r>
            <a:r>
              <a:rPr lang="es-ES" sz="1600" dirty="0" err="1" smtClean="0"/>
              <a:t>current</a:t>
            </a:r>
            <a:r>
              <a:rPr lang="es-ES" sz="1600" dirty="0"/>
              <a:t> </a:t>
            </a:r>
            <a:r>
              <a:rPr lang="es-ES" sz="1600" dirty="0" err="1" smtClean="0"/>
              <a:t>supplies</a:t>
            </a:r>
            <a:endParaRPr lang="es-ES" sz="1600" dirty="0" smtClean="0"/>
          </a:p>
          <a:p>
            <a:pPr marL="857250" lvl="1" indent="-457200">
              <a:buFont typeface="Wingdings" pitchFamily="2" charset="2"/>
              <a:buChar char="q"/>
            </a:pPr>
            <a:r>
              <a:rPr lang="es-ES" sz="1600" dirty="0" err="1" smtClean="0"/>
              <a:t>Beam</a:t>
            </a:r>
            <a:r>
              <a:rPr lang="es-ES" sz="1600" dirty="0" smtClean="0"/>
              <a:t> </a:t>
            </a:r>
            <a:r>
              <a:rPr lang="es-ES" sz="1600" dirty="0" err="1" smtClean="0"/>
              <a:t>impedance</a:t>
            </a:r>
            <a:r>
              <a:rPr lang="es-ES" sz="1600" dirty="0" smtClean="0"/>
              <a:t> </a:t>
            </a:r>
            <a:r>
              <a:rPr lang="es-ES" sz="1600" dirty="0" err="1" smtClean="0"/>
              <a:t>measurements</a:t>
            </a:r>
            <a:r>
              <a:rPr lang="es-ES" sz="1600" dirty="0" smtClean="0"/>
              <a:t> </a:t>
            </a:r>
            <a:r>
              <a:rPr lang="es-ES" sz="1600" dirty="0" err="1" smtClean="0"/>
              <a:t>with</a:t>
            </a:r>
            <a:r>
              <a:rPr lang="es-ES" sz="1600" dirty="0" smtClean="0"/>
              <a:t> </a:t>
            </a:r>
            <a:r>
              <a:rPr lang="es-ES" sz="1600" dirty="0" err="1" smtClean="0"/>
              <a:t>circulating</a:t>
            </a:r>
            <a:r>
              <a:rPr lang="es-ES" sz="1600" dirty="0" smtClean="0"/>
              <a:t> </a:t>
            </a:r>
            <a:r>
              <a:rPr lang="es-ES" sz="1600" dirty="0" err="1" smtClean="0"/>
              <a:t>beam</a:t>
            </a:r>
            <a:r>
              <a:rPr lang="es-ES" sz="1600" dirty="0" smtClean="0"/>
              <a:t> (</a:t>
            </a:r>
            <a:r>
              <a:rPr lang="es-ES" sz="1600" dirty="0" err="1" smtClean="0"/>
              <a:t>transverse</a:t>
            </a:r>
            <a:r>
              <a:rPr lang="es-ES" sz="1600" dirty="0" smtClean="0"/>
              <a:t> </a:t>
            </a:r>
            <a:r>
              <a:rPr lang="es-ES" sz="1600" dirty="0" err="1" smtClean="0"/>
              <a:t>impedance</a:t>
            </a:r>
            <a:r>
              <a:rPr lang="es-ES" sz="1600" dirty="0" smtClean="0"/>
              <a:t> </a:t>
            </a:r>
            <a:r>
              <a:rPr lang="es-ES" sz="1600" dirty="0" err="1" smtClean="0"/>
              <a:t>measurements</a:t>
            </a:r>
            <a:r>
              <a:rPr lang="es-ES" sz="1600" dirty="0" smtClean="0"/>
              <a:t> </a:t>
            </a:r>
            <a:r>
              <a:rPr lang="es-ES" sz="1600" dirty="0" err="1" smtClean="0"/>
              <a:t>with</a:t>
            </a:r>
            <a:r>
              <a:rPr lang="es-ES" sz="1600" dirty="0" smtClean="0"/>
              <a:t> DC </a:t>
            </a:r>
            <a:r>
              <a:rPr lang="es-ES" sz="1600" dirty="0" err="1" smtClean="0"/>
              <a:t>supplies</a:t>
            </a:r>
            <a:r>
              <a:rPr lang="es-ES" sz="1600" dirty="0" smtClean="0"/>
              <a:t> and a </a:t>
            </a:r>
            <a:r>
              <a:rPr lang="es-ES" sz="1600" dirty="0" err="1" smtClean="0"/>
              <a:t>closed</a:t>
            </a:r>
            <a:r>
              <a:rPr lang="es-ES" sz="1600" dirty="0" smtClean="0"/>
              <a:t> </a:t>
            </a:r>
            <a:r>
              <a:rPr lang="es-ES" sz="1600" dirty="0" err="1" smtClean="0"/>
              <a:t>bump</a:t>
            </a:r>
            <a:r>
              <a:rPr lang="es-ES" sz="1600" dirty="0" smtClean="0"/>
              <a:t>).</a:t>
            </a:r>
          </a:p>
          <a:p>
            <a:pPr marL="857250" lvl="1" indent="-457200">
              <a:buFont typeface="Wingdings" pitchFamily="2" charset="2"/>
              <a:buChar char="q"/>
            </a:pPr>
            <a:r>
              <a:rPr lang="es-ES" sz="1600" dirty="0" smtClean="0"/>
              <a:t>A </a:t>
            </a:r>
            <a:r>
              <a:rPr lang="es-ES" sz="1600" dirty="0" err="1" smtClean="0"/>
              <a:t>proposal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</a:t>
            </a:r>
            <a:r>
              <a:rPr lang="es-ES" sz="1600" dirty="0" err="1" smtClean="0"/>
              <a:t>being</a:t>
            </a:r>
            <a:r>
              <a:rPr lang="es-ES" sz="1600" dirty="0" smtClean="0"/>
              <a:t> </a:t>
            </a:r>
            <a:r>
              <a:rPr lang="es-ES" sz="1600" dirty="0" err="1" smtClean="0"/>
              <a:t>prepared</a:t>
            </a:r>
            <a:r>
              <a:rPr lang="es-ES" sz="1600" dirty="0" smtClean="0"/>
              <a:t> </a:t>
            </a:r>
            <a:r>
              <a:rPr lang="es-ES" sz="1600" dirty="0" err="1" smtClean="0"/>
              <a:t>for</a:t>
            </a:r>
            <a:r>
              <a:rPr lang="es-ES" sz="1600" dirty="0" smtClean="0"/>
              <a:t> ALBA</a:t>
            </a:r>
            <a:endParaRPr lang="es-ES" sz="1200" dirty="0" smtClean="0"/>
          </a:p>
          <a:p>
            <a:pPr marL="457200" indent="-457200">
              <a:buFont typeface="+mj-lt"/>
              <a:buAutoNum type="arabicParenR"/>
            </a:pPr>
            <a:r>
              <a:rPr lang="es-ES" sz="2000" dirty="0" smtClean="0"/>
              <a:t>Test in ATF2, </a:t>
            </a:r>
            <a:r>
              <a:rPr lang="es-ES" sz="2000" dirty="0" err="1" smtClean="0"/>
              <a:t>with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inductive</a:t>
            </a:r>
            <a:r>
              <a:rPr lang="es-ES" sz="2000" dirty="0" smtClean="0"/>
              <a:t> </a:t>
            </a:r>
            <a:r>
              <a:rPr lang="es-ES" sz="2000" dirty="0" err="1" smtClean="0"/>
              <a:t>adder</a:t>
            </a:r>
            <a:endParaRPr lang="es-ES" sz="2000" dirty="0" smtClean="0"/>
          </a:p>
          <a:p>
            <a:pPr marL="857250" lvl="1" indent="-457200">
              <a:buFont typeface="Wingdings" pitchFamily="2" charset="2"/>
              <a:buChar char="q"/>
            </a:pPr>
            <a:r>
              <a:rPr lang="es-ES" sz="1600" dirty="0" err="1" smtClean="0"/>
              <a:t>Stripline</a:t>
            </a:r>
            <a:r>
              <a:rPr lang="es-ES" sz="1600" dirty="0" smtClean="0"/>
              <a:t> </a:t>
            </a:r>
            <a:r>
              <a:rPr lang="es-ES" sz="1600" dirty="0" err="1" smtClean="0"/>
              <a:t>kicker</a:t>
            </a:r>
            <a:r>
              <a:rPr lang="es-ES" sz="1600" dirty="0" smtClean="0"/>
              <a:t> + </a:t>
            </a:r>
            <a:r>
              <a:rPr lang="es-ES" sz="1600" dirty="0" err="1" smtClean="0"/>
              <a:t>inductive</a:t>
            </a:r>
            <a:r>
              <a:rPr lang="es-ES" sz="1600" dirty="0" smtClean="0"/>
              <a:t> </a:t>
            </a:r>
            <a:r>
              <a:rPr lang="es-ES" sz="1600" dirty="0" err="1" smtClean="0"/>
              <a:t>adder</a:t>
            </a:r>
            <a:r>
              <a:rPr lang="es-ES" sz="1600" dirty="0" smtClean="0"/>
              <a:t> </a:t>
            </a:r>
            <a:r>
              <a:rPr lang="es-ES" sz="1600" dirty="0" err="1" smtClean="0"/>
              <a:t>will</a:t>
            </a:r>
            <a:r>
              <a:rPr lang="es-ES" sz="1600" dirty="0" smtClean="0"/>
              <a:t> be </a:t>
            </a:r>
            <a:r>
              <a:rPr lang="es-ES" sz="1600" dirty="0" err="1" smtClean="0"/>
              <a:t>tested</a:t>
            </a:r>
            <a:r>
              <a:rPr lang="es-ES" sz="1600" dirty="0" smtClean="0"/>
              <a:t> </a:t>
            </a:r>
            <a:r>
              <a:rPr lang="es-ES" sz="1600" dirty="0" err="1" smtClean="0"/>
              <a:t>from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point</a:t>
            </a:r>
            <a:r>
              <a:rPr lang="es-ES" sz="1600" dirty="0" smtClean="0"/>
              <a:t> of </a:t>
            </a:r>
            <a:r>
              <a:rPr lang="es-ES" sz="1600" dirty="0" err="1" smtClean="0"/>
              <a:t>view</a:t>
            </a:r>
            <a:r>
              <a:rPr lang="es-ES" sz="1600" dirty="0" smtClean="0"/>
              <a:t> of </a:t>
            </a:r>
            <a:r>
              <a:rPr lang="es-ES" sz="1600" dirty="0" err="1" smtClean="0"/>
              <a:t>stability</a:t>
            </a:r>
            <a:r>
              <a:rPr lang="es-ES" sz="1600" dirty="0" smtClean="0"/>
              <a:t> </a:t>
            </a:r>
            <a:r>
              <a:rPr lang="es-ES" sz="1600" dirty="0" err="1" smtClean="0"/>
              <a:t>issues</a:t>
            </a:r>
            <a:endParaRPr lang="es-ES" sz="1600" dirty="0" smtClean="0"/>
          </a:p>
          <a:p>
            <a:pPr marL="857250" lvl="1" indent="-457200">
              <a:buFont typeface="Wingdings" pitchFamily="2" charset="2"/>
              <a:buChar char="q"/>
            </a:pP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kicker</a:t>
            </a:r>
            <a:r>
              <a:rPr lang="es-ES" sz="1600" dirty="0" smtClean="0"/>
              <a:t> </a:t>
            </a:r>
            <a:r>
              <a:rPr lang="es-ES" sz="1600" dirty="0" err="1" smtClean="0"/>
              <a:t>will</a:t>
            </a:r>
            <a:r>
              <a:rPr lang="es-ES" sz="1600" dirty="0" smtClean="0"/>
              <a:t> be </a:t>
            </a:r>
            <a:r>
              <a:rPr lang="es-ES" sz="1600" dirty="0" err="1" smtClean="0"/>
              <a:t>installed</a:t>
            </a:r>
            <a:r>
              <a:rPr lang="es-ES" sz="1600" dirty="0" smtClean="0"/>
              <a:t> in a </a:t>
            </a:r>
            <a:r>
              <a:rPr lang="es-ES" sz="1600" dirty="0" err="1" smtClean="0"/>
              <a:t>straight</a:t>
            </a:r>
            <a:r>
              <a:rPr lang="es-ES" sz="1600" dirty="0" smtClean="0"/>
              <a:t> </a:t>
            </a:r>
            <a:r>
              <a:rPr lang="es-ES" sz="1600" dirty="0" err="1" smtClean="0"/>
              <a:t>section</a:t>
            </a:r>
            <a:r>
              <a:rPr lang="es-ES" sz="1600" dirty="0" smtClean="0"/>
              <a:t> in </a:t>
            </a:r>
            <a:r>
              <a:rPr lang="es-ES" sz="1600" dirty="0" err="1" smtClean="0"/>
              <a:t>the</a:t>
            </a:r>
            <a:r>
              <a:rPr lang="es-ES" sz="1600" dirty="0" smtClean="0"/>
              <a:t> ATF2 FFS, </a:t>
            </a:r>
            <a:r>
              <a:rPr lang="es-ES" sz="1600" dirty="0" err="1" smtClean="0"/>
              <a:t>which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</a:t>
            </a:r>
            <a:r>
              <a:rPr lang="es-ES" sz="1600" dirty="0" err="1" smtClean="0"/>
              <a:t>provided</a:t>
            </a:r>
            <a:r>
              <a:rPr lang="es-ES" sz="1600" dirty="0" smtClean="0"/>
              <a:t> </a:t>
            </a:r>
            <a:r>
              <a:rPr lang="es-ES" sz="1600" dirty="0" err="1" smtClean="0"/>
              <a:t>with</a:t>
            </a:r>
            <a:r>
              <a:rPr lang="es-ES" sz="1600" dirty="0" smtClean="0"/>
              <a:t> </a:t>
            </a:r>
            <a:r>
              <a:rPr lang="es-ES" sz="1600" dirty="0" err="1" smtClean="0"/>
              <a:t>cavity</a:t>
            </a:r>
            <a:r>
              <a:rPr lang="es-ES" sz="1600" dirty="0" smtClean="0"/>
              <a:t> </a:t>
            </a:r>
            <a:r>
              <a:rPr lang="es-ES" sz="1600" dirty="0" err="1" smtClean="0"/>
              <a:t>BPMs</a:t>
            </a:r>
            <a:r>
              <a:rPr lang="es-ES" sz="1600" dirty="0" smtClean="0"/>
              <a:t>.</a:t>
            </a:r>
          </a:p>
          <a:p>
            <a:pPr marL="857250" lvl="1" indent="-457200">
              <a:buFont typeface="Wingdings" pitchFamily="2" charset="2"/>
              <a:buChar char="q"/>
            </a:pPr>
            <a:r>
              <a:rPr lang="es-ES" sz="1600" dirty="0" err="1" smtClean="0"/>
              <a:t>Due</a:t>
            </a:r>
            <a:r>
              <a:rPr lang="es-ES" sz="1600" dirty="0" smtClean="0"/>
              <a:t> </a:t>
            </a:r>
            <a:r>
              <a:rPr lang="es-ES" sz="1600" dirty="0" err="1" smtClean="0"/>
              <a:t>to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fact</a:t>
            </a:r>
            <a:r>
              <a:rPr lang="es-ES" sz="1600" dirty="0" smtClean="0"/>
              <a:t> </a:t>
            </a:r>
            <a:r>
              <a:rPr lang="es-ES" sz="1600" dirty="0" err="1" smtClean="0"/>
              <a:t>that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kicker</a:t>
            </a:r>
            <a:r>
              <a:rPr lang="es-ES" sz="1600" dirty="0" smtClean="0"/>
              <a:t> </a:t>
            </a:r>
            <a:r>
              <a:rPr lang="es-ES" sz="1600" dirty="0" err="1" smtClean="0"/>
              <a:t>will</a:t>
            </a:r>
            <a:r>
              <a:rPr lang="es-ES" sz="1600" dirty="0" smtClean="0"/>
              <a:t> </a:t>
            </a:r>
            <a:r>
              <a:rPr lang="es-ES" sz="1600" dirty="0" err="1" smtClean="0"/>
              <a:t>not</a:t>
            </a:r>
            <a:r>
              <a:rPr lang="es-ES" sz="1600" dirty="0" smtClean="0"/>
              <a:t> </a:t>
            </a:r>
            <a:r>
              <a:rPr lang="es-ES" sz="1600" dirty="0" err="1" smtClean="0"/>
              <a:t>extract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beam</a:t>
            </a:r>
            <a:r>
              <a:rPr lang="es-ES" sz="1600" dirty="0" smtClean="0"/>
              <a:t> in ATF2, </a:t>
            </a:r>
            <a:r>
              <a:rPr lang="es-ES" sz="1600" dirty="0" err="1" smtClean="0"/>
              <a:t>we</a:t>
            </a:r>
            <a:r>
              <a:rPr lang="es-ES" sz="1600" dirty="0" smtClean="0"/>
              <a:t> </a:t>
            </a:r>
            <a:r>
              <a:rPr lang="es-ES" sz="1600" dirty="0" err="1" smtClean="0"/>
              <a:t>have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possibility</a:t>
            </a:r>
            <a:r>
              <a:rPr lang="es-ES" sz="1600" dirty="0" smtClean="0"/>
              <a:t> </a:t>
            </a:r>
            <a:r>
              <a:rPr lang="es-ES" sz="1600" dirty="0" err="1" smtClean="0"/>
              <a:t>to</a:t>
            </a:r>
            <a:r>
              <a:rPr lang="es-ES" sz="1600" dirty="0" smtClean="0"/>
              <a:t> match  as </a:t>
            </a:r>
            <a:r>
              <a:rPr lang="es-ES" sz="1600" dirty="0" err="1" smtClean="0"/>
              <a:t>much</a:t>
            </a:r>
            <a:r>
              <a:rPr lang="es-ES" sz="1600" dirty="0" smtClean="0"/>
              <a:t> as </a:t>
            </a:r>
            <a:r>
              <a:rPr lang="es-ES" sz="1600" dirty="0" err="1" smtClean="0"/>
              <a:t>possible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parameters</a:t>
            </a:r>
            <a:r>
              <a:rPr lang="es-ES" sz="1600" dirty="0" smtClean="0"/>
              <a:t>  </a:t>
            </a:r>
            <a:r>
              <a:rPr lang="es-ES" sz="1600" dirty="0" err="1" smtClean="0"/>
              <a:t>to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performances of CLIC DR </a:t>
            </a:r>
            <a:r>
              <a:rPr lang="es-ES" sz="1600" dirty="0" err="1" smtClean="0"/>
              <a:t>ones</a:t>
            </a:r>
            <a:r>
              <a:rPr lang="es-ES" sz="1600" dirty="0" smtClean="0"/>
              <a:t>.</a:t>
            </a:r>
          </a:p>
          <a:p>
            <a:pPr marL="857250" lvl="1" indent="-457200">
              <a:buFont typeface="Wingdings" pitchFamily="2" charset="2"/>
              <a:buChar char="q"/>
            </a:pPr>
            <a:r>
              <a:rPr lang="es-ES" sz="1600" dirty="0" smtClean="0"/>
              <a:t>A formal </a:t>
            </a:r>
            <a:r>
              <a:rPr lang="es-ES" sz="1600" dirty="0" err="1" smtClean="0"/>
              <a:t>proposal</a:t>
            </a:r>
            <a:r>
              <a:rPr lang="es-ES" sz="1600" dirty="0" smtClean="0"/>
              <a:t> </a:t>
            </a:r>
            <a:r>
              <a:rPr lang="es-ES" sz="1600" dirty="0" err="1" smtClean="0"/>
              <a:t>will</a:t>
            </a:r>
            <a:r>
              <a:rPr lang="es-ES" sz="1600" dirty="0" smtClean="0"/>
              <a:t> be </a:t>
            </a:r>
            <a:r>
              <a:rPr lang="es-ES" sz="1600" dirty="0" err="1" smtClean="0"/>
              <a:t>presented</a:t>
            </a:r>
            <a:r>
              <a:rPr lang="es-ES" sz="1600" dirty="0" smtClean="0"/>
              <a:t> in June 2012 in </a:t>
            </a:r>
            <a:r>
              <a:rPr lang="es-ES" sz="1600" dirty="0" err="1" smtClean="0"/>
              <a:t>front</a:t>
            </a:r>
            <a:r>
              <a:rPr lang="es-ES" sz="1600" dirty="0" smtClean="0"/>
              <a:t> of </a:t>
            </a:r>
            <a:r>
              <a:rPr lang="es-ES" sz="1600" dirty="0" err="1" smtClean="0"/>
              <a:t>the</a:t>
            </a:r>
            <a:r>
              <a:rPr lang="es-ES" sz="1600" dirty="0" smtClean="0"/>
              <a:t> ATF2 </a:t>
            </a:r>
            <a:r>
              <a:rPr lang="es-ES" sz="1600" dirty="0" err="1" smtClean="0"/>
              <a:t>Technical</a:t>
            </a:r>
            <a:r>
              <a:rPr lang="es-ES" sz="1600" dirty="0" smtClean="0"/>
              <a:t> </a:t>
            </a:r>
            <a:r>
              <a:rPr lang="es-ES" sz="1600" dirty="0" err="1" smtClean="0"/>
              <a:t>Board</a:t>
            </a:r>
            <a:r>
              <a:rPr lang="es-ES" sz="1600" dirty="0" smtClean="0"/>
              <a:t>.</a:t>
            </a:r>
          </a:p>
          <a:p>
            <a:pPr marL="857250" lvl="1" indent="-457200">
              <a:buFont typeface="Wingdings" pitchFamily="2" charset="2"/>
              <a:buChar char="q"/>
            </a:pPr>
            <a:endParaRPr lang="es-ES" sz="1600" dirty="0" smtClean="0"/>
          </a:p>
          <a:p>
            <a:pPr marL="857250" lvl="1" indent="-457200">
              <a:buFont typeface="Wingdings" pitchFamily="2" charset="2"/>
              <a:buChar char="q"/>
            </a:pPr>
            <a:endParaRPr lang="es-ES" sz="1600" dirty="0" smtClean="0"/>
          </a:p>
          <a:p>
            <a:pPr marL="0" indent="0">
              <a:buNone/>
            </a:pPr>
            <a:endParaRPr lang="es-ES" sz="2000" dirty="0" smtClean="0"/>
          </a:p>
        </p:txBody>
      </p:sp>
    </p:spTree>
    <p:extLst>
      <p:ext uri="{BB962C8B-B14F-4D97-AF65-F5344CB8AC3E}">
        <p14:creationId xmlns:p14="http://schemas.microsoft.com/office/powerpoint/2010/main" val="426274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471835"/>
              </p:ext>
            </p:extLst>
          </p:nvPr>
        </p:nvGraphicFramePr>
        <p:xfrm>
          <a:off x="827584" y="125432"/>
          <a:ext cx="7632848" cy="6675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72408"/>
                <a:gridCol w="1368152"/>
                <a:gridCol w="1440160"/>
                <a:gridCol w="1152128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" sz="1400" b="1" dirty="0" err="1" smtClean="0"/>
                        <a:t>Parameter</a:t>
                      </a:r>
                      <a:endParaRPr lang="es-ES" sz="1400" b="1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 smtClean="0"/>
                        <a:t>CLIC</a:t>
                      </a:r>
                      <a:r>
                        <a:rPr lang="es-ES" sz="1400" b="1" baseline="0" dirty="0" smtClean="0"/>
                        <a:t> DR</a:t>
                      </a:r>
                      <a:endParaRPr lang="es-ES" sz="1400" b="1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 smtClean="0"/>
                        <a:t>CLIC PDR</a:t>
                      </a:r>
                      <a:endParaRPr lang="es-ES" sz="1400" b="1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 smtClean="0"/>
                        <a:t>ATF2 (</a:t>
                      </a:r>
                      <a:r>
                        <a:rPr lang="es-ES" sz="1400" b="1" dirty="0" err="1" smtClean="0"/>
                        <a:t>draft</a:t>
                      </a:r>
                      <a:r>
                        <a:rPr lang="es-ES" sz="1400" b="1" dirty="0" smtClean="0"/>
                        <a:t>)</a:t>
                      </a:r>
                      <a:endParaRPr lang="es-ES" sz="1400" b="1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Beam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energy</a:t>
                      </a:r>
                      <a:r>
                        <a:rPr lang="es-ES" sz="1400" dirty="0" smtClean="0"/>
                        <a:t> (</a:t>
                      </a:r>
                      <a:r>
                        <a:rPr lang="es-ES" sz="1400" dirty="0" err="1" smtClean="0"/>
                        <a:t>GeV</a:t>
                      </a:r>
                      <a:r>
                        <a:rPr lang="es-ES" sz="1400" dirty="0" smtClean="0"/>
                        <a:t>)</a:t>
                      </a:r>
                      <a:endParaRPr lang="es-ES" sz="14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2.86</a:t>
                      </a:r>
                      <a:endParaRPr lang="es-ES" sz="14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2.86</a:t>
                      </a:r>
                      <a:endParaRPr lang="es-ES" sz="14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1.30</a:t>
                      </a:r>
                      <a:endParaRPr lang="es-ES" sz="14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Total </a:t>
                      </a:r>
                      <a:r>
                        <a:rPr lang="es-ES" sz="1400" dirty="0" err="1" smtClean="0"/>
                        <a:t>kick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deflection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angle</a:t>
                      </a:r>
                      <a:r>
                        <a:rPr lang="es-ES" sz="1400" dirty="0" smtClean="0"/>
                        <a:t> (</a:t>
                      </a:r>
                      <a:r>
                        <a:rPr lang="es-ES" sz="1400" dirty="0" err="1" smtClean="0"/>
                        <a:t>mrad</a:t>
                      </a:r>
                      <a:r>
                        <a:rPr lang="es-ES" sz="1400" dirty="0" smtClean="0"/>
                        <a:t>)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1.5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2.0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1.5</a:t>
                      </a:r>
                      <a:endParaRPr lang="es-E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Deflection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horizontal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horizontal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horizontal</a:t>
                      </a:r>
                      <a:endParaRPr lang="es-E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Aperture</a:t>
                      </a:r>
                      <a:r>
                        <a:rPr lang="es-ES" sz="1400" dirty="0" smtClean="0"/>
                        <a:t> (mm)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40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20</a:t>
                      </a:r>
                      <a:endParaRPr lang="es-E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Beam</a:t>
                      </a:r>
                      <a:r>
                        <a:rPr lang="es-ES" sz="1400" dirty="0" smtClean="0"/>
                        <a:t> pipe </a:t>
                      </a:r>
                      <a:r>
                        <a:rPr lang="es-ES" sz="1400" dirty="0" err="1" smtClean="0"/>
                        <a:t>range</a:t>
                      </a:r>
                      <a:r>
                        <a:rPr lang="es-ES" sz="1400" dirty="0" smtClean="0"/>
                        <a:t> (mm)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20 - 30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40 - 50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20 - 30</a:t>
                      </a:r>
                      <a:endParaRPr lang="es-E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Effective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length</a:t>
                      </a:r>
                      <a:r>
                        <a:rPr lang="es-ES" sz="1400" dirty="0" smtClean="0"/>
                        <a:t> (m)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1.7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3.4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1.7</a:t>
                      </a:r>
                      <a:endParaRPr lang="es-E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Field</a:t>
                      </a:r>
                      <a:r>
                        <a:rPr lang="es-ES" sz="1400" baseline="0" dirty="0" smtClean="0"/>
                        <a:t> </a:t>
                      </a:r>
                      <a:r>
                        <a:rPr lang="es-ES" sz="1400" baseline="0" dirty="0" err="1" smtClean="0"/>
                        <a:t>rise</a:t>
                      </a:r>
                      <a:r>
                        <a:rPr lang="es-ES" sz="1400" baseline="0" dirty="0" smtClean="0"/>
                        <a:t>/</a:t>
                      </a:r>
                      <a:r>
                        <a:rPr lang="es-ES" sz="1400" baseline="0" dirty="0" err="1" smtClean="0"/>
                        <a:t>fall</a:t>
                      </a:r>
                      <a:r>
                        <a:rPr lang="es-ES" sz="1400" baseline="0" dirty="0" smtClean="0"/>
                        <a:t> time (</a:t>
                      </a:r>
                      <a:r>
                        <a:rPr lang="es-ES" sz="1400" baseline="0" dirty="0" err="1" smtClean="0"/>
                        <a:t>ns</a:t>
                      </a:r>
                      <a:r>
                        <a:rPr lang="es-ES" sz="1400" baseline="0" dirty="0" smtClean="0"/>
                        <a:t>)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560/1000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428/1000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aseline="0" dirty="0" smtClean="0"/>
                        <a:t>560/1000</a:t>
                      </a:r>
                      <a:endParaRPr lang="es-E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Pulse</a:t>
                      </a:r>
                      <a:r>
                        <a:rPr lang="es-ES" sz="1400" baseline="0" dirty="0" smtClean="0"/>
                        <a:t> flat top </a:t>
                      </a:r>
                      <a:r>
                        <a:rPr lang="es-ES" sz="1400" baseline="0" dirty="0" err="1" smtClean="0"/>
                        <a:t>duration</a:t>
                      </a:r>
                      <a:r>
                        <a:rPr lang="es-ES" sz="1400" baseline="0" dirty="0" smtClean="0"/>
                        <a:t> (</a:t>
                      </a:r>
                      <a:r>
                        <a:rPr lang="es-ES" sz="1400" baseline="0" dirty="0" err="1" smtClean="0"/>
                        <a:t>ns</a:t>
                      </a:r>
                      <a:r>
                        <a:rPr lang="es-ES" sz="1400" baseline="0" dirty="0" smtClean="0"/>
                        <a:t>)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900/160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900/160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900/160</a:t>
                      </a:r>
                      <a:endParaRPr lang="es-E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Repetition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rate</a:t>
                      </a:r>
                      <a:r>
                        <a:rPr lang="es-ES" sz="1400" dirty="0" smtClean="0"/>
                        <a:t> (Hz)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50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50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1.56</a:t>
                      </a:r>
                      <a:endParaRPr lang="es-E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Vacuum</a:t>
                      </a:r>
                      <a:r>
                        <a:rPr lang="es-ES" sz="1400" dirty="0" smtClean="0"/>
                        <a:t> (mbar)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10</a:t>
                      </a:r>
                      <a:r>
                        <a:rPr lang="es-ES" sz="1400" baseline="30000" dirty="0" smtClean="0"/>
                        <a:t>-10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10</a:t>
                      </a:r>
                      <a:r>
                        <a:rPr lang="es-ES" sz="1400" baseline="30000" dirty="0" smtClean="0"/>
                        <a:t>-10</a:t>
                      </a:r>
                      <a:endParaRPr lang="es-E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10</a:t>
                      </a:r>
                      <a:r>
                        <a:rPr lang="es-ES" sz="1400" baseline="30000" dirty="0" smtClean="0"/>
                        <a:t>-10</a:t>
                      </a:r>
                      <a:r>
                        <a:rPr lang="es-ES" sz="1400" dirty="0" smtClean="0"/>
                        <a:t> </a:t>
                      </a:r>
                      <a:endParaRPr lang="es-E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Pulse </a:t>
                      </a:r>
                      <a:r>
                        <a:rPr lang="es-ES" sz="1400" dirty="0" err="1" smtClean="0"/>
                        <a:t>voltage</a:t>
                      </a:r>
                      <a:r>
                        <a:rPr lang="es-ES" sz="1400" baseline="0" dirty="0" smtClean="0"/>
                        <a:t> per </a:t>
                      </a:r>
                      <a:r>
                        <a:rPr lang="es-ES" sz="1400" baseline="0" dirty="0" err="1" smtClean="0"/>
                        <a:t>stripline</a:t>
                      </a:r>
                      <a:r>
                        <a:rPr lang="es-ES" sz="1400" baseline="0" dirty="0" smtClean="0"/>
                        <a:t> (</a:t>
                      </a:r>
                      <a:r>
                        <a:rPr lang="es-ES" sz="1400" baseline="0" dirty="0" err="1" smtClean="0"/>
                        <a:t>kV</a:t>
                      </a:r>
                      <a:r>
                        <a:rPr lang="es-ES" sz="1400" baseline="0" dirty="0" smtClean="0"/>
                        <a:t>)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± 12.5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± 17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± 5.5</a:t>
                      </a:r>
                      <a:endParaRPr lang="es-E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Stripline</a:t>
                      </a:r>
                      <a:r>
                        <a:rPr lang="es-ES" sz="1400" dirty="0" smtClean="0"/>
                        <a:t> pulse </a:t>
                      </a:r>
                      <a:r>
                        <a:rPr lang="es-ES" sz="1400" dirty="0" err="1" smtClean="0"/>
                        <a:t>current</a:t>
                      </a:r>
                      <a:r>
                        <a:rPr lang="es-ES" sz="1400" baseline="0" dirty="0" smtClean="0"/>
                        <a:t> [50 </a:t>
                      </a:r>
                      <a:r>
                        <a:rPr lang="el-GR" sz="1400" baseline="0" dirty="0" smtClean="0"/>
                        <a:t>Ω</a:t>
                      </a:r>
                      <a:r>
                        <a:rPr lang="es-ES" sz="1400" baseline="0" dirty="0" smtClean="0"/>
                        <a:t> load] (A)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± 250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± 335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± 115</a:t>
                      </a:r>
                      <a:endParaRPr lang="es-E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Longitudinal </a:t>
                      </a:r>
                      <a:r>
                        <a:rPr lang="es-ES" sz="1400" dirty="0" err="1" smtClean="0"/>
                        <a:t>beam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coupling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impedance</a:t>
                      </a:r>
                      <a:r>
                        <a:rPr lang="es-ES" sz="1400" dirty="0" smtClean="0"/>
                        <a:t> (</a:t>
                      </a:r>
                      <a:r>
                        <a:rPr lang="el-GR" sz="1400" dirty="0" smtClean="0"/>
                        <a:t>Ω</a:t>
                      </a:r>
                      <a:r>
                        <a:rPr lang="es-ES" sz="1400" dirty="0" smtClean="0"/>
                        <a:t>)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&lt; 0.05 · n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&lt; 0.05 · 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&lt;</a:t>
                      </a:r>
                      <a:r>
                        <a:rPr lang="es-ES" sz="1400" baseline="0" dirty="0" smtClean="0"/>
                        <a:t> 0.05 · n</a:t>
                      </a:r>
                      <a:endParaRPr lang="es-E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Transverse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beam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coupling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impedance</a:t>
                      </a:r>
                      <a:r>
                        <a:rPr lang="es-ES" sz="1400" dirty="0" smtClean="0"/>
                        <a:t> (k</a:t>
                      </a:r>
                      <a:r>
                        <a:rPr lang="el-GR" sz="1400" dirty="0" smtClean="0"/>
                        <a:t>Ω</a:t>
                      </a:r>
                      <a:r>
                        <a:rPr lang="es-ES" sz="1400" dirty="0" smtClean="0"/>
                        <a:t>/m)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&lt; 200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&lt; 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&lt;</a:t>
                      </a:r>
                      <a:r>
                        <a:rPr lang="es-ES" sz="1400" baseline="0" dirty="0" smtClean="0"/>
                        <a:t> 200</a:t>
                      </a:r>
                      <a:endParaRPr lang="es-E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Peak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beam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current</a:t>
                      </a:r>
                      <a:r>
                        <a:rPr lang="es-ES" sz="1400" baseline="0" dirty="0" smtClean="0"/>
                        <a:t> (A)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110/120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70/50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60/20/30</a:t>
                      </a:r>
                      <a:endParaRPr lang="es-E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Minimum</a:t>
                      </a:r>
                      <a:r>
                        <a:rPr lang="es-ES" sz="1400" dirty="0" smtClean="0"/>
                        <a:t>  </a:t>
                      </a:r>
                      <a:r>
                        <a:rPr lang="es-ES" sz="1400" dirty="0" err="1" smtClean="0"/>
                        <a:t>bunch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spacing</a:t>
                      </a:r>
                      <a:r>
                        <a:rPr lang="es-ES" sz="1400" dirty="0" smtClean="0"/>
                        <a:t> (</a:t>
                      </a:r>
                      <a:r>
                        <a:rPr lang="es-ES" sz="1400" dirty="0" err="1" smtClean="0"/>
                        <a:t>ns</a:t>
                      </a:r>
                      <a:r>
                        <a:rPr lang="es-ES" sz="1400" dirty="0" smtClean="0"/>
                        <a:t>)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1/0.5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1/0.5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2.8/140</a:t>
                      </a:r>
                      <a:endParaRPr lang="es-E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Bunch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length</a:t>
                      </a:r>
                      <a:r>
                        <a:rPr lang="es-ES" sz="1400" dirty="0" smtClean="0"/>
                        <a:t> (</a:t>
                      </a:r>
                      <a:r>
                        <a:rPr lang="es-ES" sz="1400" dirty="0" err="1" smtClean="0"/>
                        <a:t>ps</a:t>
                      </a:r>
                      <a:r>
                        <a:rPr lang="es-ES" sz="1400" dirty="0" smtClean="0"/>
                        <a:t>)</a:t>
                      </a:r>
                      <a:endParaRPr lang="es-ES" sz="14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6/5.3</a:t>
                      </a:r>
                      <a:endParaRPr lang="es-ES" sz="14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10/14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16.7</a:t>
                      </a:r>
                      <a:endParaRPr lang="es-ES" sz="14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8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8640960" cy="1143000"/>
          </a:xfrm>
        </p:spPr>
        <p:txBody>
          <a:bodyPr>
            <a:normAutofit/>
          </a:bodyPr>
          <a:lstStyle/>
          <a:p>
            <a:pPr algn="l"/>
            <a:r>
              <a:rPr lang="es-ES" sz="2400" b="1" dirty="0"/>
              <a:t>6</a:t>
            </a:r>
            <a:r>
              <a:rPr lang="es-ES" sz="2400" b="1" dirty="0" smtClean="0"/>
              <a:t>) </a:t>
            </a:r>
            <a:r>
              <a:rPr lang="es-ES" sz="2400" b="1" dirty="0" smtClean="0"/>
              <a:t>CONCLUSIONS</a:t>
            </a:r>
            <a:endParaRPr lang="es-ES" sz="2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73427"/>
          </a:xfrm>
        </p:spPr>
        <p:txBody>
          <a:bodyPr>
            <a:normAutofit lnSpcReduction="10000"/>
          </a:bodyPr>
          <a:lstStyle/>
          <a:p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design</a:t>
            </a:r>
            <a:r>
              <a:rPr lang="es-ES" sz="2000" dirty="0" smtClean="0"/>
              <a:t> of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stripline</a:t>
            </a:r>
            <a:r>
              <a:rPr lang="es-ES" sz="2000" dirty="0" smtClean="0"/>
              <a:t> </a:t>
            </a:r>
            <a:r>
              <a:rPr lang="es-ES" sz="2000" dirty="0" err="1" smtClean="0"/>
              <a:t>kicker</a:t>
            </a:r>
            <a:r>
              <a:rPr lang="es-ES" sz="2000" dirty="0" smtClean="0"/>
              <a:t> </a:t>
            </a:r>
            <a:r>
              <a:rPr lang="es-ES" sz="2000" dirty="0" err="1" smtClean="0"/>
              <a:t>for</a:t>
            </a:r>
            <a:r>
              <a:rPr lang="es-ES" sz="2000" dirty="0" smtClean="0"/>
              <a:t> CLIC </a:t>
            </a:r>
            <a:r>
              <a:rPr lang="es-ES" sz="2000" dirty="0" err="1" smtClean="0"/>
              <a:t>Damping</a:t>
            </a:r>
            <a:r>
              <a:rPr lang="es-ES" sz="2000" dirty="0" smtClean="0"/>
              <a:t> Ring </a:t>
            </a:r>
            <a:r>
              <a:rPr lang="es-ES" sz="2000" dirty="0" err="1" smtClean="0"/>
              <a:t>is</a:t>
            </a:r>
            <a:r>
              <a:rPr lang="es-ES" sz="2000" dirty="0" smtClean="0"/>
              <a:t> </a:t>
            </a:r>
            <a:r>
              <a:rPr lang="es-ES" sz="2000" dirty="0" err="1" smtClean="0"/>
              <a:t>almost</a:t>
            </a:r>
            <a:r>
              <a:rPr lang="es-ES" sz="2000" dirty="0" smtClean="0"/>
              <a:t> done: 50 </a:t>
            </a:r>
            <a:r>
              <a:rPr lang="el-GR" sz="2000" dirty="0" smtClean="0"/>
              <a:t>Ω</a:t>
            </a:r>
            <a:r>
              <a:rPr lang="es-ES" sz="2000" dirty="0" smtClean="0"/>
              <a:t> </a:t>
            </a:r>
            <a:r>
              <a:rPr lang="es-ES" sz="2000" dirty="0" err="1" smtClean="0"/>
              <a:t>even</a:t>
            </a:r>
            <a:r>
              <a:rPr lang="es-ES" sz="2000" dirty="0" smtClean="0"/>
              <a:t> </a:t>
            </a:r>
            <a:r>
              <a:rPr lang="es-ES" sz="2000" dirty="0" err="1" smtClean="0"/>
              <a:t>mode</a:t>
            </a:r>
            <a:r>
              <a:rPr lang="es-ES" sz="2000" dirty="0" smtClean="0"/>
              <a:t> </a:t>
            </a:r>
            <a:r>
              <a:rPr lang="es-ES" sz="2000" dirty="0" err="1" smtClean="0"/>
              <a:t>impedance</a:t>
            </a:r>
            <a:r>
              <a:rPr lang="es-ES" sz="2000" dirty="0" smtClean="0"/>
              <a:t> and ± 0.01% </a:t>
            </a:r>
            <a:r>
              <a:rPr lang="es-ES" sz="2000" dirty="0" err="1" smtClean="0"/>
              <a:t>field</a:t>
            </a:r>
            <a:r>
              <a:rPr lang="es-ES" sz="2000" dirty="0" smtClean="0"/>
              <a:t> </a:t>
            </a:r>
            <a:r>
              <a:rPr lang="es-ES" sz="2000" dirty="0" err="1" smtClean="0"/>
              <a:t>homogeneity</a:t>
            </a:r>
            <a:r>
              <a:rPr lang="es-ES" sz="2000" dirty="0" smtClean="0"/>
              <a:t> </a:t>
            </a:r>
            <a:r>
              <a:rPr lang="es-ES" sz="2000" dirty="0" err="1" smtClean="0"/>
              <a:t>over</a:t>
            </a:r>
            <a:r>
              <a:rPr lang="es-ES" sz="2000" dirty="0" smtClean="0"/>
              <a:t> a </a:t>
            </a:r>
            <a:r>
              <a:rPr lang="es-ES" sz="2000" dirty="0" err="1" smtClean="0"/>
              <a:t>cercle</a:t>
            </a:r>
            <a:r>
              <a:rPr lang="es-ES" sz="2000" dirty="0" smtClean="0"/>
              <a:t> of 1 mm </a:t>
            </a:r>
            <a:r>
              <a:rPr lang="es-ES" sz="2000" dirty="0" err="1" smtClean="0"/>
              <a:t>radius</a:t>
            </a:r>
            <a:r>
              <a:rPr lang="es-ES" sz="2000" dirty="0" smtClean="0"/>
              <a:t> </a:t>
            </a:r>
            <a:r>
              <a:rPr lang="es-ES" sz="2000" dirty="0" err="1" smtClean="0"/>
              <a:t>between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striplines</a:t>
            </a:r>
            <a:r>
              <a:rPr lang="es-ES" sz="2000" dirty="0" smtClean="0"/>
              <a:t> </a:t>
            </a:r>
            <a:r>
              <a:rPr lang="es-ES" sz="2000" dirty="0" err="1" smtClean="0"/>
              <a:t>have</a:t>
            </a:r>
            <a:r>
              <a:rPr lang="es-ES" sz="2000" dirty="0" smtClean="0"/>
              <a:t> </a:t>
            </a:r>
            <a:r>
              <a:rPr lang="es-ES" sz="2000" dirty="0" err="1" smtClean="0"/>
              <a:t>been</a:t>
            </a:r>
            <a:r>
              <a:rPr lang="es-ES" sz="2000" dirty="0" smtClean="0"/>
              <a:t> </a:t>
            </a:r>
            <a:r>
              <a:rPr lang="es-ES" sz="2000" dirty="0" err="1" smtClean="0"/>
              <a:t>achieved</a:t>
            </a:r>
            <a:r>
              <a:rPr lang="es-ES" sz="2000" dirty="0" smtClean="0"/>
              <a:t> </a:t>
            </a:r>
            <a:r>
              <a:rPr lang="es-ES" sz="2000" dirty="0" err="1" smtClean="0"/>
              <a:t>by</a:t>
            </a:r>
            <a:r>
              <a:rPr lang="es-ES" sz="2000" dirty="0" smtClean="0"/>
              <a:t> </a:t>
            </a:r>
            <a:r>
              <a:rPr lang="es-ES" sz="2000" dirty="0" err="1" smtClean="0"/>
              <a:t>using</a:t>
            </a:r>
            <a:r>
              <a:rPr lang="es-ES" sz="2000" dirty="0" smtClean="0"/>
              <a:t> flat </a:t>
            </a:r>
            <a:r>
              <a:rPr lang="es-ES" sz="2000" dirty="0" err="1" smtClean="0"/>
              <a:t>electrodes</a:t>
            </a:r>
            <a:r>
              <a:rPr lang="es-ES" sz="2000" dirty="0" smtClean="0"/>
              <a:t> and </a:t>
            </a:r>
            <a:r>
              <a:rPr lang="es-ES" sz="2000" dirty="0" err="1" smtClean="0"/>
              <a:t>cylindrical</a:t>
            </a:r>
            <a:r>
              <a:rPr lang="es-ES" sz="2000" dirty="0" smtClean="0"/>
              <a:t> </a:t>
            </a:r>
            <a:r>
              <a:rPr lang="es-ES" sz="2000" dirty="0" err="1" smtClean="0"/>
              <a:t>beam</a:t>
            </a:r>
            <a:r>
              <a:rPr lang="es-ES" sz="2000" dirty="0" smtClean="0"/>
              <a:t> pipe. </a:t>
            </a:r>
            <a:r>
              <a:rPr lang="es-ES" sz="2000" dirty="0" err="1" smtClean="0"/>
              <a:t>For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optimum</a:t>
            </a:r>
            <a:r>
              <a:rPr lang="es-ES" sz="2000" dirty="0" smtClean="0"/>
              <a:t> </a:t>
            </a:r>
            <a:r>
              <a:rPr lang="es-ES" sz="2000" dirty="0" err="1" smtClean="0"/>
              <a:t>geometry</a:t>
            </a:r>
            <a:r>
              <a:rPr lang="es-ES" sz="2000" dirty="0" smtClean="0"/>
              <a:t>,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odd</a:t>
            </a:r>
            <a:r>
              <a:rPr lang="es-ES" sz="2000" dirty="0" smtClean="0"/>
              <a:t> </a:t>
            </a:r>
            <a:r>
              <a:rPr lang="es-ES" sz="2000" dirty="0" err="1" smtClean="0"/>
              <a:t>characteristic</a:t>
            </a:r>
            <a:r>
              <a:rPr lang="es-ES" sz="2000" dirty="0" smtClean="0"/>
              <a:t> </a:t>
            </a:r>
            <a:r>
              <a:rPr lang="es-ES" sz="2000" dirty="0" err="1" smtClean="0"/>
              <a:t>impedance</a:t>
            </a:r>
            <a:r>
              <a:rPr lang="es-ES" sz="2000" dirty="0" smtClean="0"/>
              <a:t> </a:t>
            </a:r>
            <a:r>
              <a:rPr lang="es-ES" sz="2000" dirty="0" err="1" smtClean="0"/>
              <a:t>is</a:t>
            </a:r>
            <a:r>
              <a:rPr lang="es-ES" sz="2000" dirty="0" smtClean="0"/>
              <a:t> 37 </a:t>
            </a:r>
            <a:r>
              <a:rPr lang="el-GR" sz="2000" dirty="0" smtClean="0"/>
              <a:t>Ω</a:t>
            </a:r>
            <a:r>
              <a:rPr lang="es-ES" sz="2000" dirty="0" smtClean="0"/>
              <a:t>, and </a:t>
            </a:r>
            <a:r>
              <a:rPr lang="es-ES" sz="2000" dirty="0" err="1" smtClean="0"/>
              <a:t>this</a:t>
            </a:r>
            <a:r>
              <a:rPr lang="es-ES" sz="2000" dirty="0" smtClean="0"/>
              <a:t> </a:t>
            </a:r>
            <a:r>
              <a:rPr lang="es-ES" sz="2000" dirty="0" err="1" smtClean="0"/>
              <a:t>will</a:t>
            </a:r>
            <a:r>
              <a:rPr lang="es-ES" sz="2000" dirty="0" smtClean="0"/>
              <a:t> traduce in </a:t>
            </a:r>
            <a:r>
              <a:rPr lang="es-ES" sz="2000" dirty="0" err="1" smtClean="0"/>
              <a:t>power</a:t>
            </a:r>
            <a:r>
              <a:rPr lang="es-ES" sz="2000" dirty="0" smtClean="0"/>
              <a:t> </a:t>
            </a:r>
            <a:r>
              <a:rPr lang="es-ES" sz="2000" dirty="0" err="1" smtClean="0"/>
              <a:t>reflections</a:t>
            </a:r>
            <a:r>
              <a:rPr lang="es-ES" sz="2000" dirty="0" smtClean="0"/>
              <a:t>. </a:t>
            </a:r>
          </a:p>
          <a:p>
            <a:pPr lvl="1"/>
            <a:r>
              <a:rPr lang="es-ES" sz="1600" dirty="0" err="1"/>
              <a:t>F</a:t>
            </a:r>
            <a:r>
              <a:rPr lang="es-ES" sz="1600" dirty="0" err="1" smtClean="0"/>
              <a:t>urther</a:t>
            </a:r>
            <a:r>
              <a:rPr lang="es-ES" sz="1600" dirty="0" smtClean="0"/>
              <a:t> </a:t>
            </a:r>
            <a:r>
              <a:rPr lang="es-ES" sz="1600" dirty="0" err="1" smtClean="0"/>
              <a:t>research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</a:t>
            </a:r>
            <a:r>
              <a:rPr lang="es-ES" sz="1600" dirty="0" err="1" smtClean="0"/>
              <a:t>being</a:t>
            </a:r>
            <a:r>
              <a:rPr lang="es-ES" sz="1600" dirty="0" smtClean="0"/>
              <a:t> </a:t>
            </a:r>
            <a:r>
              <a:rPr lang="es-ES" sz="1600" dirty="0" err="1" smtClean="0"/>
              <a:t>carried</a:t>
            </a:r>
            <a:r>
              <a:rPr lang="es-ES" sz="1600" dirty="0" smtClean="0"/>
              <a:t> </a:t>
            </a:r>
            <a:r>
              <a:rPr lang="es-ES" sz="1600" dirty="0" err="1" smtClean="0"/>
              <a:t>out</a:t>
            </a:r>
            <a:r>
              <a:rPr lang="es-ES" sz="1600" dirty="0" smtClean="0"/>
              <a:t> </a:t>
            </a:r>
            <a:r>
              <a:rPr lang="es-ES" sz="1600" dirty="0" err="1" smtClean="0"/>
              <a:t>to</a:t>
            </a:r>
            <a:r>
              <a:rPr lang="es-ES" sz="1600" dirty="0" smtClean="0"/>
              <a:t> </a:t>
            </a:r>
            <a:r>
              <a:rPr lang="es-ES" sz="1600" dirty="0" err="1" smtClean="0"/>
              <a:t>diminish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power</a:t>
            </a:r>
            <a:r>
              <a:rPr lang="es-ES" sz="1600" dirty="0" smtClean="0"/>
              <a:t> </a:t>
            </a:r>
            <a:r>
              <a:rPr lang="es-ES" sz="1600" dirty="0" err="1" smtClean="0"/>
              <a:t>lost</a:t>
            </a:r>
            <a:r>
              <a:rPr lang="es-ES" sz="1600" dirty="0" smtClean="0"/>
              <a:t> </a:t>
            </a:r>
            <a:r>
              <a:rPr lang="es-ES" sz="1600" dirty="0" err="1" smtClean="0"/>
              <a:t>due</a:t>
            </a:r>
            <a:r>
              <a:rPr lang="es-ES" sz="1600" dirty="0" smtClean="0"/>
              <a:t> </a:t>
            </a:r>
            <a:r>
              <a:rPr lang="es-ES" sz="1600" dirty="0" err="1" smtClean="0"/>
              <a:t>to</a:t>
            </a:r>
            <a:r>
              <a:rPr lang="es-ES" sz="1600" dirty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impedance</a:t>
            </a:r>
            <a:r>
              <a:rPr lang="es-ES" sz="1600" dirty="0" smtClean="0"/>
              <a:t> </a:t>
            </a:r>
            <a:r>
              <a:rPr lang="es-ES" sz="1600" dirty="0" err="1" smtClean="0"/>
              <a:t>mismatching</a:t>
            </a:r>
            <a:r>
              <a:rPr lang="es-ES" sz="1600" dirty="0" smtClean="0"/>
              <a:t>.</a:t>
            </a:r>
          </a:p>
          <a:p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effect</a:t>
            </a:r>
            <a:r>
              <a:rPr lang="es-ES" sz="2000" dirty="0" smtClean="0"/>
              <a:t> of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tapers</a:t>
            </a:r>
            <a:r>
              <a:rPr lang="es-ES" sz="2000" dirty="0" smtClean="0"/>
              <a:t> </a:t>
            </a:r>
            <a:r>
              <a:rPr lang="es-ES" sz="2000" dirty="0" err="1" smtClean="0"/>
              <a:t>is</a:t>
            </a:r>
            <a:r>
              <a:rPr lang="es-ES" sz="2000" dirty="0" smtClean="0"/>
              <a:t> </a:t>
            </a:r>
            <a:r>
              <a:rPr lang="es-ES" sz="2000" dirty="0" err="1" smtClean="0"/>
              <a:t>presently</a:t>
            </a:r>
            <a:r>
              <a:rPr lang="es-ES" sz="2000" dirty="0" smtClean="0"/>
              <a:t> </a:t>
            </a:r>
            <a:r>
              <a:rPr lang="es-ES" sz="2000" dirty="0" err="1" smtClean="0"/>
              <a:t>being</a:t>
            </a:r>
            <a:r>
              <a:rPr lang="es-ES" sz="2000" dirty="0" smtClean="0"/>
              <a:t> </a:t>
            </a:r>
            <a:r>
              <a:rPr lang="es-ES" sz="2000" dirty="0" err="1" smtClean="0"/>
              <a:t>investigated</a:t>
            </a:r>
            <a:r>
              <a:rPr lang="es-ES" sz="2000" dirty="0" smtClean="0"/>
              <a:t>: </a:t>
            </a:r>
            <a:r>
              <a:rPr lang="es-ES" sz="2000" dirty="0" err="1" smtClean="0"/>
              <a:t>tapers</a:t>
            </a:r>
            <a:r>
              <a:rPr lang="es-ES" sz="2000" dirty="0" smtClean="0"/>
              <a:t> of at </a:t>
            </a:r>
            <a:r>
              <a:rPr lang="es-ES" sz="2000" dirty="0" err="1" smtClean="0"/>
              <a:t>least</a:t>
            </a:r>
            <a:r>
              <a:rPr lang="es-ES" sz="2000" dirty="0" smtClean="0"/>
              <a:t> 12-14 cm are </a:t>
            </a:r>
            <a:r>
              <a:rPr lang="es-ES" sz="2000" dirty="0" err="1" smtClean="0"/>
              <a:t>needed</a:t>
            </a:r>
            <a:r>
              <a:rPr lang="es-ES" sz="2000" dirty="0" smtClean="0"/>
              <a:t> </a:t>
            </a:r>
            <a:r>
              <a:rPr lang="es-ES" sz="2000" dirty="0" err="1" smtClean="0"/>
              <a:t>between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stripline</a:t>
            </a:r>
            <a:r>
              <a:rPr lang="es-ES" sz="2000" dirty="0" smtClean="0"/>
              <a:t> </a:t>
            </a:r>
            <a:r>
              <a:rPr lang="es-ES" sz="2000" dirty="0" err="1" smtClean="0"/>
              <a:t>kicker</a:t>
            </a:r>
            <a:r>
              <a:rPr lang="es-ES" sz="2000" dirty="0" smtClean="0"/>
              <a:t> </a:t>
            </a:r>
            <a:r>
              <a:rPr lang="es-ES" sz="2000" dirty="0" err="1" smtClean="0"/>
              <a:t>tube</a:t>
            </a:r>
            <a:r>
              <a:rPr lang="es-ES" sz="2000" dirty="0" smtClean="0"/>
              <a:t> and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beam</a:t>
            </a:r>
            <a:r>
              <a:rPr lang="es-ES" sz="2000" dirty="0" smtClean="0"/>
              <a:t> pipe </a:t>
            </a:r>
            <a:r>
              <a:rPr lang="es-ES" sz="2000" dirty="0" err="1" smtClean="0"/>
              <a:t>to</a:t>
            </a:r>
            <a:r>
              <a:rPr lang="es-ES" sz="2000" dirty="0" smtClean="0"/>
              <a:t> </a:t>
            </a:r>
            <a:r>
              <a:rPr lang="es-ES" sz="2000" dirty="0" err="1" smtClean="0"/>
              <a:t>damp</a:t>
            </a:r>
            <a:r>
              <a:rPr lang="es-ES" sz="2000" dirty="0" smtClean="0"/>
              <a:t> </a:t>
            </a:r>
            <a:r>
              <a:rPr lang="es-ES" sz="2000" dirty="0" err="1" smtClean="0"/>
              <a:t>beam</a:t>
            </a:r>
            <a:r>
              <a:rPr lang="es-ES" sz="2000" dirty="0" smtClean="0"/>
              <a:t> </a:t>
            </a:r>
            <a:r>
              <a:rPr lang="es-ES" sz="2000" dirty="0" err="1" smtClean="0"/>
              <a:t>coupling</a:t>
            </a:r>
            <a:r>
              <a:rPr lang="es-ES" sz="2000" dirty="0" smtClean="0"/>
              <a:t> </a:t>
            </a:r>
            <a:r>
              <a:rPr lang="es-ES" sz="2000" dirty="0" err="1" smtClean="0"/>
              <a:t>impedance</a:t>
            </a:r>
            <a:r>
              <a:rPr lang="es-ES" sz="2000" dirty="0" smtClean="0"/>
              <a:t> at </a:t>
            </a:r>
            <a:r>
              <a:rPr lang="es-ES" sz="2000" dirty="0" err="1" smtClean="0"/>
              <a:t>high</a:t>
            </a:r>
            <a:r>
              <a:rPr lang="es-ES" sz="2000" dirty="0" smtClean="0"/>
              <a:t> </a:t>
            </a:r>
            <a:r>
              <a:rPr lang="es-ES" sz="2000" dirty="0" err="1" smtClean="0"/>
              <a:t>frequencies</a:t>
            </a:r>
            <a:r>
              <a:rPr lang="es-ES" sz="2000" dirty="0" smtClean="0"/>
              <a:t>. </a:t>
            </a:r>
            <a:r>
              <a:rPr lang="es-ES" sz="2000" dirty="0" err="1" smtClean="0"/>
              <a:t>With</a:t>
            </a:r>
            <a:r>
              <a:rPr lang="es-ES" sz="2000" dirty="0" smtClean="0"/>
              <a:t> </a:t>
            </a:r>
            <a:r>
              <a:rPr lang="es-ES" sz="2000" dirty="0" err="1" smtClean="0"/>
              <a:t>this</a:t>
            </a:r>
            <a:r>
              <a:rPr lang="es-ES" sz="2000" dirty="0" smtClean="0"/>
              <a:t> </a:t>
            </a:r>
            <a:r>
              <a:rPr lang="es-ES" sz="2000" dirty="0" err="1" smtClean="0"/>
              <a:t>taper</a:t>
            </a:r>
            <a:r>
              <a:rPr lang="es-ES" sz="2000" dirty="0" smtClean="0"/>
              <a:t> </a:t>
            </a:r>
            <a:r>
              <a:rPr lang="es-ES" sz="2000" dirty="0" err="1" smtClean="0"/>
              <a:t>length</a:t>
            </a:r>
            <a:r>
              <a:rPr lang="es-ES" sz="2000" dirty="0" smtClean="0"/>
              <a:t>, </a:t>
            </a:r>
            <a:r>
              <a:rPr lang="es-ES" sz="2000" dirty="0" err="1" smtClean="0"/>
              <a:t>both</a:t>
            </a:r>
            <a:r>
              <a:rPr lang="es-ES" sz="2000" dirty="0" smtClean="0"/>
              <a:t> longitudinal and </a:t>
            </a:r>
            <a:r>
              <a:rPr lang="es-ES" sz="2000" dirty="0" err="1" smtClean="0"/>
              <a:t>transverse</a:t>
            </a:r>
            <a:r>
              <a:rPr lang="es-ES" sz="2000" dirty="0" smtClean="0"/>
              <a:t> </a:t>
            </a:r>
            <a:r>
              <a:rPr lang="es-ES" sz="2000" dirty="0" err="1" smtClean="0"/>
              <a:t>coupling</a:t>
            </a:r>
            <a:r>
              <a:rPr lang="es-ES" sz="2000" dirty="0" smtClean="0"/>
              <a:t> </a:t>
            </a:r>
            <a:r>
              <a:rPr lang="es-ES" sz="2000" dirty="0" err="1" smtClean="0"/>
              <a:t>impedance</a:t>
            </a:r>
            <a:r>
              <a:rPr lang="es-ES" sz="2000" dirty="0" smtClean="0"/>
              <a:t> are </a:t>
            </a:r>
            <a:r>
              <a:rPr lang="es-ES" sz="2000" dirty="0" err="1" smtClean="0"/>
              <a:t>almost</a:t>
            </a:r>
            <a:r>
              <a:rPr lang="es-ES" sz="2000" dirty="0" smtClean="0"/>
              <a:t> </a:t>
            </a:r>
            <a:r>
              <a:rPr lang="es-ES" sz="2000" dirty="0" err="1" smtClean="0"/>
              <a:t>zero</a:t>
            </a:r>
            <a:r>
              <a:rPr lang="es-ES" sz="2000" dirty="0" smtClean="0"/>
              <a:t> </a:t>
            </a:r>
            <a:r>
              <a:rPr lang="es-ES" sz="2000" dirty="0" err="1" smtClean="0"/>
              <a:t>above</a:t>
            </a:r>
            <a:r>
              <a:rPr lang="es-ES" sz="2000" dirty="0" smtClean="0"/>
              <a:t> 1 GHz of </a:t>
            </a:r>
            <a:r>
              <a:rPr lang="es-ES" sz="2000" dirty="0" err="1" smtClean="0"/>
              <a:t>frequency</a:t>
            </a:r>
            <a:r>
              <a:rPr lang="es-ES" sz="2000" dirty="0" smtClean="0"/>
              <a:t>.</a:t>
            </a:r>
          </a:p>
          <a:p>
            <a:r>
              <a:rPr lang="es-ES" sz="2000" dirty="0" err="1" smtClean="0"/>
              <a:t>Investigations</a:t>
            </a:r>
            <a:r>
              <a:rPr lang="es-ES" sz="2000" dirty="0" smtClean="0"/>
              <a:t> are </a:t>
            </a:r>
            <a:r>
              <a:rPr lang="es-ES" sz="2000" dirty="0" err="1" smtClean="0"/>
              <a:t>ongoing</a:t>
            </a:r>
            <a:r>
              <a:rPr lang="es-ES" sz="2000" dirty="0" smtClean="0"/>
              <a:t> </a:t>
            </a:r>
            <a:r>
              <a:rPr lang="es-ES" sz="2000" dirty="0" err="1" smtClean="0"/>
              <a:t>to</a:t>
            </a:r>
            <a:r>
              <a:rPr lang="es-ES" sz="2000" dirty="0" smtClean="0"/>
              <a:t> </a:t>
            </a:r>
            <a:r>
              <a:rPr lang="es-ES" sz="2000" dirty="0" err="1" smtClean="0"/>
              <a:t>understand</a:t>
            </a:r>
            <a:r>
              <a:rPr lang="es-ES" sz="2000" dirty="0" smtClean="0"/>
              <a:t> </a:t>
            </a:r>
            <a:r>
              <a:rPr lang="es-ES" sz="2000" dirty="0" err="1" smtClean="0"/>
              <a:t>differences</a:t>
            </a:r>
            <a:r>
              <a:rPr lang="es-ES" sz="2000" dirty="0" smtClean="0"/>
              <a:t> </a:t>
            </a:r>
            <a:r>
              <a:rPr lang="es-ES" sz="2000" dirty="0" err="1" smtClean="0"/>
              <a:t>between</a:t>
            </a:r>
            <a:r>
              <a:rPr lang="es-ES" sz="2000" dirty="0" smtClean="0"/>
              <a:t> </a:t>
            </a:r>
            <a:r>
              <a:rPr lang="es-ES" sz="2000" dirty="0" err="1" smtClean="0"/>
              <a:t>predictions</a:t>
            </a:r>
            <a:r>
              <a:rPr lang="es-ES" sz="2000" dirty="0" smtClean="0"/>
              <a:t> and </a:t>
            </a:r>
            <a:r>
              <a:rPr lang="es-ES" sz="2000" dirty="0" err="1" smtClean="0"/>
              <a:t>analytical</a:t>
            </a:r>
            <a:r>
              <a:rPr lang="es-ES" sz="2000" dirty="0" smtClean="0"/>
              <a:t> </a:t>
            </a:r>
            <a:r>
              <a:rPr lang="es-ES" sz="2000" dirty="0" err="1" smtClean="0"/>
              <a:t>equations</a:t>
            </a:r>
            <a:r>
              <a:rPr lang="es-ES" sz="2000" dirty="0" smtClean="0"/>
              <a:t>.</a:t>
            </a:r>
          </a:p>
          <a:p>
            <a:r>
              <a:rPr lang="es-ES" sz="2000" dirty="0" err="1" smtClean="0"/>
              <a:t>Tests</a:t>
            </a:r>
            <a:r>
              <a:rPr lang="es-ES" sz="2000" dirty="0" smtClean="0"/>
              <a:t> </a:t>
            </a:r>
            <a:r>
              <a:rPr lang="es-ES" sz="2000" dirty="0" err="1" smtClean="0"/>
              <a:t>with</a:t>
            </a:r>
            <a:r>
              <a:rPr lang="es-ES" sz="2000" dirty="0" smtClean="0"/>
              <a:t>/</a:t>
            </a:r>
            <a:r>
              <a:rPr lang="es-ES" sz="2000" dirty="0" err="1" smtClean="0"/>
              <a:t>without</a:t>
            </a:r>
            <a:r>
              <a:rPr lang="es-ES" sz="2000" dirty="0" smtClean="0"/>
              <a:t> </a:t>
            </a:r>
            <a:r>
              <a:rPr lang="es-ES" sz="2000" dirty="0" err="1" smtClean="0"/>
              <a:t>beam</a:t>
            </a:r>
            <a:r>
              <a:rPr lang="es-ES" sz="2000" dirty="0" smtClean="0"/>
              <a:t> and </a:t>
            </a:r>
            <a:r>
              <a:rPr lang="es-ES" sz="2000" dirty="0" err="1" smtClean="0"/>
              <a:t>with</a:t>
            </a:r>
            <a:r>
              <a:rPr lang="es-ES" sz="2000" dirty="0" smtClean="0"/>
              <a:t>/</a:t>
            </a:r>
            <a:r>
              <a:rPr lang="es-ES" sz="2000" dirty="0" err="1" smtClean="0"/>
              <a:t>without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inducte</a:t>
            </a:r>
            <a:r>
              <a:rPr lang="es-ES" sz="2000" dirty="0" smtClean="0"/>
              <a:t> </a:t>
            </a:r>
            <a:r>
              <a:rPr lang="es-ES" sz="2000" dirty="0" err="1" smtClean="0"/>
              <a:t>adder</a:t>
            </a:r>
            <a:r>
              <a:rPr lang="es-ES" sz="2000" dirty="0" smtClean="0"/>
              <a:t> are </a:t>
            </a:r>
            <a:r>
              <a:rPr lang="es-ES" sz="2000" dirty="0" err="1" smtClean="0"/>
              <a:t>being</a:t>
            </a:r>
            <a:r>
              <a:rPr lang="es-ES" sz="2000" dirty="0" smtClean="0"/>
              <a:t> </a:t>
            </a:r>
            <a:r>
              <a:rPr lang="es-ES" sz="2000" dirty="0" err="1" smtClean="0"/>
              <a:t>planned</a:t>
            </a:r>
            <a:r>
              <a:rPr lang="es-ES" sz="2000" dirty="0" smtClean="0"/>
              <a:t> </a:t>
            </a:r>
            <a:r>
              <a:rPr lang="es-ES" sz="2000" dirty="0" err="1" smtClean="0"/>
              <a:t>for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two</a:t>
            </a:r>
            <a:r>
              <a:rPr lang="es-ES" sz="2000" dirty="0" smtClean="0"/>
              <a:t> </a:t>
            </a:r>
            <a:r>
              <a:rPr lang="es-ES" sz="2000" dirty="0" err="1" smtClean="0"/>
              <a:t>next</a:t>
            </a:r>
            <a:r>
              <a:rPr lang="es-ES" sz="2000" dirty="0" smtClean="0"/>
              <a:t> </a:t>
            </a:r>
            <a:r>
              <a:rPr lang="es-ES" sz="2000" dirty="0" err="1" smtClean="0"/>
              <a:t>years</a:t>
            </a:r>
            <a:r>
              <a:rPr lang="es-ES" sz="2000" dirty="0" smtClean="0"/>
              <a:t>.</a:t>
            </a:r>
            <a:endParaRPr lang="es-ES" sz="2000" dirty="0" smtClean="0"/>
          </a:p>
          <a:p>
            <a:pPr marL="0" indent="0">
              <a:buNone/>
            </a:pPr>
            <a:endParaRPr lang="es-ES" sz="2000" dirty="0" smtClean="0"/>
          </a:p>
          <a:p>
            <a:pPr marL="0" indent="0">
              <a:buNone/>
            </a:pPr>
            <a:endParaRPr lang="es-ES" sz="2000" dirty="0" smtClean="0"/>
          </a:p>
        </p:txBody>
      </p:sp>
    </p:spTree>
    <p:extLst>
      <p:ext uri="{BB962C8B-B14F-4D97-AF65-F5344CB8AC3E}">
        <p14:creationId xmlns:p14="http://schemas.microsoft.com/office/powerpoint/2010/main" val="420561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ES" sz="2400" b="1" dirty="0" smtClean="0"/>
              <a:t>1) INTRODUCTION</a:t>
            </a:r>
            <a:endParaRPr lang="es-ES" sz="2400" b="1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6" t="18799" r="16611" b="13210"/>
          <a:stretch/>
        </p:blipFill>
        <p:spPr bwMode="auto">
          <a:xfrm>
            <a:off x="1808816" y="980728"/>
            <a:ext cx="5715512" cy="29842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043608" y="4221088"/>
            <a:ext cx="7200800" cy="64633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extraction</a:t>
            </a:r>
            <a:r>
              <a:rPr lang="es-ES" dirty="0" smtClean="0"/>
              <a:t> </a:t>
            </a:r>
            <a:r>
              <a:rPr lang="es-ES" dirty="0" err="1" smtClean="0"/>
              <a:t>kicker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Damping</a:t>
            </a:r>
            <a:r>
              <a:rPr lang="es-ES" dirty="0" smtClean="0"/>
              <a:t> </a:t>
            </a:r>
            <a:r>
              <a:rPr lang="es-ES" dirty="0" err="1" smtClean="0"/>
              <a:t>Rings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</a:t>
            </a:r>
            <a:r>
              <a:rPr lang="es-ES" dirty="0" err="1" smtClean="0"/>
              <a:t>deflect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e</a:t>
            </a:r>
            <a:r>
              <a:rPr lang="es-ES" baseline="30000" dirty="0" smtClean="0"/>
              <a:t>-</a:t>
            </a:r>
            <a:r>
              <a:rPr lang="es-ES" dirty="0" smtClean="0"/>
              <a:t>/e</a:t>
            </a:r>
            <a:r>
              <a:rPr lang="es-ES" baseline="30000" dirty="0" smtClean="0"/>
              <a:t>+</a:t>
            </a:r>
            <a:r>
              <a:rPr lang="es-ES" dirty="0" smtClean="0"/>
              <a:t> </a:t>
            </a:r>
            <a:r>
              <a:rPr lang="es-ES" dirty="0" err="1" smtClean="0"/>
              <a:t>beam</a:t>
            </a:r>
            <a:r>
              <a:rPr lang="es-ES" dirty="0" smtClean="0"/>
              <a:t> 1.5 </a:t>
            </a:r>
            <a:r>
              <a:rPr lang="es-ES" dirty="0" err="1" smtClean="0"/>
              <a:t>mrad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horizontal </a:t>
            </a:r>
            <a:r>
              <a:rPr lang="es-ES" dirty="0" err="1" smtClean="0"/>
              <a:t>plane</a:t>
            </a:r>
            <a:r>
              <a:rPr lang="es-ES" dirty="0" smtClean="0"/>
              <a:t>. 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395536" y="5382508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ES" sz="1600" dirty="0" err="1" smtClean="0"/>
              <a:t>Beam</a:t>
            </a:r>
            <a:r>
              <a:rPr lang="es-ES" sz="1600" dirty="0" smtClean="0"/>
              <a:t> </a:t>
            </a:r>
            <a:r>
              <a:rPr lang="es-ES" sz="1600" dirty="0" err="1" smtClean="0"/>
              <a:t>current</a:t>
            </a:r>
            <a:r>
              <a:rPr lang="es-ES" sz="1600" dirty="0"/>
              <a:t> </a:t>
            </a:r>
            <a:r>
              <a:rPr lang="es-ES" sz="1600" dirty="0" smtClean="0"/>
              <a:t>= 110 A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s-ES" sz="1600" dirty="0" err="1" smtClean="0"/>
              <a:t>Bunch</a:t>
            </a:r>
            <a:r>
              <a:rPr lang="es-ES" sz="1600" dirty="0" smtClean="0"/>
              <a:t> </a:t>
            </a:r>
            <a:r>
              <a:rPr lang="es-ES" sz="1600" dirty="0" err="1" smtClean="0"/>
              <a:t>length</a:t>
            </a:r>
            <a:r>
              <a:rPr lang="es-ES" sz="1600" dirty="0" smtClean="0"/>
              <a:t> = 6 </a:t>
            </a:r>
            <a:r>
              <a:rPr lang="es-ES" sz="1600" dirty="0" err="1" smtClean="0"/>
              <a:t>ps</a:t>
            </a:r>
            <a:endParaRPr lang="es-ES" sz="16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s-ES" sz="1600" dirty="0" err="1" smtClean="0"/>
              <a:t>Minimum</a:t>
            </a:r>
            <a:r>
              <a:rPr lang="es-ES" sz="1600" dirty="0" smtClean="0"/>
              <a:t> </a:t>
            </a:r>
            <a:r>
              <a:rPr lang="es-ES" sz="1600" dirty="0" err="1" smtClean="0"/>
              <a:t>spacing</a:t>
            </a:r>
            <a:r>
              <a:rPr lang="es-ES" sz="1600" dirty="0" smtClean="0"/>
              <a:t> </a:t>
            </a:r>
            <a:r>
              <a:rPr lang="es-ES" sz="1600" dirty="0" err="1" smtClean="0"/>
              <a:t>between</a:t>
            </a:r>
            <a:r>
              <a:rPr lang="es-ES" sz="1600" dirty="0" smtClean="0"/>
              <a:t> </a:t>
            </a:r>
            <a:r>
              <a:rPr lang="es-ES" sz="1600" dirty="0" err="1" smtClean="0"/>
              <a:t>bunches</a:t>
            </a:r>
            <a:r>
              <a:rPr lang="es-ES" sz="1600" dirty="0" smtClean="0"/>
              <a:t> = 1 </a:t>
            </a:r>
            <a:r>
              <a:rPr lang="es-ES" sz="1600" dirty="0" err="1" smtClean="0"/>
              <a:t>ns</a:t>
            </a:r>
            <a:endParaRPr lang="es-ES" sz="1600" dirty="0" smtClean="0"/>
          </a:p>
        </p:txBody>
      </p:sp>
      <p:sp>
        <p:nvSpPr>
          <p:cNvPr id="11" name="10 CuadroTexto"/>
          <p:cNvSpPr txBox="1"/>
          <p:nvPr/>
        </p:nvSpPr>
        <p:spPr>
          <a:xfrm>
            <a:off x="4666572" y="5373216"/>
            <a:ext cx="4153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ES" sz="1600" dirty="0" err="1" smtClean="0"/>
              <a:t>Beam</a:t>
            </a:r>
            <a:r>
              <a:rPr lang="es-ES" sz="1600" dirty="0" smtClean="0"/>
              <a:t> </a:t>
            </a:r>
            <a:r>
              <a:rPr lang="es-ES" sz="1600" dirty="0" err="1" smtClean="0"/>
              <a:t>current</a:t>
            </a:r>
            <a:r>
              <a:rPr lang="es-ES" sz="1600" dirty="0"/>
              <a:t> </a:t>
            </a:r>
            <a:r>
              <a:rPr lang="es-ES" sz="1600" dirty="0" smtClean="0"/>
              <a:t>= 120 A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s-ES" sz="1600" dirty="0" err="1" smtClean="0"/>
              <a:t>Bunch</a:t>
            </a:r>
            <a:r>
              <a:rPr lang="es-ES" sz="1600" dirty="0" smtClean="0"/>
              <a:t> </a:t>
            </a:r>
            <a:r>
              <a:rPr lang="es-ES" sz="1600" dirty="0" err="1" smtClean="0"/>
              <a:t>length</a:t>
            </a:r>
            <a:r>
              <a:rPr lang="es-ES" sz="1600" dirty="0" smtClean="0"/>
              <a:t> = 5.3 </a:t>
            </a:r>
            <a:r>
              <a:rPr lang="es-ES" sz="1600" dirty="0" err="1" smtClean="0"/>
              <a:t>ps</a:t>
            </a:r>
            <a:endParaRPr lang="es-ES" sz="16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s-ES" sz="1600" dirty="0" err="1" smtClean="0"/>
              <a:t>Minimum</a:t>
            </a:r>
            <a:r>
              <a:rPr lang="es-ES" sz="1600" dirty="0" smtClean="0"/>
              <a:t> </a:t>
            </a:r>
            <a:r>
              <a:rPr lang="es-ES" sz="1600" dirty="0" err="1" smtClean="0"/>
              <a:t>spacing</a:t>
            </a:r>
            <a:r>
              <a:rPr lang="es-ES" sz="1600" dirty="0" smtClean="0"/>
              <a:t> </a:t>
            </a:r>
            <a:r>
              <a:rPr lang="es-ES" sz="1600" dirty="0" err="1" smtClean="0"/>
              <a:t>between</a:t>
            </a:r>
            <a:r>
              <a:rPr lang="es-ES" sz="1600" dirty="0" smtClean="0"/>
              <a:t> </a:t>
            </a:r>
            <a:r>
              <a:rPr lang="es-ES" sz="1600" dirty="0" err="1" smtClean="0"/>
              <a:t>bunches</a:t>
            </a:r>
            <a:r>
              <a:rPr lang="es-ES" sz="1600" dirty="0" smtClean="0"/>
              <a:t> = 0.5 </a:t>
            </a:r>
            <a:r>
              <a:rPr lang="es-ES" sz="1600" dirty="0" err="1" smtClean="0"/>
              <a:t>ns</a:t>
            </a:r>
            <a:endParaRPr lang="es-ES" sz="1600" dirty="0" smtClean="0"/>
          </a:p>
        </p:txBody>
      </p:sp>
      <p:sp>
        <p:nvSpPr>
          <p:cNvPr id="12" name="11 CuadroTexto"/>
          <p:cNvSpPr txBox="1"/>
          <p:nvPr/>
        </p:nvSpPr>
        <p:spPr>
          <a:xfrm>
            <a:off x="395536" y="501317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00B050"/>
                </a:solidFill>
              </a:rPr>
              <a:t>1 GHz </a:t>
            </a:r>
            <a:r>
              <a:rPr lang="es-ES" b="1" dirty="0" err="1" smtClean="0">
                <a:solidFill>
                  <a:srgbClr val="00B050"/>
                </a:solidFill>
              </a:rPr>
              <a:t>baseline</a:t>
            </a:r>
            <a:endParaRPr lang="es-ES" b="1" dirty="0">
              <a:solidFill>
                <a:srgbClr val="00B05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788024" y="501317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rgbClr val="00B050"/>
                </a:solidFill>
              </a:rPr>
              <a:t>2</a:t>
            </a:r>
            <a:r>
              <a:rPr lang="es-ES" b="1" dirty="0" smtClean="0">
                <a:solidFill>
                  <a:srgbClr val="00B050"/>
                </a:solidFill>
              </a:rPr>
              <a:t> GHz </a:t>
            </a:r>
            <a:r>
              <a:rPr lang="es-ES" b="1" dirty="0" err="1" smtClean="0">
                <a:solidFill>
                  <a:srgbClr val="00B050"/>
                </a:solidFill>
              </a:rPr>
              <a:t>baseline</a:t>
            </a:r>
            <a:endParaRPr lang="es-ES" b="1" dirty="0">
              <a:solidFill>
                <a:srgbClr val="00B05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940152" y="3595603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E</a:t>
            </a:r>
            <a:r>
              <a:rPr lang="es-ES" b="1" baseline="-25000" dirty="0" smtClean="0"/>
              <a:t>b</a:t>
            </a:r>
            <a:r>
              <a:rPr lang="es-ES" b="1" dirty="0" smtClean="0"/>
              <a:t> = 2.86 </a:t>
            </a:r>
            <a:r>
              <a:rPr lang="es-ES" b="1" dirty="0" err="1" smtClean="0"/>
              <a:t>GeV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3644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8640960" cy="764704"/>
          </a:xfrm>
        </p:spPr>
        <p:txBody>
          <a:bodyPr>
            <a:normAutofit/>
          </a:bodyPr>
          <a:lstStyle/>
          <a:p>
            <a:pPr algn="l"/>
            <a:r>
              <a:rPr lang="es-ES" sz="2400" b="1" dirty="0"/>
              <a:t>2</a:t>
            </a:r>
            <a:r>
              <a:rPr lang="es-ES" sz="2400" b="1" dirty="0" smtClean="0"/>
              <a:t>) CROSS SECTION DESIGN OF THE STRIPLINE KICKER FOR CLIC DR</a:t>
            </a:r>
            <a:endParaRPr lang="es-ES" sz="2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sz="2000" dirty="0" smtClean="0"/>
          </a:p>
          <a:p>
            <a:pPr marL="0" indent="0">
              <a:buNone/>
            </a:pPr>
            <a:endParaRPr lang="es-ES" sz="2000" dirty="0" smtClean="0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92696"/>
            <a:ext cx="4424363" cy="3214688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692696"/>
            <a:ext cx="4424363" cy="321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645024"/>
            <a:ext cx="4424363" cy="3214688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5148064" y="3907384"/>
            <a:ext cx="3672408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400" dirty="0" err="1"/>
              <a:t>P</a:t>
            </a:r>
            <a:r>
              <a:rPr lang="es-ES" sz="1400" dirty="0" err="1" smtClean="0"/>
              <a:t>lots</a:t>
            </a:r>
            <a:r>
              <a:rPr lang="es-ES" sz="1400" dirty="0" smtClean="0"/>
              <a:t> </a:t>
            </a:r>
            <a:r>
              <a:rPr lang="es-ES" sz="1400" dirty="0" err="1" smtClean="0"/>
              <a:t>normalized</a:t>
            </a:r>
            <a:r>
              <a:rPr lang="es-ES" sz="1400" dirty="0" smtClean="0"/>
              <a:t> </a:t>
            </a:r>
            <a:r>
              <a:rPr lang="es-ES" sz="1400" dirty="0" err="1" smtClean="0"/>
              <a:t>to</a:t>
            </a:r>
            <a:r>
              <a:rPr lang="es-ES" sz="1400" dirty="0" smtClean="0"/>
              <a:t> a </a:t>
            </a:r>
            <a:r>
              <a:rPr lang="es-ES" sz="1400" dirty="0" err="1" smtClean="0"/>
              <a:t>power</a:t>
            </a:r>
            <a:r>
              <a:rPr lang="es-ES" sz="1400" dirty="0" smtClean="0"/>
              <a:t> input of 3.125 MW, </a:t>
            </a:r>
            <a:r>
              <a:rPr lang="es-ES" sz="1400" dirty="0" err="1" smtClean="0"/>
              <a:t>which</a:t>
            </a:r>
            <a:r>
              <a:rPr lang="es-ES" sz="1400" dirty="0" smtClean="0"/>
              <a:t> </a:t>
            </a:r>
            <a:r>
              <a:rPr lang="es-ES" sz="1400" dirty="0" err="1" smtClean="0"/>
              <a:t>corresponds</a:t>
            </a:r>
            <a:r>
              <a:rPr lang="es-ES" sz="1400" dirty="0" smtClean="0"/>
              <a:t> </a:t>
            </a:r>
            <a:r>
              <a:rPr lang="es-ES" sz="1400" dirty="0" err="1" smtClean="0"/>
              <a:t>to</a:t>
            </a:r>
            <a:r>
              <a:rPr lang="es-ES" sz="1400" dirty="0" smtClean="0"/>
              <a:t> a </a:t>
            </a:r>
            <a:r>
              <a:rPr lang="es-ES" sz="1400" dirty="0" err="1" smtClean="0"/>
              <a:t>voltage</a:t>
            </a:r>
            <a:r>
              <a:rPr lang="es-ES" sz="1400" dirty="0" smtClean="0"/>
              <a:t> input of 12.5 </a:t>
            </a:r>
            <a:r>
              <a:rPr lang="es-ES" sz="1400" dirty="0" err="1" smtClean="0"/>
              <a:t>kV</a:t>
            </a:r>
            <a:endParaRPr lang="es-ES" sz="1400" dirty="0" smtClean="0"/>
          </a:p>
        </p:txBody>
      </p:sp>
      <p:sp>
        <p:nvSpPr>
          <p:cNvPr id="13" name="12 CuadroTexto"/>
          <p:cNvSpPr txBox="1"/>
          <p:nvPr/>
        </p:nvSpPr>
        <p:spPr>
          <a:xfrm>
            <a:off x="1931012" y="836712"/>
            <a:ext cx="2424964" cy="30777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400" b="1" dirty="0" smtClean="0"/>
              <a:t>ELECTRIC FIELD ODD MODE</a:t>
            </a:r>
            <a:endParaRPr lang="es-ES" sz="1400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6539524" y="836712"/>
            <a:ext cx="2424964" cy="30777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400" b="1" dirty="0" smtClean="0"/>
              <a:t>ELECTRIC FIELD EVEN MODE</a:t>
            </a:r>
            <a:endParaRPr lang="es-ES" sz="1400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1907703" y="3789040"/>
            <a:ext cx="2880321" cy="30777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400" b="1" dirty="0" smtClean="0"/>
              <a:t>MAGNETIC FIELD ODD/EVEN MODE</a:t>
            </a:r>
            <a:endParaRPr lang="es-ES" sz="14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4788024" y="5013176"/>
            <a:ext cx="4032448" cy="92333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s-ES" dirty="0" err="1" smtClean="0"/>
              <a:t>Maximum</a:t>
            </a:r>
            <a:r>
              <a:rPr lang="es-ES" dirty="0" smtClean="0"/>
              <a:t> </a:t>
            </a:r>
            <a:r>
              <a:rPr lang="es-ES" dirty="0" err="1" smtClean="0"/>
              <a:t>electric</a:t>
            </a:r>
            <a:r>
              <a:rPr lang="es-ES" dirty="0" smtClean="0"/>
              <a:t> </a:t>
            </a:r>
            <a:r>
              <a:rPr lang="es-ES" dirty="0" err="1" smtClean="0"/>
              <a:t>field</a:t>
            </a:r>
            <a:r>
              <a:rPr lang="es-ES" dirty="0" smtClean="0"/>
              <a:t> </a:t>
            </a:r>
            <a:r>
              <a:rPr lang="es-ES" dirty="0" err="1" smtClean="0"/>
              <a:t>expected</a:t>
            </a:r>
            <a:r>
              <a:rPr lang="es-ES" dirty="0" smtClean="0"/>
              <a:t> at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kicker</a:t>
            </a:r>
            <a:r>
              <a:rPr lang="es-ES" dirty="0" smtClean="0"/>
              <a:t> </a:t>
            </a:r>
            <a:r>
              <a:rPr lang="es-ES" dirty="0" err="1" smtClean="0"/>
              <a:t>walls</a:t>
            </a:r>
            <a:r>
              <a:rPr lang="es-ES" dirty="0" smtClean="0"/>
              <a:t>: 2 MV/m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s-ES" dirty="0" err="1" smtClean="0"/>
              <a:t>Kilpatrick</a:t>
            </a:r>
            <a:r>
              <a:rPr lang="es-ES" dirty="0" smtClean="0"/>
              <a:t> </a:t>
            </a:r>
            <a:r>
              <a:rPr lang="es-ES" dirty="0" err="1" smtClean="0"/>
              <a:t>limit</a:t>
            </a:r>
            <a:r>
              <a:rPr lang="es-ES" dirty="0" smtClean="0"/>
              <a:t>: 2.35 MV/m</a:t>
            </a:r>
          </a:p>
        </p:txBody>
      </p:sp>
    </p:spTree>
    <p:extLst>
      <p:ext uri="{BB962C8B-B14F-4D97-AF65-F5344CB8AC3E}">
        <p14:creationId xmlns:p14="http://schemas.microsoft.com/office/powerpoint/2010/main" val="100944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8640960" cy="1143000"/>
          </a:xfrm>
        </p:spPr>
        <p:txBody>
          <a:bodyPr>
            <a:normAutofit/>
          </a:bodyPr>
          <a:lstStyle/>
          <a:p>
            <a:pPr algn="l"/>
            <a:r>
              <a:rPr lang="es-ES" sz="2400" b="1" dirty="0" smtClean="0"/>
              <a:t>3) STRIPLINE KICKER EFFICIENCY</a:t>
            </a:r>
            <a:endParaRPr lang="es-ES" sz="2400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4901248" y="1815210"/>
            <a:ext cx="31683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s-ES" sz="1400" dirty="0" smtClean="0"/>
              <a:t>k = </a:t>
            </a:r>
            <a:r>
              <a:rPr lang="el-GR" sz="1400" dirty="0" smtClean="0"/>
              <a:t>ω</a:t>
            </a:r>
            <a:r>
              <a:rPr lang="es-ES" sz="1400" dirty="0" smtClean="0"/>
              <a:t>/c </a:t>
            </a:r>
            <a:r>
              <a:rPr lang="es-ES" sz="1400" dirty="0" err="1" smtClean="0"/>
              <a:t>is</a:t>
            </a:r>
            <a:r>
              <a:rPr lang="es-ES" sz="1400" dirty="0" smtClean="0"/>
              <a:t> </a:t>
            </a:r>
            <a:r>
              <a:rPr lang="es-ES" sz="1400" dirty="0" err="1" smtClean="0"/>
              <a:t>the</a:t>
            </a:r>
            <a:r>
              <a:rPr lang="es-ES" sz="1400" dirty="0" smtClean="0"/>
              <a:t> wave </a:t>
            </a:r>
            <a:r>
              <a:rPr lang="es-ES" sz="1400" dirty="0" err="1" smtClean="0"/>
              <a:t>number</a:t>
            </a:r>
            <a:endParaRPr lang="es-ES" sz="1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s-ES" sz="1400" dirty="0" smtClean="0"/>
              <a:t>h </a:t>
            </a:r>
            <a:r>
              <a:rPr lang="es-ES" sz="1400" dirty="0" err="1" smtClean="0"/>
              <a:t>is</a:t>
            </a:r>
            <a:r>
              <a:rPr lang="es-ES" sz="1400" dirty="0" smtClean="0"/>
              <a:t> </a:t>
            </a:r>
            <a:r>
              <a:rPr lang="es-ES" sz="1400" dirty="0" err="1" smtClean="0"/>
              <a:t>the</a:t>
            </a:r>
            <a:r>
              <a:rPr lang="es-ES" sz="1400" dirty="0" smtClean="0"/>
              <a:t> </a:t>
            </a:r>
            <a:r>
              <a:rPr lang="es-ES" sz="1400" dirty="0" err="1" smtClean="0"/>
              <a:t>electrode</a:t>
            </a:r>
            <a:r>
              <a:rPr lang="es-ES" sz="1400" dirty="0" smtClean="0"/>
              <a:t> </a:t>
            </a:r>
            <a:r>
              <a:rPr lang="es-ES" sz="1400" dirty="0" err="1" smtClean="0"/>
              <a:t>height</a:t>
            </a:r>
            <a:endParaRPr lang="es-ES" sz="1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s-ES" sz="1400" dirty="0" smtClean="0"/>
              <a:t>a </a:t>
            </a:r>
            <a:r>
              <a:rPr lang="es-ES" sz="1400" dirty="0" err="1" smtClean="0"/>
              <a:t>is</a:t>
            </a:r>
            <a:r>
              <a:rPr lang="es-ES" sz="1400" dirty="0" smtClean="0"/>
              <a:t> </a:t>
            </a:r>
            <a:r>
              <a:rPr lang="es-ES" sz="1400" dirty="0" err="1" smtClean="0"/>
              <a:t>the</a:t>
            </a:r>
            <a:r>
              <a:rPr lang="es-ES" sz="1400" dirty="0" smtClean="0"/>
              <a:t> </a:t>
            </a:r>
            <a:r>
              <a:rPr lang="es-ES" sz="1400" dirty="0" err="1" smtClean="0"/>
              <a:t>striplines</a:t>
            </a:r>
            <a:r>
              <a:rPr lang="es-ES" sz="1400" dirty="0" smtClean="0"/>
              <a:t> </a:t>
            </a:r>
            <a:r>
              <a:rPr lang="es-ES" sz="1400" dirty="0" err="1" smtClean="0"/>
              <a:t>aperture</a:t>
            </a:r>
            <a:endParaRPr lang="es-ES" sz="1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s-ES" sz="1400" dirty="0" smtClean="0"/>
              <a:t>Z</a:t>
            </a:r>
            <a:r>
              <a:rPr lang="es-ES" sz="1400" baseline="-25000" dirty="0" smtClean="0"/>
              <a:t>0</a:t>
            </a:r>
            <a:r>
              <a:rPr lang="es-ES" sz="1400" dirty="0" smtClean="0"/>
              <a:t> </a:t>
            </a:r>
            <a:r>
              <a:rPr lang="es-ES" sz="1400" dirty="0" err="1" smtClean="0"/>
              <a:t>is</a:t>
            </a:r>
            <a:r>
              <a:rPr lang="es-ES" sz="1400" dirty="0" smtClean="0"/>
              <a:t> </a:t>
            </a:r>
            <a:r>
              <a:rPr lang="es-ES" sz="1400" dirty="0" err="1" smtClean="0"/>
              <a:t>the</a:t>
            </a:r>
            <a:r>
              <a:rPr lang="es-ES" sz="1400" dirty="0" smtClean="0"/>
              <a:t> </a:t>
            </a:r>
            <a:r>
              <a:rPr lang="es-ES" sz="1400" dirty="0" err="1" smtClean="0"/>
              <a:t>odd</a:t>
            </a:r>
            <a:r>
              <a:rPr lang="es-ES" sz="1400" dirty="0" smtClean="0"/>
              <a:t> </a:t>
            </a:r>
            <a:r>
              <a:rPr lang="es-ES" sz="1400" dirty="0" err="1" smtClean="0"/>
              <a:t>characteristic</a:t>
            </a:r>
            <a:r>
              <a:rPr lang="es-ES" sz="1400" dirty="0" smtClean="0"/>
              <a:t> </a:t>
            </a:r>
            <a:r>
              <a:rPr lang="es-ES" sz="1400" dirty="0" err="1" smtClean="0"/>
              <a:t>impedance</a:t>
            </a:r>
            <a:r>
              <a:rPr lang="es-ES" sz="1400" dirty="0" smtClean="0"/>
              <a:t>.</a:t>
            </a:r>
            <a:endParaRPr lang="es-ES" sz="1400" dirty="0"/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573016"/>
            <a:ext cx="7223760" cy="3000375"/>
          </a:xfrm>
          <a:prstGeom prst="rect">
            <a:avLst/>
          </a:prstGeom>
          <a:ln>
            <a:solidFill>
              <a:schemeClr val="tx1"/>
            </a:solidFill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12 CuadroTexto"/>
              <p:cNvSpPr txBox="1"/>
              <p:nvPr/>
            </p:nvSpPr>
            <p:spPr>
              <a:xfrm>
                <a:off x="656750" y="792224"/>
                <a:ext cx="7848872" cy="8365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/>
                  <a:t>Transverse shunt impedance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latin typeface="Cambria Math"/>
                          </a:rPr>
                          <m:t>𝑹</m:t>
                        </m:r>
                        <m:r>
                          <a:rPr lang="es-ES" sz="1600" b="1" i="1" smtClean="0">
                            <a:latin typeface="Cambria Math"/>
                          </a:rPr>
                          <m:t>′</m:t>
                        </m:r>
                      </m:e>
                      <m:sub>
                        <m:r>
                          <a:rPr lang="es-ES" sz="1600" b="1" i="1" smtClean="0">
                            <a:latin typeface="Cambria Math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1600" b="1" dirty="0" smtClean="0"/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sz="1600" b="1" i="1" smtClean="0">
                            <a:latin typeface="Cambria Math"/>
                            <a:ea typeface="Cambria Math"/>
                          </a:rPr>
                          <m:t>⊥</m:t>
                        </m:r>
                      </m:sub>
                    </m:sSub>
                    <m:sSup>
                      <m:sSupPr>
                        <m:ctrlPr>
                          <a:rPr lang="en-US" sz="16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s-ES" sz="1600" b="1" i="1" smtClean="0">
                            <a:latin typeface="Cambria Math"/>
                          </a:rPr>
                          <m:t>𝑻</m:t>
                        </m:r>
                      </m:e>
                      <m:sup>
                        <m:r>
                          <a:rPr lang="es-ES" sz="16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1600" b="1" dirty="0" smtClean="0"/>
                  <a:t>): </a:t>
                </a:r>
                <a:r>
                  <a:rPr lang="en-US" sz="1600" dirty="0" smtClean="0"/>
                  <a:t>figure of merit which relates the strength of the transverse voltage with the input power. Therefore, it is a measure of the efficiency of the kicker.</a:t>
                </a:r>
                <a:endParaRPr lang="en-US" sz="1600" b="1" dirty="0"/>
              </a:p>
            </p:txBody>
          </p:sp>
        </mc:Choice>
        <mc:Fallback>
          <p:sp>
            <p:nvSpPr>
              <p:cNvPr id="13" name="1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750" y="792224"/>
                <a:ext cx="7848872" cy="836576"/>
              </a:xfrm>
              <a:prstGeom prst="rect">
                <a:avLst/>
              </a:prstGeom>
              <a:blipFill rotWithShape="1">
                <a:blip r:embed="rId3"/>
                <a:stretch>
                  <a:fillRect l="-466" t="-1460" r="-544" b="-875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13 CuadroTexto"/>
          <p:cNvSpPr txBox="1"/>
          <p:nvPr/>
        </p:nvSpPr>
        <p:spPr>
          <a:xfrm>
            <a:off x="827584" y="1628800"/>
            <a:ext cx="3384376" cy="5847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chemeClr val="bg1"/>
                </a:solidFill>
              </a:rPr>
              <a:t>TRANSVERSE SHUNT IMPEDANCE FOR A STRIPLINE KICKER</a:t>
            </a:r>
            <a:endParaRPr lang="es-ES" sz="16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14 CuadroTexto"/>
              <p:cNvSpPr txBox="1"/>
              <p:nvPr/>
            </p:nvSpPr>
            <p:spPr>
              <a:xfrm>
                <a:off x="814505" y="2276872"/>
                <a:ext cx="3531544" cy="1038746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𝑅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′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s-ES" b="0" i="1" smtClean="0">
                          <a:latin typeface="Cambria Math"/>
                        </a:rPr>
                        <m:t>=2</m:t>
                      </m:r>
                      <m:sSub>
                        <m:sSub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func>
                                    <m:funcPr>
                                      <m:ctrlPr>
                                        <a:rPr lang="es-ES" i="1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s-ES">
                                          <a:latin typeface="Cambria Math"/>
                                        </a:rPr>
                                        <m:t>tanh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s-ES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s-ES" i="1">
                                                  <a:latin typeface="Cambria Math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s-E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𝜋</m:t>
                                              </m:r>
                                              <m:r>
                                                <a:rPr lang="es-ES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h</m:t>
                                              </m:r>
                                            </m:num>
                                            <m:den>
                                              <m:r>
                                                <a:rPr lang="es-ES" i="1">
                                                  <a:latin typeface="Cambria Math"/>
                                                </a:rPr>
                                                <m:t>𝑎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</m:func>
                                </m:num>
                                <m:den>
                                  <m:r>
                                    <a:rPr lang="es-ES" i="1">
                                      <a:latin typeface="Cambria Math"/>
                                    </a:rPr>
                                    <m:t>𝑘𝑎</m:t>
                                  </m:r>
                                  <m:r>
                                    <a:rPr lang="es-ES" i="1">
                                      <a:latin typeface="Cambria Math"/>
                                    </a:rPr>
                                    <m:t>/2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s-E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func>
                        <m:func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s-E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s-E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es-ES" b="0" i="1" smtClean="0">
                              <a:latin typeface="Cambria Math"/>
                            </a:rPr>
                            <m:t>(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𝑘𝐿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5" name="1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505" y="2276872"/>
                <a:ext cx="3531544" cy="103874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8575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15 CuadroTexto"/>
              <p:cNvSpPr txBox="1"/>
              <p:nvPr/>
            </p:nvSpPr>
            <p:spPr>
              <a:xfrm>
                <a:off x="2771800" y="3946033"/>
                <a:ext cx="4392549" cy="369332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𝑅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′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s-ES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/>
                            </a:rPr>
                            <m:t>𝑓</m:t>
                          </m:r>
                          <m:r>
                            <a:rPr lang="es-ES" b="0" i="1" smtClean="0">
                              <a:latin typeface="Cambria Math"/>
                              <a:ea typeface="Cambria Math"/>
                            </a:rPr>
                            <m:t>=685 </m:t>
                          </m:r>
                          <m:r>
                            <a:rPr lang="es-ES" b="0" i="1" smtClean="0">
                              <a:latin typeface="Cambria Math"/>
                              <a:ea typeface="Cambria Math"/>
                            </a:rPr>
                            <m:t>𝑘𝐻𝑧</m:t>
                          </m:r>
                          <m:r>
                            <a:rPr lang="es-ES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/>
                              <a:ea typeface="Cambria Math"/>
                            </a:rPr>
                            <m:t>𝑓</m:t>
                          </m:r>
                          <m:r>
                            <a:rPr lang="es-ES" b="0" i="1" smtClean="0">
                              <a:latin typeface="Cambria Math"/>
                              <a:ea typeface="Cambria Math"/>
                            </a:rPr>
                            <m:t>=862 </m:t>
                          </m:r>
                          <m:r>
                            <a:rPr lang="es-ES" b="0" i="1" smtClean="0">
                              <a:latin typeface="Cambria Math"/>
                              <a:ea typeface="Cambria Math"/>
                            </a:rPr>
                            <m:t>𝑘𝐻𝑧</m:t>
                          </m:r>
                        </m:e>
                      </m:d>
                      <m:r>
                        <a:rPr lang="es-ES" b="0" i="1" smtClean="0">
                          <a:latin typeface="Cambria Math"/>
                        </a:rPr>
                        <m:t>=8.6 </m:t>
                      </m:r>
                      <m:r>
                        <a:rPr lang="es-ES" b="0" i="1" smtClean="0">
                          <a:latin typeface="Cambria Math"/>
                        </a:rPr>
                        <m:t>𝑀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  <a:ea typeface="Cambria Math"/>
                        </a:rPr>
                        <m:t>Ω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6" name="15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3946033"/>
                <a:ext cx="4392549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846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78412" y="692696"/>
            <a:ext cx="83529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s-ES" sz="2400" b="1" dirty="0" smtClean="0"/>
              <a:t> </a:t>
            </a:r>
            <a:r>
              <a:rPr lang="es-ES" sz="2400" dirty="0" err="1" smtClean="0">
                <a:latin typeface="Arial Rounded MT Bold" pitchFamily="34" charset="0"/>
              </a:rPr>
              <a:t>Introduction</a:t>
            </a:r>
            <a:endParaRPr lang="es-ES" sz="2400" dirty="0" smtClean="0">
              <a:latin typeface="Arial Rounded MT Bold" pitchFamily="34" charset="0"/>
            </a:endParaRPr>
          </a:p>
          <a:p>
            <a:pPr marL="342900" indent="-342900">
              <a:buFont typeface="+mj-lt"/>
              <a:buAutoNum type="arabicParenR"/>
            </a:pPr>
            <a:endParaRPr lang="es-ES" sz="2400" dirty="0" smtClean="0">
              <a:latin typeface="Arial Rounded MT Bold" pitchFamily="34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es-ES" sz="2400" dirty="0" smtClean="0">
                <a:latin typeface="Arial Rounded MT Bold" pitchFamily="34" charset="0"/>
              </a:rPr>
              <a:t> Cross </a:t>
            </a:r>
            <a:r>
              <a:rPr lang="es-ES" sz="2400" dirty="0" err="1" smtClean="0">
                <a:latin typeface="Arial Rounded MT Bold" pitchFamily="34" charset="0"/>
              </a:rPr>
              <a:t>section</a:t>
            </a:r>
            <a:r>
              <a:rPr lang="es-ES" sz="2400" dirty="0" smtClean="0">
                <a:latin typeface="Arial Rounded MT Bold" pitchFamily="34" charset="0"/>
              </a:rPr>
              <a:t> </a:t>
            </a:r>
            <a:r>
              <a:rPr lang="es-ES" sz="2400" dirty="0" err="1" smtClean="0">
                <a:latin typeface="Arial Rounded MT Bold" pitchFamily="34" charset="0"/>
              </a:rPr>
              <a:t>design</a:t>
            </a:r>
            <a:r>
              <a:rPr lang="es-ES" sz="2400" dirty="0" smtClean="0">
                <a:latin typeface="Arial Rounded MT Bold" pitchFamily="34" charset="0"/>
              </a:rPr>
              <a:t> of </a:t>
            </a:r>
            <a:r>
              <a:rPr lang="es-ES" sz="2400" dirty="0" err="1" smtClean="0">
                <a:latin typeface="Arial Rounded MT Bold" pitchFamily="34" charset="0"/>
              </a:rPr>
              <a:t>the</a:t>
            </a:r>
            <a:r>
              <a:rPr lang="es-ES" sz="2400" dirty="0" smtClean="0">
                <a:latin typeface="Arial Rounded MT Bold" pitchFamily="34" charset="0"/>
              </a:rPr>
              <a:t> </a:t>
            </a:r>
            <a:r>
              <a:rPr lang="es-ES" sz="2400" dirty="0" err="1" smtClean="0">
                <a:latin typeface="Arial Rounded MT Bold" pitchFamily="34" charset="0"/>
              </a:rPr>
              <a:t>stripline</a:t>
            </a:r>
            <a:r>
              <a:rPr lang="es-ES" sz="2400" dirty="0" smtClean="0">
                <a:latin typeface="Arial Rounded MT Bold" pitchFamily="34" charset="0"/>
              </a:rPr>
              <a:t> </a:t>
            </a:r>
            <a:r>
              <a:rPr lang="es-ES" sz="2400" dirty="0" err="1" smtClean="0">
                <a:latin typeface="Arial Rounded MT Bold" pitchFamily="34" charset="0"/>
              </a:rPr>
              <a:t>extraction</a:t>
            </a:r>
            <a:r>
              <a:rPr lang="es-ES" sz="2400" dirty="0" smtClean="0">
                <a:latin typeface="Arial Rounded MT Bold" pitchFamily="34" charset="0"/>
              </a:rPr>
              <a:t> </a:t>
            </a:r>
            <a:r>
              <a:rPr lang="es-ES" sz="2400" dirty="0" err="1" smtClean="0">
                <a:latin typeface="Arial Rounded MT Bold" pitchFamily="34" charset="0"/>
              </a:rPr>
              <a:t>kicker</a:t>
            </a:r>
            <a:r>
              <a:rPr lang="es-ES" sz="2400" dirty="0" smtClean="0">
                <a:latin typeface="Arial Rounded MT Bold" pitchFamily="34" charset="0"/>
              </a:rPr>
              <a:t> </a:t>
            </a:r>
            <a:r>
              <a:rPr lang="es-ES" sz="2400" dirty="0" err="1" smtClean="0">
                <a:latin typeface="Arial Rounded MT Bold" pitchFamily="34" charset="0"/>
              </a:rPr>
              <a:t>for</a:t>
            </a:r>
            <a:r>
              <a:rPr lang="es-ES" sz="2400" dirty="0" smtClean="0">
                <a:latin typeface="Arial Rounded MT Bold" pitchFamily="34" charset="0"/>
              </a:rPr>
              <a:t> </a:t>
            </a:r>
            <a:r>
              <a:rPr lang="es-ES" sz="2400" dirty="0" err="1" smtClean="0">
                <a:latin typeface="Arial Rounded MT Bold" pitchFamily="34" charset="0"/>
              </a:rPr>
              <a:t>the</a:t>
            </a:r>
            <a:r>
              <a:rPr lang="es-ES" sz="2400" dirty="0" smtClean="0">
                <a:latin typeface="Arial Rounded MT Bold" pitchFamily="34" charset="0"/>
              </a:rPr>
              <a:t> </a:t>
            </a:r>
            <a:r>
              <a:rPr lang="es-ES" sz="2400" dirty="0" err="1" smtClean="0">
                <a:latin typeface="Arial Rounded MT Bold" pitchFamily="34" charset="0"/>
              </a:rPr>
              <a:t>the</a:t>
            </a:r>
            <a:r>
              <a:rPr lang="es-ES" sz="2400" dirty="0" smtClean="0">
                <a:latin typeface="Arial Rounded MT Bold" pitchFamily="34" charset="0"/>
              </a:rPr>
              <a:t> CLIC </a:t>
            </a:r>
            <a:r>
              <a:rPr lang="es-ES" sz="2400" dirty="0" smtClean="0">
                <a:latin typeface="Arial Rounded MT Bold" pitchFamily="34" charset="0"/>
              </a:rPr>
              <a:t>DR</a:t>
            </a:r>
          </a:p>
          <a:p>
            <a:pPr marL="342900" indent="-342900">
              <a:buFont typeface="+mj-lt"/>
              <a:buAutoNum type="arabicParenR"/>
            </a:pPr>
            <a:endParaRPr lang="es-ES" sz="2400" dirty="0" smtClean="0">
              <a:latin typeface="Arial Rounded MT Bold" pitchFamily="34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es-ES" sz="2400" dirty="0" smtClean="0">
                <a:latin typeface="Arial Rounded MT Bold" pitchFamily="34" charset="0"/>
              </a:rPr>
              <a:t> </a:t>
            </a:r>
            <a:r>
              <a:rPr lang="es-ES" sz="2400" dirty="0" err="1" smtClean="0">
                <a:latin typeface="Arial Rounded MT Bold" pitchFamily="34" charset="0"/>
              </a:rPr>
              <a:t>Design</a:t>
            </a:r>
            <a:r>
              <a:rPr lang="es-ES" sz="2400" dirty="0" smtClean="0">
                <a:latin typeface="Arial Rounded MT Bold" pitchFamily="34" charset="0"/>
              </a:rPr>
              <a:t> </a:t>
            </a:r>
            <a:r>
              <a:rPr lang="es-ES" sz="2400" dirty="0" err="1" smtClean="0">
                <a:latin typeface="Arial Rounded MT Bold" pitchFamily="34" charset="0"/>
              </a:rPr>
              <a:t>study</a:t>
            </a:r>
            <a:r>
              <a:rPr lang="es-ES" sz="2400" dirty="0" smtClean="0">
                <a:latin typeface="Arial Rounded MT Bold" pitchFamily="34" charset="0"/>
              </a:rPr>
              <a:t> of </a:t>
            </a:r>
            <a:r>
              <a:rPr lang="es-ES" sz="2400" dirty="0" err="1" smtClean="0">
                <a:latin typeface="Arial Rounded MT Bold" pitchFamily="34" charset="0"/>
              </a:rPr>
              <a:t>the</a:t>
            </a:r>
            <a:r>
              <a:rPr lang="es-ES" sz="2400" dirty="0" smtClean="0">
                <a:latin typeface="Arial Rounded MT Bold" pitchFamily="34" charset="0"/>
              </a:rPr>
              <a:t> </a:t>
            </a:r>
            <a:r>
              <a:rPr lang="es-ES" sz="2400" dirty="0" err="1" smtClean="0">
                <a:latin typeface="Arial Rounded MT Bold" pitchFamily="34" charset="0"/>
              </a:rPr>
              <a:t>tapers</a:t>
            </a:r>
            <a:endParaRPr lang="es-ES" sz="2400" dirty="0">
              <a:latin typeface="Arial Rounded MT Bold" pitchFamily="34" charset="0"/>
            </a:endParaRPr>
          </a:p>
          <a:p>
            <a:pPr marL="342900" indent="-342900">
              <a:buFont typeface="+mj-lt"/>
              <a:buAutoNum type="arabicParenR"/>
            </a:pPr>
            <a:endParaRPr lang="es-ES" sz="2400" dirty="0" smtClean="0">
              <a:latin typeface="Arial Rounded MT Bold" pitchFamily="34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es-ES" sz="2400" dirty="0" smtClean="0">
                <a:latin typeface="Arial Rounded MT Bold" pitchFamily="34" charset="0"/>
              </a:rPr>
              <a:t> </a:t>
            </a:r>
            <a:r>
              <a:rPr lang="es-ES" sz="2400" dirty="0" err="1" smtClean="0">
                <a:latin typeface="Arial Rounded MT Bold" pitchFamily="34" charset="0"/>
              </a:rPr>
              <a:t>Beam</a:t>
            </a:r>
            <a:r>
              <a:rPr lang="es-ES" sz="2400" dirty="0" smtClean="0">
                <a:latin typeface="Arial Rounded MT Bold" pitchFamily="34" charset="0"/>
              </a:rPr>
              <a:t> </a:t>
            </a:r>
            <a:r>
              <a:rPr lang="es-ES" sz="2400" dirty="0" err="1" smtClean="0">
                <a:latin typeface="Arial Rounded MT Bold" pitchFamily="34" charset="0"/>
              </a:rPr>
              <a:t>coupling</a:t>
            </a:r>
            <a:r>
              <a:rPr lang="es-ES" sz="2400" dirty="0" smtClean="0">
                <a:latin typeface="Arial Rounded MT Bold" pitchFamily="34" charset="0"/>
              </a:rPr>
              <a:t> </a:t>
            </a:r>
            <a:r>
              <a:rPr lang="es-ES" sz="2400" dirty="0" err="1" smtClean="0">
                <a:latin typeface="Arial Rounded MT Bold" pitchFamily="34" charset="0"/>
              </a:rPr>
              <a:t>impedance</a:t>
            </a:r>
            <a:endParaRPr lang="es-ES" sz="2400" dirty="0" smtClean="0">
              <a:latin typeface="Arial Rounded MT Bold" pitchFamily="34" charset="0"/>
            </a:endParaRPr>
          </a:p>
          <a:p>
            <a:pPr marL="342900" indent="-342900">
              <a:buFont typeface="+mj-lt"/>
              <a:buAutoNum type="arabicParenR"/>
            </a:pPr>
            <a:endParaRPr lang="es-ES" sz="2400" dirty="0">
              <a:latin typeface="Arial Rounded MT Bold" pitchFamily="34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es-ES" sz="2400" dirty="0" smtClean="0">
                <a:latin typeface="Arial Rounded MT Bold" pitchFamily="34" charset="0"/>
              </a:rPr>
              <a:t>Test </a:t>
            </a:r>
            <a:r>
              <a:rPr lang="es-ES" sz="2400" dirty="0" err="1" smtClean="0">
                <a:latin typeface="Arial Rounded MT Bold" pitchFamily="34" charset="0"/>
              </a:rPr>
              <a:t>campaign</a:t>
            </a:r>
            <a:endParaRPr lang="es-ES" sz="2400" dirty="0" smtClean="0">
              <a:latin typeface="Arial Rounded MT Bold" pitchFamily="34" charset="0"/>
            </a:endParaRPr>
          </a:p>
          <a:p>
            <a:pPr marL="342900" indent="-342900">
              <a:buFont typeface="+mj-lt"/>
              <a:buAutoNum type="arabicParenR"/>
            </a:pPr>
            <a:endParaRPr lang="es-ES" sz="2400" dirty="0">
              <a:latin typeface="Arial Rounded MT Bold" pitchFamily="34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es-ES" sz="2400" dirty="0" err="1" smtClean="0">
                <a:latin typeface="Arial Rounded MT Bold" pitchFamily="34" charset="0"/>
              </a:rPr>
              <a:t>Conclusions</a:t>
            </a:r>
            <a:endParaRPr lang="es-ES" sz="2400" dirty="0" smtClean="0">
              <a:latin typeface="Arial Rounded MT Bold" pitchFamily="34" charset="0"/>
            </a:endParaRPr>
          </a:p>
          <a:p>
            <a:pPr marL="342900" indent="-342900">
              <a:buFont typeface="+mj-lt"/>
              <a:buAutoNum type="arabicParenR"/>
            </a:pPr>
            <a:endParaRPr lang="es-ES" sz="3200" b="1" dirty="0"/>
          </a:p>
        </p:txBody>
      </p:sp>
    </p:spTree>
    <p:extLst>
      <p:ext uri="{BB962C8B-B14F-4D97-AF65-F5344CB8AC3E}">
        <p14:creationId xmlns:p14="http://schemas.microsoft.com/office/powerpoint/2010/main" val="157346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ES" sz="2400" b="1" dirty="0" smtClean="0"/>
              <a:t>1) INTRODUCTION</a:t>
            </a:r>
            <a:endParaRPr lang="es-ES" sz="2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2927" y="1124744"/>
            <a:ext cx="5355588" cy="31683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striplines</a:t>
            </a:r>
            <a:r>
              <a:rPr lang="es-ES" sz="2000" dirty="0" smtClean="0"/>
              <a:t> </a:t>
            </a:r>
            <a:r>
              <a:rPr lang="es-ES" sz="2000" dirty="0" err="1" smtClean="0"/>
              <a:t>design</a:t>
            </a:r>
            <a:r>
              <a:rPr lang="es-ES" sz="2000" dirty="0" smtClean="0"/>
              <a:t> can be </a:t>
            </a:r>
            <a:r>
              <a:rPr lang="es-ES" sz="2000" dirty="0" err="1" smtClean="0"/>
              <a:t>divided</a:t>
            </a:r>
            <a:r>
              <a:rPr lang="es-ES" sz="2000" dirty="0" smtClean="0"/>
              <a:t> </a:t>
            </a:r>
            <a:r>
              <a:rPr lang="es-ES" sz="2000" dirty="0" err="1" smtClean="0"/>
              <a:t>into</a:t>
            </a:r>
            <a:r>
              <a:rPr lang="es-ES" sz="2000" dirty="0" smtClean="0"/>
              <a:t> </a:t>
            </a:r>
            <a:r>
              <a:rPr lang="es-ES" sz="2000" dirty="0" err="1" smtClean="0"/>
              <a:t>two</a:t>
            </a:r>
            <a:r>
              <a:rPr lang="es-ES" sz="2000" dirty="0" smtClean="0"/>
              <a:t> </a:t>
            </a:r>
            <a:r>
              <a:rPr lang="es-ES" sz="2000" dirty="0" err="1" smtClean="0"/>
              <a:t>steps</a:t>
            </a:r>
            <a:r>
              <a:rPr lang="es-ES" sz="2000" dirty="0" smtClean="0"/>
              <a:t>:</a:t>
            </a:r>
          </a:p>
          <a:p>
            <a:pPr marL="0" indent="0">
              <a:buNone/>
            </a:pPr>
            <a:endParaRPr lang="es-ES" sz="2000" dirty="0" smtClean="0"/>
          </a:p>
          <a:p>
            <a:pPr lvl="1"/>
            <a:r>
              <a:rPr lang="es-ES" sz="2000" dirty="0"/>
              <a:t>Cross </a:t>
            </a:r>
            <a:r>
              <a:rPr lang="es-ES" sz="2000" dirty="0" err="1"/>
              <a:t>section</a:t>
            </a:r>
            <a:r>
              <a:rPr lang="es-ES" sz="2000" dirty="0"/>
              <a:t> </a:t>
            </a:r>
            <a:r>
              <a:rPr lang="es-ES" sz="2000" dirty="0" err="1"/>
              <a:t>design</a:t>
            </a:r>
            <a:r>
              <a:rPr lang="es-ES" sz="2000" dirty="0"/>
              <a:t>.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striplines</a:t>
            </a:r>
            <a:r>
              <a:rPr lang="es-ES" sz="2000" dirty="0"/>
              <a:t> </a:t>
            </a:r>
            <a:r>
              <a:rPr lang="es-ES" sz="2000" dirty="0" err="1"/>
              <a:t>cross</a:t>
            </a:r>
            <a:r>
              <a:rPr lang="es-ES" sz="2000" dirty="0"/>
              <a:t> </a:t>
            </a:r>
            <a:r>
              <a:rPr lang="es-ES" sz="2000" dirty="0" err="1"/>
              <a:t>section</a:t>
            </a:r>
            <a:r>
              <a:rPr lang="es-ES" sz="2000" dirty="0"/>
              <a:t> defines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characteristic</a:t>
            </a:r>
            <a:r>
              <a:rPr lang="es-ES" sz="2000" dirty="0"/>
              <a:t> </a:t>
            </a:r>
            <a:r>
              <a:rPr lang="es-ES" sz="2000" dirty="0" err="1"/>
              <a:t>impedance</a:t>
            </a:r>
            <a:r>
              <a:rPr lang="es-ES" sz="2000" dirty="0"/>
              <a:t> and </a:t>
            </a:r>
            <a:r>
              <a:rPr lang="es-ES" sz="2000" dirty="0" err="1"/>
              <a:t>field</a:t>
            </a:r>
            <a:r>
              <a:rPr lang="es-ES" sz="2000" dirty="0"/>
              <a:t> </a:t>
            </a:r>
            <a:r>
              <a:rPr lang="es-ES" sz="2000" dirty="0" err="1"/>
              <a:t>homogeneity</a:t>
            </a:r>
            <a:r>
              <a:rPr lang="es-ES" sz="2000" dirty="0"/>
              <a:t> of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striplines</a:t>
            </a:r>
            <a:r>
              <a:rPr lang="es-ES" sz="2000" dirty="0"/>
              <a:t>. </a:t>
            </a:r>
          </a:p>
          <a:p>
            <a:pPr lvl="1"/>
            <a:r>
              <a:rPr lang="es-ES" sz="2000" dirty="0" err="1" smtClean="0"/>
              <a:t>Design</a:t>
            </a:r>
            <a:r>
              <a:rPr lang="es-ES" sz="2000" dirty="0" smtClean="0"/>
              <a:t> of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transition</a:t>
            </a:r>
            <a:r>
              <a:rPr lang="es-ES" sz="2000" dirty="0" smtClean="0"/>
              <a:t> </a:t>
            </a:r>
            <a:r>
              <a:rPr lang="es-ES" sz="2000" dirty="0" err="1" smtClean="0"/>
              <a:t>between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stripline</a:t>
            </a:r>
            <a:r>
              <a:rPr lang="es-ES" sz="2000" dirty="0" smtClean="0"/>
              <a:t> </a:t>
            </a:r>
            <a:r>
              <a:rPr lang="es-ES" sz="2000" dirty="0" err="1" smtClean="0"/>
              <a:t>kicker</a:t>
            </a:r>
            <a:r>
              <a:rPr lang="es-ES" sz="2000" dirty="0" smtClean="0"/>
              <a:t> and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beam</a:t>
            </a:r>
            <a:r>
              <a:rPr lang="es-ES" sz="2000" dirty="0" smtClean="0"/>
              <a:t> pipe. A </a:t>
            </a:r>
            <a:r>
              <a:rPr lang="es-ES" sz="2000" dirty="0" err="1" smtClean="0"/>
              <a:t>suitable</a:t>
            </a:r>
            <a:r>
              <a:rPr lang="es-ES" sz="2000" dirty="0" smtClean="0"/>
              <a:t> </a:t>
            </a:r>
            <a:r>
              <a:rPr lang="es-ES" sz="2000" dirty="0" err="1" smtClean="0"/>
              <a:t>tapering</a:t>
            </a:r>
            <a:r>
              <a:rPr lang="es-ES" sz="2000" dirty="0" smtClean="0"/>
              <a:t> </a:t>
            </a:r>
            <a:r>
              <a:rPr lang="es-ES" sz="2000" dirty="0" err="1" smtClean="0"/>
              <a:t>between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kicker</a:t>
            </a:r>
            <a:r>
              <a:rPr lang="es-ES" sz="2000" dirty="0" smtClean="0"/>
              <a:t> and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beam</a:t>
            </a:r>
            <a:r>
              <a:rPr lang="es-ES" sz="2000" dirty="0" smtClean="0"/>
              <a:t> pipe </a:t>
            </a:r>
            <a:r>
              <a:rPr lang="es-ES" sz="2000" dirty="0" err="1" smtClean="0"/>
              <a:t>is</a:t>
            </a:r>
            <a:r>
              <a:rPr lang="es-ES" sz="2000" dirty="0" smtClean="0"/>
              <a:t> </a:t>
            </a:r>
            <a:r>
              <a:rPr lang="es-ES" sz="2000" dirty="0" err="1" smtClean="0"/>
              <a:t>needed</a:t>
            </a:r>
            <a:r>
              <a:rPr lang="es-ES" sz="2000" dirty="0" smtClean="0"/>
              <a:t> </a:t>
            </a:r>
            <a:r>
              <a:rPr lang="es-ES" sz="2000" dirty="0" err="1" smtClean="0"/>
              <a:t>to</a:t>
            </a:r>
            <a:r>
              <a:rPr lang="es-ES" sz="2000" dirty="0" smtClean="0"/>
              <a:t> reduce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beam</a:t>
            </a:r>
            <a:r>
              <a:rPr lang="es-ES" sz="2000" dirty="0" smtClean="0"/>
              <a:t> </a:t>
            </a:r>
            <a:r>
              <a:rPr lang="es-ES" sz="2000" dirty="0" err="1" smtClean="0"/>
              <a:t>coupling</a:t>
            </a:r>
            <a:r>
              <a:rPr lang="es-ES" sz="2000" dirty="0" smtClean="0"/>
              <a:t> </a:t>
            </a:r>
            <a:r>
              <a:rPr lang="es-ES" sz="2000" dirty="0" err="1" smtClean="0"/>
              <a:t>impedance</a:t>
            </a:r>
            <a:r>
              <a:rPr lang="es-ES" sz="2000" dirty="0" smtClean="0"/>
              <a:t>.</a:t>
            </a:r>
            <a:endParaRPr lang="es-ES" sz="2000" dirty="0"/>
          </a:p>
          <a:p>
            <a:pPr marL="457200" lvl="1" indent="0">
              <a:buNone/>
            </a:pPr>
            <a:endParaRPr lang="es-ES" sz="2000" dirty="0" smtClean="0"/>
          </a:p>
        </p:txBody>
      </p:sp>
      <p:sp>
        <p:nvSpPr>
          <p:cNvPr id="5" name="4 CuadroTexto"/>
          <p:cNvSpPr txBox="1"/>
          <p:nvPr/>
        </p:nvSpPr>
        <p:spPr>
          <a:xfrm>
            <a:off x="323528" y="6165304"/>
            <a:ext cx="8456984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/>
              <a:t>Once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design</a:t>
            </a:r>
            <a:r>
              <a:rPr lang="es-ES" dirty="0"/>
              <a:t> has </a:t>
            </a:r>
            <a:r>
              <a:rPr lang="es-ES" dirty="0" err="1"/>
              <a:t>finished</a:t>
            </a:r>
            <a:r>
              <a:rPr lang="es-ES" dirty="0"/>
              <a:t>,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stripline</a:t>
            </a:r>
            <a:r>
              <a:rPr lang="es-ES" dirty="0"/>
              <a:t> </a:t>
            </a:r>
            <a:r>
              <a:rPr lang="es-ES" dirty="0" err="1"/>
              <a:t>kicker</a:t>
            </a:r>
            <a:r>
              <a:rPr lang="es-ES" dirty="0"/>
              <a:t> </a:t>
            </a:r>
            <a:r>
              <a:rPr lang="es-ES" dirty="0" err="1"/>
              <a:t>will</a:t>
            </a:r>
            <a:r>
              <a:rPr lang="es-ES" dirty="0"/>
              <a:t> be </a:t>
            </a:r>
            <a:r>
              <a:rPr lang="es-ES" dirty="0" err="1"/>
              <a:t>built</a:t>
            </a:r>
            <a:r>
              <a:rPr lang="es-ES" dirty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Trinos </a:t>
            </a:r>
            <a:r>
              <a:rPr lang="es-ES" dirty="0" err="1" smtClean="0"/>
              <a:t>Vacuum-Projects</a:t>
            </a:r>
            <a:endParaRPr lang="es-ES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734" y="404664"/>
            <a:ext cx="1840706" cy="1693069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197" y="2276872"/>
            <a:ext cx="2286000" cy="1714500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692996"/>
            <a:ext cx="32004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79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8640960" cy="1143000"/>
          </a:xfrm>
        </p:spPr>
        <p:txBody>
          <a:bodyPr>
            <a:normAutofit/>
          </a:bodyPr>
          <a:lstStyle/>
          <a:p>
            <a:pPr algn="l"/>
            <a:r>
              <a:rPr lang="es-ES" sz="2400" b="1" dirty="0"/>
              <a:t>2</a:t>
            </a:r>
            <a:r>
              <a:rPr lang="es-ES" sz="2400" b="1" dirty="0" smtClean="0"/>
              <a:t>) CROSS SECTION DESIGN OF THE STRIPLINE KICKER FOR CLIC DR</a:t>
            </a:r>
            <a:endParaRPr lang="es-ES" sz="2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432047"/>
          </a:xfrm>
          <a:solidFill>
            <a:srgbClr val="92D05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800" dirty="0" err="1" smtClean="0"/>
              <a:t>The</a:t>
            </a:r>
            <a:r>
              <a:rPr lang="es-ES" sz="1800" dirty="0" smtClean="0"/>
              <a:t> </a:t>
            </a:r>
            <a:r>
              <a:rPr lang="es-ES" sz="1800" dirty="0" err="1" smtClean="0"/>
              <a:t>cross</a:t>
            </a:r>
            <a:r>
              <a:rPr lang="es-ES" sz="1800" dirty="0" smtClean="0"/>
              <a:t> </a:t>
            </a:r>
            <a:r>
              <a:rPr lang="es-ES" sz="1800" dirty="0" err="1" smtClean="0"/>
              <a:t>section</a:t>
            </a:r>
            <a:r>
              <a:rPr lang="es-ES" sz="1800" dirty="0" smtClean="0"/>
              <a:t> of </a:t>
            </a:r>
            <a:r>
              <a:rPr lang="es-ES" sz="1800" dirty="0" err="1" smtClean="0"/>
              <a:t>the</a:t>
            </a:r>
            <a:r>
              <a:rPr lang="es-ES" sz="1800" dirty="0" smtClean="0"/>
              <a:t> </a:t>
            </a:r>
            <a:r>
              <a:rPr lang="es-ES" sz="1800" dirty="0" err="1" smtClean="0"/>
              <a:t>striplines</a:t>
            </a:r>
            <a:r>
              <a:rPr lang="es-ES" sz="1800" dirty="0" smtClean="0"/>
              <a:t> </a:t>
            </a:r>
            <a:r>
              <a:rPr lang="es-ES" sz="1800" dirty="0" err="1" smtClean="0"/>
              <a:t>must</a:t>
            </a:r>
            <a:r>
              <a:rPr lang="es-ES" sz="1800" dirty="0" smtClean="0"/>
              <a:t> be </a:t>
            </a:r>
            <a:r>
              <a:rPr lang="es-ES" sz="1800" dirty="0" err="1" smtClean="0"/>
              <a:t>matched</a:t>
            </a:r>
            <a:r>
              <a:rPr lang="es-ES" sz="1800" dirty="0" smtClean="0"/>
              <a:t> </a:t>
            </a:r>
            <a:r>
              <a:rPr lang="es-ES" sz="1800" dirty="0" err="1" smtClean="0"/>
              <a:t>to</a:t>
            </a:r>
            <a:r>
              <a:rPr lang="es-ES" sz="1800" dirty="0" smtClean="0"/>
              <a:t> 50 </a:t>
            </a:r>
            <a:r>
              <a:rPr lang="el-GR" sz="1800" dirty="0" smtClean="0"/>
              <a:t>Ω</a:t>
            </a:r>
            <a:r>
              <a:rPr lang="es-ES" sz="1800" dirty="0" smtClean="0"/>
              <a:t> </a:t>
            </a:r>
            <a:r>
              <a:rPr lang="es-ES" sz="1800" dirty="0" err="1" smtClean="0"/>
              <a:t>characteristic</a:t>
            </a:r>
            <a:r>
              <a:rPr lang="es-ES" sz="1800" dirty="0" smtClean="0"/>
              <a:t> </a:t>
            </a:r>
            <a:r>
              <a:rPr lang="es-ES" sz="1800" dirty="0" err="1" smtClean="0"/>
              <a:t>impedance</a:t>
            </a:r>
            <a:endParaRPr lang="es-ES" sz="1800" dirty="0" smtClean="0"/>
          </a:p>
        </p:txBody>
      </p:sp>
      <p:grpSp>
        <p:nvGrpSpPr>
          <p:cNvPr id="4" name="Group 61"/>
          <p:cNvGrpSpPr/>
          <p:nvPr/>
        </p:nvGrpSpPr>
        <p:grpSpPr>
          <a:xfrm>
            <a:off x="251520" y="1700808"/>
            <a:ext cx="8640960" cy="3817880"/>
            <a:chOff x="251520" y="2564904"/>
            <a:chExt cx="8640960" cy="3817880"/>
          </a:xfrm>
        </p:grpSpPr>
        <p:grpSp>
          <p:nvGrpSpPr>
            <p:cNvPr id="5" name="Group 33"/>
            <p:cNvGrpSpPr/>
            <p:nvPr/>
          </p:nvGrpSpPr>
          <p:grpSpPr>
            <a:xfrm>
              <a:off x="467544" y="4705980"/>
              <a:ext cx="3816424" cy="1531334"/>
              <a:chOff x="539552" y="4423407"/>
              <a:chExt cx="4808627" cy="1598281"/>
            </a:xfrm>
          </p:grpSpPr>
          <p:grpSp>
            <p:nvGrpSpPr>
              <p:cNvPr id="29" name="Group 33"/>
              <p:cNvGrpSpPr>
                <a:grpSpLocks/>
              </p:cNvGrpSpPr>
              <p:nvPr/>
            </p:nvGrpSpPr>
            <p:grpSpPr bwMode="auto">
              <a:xfrm>
                <a:off x="539552" y="4937425"/>
                <a:ext cx="4392613" cy="1084263"/>
                <a:chOff x="2880" y="3201"/>
                <a:chExt cx="2767" cy="683"/>
              </a:xfrm>
            </p:grpSpPr>
            <p:grpSp>
              <p:nvGrpSpPr>
                <p:cNvPr id="32" name="Group 28"/>
                <p:cNvGrpSpPr>
                  <a:grpSpLocks/>
                </p:cNvGrpSpPr>
                <p:nvPr/>
              </p:nvGrpSpPr>
              <p:grpSpPr bwMode="auto">
                <a:xfrm>
                  <a:off x="2880" y="3201"/>
                  <a:ext cx="1814" cy="683"/>
                  <a:chOff x="2971" y="3201"/>
                  <a:chExt cx="1814" cy="683"/>
                </a:xfrm>
              </p:grpSpPr>
              <p:grpSp>
                <p:nvGrpSpPr>
                  <p:cNvPr id="37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2971" y="3201"/>
                    <a:ext cx="1814" cy="683"/>
                    <a:chOff x="2971" y="3201"/>
                    <a:chExt cx="1814" cy="683"/>
                  </a:xfrm>
                </p:grpSpPr>
                <p:sp>
                  <p:nvSpPr>
                    <p:cNvPr id="41" name="Oval 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71" y="3203"/>
                      <a:ext cx="363" cy="681"/>
                    </a:xfrm>
                    <a:prstGeom prst="ellipse">
                      <a:avLst/>
                    </a:prstGeom>
                    <a:noFill/>
                    <a:ln w="158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42" name="Oval 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22" y="3201"/>
                      <a:ext cx="363" cy="681"/>
                    </a:xfrm>
                    <a:prstGeom prst="ellipse">
                      <a:avLst/>
                    </a:prstGeom>
                    <a:noFill/>
                    <a:ln w="158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43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98" y="3203"/>
                      <a:ext cx="1360" cy="0"/>
                    </a:xfrm>
                    <a:prstGeom prst="line">
                      <a:avLst/>
                    </a:prstGeom>
                    <a:noFill/>
                    <a:ln w="158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44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52" y="3884"/>
                      <a:ext cx="1451" cy="0"/>
                    </a:xfrm>
                    <a:prstGeom prst="line">
                      <a:avLst/>
                    </a:prstGeom>
                    <a:noFill/>
                    <a:ln w="158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45" name="Rectangle 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64" y="3213"/>
                      <a:ext cx="272" cy="66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</p:grpSp>
              <p:sp>
                <p:nvSpPr>
                  <p:cNvPr id="38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3606" y="3339"/>
                    <a:ext cx="771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9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3606" y="3731"/>
                    <a:ext cx="771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FF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40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3379" y="3521"/>
                    <a:ext cx="1361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FF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sp>
              <p:nvSpPr>
                <p:cNvPr id="33" name="Line 29"/>
                <p:cNvSpPr>
                  <a:spLocks noChangeShapeType="1"/>
                </p:cNvSpPr>
                <p:nvPr/>
              </p:nvSpPr>
              <p:spPr bwMode="auto">
                <a:xfrm flipH="1">
                  <a:off x="4377" y="3339"/>
                  <a:ext cx="590" cy="182"/>
                </a:xfrm>
                <a:prstGeom prst="line">
                  <a:avLst/>
                </a:prstGeom>
                <a:noFill/>
                <a:ln w="15875">
                  <a:solidFill>
                    <a:srgbClr val="00FF00"/>
                  </a:solidFill>
                  <a:round/>
                  <a:headEnd/>
                  <a:tailEnd type="stealth" w="lg" len="lg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4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4921" y="3209"/>
                  <a:ext cx="726" cy="3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GB" sz="1400" dirty="0">
                      <a:solidFill>
                        <a:srgbClr val="00FF00"/>
                      </a:solidFill>
                    </a:rPr>
                    <a:t>Virtual Ground</a:t>
                  </a:r>
                </a:p>
              </p:txBody>
            </p:sp>
            <p:sp>
              <p:nvSpPr>
                <p:cNvPr id="35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3223" y="3249"/>
                  <a:ext cx="380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GB" sz="1100" b="1" dirty="0">
                      <a:solidFill>
                        <a:srgbClr val="FF0000"/>
                      </a:solidFill>
                    </a:rPr>
                    <a:t>+</a:t>
                  </a:r>
                  <a:r>
                    <a:rPr lang="en-GB" sz="1100" b="1" dirty="0" err="1">
                      <a:solidFill>
                        <a:srgbClr val="FF0000"/>
                      </a:solidFill>
                    </a:rPr>
                    <a:t>ve</a:t>
                  </a:r>
                  <a:endParaRPr lang="en-GB" sz="11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6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3223" y="3647"/>
                  <a:ext cx="317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GB" sz="1100" b="1" dirty="0">
                      <a:solidFill>
                        <a:srgbClr val="0000CC"/>
                      </a:solidFill>
                    </a:rPr>
                    <a:t>-</a:t>
                  </a:r>
                  <a:r>
                    <a:rPr lang="en-GB" sz="1100" b="1" dirty="0" err="1">
                      <a:solidFill>
                        <a:srgbClr val="0000CC"/>
                      </a:solidFill>
                    </a:rPr>
                    <a:t>ve</a:t>
                  </a:r>
                  <a:endParaRPr lang="en-GB" sz="1100" b="1" dirty="0">
                    <a:solidFill>
                      <a:srgbClr val="0000CC"/>
                    </a:solidFill>
                  </a:endParaRPr>
                </a:p>
              </p:txBody>
            </p:sp>
          </p:grpSp>
          <p:sp>
            <p:nvSpPr>
              <p:cNvPr id="30" name="Line 29"/>
              <p:cNvSpPr>
                <a:spLocks noChangeShapeType="1"/>
              </p:cNvSpPr>
              <p:nvPr/>
            </p:nvSpPr>
            <p:spPr bwMode="auto">
              <a:xfrm flipH="1">
                <a:off x="2843808" y="4652243"/>
                <a:ext cx="936625" cy="288925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" name="Text Box 30"/>
              <p:cNvSpPr txBox="1">
                <a:spLocks noChangeArrowheads="1"/>
              </p:cNvSpPr>
              <p:nvPr/>
            </p:nvSpPr>
            <p:spPr bwMode="auto">
              <a:xfrm>
                <a:off x="3779912" y="4423407"/>
                <a:ext cx="1568267" cy="5460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400" dirty="0" smtClean="0"/>
                  <a:t>Beam pipe Ground</a:t>
                </a:r>
                <a:endParaRPr lang="en-GB" sz="1400" dirty="0"/>
              </a:p>
            </p:txBody>
          </p:sp>
        </p:grpSp>
        <p:sp>
          <p:nvSpPr>
            <p:cNvPr id="6" name="TextBox 31"/>
            <p:cNvSpPr txBox="1"/>
            <p:nvPr/>
          </p:nvSpPr>
          <p:spPr bwMode="auto">
            <a:xfrm>
              <a:off x="323528" y="2794048"/>
              <a:ext cx="4248472" cy="2579168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 tIns="27432" bIns="27432" rtlCol="0">
              <a:spAutoFit/>
            </a:bodyPr>
            <a:lstStyle/>
            <a:p>
              <a:r>
                <a:rPr lang="en-GB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Striplines driven to same magnitude, but </a:t>
              </a:r>
              <a:r>
                <a:rPr lang="en-GB" b="1" u="sng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opposite polarity</a:t>
              </a:r>
              <a:r>
                <a:rPr lang="en-GB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, voltage, to extract beam</a:t>
              </a:r>
            </a:p>
            <a:p>
              <a:r>
                <a:rPr lang="en-GB" b="1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  <a:sym typeface="Wingdings"/>
                </a:rPr>
                <a:t> ODD mode characteristic impedance</a:t>
              </a:r>
              <a:r>
                <a:rPr lang="en-GB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</a:p>
            <a:p>
              <a:r>
                <a:rPr lang="en-GB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Total capacitance (C) is given by: </a:t>
              </a:r>
            </a:p>
            <a:p>
              <a:pPr>
                <a:buFont typeface="Wingdings" pitchFamily="2" charset="2"/>
                <a:buChar char="Ø"/>
              </a:pPr>
              <a:r>
                <a:rPr lang="en-GB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 capacitance between a stripline and virtual ground  (</a:t>
              </a:r>
              <a:r>
                <a:rPr lang="fr-FR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fr-FR" baseline="-25000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r>
                <a:rPr lang="en-GB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</a:p>
            <a:p>
              <a:pPr>
                <a:buFont typeface="Wingdings" pitchFamily="2" charset="2"/>
                <a:buChar char="Ø"/>
              </a:pPr>
              <a:r>
                <a:rPr lang="en-GB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 capacitance between a stripline and beam-pipe ground  (2</a:t>
              </a:r>
              <a:r>
                <a:rPr lang="fr-FR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fr-FR" baseline="-25000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r>
                <a:rPr lang="en-GB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) </a:t>
              </a:r>
            </a:p>
            <a:p>
              <a:pPr>
                <a:buFont typeface="Wingdings" pitchFamily="2" charset="2"/>
                <a:buChar char="Ø"/>
              </a:pPr>
              <a:endParaRPr lang="en-GB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7" name="Group 59"/>
            <p:cNvGrpSpPr/>
            <p:nvPr/>
          </p:nvGrpSpPr>
          <p:grpSpPr>
            <a:xfrm>
              <a:off x="5018856" y="4581128"/>
              <a:ext cx="3657600" cy="1656187"/>
              <a:chOff x="5018856" y="4437112"/>
              <a:chExt cx="3657600" cy="1656187"/>
            </a:xfrm>
          </p:grpSpPr>
          <p:sp>
            <p:nvSpPr>
              <p:cNvPr id="11" name="Text Box 31"/>
              <p:cNvSpPr txBox="1">
                <a:spLocks noChangeArrowheads="1"/>
              </p:cNvSpPr>
              <p:nvPr/>
            </p:nvSpPr>
            <p:spPr bwMode="auto">
              <a:xfrm>
                <a:off x="5360169" y="5733256"/>
                <a:ext cx="57998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2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+/-</a:t>
                </a:r>
                <a:r>
                  <a:rPr lang="en-GB" sz="1200" b="1" dirty="0" err="1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ve</a:t>
                </a:r>
                <a:endParaRPr lang="en-GB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grpSp>
            <p:nvGrpSpPr>
              <p:cNvPr id="12" name="Group 58"/>
              <p:cNvGrpSpPr/>
              <p:nvPr/>
            </p:nvGrpSpPr>
            <p:grpSpPr>
              <a:xfrm>
                <a:off x="5018856" y="4437112"/>
                <a:ext cx="3657600" cy="1656187"/>
                <a:chOff x="4499992" y="4437112"/>
                <a:chExt cx="4320483" cy="1656187"/>
              </a:xfrm>
            </p:grpSpPr>
            <p:grpSp>
              <p:nvGrpSpPr>
                <p:cNvPr id="13" name="Group 34"/>
                <p:cNvGrpSpPr/>
                <p:nvPr/>
              </p:nvGrpSpPr>
              <p:grpSpPr>
                <a:xfrm>
                  <a:off x="4499992" y="4437112"/>
                  <a:ext cx="4320483" cy="1656187"/>
                  <a:chOff x="539551" y="4293096"/>
                  <a:chExt cx="4608515" cy="1728592"/>
                </a:xfrm>
              </p:grpSpPr>
              <p:grpSp>
                <p:nvGrpSpPr>
                  <p:cNvPr id="16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539551" y="4937425"/>
                    <a:ext cx="2879725" cy="1084263"/>
                    <a:chOff x="2880" y="3201"/>
                    <a:chExt cx="1814" cy="683"/>
                  </a:xfrm>
                </p:grpSpPr>
                <p:grpSp>
                  <p:nvGrpSpPr>
                    <p:cNvPr id="19" name="Group 2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80" y="3201"/>
                      <a:ext cx="1814" cy="683"/>
                      <a:chOff x="2971" y="3201"/>
                      <a:chExt cx="1814" cy="683"/>
                    </a:xfrm>
                  </p:grpSpPr>
                  <p:grpSp>
                    <p:nvGrpSpPr>
                      <p:cNvPr id="21" name="Group 2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71" y="3201"/>
                        <a:ext cx="1814" cy="683"/>
                        <a:chOff x="2971" y="3201"/>
                        <a:chExt cx="1814" cy="683"/>
                      </a:xfrm>
                    </p:grpSpPr>
                    <p:sp>
                      <p:nvSpPr>
                        <p:cNvPr id="24" name="Oval 1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971" y="3203"/>
                          <a:ext cx="363" cy="681"/>
                        </a:xfrm>
                        <a:prstGeom prst="ellipse">
                          <a:avLst/>
                        </a:prstGeom>
                        <a:noFill/>
                        <a:ln w="158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5" name="Oval 1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422" y="3201"/>
                          <a:ext cx="363" cy="681"/>
                        </a:xfrm>
                        <a:prstGeom prst="ellipse">
                          <a:avLst/>
                        </a:prstGeom>
                        <a:noFill/>
                        <a:ln w="158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6" name="Line 1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198" y="3203"/>
                          <a:ext cx="1360" cy="0"/>
                        </a:xfrm>
                        <a:prstGeom prst="line">
                          <a:avLst/>
                        </a:prstGeom>
                        <a:noFill/>
                        <a:ln w="158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7" name="Line 2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152" y="3884"/>
                          <a:ext cx="1451" cy="0"/>
                        </a:xfrm>
                        <a:prstGeom prst="line">
                          <a:avLst/>
                        </a:prstGeom>
                        <a:noFill/>
                        <a:ln w="158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8" name="Rectangle 2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64" y="3213"/>
                          <a:ext cx="272" cy="66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9525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sp>
                    <p:nvSpPr>
                      <p:cNvPr id="22" name="Line 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606" y="3339"/>
                        <a:ext cx="771" cy="0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23" name="Line 2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606" y="3731"/>
                        <a:ext cx="771" cy="0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</p:grpSp>
                <p:sp>
                  <p:nvSpPr>
                    <p:cNvPr id="20" name="Text Box 3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154" y="3249"/>
                      <a:ext cx="441" cy="18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en-GB" sz="1200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+/-</a:t>
                      </a:r>
                      <a:r>
                        <a:rPr lang="en-GB" sz="1200" b="1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ve</a:t>
                      </a:r>
                      <a:endParaRPr lang="en-GB" sz="12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p:txBody>
                </p:sp>
              </p:grpSp>
              <p:sp>
                <p:nvSpPr>
                  <p:cNvPr id="17" name="Line 2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843808" y="4652243"/>
                    <a:ext cx="936625" cy="288925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stealth" w="lg" len="lg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8" name="Text Box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79913" y="4293096"/>
                    <a:ext cx="1368153" cy="54609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GB" sz="1400" dirty="0" smtClean="0"/>
                      <a:t>Beam pipe Ground</a:t>
                    </a:r>
                    <a:endParaRPr lang="en-GB" sz="1400" dirty="0"/>
                  </a:p>
                </p:txBody>
              </p:sp>
            </p:grpSp>
            <p:cxnSp>
              <p:nvCxnSpPr>
                <p:cNvPr id="14" name="Straight Arrow Connector 54"/>
                <p:cNvCxnSpPr/>
                <p:nvPr/>
              </p:nvCxnSpPr>
              <p:spPr>
                <a:xfrm flipH="1">
                  <a:off x="5508104" y="5517232"/>
                  <a:ext cx="1584176" cy="0"/>
                </a:xfrm>
                <a:prstGeom prst="straightConnector1">
                  <a:avLst/>
                </a:prstGeom>
                <a:ln w="19050">
                  <a:solidFill>
                    <a:srgbClr val="0000F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TextBox 55"/>
                <p:cNvSpPr txBox="1"/>
                <p:nvPr/>
              </p:nvSpPr>
              <p:spPr bwMode="auto">
                <a:xfrm>
                  <a:off x="6438842" y="5479544"/>
                  <a:ext cx="864095" cy="301621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/>
                  <a:tailEnd/>
                </a:ln>
              </p:spPr>
              <p:txBody>
                <a:bodyPr wrap="square" tIns="27432" bIns="27432" rtlCol="0">
                  <a:spAutoFit/>
                </a:bodyPr>
                <a:lstStyle/>
                <a:p>
                  <a:r>
                    <a:rPr lang="en-GB" sz="1600" b="1" dirty="0" smtClean="0">
                      <a:solidFill>
                        <a:srgbClr val="0000CC"/>
                      </a:solidFill>
                      <a:latin typeface="Times New Roman" pitchFamily="18" charset="0"/>
                      <a:cs typeface="Times New Roman" pitchFamily="18" charset="0"/>
                    </a:rPr>
                    <a:t>Beam</a:t>
                  </a:r>
                </a:p>
              </p:txBody>
            </p:sp>
          </p:grpSp>
        </p:grpSp>
        <p:sp>
          <p:nvSpPr>
            <p:cNvPr id="8" name="TextBox 56"/>
            <p:cNvSpPr txBox="1"/>
            <p:nvPr/>
          </p:nvSpPr>
          <p:spPr bwMode="auto">
            <a:xfrm>
              <a:off x="4716016" y="2924944"/>
              <a:ext cx="4176464" cy="1994392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 tIns="27432" bIns="27432" rtlCol="0">
              <a:spAutoFit/>
            </a:bodyPr>
            <a:lstStyle/>
            <a:p>
              <a:r>
                <a:rPr lang="en-GB" b="1" u="sng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Same polarity</a:t>
              </a:r>
              <a:r>
                <a:rPr lang="en-GB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 and magnitude of current / voltage induced on both striplines by beam. </a:t>
              </a:r>
            </a:p>
            <a:p>
              <a:r>
                <a:rPr lang="en-GB" b="1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  <a:sym typeface="Wingdings"/>
                </a:rPr>
                <a:t> EVEN mode characteristic impedance</a:t>
              </a:r>
              <a:endParaRPr lang="en-GB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GB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Capacitance (C) is given by:</a:t>
              </a:r>
            </a:p>
            <a:p>
              <a:pPr>
                <a:buFont typeface="Wingdings" pitchFamily="2" charset="2"/>
                <a:buChar char="Ø"/>
              </a:pPr>
              <a:r>
                <a:rPr lang="en-GB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 capacitance between a stripline and beam-pipe ground  (</a:t>
              </a:r>
              <a:r>
                <a:rPr lang="fr-FR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fr-FR" baseline="-25000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r>
                <a:rPr lang="en-GB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)  </a:t>
              </a:r>
            </a:p>
          </p:txBody>
        </p:sp>
        <p:sp>
          <p:nvSpPr>
            <p:cNvPr id="9" name="Rounded Rectangle 57"/>
            <p:cNvSpPr/>
            <p:nvPr/>
          </p:nvSpPr>
          <p:spPr>
            <a:xfrm>
              <a:off x="251520" y="2564904"/>
              <a:ext cx="4248472" cy="381642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ounded Rectangle 60"/>
            <p:cNvSpPr/>
            <p:nvPr/>
          </p:nvSpPr>
          <p:spPr>
            <a:xfrm>
              <a:off x="4644008" y="2566784"/>
              <a:ext cx="4248472" cy="38160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6" name="45 CuadroTexto"/>
          <p:cNvSpPr txBox="1"/>
          <p:nvPr/>
        </p:nvSpPr>
        <p:spPr>
          <a:xfrm>
            <a:off x="323528" y="5733256"/>
            <a:ext cx="8208912" cy="92333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 err="1" smtClean="0"/>
              <a:t>Goal</a:t>
            </a:r>
            <a:r>
              <a:rPr lang="es-ES" b="1" dirty="0" smtClean="0"/>
              <a:t>: </a:t>
            </a:r>
            <a:r>
              <a:rPr lang="es-ES" dirty="0" err="1" smtClean="0"/>
              <a:t>achieve</a:t>
            </a:r>
            <a:r>
              <a:rPr lang="es-ES" dirty="0" smtClean="0"/>
              <a:t> 50 </a:t>
            </a:r>
            <a:r>
              <a:rPr lang="el-GR" dirty="0" smtClean="0"/>
              <a:t>Ω</a:t>
            </a:r>
            <a:r>
              <a:rPr lang="es-ES" dirty="0" smtClean="0"/>
              <a:t> </a:t>
            </a:r>
            <a:r>
              <a:rPr lang="es-ES" dirty="0" err="1" smtClean="0"/>
              <a:t>characteristic</a:t>
            </a:r>
            <a:r>
              <a:rPr lang="es-ES" dirty="0" smtClean="0"/>
              <a:t> </a:t>
            </a:r>
            <a:r>
              <a:rPr lang="es-ES" dirty="0" err="1" smtClean="0"/>
              <a:t>impedance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even</a:t>
            </a:r>
            <a:r>
              <a:rPr lang="es-ES" dirty="0" smtClean="0"/>
              <a:t> </a:t>
            </a:r>
            <a:r>
              <a:rPr lang="es-ES" dirty="0" err="1" smtClean="0"/>
              <a:t>mode</a:t>
            </a:r>
            <a:r>
              <a:rPr lang="es-ES" dirty="0" smtClean="0"/>
              <a:t>, </a:t>
            </a:r>
            <a:r>
              <a:rPr lang="es-ES" dirty="0" err="1" smtClean="0"/>
              <a:t>while</a:t>
            </a:r>
            <a:r>
              <a:rPr lang="es-ES" dirty="0" smtClean="0"/>
              <a:t> </a:t>
            </a:r>
            <a:r>
              <a:rPr lang="es-ES" dirty="0" err="1" smtClean="0"/>
              <a:t>keeping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odd</a:t>
            </a:r>
            <a:r>
              <a:rPr lang="es-ES" dirty="0" smtClean="0"/>
              <a:t> </a:t>
            </a:r>
            <a:r>
              <a:rPr lang="es-ES" dirty="0" err="1" smtClean="0"/>
              <a:t>characteristic</a:t>
            </a:r>
            <a:r>
              <a:rPr lang="es-ES" dirty="0" smtClean="0"/>
              <a:t> </a:t>
            </a:r>
            <a:r>
              <a:rPr lang="es-ES" dirty="0" err="1" smtClean="0"/>
              <a:t>impedance</a:t>
            </a:r>
            <a:r>
              <a:rPr lang="es-ES" dirty="0" smtClean="0"/>
              <a:t> as </a:t>
            </a:r>
            <a:r>
              <a:rPr lang="es-ES" dirty="0" err="1" smtClean="0"/>
              <a:t>close</a:t>
            </a:r>
            <a:r>
              <a:rPr lang="es-ES" dirty="0" smtClean="0"/>
              <a:t> as </a:t>
            </a:r>
            <a:r>
              <a:rPr lang="es-ES" dirty="0" err="1" smtClean="0"/>
              <a:t>possible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50 </a:t>
            </a:r>
            <a:r>
              <a:rPr lang="el-GR" dirty="0" smtClean="0"/>
              <a:t>Ω</a:t>
            </a:r>
            <a:r>
              <a:rPr lang="es-ES" dirty="0" smtClean="0"/>
              <a:t>. </a:t>
            </a:r>
            <a:r>
              <a:rPr lang="es-ES" dirty="0" err="1" smtClean="0"/>
              <a:t>Furthermore</a:t>
            </a:r>
            <a:r>
              <a:rPr lang="es-ES" dirty="0" smtClean="0"/>
              <a:t>, a </a:t>
            </a:r>
            <a:r>
              <a:rPr lang="es-ES" dirty="0" err="1" smtClean="0"/>
              <a:t>field</a:t>
            </a:r>
            <a:r>
              <a:rPr lang="es-ES" dirty="0" smtClean="0"/>
              <a:t> </a:t>
            </a:r>
            <a:r>
              <a:rPr lang="es-ES" dirty="0" err="1" smtClean="0"/>
              <a:t>homogeneity</a:t>
            </a:r>
            <a:r>
              <a:rPr lang="es-ES" dirty="0" smtClean="0"/>
              <a:t> of ± 0.01% at </a:t>
            </a:r>
            <a:r>
              <a:rPr lang="es-ES" dirty="0" err="1" smtClean="0"/>
              <a:t>the</a:t>
            </a:r>
            <a:r>
              <a:rPr lang="es-ES" dirty="0" smtClean="0"/>
              <a:t> center </a:t>
            </a:r>
            <a:r>
              <a:rPr lang="es-ES" dirty="0" err="1" smtClean="0"/>
              <a:t>between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striplines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required</a:t>
            </a:r>
            <a:r>
              <a:rPr lang="es-ES" dirty="0" smtClean="0"/>
              <a:t>.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93124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8640960" cy="1143000"/>
          </a:xfrm>
        </p:spPr>
        <p:txBody>
          <a:bodyPr>
            <a:normAutofit/>
          </a:bodyPr>
          <a:lstStyle/>
          <a:p>
            <a:pPr algn="l"/>
            <a:r>
              <a:rPr lang="es-ES" sz="2400" b="1" dirty="0"/>
              <a:t>2</a:t>
            </a:r>
            <a:r>
              <a:rPr lang="es-ES" sz="2400" b="1" dirty="0" smtClean="0"/>
              <a:t>) CROSS SECTION DESIGN OF THE STRIPLINE KICKER FOR CLIC DR</a:t>
            </a:r>
            <a:endParaRPr lang="es-ES" sz="2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9361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1800" dirty="0" err="1" smtClean="0"/>
              <a:t>Four</a:t>
            </a:r>
            <a:r>
              <a:rPr lang="es-ES" sz="1800" dirty="0" smtClean="0"/>
              <a:t> </a:t>
            </a:r>
            <a:r>
              <a:rPr lang="es-ES" sz="1800" dirty="0" err="1" smtClean="0"/>
              <a:t>possible</a:t>
            </a:r>
            <a:r>
              <a:rPr lang="es-ES" sz="1800" dirty="0" smtClean="0"/>
              <a:t> </a:t>
            </a:r>
            <a:r>
              <a:rPr lang="es-ES" sz="1800" dirty="0" err="1" smtClean="0"/>
              <a:t>cross</a:t>
            </a:r>
            <a:r>
              <a:rPr lang="es-ES" sz="1800" dirty="0" smtClean="0"/>
              <a:t> </a:t>
            </a:r>
            <a:r>
              <a:rPr lang="es-ES" sz="1800" dirty="0" err="1" smtClean="0"/>
              <a:t>sections</a:t>
            </a:r>
            <a:r>
              <a:rPr lang="es-ES" sz="1800" dirty="0" smtClean="0"/>
              <a:t> </a:t>
            </a:r>
            <a:r>
              <a:rPr lang="es-ES" sz="1800" dirty="0" err="1" smtClean="0"/>
              <a:t>have</a:t>
            </a:r>
            <a:r>
              <a:rPr lang="es-ES" sz="1800" dirty="0" smtClean="0"/>
              <a:t> </a:t>
            </a:r>
            <a:r>
              <a:rPr lang="es-ES" sz="1800" dirty="0" err="1" smtClean="0"/>
              <a:t>been</a:t>
            </a:r>
            <a:r>
              <a:rPr lang="es-ES" sz="1800" dirty="0" smtClean="0"/>
              <a:t> </a:t>
            </a:r>
            <a:r>
              <a:rPr lang="es-ES" sz="1800" dirty="0" err="1" smtClean="0"/>
              <a:t>considered</a:t>
            </a:r>
            <a:r>
              <a:rPr lang="es-ES" sz="1800" dirty="0" smtClean="0"/>
              <a:t> </a:t>
            </a:r>
            <a:r>
              <a:rPr lang="es-ES" sz="1800" dirty="0" err="1" smtClean="0"/>
              <a:t>to</a:t>
            </a:r>
            <a:r>
              <a:rPr lang="es-ES" sz="1800" dirty="0" smtClean="0"/>
              <a:t> </a:t>
            </a:r>
            <a:r>
              <a:rPr lang="es-ES" sz="1800" dirty="0" err="1" smtClean="0"/>
              <a:t>start</a:t>
            </a:r>
            <a:r>
              <a:rPr lang="es-ES" sz="1800" dirty="0" smtClean="0"/>
              <a:t> </a:t>
            </a:r>
            <a:r>
              <a:rPr lang="es-ES" sz="1800" dirty="0" err="1" smtClean="0"/>
              <a:t>the</a:t>
            </a:r>
            <a:r>
              <a:rPr lang="es-ES" sz="1800" dirty="0" smtClean="0"/>
              <a:t> </a:t>
            </a:r>
            <a:r>
              <a:rPr lang="es-ES" sz="1800" dirty="0" err="1" smtClean="0"/>
              <a:t>design</a:t>
            </a:r>
            <a:r>
              <a:rPr lang="es-ES" sz="1800" dirty="0" smtClean="0"/>
              <a:t> of </a:t>
            </a:r>
            <a:r>
              <a:rPr lang="es-ES" sz="1800" dirty="0" err="1" smtClean="0"/>
              <a:t>the</a:t>
            </a:r>
            <a:r>
              <a:rPr lang="es-ES" sz="1800" dirty="0" smtClean="0"/>
              <a:t> </a:t>
            </a:r>
            <a:r>
              <a:rPr lang="es-ES" sz="1800" dirty="0" err="1" smtClean="0"/>
              <a:t>striplines</a:t>
            </a:r>
            <a:r>
              <a:rPr lang="es-ES" sz="1800" dirty="0" smtClean="0"/>
              <a:t>, </a:t>
            </a:r>
            <a:r>
              <a:rPr lang="es-ES" sz="1800" dirty="0" err="1" smtClean="0"/>
              <a:t>all</a:t>
            </a:r>
            <a:r>
              <a:rPr lang="es-ES" sz="1800" dirty="0" smtClean="0"/>
              <a:t> of </a:t>
            </a:r>
            <a:r>
              <a:rPr lang="es-ES" sz="1800" dirty="0" err="1" smtClean="0"/>
              <a:t>them</a:t>
            </a:r>
            <a:r>
              <a:rPr lang="es-ES" sz="1800" dirty="0" smtClean="0"/>
              <a:t> </a:t>
            </a:r>
            <a:r>
              <a:rPr lang="es-ES" sz="1800" dirty="0" err="1" smtClean="0"/>
              <a:t>using</a:t>
            </a:r>
            <a:r>
              <a:rPr lang="es-ES" sz="1800" dirty="0" smtClean="0"/>
              <a:t> </a:t>
            </a:r>
            <a:r>
              <a:rPr lang="es-ES" sz="1800" dirty="0" err="1" smtClean="0"/>
              <a:t>cylindrical</a:t>
            </a:r>
            <a:r>
              <a:rPr lang="es-ES" sz="1800" dirty="0" smtClean="0"/>
              <a:t> </a:t>
            </a:r>
            <a:r>
              <a:rPr lang="es-ES" sz="1800" dirty="0" err="1" smtClean="0"/>
              <a:t>beam</a:t>
            </a:r>
            <a:r>
              <a:rPr lang="es-ES" sz="1800" dirty="0" smtClean="0"/>
              <a:t> pipe, </a:t>
            </a:r>
            <a:r>
              <a:rPr lang="es-ES" sz="1800" dirty="0" err="1" smtClean="0"/>
              <a:t>since</a:t>
            </a:r>
            <a:r>
              <a:rPr lang="es-ES" sz="1800" dirty="0" smtClean="0"/>
              <a:t> </a:t>
            </a:r>
            <a:r>
              <a:rPr lang="es-ES" sz="1800" dirty="0" err="1" smtClean="0"/>
              <a:t>it</a:t>
            </a:r>
            <a:r>
              <a:rPr lang="es-ES" sz="1800" dirty="0" smtClean="0"/>
              <a:t> </a:t>
            </a:r>
            <a:r>
              <a:rPr lang="es-ES" sz="1800" dirty="0" err="1" smtClean="0"/>
              <a:t>is</a:t>
            </a:r>
            <a:r>
              <a:rPr lang="es-ES" sz="1800" dirty="0" smtClean="0"/>
              <a:t> </a:t>
            </a:r>
            <a:r>
              <a:rPr lang="es-ES" sz="1800" dirty="0" err="1" smtClean="0"/>
              <a:t>the</a:t>
            </a:r>
            <a:r>
              <a:rPr lang="es-ES" sz="1800" dirty="0" smtClean="0"/>
              <a:t> </a:t>
            </a:r>
            <a:r>
              <a:rPr lang="es-ES" sz="1800" dirty="0" err="1" smtClean="0"/>
              <a:t>easiest</a:t>
            </a:r>
            <a:r>
              <a:rPr lang="es-ES" sz="1800" dirty="0" smtClean="0"/>
              <a:t> </a:t>
            </a:r>
            <a:r>
              <a:rPr lang="es-ES" sz="1800" dirty="0" err="1" smtClean="0"/>
              <a:t>shape</a:t>
            </a:r>
            <a:r>
              <a:rPr lang="es-ES" sz="1800" dirty="0" smtClean="0"/>
              <a:t> </a:t>
            </a:r>
            <a:r>
              <a:rPr lang="es-ES" sz="1800" dirty="0" err="1" smtClean="0"/>
              <a:t>for</a:t>
            </a:r>
            <a:r>
              <a:rPr lang="es-ES" sz="1800" dirty="0" smtClean="0"/>
              <a:t> </a:t>
            </a:r>
            <a:r>
              <a:rPr lang="es-ES" sz="1800" dirty="0" err="1" smtClean="0"/>
              <a:t>manufacturing</a:t>
            </a:r>
            <a:r>
              <a:rPr lang="es-ES" sz="1800" dirty="0" smtClean="0"/>
              <a:t> </a:t>
            </a:r>
            <a:r>
              <a:rPr lang="es-ES" sz="1800" dirty="0" err="1" smtClean="0"/>
              <a:t>from</a:t>
            </a:r>
            <a:r>
              <a:rPr lang="es-ES" sz="1800" dirty="0" smtClean="0"/>
              <a:t> a </a:t>
            </a:r>
            <a:r>
              <a:rPr lang="es-ES" sz="1800" dirty="0" err="1" smtClean="0"/>
              <a:t>commercial</a:t>
            </a:r>
            <a:r>
              <a:rPr lang="es-ES" sz="1800" dirty="0" smtClean="0"/>
              <a:t> pipe.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1916832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4 CuadroTexto"/>
          <p:cNvSpPr txBox="1"/>
          <p:nvPr/>
        </p:nvSpPr>
        <p:spPr>
          <a:xfrm>
            <a:off x="5436096" y="1916832"/>
            <a:ext cx="3312368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challenging</a:t>
            </a:r>
            <a:r>
              <a:rPr lang="es-ES" sz="1600" dirty="0" smtClean="0"/>
              <a:t> </a:t>
            </a:r>
            <a:r>
              <a:rPr lang="es-ES" sz="1600" dirty="0" err="1" smtClean="0"/>
              <a:t>value</a:t>
            </a:r>
            <a:r>
              <a:rPr lang="es-ES" sz="1600" dirty="0" smtClean="0"/>
              <a:t> </a:t>
            </a:r>
            <a:r>
              <a:rPr lang="es-ES" sz="1600" dirty="0" err="1" smtClean="0"/>
              <a:t>required</a:t>
            </a:r>
            <a:r>
              <a:rPr lang="es-ES" sz="1600" dirty="0" smtClean="0"/>
              <a:t> </a:t>
            </a:r>
            <a:r>
              <a:rPr lang="es-ES" sz="1600" dirty="0" err="1" smtClean="0"/>
              <a:t>for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field</a:t>
            </a:r>
            <a:r>
              <a:rPr lang="es-ES" sz="1600" dirty="0" smtClean="0"/>
              <a:t> </a:t>
            </a:r>
            <a:r>
              <a:rPr lang="es-ES" sz="1600" dirty="0" err="1" smtClean="0"/>
              <a:t>homogeneity</a:t>
            </a:r>
            <a:r>
              <a:rPr lang="es-ES" sz="1600" dirty="0" smtClean="0"/>
              <a:t> at </a:t>
            </a:r>
            <a:r>
              <a:rPr lang="es-ES" sz="1600" dirty="0" err="1" smtClean="0"/>
              <a:t>the</a:t>
            </a:r>
            <a:r>
              <a:rPr lang="es-ES" sz="1600" dirty="0" smtClean="0"/>
              <a:t> center of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kicker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</a:t>
            </a:r>
            <a:r>
              <a:rPr lang="es-ES" sz="1600" dirty="0" err="1" smtClean="0"/>
              <a:t>achieved</a:t>
            </a:r>
            <a:r>
              <a:rPr lang="es-ES" sz="1600" dirty="0" smtClean="0"/>
              <a:t> </a:t>
            </a:r>
            <a:r>
              <a:rPr lang="es-ES" sz="1600" dirty="0" err="1" smtClean="0"/>
              <a:t>with</a:t>
            </a:r>
            <a:r>
              <a:rPr lang="es-ES" sz="1600" dirty="0" smtClean="0"/>
              <a:t> </a:t>
            </a:r>
            <a:r>
              <a:rPr lang="es-ES" sz="1600" dirty="0" err="1" smtClean="0"/>
              <a:t>minimum</a:t>
            </a:r>
            <a:r>
              <a:rPr lang="es-ES" sz="1600" dirty="0" smtClean="0"/>
              <a:t> </a:t>
            </a:r>
            <a:r>
              <a:rPr lang="es-ES" sz="1600" dirty="0" err="1" smtClean="0"/>
              <a:t>kicker</a:t>
            </a:r>
            <a:r>
              <a:rPr lang="es-ES" sz="1600" dirty="0" smtClean="0"/>
              <a:t> </a:t>
            </a:r>
            <a:r>
              <a:rPr lang="es-ES" sz="1600" dirty="0" err="1" smtClean="0"/>
              <a:t>radius</a:t>
            </a:r>
            <a:r>
              <a:rPr lang="es-ES" sz="1600" dirty="0" smtClean="0"/>
              <a:t> in </a:t>
            </a:r>
            <a:r>
              <a:rPr lang="es-ES" sz="1600" dirty="0" err="1" smtClean="0"/>
              <a:t>the</a:t>
            </a:r>
            <a:r>
              <a:rPr lang="es-ES" sz="1600" dirty="0" smtClean="0"/>
              <a:t> case of flat </a:t>
            </a:r>
            <a:r>
              <a:rPr lang="es-ES" sz="1600" dirty="0" err="1" smtClean="0"/>
              <a:t>shape</a:t>
            </a:r>
            <a:r>
              <a:rPr lang="es-ES" sz="1600" dirty="0" smtClean="0"/>
              <a:t> </a:t>
            </a:r>
            <a:r>
              <a:rPr lang="es-ES" sz="1600" dirty="0" err="1" smtClean="0"/>
              <a:t>electrodes</a:t>
            </a:r>
            <a:endParaRPr lang="es-ES" sz="1600" dirty="0" smtClean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33325"/>
              </p:ext>
            </p:extLst>
          </p:nvPr>
        </p:nvGraphicFramePr>
        <p:xfrm>
          <a:off x="5531831" y="3563456"/>
          <a:ext cx="3168524" cy="2529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03083"/>
                <a:gridCol w="1365441"/>
              </a:tblGrid>
              <a:tr h="139040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Parameter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Optimum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value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Kicker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radius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24.625</a:t>
                      </a:r>
                      <a:r>
                        <a:rPr lang="es-ES" sz="1400" baseline="0" dirty="0" smtClean="0"/>
                        <a:t> mm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Aperture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20 mm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Electrode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height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24.2 mm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Electrode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thickness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4 mm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Electrode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edge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length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4.9 mm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Electrode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edge</a:t>
                      </a:r>
                      <a:r>
                        <a:rPr lang="es-ES" sz="1400" baseline="0" dirty="0" smtClean="0"/>
                        <a:t> </a:t>
                      </a:r>
                      <a:r>
                        <a:rPr lang="es-ES" sz="1400" baseline="0" dirty="0" err="1" smtClean="0"/>
                        <a:t>angle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45°</a:t>
                      </a:r>
                      <a:endParaRPr lang="es-E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864096" y="5589240"/>
            <a:ext cx="3995936" cy="64633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dirty="0" err="1" smtClean="0"/>
              <a:t>Odd</a:t>
            </a:r>
            <a:r>
              <a:rPr lang="es-ES" dirty="0" smtClean="0"/>
              <a:t> </a:t>
            </a:r>
            <a:r>
              <a:rPr lang="es-ES" dirty="0" err="1" smtClean="0"/>
              <a:t>characteristic</a:t>
            </a:r>
            <a:r>
              <a:rPr lang="es-ES" dirty="0" smtClean="0"/>
              <a:t> </a:t>
            </a:r>
            <a:r>
              <a:rPr lang="es-ES" dirty="0" err="1" smtClean="0"/>
              <a:t>impedance</a:t>
            </a:r>
            <a:r>
              <a:rPr lang="es-ES" dirty="0" smtClean="0"/>
              <a:t> = 37.3 </a:t>
            </a:r>
            <a:r>
              <a:rPr lang="el-GR" dirty="0" smtClean="0"/>
              <a:t>Ω</a:t>
            </a:r>
            <a:endParaRPr lang="es-ES" dirty="0" smtClean="0"/>
          </a:p>
          <a:p>
            <a:r>
              <a:rPr lang="es-ES" dirty="0" err="1" smtClean="0"/>
              <a:t>Even</a:t>
            </a:r>
            <a:r>
              <a:rPr lang="es-ES" dirty="0" smtClean="0"/>
              <a:t> </a:t>
            </a:r>
            <a:r>
              <a:rPr lang="es-ES" dirty="0" err="1" smtClean="0"/>
              <a:t>characteristic</a:t>
            </a:r>
            <a:r>
              <a:rPr lang="es-ES" dirty="0" smtClean="0"/>
              <a:t> </a:t>
            </a:r>
            <a:r>
              <a:rPr lang="es-ES" dirty="0" err="1" smtClean="0"/>
              <a:t>impedance</a:t>
            </a:r>
            <a:r>
              <a:rPr lang="es-ES" dirty="0" smtClean="0"/>
              <a:t> = 50.4 </a:t>
            </a:r>
            <a:r>
              <a:rPr lang="el-GR" dirty="0" smtClean="0"/>
              <a:t>Ω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9044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3 Gráfico"/>
          <p:cNvGraphicFramePr/>
          <p:nvPr>
            <p:extLst>
              <p:ext uri="{D42A27DB-BD31-4B8C-83A1-F6EECF244321}">
                <p14:modId xmlns:p14="http://schemas.microsoft.com/office/powerpoint/2010/main" val="4282468665"/>
              </p:ext>
            </p:extLst>
          </p:nvPr>
        </p:nvGraphicFramePr>
        <p:xfrm>
          <a:off x="251520" y="3933056"/>
          <a:ext cx="57912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1 Gráfico"/>
          <p:cNvGraphicFramePr/>
          <p:nvPr>
            <p:extLst>
              <p:ext uri="{D42A27DB-BD31-4B8C-83A1-F6EECF244321}">
                <p14:modId xmlns:p14="http://schemas.microsoft.com/office/powerpoint/2010/main" val="3740805475"/>
              </p:ext>
            </p:extLst>
          </p:nvPr>
        </p:nvGraphicFramePr>
        <p:xfrm>
          <a:off x="251520" y="1052736"/>
          <a:ext cx="5760640" cy="275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10 CuadroTexto"/>
          <p:cNvSpPr txBox="1"/>
          <p:nvPr/>
        </p:nvSpPr>
        <p:spPr>
          <a:xfrm>
            <a:off x="6228184" y="980728"/>
            <a:ext cx="2664296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err="1" smtClean="0"/>
              <a:t>Aperture</a:t>
            </a:r>
            <a:r>
              <a:rPr lang="es-ES" sz="1600" dirty="0" smtClean="0"/>
              <a:t> = 20 mm</a:t>
            </a:r>
          </a:p>
          <a:p>
            <a:r>
              <a:rPr lang="es-ES" sz="1600" dirty="0" err="1" smtClean="0"/>
              <a:t>Electrode</a:t>
            </a:r>
            <a:r>
              <a:rPr lang="es-ES" sz="1600" dirty="0" smtClean="0"/>
              <a:t> </a:t>
            </a:r>
            <a:r>
              <a:rPr lang="es-ES" sz="1600" dirty="0" err="1" smtClean="0"/>
              <a:t>thickness</a:t>
            </a:r>
            <a:r>
              <a:rPr lang="es-ES" sz="1600" dirty="0" smtClean="0"/>
              <a:t> = 4mm</a:t>
            </a:r>
          </a:p>
          <a:p>
            <a:r>
              <a:rPr lang="es-ES" sz="1600" dirty="0" err="1" smtClean="0"/>
              <a:t>Electrode</a:t>
            </a:r>
            <a:r>
              <a:rPr lang="es-ES" sz="1600" dirty="0" smtClean="0"/>
              <a:t> </a:t>
            </a:r>
            <a:r>
              <a:rPr lang="es-ES" sz="1600" dirty="0" err="1" smtClean="0"/>
              <a:t>edge</a:t>
            </a:r>
            <a:r>
              <a:rPr lang="es-ES" sz="1600" dirty="0" smtClean="0"/>
              <a:t> </a:t>
            </a:r>
            <a:r>
              <a:rPr lang="es-ES" sz="1600" dirty="0" err="1" smtClean="0"/>
              <a:t>length</a:t>
            </a:r>
            <a:r>
              <a:rPr lang="es-ES" sz="1600" dirty="0" smtClean="0"/>
              <a:t> = 5 mm</a:t>
            </a:r>
          </a:p>
          <a:p>
            <a:r>
              <a:rPr lang="es-ES" sz="1600" dirty="0" err="1" smtClean="0"/>
              <a:t>Electrode</a:t>
            </a:r>
            <a:r>
              <a:rPr lang="es-ES" sz="1600" dirty="0" smtClean="0"/>
              <a:t> </a:t>
            </a:r>
            <a:r>
              <a:rPr lang="es-ES" sz="1600" dirty="0" err="1" smtClean="0"/>
              <a:t>edge</a:t>
            </a:r>
            <a:r>
              <a:rPr lang="es-ES" sz="1600" dirty="0" smtClean="0"/>
              <a:t> </a:t>
            </a:r>
            <a:r>
              <a:rPr lang="es-ES" sz="1600" dirty="0" err="1" smtClean="0"/>
              <a:t>angle</a:t>
            </a:r>
            <a:r>
              <a:rPr lang="es-ES" sz="1600" dirty="0" smtClean="0"/>
              <a:t> = 45</a:t>
            </a:r>
            <a:r>
              <a:rPr lang="es-ES" sz="1600" dirty="0" smtClean="0">
                <a:latin typeface="Calibri"/>
                <a:cs typeface="Calibri"/>
              </a:rPr>
              <a:t>°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6248641" y="3429000"/>
            <a:ext cx="2664296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R = 20 mm </a:t>
            </a:r>
            <a:r>
              <a:rPr lang="es-ES" sz="1600" dirty="0" smtClean="0">
                <a:latin typeface="Calibri"/>
                <a:cs typeface="Calibri"/>
              </a:rPr>
              <a:t>→ h/R = 0,68</a:t>
            </a:r>
            <a:endParaRPr lang="es-ES" sz="1600" dirty="0" smtClean="0"/>
          </a:p>
          <a:p>
            <a:r>
              <a:rPr lang="es-ES" sz="1600" b="1" dirty="0" smtClean="0">
                <a:solidFill>
                  <a:srgbClr val="0070C0"/>
                </a:solidFill>
              </a:rPr>
              <a:t>(Z</a:t>
            </a:r>
            <a:r>
              <a:rPr lang="es-ES" sz="1600" b="1" baseline="-25000" dirty="0" smtClean="0">
                <a:solidFill>
                  <a:srgbClr val="0070C0"/>
                </a:solidFill>
              </a:rPr>
              <a:t>0</a:t>
            </a:r>
            <a:r>
              <a:rPr lang="es-ES" sz="1600" b="1" dirty="0" smtClean="0">
                <a:solidFill>
                  <a:srgbClr val="0070C0"/>
                </a:solidFill>
              </a:rPr>
              <a:t>)</a:t>
            </a:r>
            <a:r>
              <a:rPr lang="es-ES" sz="1600" b="1" baseline="-25000" dirty="0" smtClean="0">
                <a:solidFill>
                  <a:srgbClr val="0070C0"/>
                </a:solidFill>
              </a:rPr>
              <a:t>e</a:t>
            </a:r>
            <a:r>
              <a:rPr lang="es-ES" sz="1600" b="1" dirty="0" smtClean="0">
                <a:solidFill>
                  <a:srgbClr val="0070C0"/>
                </a:solidFill>
              </a:rPr>
              <a:t> = 49,5 </a:t>
            </a:r>
            <a:r>
              <a:rPr lang="el-GR" sz="1600" b="1" dirty="0" smtClean="0">
                <a:solidFill>
                  <a:srgbClr val="0070C0"/>
                </a:solidFill>
              </a:rPr>
              <a:t>Ω</a:t>
            </a:r>
            <a:r>
              <a:rPr lang="es-ES" sz="1600" b="1" dirty="0" smtClean="0">
                <a:solidFill>
                  <a:srgbClr val="0070C0"/>
                </a:solidFill>
              </a:rPr>
              <a:t>     </a:t>
            </a:r>
          </a:p>
          <a:p>
            <a:r>
              <a:rPr lang="es-ES" sz="1600" b="1" dirty="0" smtClean="0"/>
              <a:t>(Z</a:t>
            </a:r>
            <a:r>
              <a:rPr lang="es-ES" sz="1600" b="1" baseline="-25000" dirty="0" smtClean="0"/>
              <a:t>0</a:t>
            </a:r>
            <a:r>
              <a:rPr lang="es-ES" sz="1600" b="1" dirty="0" smtClean="0"/>
              <a:t>)</a:t>
            </a:r>
            <a:r>
              <a:rPr lang="es-ES" sz="1600" b="1" baseline="-25000" dirty="0" smtClean="0"/>
              <a:t>o</a:t>
            </a:r>
            <a:r>
              <a:rPr lang="es-ES" sz="1600" b="1" dirty="0" smtClean="0"/>
              <a:t> = 40,7 </a:t>
            </a:r>
            <a:r>
              <a:rPr lang="el-GR" sz="1600" b="1" dirty="0" smtClean="0"/>
              <a:t>Ω</a:t>
            </a:r>
            <a:r>
              <a:rPr lang="es-ES" sz="1600" b="1" dirty="0" smtClean="0"/>
              <a:t>    </a:t>
            </a:r>
            <a:r>
              <a:rPr lang="es-ES" sz="1600" b="1" dirty="0" smtClean="0">
                <a:solidFill>
                  <a:srgbClr val="FF0000"/>
                </a:solidFill>
              </a:rPr>
              <a:t>(FH)</a:t>
            </a:r>
            <a:r>
              <a:rPr lang="es-ES" sz="1600" b="1" baseline="-25000" dirty="0" smtClean="0">
                <a:solidFill>
                  <a:srgbClr val="FF0000"/>
                </a:solidFill>
              </a:rPr>
              <a:t>o</a:t>
            </a:r>
            <a:r>
              <a:rPr lang="es-ES" sz="1600" b="1" dirty="0" smtClean="0">
                <a:solidFill>
                  <a:srgbClr val="FF0000"/>
                </a:solidFill>
              </a:rPr>
              <a:t> = 0,16% </a:t>
            </a:r>
            <a:endParaRPr lang="es-ES" sz="1600" b="1" dirty="0">
              <a:solidFill>
                <a:srgbClr val="FF000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6248641" y="4463445"/>
            <a:ext cx="2664296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R = 25 mm </a:t>
            </a:r>
            <a:r>
              <a:rPr lang="es-ES" sz="1600" dirty="0" smtClean="0">
                <a:latin typeface="Calibri"/>
                <a:cs typeface="Calibri"/>
              </a:rPr>
              <a:t>→ h/R = 1</a:t>
            </a:r>
            <a:endParaRPr lang="es-ES" sz="1600" dirty="0" smtClean="0"/>
          </a:p>
          <a:p>
            <a:r>
              <a:rPr lang="es-ES" sz="1600" dirty="0" smtClean="0"/>
              <a:t>(</a:t>
            </a:r>
            <a:r>
              <a:rPr lang="es-ES" sz="1600" b="1" dirty="0" smtClean="0">
                <a:solidFill>
                  <a:srgbClr val="0070C0"/>
                </a:solidFill>
              </a:rPr>
              <a:t>Z</a:t>
            </a:r>
            <a:r>
              <a:rPr lang="es-ES" sz="1600" b="1" baseline="-25000" dirty="0" smtClean="0">
                <a:solidFill>
                  <a:srgbClr val="0070C0"/>
                </a:solidFill>
              </a:rPr>
              <a:t>0</a:t>
            </a:r>
            <a:r>
              <a:rPr lang="es-ES" sz="1600" b="1" dirty="0" smtClean="0">
                <a:solidFill>
                  <a:srgbClr val="0070C0"/>
                </a:solidFill>
              </a:rPr>
              <a:t>)</a:t>
            </a:r>
            <a:r>
              <a:rPr lang="es-ES" sz="1600" b="1" baseline="-25000" dirty="0" smtClean="0">
                <a:solidFill>
                  <a:srgbClr val="0070C0"/>
                </a:solidFill>
              </a:rPr>
              <a:t>e</a:t>
            </a:r>
            <a:r>
              <a:rPr lang="es-ES" sz="1600" b="1" dirty="0" smtClean="0">
                <a:solidFill>
                  <a:srgbClr val="0070C0"/>
                </a:solidFill>
              </a:rPr>
              <a:t> = 50,2 </a:t>
            </a:r>
            <a:r>
              <a:rPr lang="el-GR" sz="1600" b="1" dirty="0" smtClean="0">
                <a:solidFill>
                  <a:srgbClr val="0070C0"/>
                </a:solidFill>
              </a:rPr>
              <a:t>Ω</a:t>
            </a:r>
            <a:r>
              <a:rPr lang="es-ES" sz="1600" b="1" dirty="0" smtClean="0">
                <a:solidFill>
                  <a:srgbClr val="0070C0"/>
                </a:solidFill>
              </a:rPr>
              <a:t>     </a:t>
            </a:r>
          </a:p>
          <a:p>
            <a:r>
              <a:rPr lang="es-ES" sz="1600" b="1" dirty="0" smtClean="0">
                <a:solidFill>
                  <a:srgbClr val="FF0000"/>
                </a:solidFill>
              </a:rPr>
              <a:t>(Z</a:t>
            </a:r>
            <a:r>
              <a:rPr lang="es-ES" sz="1600" b="1" baseline="-25000" dirty="0" smtClean="0">
                <a:solidFill>
                  <a:srgbClr val="FF0000"/>
                </a:solidFill>
              </a:rPr>
              <a:t>0</a:t>
            </a:r>
            <a:r>
              <a:rPr lang="es-ES" sz="1600" b="1" dirty="0" smtClean="0">
                <a:solidFill>
                  <a:srgbClr val="FF0000"/>
                </a:solidFill>
              </a:rPr>
              <a:t>)</a:t>
            </a:r>
            <a:r>
              <a:rPr lang="es-ES" sz="1600" b="1" baseline="-25000" dirty="0" smtClean="0">
                <a:solidFill>
                  <a:srgbClr val="FF0000"/>
                </a:solidFill>
              </a:rPr>
              <a:t>o</a:t>
            </a:r>
            <a:r>
              <a:rPr lang="es-ES" sz="1600" b="1" dirty="0" smtClean="0">
                <a:solidFill>
                  <a:srgbClr val="FF0000"/>
                </a:solidFill>
              </a:rPr>
              <a:t> = 36,8 </a:t>
            </a:r>
            <a:r>
              <a:rPr lang="el-GR" sz="1600" b="1" dirty="0" smtClean="0">
                <a:solidFill>
                  <a:srgbClr val="FF0000"/>
                </a:solidFill>
              </a:rPr>
              <a:t>Ω</a:t>
            </a:r>
            <a:r>
              <a:rPr lang="es-ES" sz="1600" b="1" dirty="0" smtClean="0">
                <a:solidFill>
                  <a:srgbClr val="FF0000"/>
                </a:solidFill>
              </a:rPr>
              <a:t>    </a:t>
            </a:r>
            <a:r>
              <a:rPr lang="es-ES" sz="1600" b="1" dirty="0" smtClean="0">
                <a:solidFill>
                  <a:schemeClr val="tx1"/>
                </a:solidFill>
              </a:rPr>
              <a:t>(FH)</a:t>
            </a:r>
            <a:r>
              <a:rPr lang="es-ES" sz="1600" b="1" baseline="-25000" dirty="0" smtClean="0">
                <a:solidFill>
                  <a:schemeClr val="tx1"/>
                </a:solidFill>
              </a:rPr>
              <a:t>o</a:t>
            </a:r>
            <a:r>
              <a:rPr lang="es-ES" sz="1600" b="1" dirty="0" smtClean="0">
                <a:solidFill>
                  <a:schemeClr val="tx1"/>
                </a:solidFill>
              </a:rPr>
              <a:t> = 0,01% </a:t>
            </a:r>
            <a:endParaRPr lang="es-ES" sz="1600" b="1" dirty="0">
              <a:solidFill>
                <a:schemeClr val="tx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6248641" y="5482679"/>
            <a:ext cx="2664296" cy="107721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R = 30 mm </a:t>
            </a:r>
            <a:r>
              <a:rPr lang="es-ES" sz="1600" dirty="0" smtClean="0">
                <a:latin typeface="Calibri"/>
                <a:cs typeface="Calibri"/>
              </a:rPr>
              <a:t>→ h/R = 1,18</a:t>
            </a:r>
            <a:endParaRPr lang="es-ES" sz="1600" dirty="0" smtClean="0"/>
          </a:p>
          <a:p>
            <a:r>
              <a:rPr lang="es-ES" sz="1600" dirty="0" smtClean="0"/>
              <a:t>(</a:t>
            </a:r>
            <a:r>
              <a:rPr lang="es-ES" sz="1600" b="1" dirty="0" smtClean="0">
                <a:solidFill>
                  <a:srgbClr val="0070C0"/>
                </a:solidFill>
              </a:rPr>
              <a:t>Z</a:t>
            </a:r>
            <a:r>
              <a:rPr lang="es-ES" sz="1600" b="1" baseline="-25000" dirty="0" smtClean="0">
                <a:solidFill>
                  <a:srgbClr val="0070C0"/>
                </a:solidFill>
              </a:rPr>
              <a:t>0</a:t>
            </a:r>
            <a:r>
              <a:rPr lang="es-ES" sz="1600" b="1" dirty="0" smtClean="0">
                <a:solidFill>
                  <a:srgbClr val="0070C0"/>
                </a:solidFill>
              </a:rPr>
              <a:t>)</a:t>
            </a:r>
            <a:r>
              <a:rPr lang="es-ES" sz="1600" b="1" baseline="-25000" dirty="0" smtClean="0">
                <a:solidFill>
                  <a:srgbClr val="0070C0"/>
                </a:solidFill>
              </a:rPr>
              <a:t>e</a:t>
            </a:r>
            <a:r>
              <a:rPr lang="es-ES" sz="1600" b="1" dirty="0" smtClean="0">
                <a:solidFill>
                  <a:srgbClr val="0070C0"/>
                </a:solidFill>
              </a:rPr>
              <a:t> = 50,9 </a:t>
            </a:r>
            <a:r>
              <a:rPr lang="el-GR" sz="1600" b="1" dirty="0" smtClean="0">
                <a:solidFill>
                  <a:srgbClr val="0070C0"/>
                </a:solidFill>
              </a:rPr>
              <a:t>Ω</a:t>
            </a:r>
            <a:r>
              <a:rPr lang="es-ES" sz="1600" b="1" dirty="0" smtClean="0">
                <a:solidFill>
                  <a:srgbClr val="0070C0"/>
                </a:solidFill>
              </a:rPr>
              <a:t>     </a:t>
            </a:r>
          </a:p>
          <a:p>
            <a:r>
              <a:rPr lang="es-ES" sz="1600" b="1" dirty="0" smtClean="0">
                <a:solidFill>
                  <a:srgbClr val="FF0000"/>
                </a:solidFill>
              </a:rPr>
              <a:t>(Z</a:t>
            </a:r>
            <a:r>
              <a:rPr lang="es-ES" sz="1600" b="1" baseline="-25000" dirty="0" smtClean="0">
                <a:solidFill>
                  <a:srgbClr val="FF0000"/>
                </a:solidFill>
              </a:rPr>
              <a:t>0</a:t>
            </a:r>
            <a:r>
              <a:rPr lang="es-ES" sz="1600" b="1" dirty="0" smtClean="0">
                <a:solidFill>
                  <a:srgbClr val="FF0000"/>
                </a:solidFill>
              </a:rPr>
              <a:t>)</a:t>
            </a:r>
            <a:r>
              <a:rPr lang="es-ES" sz="1600" b="1" baseline="-25000" dirty="0" smtClean="0">
                <a:solidFill>
                  <a:srgbClr val="FF0000"/>
                </a:solidFill>
              </a:rPr>
              <a:t>o</a:t>
            </a:r>
            <a:r>
              <a:rPr lang="es-ES" sz="1600" b="1" dirty="0" smtClean="0">
                <a:solidFill>
                  <a:srgbClr val="FF0000"/>
                </a:solidFill>
              </a:rPr>
              <a:t> = 33,7 </a:t>
            </a:r>
            <a:r>
              <a:rPr lang="el-GR" sz="1600" b="1" dirty="0" smtClean="0">
                <a:solidFill>
                  <a:srgbClr val="FF0000"/>
                </a:solidFill>
              </a:rPr>
              <a:t>Ω</a:t>
            </a:r>
            <a:r>
              <a:rPr lang="es-ES" sz="1600" b="1" dirty="0" smtClean="0">
                <a:solidFill>
                  <a:srgbClr val="FF0000"/>
                </a:solidFill>
              </a:rPr>
              <a:t>    </a:t>
            </a:r>
          </a:p>
          <a:p>
            <a:r>
              <a:rPr lang="es-ES" sz="1600" b="1" dirty="0" smtClean="0">
                <a:solidFill>
                  <a:schemeClr val="tx1"/>
                </a:solidFill>
              </a:rPr>
              <a:t>(FH)</a:t>
            </a:r>
            <a:r>
              <a:rPr lang="es-ES" sz="1600" b="1" baseline="-25000" dirty="0" smtClean="0">
                <a:solidFill>
                  <a:schemeClr val="tx1"/>
                </a:solidFill>
              </a:rPr>
              <a:t>o</a:t>
            </a:r>
            <a:r>
              <a:rPr lang="es-ES" sz="1600" b="1" dirty="0" smtClean="0">
                <a:solidFill>
                  <a:schemeClr val="tx1"/>
                </a:solidFill>
              </a:rPr>
              <a:t> = 0,005% </a:t>
            </a:r>
            <a:endParaRPr lang="es-ES" sz="1600" b="1" dirty="0">
              <a:solidFill>
                <a:schemeClr val="tx1"/>
              </a:solidFill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323528" y="188640"/>
            <a:ext cx="864096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b="1" dirty="0" smtClean="0"/>
              <a:t>2) CROSS SECTION DESIGN OF THE STRIPLINE KICKER FOR CLIC DR</a:t>
            </a:r>
            <a:endParaRPr lang="es-ES" sz="2400" b="1" dirty="0"/>
          </a:p>
        </p:txBody>
      </p:sp>
    </p:spTree>
    <p:extLst>
      <p:ext uri="{BB962C8B-B14F-4D97-AF65-F5344CB8AC3E}">
        <p14:creationId xmlns:p14="http://schemas.microsoft.com/office/powerpoint/2010/main" val="176584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030" y="3230116"/>
            <a:ext cx="3200400" cy="2400300"/>
          </a:xfrm>
          <a:prstGeom prst="rect">
            <a:avLst/>
          </a:prstGeo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46958" y="54868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ES" sz="2400" b="1" dirty="0"/>
              <a:t>3</a:t>
            </a:r>
            <a:r>
              <a:rPr lang="es-ES" sz="2400" b="1" dirty="0" smtClean="0"/>
              <a:t>) </a:t>
            </a:r>
            <a:r>
              <a:rPr lang="es-ES" sz="2400" b="1" dirty="0" smtClean="0"/>
              <a:t>DESIGN STUDY OF TAPERS</a:t>
            </a:r>
            <a:br>
              <a:rPr lang="es-ES" sz="2400" b="1" dirty="0" smtClean="0"/>
            </a:br>
            <a:r>
              <a:rPr lang="es-ES" sz="2400" b="1" dirty="0"/>
              <a:t>	</a:t>
            </a:r>
            <a:endParaRPr lang="es-ES" sz="1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637322" y="1336119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An abrupt change in the cross section of </a:t>
            </a:r>
            <a:r>
              <a:rPr lang="en-US" dirty="0" smtClean="0"/>
              <a:t>a </a:t>
            </a:r>
            <a:r>
              <a:rPr lang="en-US" dirty="0" smtClean="0"/>
              <a:t>beam pipe will produce scattered fields when the beam </a:t>
            </a:r>
            <a:r>
              <a:rPr lang="en-US" dirty="0" smtClean="0"/>
              <a:t>passes through the kicker.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By using long gradual tapers the total energy loss may be drastically reduced.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Approximate criteria to choose a reasonable taper length, valid for short bunches: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endParaRPr 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1 CuadroTexto"/>
              <p:cNvSpPr txBox="1"/>
              <p:nvPr/>
            </p:nvSpPr>
            <p:spPr>
              <a:xfrm>
                <a:off x="1043608" y="3842624"/>
                <a:ext cx="1686616" cy="663580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𝑙</m:t>
                          </m:r>
                          <m:r>
                            <a:rPr lang="es-ES" b="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num>
                        <m:den>
                          <m:sSup>
                            <m:sSupPr>
                              <m:ctrlPr>
                                <a:rPr lang="es-ES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ES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ES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s-ES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s-E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ES" b="0" i="1" smtClean="0">
                          <a:latin typeface="Cambria Math"/>
                        </a:rPr>
                        <m:t>&gt;1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>
          <p:sp>
            <p:nvSpPr>
              <p:cNvPr id="2" name="1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3842624"/>
                <a:ext cx="1686616" cy="66358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6 CuadroTexto"/>
          <p:cNvSpPr txBox="1"/>
          <p:nvPr/>
        </p:nvSpPr>
        <p:spPr>
          <a:xfrm>
            <a:off x="1043608" y="4707141"/>
            <a:ext cx="2808312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ES" sz="1400" i="1" dirty="0" smtClean="0"/>
              <a:t>l</a:t>
            </a:r>
            <a:r>
              <a:rPr lang="es-ES" sz="1400" dirty="0" smtClean="0"/>
              <a:t> = </a:t>
            </a:r>
            <a:r>
              <a:rPr lang="es-ES" sz="1400" dirty="0" err="1" smtClean="0"/>
              <a:t>electrode</a:t>
            </a:r>
            <a:r>
              <a:rPr lang="es-ES" sz="1400" dirty="0" smtClean="0"/>
              <a:t> </a:t>
            </a:r>
            <a:r>
              <a:rPr lang="es-ES" sz="1400" dirty="0" err="1" smtClean="0"/>
              <a:t>length</a:t>
            </a:r>
            <a:endParaRPr lang="es-ES" sz="14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s-ES" sz="1400" i="1" dirty="0" smtClean="0"/>
              <a:t>b</a:t>
            </a:r>
            <a:r>
              <a:rPr lang="es-ES" sz="1400" i="1" baseline="-25000" dirty="0" smtClean="0"/>
              <a:t>1</a:t>
            </a:r>
            <a:r>
              <a:rPr lang="es-ES" sz="1400" dirty="0" smtClean="0"/>
              <a:t> = </a:t>
            </a:r>
            <a:r>
              <a:rPr lang="es-ES" sz="1400" dirty="0" err="1" smtClean="0"/>
              <a:t>stripline</a:t>
            </a:r>
            <a:r>
              <a:rPr lang="es-ES" sz="1400" dirty="0" smtClean="0"/>
              <a:t> </a:t>
            </a:r>
            <a:r>
              <a:rPr lang="es-ES" sz="1400" dirty="0" err="1" smtClean="0"/>
              <a:t>kicker</a:t>
            </a:r>
            <a:r>
              <a:rPr lang="es-ES" sz="1400" dirty="0" smtClean="0"/>
              <a:t> </a:t>
            </a:r>
            <a:r>
              <a:rPr lang="es-ES" sz="1400" dirty="0" err="1" smtClean="0"/>
              <a:t>tube</a:t>
            </a:r>
            <a:r>
              <a:rPr lang="es-ES" sz="1400" dirty="0" smtClean="0"/>
              <a:t> </a:t>
            </a:r>
            <a:r>
              <a:rPr lang="es-ES" sz="1400" dirty="0" err="1" smtClean="0"/>
              <a:t>radius</a:t>
            </a:r>
            <a:endParaRPr lang="es-ES" sz="14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s-ES" sz="1400" i="1" dirty="0" smtClean="0"/>
              <a:t>b</a:t>
            </a:r>
            <a:r>
              <a:rPr lang="es-ES" sz="1400" i="1" baseline="-25000" dirty="0" smtClean="0"/>
              <a:t>2</a:t>
            </a:r>
            <a:r>
              <a:rPr lang="es-ES" sz="1400" dirty="0" smtClean="0"/>
              <a:t> = </a:t>
            </a:r>
            <a:r>
              <a:rPr lang="es-ES" sz="1400" dirty="0" err="1" smtClean="0"/>
              <a:t>beam</a:t>
            </a:r>
            <a:r>
              <a:rPr lang="es-ES" sz="1400" dirty="0" smtClean="0"/>
              <a:t> pipe </a:t>
            </a:r>
            <a:r>
              <a:rPr lang="es-ES" sz="1400" dirty="0" err="1" smtClean="0"/>
              <a:t>radius</a:t>
            </a:r>
            <a:endParaRPr lang="es-ES" sz="14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l-GR" sz="1400" i="1" dirty="0" smtClean="0"/>
              <a:t>σ</a:t>
            </a:r>
            <a:r>
              <a:rPr lang="es-ES" sz="1400" dirty="0" smtClean="0"/>
              <a:t> = </a:t>
            </a:r>
            <a:r>
              <a:rPr lang="es-ES" sz="1400" dirty="0" err="1" smtClean="0"/>
              <a:t>bunch</a:t>
            </a:r>
            <a:r>
              <a:rPr lang="es-ES" sz="1400" dirty="0" smtClean="0"/>
              <a:t> </a:t>
            </a:r>
            <a:r>
              <a:rPr lang="es-ES" sz="1400" dirty="0" err="1" smtClean="0"/>
              <a:t>length</a:t>
            </a:r>
            <a:endParaRPr lang="es-ES" sz="1400" dirty="0" smtClean="0"/>
          </a:p>
        </p:txBody>
      </p:sp>
      <p:sp>
        <p:nvSpPr>
          <p:cNvPr id="12" name="11 CuadroTexto"/>
          <p:cNvSpPr txBox="1"/>
          <p:nvPr/>
        </p:nvSpPr>
        <p:spPr>
          <a:xfrm>
            <a:off x="2945280" y="4101584"/>
            <a:ext cx="2808312" cy="3693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i="1" dirty="0"/>
              <a:t>l</a:t>
            </a:r>
            <a:r>
              <a:rPr lang="es-ES" b="1" dirty="0"/>
              <a:t> &gt; </a:t>
            </a:r>
            <a:r>
              <a:rPr lang="es-ES" b="1" dirty="0" smtClean="0"/>
              <a:t>12.5 </a:t>
            </a:r>
            <a:r>
              <a:rPr lang="es-ES" b="1" dirty="0"/>
              <a:t>– </a:t>
            </a:r>
            <a:r>
              <a:rPr lang="es-ES" b="1" dirty="0" smtClean="0"/>
              <a:t>14 </a:t>
            </a:r>
            <a:r>
              <a:rPr lang="es-ES" b="1" dirty="0"/>
              <a:t>c</a:t>
            </a:r>
            <a:r>
              <a:rPr lang="es-ES" b="1" dirty="0" smtClean="0"/>
              <a:t>m </a:t>
            </a:r>
            <a:r>
              <a:rPr lang="es-ES" b="1" dirty="0" err="1" smtClean="0"/>
              <a:t>for</a:t>
            </a:r>
            <a:r>
              <a:rPr lang="es-ES" b="1" dirty="0" smtClean="0"/>
              <a:t> CLIC DR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1043608" y="3284984"/>
            <a:ext cx="2424964" cy="33855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b="1" dirty="0" smtClean="0"/>
              <a:t>MINIMUM TAPER LENGTH</a:t>
            </a:r>
            <a:endParaRPr lang="es-ES" sz="1600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349436" y="5630416"/>
            <a:ext cx="45905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Connical</a:t>
            </a:r>
            <a:r>
              <a:rPr lang="es-ES" dirty="0" smtClean="0"/>
              <a:t> </a:t>
            </a:r>
            <a:r>
              <a:rPr lang="es-ES" dirty="0" err="1" smtClean="0"/>
              <a:t>transitions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be </a:t>
            </a:r>
            <a:r>
              <a:rPr lang="es-ES" dirty="0" err="1" smtClean="0"/>
              <a:t>used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connect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25 mm </a:t>
            </a:r>
            <a:r>
              <a:rPr lang="es-ES" dirty="0" err="1" smtClean="0"/>
              <a:t>stripline</a:t>
            </a:r>
            <a:r>
              <a:rPr lang="es-ES" dirty="0" smtClean="0"/>
              <a:t> </a:t>
            </a:r>
            <a:r>
              <a:rPr lang="es-ES" dirty="0" err="1" smtClean="0"/>
              <a:t>kicker</a:t>
            </a:r>
            <a:r>
              <a:rPr lang="es-ES" dirty="0" smtClean="0"/>
              <a:t> </a:t>
            </a:r>
            <a:r>
              <a:rPr lang="es-ES" dirty="0" err="1" smtClean="0"/>
              <a:t>tube</a:t>
            </a:r>
            <a:r>
              <a:rPr lang="es-ES" dirty="0" smtClean="0"/>
              <a:t>,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10 mm </a:t>
            </a:r>
            <a:r>
              <a:rPr lang="es-ES" dirty="0" err="1" smtClean="0"/>
              <a:t>beam</a:t>
            </a:r>
            <a:r>
              <a:rPr lang="es-ES" dirty="0" smtClean="0"/>
              <a:t> pipe of CLIC DR.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8168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8640960" cy="1143000"/>
          </a:xfrm>
        </p:spPr>
        <p:txBody>
          <a:bodyPr>
            <a:normAutofit/>
          </a:bodyPr>
          <a:lstStyle/>
          <a:p>
            <a:pPr algn="l"/>
            <a:r>
              <a:rPr lang="es-ES" sz="2400" b="1" dirty="0"/>
              <a:t>4</a:t>
            </a:r>
            <a:r>
              <a:rPr lang="es-ES" sz="2400" b="1" dirty="0" smtClean="0"/>
              <a:t>) </a:t>
            </a:r>
            <a:r>
              <a:rPr lang="es-ES" sz="2400" b="1" dirty="0" smtClean="0"/>
              <a:t>BEAM COUPLING IMPEDANCE</a:t>
            </a:r>
            <a:endParaRPr lang="es-ES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7 Rectángulo"/>
              <p:cNvSpPr/>
              <p:nvPr/>
            </p:nvSpPr>
            <p:spPr>
              <a:xfrm>
                <a:off x="1475656" y="1537504"/>
                <a:ext cx="6336704" cy="811376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s-ES" dirty="0" smtClean="0"/>
                  <a:t>Longitudinal </a:t>
                </a:r>
                <a:r>
                  <a:rPr lang="es-ES" dirty="0" err="1" smtClean="0"/>
                  <a:t>beam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coupling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impedance</a:t>
                </a:r>
                <a:r>
                  <a:rPr lang="es-ES" dirty="0" smtClean="0"/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s-ES" i="1" smtClean="0">
                            <a:latin typeface="Cambria Math"/>
                            <a:ea typeface="Cambria Math"/>
                          </a:rPr>
                          <m:t>∥</m:t>
                        </m:r>
                      </m:sub>
                    </m:sSub>
                    <m:d>
                      <m:dPr>
                        <m:ctrlPr>
                          <a:rPr lang="es-ES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ES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s-ES" b="0" i="1" smtClean="0">
                                <a:latin typeface="Cambria Math"/>
                              </a:rPr>
                              <m:t>𝑓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s-ES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s-ES" b="0" i="1" smtClean="0">
                                    <a:latin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s-ES" b="0" i="1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s-E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s-ES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E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ES" i="1">
                                <a:latin typeface="Cambria Math"/>
                              </a:rPr>
                              <m:t>𝑍</m:t>
                            </m:r>
                          </m:e>
                          <m:sub>
                            <m:r>
                              <a:rPr lang="es-ES" i="1">
                                <a:latin typeface="Cambria Math"/>
                                <a:ea typeface="Cambria Math"/>
                              </a:rPr>
                              <m:t>∥</m:t>
                            </m:r>
                          </m:sub>
                        </m:sSub>
                      </m:num>
                      <m:den>
                        <m:r>
                          <a:rPr lang="es-ES" b="0" i="1" smtClean="0">
                            <a:latin typeface="Cambria Math"/>
                          </a:rPr>
                          <m:t>𝑛</m:t>
                        </m:r>
                      </m:den>
                    </m:f>
                    <m:r>
                      <a:rPr lang="es-ES" b="0" i="1" smtClean="0">
                        <a:latin typeface="Cambria Math"/>
                      </a:rPr>
                      <m:t>=0.05 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/>
                        <a:ea typeface="Cambria Math"/>
                      </a:rPr>
                      <m:t>Ω</m:t>
                    </m:r>
                  </m:oMath>
                </a14:m>
                <a:endParaRPr lang="es-ES" dirty="0" smtClean="0"/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s-ES" dirty="0" err="1" smtClean="0"/>
                  <a:t>Transverse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beam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coupling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impedance</a:t>
                </a:r>
                <a:r>
                  <a:rPr lang="es-ES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s-ES" i="1" smtClean="0">
                            <a:latin typeface="Cambria Math"/>
                            <a:ea typeface="Cambria Math"/>
                          </a:rPr>
                          <m:t>⊥</m:t>
                        </m:r>
                      </m:sub>
                    </m:sSub>
                    <m:r>
                      <a:rPr lang="es-ES" b="0" i="1" smtClean="0">
                        <a:latin typeface="Cambria Math"/>
                      </a:rPr>
                      <m:t>=200 </m:t>
                    </m:r>
                    <m:r>
                      <a:rPr lang="es-ES" b="0" i="1" smtClean="0">
                        <a:latin typeface="Cambria Math"/>
                      </a:rPr>
                      <m:t>𝑘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/>
                        <a:ea typeface="Cambria Math"/>
                      </a:rPr>
                      <m:t>Ω</m:t>
                    </m:r>
                    <m:r>
                      <a:rPr lang="es-ES" b="0" i="1" smtClean="0">
                        <a:latin typeface="Cambria Math"/>
                        <a:ea typeface="Cambria Math"/>
                      </a:rPr>
                      <m:t>/</m:t>
                    </m:r>
                    <m:r>
                      <a:rPr lang="es-ES" b="0" i="1" smtClean="0">
                        <a:latin typeface="Cambria Math"/>
                        <a:ea typeface="Cambria Math"/>
                      </a:rPr>
                      <m:t>𝑚</m:t>
                    </m:r>
                  </m:oMath>
                </a14:m>
                <a:endParaRPr lang="es-ES" dirty="0"/>
              </a:p>
            </p:txBody>
          </p:sp>
        </mc:Choice>
        <mc:Fallback>
          <p:sp>
            <p:nvSpPr>
              <p:cNvPr id="8" name="7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1537504"/>
                <a:ext cx="6336704" cy="811376"/>
              </a:xfrm>
              <a:prstGeom prst="rect">
                <a:avLst/>
              </a:prstGeom>
              <a:blipFill rotWithShape="1">
                <a:blip r:embed="rId4"/>
                <a:stretch>
                  <a:fillRect l="-383" b="-948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10 CuadroTexto"/>
          <p:cNvSpPr txBox="1"/>
          <p:nvPr/>
        </p:nvSpPr>
        <p:spPr>
          <a:xfrm>
            <a:off x="1547664" y="1124744"/>
            <a:ext cx="619268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PERMISSIBLE BEAM COUPLING IMPEDANCE PER KICKER SYSTEM</a:t>
            </a:r>
            <a:endParaRPr lang="es-ES" sz="1600" b="1" dirty="0"/>
          </a:p>
        </p:txBody>
      </p:sp>
      <p:graphicFrame>
        <p:nvGraphicFramePr>
          <p:cNvPr id="13" name="12 Objeto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121578051"/>
              </p:ext>
            </p:extLst>
          </p:nvPr>
        </p:nvGraphicFramePr>
        <p:xfrm>
          <a:off x="683568" y="3387080"/>
          <a:ext cx="398145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name="Ecuación" r:id="rId5" imgW="2654300" imgH="482600" progId="Equation.3">
                  <p:embed/>
                </p:oleObj>
              </mc:Choice>
              <mc:Fallback>
                <p:oleObj name="Ecuación" r:id="rId5" imgW="2654300" imgH="482600" progId="Equation.3">
                  <p:embed/>
                  <p:pic>
                    <p:nvPicPr>
                      <p:cNvPr id="0" name="3 Objeto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387080"/>
                        <a:ext cx="3981450" cy="72390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1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3239294"/>
              </p:ext>
            </p:extLst>
          </p:nvPr>
        </p:nvGraphicFramePr>
        <p:xfrm>
          <a:off x="5054674" y="3387080"/>
          <a:ext cx="333375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3" name="Ecuación" r:id="rId7" imgW="2222500" imgH="508000" progId="Equation.3">
                  <p:embed/>
                </p:oleObj>
              </mc:Choice>
              <mc:Fallback>
                <p:oleObj name="Ecuación" r:id="rId7" imgW="2222500" imgH="508000" progId="Equation.3">
                  <p:embed/>
                  <p:pic>
                    <p:nvPicPr>
                      <p:cNvPr id="0" name="4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4674" y="3387080"/>
                        <a:ext cx="3333750" cy="76200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14 CuadroTexto"/>
          <p:cNvSpPr txBox="1"/>
          <p:nvPr/>
        </p:nvSpPr>
        <p:spPr>
          <a:xfrm>
            <a:off x="827584" y="3018509"/>
            <a:ext cx="3960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/>
              <a:t>LONGITUDINAL BEAM COUPLING IMPEDANCE</a:t>
            </a:r>
            <a:endParaRPr lang="es-ES" sz="1400" b="1" dirty="0"/>
          </a:p>
        </p:txBody>
      </p:sp>
      <p:sp>
        <p:nvSpPr>
          <p:cNvPr id="16" name="15 CuadroTexto"/>
          <p:cNvSpPr txBox="1"/>
          <p:nvPr/>
        </p:nvSpPr>
        <p:spPr>
          <a:xfrm>
            <a:off x="5004048" y="3027040"/>
            <a:ext cx="3960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/>
              <a:t>TRANSVERSE BEAM COUPLING IMPEDANCE</a:t>
            </a:r>
            <a:endParaRPr lang="es-ES" sz="1400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1943708" y="2564904"/>
            <a:ext cx="52925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00B0F0"/>
                </a:solidFill>
              </a:rPr>
              <a:t>ANALYTICAL EQUATIONS FOR UNTAPERED STRIPLINES </a:t>
            </a:r>
            <a:r>
              <a:rPr lang="es-ES" sz="1600" b="1" dirty="0" err="1" smtClean="0">
                <a:solidFill>
                  <a:srgbClr val="00B0F0"/>
                </a:solidFill>
              </a:rPr>
              <a:t>BPMs</a:t>
            </a:r>
            <a:endParaRPr lang="es-ES" sz="1600" b="1" dirty="0">
              <a:solidFill>
                <a:srgbClr val="00B0F0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051720" y="4386590"/>
            <a:ext cx="52925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00B0F0"/>
                </a:solidFill>
              </a:rPr>
              <a:t>ANALYTICAL EQUATIONS FOR TAPERED STRIPLINES </a:t>
            </a:r>
            <a:r>
              <a:rPr lang="es-ES" sz="1600" b="1" dirty="0" err="1" smtClean="0">
                <a:solidFill>
                  <a:srgbClr val="00B0F0"/>
                </a:solidFill>
              </a:rPr>
              <a:t>BPMs</a:t>
            </a:r>
            <a:endParaRPr lang="es-ES" sz="1600" b="1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18 CuadroTexto"/>
              <p:cNvSpPr txBox="1"/>
              <p:nvPr/>
            </p:nvSpPr>
            <p:spPr>
              <a:xfrm>
                <a:off x="1040353" y="5185360"/>
                <a:ext cx="2022733" cy="1195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𝑡𝑎𝑝𝑒𝑟</m:t>
                          </m:r>
                        </m:sub>
                      </m:sSub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s-E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s-ES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ES">
                                      <a:latin typeface="Cambria Math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d>
                                <m:dPr>
                                  <m:ctrlPr>
                                    <a:rPr lang="es-E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s-ES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s-ES" b="0" i="1" smtClean="0">
                                          <a:latin typeface="Cambria Math"/>
                                          <a:ea typeface="Cambria Math"/>
                                        </a:rPr>
                                        <m:t>𝜔</m:t>
                                      </m:r>
                                      <m:r>
                                        <a:rPr lang="es-ES" b="0" i="1" smtClean="0">
                                          <a:latin typeface="Cambria Math"/>
                                          <a:ea typeface="Cambria Math"/>
                                        </a:rPr>
                                        <m:t>𝑙</m:t>
                                      </m:r>
                                    </m:num>
                                    <m:den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𝑐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num>
                        <m:den>
                          <m:sSup>
                            <m:sSupPr>
                              <m:ctrlPr>
                                <a:rPr lang="es-E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E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s-ES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s-ES" b="0" i="1" smtClean="0">
                                          <a:latin typeface="Cambria Math"/>
                                          <a:ea typeface="Cambria Math"/>
                                        </a:rPr>
                                        <m:t>𝜔</m:t>
                                      </m:r>
                                      <m:r>
                                        <a:rPr lang="es-ES" b="0" i="1" smtClean="0">
                                          <a:latin typeface="Cambria Math"/>
                                          <a:ea typeface="Cambria Math"/>
                                        </a:rPr>
                                        <m:t>𝑙</m:t>
                                      </m:r>
                                    </m:num>
                                    <m:den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𝑐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s-E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>
          <p:sp>
            <p:nvSpPr>
              <p:cNvPr id="19" name="18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0353" y="5185360"/>
                <a:ext cx="2022733" cy="119596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19 CuadroTexto"/>
          <p:cNvSpPr txBox="1"/>
          <p:nvPr/>
        </p:nvSpPr>
        <p:spPr>
          <a:xfrm>
            <a:off x="1475656" y="4662140"/>
            <a:ext cx="1575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/>
              <a:t>TAPERING FACTOR (S. Smith, SLAC)</a:t>
            </a:r>
            <a:endParaRPr lang="es-ES" sz="1400" b="1" dirty="0"/>
          </a:p>
        </p:txBody>
      </p:sp>
      <p:grpSp>
        <p:nvGrpSpPr>
          <p:cNvPr id="23" name="22 Grupo"/>
          <p:cNvGrpSpPr/>
          <p:nvPr/>
        </p:nvGrpSpPr>
        <p:grpSpPr>
          <a:xfrm>
            <a:off x="3739085" y="5343468"/>
            <a:ext cx="2391745" cy="811361"/>
            <a:chOff x="3851920" y="5229200"/>
            <a:chExt cx="2391745" cy="81136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20 CuadroTexto"/>
                <p:cNvSpPr txBox="1"/>
                <p:nvPr/>
              </p:nvSpPr>
              <p:spPr>
                <a:xfrm>
                  <a:off x="3851920" y="5229200"/>
                  <a:ext cx="2253566" cy="39074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ES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/>
                              </a:rPr>
                              <m:t>𝑍</m:t>
                            </m:r>
                          </m:e>
                          <m:sub>
                            <m:r>
                              <a:rPr lang="es-ES" i="1" smtClean="0">
                                <a:latin typeface="Cambria Math"/>
                                <a:ea typeface="Cambria Math"/>
                              </a:rPr>
                              <m:t>∥</m:t>
                            </m:r>
                            <m:r>
                              <a:rPr lang="es-ES" b="0" i="1" smtClean="0">
                                <a:latin typeface="Cambria Math"/>
                                <a:ea typeface="Cambria Math"/>
                              </a:rPr>
                              <m:t>𝑡𝑎𝑝𝑒𝑟𝑒𝑑</m:t>
                            </m:r>
                          </m:sub>
                        </m:sSub>
                        <m:r>
                          <a:rPr lang="es-ES" b="0" i="1" smtClean="0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s-E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/>
                              </a:rPr>
                              <m:t>𝑡𝑎𝑝𝑒𝑟</m:t>
                            </m:r>
                          </m:sub>
                        </m:sSub>
                        <m:r>
                          <a:rPr lang="es-ES" b="0" i="1" smtClean="0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s-E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/>
                              </a:rPr>
                              <m:t>𝑍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/>
                                <a:ea typeface="Cambria Math"/>
                              </a:rPr>
                              <m:t>∥</m:t>
                            </m:r>
                          </m:sub>
                        </m:sSub>
                      </m:oMath>
                    </m:oMathPara>
                  </a14:m>
                  <a:endParaRPr lang="es-ES" dirty="0"/>
                </a:p>
              </p:txBody>
            </p:sp>
          </mc:Choice>
          <mc:Fallback>
            <p:sp>
              <p:nvSpPr>
                <p:cNvPr id="21" name="20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1920" y="5229200"/>
                  <a:ext cx="2253566" cy="390748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b="-6061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21 CuadroTexto"/>
                <p:cNvSpPr txBox="1"/>
                <p:nvPr/>
              </p:nvSpPr>
              <p:spPr>
                <a:xfrm>
                  <a:off x="3851920" y="5649813"/>
                  <a:ext cx="2391745" cy="39074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ES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/>
                              </a:rPr>
                              <m:t>𝑍</m:t>
                            </m:r>
                          </m:e>
                          <m:sub>
                            <m:r>
                              <a:rPr lang="es-ES" i="1">
                                <a:latin typeface="Cambria Math"/>
                                <a:ea typeface="Cambria Math"/>
                              </a:rPr>
                              <m:t>⊥</m:t>
                            </m:r>
                            <m:r>
                              <a:rPr lang="es-ES" b="0" i="1" smtClean="0">
                                <a:latin typeface="Cambria Math"/>
                                <a:ea typeface="Cambria Math"/>
                              </a:rPr>
                              <m:t>𝑡𝑎𝑝𝑒𝑟𝑒𝑑</m:t>
                            </m:r>
                          </m:sub>
                        </m:sSub>
                        <m:r>
                          <a:rPr lang="es-ES" b="0" i="1" smtClean="0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s-E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/>
                              </a:rPr>
                              <m:t>𝑡𝑎𝑝𝑒𝑟</m:t>
                            </m:r>
                          </m:sub>
                        </m:sSub>
                        <m:r>
                          <a:rPr lang="es-ES" b="0" i="1" smtClean="0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s-E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/>
                              </a:rPr>
                              <m:t>𝑍</m:t>
                            </m:r>
                          </m:e>
                          <m:sub>
                            <m:r>
                              <a:rPr lang="es-ES" i="1">
                                <a:latin typeface="Cambria Math"/>
                                <a:ea typeface="Cambria Math"/>
                              </a:rPr>
                              <m:t>⊥</m:t>
                            </m:r>
                          </m:sub>
                        </m:sSub>
                      </m:oMath>
                    </m:oMathPara>
                  </a14:m>
                  <a:endParaRPr lang="es-ES" dirty="0"/>
                </a:p>
              </p:txBody>
            </p:sp>
          </mc:Choice>
          <mc:Fallback>
            <p:sp>
              <p:nvSpPr>
                <p:cNvPr id="22" name="21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1920" y="5649813"/>
                  <a:ext cx="2391745" cy="390748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b="-6061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4" name="23 CuadroTexto"/>
          <p:cNvSpPr txBox="1"/>
          <p:nvPr/>
        </p:nvSpPr>
        <p:spPr>
          <a:xfrm>
            <a:off x="6516216" y="4982228"/>
            <a:ext cx="23762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§"/>
            </a:pPr>
            <a:r>
              <a:rPr lang="es-ES" sz="1200" dirty="0" err="1" smtClean="0"/>
              <a:t>Z</a:t>
            </a:r>
            <a:r>
              <a:rPr lang="es-ES" sz="1200" baseline="-25000" dirty="0" err="1" smtClean="0"/>
              <a:t>c</a:t>
            </a:r>
            <a:r>
              <a:rPr lang="es-ES" sz="1200" dirty="0" smtClean="0"/>
              <a:t> </a:t>
            </a:r>
            <a:r>
              <a:rPr lang="es-ES" sz="1200" dirty="0" err="1" smtClean="0"/>
              <a:t>is</a:t>
            </a:r>
            <a:r>
              <a:rPr lang="es-ES" sz="1200" dirty="0" smtClean="0"/>
              <a:t> </a:t>
            </a:r>
            <a:r>
              <a:rPr lang="es-ES" sz="1200" dirty="0" err="1" smtClean="0"/>
              <a:t>the</a:t>
            </a:r>
            <a:r>
              <a:rPr lang="es-ES" sz="1200" dirty="0" smtClean="0"/>
              <a:t> </a:t>
            </a:r>
            <a:r>
              <a:rPr lang="es-ES" sz="1200" dirty="0" err="1" smtClean="0"/>
              <a:t>even</a:t>
            </a:r>
            <a:r>
              <a:rPr lang="es-ES" sz="1200" dirty="0" smtClean="0"/>
              <a:t> </a:t>
            </a:r>
            <a:r>
              <a:rPr lang="es-ES" sz="1200" dirty="0" err="1" smtClean="0"/>
              <a:t>characteristic</a:t>
            </a:r>
            <a:r>
              <a:rPr lang="es-ES" sz="1200" dirty="0" smtClean="0"/>
              <a:t> </a:t>
            </a:r>
            <a:r>
              <a:rPr lang="es-ES" sz="1200" dirty="0" err="1" smtClean="0"/>
              <a:t>impedance</a:t>
            </a:r>
            <a:endParaRPr lang="es-ES" sz="1200" dirty="0" smtClean="0"/>
          </a:p>
          <a:p>
            <a:pPr marL="171450" indent="-171450">
              <a:buFont typeface="Wingdings" pitchFamily="2" charset="2"/>
              <a:buChar char="§"/>
            </a:pPr>
            <a:r>
              <a:rPr lang="es-ES" sz="1200" i="1" dirty="0" smtClean="0"/>
              <a:t>Φ</a:t>
            </a:r>
            <a:r>
              <a:rPr lang="es-ES" sz="1200" i="1" baseline="-25000" dirty="0" smtClean="0"/>
              <a:t>0</a:t>
            </a:r>
            <a:r>
              <a:rPr lang="es-ES" sz="1200" dirty="0" smtClean="0"/>
              <a:t> </a:t>
            </a:r>
            <a:r>
              <a:rPr lang="es-ES" sz="1200" dirty="0" err="1" smtClean="0"/>
              <a:t>is</a:t>
            </a:r>
            <a:r>
              <a:rPr lang="es-ES" sz="1200" dirty="0" smtClean="0"/>
              <a:t> </a:t>
            </a:r>
            <a:r>
              <a:rPr lang="es-ES" sz="1200" dirty="0" err="1" smtClean="0"/>
              <a:t>the</a:t>
            </a:r>
            <a:r>
              <a:rPr lang="es-ES" sz="1200" dirty="0" smtClean="0"/>
              <a:t> </a:t>
            </a:r>
            <a:r>
              <a:rPr lang="es-ES" sz="1200" dirty="0" err="1" smtClean="0"/>
              <a:t>coverage</a:t>
            </a:r>
            <a:r>
              <a:rPr lang="es-ES" sz="1200" dirty="0" smtClean="0"/>
              <a:t> </a:t>
            </a:r>
            <a:r>
              <a:rPr lang="es-ES" sz="1200" dirty="0" err="1" smtClean="0"/>
              <a:t>angle</a:t>
            </a:r>
            <a:endParaRPr lang="es-ES" sz="1200" dirty="0" smtClean="0"/>
          </a:p>
          <a:p>
            <a:pPr marL="171450" indent="-171450">
              <a:buFont typeface="Wingdings" pitchFamily="2" charset="2"/>
              <a:buChar char="§"/>
            </a:pPr>
            <a:r>
              <a:rPr lang="es-ES" sz="1200" i="1" dirty="0" smtClean="0"/>
              <a:t>L </a:t>
            </a:r>
            <a:r>
              <a:rPr lang="es-ES" sz="1200" dirty="0" err="1" smtClean="0"/>
              <a:t>is</a:t>
            </a:r>
            <a:r>
              <a:rPr lang="es-ES" sz="1200" dirty="0" smtClean="0"/>
              <a:t> </a:t>
            </a:r>
            <a:r>
              <a:rPr lang="es-ES" sz="1200" dirty="0" err="1" smtClean="0"/>
              <a:t>the</a:t>
            </a:r>
            <a:r>
              <a:rPr lang="es-ES" sz="1200" dirty="0" smtClean="0"/>
              <a:t> </a:t>
            </a:r>
            <a:r>
              <a:rPr lang="es-ES" sz="1200" dirty="0" err="1" smtClean="0"/>
              <a:t>electrode</a:t>
            </a:r>
            <a:r>
              <a:rPr lang="es-ES" sz="1200" dirty="0" smtClean="0"/>
              <a:t> </a:t>
            </a:r>
            <a:r>
              <a:rPr lang="es-ES" sz="1200" dirty="0" err="1" smtClean="0"/>
              <a:t>length</a:t>
            </a:r>
            <a:endParaRPr lang="es-ES" sz="1200" dirty="0" smtClean="0"/>
          </a:p>
          <a:p>
            <a:pPr marL="171450" indent="-171450">
              <a:buFont typeface="Wingdings" pitchFamily="2" charset="2"/>
              <a:buChar char="§"/>
            </a:pPr>
            <a:r>
              <a:rPr lang="es-ES" sz="1200" i="1" dirty="0" smtClean="0"/>
              <a:t>c </a:t>
            </a:r>
            <a:r>
              <a:rPr lang="es-ES" sz="1200" dirty="0" err="1" smtClean="0"/>
              <a:t>is</a:t>
            </a:r>
            <a:r>
              <a:rPr lang="es-ES" sz="1200" dirty="0" smtClean="0"/>
              <a:t> </a:t>
            </a:r>
            <a:r>
              <a:rPr lang="es-ES" sz="1200" dirty="0" err="1" smtClean="0"/>
              <a:t>the</a:t>
            </a:r>
            <a:r>
              <a:rPr lang="es-ES" sz="1200" dirty="0" smtClean="0"/>
              <a:t> </a:t>
            </a:r>
            <a:r>
              <a:rPr lang="es-ES" sz="1200" dirty="0" err="1" smtClean="0"/>
              <a:t>speed</a:t>
            </a:r>
            <a:r>
              <a:rPr lang="es-ES" sz="1200" dirty="0" smtClean="0"/>
              <a:t> of light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s-ES" sz="1200" i="1" dirty="0" smtClean="0"/>
              <a:t>b </a:t>
            </a:r>
            <a:r>
              <a:rPr lang="es-ES" sz="1200" dirty="0" err="1" smtClean="0"/>
              <a:t>is</a:t>
            </a:r>
            <a:r>
              <a:rPr lang="es-ES" sz="1200" dirty="0" smtClean="0"/>
              <a:t> </a:t>
            </a:r>
            <a:r>
              <a:rPr lang="es-ES" sz="1200" dirty="0" err="1" smtClean="0"/>
              <a:t>the</a:t>
            </a:r>
            <a:r>
              <a:rPr lang="es-ES" sz="1200" dirty="0" smtClean="0"/>
              <a:t> </a:t>
            </a:r>
            <a:r>
              <a:rPr lang="es-ES" sz="1200" dirty="0" err="1" smtClean="0"/>
              <a:t>kicker</a:t>
            </a:r>
            <a:r>
              <a:rPr lang="es-ES" sz="1200" dirty="0" smtClean="0"/>
              <a:t> </a:t>
            </a:r>
            <a:r>
              <a:rPr lang="es-ES" sz="1200" dirty="0" err="1" smtClean="0"/>
              <a:t>radius</a:t>
            </a:r>
            <a:endParaRPr lang="es-ES" sz="1200" dirty="0" smtClean="0"/>
          </a:p>
          <a:p>
            <a:pPr marL="171450" indent="-171450">
              <a:buFont typeface="Wingdings" pitchFamily="2" charset="2"/>
              <a:buChar char="§"/>
            </a:pPr>
            <a:r>
              <a:rPr lang="es-ES" sz="1200" i="1" dirty="0" smtClean="0"/>
              <a:t>l </a:t>
            </a:r>
            <a:r>
              <a:rPr lang="es-ES" sz="1200" dirty="0" err="1" smtClean="0"/>
              <a:t>is</a:t>
            </a:r>
            <a:r>
              <a:rPr lang="es-ES" sz="1200" dirty="0" smtClean="0"/>
              <a:t> </a:t>
            </a:r>
            <a:r>
              <a:rPr lang="es-ES" sz="1200" dirty="0" err="1" smtClean="0"/>
              <a:t>the</a:t>
            </a:r>
            <a:r>
              <a:rPr lang="es-ES" sz="1200" dirty="0" smtClean="0"/>
              <a:t> </a:t>
            </a:r>
            <a:r>
              <a:rPr lang="es-ES" sz="1200" dirty="0" err="1" smtClean="0"/>
              <a:t>taper</a:t>
            </a:r>
            <a:r>
              <a:rPr lang="es-ES" sz="1200" dirty="0" smtClean="0"/>
              <a:t> </a:t>
            </a:r>
            <a:r>
              <a:rPr lang="es-ES" sz="1200" dirty="0" err="1" smtClean="0"/>
              <a:t>length</a:t>
            </a:r>
            <a:endParaRPr lang="es-ES" sz="1200" i="1" dirty="0"/>
          </a:p>
        </p:txBody>
      </p:sp>
    </p:spTree>
    <p:extLst>
      <p:ext uri="{BB962C8B-B14F-4D97-AF65-F5344CB8AC3E}">
        <p14:creationId xmlns:p14="http://schemas.microsoft.com/office/powerpoint/2010/main" val="91868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8640960" cy="1143000"/>
          </a:xfrm>
        </p:spPr>
        <p:txBody>
          <a:bodyPr>
            <a:normAutofit/>
          </a:bodyPr>
          <a:lstStyle/>
          <a:p>
            <a:pPr algn="l"/>
            <a:r>
              <a:rPr lang="es-ES" sz="2400" b="1" dirty="0"/>
              <a:t>4</a:t>
            </a:r>
            <a:r>
              <a:rPr lang="es-ES" sz="2400" b="1" dirty="0" smtClean="0"/>
              <a:t>) </a:t>
            </a:r>
            <a:r>
              <a:rPr lang="es-ES" sz="2400" b="1" dirty="0" smtClean="0"/>
              <a:t>BEAM COUPLING IMPEDANCE</a:t>
            </a:r>
            <a:endParaRPr lang="es-ES" sz="2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sz="2000" dirty="0" smtClean="0"/>
          </a:p>
          <a:p>
            <a:endParaRPr lang="es-ES" sz="2000" dirty="0" smtClean="0"/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93" y="1340768"/>
            <a:ext cx="4575048" cy="1972628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50744"/>
            <a:ext cx="4575048" cy="1943672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395536" y="908720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7030A0"/>
                </a:solidFill>
              </a:rPr>
              <a:t>PREDICTIONS FROM ANALYTICAL EQUATIONS</a:t>
            </a:r>
            <a:endParaRPr lang="es-ES" b="1" dirty="0">
              <a:solidFill>
                <a:srgbClr val="7030A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95536" y="3429000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7030A0"/>
                </a:solidFill>
              </a:rPr>
              <a:t>SIMULATIONS FOR THE UNTAPERED KICKER</a:t>
            </a:r>
            <a:endParaRPr lang="es-ES" b="1" dirty="0">
              <a:solidFill>
                <a:srgbClr val="7030A0"/>
              </a:solidFill>
            </a:endParaRPr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82" t="19394" r="26212" b="38788"/>
          <a:stretch/>
        </p:blipFill>
        <p:spPr>
          <a:xfrm>
            <a:off x="-36512" y="3873477"/>
            <a:ext cx="4627419" cy="2867891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387" y="4070940"/>
            <a:ext cx="4237101" cy="2598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01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9298</TotalTime>
  <Words>1813</Words>
  <Application>Microsoft Office PowerPoint</Application>
  <PresentationFormat>Presentación en pantalla (4:3)</PresentationFormat>
  <Paragraphs>251</Paragraphs>
  <Slides>15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7" baseType="lpstr">
      <vt:lpstr>Tema de Office</vt:lpstr>
      <vt:lpstr>Ecuación</vt:lpstr>
      <vt:lpstr>STRIPLINE KICKERS DESIGN</vt:lpstr>
      <vt:lpstr>Presentación de PowerPoint</vt:lpstr>
      <vt:lpstr>1) INTRODUCTION</vt:lpstr>
      <vt:lpstr>2) CROSS SECTION DESIGN OF THE STRIPLINE KICKER FOR CLIC DR</vt:lpstr>
      <vt:lpstr>2) CROSS SECTION DESIGN OF THE STRIPLINE KICKER FOR CLIC DR</vt:lpstr>
      <vt:lpstr>Presentación de PowerPoint</vt:lpstr>
      <vt:lpstr>3) DESIGN STUDY OF TAPERS  </vt:lpstr>
      <vt:lpstr>4) BEAM COUPLING IMPEDANCE</vt:lpstr>
      <vt:lpstr>4) BEAM COUPLING IMPEDANCE</vt:lpstr>
      <vt:lpstr>5) TEST CAMPAIGN</vt:lpstr>
      <vt:lpstr>Presentación de PowerPoint</vt:lpstr>
      <vt:lpstr>6) CONCLUSIONS</vt:lpstr>
      <vt:lpstr>1) INTRODUCTION</vt:lpstr>
      <vt:lpstr>2) CROSS SECTION DESIGN OF THE STRIPLINE KICKER FOR CLIC DR</vt:lpstr>
      <vt:lpstr>3) STRIPLINE KICKER EFFICIENCY</vt:lpstr>
    </vt:vector>
  </TitlesOfParts>
  <Company>UVEG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cbelver</dc:creator>
  <cp:lastModifiedBy>cbelver</cp:lastModifiedBy>
  <cp:revision>482</cp:revision>
  <cp:lastPrinted>2012-05-08T13:22:08Z</cp:lastPrinted>
  <dcterms:created xsi:type="dcterms:W3CDTF">2012-02-06T10:23:11Z</dcterms:created>
  <dcterms:modified xsi:type="dcterms:W3CDTF">2012-05-08T23:28:54Z</dcterms:modified>
</cp:coreProperties>
</file>