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51"/>
  </p:notesMasterIdLst>
  <p:handoutMasterIdLst>
    <p:handoutMasterId r:id="rId52"/>
  </p:handoutMasterIdLst>
  <p:sldIdLst>
    <p:sldId id="386" r:id="rId2"/>
    <p:sldId id="270" r:id="rId3"/>
    <p:sldId id="258" r:id="rId4"/>
    <p:sldId id="367" r:id="rId5"/>
    <p:sldId id="376" r:id="rId6"/>
    <p:sldId id="324" r:id="rId7"/>
    <p:sldId id="373" r:id="rId8"/>
    <p:sldId id="368" r:id="rId9"/>
    <p:sldId id="377" r:id="rId10"/>
    <p:sldId id="378" r:id="rId11"/>
    <p:sldId id="379" r:id="rId12"/>
    <p:sldId id="380" r:id="rId13"/>
    <p:sldId id="381" r:id="rId14"/>
    <p:sldId id="299" r:id="rId15"/>
    <p:sldId id="261" r:id="rId16"/>
    <p:sldId id="325" r:id="rId17"/>
    <p:sldId id="359" r:id="rId18"/>
    <p:sldId id="334" r:id="rId19"/>
    <p:sldId id="339" r:id="rId20"/>
    <p:sldId id="337" r:id="rId21"/>
    <p:sldId id="340" r:id="rId22"/>
    <p:sldId id="341" r:id="rId23"/>
    <p:sldId id="383" r:id="rId24"/>
    <p:sldId id="384" r:id="rId25"/>
    <p:sldId id="385" r:id="rId26"/>
    <p:sldId id="342" r:id="rId27"/>
    <p:sldId id="343" r:id="rId28"/>
    <p:sldId id="361" r:id="rId29"/>
    <p:sldId id="344" r:id="rId30"/>
    <p:sldId id="372" r:id="rId31"/>
    <p:sldId id="371" r:id="rId32"/>
    <p:sldId id="336" r:id="rId33"/>
    <p:sldId id="345" r:id="rId34"/>
    <p:sldId id="346" r:id="rId35"/>
    <p:sldId id="348" r:id="rId36"/>
    <p:sldId id="355" r:id="rId37"/>
    <p:sldId id="349" r:id="rId38"/>
    <p:sldId id="362" r:id="rId39"/>
    <p:sldId id="365" r:id="rId40"/>
    <p:sldId id="363" r:id="rId41"/>
    <p:sldId id="353" r:id="rId42"/>
    <p:sldId id="327" r:id="rId43"/>
    <p:sldId id="328" r:id="rId44"/>
    <p:sldId id="330" r:id="rId45"/>
    <p:sldId id="364" r:id="rId46"/>
    <p:sldId id="374" r:id="rId47"/>
    <p:sldId id="382" r:id="rId48"/>
    <p:sldId id="366" r:id="rId49"/>
    <p:sldId id="375" r:id="rId50"/>
  </p:sldIdLst>
  <p:sldSz cx="9144000" cy="6858000" type="screen4x3"/>
  <p:notesSz cx="6746875" cy="99139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FFFFFF"/>
    <a:srgbClr val="57ABFF"/>
    <a:srgbClr val="DDDDDD"/>
    <a:srgbClr val="33CC33"/>
    <a:srgbClr val="FF0000"/>
    <a:srgbClr val="445C00"/>
    <a:srgbClr val="99CC00"/>
    <a:srgbClr val="009900"/>
    <a:srgbClr val="CC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3210" autoAdjust="0"/>
  </p:normalViewPr>
  <p:slideViewPr>
    <p:cSldViewPr>
      <p:cViewPr>
        <p:scale>
          <a:sx n="70" d="100"/>
          <a:sy n="70" d="100"/>
        </p:scale>
        <p:origin x="-826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0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5.xml"/><Relationship Id="rId2" Type="http://schemas.openxmlformats.org/officeDocument/2006/relationships/slide" Target="slides/slide3.xml"/><Relationship Id="rId1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2700" y="0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8638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2700" y="9418638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79A56F2-ACE7-40D0-BB45-758FC72746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08551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2700" y="0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42950"/>
            <a:ext cx="4957763" cy="3717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0113" y="4708525"/>
            <a:ext cx="4946650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2700" y="9418638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B95D6DD-BFD6-4AC0-B9AC-59DD0DE362A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12112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5D6DD-BFD6-4AC0-B9AC-59DD0DE362A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731734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5D6DD-BFD6-4AC0-B9AC-59DD0DE362A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83134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5D6DD-BFD6-4AC0-B9AC-59DD0DE362A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83134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5D6DD-BFD6-4AC0-B9AC-59DD0DE362A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83134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5D6DD-BFD6-4AC0-B9AC-59DD0DE362A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83134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DAA048-CB1C-4018-A62F-80F1860646C4}" type="slidenum">
              <a:rPr lang="en-US"/>
              <a:pPr/>
              <a:t>14</a:t>
            </a:fld>
            <a:endParaRPr lang="en-US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FAFA4A-01ED-437B-92C9-C0564533B01C}" type="slidenum">
              <a:rPr lang="en-US"/>
              <a:pPr/>
              <a:t>15</a:t>
            </a:fld>
            <a:endParaRPr lang="en-US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C51A11-E51F-4766-8BD0-014BCBAF4042}" type="slidenum">
              <a:rPr lang="en-US"/>
              <a:pPr/>
              <a:t>16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3024B8-BECD-4B9C-8477-FB6F80ADEB23}" type="slidenum">
              <a:rPr lang="en-US"/>
              <a:pPr/>
              <a:t>17</a:t>
            </a:fld>
            <a:endParaRPr lang="en-US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F2E38B-C3EF-4A36-A67E-21246F34EBCC}" type="slidenum">
              <a:rPr lang="en-US"/>
              <a:pPr/>
              <a:t>18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AE0D29-4F4C-4A48-930A-E695F0274FFE}" type="slidenum">
              <a:rPr lang="en-US"/>
              <a:pPr/>
              <a:t>19</a:t>
            </a:fld>
            <a:endParaRPr lang="en-US"/>
          </a:p>
        </p:txBody>
      </p:sp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636CB2-C449-4A0A-9056-3EC65BABC105}" type="slidenum">
              <a:rPr lang="en-US"/>
              <a:pPr/>
              <a:t>2</a:t>
            </a:fld>
            <a:endParaRPr lang="en-US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50FA66-8043-4E33-B069-FBD8CBF5E05C}" type="slidenum">
              <a:rPr lang="en-US"/>
              <a:pPr/>
              <a:t>20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353F81-70D0-4B5D-A995-7935D43F80B3}" type="slidenum">
              <a:rPr lang="en-US"/>
              <a:pPr/>
              <a:t>21</a:t>
            </a:fld>
            <a:endParaRPr lang="en-US"/>
          </a:p>
        </p:txBody>
      </p:sp>
      <p:sp>
        <p:nvSpPr>
          <p:cNvPr id="18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3A991F-F3A3-49AB-A43B-25942AB0CBD5}" type="slidenum">
              <a:rPr lang="en-US"/>
              <a:pPr/>
              <a:t>22</a:t>
            </a:fld>
            <a:endParaRPr lang="en-US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602191-AFFD-4EBE-A50B-DEDD4E5281C8}" type="slidenum">
              <a:rPr lang="en-US"/>
              <a:pPr/>
              <a:t>26</a:t>
            </a:fld>
            <a:endParaRPr lang="en-US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000230-E7A8-438E-AAA3-618EF34018CC}" type="slidenum">
              <a:rPr lang="en-US"/>
              <a:pPr/>
              <a:t>27</a:t>
            </a:fld>
            <a:endParaRPr lang="en-US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FAA187-C77C-4682-92ED-832299ED3332}" type="slidenum">
              <a:rPr lang="en-US"/>
              <a:pPr/>
              <a:t>28</a:t>
            </a:fld>
            <a:endParaRPr lang="en-US"/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AAEC93-9533-41DE-B7C9-5E55903C60C8}" type="slidenum">
              <a:rPr lang="en-US"/>
              <a:pPr/>
              <a:t>29</a:t>
            </a:fld>
            <a:endParaRPr lang="en-US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5D6DD-BFD6-4AC0-B9AC-59DD0DE362A8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24039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5D6DD-BFD6-4AC0-B9AC-59DD0DE362A8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240397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A1D7F1-6D67-4A9C-B024-1DD2C186034E}" type="slidenum">
              <a:rPr lang="en-US"/>
              <a:pPr/>
              <a:t>32</a:t>
            </a:fld>
            <a:endParaRPr lang="en-US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9EEEEB-BC28-4434-81AC-2794D1AAC223}" type="slidenum">
              <a:rPr lang="en-US"/>
              <a:pPr/>
              <a:t>3</a:t>
            </a:fld>
            <a:endParaRPr lang="en-US"/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4E739A-5620-4686-AACC-1A5E22CDB628}" type="slidenum">
              <a:rPr lang="en-US"/>
              <a:pPr/>
              <a:t>33</a:t>
            </a:fld>
            <a:endParaRPr lang="en-US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CBD25C-07B0-4A2F-A4E9-60E53195475D}" type="slidenum">
              <a:rPr lang="en-US"/>
              <a:pPr/>
              <a:t>34</a:t>
            </a:fld>
            <a:endParaRPr lang="en-US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D42F66-1301-4BC7-9B5E-59A84DDC5986}" type="slidenum">
              <a:rPr lang="en-US"/>
              <a:pPr/>
              <a:t>35</a:t>
            </a:fld>
            <a:endParaRPr lang="en-US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DBABEE-151A-4586-8D99-893CBB3B9A59}" type="slidenum">
              <a:rPr lang="en-US"/>
              <a:pPr/>
              <a:t>36</a:t>
            </a:fld>
            <a:endParaRPr 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290B3B-8F92-4AA3-B887-8315580255CC}" type="slidenum">
              <a:rPr lang="en-US"/>
              <a:pPr/>
              <a:t>37</a:t>
            </a:fld>
            <a:endParaRPr lang="en-U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5D6DD-BFD6-4AC0-B9AC-59DD0DE362A8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60070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5D6DD-BFD6-4AC0-B9AC-59DD0DE362A8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8354926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CE2227-6B84-4EFC-9AED-D7AD587248ED}" type="slidenum">
              <a:rPr lang="en-US"/>
              <a:pPr/>
              <a:t>40</a:t>
            </a:fld>
            <a:endParaRPr lang="en-US"/>
          </a:p>
        </p:txBody>
      </p:sp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sz="600">
              <a:solidFill>
                <a:srgbClr val="003399"/>
              </a:solidFill>
              <a:latin typeface="Courier New" pitchFamily="49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A5A9CF-F373-49A3-9448-EB1733479801}" type="slidenum">
              <a:rPr lang="en-US"/>
              <a:pPr/>
              <a:t>41</a:t>
            </a:fld>
            <a:endParaRPr lang="en-US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371826-14B5-4BFC-B484-E69CA57856E8}" type="slidenum">
              <a:rPr lang="en-US"/>
              <a:pPr/>
              <a:t>42</a:t>
            </a:fld>
            <a:endParaRPr 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5D6DD-BFD6-4AC0-B9AC-59DD0DE362A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373644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387348-4CFE-49BE-91B6-4324ED8D1273}" type="slidenum">
              <a:rPr lang="en-US"/>
              <a:pPr/>
              <a:t>43</a:t>
            </a:fld>
            <a:endParaRPr lang="en-US"/>
          </a:p>
        </p:txBody>
      </p:sp>
      <p:sp>
        <p:nvSpPr>
          <p:cNvPr id="19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66606E-0CB9-4C8C-B0DC-6A05F12C6447}" type="slidenum">
              <a:rPr lang="en-US"/>
              <a:pPr/>
              <a:t>44</a:t>
            </a:fld>
            <a:endParaRPr 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9C7AE5-33A4-41F8-B170-5F2C4076E1C6}" type="slidenum">
              <a:rPr lang="en-US"/>
              <a:pPr/>
              <a:t>45</a:t>
            </a:fld>
            <a:endParaRPr 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sz="600">
              <a:solidFill>
                <a:srgbClr val="003399"/>
              </a:solidFill>
              <a:latin typeface="Courier New" pitchFamily="49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5D6DD-BFD6-4AC0-B9AC-59DD0DE362A8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369028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5D6DD-BFD6-4AC0-B9AC-59DD0DE362A8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369028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5D6DD-BFD6-4AC0-B9AC-59DD0DE362A8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409407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5D6DD-BFD6-4AC0-B9AC-59DD0DE362A8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89305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5D6DD-BFD6-4AC0-B9AC-59DD0DE362A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51321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427256-A759-4C4D-B227-BB5A1446799D}" type="slidenum">
              <a:rPr lang="en-US"/>
              <a:pPr/>
              <a:t>6</a:t>
            </a:fld>
            <a:endParaRPr lang="en-US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Symbol" pitchFamily="18" charset="2"/>
              <a:buNone/>
            </a:pPr>
            <a:endParaRPr lang="en-US">
              <a:sym typeface="Wingdings" pitchFamily="2" charset="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5D6DD-BFD6-4AC0-B9AC-59DD0DE362A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11156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5D6DD-BFD6-4AC0-B9AC-59DD0DE362A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83134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5D6DD-BFD6-4AC0-B9AC-59DD0DE362A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8313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5/20/2012</a:t>
            </a:r>
            <a:endParaRPr lang="en-US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2346778-B4CA-2942-9CB4-6224AC31208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5/20/2012</a:t>
            </a:r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ABEF-A29F-C745-BB91-ED315AB6F9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en-US" smtClean="0"/>
              <a:t>5/20/2012</a:t>
            </a:r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7" name="Prostokąt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Prostokąt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rostokąt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C63ABEF-A29F-C745-BB91-ED315AB6F9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ytuł, tekst i 2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2192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0"/>
          </p:nvPr>
        </p:nvSpPr>
        <p:spPr>
          <a:xfrm>
            <a:off x="2133600" y="6329363"/>
            <a:ext cx="52578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5/20/2012</a:t>
            </a:r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2346778-B4CA-2942-9CB4-6224AC31208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7" name="Prostokąt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Prostokąt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rostokąt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2" name="Symbol zastępczy daty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5/20/2012</a:t>
            </a:r>
            <a:endParaRPr lang="en-GB"/>
          </a:p>
        </p:txBody>
      </p:sp>
      <p:sp>
        <p:nvSpPr>
          <p:cNvPr id="13" name="Symbol zastępczy numeru slajdu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C63ABEF-A29F-C745-BB91-ED315AB6F93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Symbol zastępczy stopki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5/20/2012</a:t>
            </a:r>
            <a:endParaRPr lang="en-GB"/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63ABEF-A29F-C745-BB91-ED315AB6F93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Symbol zastępczy stopki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5/20/2012</a:t>
            </a:r>
            <a:endParaRPr lang="en-GB"/>
          </a:p>
        </p:txBody>
      </p:sp>
      <p:sp>
        <p:nvSpPr>
          <p:cNvPr id="12" name="Symbol zastępczy numeru slajdu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63ABEF-A29F-C745-BB91-ED315AB6F93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Symbol zastępczy stopki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16" name="Symbol zastępczy tekstu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5" name="Symbol zastępczy tekstu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5/20/2012</a:t>
            </a:r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63ABEF-A29F-C745-BB91-ED315AB6F9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5/20/2012</a:t>
            </a:r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Oracle Tutorials: PL/SQL </a:t>
            </a:r>
            <a:endParaRPr kumimoji="0"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5/20/2012</a:t>
            </a:r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63ABEF-A29F-C745-BB91-ED315AB6F93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Prostokąt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rostokąt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1" name="Prostokąt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ymbol zastępczy daty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en-US" smtClean="0"/>
              <a:t>5/20/2012</a:t>
            </a:r>
            <a:endParaRPr lang="en-GB"/>
          </a:p>
        </p:txBody>
      </p:sp>
      <p:sp>
        <p:nvSpPr>
          <p:cNvPr id="13" name="Symbol zastępczy numeru slajdu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C63ABEF-A29F-C745-BB91-ED315AB6F93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Symbol zastępczy stopki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5/20/2012</a:t>
            </a:r>
            <a:endParaRPr lang="en-US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7" name="Prostokąt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Prostokąt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rostokąt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2346778-B4CA-2942-9CB4-6224AC31208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Rectangle 10"/>
          <p:cNvSpPr>
            <a:spLocks noChangeArrowheads="1"/>
          </p:cNvSpPr>
          <p:nvPr userDrawn="1"/>
        </p:nvSpPr>
        <p:spPr bwMode="auto">
          <a:xfrm>
            <a:off x="457200" y="63246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000">
                <a:solidFill>
                  <a:schemeClr val="bg1"/>
                </a:solidFill>
                <a:latin typeface="Comic Sans MS" pitchFamily="66" charset="0"/>
              </a:rPr>
              <a:t>1 June 2006</a:t>
            </a:r>
            <a:endParaRPr lang="en-US" altLang="en-US" sz="10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 userDrawn="1"/>
        </p:nvSpPr>
        <p:spPr bwMode="auto">
          <a:xfrm>
            <a:off x="7467600" y="63246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/>
            <a:fld id="{A58BE867-499D-4F0A-A2AA-144035CE6298}" type="slidenum">
              <a:rPr lang="en-US" altLang="en-US" sz="1000">
                <a:solidFill>
                  <a:schemeClr val="bg1"/>
                </a:solidFill>
                <a:latin typeface="Comic Sans MS" pitchFamily="66" charset="0"/>
              </a:rPr>
              <a:pPr algn="r"/>
              <a:t>‹#›</a:t>
            </a:fld>
            <a:endParaRPr lang="en-US" altLang="en-US" sz="100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acle.com/pls/db112/homepage" TargetMode="Externa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ocs.oracle.com/cd/E11882_01/appdev.112/e25788/toc.htm" TargetMode="External"/><Relationship Id="rId4" Type="http://schemas.openxmlformats.org/officeDocument/2006/relationships/hyperlink" Target="http://docs.oracle.com/cd/E11882_01/appdev.112/e25519/toc.ht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334000"/>
            <a:ext cx="6400800" cy="838200"/>
          </a:xfrm>
        </p:spPr>
        <p:txBody>
          <a:bodyPr/>
          <a:lstStyle/>
          <a:p>
            <a:r>
              <a:rPr lang="pl-PL" sz="2000" dirty="0" smtClean="0"/>
              <a:t>Zbigniew Baranowski</a:t>
            </a:r>
            <a:endParaRPr lang="en-US" sz="2000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Oracle Tutorials: PL/SQL 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33400" y="1676400"/>
            <a:ext cx="8382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Oracle Tutorials</a:t>
            </a:r>
            <a:r>
              <a:rPr lang="en-US" sz="32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/>
            </a:r>
            <a:br>
              <a:rPr lang="en-US" sz="32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en-US" sz="36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/>
            </a:r>
            <a:br>
              <a:rPr lang="en-US" sz="36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en-US" sz="44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PL/SQL</a:t>
            </a:r>
            <a:r>
              <a:rPr lang="en-US" sz="40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br>
              <a:rPr lang="en-US" sz="40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en-US" sz="24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Procedural Language / Structured Query Language</a:t>
            </a:r>
            <a:br>
              <a:rPr lang="en-US" sz="24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endParaRPr lang="en-US" b="1" dirty="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PL/SQL </a:t>
            </a:r>
            <a:r>
              <a:rPr lang="en-US" dirty="0" smtClean="0"/>
              <a:t>placeholders</a:t>
            </a:r>
            <a:endParaRPr lang="en-GB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Scalar type</a:t>
            </a:r>
          </a:p>
          <a:p>
            <a:pPr lvl="1"/>
            <a:r>
              <a:rPr lang="en-GB" dirty="0" smtClean="0"/>
              <a:t>variable</a:t>
            </a:r>
          </a:p>
          <a:p>
            <a:pPr lvl="1"/>
            <a:r>
              <a:rPr lang="en-GB" dirty="0" smtClean="0"/>
              <a:t>constant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Single composite/vector type</a:t>
            </a:r>
          </a:p>
          <a:p>
            <a:pPr lvl="1"/>
            <a:r>
              <a:rPr lang="en-GB" dirty="0" smtClean="0"/>
              <a:t>record</a:t>
            </a:r>
          </a:p>
          <a:p>
            <a:pPr lvl="2"/>
            <a:r>
              <a:rPr lang="en-GB" dirty="0" smtClean="0"/>
              <a:t>used for reading rows from table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Collections</a:t>
            </a:r>
          </a:p>
          <a:p>
            <a:pPr lvl="1"/>
            <a:r>
              <a:rPr lang="en-GB" dirty="0" smtClean="0"/>
              <a:t>Associative Array</a:t>
            </a:r>
          </a:p>
          <a:p>
            <a:pPr lvl="1"/>
            <a:r>
              <a:rPr lang="en-GB" dirty="0" smtClean="0"/>
              <a:t>Variable-sized Array (VARRAY)</a:t>
            </a:r>
          </a:p>
          <a:p>
            <a:pPr lvl="1"/>
            <a:r>
              <a:rPr lang="en-GB" dirty="0" smtClean="0"/>
              <a:t>Nested Tables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marL="365760" lvl="1" indent="0">
              <a:buNone/>
            </a:pPr>
            <a:endParaRPr lang="en-GB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81000" y="4419600"/>
            <a:ext cx="8382000" cy="1828800"/>
          </a:xfrm>
          <a:prstGeom prst="rect">
            <a:avLst/>
          </a:prstGeom>
          <a:solidFill>
            <a:srgbClr val="DDDDDD"/>
          </a:solidFill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en-US" sz="900" dirty="0" smtClean="0">
              <a:latin typeface="Courier New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TYPE </a:t>
            </a:r>
            <a:r>
              <a:rPr lang="pl-PL" sz="1800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T_TIME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IS </a:t>
            </a:r>
            <a:r>
              <a:rPr lang="en-US" sz="1800" b="1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RECORD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(minutes INTEGER, hours NUMBER(2));</a:t>
            </a:r>
          </a:p>
          <a:p>
            <a:pPr marL="0" indent="0">
              <a:buNone/>
            </a:pPr>
            <a:r>
              <a:rPr lang="en-US" sz="1800" dirty="0" err="1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current_time_rec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pl-PL" sz="1800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T_TIME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sz="1800" dirty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Current_time_rec.hours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:= 12;</a:t>
            </a:r>
            <a:endParaRPr lang="en-GB" sz="1800" dirty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737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PL/SQL </a:t>
            </a:r>
            <a:r>
              <a:rPr lang="en-US" dirty="0" smtClean="0"/>
              <a:t>placeholders</a:t>
            </a:r>
            <a:endParaRPr lang="en-GB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Scalar type</a:t>
            </a:r>
          </a:p>
          <a:p>
            <a:pPr lvl="1"/>
            <a:r>
              <a:rPr lang="en-GB" dirty="0" smtClean="0">
                <a:solidFill>
                  <a:srgbClr val="FFFFFF"/>
                </a:solidFill>
              </a:rPr>
              <a:t>variable</a:t>
            </a:r>
          </a:p>
          <a:p>
            <a:pPr lvl="1"/>
            <a:r>
              <a:rPr lang="en-GB" dirty="0" smtClean="0">
                <a:solidFill>
                  <a:srgbClr val="FFFFFF"/>
                </a:solidFill>
              </a:rPr>
              <a:t>constant</a:t>
            </a:r>
          </a:p>
          <a:p>
            <a:pPr lvl="1"/>
            <a:endParaRPr lang="en-GB" dirty="0" smtClean="0">
              <a:solidFill>
                <a:srgbClr val="FFFFFF"/>
              </a:solidFill>
            </a:endParaRPr>
          </a:p>
          <a:p>
            <a:r>
              <a:rPr lang="en-GB" dirty="0" smtClean="0">
                <a:solidFill>
                  <a:srgbClr val="FFFFFF"/>
                </a:solidFill>
              </a:rPr>
              <a:t>Single composite/vector type</a:t>
            </a:r>
          </a:p>
          <a:p>
            <a:pPr lvl="1"/>
            <a:r>
              <a:rPr lang="en-GB" dirty="0" smtClean="0">
                <a:solidFill>
                  <a:srgbClr val="FFFFFF"/>
                </a:solidFill>
              </a:rPr>
              <a:t>record</a:t>
            </a:r>
          </a:p>
          <a:p>
            <a:pPr lvl="2"/>
            <a:r>
              <a:rPr lang="en-GB" dirty="0" smtClean="0">
                <a:solidFill>
                  <a:srgbClr val="FFFFFF"/>
                </a:solidFill>
              </a:rPr>
              <a:t>used for reading rows from table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Collections</a:t>
            </a:r>
          </a:p>
          <a:p>
            <a:pPr lvl="1"/>
            <a:r>
              <a:rPr lang="en-GB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Associative Array</a:t>
            </a:r>
          </a:p>
          <a:p>
            <a:pPr lvl="1"/>
            <a:r>
              <a:rPr lang="en-GB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Variable-sized Array (VARRAY)</a:t>
            </a:r>
          </a:p>
          <a:p>
            <a:pPr lvl="1"/>
            <a:r>
              <a:rPr lang="en-GB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Nested Tables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marL="365760" lvl="1" indent="0">
              <a:buNone/>
            </a:pPr>
            <a:endParaRPr lang="en-GB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04800" y="1688805"/>
            <a:ext cx="8458200" cy="2743200"/>
          </a:xfrm>
          <a:prstGeom prst="rect">
            <a:avLst/>
          </a:prstGeom>
          <a:solidFill>
            <a:srgbClr val="DDDDDD"/>
          </a:solidFill>
        </p:spPr>
        <p:txBody>
          <a:bodyPr vert="horz">
            <a:normAutofit fontScale="92500" lnSpcReduction="1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en-US" sz="900" dirty="0" smtClean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DECLARE</a:t>
            </a:r>
            <a:r>
              <a:rPr lang="en-US" sz="1800" b="1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800" dirty="0" smtClean="0">
                <a:solidFill>
                  <a:schemeClr val="bg2"/>
                </a:solidFill>
                <a:latin typeface="Courier New" pitchFamily="49" charset="0"/>
              </a:rPr>
              <a:t/>
            </a:r>
            <a:br>
              <a:rPr lang="en-US" sz="1800" dirty="0" smtClean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TYPE </a:t>
            </a:r>
            <a:r>
              <a:rPr lang="pl-PL" sz="1800" dirty="0" err="1" smtClean="0">
                <a:solidFill>
                  <a:srgbClr val="003399"/>
                </a:solidFill>
                <a:latin typeface="Courier New" pitchFamily="49" charset="0"/>
              </a:rPr>
              <a:t>T_POPULATION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IS </a:t>
            </a:r>
            <a:r>
              <a:rPr lang="en-US" sz="1800" b="1" dirty="0">
                <a:solidFill>
                  <a:srgbClr val="003399"/>
                </a:solidFill>
                <a:latin typeface="Courier New" pitchFamily="49" charset="0"/>
              </a:rPr>
              <a:t>TABLE OF NUMBER </a:t>
            </a:r>
            <a:r>
              <a:rPr lang="en-US" sz="1800" b="1" dirty="0" smtClean="0">
                <a:solidFill>
                  <a:srgbClr val="003399"/>
                </a:solidFill>
                <a:latin typeface="Courier New" pitchFamily="49" charset="0"/>
              </a:rPr>
              <a:t>INDEX </a:t>
            </a:r>
            <a:r>
              <a:rPr lang="en-US" sz="1800" b="1" dirty="0">
                <a:solidFill>
                  <a:srgbClr val="003399"/>
                </a:solidFill>
                <a:latin typeface="Courier New" pitchFamily="49" charset="0"/>
              </a:rPr>
              <a:t>BY VARCHAR2(64</a:t>
            </a:r>
            <a:r>
              <a:rPr lang="en-US" sz="1800" b="1" dirty="0" smtClean="0">
                <a:solidFill>
                  <a:srgbClr val="003399"/>
                </a:solidFill>
                <a:latin typeface="Courier New" pitchFamily="49" charset="0"/>
              </a:rPr>
              <a:t>)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;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None/>
            </a:pP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8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800" dirty="0" err="1" smtClean="0">
                <a:solidFill>
                  <a:srgbClr val="003399"/>
                </a:solidFill>
                <a:latin typeface="Courier New" pitchFamily="49" charset="0"/>
              </a:rPr>
              <a:t>city_population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 </a:t>
            </a:r>
            <a:r>
              <a:rPr lang="pl-PL" sz="1800" dirty="0" err="1" smtClean="0">
                <a:solidFill>
                  <a:srgbClr val="003399"/>
                </a:solidFill>
                <a:latin typeface="Courier New" pitchFamily="49" charset="0"/>
              </a:rPr>
              <a:t>T_POPULATION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;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None/>
            </a:pP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8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800" dirty="0" err="1" smtClean="0">
                <a:solidFill>
                  <a:srgbClr val="003399"/>
                </a:solidFill>
                <a:latin typeface="Courier New" pitchFamily="49" charset="0"/>
              </a:rPr>
              <a:t>i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number;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BEGIN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8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800" dirty="0" err="1" smtClean="0">
                <a:solidFill>
                  <a:srgbClr val="003399"/>
                </a:solidFill>
                <a:latin typeface="Courier New" pitchFamily="49" charset="0"/>
              </a:rPr>
              <a:t>city_population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('</a:t>
            </a:r>
            <a:r>
              <a:rPr lang="en-US" sz="1800" dirty="0" err="1">
                <a:solidFill>
                  <a:srgbClr val="003399"/>
                </a:solidFill>
                <a:latin typeface="Courier New" pitchFamily="49" charset="0"/>
              </a:rPr>
              <a:t>Smallville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')  := 2000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;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8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800" dirty="0" err="1" smtClean="0">
                <a:solidFill>
                  <a:srgbClr val="003399"/>
                </a:solidFill>
                <a:latin typeface="Courier New" pitchFamily="49" charset="0"/>
              </a:rPr>
              <a:t>i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:=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8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800" dirty="0" err="1" smtClean="0">
                <a:solidFill>
                  <a:srgbClr val="003399"/>
                </a:solidFill>
                <a:latin typeface="Courier New" pitchFamily="49" charset="0"/>
              </a:rPr>
              <a:t>city_population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('</a:t>
            </a:r>
            <a:r>
              <a:rPr lang="en-US" sz="1800" dirty="0" err="1">
                <a:solidFill>
                  <a:srgbClr val="003399"/>
                </a:solidFill>
                <a:latin typeface="Courier New" pitchFamily="49" charset="0"/>
              </a:rPr>
              <a:t>Smallville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') 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;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END;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/   </a:t>
            </a:r>
            <a:endParaRPr lang="en-US" sz="1800" dirty="0">
              <a:solidFill>
                <a:srgbClr val="003399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214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PL/SQL </a:t>
            </a:r>
            <a:r>
              <a:rPr lang="en-US" dirty="0" smtClean="0"/>
              <a:t>placeholders</a:t>
            </a:r>
            <a:endParaRPr lang="en-GB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Scalar type</a:t>
            </a:r>
          </a:p>
          <a:p>
            <a:pPr lvl="1"/>
            <a:r>
              <a:rPr lang="en-GB" dirty="0" smtClean="0">
                <a:solidFill>
                  <a:srgbClr val="FFFFFF"/>
                </a:solidFill>
              </a:rPr>
              <a:t>variable</a:t>
            </a:r>
          </a:p>
          <a:p>
            <a:pPr lvl="1"/>
            <a:r>
              <a:rPr lang="en-GB" dirty="0" smtClean="0">
                <a:solidFill>
                  <a:srgbClr val="FFFFFF"/>
                </a:solidFill>
              </a:rPr>
              <a:t>constant</a:t>
            </a:r>
          </a:p>
          <a:p>
            <a:pPr lvl="1"/>
            <a:endParaRPr lang="en-GB" dirty="0" smtClean="0">
              <a:solidFill>
                <a:srgbClr val="FFFFFF"/>
              </a:solidFill>
            </a:endParaRPr>
          </a:p>
          <a:p>
            <a:r>
              <a:rPr lang="en-GB" dirty="0" smtClean="0">
                <a:solidFill>
                  <a:srgbClr val="FFFFFF"/>
                </a:solidFill>
              </a:rPr>
              <a:t>Single composite/vector type</a:t>
            </a:r>
          </a:p>
          <a:p>
            <a:pPr lvl="1"/>
            <a:r>
              <a:rPr lang="en-GB" dirty="0" smtClean="0">
                <a:solidFill>
                  <a:srgbClr val="FFFFFF"/>
                </a:solidFill>
              </a:rPr>
              <a:t>record</a:t>
            </a:r>
          </a:p>
          <a:p>
            <a:pPr lvl="2"/>
            <a:r>
              <a:rPr lang="en-GB" dirty="0" smtClean="0">
                <a:solidFill>
                  <a:srgbClr val="FFFFFF"/>
                </a:solidFill>
              </a:rPr>
              <a:t>used for reading rows from table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Collections</a:t>
            </a:r>
          </a:p>
          <a:p>
            <a:pPr lvl="1"/>
            <a:r>
              <a:rPr lang="en-GB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Associative Array</a:t>
            </a:r>
          </a:p>
          <a:p>
            <a:pPr lvl="1"/>
            <a:r>
              <a:rPr lang="en-GB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Variable-sized Array (VARRAY)</a:t>
            </a:r>
          </a:p>
          <a:p>
            <a:pPr lvl="1"/>
            <a:r>
              <a:rPr lang="en-GB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Nested Tables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marL="365760" lvl="1" indent="0">
              <a:buNone/>
            </a:pPr>
            <a:endParaRPr lang="en-GB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47332" y="1534633"/>
            <a:ext cx="8458200" cy="3035595"/>
          </a:xfrm>
          <a:prstGeom prst="rect">
            <a:avLst/>
          </a:prstGeom>
          <a:solidFill>
            <a:srgbClr val="DDDDDD"/>
          </a:solidFill>
        </p:spPr>
        <p:txBody>
          <a:bodyPr vert="horz"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en-US" sz="1400" dirty="0" smtClean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DECLARE</a:t>
            </a:r>
            <a:r>
              <a:rPr lang="en-US" sz="1400" b="1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400" dirty="0" smtClean="0">
                <a:solidFill>
                  <a:schemeClr val="bg2"/>
                </a:solidFill>
                <a:latin typeface="Courier New" pitchFamily="49" charset="0"/>
              </a:rPr>
              <a:t/>
            </a:r>
            <a:br>
              <a:rPr lang="en-US" sz="1400" dirty="0" smtClean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TYPE </a:t>
            </a:r>
            <a:r>
              <a:rPr lang="pl-PL" sz="1400" dirty="0" err="1" smtClean="0">
                <a:solidFill>
                  <a:srgbClr val="003399"/>
                </a:solidFill>
                <a:latin typeface="Courier New" pitchFamily="49" charset="0"/>
              </a:rPr>
              <a:t>T_FOURSOME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IS </a:t>
            </a:r>
            <a:r>
              <a:rPr lang="en-US" sz="1400" b="1" dirty="0" smtClean="0">
                <a:solidFill>
                  <a:srgbClr val="003399"/>
                </a:solidFill>
                <a:latin typeface="Courier New" pitchFamily="49" charset="0"/>
              </a:rPr>
              <a:t>VARRAY(</a:t>
            </a:r>
            <a:r>
              <a:rPr lang="pl-PL" sz="1400" b="1" dirty="0" smtClean="0">
                <a:solidFill>
                  <a:srgbClr val="003399"/>
                </a:solidFill>
                <a:latin typeface="Courier New" pitchFamily="49" charset="0"/>
              </a:rPr>
              <a:t>4</a:t>
            </a:r>
            <a:r>
              <a:rPr lang="en-US" sz="1400" b="1" dirty="0" smtClean="0">
                <a:solidFill>
                  <a:srgbClr val="003399"/>
                </a:solidFill>
                <a:latin typeface="Courier New" pitchFamily="49" charset="0"/>
              </a:rPr>
              <a:t>) </a:t>
            </a:r>
            <a:r>
              <a:rPr lang="en-US" sz="1400" b="1" dirty="0">
                <a:solidFill>
                  <a:srgbClr val="003399"/>
                </a:solidFill>
                <a:latin typeface="Courier New" pitchFamily="49" charset="0"/>
              </a:rPr>
              <a:t>OF VARCHAR2(15)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; </a:t>
            </a:r>
            <a:endParaRPr lang="en-US" sz="1400" dirty="0" smtClean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400" b="1" dirty="0" smtClean="0">
                <a:solidFill>
                  <a:srgbClr val="003399"/>
                </a:solidFill>
                <a:latin typeface="Courier New" pitchFamily="49" charset="0"/>
              </a:rPr>
              <a:t>team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  <a:latin typeface="Courier New" pitchFamily="49" charset="0"/>
              </a:rPr>
              <a:t>T_FOURSOME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:= </a:t>
            </a:r>
            <a:r>
              <a:rPr lang="pl-PL" sz="1400" dirty="0" err="1" smtClean="0">
                <a:solidFill>
                  <a:srgbClr val="003399"/>
                </a:solidFill>
                <a:latin typeface="Courier New" pitchFamily="49" charset="0"/>
              </a:rPr>
              <a:t>T_FOURSOME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(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'John', 'Mary', 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'Alberto');</a:t>
            </a:r>
            <a:endParaRPr lang="en-US" sz="1400" dirty="0" smtClean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BEGIN</a:t>
            </a:r>
            <a:endParaRPr lang="en-US" sz="1400" dirty="0" smtClean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400" b="1" dirty="0" err="1" smtClean="0">
                <a:solidFill>
                  <a:srgbClr val="003399"/>
                </a:solidFill>
                <a:latin typeface="Courier New" pitchFamily="49" charset="0"/>
              </a:rPr>
              <a:t>team.EXTEND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;   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               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-- Append one null element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400" b="1" dirty="0" smtClean="0">
                <a:solidFill>
                  <a:srgbClr val="003399"/>
                </a:solidFill>
                <a:latin typeface="Courier New" pitchFamily="49" charset="0"/>
              </a:rPr>
              <a:t> 	 </a:t>
            </a:r>
            <a:r>
              <a:rPr lang="pl-PL" sz="1400" b="1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400" b="1" dirty="0" smtClean="0">
                <a:solidFill>
                  <a:srgbClr val="003399"/>
                </a:solidFill>
                <a:latin typeface="Courier New" pitchFamily="49" charset="0"/>
              </a:rPr>
              <a:t>team(</a:t>
            </a:r>
            <a:r>
              <a:rPr lang="pl-PL" sz="1400" b="1" dirty="0" smtClean="0">
                <a:solidFill>
                  <a:srgbClr val="003399"/>
                </a:solidFill>
                <a:latin typeface="Courier New" pitchFamily="49" charset="0"/>
              </a:rPr>
              <a:t>4</a:t>
            </a:r>
            <a:r>
              <a:rPr lang="en-US" sz="1400" b="1" dirty="0" smtClean="0">
                <a:solidFill>
                  <a:srgbClr val="003399"/>
                </a:solidFill>
                <a:latin typeface="Courier New" pitchFamily="49" charset="0"/>
              </a:rPr>
              <a:t>)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:=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'Mike';		-- Set 5</a:t>
            </a:r>
            <a:r>
              <a:rPr lang="en-US" sz="1400" baseline="30000" dirty="0" smtClean="0">
                <a:solidFill>
                  <a:srgbClr val="003399"/>
                </a:solidFill>
                <a:latin typeface="Courier New" pitchFamily="49" charset="0"/>
              </a:rPr>
              <a:t>th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 element </a:t>
            </a:r>
            <a:r>
              <a:rPr lang="en-US" sz="1400" dirty="0" err="1" smtClean="0">
                <a:solidFill>
                  <a:srgbClr val="003399"/>
                </a:solidFill>
                <a:latin typeface="Courier New" pitchFamily="49" charset="0"/>
              </a:rPr>
              <a:t>element</a:t>
            </a:r>
            <a:endParaRPr lang="pl-PL" sz="1400" dirty="0" smtClean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None/>
            </a:pP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    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DBMS_OUTPUT.PUT_LINE(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 l_</a:t>
            </a:r>
            <a:r>
              <a:rPr lang="en-US" sz="1400" b="1" dirty="0" smtClean="0">
                <a:solidFill>
                  <a:srgbClr val="003399"/>
                </a:solidFill>
                <a:latin typeface="Courier New" pitchFamily="49" charset="0"/>
              </a:rPr>
              <a:t>team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( l_</a:t>
            </a:r>
            <a:r>
              <a:rPr lang="en-US" sz="1400" b="1" dirty="0" err="1" smtClean="0">
                <a:solidFill>
                  <a:srgbClr val="003399"/>
                </a:solidFill>
                <a:latin typeface="Courier New" pitchFamily="49" charset="0"/>
              </a:rPr>
              <a:t>team.first</a:t>
            </a:r>
            <a:r>
              <a:rPr lang="pl-PL" sz="1400" b="1" dirty="0" smtClean="0">
                <a:solidFill>
                  <a:srgbClr val="003399"/>
                </a:solidFill>
                <a:latin typeface="Courier New" pitchFamily="49" charset="0"/>
              </a:rPr>
              <a:t> ) 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); -- Print first 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element</a:t>
            </a:r>
            <a:endParaRPr lang="pl-PL" sz="1400" dirty="0" smtClean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None/>
            </a:pP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	 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DBMS_OUTPUT.PUT_LINE(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 l_</a:t>
            </a:r>
            <a:r>
              <a:rPr lang="en-US" sz="1400" b="1" dirty="0" smtClean="0">
                <a:solidFill>
                  <a:srgbClr val="003399"/>
                </a:solidFill>
                <a:latin typeface="Courier New" pitchFamily="49" charset="0"/>
              </a:rPr>
              <a:t>team</a:t>
            </a:r>
            <a:r>
              <a:rPr lang="pl-PL" sz="1400" b="1" dirty="0" smtClean="0">
                <a:solidFill>
                  <a:srgbClr val="003399"/>
                </a:solidFill>
                <a:latin typeface="Courier New" pitchFamily="49" charset="0"/>
              </a:rPr>
              <a:t>( 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400" b="1" dirty="0" err="1" smtClean="0">
                <a:solidFill>
                  <a:srgbClr val="003399"/>
                </a:solidFill>
                <a:latin typeface="Courier New" pitchFamily="49" charset="0"/>
              </a:rPr>
              <a:t>team.last</a:t>
            </a:r>
            <a:r>
              <a:rPr lang="pl-PL" sz="1400" b="1" dirty="0" smtClean="0">
                <a:solidFill>
                  <a:srgbClr val="003399"/>
                </a:solidFill>
                <a:latin typeface="Courier New" pitchFamily="49" charset="0"/>
              </a:rPr>
              <a:t> ) 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);  -- Print last 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element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endParaRPr lang="en-US" sz="1400" dirty="0" smtClean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endParaRPr lang="en-US" sz="1400" dirty="0" smtClean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None/>
            </a:pP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END;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 /   </a:t>
            </a:r>
            <a:endParaRPr lang="en-US" sz="1400" dirty="0">
              <a:solidFill>
                <a:srgbClr val="003399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702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PL/SQL </a:t>
            </a:r>
            <a:r>
              <a:rPr lang="en-US" dirty="0" smtClean="0"/>
              <a:t>placeholders</a:t>
            </a:r>
            <a:endParaRPr lang="en-GB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Scalar type</a:t>
            </a:r>
          </a:p>
          <a:p>
            <a:pPr lvl="1"/>
            <a:r>
              <a:rPr lang="en-GB" dirty="0" smtClean="0">
                <a:solidFill>
                  <a:srgbClr val="FFFFFF"/>
                </a:solidFill>
              </a:rPr>
              <a:t>variable</a:t>
            </a:r>
          </a:p>
          <a:p>
            <a:pPr lvl="1"/>
            <a:r>
              <a:rPr lang="en-GB" dirty="0" smtClean="0">
                <a:solidFill>
                  <a:srgbClr val="FFFFFF"/>
                </a:solidFill>
              </a:rPr>
              <a:t>constant</a:t>
            </a:r>
          </a:p>
          <a:p>
            <a:pPr lvl="1"/>
            <a:endParaRPr lang="en-GB" dirty="0" smtClean="0">
              <a:solidFill>
                <a:srgbClr val="FFFFFF"/>
              </a:solidFill>
            </a:endParaRPr>
          </a:p>
          <a:p>
            <a:r>
              <a:rPr lang="en-GB" dirty="0" smtClean="0">
                <a:solidFill>
                  <a:srgbClr val="FFFFFF"/>
                </a:solidFill>
              </a:rPr>
              <a:t>Single composite/vector type</a:t>
            </a:r>
          </a:p>
          <a:p>
            <a:pPr lvl="1"/>
            <a:r>
              <a:rPr lang="en-GB" dirty="0" smtClean="0">
                <a:solidFill>
                  <a:srgbClr val="FFFFFF"/>
                </a:solidFill>
              </a:rPr>
              <a:t>record</a:t>
            </a:r>
          </a:p>
          <a:p>
            <a:pPr lvl="2"/>
            <a:r>
              <a:rPr lang="en-GB" dirty="0" smtClean="0">
                <a:solidFill>
                  <a:srgbClr val="FFFFFF"/>
                </a:solidFill>
              </a:rPr>
              <a:t>used for reading rows from table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Collections</a:t>
            </a:r>
          </a:p>
          <a:p>
            <a:pPr lvl="1"/>
            <a:r>
              <a:rPr lang="en-GB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Associative Array</a:t>
            </a:r>
          </a:p>
          <a:p>
            <a:pPr lvl="1"/>
            <a:r>
              <a:rPr lang="en-GB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Variable-sized Array (VARRAY)</a:t>
            </a:r>
          </a:p>
          <a:p>
            <a:pPr lvl="1"/>
            <a:r>
              <a:rPr lang="en-GB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Nested Tables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marL="365760" lvl="1" indent="0">
              <a:buNone/>
            </a:pPr>
            <a:endParaRPr lang="en-GB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04800" y="1688805"/>
            <a:ext cx="8458200" cy="2743200"/>
          </a:xfrm>
          <a:prstGeom prst="rect">
            <a:avLst/>
          </a:prstGeom>
          <a:solidFill>
            <a:srgbClr val="DDDDDD"/>
          </a:solidFill>
        </p:spPr>
        <p:txBody>
          <a:bodyPr vert="horz">
            <a:normAutofit lnSpcReduction="1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en-US" sz="900" dirty="0" smtClean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DECLARE</a:t>
            </a:r>
            <a:r>
              <a:rPr lang="en-US" sz="1400" b="1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400" dirty="0" smtClean="0">
                <a:solidFill>
                  <a:schemeClr val="bg2"/>
                </a:solidFill>
                <a:latin typeface="Courier New" pitchFamily="49" charset="0"/>
              </a:rPr>
              <a:t/>
            </a:r>
            <a:br>
              <a:rPr lang="en-US" sz="1400" dirty="0" smtClean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TYPE </a:t>
            </a:r>
            <a:r>
              <a:rPr lang="pl-PL" sz="1400" dirty="0" err="1" smtClean="0">
                <a:solidFill>
                  <a:srgbClr val="003399"/>
                </a:solidFill>
                <a:latin typeface="Courier New" pitchFamily="49" charset="0"/>
              </a:rPr>
              <a:t>T_ROSTER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IS </a:t>
            </a:r>
            <a:r>
              <a:rPr lang="en-US" sz="1400" b="1" dirty="0">
                <a:solidFill>
                  <a:srgbClr val="003399"/>
                </a:solidFill>
                <a:latin typeface="Courier New" pitchFamily="49" charset="0"/>
              </a:rPr>
              <a:t>TABLE OF VARCHAR2(15</a:t>
            </a:r>
            <a:r>
              <a:rPr lang="en-US" sz="1400" b="1" dirty="0" smtClean="0">
                <a:solidFill>
                  <a:srgbClr val="003399"/>
                </a:solidFill>
                <a:latin typeface="Courier New" pitchFamily="49" charset="0"/>
              </a:rPr>
              <a:t>)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;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names 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T_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R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OSTER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:= </a:t>
            </a:r>
            <a:r>
              <a:rPr lang="pl-PL" sz="1400" dirty="0" err="1" smtClean="0">
                <a:solidFill>
                  <a:srgbClr val="003399"/>
                </a:solidFill>
                <a:latin typeface="Courier New" pitchFamily="49" charset="0"/>
              </a:rPr>
              <a:t>T_ROSTER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(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'D Caruso', 'J </a:t>
            </a:r>
            <a:r>
              <a:rPr lang="en-US" sz="1400" dirty="0" err="1">
                <a:solidFill>
                  <a:srgbClr val="003399"/>
                </a:solidFill>
                <a:latin typeface="Courier New" pitchFamily="49" charset="0"/>
              </a:rPr>
              <a:t>Hamil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', 'D </a:t>
            </a:r>
            <a:r>
              <a:rPr lang="en-US" sz="1400" dirty="0" err="1">
                <a:solidFill>
                  <a:srgbClr val="003399"/>
                </a:solidFill>
                <a:latin typeface="Courier New" pitchFamily="49" charset="0"/>
              </a:rPr>
              <a:t>Piro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', 'R Singh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');</a:t>
            </a:r>
            <a:endParaRPr lang="pl-PL" sz="1400" dirty="0" smtClean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   </a:t>
            </a:r>
            <a:r>
              <a:rPr lang="pl-PL" sz="1400" dirty="0" err="1" smtClean="0">
                <a:solidFill>
                  <a:srgbClr val="003399"/>
                </a:solidFill>
                <a:latin typeface="Courier New" pitchFamily="49" charset="0"/>
              </a:rPr>
              <a:t>l_i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  <a:latin typeface="Courier New" pitchFamily="49" charset="0"/>
              </a:rPr>
              <a:t>number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;</a:t>
            </a:r>
            <a:endParaRPr lang="en-US" sz="1400" dirty="0" smtClean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None/>
            </a:pP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BEGIN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	FOR 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400" dirty="0" err="1" smtClean="0">
                <a:solidFill>
                  <a:srgbClr val="003399"/>
                </a:solidFill>
                <a:latin typeface="Courier New" pitchFamily="49" charset="0"/>
              </a:rPr>
              <a:t>i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IN 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400" dirty="0" err="1" smtClean="0">
                <a:solidFill>
                  <a:srgbClr val="003399"/>
                </a:solidFill>
                <a:latin typeface="Courier New" pitchFamily="49" charset="0"/>
              </a:rPr>
              <a:t>names.FIRST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.. 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400" dirty="0" err="1" smtClean="0">
                <a:solidFill>
                  <a:srgbClr val="003399"/>
                </a:solidFill>
                <a:latin typeface="Courier New" pitchFamily="49" charset="0"/>
              </a:rPr>
              <a:t>names.LAST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LOOP  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--For 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first to last element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      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DBMS_OUTPUT.PUT_LINE(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names(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400" dirty="0" err="1" smtClean="0">
                <a:solidFill>
                  <a:srgbClr val="003399"/>
                </a:solidFill>
                <a:latin typeface="Courier New" pitchFamily="49" charset="0"/>
              </a:rPr>
              <a:t>i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));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   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END 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LOOP; </a:t>
            </a:r>
            <a:endParaRPr lang="en-US" sz="1400" dirty="0" smtClean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END;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 /  </a:t>
            </a:r>
            <a:endParaRPr lang="en-US" sz="1400" dirty="0">
              <a:solidFill>
                <a:srgbClr val="003399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864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Attributes %TYPE &amp; %ROWTYPE</a:t>
            </a:r>
            <a:endParaRPr lang="en-GB" dirty="0"/>
          </a:p>
        </p:txBody>
      </p:sp>
      <p:sp>
        <p:nvSpPr>
          <p:cNvPr id="4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%TYPE references type of a variable or a database column</a:t>
            </a:r>
          </a:p>
          <a:p>
            <a:r>
              <a:rPr lang="en-GB" dirty="0" smtClean="0"/>
              <a:t>%ROWTYPE references type of a record structure, table row or a cursor</a:t>
            </a:r>
          </a:p>
          <a:p>
            <a:r>
              <a:rPr lang="en-GB" dirty="0" smtClean="0"/>
              <a:t>Advantages:</a:t>
            </a:r>
          </a:p>
          <a:p>
            <a:pPr lvl="1"/>
            <a:r>
              <a:rPr lang="en-GB" dirty="0" smtClean="0"/>
              <a:t>Actual type does not need to be known</a:t>
            </a:r>
          </a:p>
          <a:p>
            <a:pPr lvl="1"/>
            <a:r>
              <a:rPr lang="en-GB" dirty="0" smtClean="0"/>
              <a:t>referenced type had changed -&gt; will be recompiled automatically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%TYPE &amp; %ROWTYPE Examples</a:t>
            </a:r>
          </a:p>
        </p:txBody>
      </p:sp>
      <p:sp>
        <p:nvSpPr>
          <p:cNvPr id="8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43000" y="2209800"/>
            <a:ext cx="7086600" cy="3124200"/>
          </a:xfrm>
          <a:solidFill>
            <a:srgbClr val="DDDDDD"/>
          </a:solidFill>
        </p:spPr>
        <p:txBody>
          <a:bodyPr/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en-US" sz="900" dirty="0">
              <a:latin typeface="Courier New" pitchFamily="49" charset="0"/>
            </a:endParaRPr>
          </a:p>
          <a:p>
            <a:pPr>
              <a:spcBef>
                <a:spcPct val="5000"/>
              </a:spcBef>
              <a:buFont typeface="Wingdings" pitchFamily="2" charset="2"/>
              <a:buNone/>
            </a:pP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balance              NUMBER(7,2);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800" dirty="0" err="1">
                <a:solidFill>
                  <a:srgbClr val="003399"/>
                </a:solidFill>
                <a:latin typeface="Courier New" pitchFamily="49" charset="0"/>
              </a:rPr>
              <a:t>minimum_balance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      </a:t>
            </a:r>
            <a:r>
              <a:rPr lang="en-US" sz="1800" dirty="0" err="1">
                <a:solidFill>
                  <a:srgbClr val="003399"/>
                </a:solidFill>
                <a:latin typeface="Courier New" pitchFamily="49" charset="0"/>
              </a:rPr>
              <a:t>balance</a:t>
            </a:r>
            <a:r>
              <a:rPr lang="en-US" sz="1800" b="1" dirty="0" err="1">
                <a:solidFill>
                  <a:srgbClr val="003399"/>
                </a:solidFill>
                <a:latin typeface="Courier New" pitchFamily="49" charset="0"/>
              </a:rPr>
              <a:t>%TYPE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 := 10.00;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800" dirty="0" err="1">
                <a:solidFill>
                  <a:srgbClr val="003399"/>
                </a:solidFill>
                <a:latin typeface="Courier New" pitchFamily="49" charset="0"/>
              </a:rPr>
              <a:t>my_dname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             </a:t>
            </a:r>
            <a:r>
              <a:rPr lang="en-US" sz="1800" dirty="0" err="1">
                <a:solidFill>
                  <a:srgbClr val="003399"/>
                </a:solidFill>
                <a:latin typeface="Courier New" pitchFamily="49" charset="0"/>
              </a:rPr>
              <a:t>scott.dept.dname</a:t>
            </a:r>
            <a:r>
              <a:rPr lang="en-US" sz="1800" b="1" dirty="0" err="1">
                <a:solidFill>
                  <a:srgbClr val="003399"/>
                </a:solidFill>
                <a:latin typeface="Courier New" pitchFamily="49" charset="0"/>
              </a:rPr>
              <a:t>%TYPE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;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800" dirty="0" err="1">
                <a:solidFill>
                  <a:srgbClr val="003399"/>
                </a:solidFill>
                <a:latin typeface="Courier New" pitchFamily="49" charset="0"/>
              </a:rPr>
              <a:t>dept_rec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             </a:t>
            </a:r>
            <a:r>
              <a:rPr lang="en-US" sz="1800" dirty="0" err="1">
                <a:solidFill>
                  <a:srgbClr val="003399"/>
                </a:solidFill>
                <a:latin typeface="Courier New" pitchFamily="49" charset="0"/>
              </a:rPr>
              <a:t>dept</a:t>
            </a:r>
            <a:r>
              <a:rPr lang="en-US" sz="1800" b="1" dirty="0" err="1">
                <a:solidFill>
                  <a:srgbClr val="003399"/>
                </a:solidFill>
                <a:latin typeface="Courier New" pitchFamily="49" charset="0"/>
              </a:rPr>
              <a:t>%ROWTYPE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;</a:t>
            </a:r>
          </a:p>
          <a:p>
            <a:pPr>
              <a:buFont typeface="Wingdings" pitchFamily="2" charset="2"/>
              <a:buNone/>
            </a:pPr>
            <a:endParaRPr lang="en-US" sz="1800" dirty="0">
              <a:solidFill>
                <a:srgbClr val="003399"/>
              </a:solidFill>
              <a:latin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 SELECT </a:t>
            </a:r>
            <a:r>
              <a:rPr lang="en-US" sz="1800" dirty="0" err="1">
                <a:solidFill>
                  <a:srgbClr val="003399"/>
                </a:solidFill>
                <a:latin typeface="Courier New" pitchFamily="49" charset="0"/>
              </a:rPr>
              <a:t>deptno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, </a:t>
            </a:r>
            <a:r>
              <a:rPr lang="en-US" sz="1800" dirty="0" err="1">
                <a:solidFill>
                  <a:srgbClr val="003399"/>
                </a:solidFill>
                <a:latin typeface="Courier New" pitchFamily="49" charset="0"/>
              </a:rPr>
              <a:t>dname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, loc  </a:t>
            </a:r>
            <a:r>
              <a:rPr lang="en-US" sz="1800" b="1" dirty="0">
                <a:solidFill>
                  <a:srgbClr val="003399"/>
                </a:solidFill>
                <a:latin typeface="Courier New" pitchFamily="49" charset="0"/>
              </a:rPr>
              <a:t>INTO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800" dirty="0" err="1">
                <a:solidFill>
                  <a:srgbClr val="003399"/>
                </a:solidFill>
                <a:latin typeface="Courier New" pitchFamily="49" charset="0"/>
              </a:rPr>
              <a:t>dept_rec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 FROM dept WHERE </a:t>
            </a:r>
            <a:r>
              <a:rPr lang="en-US" sz="1800" dirty="0" err="1">
                <a:solidFill>
                  <a:srgbClr val="003399"/>
                </a:solidFill>
                <a:latin typeface="Courier New" pitchFamily="49" charset="0"/>
              </a:rPr>
              <a:t>deptno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 = 30;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762000" y="2286000"/>
            <a:ext cx="6781800" cy="1905000"/>
          </a:xfrm>
          <a:prstGeom prst="rect">
            <a:avLst/>
          </a:prstGeom>
          <a:noFill/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762000" y="4343400"/>
            <a:ext cx="6781800" cy="838200"/>
          </a:xfrm>
          <a:prstGeom prst="rect">
            <a:avLst/>
          </a:prstGeom>
          <a:noFill/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2895600" y="1828800"/>
            <a:ext cx="472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>
                <a:solidFill>
                  <a:srgbClr val="99CC00"/>
                </a:solidFill>
                <a:latin typeface="Comic Sans MS" pitchFamily="66" charset="0"/>
              </a:rPr>
              <a:t>variable declarations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1295400" y="5318125"/>
            <a:ext cx="6324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dirty="0">
                <a:solidFill>
                  <a:srgbClr val="99CC00"/>
                </a:solidFill>
                <a:latin typeface="Comic Sans MS" pitchFamily="66" charset="0"/>
              </a:rPr>
              <a:t>using record variable to read a row from a 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PL/SQL Control Structures</a:t>
            </a:r>
          </a:p>
        </p:txBody>
      </p:sp>
      <p:sp>
        <p:nvSpPr>
          <p:cNvPr id="8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952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77724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Conditional Control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Using IF and CASE statements</a:t>
            </a:r>
          </a:p>
          <a:p>
            <a:pPr lvl="1">
              <a:lnSpc>
                <a:spcPct val="90000"/>
              </a:lnSpc>
            </a:pPr>
            <a:endParaRPr lang="en-US" sz="2200" dirty="0"/>
          </a:p>
          <a:p>
            <a:pPr lvl="1">
              <a:lnSpc>
                <a:spcPct val="90000"/>
              </a:lnSpc>
            </a:pPr>
            <a:endParaRPr lang="en-US" sz="2200" dirty="0"/>
          </a:p>
          <a:p>
            <a:pPr lvl="1">
              <a:lnSpc>
                <a:spcPct val="90000"/>
              </a:lnSpc>
            </a:pPr>
            <a:endParaRPr lang="en-US" sz="2200" dirty="0"/>
          </a:p>
          <a:p>
            <a:pPr lvl="1">
              <a:lnSpc>
                <a:spcPct val="90000"/>
              </a:lnSpc>
            </a:pPr>
            <a:endParaRPr lang="en-US" sz="2200" dirty="0"/>
          </a:p>
          <a:p>
            <a:pPr lvl="1">
              <a:lnSpc>
                <a:spcPct val="90000"/>
              </a:lnSpc>
            </a:pPr>
            <a:endParaRPr lang="en-US" sz="2200" dirty="0"/>
          </a:p>
          <a:p>
            <a:pPr lvl="1">
              <a:lnSpc>
                <a:spcPct val="90000"/>
              </a:lnSpc>
            </a:pPr>
            <a:endParaRPr lang="en-US" sz="2200" dirty="0"/>
          </a:p>
          <a:p>
            <a:pPr lvl="3">
              <a:lnSpc>
                <a:spcPct val="90000"/>
              </a:lnSpc>
            </a:pPr>
            <a:endParaRPr lang="en-US" sz="1800" dirty="0"/>
          </a:p>
          <a:p>
            <a:pPr lvl="3">
              <a:lnSpc>
                <a:spcPct val="90000"/>
              </a:lnSpc>
            </a:pPr>
            <a:endParaRPr lang="en-US" sz="1700" dirty="0"/>
          </a:p>
          <a:p>
            <a:pPr>
              <a:lnSpc>
                <a:spcPct val="90000"/>
              </a:lnSpc>
            </a:pPr>
            <a:r>
              <a:rPr lang="en-US" dirty="0"/>
              <a:t>Sequential Control 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Using GOTO statement</a:t>
            </a:r>
            <a:endParaRPr lang="en-US" sz="1700" dirty="0">
              <a:latin typeface="Courier New" pitchFamily="49" charset="0"/>
            </a:endParaRPr>
          </a:p>
        </p:txBody>
      </p:sp>
      <p:sp>
        <p:nvSpPr>
          <p:cNvPr id="110601" name="Rectangle 2057"/>
          <p:cNvSpPr>
            <a:spLocks noChangeArrowheads="1"/>
          </p:cNvSpPr>
          <p:nvPr/>
        </p:nvSpPr>
        <p:spPr bwMode="auto">
          <a:xfrm>
            <a:off x="1506748" y="3340732"/>
            <a:ext cx="4267200" cy="919162"/>
          </a:xfrm>
          <a:prstGeom prst="rect">
            <a:avLst/>
          </a:prstGeom>
          <a:noFill/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0602" name="Rectangle 2058"/>
          <p:cNvSpPr>
            <a:spLocks noChangeArrowheads="1"/>
          </p:cNvSpPr>
          <p:nvPr/>
        </p:nvSpPr>
        <p:spPr bwMode="auto">
          <a:xfrm>
            <a:off x="2979948" y="3301044"/>
            <a:ext cx="5232400" cy="1779588"/>
          </a:xfrm>
          <a:prstGeom prst="rect">
            <a:avLst/>
          </a:prstGeom>
          <a:noFill/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0600" name="Rectangle 2056"/>
          <p:cNvSpPr>
            <a:spLocks noChangeArrowheads="1"/>
          </p:cNvSpPr>
          <p:nvPr/>
        </p:nvSpPr>
        <p:spPr bwMode="auto">
          <a:xfrm>
            <a:off x="2649748" y="2615244"/>
            <a:ext cx="5638800" cy="2743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0"/>
              </a:lnSpc>
              <a:buClr>
                <a:srgbClr val="FFCC00"/>
              </a:buClr>
              <a:buFont typeface="Wingdings" pitchFamily="2" charset="2"/>
              <a:buNone/>
            </a:pP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	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DECLARE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endParaRPr lang="en-US" sz="1200" dirty="0">
              <a:solidFill>
                <a:schemeClr val="bg2"/>
              </a:solidFill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200" dirty="0">
                <a:solidFill>
                  <a:schemeClr val="bg2"/>
                </a:solidFill>
                <a:latin typeface="Courier New" pitchFamily="49" charset="0"/>
              </a:rPr>
              <a:t>	</a:t>
            </a:r>
            <a:r>
              <a:rPr lang="pl-PL" sz="1200" dirty="0" err="1" smtClean="0">
                <a:solidFill>
                  <a:srgbClr val="003399"/>
                </a:solidFill>
                <a:latin typeface="Courier New" pitchFamily="49" charset="0"/>
              </a:rPr>
              <a:t>l_g</a:t>
            </a:r>
            <a:r>
              <a:rPr lang="en-US" sz="1200" dirty="0" err="1" smtClean="0">
                <a:solidFill>
                  <a:srgbClr val="003399"/>
                </a:solidFill>
                <a:latin typeface="Courier New" pitchFamily="49" charset="0"/>
              </a:rPr>
              <a:t>rade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CHAR(1) := 'B';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BEGIN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CASE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2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grade </a:t>
            </a:r>
            <a:endParaRPr lang="en-US" sz="1200" dirty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	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WHEN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 'A' 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THEN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 DBMS_OUTPUT.PUT_LINE('Excellent');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	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WHEN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 'B' 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THEN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 DBMS_OUTPUT.PUT_LINE('Very Good');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	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WHEN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 'C' 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THEN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 DBMS_OUTPUT.PUT_LINE('Good');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	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WHEN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 'D' 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THEN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 DBMS_OUTPUT.PUT_LINE('Fair');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	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WHEN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 'F' 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THEN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 DBMS_OUTPUT.PUT_LINE('Poor');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	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ELSE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 DBMS_OUTPUT.PUT_LINE('No such grade');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END CASE;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END;  </a:t>
            </a:r>
          </a:p>
        </p:txBody>
      </p:sp>
      <p:sp>
        <p:nvSpPr>
          <p:cNvPr id="110597" name="Rectangle 2053"/>
          <p:cNvSpPr>
            <a:spLocks noChangeArrowheads="1"/>
          </p:cNvSpPr>
          <p:nvPr/>
        </p:nvSpPr>
        <p:spPr bwMode="auto">
          <a:xfrm>
            <a:off x="1201948" y="2462844"/>
            <a:ext cx="4970252" cy="22860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0"/>
              </a:lnSpc>
              <a:buClr>
                <a:srgbClr val="FFCC00"/>
              </a:buClr>
              <a:buFont typeface="Wingdings" pitchFamily="2" charset="2"/>
              <a:buNone/>
            </a:pP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	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DECLARE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200" dirty="0">
                <a:solidFill>
                  <a:schemeClr val="bg2"/>
                </a:solidFill>
                <a:latin typeface="Courier New" pitchFamily="49" charset="0"/>
              </a:rPr>
              <a:t/>
            </a:r>
            <a:br>
              <a:rPr lang="en-US" sz="1200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pl-PL" sz="1200" dirty="0" err="1" smtClean="0">
                <a:solidFill>
                  <a:srgbClr val="003399"/>
                </a:solidFill>
                <a:latin typeface="Courier New" pitchFamily="49" charset="0"/>
              </a:rPr>
              <a:t>l_s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ales 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NUMBER(8,2) := 20000;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200" dirty="0" err="1" smtClean="0">
                <a:solidFill>
                  <a:srgbClr val="003399"/>
                </a:solidFill>
                <a:latin typeface="Courier New" pitchFamily="49" charset="0"/>
              </a:rPr>
              <a:t>l_b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onus 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NUMBER(6,2);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BEGIN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IF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200" dirty="0" err="1" smtClean="0">
                <a:solidFill>
                  <a:srgbClr val="003399"/>
                </a:solidFill>
                <a:latin typeface="Courier New" pitchFamily="49" charset="0"/>
              </a:rPr>
              <a:t>l_s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ales 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&gt; 50000 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THEN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200" dirty="0" err="1" smtClean="0">
                <a:solidFill>
                  <a:srgbClr val="003399"/>
                </a:solidFill>
                <a:latin typeface="Courier New" pitchFamily="49" charset="0"/>
              </a:rPr>
              <a:t>l_b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onus 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:= 1500;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200" dirty="0" smtClean="0">
                <a:solidFill>
                  <a:srgbClr val="003399"/>
                </a:solidFill>
                <a:latin typeface="Courier New" pitchFamily="49" charset="0"/>
              </a:rPr>
              <a:t>   </a:t>
            </a:r>
            <a:r>
              <a:rPr lang="en-US" sz="1200" b="1" dirty="0" smtClean="0">
                <a:solidFill>
                  <a:srgbClr val="003399"/>
                </a:solidFill>
                <a:latin typeface="Courier New" pitchFamily="49" charset="0"/>
              </a:rPr>
              <a:t>ELSIF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2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sales 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&gt; 35000 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THEN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2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bonus 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:= 500;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	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ELSE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2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bonus 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:= 100;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END IF;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UPDATE employees SET salary = 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salary</a:t>
            </a:r>
            <a:r>
              <a:rPr lang="pl-PL" sz="12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+</a:t>
            </a:r>
            <a:r>
              <a:rPr lang="pl-PL" sz="1200" dirty="0" smtClean="0">
                <a:solidFill>
                  <a:srgbClr val="003399"/>
                </a:solidFill>
                <a:latin typeface="Courier New" pitchFamily="49" charset="0"/>
              </a:rPr>
              <a:t> l_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bonus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;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END;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1105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10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01" grpId="0" animBg="1"/>
      <p:bldP spid="110602" grpId="0" animBg="1"/>
      <p:bldP spid="110600" grpId="0" animBg="1"/>
      <p:bldP spid="11059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PL/SQL Control Structures</a:t>
            </a:r>
          </a:p>
        </p:txBody>
      </p:sp>
      <p:sp>
        <p:nvSpPr>
          <p:cNvPr id="10" name="Symbol zastępczy stopki 3"/>
          <p:cNvSpPr>
            <a:spLocks noGrp="1"/>
          </p:cNvSpPr>
          <p:nvPr>
            <p:ph type="ftr" sz="quarter" idx="11"/>
          </p:nvPr>
        </p:nvSpPr>
        <p:spPr>
          <a:xfrm>
            <a:off x="609600" y="6379234"/>
            <a:ext cx="5421083" cy="365125"/>
          </a:xfrm>
        </p:spPr>
        <p:txBody>
          <a:bodyPr/>
          <a:lstStyle/>
          <a:p>
            <a:r>
              <a:rPr lang="en-US" altLang="en-US" dirty="0" smtClean="0"/>
              <a:t>Oracle Tutorials: PL/SQL </a:t>
            </a:r>
            <a:endParaRPr lang="en-US" altLang="en-US" dirty="0"/>
          </a:p>
        </p:txBody>
      </p:sp>
      <p:sp>
        <p:nvSpPr>
          <p:cNvPr id="169988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7772400" cy="4114800"/>
          </a:xfrm>
          <a:noFill/>
          <a:ln/>
        </p:spPr>
        <p:txBody>
          <a:bodyPr/>
          <a:lstStyle/>
          <a:p>
            <a:r>
              <a:rPr lang="en-US" dirty="0"/>
              <a:t>Iterative </a:t>
            </a:r>
            <a:r>
              <a:rPr lang="en-US" dirty="0" smtClean="0"/>
              <a:t>loops</a:t>
            </a:r>
          </a:p>
          <a:p>
            <a:pPr lvl="1"/>
            <a:r>
              <a:rPr lang="en-US" sz="2200" dirty="0" smtClean="0"/>
              <a:t>Simple </a:t>
            </a:r>
            <a:r>
              <a:rPr lang="en-US" sz="2200" dirty="0"/>
              <a:t>loop </a:t>
            </a:r>
            <a:r>
              <a:rPr lang="en-US" sz="2200" dirty="0" smtClean="0"/>
              <a:t>(infinite)</a:t>
            </a:r>
          </a:p>
          <a:p>
            <a:pPr lvl="1"/>
            <a:r>
              <a:rPr lang="en-US" sz="2200" dirty="0" smtClean="0"/>
              <a:t>WHILE </a:t>
            </a:r>
            <a:r>
              <a:rPr lang="en-US" sz="2200" dirty="0"/>
              <a:t>loop </a:t>
            </a:r>
          </a:p>
          <a:p>
            <a:pPr lvl="1"/>
            <a:r>
              <a:rPr lang="en-US" sz="2200" dirty="0" smtClean="0"/>
              <a:t>FOR </a:t>
            </a:r>
            <a:r>
              <a:rPr lang="en-US" sz="2200" dirty="0"/>
              <a:t>loop</a:t>
            </a:r>
          </a:p>
          <a:p>
            <a:pPr lvl="2"/>
            <a:r>
              <a:rPr lang="en-US" sz="2000" dirty="0" smtClean="0"/>
              <a:t>Numeric </a:t>
            </a:r>
            <a:r>
              <a:rPr lang="en-US" sz="2000" dirty="0"/>
              <a:t>range</a:t>
            </a:r>
          </a:p>
          <a:p>
            <a:pPr lvl="3"/>
            <a:r>
              <a:rPr lang="en-US" dirty="0" smtClean="0"/>
              <a:t>Reversed</a:t>
            </a:r>
          </a:p>
          <a:p>
            <a:pPr lvl="2"/>
            <a:r>
              <a:rPr lang="en-US" sz="2000" dirty="0"/>
              <a:t>Cursor based</a:t>
            </a:r>
          </a:p>
          <a:p>
            <a:pPr lvl="2"/>
            <a:endParaRPr lang="en-US" dirty="0">
              <a:latin typeface="Courier New" pitchFamily="49" charset="0"/>
            </a:endParaRPr>
          </a:p>
        </p:txBody>
      </p:sp>
      <p:sp>
        <p:nvSpPr>
          <p:cNvPr id="169990" name="Rectangle 6"/>
          <p:cNvSpPr>
            <a:spLocks noChangeArrowheads="1"/>
          </p:cNvSpPr>
          <p:nvPr/>
        </p:nvSpPr>
        <p:spPr bwMode="auto">
          <a:xfrm>
            <a:off x="4360650" y="1515374"/>
            <a:ext cx="4648200" cy="4961626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defTabSz="508000">
              <a:lnSpc>
                <a:spcPct val="0"/>
              </a:lnSpc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146175" algn="l"/>
              </a:tabLst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146175" algn="l"/>
              </a:tabLst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DECLARE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146175" algn="l"/>
              </a:tabLst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err="1" smtClean="0">
                <a:solidFill>
                  <a:srgbClr val="003399"/>
                </a:solidFill>
                <a:latin typeface="Courier New" pitchFamily="49" charset="0"/>
              </a:rPr>
              <a:t>i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 	NUMBER := 0;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146175" algn="l"/>
              </a:tabLst>
            </a:pP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BEGIN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146175" algn="l"/>
              </a:tabLst>
            </a:pP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LOOP</a:t>
            </a:r>
            <a:endParaRPr lang="en-US" sz="1100" dirty="0" smtClean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tabLst>
                <a:tab pos="739775" algn="l"/>
                <a:tab pos="1146175" algn="l"/>
              </a:tabLst>
            </a:pP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		DBMS_OUTPUT.PUT_LINE 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(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TO_CHAR(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err="1" smtClean="0">
                <a:solidFill>
                  <a:srgbClr val="003399"/>
                </a:solidFill>
                <a:latin typeface="Courier New" pitchFamily="49" charset="0"/>
              </a:rPr>
              <a:t>i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));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tabLst>
                <a:tab pos="739775" algn="l"/>
                <a:tab pos="1146175" algn="l"/>
              </a:tabLst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err="1" smtClean="0">
                <a:solidFill>
                  <a:srgbClr val="003399"/>
                </a:solidFill>
                <a:latin typeface="Courier New" pitchFamily="49" charset="0"/>
              </a:rPr>
              <a:t>i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:=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i+1;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146175" algn="l"/>
              </a:tabLst>
            </a:pP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END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LOOP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146175" algn="l"/>
              </a:tabLst>
            </a:pPr>
            <a:endParaRPr lang="en-US" sz="1100" dirty="0" smtClean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146175" algn="l"/>
              </a:tabLst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WHILE 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err="1" smtClean="0">
                <a:solidFill>
                  <a:srgbClr val="003399"/>
                </a:solidFill>
                <a:latin typeface="Courier New" pitchFamily="49" charset="0"/>
              </a:rPr>
              <a:t>i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&lt; 10 LOOP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146175" algn="l"/>
              </a:tabLst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	DBMS_OUTPUT.PUT_LINE (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TO_CHAR(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err="1" smtClean="0">
                <a:solidFill>
                  <a:srgbClr val="003399"/>
                </a:solidFill>
                <a:latin typeface="Courier New" pitchFamily="49" charset="0"/>
              </a:rPr>
              <a:t>i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));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146175" algn="l"/>
              </a:tabLst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	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err="1" smtClean="0">
                <a:solidFill>
                  <a:srgbClr val="003399"/>
                </a:solidFill>
                <a:latin typeface="Courier New" pitchFamily="49" charset="0"/>
              </a:rPr>
              <a:t>i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:= 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err="1" smtClean="0">
                <a:solidFill>
                  <a:srgbClr val="003399"/>
                </a:solidFill>
                <a:latin typeface="Courier New" pitchFamily="49" charset="0"/>
              </a:rPr>
              <a:t>i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+ 1;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146175" algn="l"/>
              </a:tabLst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END LOOP;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146175" algn="l"/>
              </a:tabLst>
            </a:pPr>
            <a:endParaRPr lang="en-US" sz="1100" dirty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146175" algn="l"/>
              </a:tabLst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FOR 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err="1" smtClean="0">
                <a:solidFill>
                  <a:srgbClr val="003399"/>
                </a:solidFill>
                <a:latin typeface="Courier New" pitchFamily="49" charset="0"/>
              </a:rPr>
              <a:t>i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IN 1..500 LOOP  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146175" algn="l"/>
              </a:tabLst>
            </a:pP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 DBMS_OUTPUT.PUT_LINE (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TO_CHAR(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err="1" smtClean="0">
                <a:solidFill>
                  <a:srgbClr val="003399"/>
                </a:solidFill>
                <a:latin typeface="Courier New" pitchFamily="49" charset="0"/>
              </a:rPr>
              <a:t>i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));</a:t>
            </a:r>
            <a:endParaRPr lang="en-US" sz="1100" dirty="0" smtClean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146175" algn="l"/>
              </a:tabLst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END LOOP;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146175" algn="l"/>
              </a:tabLst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146175" algn="l"/>
              </a:tabLst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FOR 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err="1" smtClean="0">
                <a:solidFill>
                  <a:srgbClr val="003399"/>
                </a:solidFill>
                <a:latin typeface="Courier New" pitchFamily="49" charset="0"/>
              </a:rPr>
              <a:t>i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IN REVERSE 1..3 LOOP  		DBMS_OUTPUT.PUT_LINE (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TO_CHAR(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err="1" smtClean="0">
                <a:solidFill>
                  <a:srgbClr val="003399"/>
                </a:solidFill>
                <a:latin typeface="Courier New" pitchFamily="49" charset="0"/>
              </a:rPr>
              <a:t>i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));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146175" algn="l"/>
              </a:tabLst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END LOOP;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146175" algn="l"/>
              </a:tabLst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END;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146175" algn="l"/>
              </a:tabLst>
            </a:pPr>
            <a:endParaRPr lang="en-US" sz="1100" dirty="0">
              <a:solidFill>
                <a:srgbClr val="003399"/>
              </a:solidFill>
              <a:latin typeface="Courier New" pitchFamily="49" charset="0"/>
            </a:endParaRPr>
          </a:p>
        </p:txBody>
      </p:sp>
      <p:sp>
        <p:nvSpPr>
          <p:cNvPr id="169991" name="Rectangle 7"/>
          <p:cNvSpPr>
            <a:spLocks noChangeArrowheads="1"/>
          </p:cNvSpPr>
          <p:nvPr/>
        </p:nvSpPr>
        <p:spPr bwMode="auto">
          <a:xfrm>
            <a:off x="4275826" y="3446252"/>
            <a:ext cx="4800600" cy="973348"/>
          </a:xfrm>
          <a:prstGeom prst="rect">
            <a:avLst/>
          </a:prstGeom>
          <a:noFill/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9992" name="Rectangle 8"/>
          <p:cNvSpPr>
            <a:spLocks noChangeArrowheads="1"/>
          </p:cNvSpPr>
          <p:nvPr/>
        </p:nvSpPr>
        <p:spPr bwMode="auto">
          <a:xfrm>
            <a:off x="4281578" y="4648200"/>
            <a:ext cx="4800600" cy="685800"/>
          </a:xfrm>
          <a:prstGeom prst="rect">
            <a:avLst/>
          </a:prstGeom>
          <a:noFill/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9993" name="Rectangle 9"/>
          <p:cNvSpPr>
            <a:spLocks noChangeArrowheads="1"/>
          </p:cNvSpPr>
          <p:nvPr/>
        </p:nvSpPr>
        <p:spPr bwMode="auto">
          <a:xfrm>
            <a:off x="4275826" y="5612922"/>
            <a:ext cx="4800600" cy="609600"/>
          </a:xfrm>
          <a:prstGeom prst="rect">
            <a:avLst/>
          </a:prstGeom>
          <a:noFill/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4261449" y="2336322"/>
            <a:ext cx="4800600" cy="897148"/>
          </a:xfrm>
          <a:prstGeom prst="rect">
            <a:avLst/>
          </a:prstGeom>
          <a:noFill/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91" grpId="0" animBg="1"/>
      <p:bldP spid="169992" grpId="0" animBg="1"/>
      <p:bldP spid="169993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PL/SQL Control Structures</a:t>
            </a:r>
          </a:p>
        </p:txBody>
      </p:sp>
      <p:sp>
        <p:nvSpPr>
          <p:cNvPr id="11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 smtClean="0"/>
              <a:t>Oracle Tutorials: PL/SQL </a:t>
            </a:r>
            <a:endParaRPr lang="en-US" altLang="en-US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7772400" cy="4267200"/>
          </a:xfrm>
        </p:spPr>
        <p:txBody>
          <a:bodyPr/>
          <a:lstStyle/>
          <a:p>
            <a:r>
              <a:rPr lang="en-US" dirty="0"/>
              <a:t>Iterative loops</a:t>
            </a:r>
          </a:p>
          <a:p>
            <a:pPr lvl="1"/>
            <a:r>
              <a:rPr lang="en-US" sz="2200" dirty="0" smtClean="0"/>
              <a:t>Named </a:t>
            </a:r>
            <a:r>
              <a:rPr lang="en-US" sz="2200" dirty="0"/>
              <a:t>loops</a:t>
            </a:r>
          </a:p>
          <a:p>
            <a:pPr lvl="1"/>
            <a:endParaRPr lang="en-US" sz="2200" dirty="0" smtClean="0"/>
          </a:p>
          <a:p>
            <a:r>
              <a:rPr lang="en-US" sz="2500" dirty="0" smtClean="0"/>
              <a:t>Exiting loops</a:t>
            </a:r>
          </a:p>
          <a:p>
            <a:pPr lvl="1"/>
            <a:r>
              <a:rPr lang="en-US" sz="2200" dirty="0" smtClean="0"/>
              <a:t>EXIT statement</a:t>
            </a:r>
          </a:p>
          <a:p>
            <a:r>
              <a:rPr lang="en-US" sz="2500" dirty="0" smtClean="0"/>
              <a:t>Loop skipping</a:t>
            </a:r>
          </a:p>
          <a:p>
            <a:pPr lvl="1"/>
            <a:r>
              <a:rPr lang="en-US" sz="2200" dirty="0" smtClean="0"/>
              <a:t>CONTINUE</a:t>
            </a:r>
            <a:endParaRPr lang="en-US" sz="2200" dirty="0"/>
          </a:p>
          <a:p>
            <a:pPr lvl="2">
              <a:buFontTx/>
              <a:buNone/>
            </a:pPr>
            <a:endParaRPr lang="en-US" sz="2200" dirty="0">
              <a:latin typeface="Courier New" pitchFamily="49" charset="0"/>
            </a:endParaRPr>
          </a:p>
        </p:txBody>
      </p:sp>
      <p:sp>
        <p:nvSpPr>
          <p:cNvPr id="107524" name="Rectangle 4"/>
          <p:cNvSpPr>
            <a:spLocks noChangeArrowheads="1"/>
          </p:cNvSpPr>
          <p:nvPr/>
        </p:nvSpPr>
        <p:spPr bwMode="auto">
          <a:xfrm>
            <a:off x="4273550" y="1524000"/>
            <a:ext cx="4648200" cy="48006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defTabSz="508000">
              <a:lnSpc>
                <a:spcPct val="0"/>
              </a:lnSpc>
              <a:buClr>
                <a:srgbClr val="FFCC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DECLARE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err="1" smtClean="0">
                <a:solidFill>
                  <a:srgbClr val="003399"/>
                </a:solidFill>
                <a:latin typeface="Courier New" pitchFamily="49" charset="0"/>
              </a:rPr>
              <a:t>i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NUMBER := 0;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j 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NUMBER := 0;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    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s 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NUMBER :=0;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BEGIN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en-US" sz="1100" b="1" dirty="0">
                <a:solidFill>
                  <a:srgbClr val="003399"/>
                </a:solidFill>
                <a:latin typeface="Courier New" pitchFamily="49" charset="0"/>
              </a:rPr>
              <a:t>&lt;&lt;</a:t>
            </a:r>
            <a:r>
              <a:rPr lang="en-US" sz="1100" b="1" dirty="0" err="1">
                <a:solidFill>
                  <a:srgbClr val="003399"/>
                </a:solidFill>
                <a:latin typeface="Courier New" pitchFamily="49" charset="0"/>
              </a:rPr>
              <a:t>outer_loop</a:t>
            </a:r>
            <a:r>
              <a:rPr lang="en-US" sz="1100" b="1" dirty="0">
                <a:solidFill>
                  <a:srgbClr val="003399"/>
                </a:solidFill>
                <a:latin typeface="Courier New" pitchFamily="49" charset="0"/>
              </a:rPr>
              <a:t>&gt;&gt;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LOOP 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	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err="1" smtClean="0">
                <a:solidFill>
                  <a:srgbClr val="003399"/>
                </a:solidFill>
                <a:latin typeface="Courier New" pitchFamily="49" charset="0"/>
              </a:rPr>
              <a:t>i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:= 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err="1" smtClean="0">
                <a:solidFill>
                  <a:srgbClr val="003399"/>
                </a:solidFill>
                <a:latin typeface="Courier New" pitchFamily="49" charset="0"/>
              </a:rPr>
              <a:t>i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+ 1;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	 </a:t>
            </a:r>
            <a:r>
              <a:rPr lang="en-US" sz="1100" b="1" dirty="0">
                <a:solidFill>
                  <a:srgbClr val="003399"/>
                </a:solidFill>
                <a:latin typeface="Courier New" pitchFamily="49" charset="0"/>
              </a:rPr>
              <a:t>&lt;&lt;</a:t>
            </a:r>
            <a:r>
              <a:rPr lang="en-US" sz="1100" b="1" dirty="0" err="1">
                <a:solidFill>
                  <a:srgbClr val="003399"/>
                </a:solidFill>
                <a:latin typeface="Courier New" pitchFamily="49" charset="0"/>
              </a:rPr>
              <a:t>inner_loop</a:t>
            </a:r>
            <a:r>
              <a:rPr lang="en-US" sz="1100" b="1" dirty="0">
                <a:solidFill>
                  <a:srgbClr val="003399"/>
                </a:solidFill>
                <a:latin typeface="Courier New" pitchFamily="49" charset="0"/>
              </a:rPr>
              <a:t>&gt;&gt;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	LOOP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		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j 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:= 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j 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+ 1;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		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s 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:= 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s 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+ 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err="1" smtClean="0">
                <a:solidFill>
                  <a:srgbClr val="003399"/>
                </a:solidFill>
                <a:latin typeface="Courier New" pitchFamily="49" charset="0"/>
              </a:rPr>
              <a:t>i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* 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j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; 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 		EXIT </a:t>
            </a:r>
            <a:r>
              <a:rPr lang="en-US" sz="1100" dirty="0" err="1">
                <a:solidFill>
                  <a:srgbClr val="003399"/>
                </a:solidFill>
                <a:latin typeface="Courier New" pitchFamily="49" charset="0"/>
              </a:rPr>
              <a:t>inner_loop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 WHEN 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(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j 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&gt; 5);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		EXIT </a:t>
            </a:r>
            <a:r>
              <a:rPr lang="en-US" sz="1100" dirty="0" err="1">
                <a:solidFill>
                  <a:srgbClr val="003399"/>
                </a:solidFill>
                <a:latin typeface="Courier New" pitchFamily="49" charset="0"/>
              </a:rPr>
              <a:t>outer_loop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 WHEN 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((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err="1" smtClean="0">
                <a:solidFill>
                  <a:srgbClr val="003399"/>
                </a:solidFill>
                <a:latin typeface="Courier New" pitchFamily="49" charset="0"/>
              </a:rPr>
              <a:t>i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* 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j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) &gt; 15);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	END LOOP </a:t>
            </a:r>
            <a:r>
              <a:rPr lang="en-US" sz="1100" b="1" dirty="0" err="1">
                <a:solidFill>
                  <a:srgbClr val="003399"/>
                </a:solidFill>
                <a:latin typeface="Courier New" pitchFamily="49" charset="0"/>
              </a:rPr>
              <a:t>inner_loop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	DBMS_OUTPUT.PUT_LINE('Sum:'||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TO_CHAR(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s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));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	IF </a:t>
            </a:r>
            <a:r>
              <a:rPr lang="pl-PL" sz="11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s </a:t>
            </a: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&gt; 100 THEN EXIT; 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        END IF;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	END LOOP </a:t>
            </a:r>
            <a:r>
              <a:rPr lang="en-US" sz="1100" b="1" dirty="0" err="1">
                <a:solidFill>
                  <a:srgbClr val="003399"/>
                </a:solidFill>
                <a:latin typeface="Courier New" pitchFamily="49" charset="0"/>
              </a:rPr>
              <a:t>outer_loop</a:t>
            </a:r>
            <a:r>
              <a:rPr lang="en-US" sz="1100" dirty="0" smtClean="0">
                <a:solidFill>
                  <a:srgbClr val="003399"/>
                </a:solidFill>
                <a:latin typeface="Courier New" pitchFamily="49" charset="0"/>
              </a:rPr>
              <a:t>;</a:t>
            </a:r>
            <a:endParaRPr lang="en-US" sz="1100" dirty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100" dirty="0">
                <a:solidFill>
                  <a:srgbClr val="003399"/>
                </a:solidFill>
                <a:latin typeface="Courier New" pitchFamily="49" charset="0"/>
              </a:rPr>
              <a:t>END;</a:t>
            </a:r>
          </a:p>
        </p:txBody>
      </p:sp>
      <p:sp>
        <p:nvSpPr>
          <p:cNvPr id="107526" name="Rectangle 6"/>
          <p:cNvSpPr>
            <a:spLocks noChangeArrowheads="1"/>
          </p:cNvSpPr>
          <p:nvPr/>
        </p:nvSpPr>
        <p:spPr bwMode="auto">
          <a:xfrm>
            <a:off x="4114800" y="2754898"/>
            <a:ext cx="4953000" cy="3325295"/>
          </a:xfrm>
          <a:prstGeom prst="rect">
            <a:avLst/>
          </a:prstGeom>
          <a:noFill/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7529" name="Rectangle 9"/>
          <p:cNvSpPr>
            <a:spLocks noChangeArrowheads="1"/>
          </p:cNvSpPr>
          <p:nvPr/>
        </p:nvSpPr>
        <p:spPr bwMode="auto">
          <a:xfrm>
            <a:off x="4310330" y="3505200"/>
            <a:ext cx="4554538" cy="1600200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7540" name="Freeform 20"/>
          <p:cNvSpPr>
            <a:spLocks/>
          </p:cNvSpPr>
          <p:nvPr/>
        </p:nvSpPr>
        <p:spPr bwMode="auto">
          <a:xfrm>
            <a:off x="2743200" y="4552603"/>
            <a:ext cx="2570430" cy="476597"/>
          </a:xfrm>
          <a:custGeom>
            <a:avLst/>
            <a:gdLst/>
            <a:ahLst/>
            <a:cxnLst>
              <a:cxn ang="0">
                <a:pos x="1336" y="0"/>
              </a:cxn>
              <a:cxn ang="0">
                <a:pos x="40" y="240"/>
              </a:cxn>
              <a:cxn ang="0">
                <a:pos x="1096" y="528"/>
              </a:cxn>
            </a:cxnLst>
            <a:rect l="0" t="0" r="r" b="b"/>
            <a:pathLst>
              <a:path w="1336" h="528">
                <a:moveTo>
                  <a:pt x="1336" y="0"/>
                </a:moveTo>
                <a:cubicBezTo>
                  <a:pt x="708" y="76"/>
                  <a:pt x="80" y="152"/>
                  <a:pt x="40" y="240"/>
                </a:cubicBezTo>
                <a:cubicBezTo>
                  <a:pt x="0" y="328"/>
                  <a:pt x="920" y="480"/>
                  <a:pt x="1096" y="528"/>
                </a:cubicBezTo>
              </a:path>
            </a:pathLst>
          </a:custGeom>
          <a:noFill/>
          <a:ln w="12700">
            <a:solidFill>
              <a:srgbClr val="FF0000"/>
            </a:solidFill>
            <a:round/>
            <a:headEnd type="oval" w="med" len="med"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7542" name="Rectangle 22"/>
          <p:cNvSpPr>
            <a:spLocks noChangeArrowheads="1"/>
          </p:cNvSpPr>
          <p:nvPr/>
        </p:nvSpPr>
        <p:spPr bwMode="auto">
          <a:xfrm>
            <a:off x="5334000" y="4427875"/>
            <a:ext cx="2590800" cy="23830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7543" name="Rectangle 23"/>
          <p:cNvSpPr>
            <a:spLocks noChangeArrowheads="1"/>
          </p:cNvSpPr>
          <p:nvPr/>
        </p:nvSpPr>
        <p:spPr bwMode="auto">
          <a:xfrm>
            <a:off x="5334000" y="4683432"/>
            <a:ext cx="3352800" cy="228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7544" name="Freeform 24"/>
          <p:cNvSpPr>
            <a:spLocks/>
          </p:cNvSpPr>
          <p:nvPr/>
        </p:nvSpPr>
        <p:spPr bwMode="auto">
          <a:xfrm>
            <a:off x="3307030" y="4797732"/>
            <a:ext cx="2006600" cy="1145868"/>
          </a:xfrm>
          <a:custGeom>
            <a:avLst/>
            <a:gdLst/>
            <a:ahLst/>
            <a:cxnLst>
              <a:cxn ang="0">
                <a:pos x="1264" y="0"/>
              </a:cxn>
              <a:cxn ang="0">
                <a:pos x="64" y="384"/>
              </a:cxn>
              <a:cxn ang="0">
                <a:pos x="880" y="624"/>
              </a:cxn>
            </a:cxnLst>
            <a:rect l="0" t="0" r="r" b="b"/>
            <a:pathLst>
              <a:path w="1264" h="624">
                <a:moveTo>
                  <a:pt x="1264" y="0"/>
                </a:moveTo>
                <a:cubicBezTo>
                  <a:pt x="696" y="140"/>
                  <a:pt x="128" y="280"/>
                  <a:pt x="64" y="384"/>
                </a:cubicBezTo>
                <a:cubicBezTo>
                  <a:pt x="0" y="488"/>
                  <a:pt x="440" y="556"/>
                  <a:pt x="880" y="624"/>
                </a:cubicBezTo>
              </a:path>
            </a:pathLst>
          </a:custGeom>
          <a:noFill/>
          <a:ln w="12700">
            <a:solidFill>
              <a:srgbClr val="FF0000"/>
            </a:solidFill>
            <a:round/>
            <a:headEnd type="oval" w="med" len="med"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7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75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7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7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6" grpId="0" animBg="1"/>
      <p:bldP spid="107529" grpId="0" animBg="1"/>
      <p:bldP spid="107540" grpId="0" animBg="1"/>
      <p:bldP spid="107542" grpId="0" animBg="1"/>
      <p:bldP spid="107543" grpId="0" animBg="1"/>
      <p:bldP spid="10754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Accessing Data in the Database</a:t>
            </a:r>
          </a:p>
        </p:txBody>
      </p:sp>
      <p:sp>
        <p:nvSpPr>
          <p:cNvPr id="6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 smtClean="0"/>
              <a:t>Oracle Tutorials: PL/SQL </a:t>
            </a:r>
            <a:endParaRPr lang="en-US" altLang="en-US" dirty="0"/>
          </a:p>
        </p:txBody>
      </p:sp>
      <p:sp>
        <p:nvSpPr>
          <p:cNvPr id="1157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752600"/>
            <a:ext cx="7772400" cy="4114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Selecting </a:t>
            </a:r>
            <a:r>
              <a:rPr lang="en-US" dirty="0"/>
              <a:t>at most one row: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SELECT INTO statement</a:t>
            </a:r>
          </a:p>
          <a:p>
            <a:pPr lvl="1">
              <a:lnSpc>
                <a:spcPct val="90000"/>
              </a:lnSpc>
            </a:pPr>
            <a:endParaRPr lang="en-US" sz="2200" dirty="0"/>
          </a:p>
          <a:p>
            <a:pPr lvl="1">
              <a:lnSpc>
                <a:spcPct val="90000"/>
              </a:lnSpc>
            </a:pPr>
            <a:endParaRPr lang="en-US" sz="2200" dirty="0"/>
          </a:p>
          <a:p>
            <a:pPr>
              <a:lnSpc>
                <a:spcPct val="90000"/>
              </a:lnSpc>
            </a:pPr>
            <a:endParaRPr lang="pl-PL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Selecting </a:t>
            </a:r>
            <a:r>
              <a:rPr lang="en-US" dirty="0"/>
              <a:t>Multiple rows: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 Cursors</a:t>
            </a:r>
          </a:p>
          <a:p>
            <a:pPr>
              <a:lnSpc>
                <a:spcPct val="90000"/>
              </a:lnSpc>
            </a:pPr>
            <a:r>
              <a:rPr lang="en-US" dirty="0"/>
              <a:t>Inserting and updating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>
                <a:latin typeface="Courier New" pitchFamily="49" charset="0"/>
              </a:rPr>
              <a:t>	</a:t>
            </a:r>
          </a:p>
        </p:txBody>
      </p:sp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1371600" y="2819400"/>
            <a:ext cx="6553200" cy="757130"/>
          </a:xfrm>
          <a:prstGeom prst="rect">
            <a:avLst/>
          </a:prstGeom>
          <a:solidFill>
            <a:srgbClr val="DDDDDD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800" b="1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SELECT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COUNT(*) </a:t>
            </a:r>
            <a:r>
              <a:rPr lang="en-US" sz="1800" b="1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INTO variable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FROM table;</a:t>
            </a:r>
          </a:p>
          <a:p>
            <a:pPr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800" b="1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SELECT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* </a:t>
            </a:r>
            <a:r>
              <a:rPr lang="en-US" sz="1800" b="1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INTO record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FROM table WHERE …;</a:t>
            </a:r>
            <a:endParaRPr lang="en-GB" sz="1800" dirty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1447800" y="5334000"/>
            <a:ext cx="6229709" cy="341632"/>
          </a:xfrm>
          <a:prstGeom prst="rect">
            <a:avLst/>
          </a:prstGeom>
          <a:solidFill>
            <a:srgbClr val="DDDDDD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800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INSERT INTO table VALUES (</a:t>
            </a:r>
            <a:r>
              <a:rPr lang="en-US" sz="1800" b="1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var1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b="1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var2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, …);</a:t>
            </a:r>
            <a:endParaRPr lang="en-GB" sz="1800" dirty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752600"/>
            <a:ext cx="77724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Overview of PL/SQL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Blocks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Variables</a:t>
            </a:r>
            <a:r>
              <a:rPr lang="pl-PL" sz="2400" dirty="0" smtClean="0"/>
              <a:t> and </a:t>
            </a:r>
            <a:r>
              <a:rPr lang="en-US" sz="2400" dirty="0" smtClean="0"/>
              <a:t>placeholders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Program Flow Control Statements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Cursors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Functions and Procedures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Error Handling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Packages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Triggers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Jobs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19200"/>
          </a:xfrm>
        </p:spPr>
        <p:txBody>
          <a:bodyPr/>
          <a:lstStyle/>
          <a:p>
            <a:r>
              <a:rPr lang="en-US" dirty="0"/>
              <a:t>Cursors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76400"/>
            <a:ext cx="7924800" cy="4114800"/>
          </a:xfrm>
        </p:spPr>
        <p:txBody>
          <a:bodyPr/>
          <a:lstStyle/>
          <a:p>
            <a:r>
              <a:rPr lang="en-US" sz="2600" dirty="0"/>
              <a:t>Every SQL query produces a result </a:t>
            </a:r>
            <a:r>
              <a:rPr lang="en-US" sz="2600" u="sng" dirty="0" smtClean="0"/>
              <a:t>set</a:t>
            </a:r>
            <a:r>
              <a:rPr lang="en-US" sz="2600" u="sng" dirty="0" smtClean="0"/>
              <a:t> </a:t>
            </a:r>
            <a:r>
              <a:rPr lang="en-US" sz="2600" dirty="0" smtClean="0"/>
              <a:t>- cursor</a:t>
            </a:r>
            <a:endParaRPr lang="en-US" sz="2600" dirty="0"/>
          </a:p>
          <a:p>
            <a:pPr lvl="1"/>
            <a:r>
              <a:rPr lang="en-US" sz="2200" dirty="0"/>
              <a:t>set of rows that answer the query</a:t>
            </a:r>
          </a:p>
          <a:p>
            <a:pPr lvl="1"/>
            <a:r>
              <a:rPr lang="en-US" sz="2200" dirty="0"/>
              <a:t>resides on the server in </a:t>
            </a:r>
            <a:r>
              <a:rPr lang="en-US" sz="2200" dirty="0" smtClean="0"/>
              <a:t>the client process memory</a:t>
            </a:r>
            <a:endParaRPr lang="en-US" sz="2200" dirty="0"/>
          </a:p>
          <a:p>
            <a:r>
              <a:rPr lang="en-US" sz="2600" dirty="0"/>
              <a:t>PL/SQL program can read the result set </a:t>
            </a:r>
            <a:r>
              <a:rPr lang="en-US" sz="2600" dirty="0" smtClean="0"/>
              <a:t>in </a:t>
            </a:r>
            <a:r>
              <a:rPr lang="en-US" sz="2600" dirty="0" err="1" smtClean="0"/>
              <a:t>interating</a:t>
            </a:r>
            <a:r>
              <a:rPr lang="en-US" sz="2600" dirty="0" smtClean="0"/>
              <a:t> </a:t>
            </a:r>
            <a:r>
              <a:rPr lang="en-US" sz="2600" dirty="0" err="1" smtClean="0"/>
              <a:t>fashon</a:t>
            </a:r>
            <a:endParaRPr lang="en-US" sz="2600" dirty="0"/>
          </a:p>
        </p:txBody>
      </p:sp>
      <p:graphicFrame>
        <p:nvGraphicFramePr>
          <p:cNvPr id="111934" name="Group 318"/>
          <p:cNvGraphicFramePr>
            <a:graphicFrameLocks noGrp="1"/>
          </p:cNvGraphicFramePr>
          <p:nvPr>
            <p:ph sz="quarter" idx="2"/>
          </p:nvPr>
        </p:nvGraphicFramePr>
        <p:xfrm>
          <a:off x="3657600" y="3657600"/>
          <a:ext cx="5257800" cy="2819403"/>
        </p:xfrm>
        <a:graphic>
          <a:graphicData uri="http://schemas.openxmlformats.org/drawingml/2006/table">
            <a:tbl>
              <a:tblPr/>
              <a:tblGrid>
                <a:gridCol w="793750"/>
                <a:gridCol w="1135063"/>
                <a:gridCol w="1042987"/>
                <a:gridCol w="1219200"/>
                <a:gridCol w="1066800"/>
              </a:tblGrid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EMP_NO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EMP_NAME</a:t>
                      </a:r>
                      <a:endParaRPr kumimoji="0" lang="en-GB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EMP_JOB</a:t>
                      </a:r>
                      <a:endParaRPr kumimoji="0" lang="en-GB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EMP_HIREDATE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EMP_DEPTNO</a:t>
                      </a:r>
                      <a:endParaRPr kumimoji="0" lang="en-GB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>
                        <a:alpha val="50000"/>
                      </a:srgbClr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380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KING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CLERK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1-JAN-1982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10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381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BLAKE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ANALYST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11-JAN-1982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30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392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CLARK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CLERK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1-FEB-1981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30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569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7A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SMITH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7A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CLERK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7A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2-DEC-1980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566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7A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JONES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7A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MANAGER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7A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5-JUL-1978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788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7A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SCOTT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7A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ANALYST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7A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20-JUL-1981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876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7A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ADAMS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7A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CLERK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7A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14-MAR-1980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902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7A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FORD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7A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ANALYST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7A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25-SEP-1978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Comic Sans MS" pitchFamily="66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</a:tbl>
          </a:graphicData>
        </a:graphic>
      </p:graphicFrame>
      <p:sp>
        <p:nvSpPr>
          <p:cNvPr id="94" name="Symbol zastępczy stopki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Oracle Tutorials: PL/SQL </a:t>
            </a:r>
            <a:endParaRPr lang="en-US" altLang="en-US" dirty="0"/>
          </a:p>
        </p:txBody>
      </p:sp>
      <p:grpSp>
        <p:nvGrpSpPr>
          <p:cNvPr id="111961" name="Group 345"/>
          <p:cNvGrpSpPr>
            <a:grpSpLocks/>
          </p:cNvGrpSpPr>
          <p:nvPr/>
        </p:nvGrpSpPr>
        <p:grpSpPr bwMode="auto">
          <a:xfrm>
            <a:off x="1524000" y="4662488"/>
            <a:ext cx="5132388" cy="1858962"/>
            <a:chOff x="960" y="2937"/>
            <a:chExt cx="3233" cy="1171"/>
          </a:xfrm>
        </p:grpSpPr>
        <p:sp>
          <p:nvSpPr>
            <p:cNvPr id="111775" name="Text Box 159"/>
            <p:cNvSpPr txBox="1">
              <a:spLocks noChangeArrowheads="1"/>
            </p:cNvSpPr>
            <p:nvPr/>
          </p:nvSpPr>
          <p:spPr bwMode="auto">
            <a:xfrm>
              <a:off x="960" y="2937"/>
              <a:ext cx="12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sz="1800">
                  <a:solidFill>
                    <a:srgbClr val="99CC00"/>
                  </a:solidFill>
                  <a:latin typeface="Comic Sans MS" pitchFamily="66" charset="0"/>
                </a:rPr>
                <a:t>Result Set</a:t>
              </a:r>
            </a:p>
          </p:txBody>
        </p:sp>
        <p:sp>
          <p:nvSpPr>
            <p:cNvPr id="111777" name="AutoShape 161"/>
            <p:cNvSpPr>
              <a:spLocks/>
            </p:cNvSpPr>
            <p:nvPr/>
          </p:nvSpPr>
          <p:spPr bwMode="auto">
            <a:xfrm>
              <a:off x="2283" y="3072"/>
              <a:ext cx="1910" cy="1036"/>
            </a:xfrm>
            <a:prstGeom prst="accentBorderCallout1">
              <a:avLst>
                <a:gd name="adj1" fmla="val 6949"/>
                <a:gd name="adj2" fmla="val -2514"/>
                <a:gd name="adj3" fmla="val 7144"/>
                <a:gd name="adj4" fmla="val -29370"/>
              </a:avLst>
            </a:prstGeom>
            <a:noFill/>
            <a:ln w="25400">
              <a:solidFill>
                <a:srgbClr val="99CC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s-ES" sz="2400"/>
            </a:p>
          </p:txBody>
        </p:sp>
      </p:grpSp>
      <p:sp>
        <p:nvSpPr>
          <p:cNvPr id="111875" name="Text Box 259"/>
          <p:cNvSpPr txBox="1">
            <a:spLocks noChangeArrowheads="1"/>
          </p:cNvSpPr>
          <p:nvPr/>
        </p:nvSpPr>
        <p:spPr bwMode="auto">
          <a:xfrm>
            <a:off x="533400" y="60960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/>
          </a:p>
        </p:txBody>
      </p:sp>
      <p:sp>
        <p:nvSpPr>
          <p:cNvPr id="13" name="pole tekstowe 12"/>
          <p:cNvSpPr txBox="1"/>
          <p:nvPr/>
        </p:nvSpPr>
        <p:spPr>
          <a:xfrm>
            <a:off x="0" y="4114800"/>
            <a:ext cx="3505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err="1" smtClean="0">
                <a:latin typeface="Courier New" pitchFamily="49" charset="0"/>
                <a:cs typeface="Courier New" pitchFamily="49" charset="0"/>
              </a:rPr>
              <a:t>s</a:t>
            </a:r>
            <a:r>
              <a:rPr lang="pl-PL" sz="2000" b="1" dirty="0" err="1" smtClean="0">
                <a:latin typeface="Courier New" pitchFamily="49" charset="0"/>
                <a:cs typeface="Courier New" pitchFamily="49" charset="0"/>
              </a:rPr>
              <a:t>elect</a:t>
            </a:r>
            <a:r>
              <a:rPr lang="pl-PL" sz="20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pl-PL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pl-PL" sz="2000" b="1" dirty="0" err="1" smtClean="0">
                <a:latin typeface="Courier New" pitchFamily="49" charset="0"/>
                <a:cs typeface="Courier New" pitchFamily="49" charset="0"/>
              </a:rPr>
              <a:t>emp_no</a:t>
            </a:r>
            <a:endParaRPr lang="pl-PL" sz="20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pl-PL" sz="2000" b="1" dirty="0" smtClean="0">
                <a:latin typeface="Courier New" pitchFamily="49" charset="0"/>
                <a:cs typeface="Courier New" pitchFamily="49" charset="0"/>
              </a:rPr>
              <a:t> ,</a:t>
            </a:r>
            <a:r>
              <a:rPr lang="pl-PL" sz="2000" b="1" dirty="0" err="1" smtClean="0">
                <a:latin typeface="Courier New" pitchFamily="49" charset="0"/>
                <a:cs typeface="Courier New" pitchFamily="49" charset="0"/>
              </a:rPr>
              <a:t>emp_name</a:t>
            </a:r>
            <a:endParaRPr lang="pl-PL" sz="20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pl-PL" sz="2000" b="1" dirty="0" smtClean="0">
                <a:latin typeface="Courier New" pitchFamily="49" charset="0"/>
                <a:cs typeface="Courier New" pitchFamily="49" charset="0"/>
              </a:rPr>
              <a:t> ,</a:t>
            </a:r>
            <a:r>
              <a:rPr lang="pl-PL" sz="2000" b="1" dirty="0" err="1" smtClean="0">
                <a:latin typeface="Courier New" pitchFamily="49" charset="0"/>
                <a:cs typeface="Courier New" pitchFamily="49" charset="0"/>
              </a:rPr>
              <a:t>emp_job</a:t>
            </a:r>
            <a:r>
              <a:rPr lang="pl-PL" sz="20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pl-PL" sz="2000" b="1" dirty="0" err="1" smtClean="0">
                <a:latin typeface="Courier New" pitchFamily="49" charset="0"/>
                <a:cs typeface="Courier New" pitchFamily="49" charset="0"/>
              </a:rPr>
              <a:t>from</a:t>
            </a:r>
            <a:r>
              <a:rPr lang="pl-PL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pl-PL" sz="2000" b="1" dirty="0" err="1" smtClean="0">
                <a:latin typeface="Courier New" pitchFamily="49" charset="0"/>
                <a:cs typeface="Courier New" pitchFamily="49" charset="0"/>
              </a:rPr>
              <a:t>employees</a:t>
            </a:r>
            <a:r>
              <a:rPr lang="pl-PL" sz="20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pl-PL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pl-PL" sz="2000" b="1" dirty="0" err="1" smtClean="0">
                <a:latin typeface="Courier New" pitchFamily="49" charset="0"/>
                <a:cs typeface="Courier New" pitchFamily="49" charset="0"/>
              </a:rPr>
              <a:t>where</a:t>
            </a:r>
            <a:r>
              <a:rPr lang="pl-PL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pl-PL" sz="2000" b="1" dirty="0" err="1" smtClean="0">
                <a:latin typeface="Courier New" pitchFamily="49" charset="0"/>
                <a:cs typeface="Courier New" pitchFamily="49" charset="0"/>
              </a:rPr>
              <a:t>emp_no</a:t>
            </a:r>
            <a:r>
              <a:rPr lang="pl-PL" sz="2000" b="1" dirty="0" smtClean="0">
                <a:latin typeface="Courier New" pitchFamily="49" charset="0"/>
                <a:cs typeface="Courier New" pitchFamily="49" charset="0"/>
              </a:rPr>
              <a:t> &gt; 500;</a:t>
            </a:r>
            <a:endParaRPr lang="en-GB" sz="20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e</a:t>
            </a:r>
            <a:r>
              <a:rPr lang="en-US" dirty="0" smtClean="0"/>
              <a:t>xplicit cursors</a:t>
            </a:r>
            <a:endParaRPr lang="en-US" dirty="0"/>
          </a:p>
        </p:txBody>
      </p:sp>
      <p:sp>
        <p:nvSpPr>
          <p:cNvPr id="6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 smtClean="0"/>
              <a:t>Oracle Tutorials: PL/SQL </a:t>
            </a:r>
            <a:endParaRPr lang="en-US" altLang="en-US" dirty="0"/>
          </a:p>
        </p:txBody>
      </p:sp>
      <p:sp>
        <p:nvSpPr>
          <p:cNvPr id="1167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8229600" cy="47244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simplest cursor:</a:t>
            </a:r>
          </a:p>
          <a:p>
            <a:endParaRPr lang="en-US" dirty="0"/>
          </a:p>
          <a:p>
            <a:r>
              <a:rPr lang="en-US" dirty="0"/>
              <a:t>Full cursor syntax</a:t>
            </a:r>
          </a:p>
          <a:p>
            <a:pPr lvl="1"/>
            <a:endParaRPr lang="en-US" sz="2700" dirty="0"/>
          </a:p>
          <a:p>
            <a:pPr lvl="1"/>
            <a:endParaRPr lang="en-US" sz="2700" dirty="0"/>
          </a:p>
          <a:p>
            <a:pPr lvl="1"/>
            <a:r>
              <a:rPr lang="en-US" sz="2400" dirty="0"/>
              <a:t>The SQL select statement is static (hardcoded)</a:t>
            </a:r>
          </a:p>
          <a:p>
            <a:pPr lvl="2"/>
            <a:r>
              <a:rPr lang="en-US" dirty="0"/>
              <a:t>But may be parameterized</a:t>
            </a:r>
          </a:p>
          <a:p>
            <a:pPr lvl="1"/>
            <a:r>
              <a:rPr lang="en-US" sz="2400" dirty="0"/>
              <a:t>The return type clause is useful in </a:t>
            </a:r>
            <a:r>
              <a:rPr lang="en-US" sz="2400" dirty="0" smtClean="0"/>
              <a:t>packages</a:t>
            </a:r>
            <a:endParaRPr lang="pl-PL" sz="2400" dirty="0" smtClean="0"/>
          </a:p>
          <a:p>
            <a:r>
              <a:rPr lang="en-US" sz="2800" dirty="0" smtClean="0"/>
              <a:t>Attributes</a:t>
            </a:r>
            <a:endParaRPr lang="en-US" sz="2800" dirty="0" smtClean="0"/>
          </a:p>
          <a:p>
            <a:pPr lvl="1"/>
            <a:r>
              <a:rPr lang="en-US" sz="2000" dirty="0" smtClean="0"/>
              <a:t>%FOUND, %NOTFOUND, %ROWCOUNT, %ISOPEN</a:t>
            </a:r>
          </a:p>
          <a:p>
            <a:pPr lvl="1"/>
            <a:endParaRPr lang="pl-PL" sz="2400" dirty="0" smtClean="0"/>
          </a:p>
        </p:txBody>
      </p:sp>
      <p:sp>
        <p:nvSpPr>
          <p:cNvPr id="116740" name="Text Box 4"/>
          <p:cNvSpPr txBox="1">
            <a:spLocks noChangeArrowheads="1"/>
          </p:cNvSpPr>
          <p:nvPr/>
        </p:nvSpPr>
        <p:spPr bwMode="auto">
          <a:xfrm>
            <a:off x="914400" y="2286000"/>
            <a:ext cx="6629400" cy="348557"/>
          </a:xfrm>
          <a:prstGeom prst="rect">
            <a:avLst/>
          </a:prstGeom>
          <a:solidFill>
            <a:srgbClr val="DDDDDD"/>
          </a:solidFill>
          <a:ln w="12700" cap="sq">
            <a:solidFill>
              <a:srgbClr val="FFEA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800" b="1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CURSOR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my_cursor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IS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i="1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SELECT * from table;</a:t>
            </a:r>
            <a:endParaRPr lang="en-GB" sz="1800" i="1" dirty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914400" y="3429000"/>
            <a:ext cx="7924800" cy="369332"/>
          </a:xfrm>
          <a:prstGeom prst="rect">
            <a:avLst/>
          </a:prstGeom>
          <a:solidFill>
            <a:srgbClr val="DDDDDD"/>
          </a:solidFill>
          <a:ln w="12700" cap="sq">
            <a:solidFill>
              <a:srgbClr val="FFEA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800" b="1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CURSOR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name(</a:t>
            </a:r>
            <a:r>
              <a:rPr lang="en-US" sz="1800" dirty="0" err="1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parameter_list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) RETURN </a:t>
            </a:r>
            <a:r>
              <a:rPr lang="en-US" sz="1800" dirty="0" err="1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rowtype</a:t>
            </a:r>
            <a:r>
              <a:rPr lang="en-US" sz="1800" b="1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IS </a:t>
            </a:r>
            <a:r>
              <a:rPr lang="en-US" sz="1800" i="1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SELECT …; </a:t>
            </a:r>
            <a:endParaRPr lang="en-GB" sz="1800" i="1" dirty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smtClean="0"/>
              <a:t>explicit cursors</a:t>
            </a:r>
            <a:endParaRPr lang="en-US" dirty="0"/>
          </a:p>
        </p:txBody>
      </p:sp>
      <p:sp>
        <p:nvSpPr>
          <p:cNvPr id="9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1177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524000"/>
            <a:ext cx="8153400" cy="4876800"/>
          </a:xfrm>
        </p:spPr>
        <p:txBody>
          <a:bodyPr/>
          <a:lstStyle/>
          <a:p>
            <a:r>
              <a:rPr lang="en-US" dirty="0" smtClean="0"/>
              <a:t>Fetching  results of a query into RECORD </a:t>
            </a:r>
            <a:endParaRPr lang="en-US" dirty="0"/>
          </a:p>
        </p:txBody>
      </p:sp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838200" y="2819400"/>
            <a:ext cx="7924800" cy="3505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defTabSz="508000">
              <a:lnSpc>
                <a:spcPct val="0"/>
              </a:lnSpc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DECLARE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200" dirty="0" err="1" smtClean="0">
                <a:solidFill>
                  <a:srgbClr val="003399"/>
                </a:solidFill>
                <a:latin typeface="Courier New" pitchFamily="49" charset="0"/>
              </a:rPr>
              <a:t>l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_employees </a:t>
            </a:r>
            <a:r>
              <a:rPr lang="en-US" sz="1200" dirty="0" err="1">
                <a:solidFill>
                  <a:srgbClr val="003399"/>
                </a:solidFill>
                <a:latin typeface="Courier New" pitchFamily="49" charset="0"/>
              </a:rPr>
              <a:t>employees%ROWTYPE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; 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CURSOR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2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c (</a:t>
            </a:r>
            <a:r>
              <a:rPr lang="pl-PL" sz="1200" dirty="0" smtClean="0">
                <a:solidFill>
                  <a:srgbClr val="003399"/>
                </a:solidFill>
                <a:latin typeface="Courier New" pitchFamily="49" charset="0"/>
              </a:rPr>
              <a:t>p_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low 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NUMBER DEFAULT 0, </a:t>
            </a:r>
            <a:r>
              <a:rPr lang="pl-PL" sz="1200" dirty="0" smtClean="0">
                <a:solidFill>
                  <a:srgbClr val="003399"/>
                </a:solidFill>
                <a:latin typeface="Courier New" pitchFamily="49" charset="0"/>
              </a:rPr>
              <a:t>p_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high 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NUMBER DEFAULT 99) is 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	SELECT * FROM employees WHERE </a:t>
            </a:r>
            <a:r>
              <a:rPr lang="en-US" sz="1200" dirty="0" err="1">
                <a:solidFill>
                  <a:srgbClr val="003399"/>
                </a:solidFill>
                <a:latin typeface="Courier New" pitchFamily="49" charset="0"/>
              </a:rPr>
              <a:t>job_id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 &gt; </a:t>
            </a:r>
            <a:r>
              <a:rPr lang="pl-PL" sz="1200" dirty="0" smtClean="0">
                <a:solidFill>
                  <a:srgbClr val="003399"/>
                </a:solidFill>
                <a:latin typeface="Courier New" pitchFamily="49" charset="0"/>
              </a:rPr>
              <a:t>p_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low 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AND </a:t>
            </a:r>
            <a:r>
              <a:rPr lang="en-US" sz="1200" dirty="0" err="1">
                <a:solidFill>
                  <a:srgbClr val="003399"/>
                </a:solidFill>
                <a:latin typeface="Courier New" pitchFamily="49" charset="0"/>
              </a:rPr>
              <a:t>job_id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 &lt; </a:t>
            </a:r>
            <a:r>
              <a:rPr lang="pl-PL" sz="1200" dirty="0" smtClean="0">
                <a:solidFill>
                  <a:srgbClr val="003399"/>
                </a:solidFill>
                <a:latin typeface="Courier New" pitchFamily="49" charset="0"/>
              </a:rPr>
              <a:t>p_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high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BEGIN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OPEN </a:t>
            </a:r>
            <a:r>
              <a:rPr lang="pl-PL" sz="1200" b="1" dirty="0" err="1" smtClean="0">
                <a:solidFill>
                  <a:srgbClr val="003399"/>
                </a:solidFill>
                <a:latin typeface="Courier New" pitchFamily="49" charset="0"/>
              </a:rPr>
              <a:t>l_c</a:t>
            </a:r>
            <a:r>
              <a:rPr lang="en-US" sz="1200" b="1" dirty="0" smtClean="0">
                <a:solidFill>
                  <a:srgbClr val="003399"/>
                </a:solidFill>
                <a:latin typeface="Courier New" pitchFamily="49" charset="0"/>
              </a:rPr>
              <a:t>(3,20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);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LOOP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   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FETCH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200" dirty="0" err="1" smtClean="0">
                <a:solidFill>
                  <a:srgbClr val="003399"/>
                </a:solidFill>
                <a:latin typeface="Courier New" pitchFamily="49" charset="0"/>
              </a:rPr>
              <a:t>l_c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INTO </a:t>
            </a:r>
            <a:r>
              <a:rPr lang="pl-PL" sz="1200" dirty="0" err="1" smtClean="0">
                <a:solidFill>
                  <a:srgbClr val="003399"/>
                </a:solidFill>
                <a:latin typeface="Courier New" pitchFamily="49" charset="0"/>
              </a:rPr>
              <a:t>l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_employees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; 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   EXIT WHEN </a:t>
            </a:r>
            <a:r>
              <a:rPr lang="pl-PL" sz="1200" b="1" dirty="0" err="1" smtClean="0">
                <a:solidFill>
                  <a:srgbClr val="003399"/>
                </a:solidFill>
                <a:latin typeface="Courier New" pitchFamily="49" charset="0"/>
              </a:rPr>
              <a:t>l_c</a:t>
            </a:r>
            <a:r>
              <a:rPr lang="en-US" sz="1200" b="1" dirty="0" smtClean="0">
                <a:solidFill>
                  <a:srgbClr val="003399"/>
                </a:solidFill>
                <a:latin typeface="Courier New" pitchFamily="49" charset="0"/>
              </a:rPr>
              <a:t>%NOTFOUND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   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DBMS_OUTPUT.PUT_LINE(</a:t>
            </a:r>
            <a:r>
              <a:rPr lang="pl-PL" sz="1200" dirty="0" err="1" smtClean="0">
                <a:solidFill>
                  <a:srgbClr val="003399"/>
                </a:solidFill>
                <a:latin typeface="Courier New" pitchFamily="49" charset="0"/>
              </a:rPr>
              <a:t>l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_</a:t>
            </a:r>
            <a:r>
              <a:rPr lang="en-US" sz="1200" dirty="0" err="1" smtClean="0">
                <a:solidFill>
                  <a:srgbClr val="003399"/>
                </a:solidFill>
                <a:latin typeface="Courier New" pitchFamily="49" charset="0"/>
              </a:rPr>
              <a:t>employees.last_name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||  </a:t>
            </a:r>
            <a:r>
              <a:rPr lang="pl-PL" sz="1200" dirty="0" err="1" smtClean="0">
                <a:solidFill>
                  <a:srgbClr val="003399"/>
                </a:solidFill>
                <a:latin typeface="Courier New" pitchFamily="49" charset="0"/>
              </a:rPr>
              <a:t>l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_</a:t>
            </a:r>
            <a:r>
              <a:rPr lang="en-US" sz="1200" dirty="0" err="1" smtClean="0">
                <a:solidFill>
                  <a:srgbClr val="003399"/>
                </a:solidFill>
                <a:latin typeface="Courier New" pitchFamily="49" charset="0"/>
              </a:rPr>
              <a:t>employees.job_id</a:t>
            </a:r>
            <a:r>
              <a:rPr lang="en-US" sz="12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);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END LOOP;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en-US" sz="1200" b="1" dirty="0">
                <a:solidFill>
                  <a:srgbClr val="003399"/>
                </a:solidFill>
                <a:latin typeface="Courier New" pitchFamily="49" charset="0"/>
              </a:rPr>
              <a:t>CLOSE </a:t>
            </a:r>
            <a:r>
              <a:rPr lang="pl-PL" sz="1200" b="1" dirty="0" err="1" smtClean="0">
                <a:solidFill>
                  <a:srgbClr val="003399"/>
                </a:solidFill>
                <a:latin typeface="Courier New" pitchFamily="49" charset="0"/>
              </a:rPr>
              <a:t>l_c</a:t>
            </a:r>
            <a:r>
              <a:rPr lang="en-US" sz="1200" b="1" dirty="0" smtClean="0">
                <a:solidFill>
                  <a:srgbClr val="003399"/>
                </a:solidFill>
                <a:latin typeface="Courier New" pitchFamily="49" charset="0"/>
              </a:rPr>
              <a:t>;</a:t>
            </a:r>
            <a:endParaRPr lang="en-US" sz="1200" b="1" dirty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END;</a:t>
            </a:r>
          </a:p>
        </p:txBody>
      </p:sp>
      <p:sp>
        <p:nvSpPr>
          <p:cNvPr id="117765" name="Rectangle 5"/>
          <p:cNvSpPr>
            <a:spLocks noChangeArrowheads="1"/>
          </p:cNvSpPr>
          <p:nvPr/>
        </p:nvSpPr>
        <p:spPr bwMode="auto">
          <a:xfrm>
            <a:off x="1143000" y="3429000"/>
            <a:ext cx="7543800" cy="504825"/>
          </a:xfrm>
          <a:prstGeom prst="rect">
            <a:avLst/>
          </a:prstGeom>
          <a:noFill/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70" name="Rectangle 10"/>
          <p:cNvSpPr>
            <a:spLocks noChangeArrowheads="1"/>
          </p:cNvSpPr>
          <p:nvPr/>
        </p:nvSpPr>
        <p:spPr bwMode="auto">
          <a:xfrm>
            <a:off x="1143000" y="4191000"/>
            <a:ext cx="7543800" cy="228600"/>
          </a:xfrm>
          <a:prstGeom prst="rect">
            <a:avLst/>
          </a:prstGeom>
          <a:noFill/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71" name="Rectangle 11"/>
          <p:cNvSpPr>
            <a:spLocks noChangeArrowheads="1"/>
          </p:cNvSpPr>
          <p:nvPr/>
        </p:nvSpPr>
        <p:spPr bwMode="auto">
          <a:xfrm>
            <a:off x="1157288" y="4708525"/>
            <a:ext cx="7543800" cy="228600"/>
          </a:xfrm>
          <a:prstGeom prst="rect">
            <a:avLst/>
          </a:prstGeom>
          <a:noFill/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72" name="Rectangle 12"/>
          <p:cNvSpPr>
            <a:spLocks noChangeArrowheads="1"/>
          </p:cNvSpPr>
          <p:nvPr/>
        </p:nvSpPr>
        <p:spPr bwMode="auto">
          <a:xfrm>
            <a:off x="1143000" y="5715000"/>
            <a:ext cx="7543800" cy="228600"/>
          </a:xfrm>
          <a:prstGeom prst="rect">
            <a:avLst/>
          </a:prstGeom>
          <a:noFill/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5" grpId="0" animBg="1"/>
      <p:bldP spid="117770" grpId="0" animBg="1"/>
      <p:bldP spid="117771" grpId="0" animBg="1"/>
      <p:bldP spid="11777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Implicit cursor</a:t>
            </a:r>
            <a:endParaRPr lang="en-US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04800" y="1600200"/>
            <a:ext cx="8610600" cy="3588675"/>
          </a:xfrm>
          <a:prstGeom prst="rect">
            <a:avLst/>
          </a:prstGeom>
          <a:solidFill>
            <a:srgbClr val="DDDDDD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DECLARE </a:t>
            </a:r>
            <a:endParaRPr lang="pl-PL" sz="1600" dirty="0" smtClean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  l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_rows number(5);</a:t>
            </a:r>
            <a:endParaRPr lang="pl-PL" sz="1600" dirty="0" smtClean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BEGIN </a:t>
            </a:r>
            <a:endParaRPr lang="pl-PL" sz="1600" dirty="0" smtClean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UPDATE employee SET salary = salary + 1000; </a:t>
            </a:r>
            <a:endParaRPr lang="pl-PL" sz="1600" dirty="0" smtClean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en-GB" sz="1600" b="1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SQL%NOTFOUND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THEN </a:t>
            </a:r>
            <a:endParaRPr lang="pl-PL" sz="1600" dirty="0" smtClean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GB" sz="1600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dbms_output.put_line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('None of the salaries where 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updated'); </a:t>
            </a:r>
            <a:endParaRPr lang="pl-PL" sz="1600" dirty="0" smtClean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ELSIF </a:t>
            </a:r>
            <a:r>
              <a:rPr lang="en-GB" sz="1600" b="1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SQL%FOUND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THEN 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l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_rows := </a:t>
            </a:r>
            <a:r>
              <a:rPr lang="en-GB" sz="1600" b="1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SQL%ROWCOUNT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     	</a:t>
            </a:r>
            <a:r>
              <a:rPr lang="en-GB" sz="1600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dbms_output.put_line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('Salaries for ' || 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l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_rows || 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	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'employees are updated'); </a:t>
            </a:r>
            <a:endParaRPr lang="pl-PL" sz="1600" dirty="0" smtClean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END IF; </a:t>
            </a:r>
            <a:endParaRPr lang="pl-PL" sz="1600" dirty="0" smtClean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END;</a:t>
            </a:r>
            <a:endParaRPr lang="en-GB" sz="1600" dirty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</a:t>
            </a:r>
            <a:r>
              <a:rPr lang="pl-PL" dirty="0" smtClean="0"/>
              <a:t>PL/</a:t>
            </a:r>
            <a:r>
              <a:rPr lang="en-US" dirty="0" smtClean="0"/>
              <a:t>SQL</a:t>
            </a:r>
            <a:endParaRPr lang="en-US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Execution of statement composed in strings</a:t>
            </a:r>
          </a:p>
          <a:p>
            <a:r>
              <a:rPr lang="en-US" dirty="0" smtClean="0"/>
              <a:t>For SQL which text is unknown at compiling time</a:t>
            </a:r>
          </a:p>
          <a:p>
            <a:pPr lvl="1"/>
            <a:r>
              <a:rPr lang="en-US" dirty="0" smtClean="0"/>
              <a:t>Some parts of SQL cannot be bind by variables</a:t>
            </a:r>
          </a:p>
          <a:p>
            <a:pPr lvl="2"/>
            <a:r>
              <a:rPr lang="en-US" dirty="0" smtClean="0"/>
              <a:t>table name</a:t>
            </a:r>
          </a:p>
          <a:p>
            <a:pPr lvl="2"/>
            <a:r>
              <a:rPr lang="en-US" dirty="0" smtClean="0"/>
              <a:t>database link</a:t>
            </a:r>
          </a:p>
          <a:p>
            <a:pPr lvl="2"/>
            <a:r>
              <a:rPr lang="en-US" dirty="0" smtClean="0"/>
              <a:t>…</a:t>
            </a:r>
          </a:p>
          <a:p>
            <a:r>
              <a:rPr lang="en-US" dirty="0" smtClean="0"/>
              <a:t>Be aware of SQL injections!</a:t>
            </a:r>
          </a:p>
          <a:p>
            <a:r>
              <a:rPr lang="en-US" dirty="0" smtClean="0"/>
              <a:t>Use dynamic SQL when it is really needed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SQL &amp; PL/SQL</a:t>
            </a:r>
            <a:endParaRPr lang="en-US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Inserting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Selecting data from dynamic </a:t>
            </a:r>
            <a:r>
              <a:rPr lang="en-US" dirty="0" err="1" smtClean="0"/>
              <a:t>table_name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Dynamic PL/SQL </a:t>
            </a:r>
            <a:endParaRPr lang="en-US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04800" y="2133600"/>
            <a:ext cx="8610600" cy="683264"/>
          </a:xfrm>
          <a:prstGeom prst="rect">
            <a:avLst/>
          </a:prstGeom>
          <a:solidFill>
            <a:srgbClr val="DDDDDD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40000"/>
              </a:spcBef>
              <a:buClr>
                <a:srgbClr val="FFCC00"/>
              </a:buClr>
            </a:pPr>
            <a:r>
              <a:rPr lang="en-GB" sz="1600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sql_stmt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:= 'INSERT INTO payroll VALUES (:x, :x, :y, :x)';</a:t>
            </a:r>
            <a:endParaRPr lang="pl-PL" sz="1600" dirty="0" smtClean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GB" sz="1600" b="1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EXECUTE IMMEDIATE </a:t>
            </a:r>
            <a:r>
              <a:rPr lang="en-GB" sz="1600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sql_stmt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600" b="1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USING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a, 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b;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-- </a:t>
            </a:r>
            <a:r>
              <a:rPr lang="pl-PL" sz="1600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using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pl-PL" sz="1600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variables</a:t>
            </a:r>
            <a:endParaRPr lang="en-GB" sz="1600" dirty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04800" y="3733800"/>
            <a:ext cx="8610600" cy="584775"/>
          </a:xfrm>
          <a:prstGeom prst="rect">
            <a:avLst/>
          </a:prstGeom>
          <a:solidFill>
            <a:srgbClr val="DDDDDD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GB" sz="1600" b="1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EXECUTE </a:t>
            </a:r>
            <a:r>
              <a:rPr lang="en-GB" sz="1600" b="1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IMMEDIATE</a:t>
            </a:r>
            <a:r>
              <a:rPr lang="pl-PL" sz="1600" b="1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pl-PL" sz="1600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select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id form 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||</a:t>
            </a:r>
            <a:r>
              <a:rPr lang="pl-PL" sz="1600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table_name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||' </a:t>
            </a:r>
            <a:r>
              <a:rPr lang="pl-PL" sz="1600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where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pl-PL" sz="1600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name=:a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' </a:t>
            </a:r>
            <a:r>
              <a:rPr lang="pl-PL" sz="1600" b="1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using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pl-PL" sz="1600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job_name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pl-PL" sz="1600" b="1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returning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pl-PL" sz="1600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into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pl-PL" sz="1600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job_id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; </a:t>
            </a:r>
            <a:endParaRPr lang="en-GB" sz="1600" dirty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04800" y="5410200"/>
            <a:ext cx="8610600" cy="683264"/>
          </a:xfrm>
          <a:prstGeom prst="rect">
            <a:avLst/>
          </a:prstGeom>
          <a:solidFill>
            <a:srgbClr val="DDDDDD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40000"/>
              </a:spcBef>
              <a:buClr>
                <a:srgbClr val="FFCC00"/>
              </a:buClr>
            </a:pPr>
            <a:r>
              <a:rPr lang="en-GB" sz="1600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plsql_block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:= 'BEGIN </a:t>
            </a:r>
            <a:r>
              <a:rPr lang="en-GB" sz="1600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calc_stats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(:x, :x, :y, :x); END;';</a:t>
            </a:r>
            <a:endParaRPr lang="pl-PL" sz="1600" dirty="0" smtClean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ct val="40000"/>
              </a:spcBef>
              <a:buClr>
                <a:srgbClr val="FFCC00"/>
              </a:buClr>
            </a:pPr>
            <a:r>
              <a:rPr lang="en-GB" sz="1600" b="1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EXECUTE IMMEDIATE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600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plsql_block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600" b="1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USING</a:t>
            </a:r>
            <a:r>
              <a:rPr lang="en-GB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a, b; </a:t>
            </a:r>
            <a:endParaRPr lang="en-GB" sz="1600" dirty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PL/SQL </a:t>
            </a:r>
            <a:r>
              <a:rPr lang="en-US" dirty="0" smtClean="0"/>
              <a:t>Subprograms</a:t>
            </a:r>
            <a:endParaRPr lang="en-US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1198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752600"/>
            <a:ext cx="8153400" cy="44196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Named </a:t>
            </a:r>
            <a:r>
              <a:rPr lang="en-US" dirty="0" smtClean="0"/>
              <a:t>block</a:t>
            </a:r>
          </a:p>
          <a:p>
            <a:pPr lvl="1"/>
            <a:r>
              <a:rPr lang="en-US" sz="2400" dirty="0" smtClean="0"/>
              <a:t>stored </a:t>
            </a:r>
            <a:r>
              <a:rPr lang="en-US" sz="2400" dirty="0" smtClean="0"/>
              <a:t>in the </a:t>
            </a:r>
            <a:r>
              <a:rPr lang="en-US" sz="2400" dirty="0" smtClean="0"/>
              <a:t>database</a:t>
            </a:r>
          </a:p>
          <a:p>
            <a:pPr lvl="1"/>
            <a:r>
              <a:rPr lang="en-US" sz="2400" dirty="0" smtClean="0"/>
              <a:t>can have set </a:t>
            </a:r>
            <a:r>
              <a:rPr lang="en-US" sz="2400" dirty="0" smtClean="0"/>
              <a:t>of parameters</a:t>
            </a:r>
          </a:p>
          <a:p>
            <a:pPr lvl="1"/>
            <a:r>
              <a:rPr lang="en-US" sz="2300" dirty="0" smtClean="0"/>
              <a:t>invocation</a:t>
            </a:r>
            <a:endParaRPr lang="en-US" sz="2000" dirty="0" smtClean="0"/>
          </a:p>
          <a:p>
            <a:pPr lvl="2"/>
            <a:r>
              <a:rPr lang="en-US" sz="2000" dirty="0" smtClean="0"/>
              <a:t>from named block</a:t>
            </a:r>
          </a:p>
          <a:p>
            <a:pPr lvl="2"/>
            <a:r>
              <a:rPr lang="en-US" sz="2000" dirty="0" smtClean="0"/>
              <a:t>from anonymous blocks </a:t>
            </a:r>
          </a:p>
          <a:p>
            <a:pPr lvl="2"/>
            <a:r>
              <a:rPr lang="en-US" sz="2000" dirty="0" smtClean="0"/>
              <a:t>recursively</a:t>
            </a:r>
            <a:endParaRPr lang="en-US" sz="2000" dirty="0"/>
          </a:p>
          <a:p>
            <a:r>
              <a:rPr lang="en-US" dirty="0" smtClean="0"/>
              <a:t>Subprogram types</a:t>
            </a:r>
          </a:p>
          <a:p>
            <a:pPr lvl="1"/>
            <a:r>
              <a:rPr lang="en-US" dirty="0" smtClean="0"/>
              <a:t>Procedures </a:t>
            </a:r>
          </a:p>
          <a:p>
            <a:pPr lvl="2"/>
            <a:r>
              <a:rPr lang="en-US" dirty="0" smtClean="0"/>
              <a:t>complex data processing</a:t>
            </a:r>
          </a:p>
          <a:p>
            <a:pPr lvl="1"/>
            <a:r>
              <a:rPr lang="en-US" dirty="0" smtClean="0"/>
              <a:t>Functions </a:t>
            </a:r>
          </a:p>
          <a:p>
            <a:pPr lvl="2"/>
            <a:r>
              <a:rPr lang="en-US" dirty="0" smtClean="0"/>
              <a:t>frequent, simple operations </a:t>
            </a:r>
          </a:p>
          <a:p>
            <a:pPr lvl="2"/>
            <a:r>
              <a:rPr lang="en-US" dirty="0" smtClean="0"/>
              <a:t>returns a value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PL/SQL Subprograms</a:t>
            </a: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752600"/>
            <a:ext cx="8229600" cy="4572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header specifies:</a:t>
            </a:r>
          </a:p>
          <a:p>
            <a:pPr lvl="1"/>
            <a:r>
              <a:rPr lang="en-US" sz="2400" dirty="0"/>
              <a:t>Name and parameter list </a:t>
            </a:r>
          </a:p>
          <a:p>
            <a:pPr lvl="1"/>
            <a:r>
              <a:rPr lang="en-US" sz="2400" dirty="0"/>
              <a:t>Return type (function headers)</a:t>
            </a:r>
          </a:p>
          <a:p>
            <a:r>
              <a:rPr lang="en-US" dirty="0"/>
              <a:t>Parameters:</a:t>
            </a:r>
          </a:p>
          <a:p>
            <a:pPr lvl="1"/>
            <a:r>
              <a:rPr lang="en-US" sz="2400" dirty="0"/>
              <a:t>Any of them can have a default </a:t>
            </a:r>
            <a:r>
              <a:rPr lang="en-US" sz="2400" dirty="0" smtClean="0"/>
              <a:t>value </a:t>
            </a:r>
            <a:endParaRPr lang="en-US" sz="2400" dirty="0"/>
          </a:p>
          <a:p>
            <a:pPr lvl="1"/>
            <a:r>
              <a:rPr lang="en-US" sz="2400" dirty="0" smtClean="0"/>
              <a:t>Parameter input modes:</a:t>
            </a:r>
          </a:p>
          <a:p>
            <a:pPr lvl="2"/>
            <a:r>
              <a:rPr lang="en-US" sz="2100" dirty="0" smtClean="0"/>
              <a:t>IN (default)</a:t>
            </a:r>
          </a:p>
          <a:p>
            <a:pPr lvl="3"/>
            <a:r>
              <a:rPr lang="en-US" sz="1800" dirty="0" smtClean="0"/>
              <a:t>Passes value to that cannot be changed by the subprogram</a:t>
            </a:r>
          </a:p>
          <a:p>
            <a:pPr lvl="2"/>
            <a:r>
              <a:rPr lang="en-US" sz="2000" dirty="0" smtClean="0"/>
              <a:t>OUT</a:t>
            </a:r>
          </a:p>
          <a:p>
            <a:pPr lvl="3"/>
            <a:r>
              <a:rPr lang="en-US" sz="1700" dirty="0" smtClean="0"/>
              <a:t>Return value. Should be initialized in the subprogram</a:t>
            </a:r>
          </a:p>
          <a:p>
            <a:pPr lvl="2"/>
            <a:r>
              <a:rPr lang="en-US" sz="2100" dirty="0" smtClean="0"/>
              <a:t>IN OUT</a:t>
            </a:r>
          </a:p>
          <a:p>
            <a:pPr lvl="3"/>
            <a:r>
              <a:rPr lang="en-US" sz="1800" dirty="0" smtClean="0"/>
              <a:t>Passes a value and returns updated one by subprogram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PL/SQL Procedures</a:t>
            </a:r>
          </a:p>
        </p:txBody>
      </p:sp>
      <p:sp>
        <p:nvSpPr>
          <p:cNvPr id="5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1812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28600" y="1905000"/>
            <a:ext cx="8915400" cy="4343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Procedure definition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pl-PL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Procedure invocation</a:t>
            </a:r>
            <a:endParaRPr lang="en-US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>
                <a:latin typeface="Courier New" pitchFamily="49" charset="0"/>
              </a:rPr>
              <a:t>	</a:t>
            </a:r>
            <a:r>
              <a:rPr lang="pl-PL" sz="1900" dirty="0" err="1" smtClean="0">
                <a:latin typeface="Courier New" pitchFamily="49" charset="0"/>
              </a:rPr>
              <a:t>EXE$RAISE_SALARY</a:t>
            </a:r>
            <a:r>
              <a:rPr lang="en-US" sz="1900" dirty="0" smtClean="0">
                <a:latin typeface="Courier New" pitchFamily="49" charset="0"/>
              </a:rPr>
              <a:t>(</a:t>
            </a:r>
            <a:r>
              <a:rPr lang="en-US" sz="1900" dirty="0" err="1" smtClean="0">
                <a:latin typeface="Courier New" pitchFamily="49" charset="0"/>
              </a:rPr>
              <a:t>emp_num</a:t>
            </a:r>
            <a:r>
              <a:rPr lang="en-US" sz="1900" dirty="0">
                <a:latin typeface="Courier New" pitchFamily="49" charset="0"/>
              </a:rPr>
              <a:t>, bonus); </a:t>
            </a:r>
            <a:endParaRPr lang="en-US" sz="1900" dirty="0" smtClean="0">
              <a:latin typeface="Courier New" pitchFamily="49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900" dirty="0" smtClean="0">
                <a:latin typeface="Courier New" pitchFamily="49" charset="0"/>
              </a:rPr>
              <a:t>	</a:t>
            </a:r>
            <a:r>
              <a:rPr lang="pl-PL" sz="1900" dirty="0" err="1" smtClean="0">
                <a:latin typeface="Courier New" pitchFamily="49" charset="0"/>
              </a:rPr>
              <a:t>EXE$RAISE_SALARY</a:t>
            </a:r>
            <a:r>
              <a:rPr lang="en-US" sz="1900" dirty="0" smtClean="0">
                <a:latin typeface="Courier New" pitchFamily="49" charset="0"/>
              </a:rPr>
              <a:t>(</a:t>
            </a:r>
            <a:r>
              <a:rPr lang="pl-PL" sz="1900" dirty="0" smtClean="0">
                <a:latin typeface="Courier New" pitchFamily="49" charset="0"/>
              </a:rPr>
              <a:t>l_</a:t>
            </a:r>
            <a:r>
              <a:rPr lang="en-US" sz="1900" dirty="0" smtClean="0">
                <a:latin typeface="Courier New" pitchFamily="49" charset="0"/>
              </a:rPr>
              <a:t>amount =&gt; bonus</a:t>
            </a:r>
            <a:r>
              <a:rPr lang="en-US" sz="1900" dirty="0" smtClean="0">
                <a:latin typeface="Courier New" pitchFamily="49" charset="0"/>
              </a:rPr>
              <a:t>,</a:t>
            </a:r>
            <a:r>
              <a:rPr lang="pl-PL" sz="1900" dirty="0" smtClean="0">
                <a:latin typeface="Courier New" pitchFamily="49" charset="0"/>
              </a:rPr>
              <a:t> l_</a:t>
            </a:r>
            <a:r>
              <a:rPr lang="en-US" sz="1900" dirty="0" err="1" smtClean="0">
                <a:latin typeface="Courier New" pitchFamily="49" charset="0"/>
              </a:rPr>
              <a:t>emp_id</a:t>
            </a:r>
            <a:r>
              <a:rPr lang="en-US" sz="1900" dirty="0" smtClean="0">
                <a:latin typeface="Courier New" pitchFamily="49" charset="0"/>
              </a:rPr>
              <a:t> =&gt; </a:t>
            </a:r>
            <a:r>
              <a:rPr lang="en-US" sz="1900" dirty="0" err="1" smtClean="0">
                <a:latin typeface="Courier New" pitchFamily="49" charset="0"/>
              </a:rPr>
              <a:t>emp_num</a:t>
            </a:r>
            <a:r>
              <a:rPr lang="en-US" sz="1900" dirty="0" smtClean="0">
                <a:latin typeface="Courier New" pitchFamily="49" charset="0"/>
              </a:rPr>
              <a:t>);</a:t>
            </a:r>
            <a:endParaRPr lang="en-US" sz="1900" dirty="0" smtClean="0">
              <a:latin typeface="Courier New" pitchFamily="49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pl-PL" sz="1900" dirty="0" smtClean="0">
                <a:latin typeface="Courier New" pitchFamily="49" charset="0"/>
              </a:rPr>
              <a:t>  </a:t>
            </a:r>
            <a:r>
              <a:rPr lang="pl-PL" sz="1900" dirty="0" err="1" smtClean="0">
                <a:latin typeface="Courier New" pitchFamily="49" charset="0"/>
              </a:rPr>
              <a:t>EXE$RAISE_SALARY</a:t>
            </a:r>
            <a:r>
              <a:rPr lang="en-US" sz="1900" dirty="0" smtClean="0">
                <a:latin typeface="Courier New" pitchFamily="49" charset="0"/>
              </a:rPr>
              <a:t>(</a:t>
            </a:r>
            <a:r>
              <a:rPr lang="en-US" sz="1900" dirty="0" err="1" smtClean="0">
                <a:latin typeface="Courier New" pitchFamily="49" charset="0"/>
              </a:rPr>
              <a:t>emp_num</a:t>
            </a:r>
            <a:r>
              <a:rPr lang="en-US" sz="1900" dirty="0">
                <a:latin typeface="Courier New" pitchFamily="49" charset="0"/>
              </a:rPr>
              <a:t>, </a:t>
            </a:r>
            <a:r>
              <a:rPr lang="pl-PL" sz="1900" dirty="0" smtClean="0">
                <a:latin typeface="Courier New" pitchFamily="49" charset="0"/>
              </a:rPr>
              <a:t>l_</a:t>
            </a:r>
            <a:r>
              <a:rPr lang="en-US" sz="1900" dirty="0" smtClean="0">
                <a:latin typeface="Courier New" pitchFamily="49" charset="0"/>
              </a:rPr>
              <a:t>amount </a:t>
            </a:r>
            <a:r>
              <a:rPr lang="en-US" sz="1900" dirty="0">
                <a:latin typeface="Courier New" pitchFamily="49" charset="0"/>
              </a:rPr>
              <a:t>=&gt; bonus</a:t>
            </a:r>
            <a:r>
              <a:rPr lang="en-US" sz="1900" dirty="0" smtClean="0">
                <a:latin typeface="Courier New" pitchFamily="49" charset="0"/>
              </a:rPr>
              <a:t>); </a:t>
            </a:r>
            <a:endParaRPr lang="pl-PL" sz="1900" dirty="0" smtClean="0">
              <a:latin typeface="Courier New" pitchFamily="49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181252" name="Rectangle 4"/>
          <p:cNvSpPr>
            <a:spLocks noChangeArrowheads="1"/>
          </p:cNvSpPr>
          <p:nvPr/>
        </p:nvSpPr>
        <p:spPr bwMode="auto">
          <a:xfrm>
            <a:off x="152400" y="2590800"/>
            <a:ext cx="8839200" cy="19050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defTabSz="508000">
              <a:lnSpc>
                <a:spcPct val="0"/>
              </a:lnSpc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b="1" dirty="0">
                <a:solidFill>
                  <a:srgbClr val="003399"/>
                </a:solidFill>
                <a:latin typeface="Courier New" pitchFamily="49" charset="0"/>
              </a:rPr>
              <a:t>CREATE OR REPLACE PROCEDURE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  <a:latin typeface="Courier New" pitchFamily="49" charset="0"/>
              </a:rPr>
              <a:t>EXE$RAISE_SALARY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 (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p_</a:t>
            </a:r>
            <a:r>
              <a:rPr lang="en-US" sz="1400" dirty="0" err="1" smtClean="0">
                <a:solidFill>
                  <a:srgbClr val="003399"/>
                </a:solidFill>
                <a:latin typeface="Courier New" pitchFamily="49" charset="0"/>
              </a:rPr>
              <a:t>emp_id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 IN 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NUMBER</a:t>
            </a:r>
            <a:endParaRPr lang="pl-PL" sz="1400" dirty="0" smtClean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, 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p_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amount 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IN 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NUMBER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) IS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BEGIN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	UPDATE employees SET salary = salary + 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p_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amount </a:t>
            </a:r>
            <a:endParaRPr lang="en-US" sz="1400" dirty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	WHERE </a:t>
            </a:r>
            <a:r>
              <a:rPr lang="en-US" sz="1400" dirty="0" err="1">
                <a:solidFill>
                  <a:srgbClr val="003399"/>
                </a:solidFill>
                <a:latin typeface="Courier New" pitchFamily="49" charset="0"/>
              </a:rPr>
              <a:t>employee_id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 = 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p_</a:t>
            </a:r>
            <a:r>
              <a:rPr lang="en-US" sz="1400" dirty="0" err="1" smtClean="0">
                <a:solidFill>
                  <a:srgbClr val="003399"/>
                </a:solidFill>
                <a:latin typeface="Courier New" pitchFamily="49" charset="0"/>
              </a:rPr>
              <a:t>emp_id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END </a:t>
            </a:r>
            <a:r>
              <a:rPr lang="pl-PL" sz="1400" dirty="0" err="1" smtClean="0">
                <a:solidFill>
                  <a:srgbClr val="003399"/>
                </a:solidFill>
                <a:latin typeface="Courier New" pitchFamily="49" charset="0"/>
              </a:rPr>
              <a:t>EXE$RAISE_SALARY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;</a:t>
            </a:r>
            <a:endParaRPr lang="en-US" sz="1400" dirty="0">
              <a:solidFill>
                <a:srgbClr val="003399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PL/SQL Functions</a:t>
            </a:r>
          </a:p>
        </p:txBody>
      </p:sp>
      <p:sp>
        <p:nvSpPr>
          <p:cNvPr id="5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Function definition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Function invocation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>
                <a:latin typeface="Courier New" pitchFamily="49" charset="0"/>
              </a:rPr>
              <a:t>	</a:t>
            </a:r>
            <a:br>
              <a:rPr lang="en-US" sz="2000" dirty="0">
                <a:latin typeface="Courier New" pitchFamily="49" charset="0"/>
              </a:rPr>
            </a:br>
            <a:r>
              <a:rPr lang="en-US" sz="2000" dirty="0">
                <a:latin typeface="Courier New" pitchFamily="49" charset="0"/>
              </a:rPr>
              <a:t>	</a:t>
            </a:r>
            <a:endParaRPr lang="en-US" sz="2000" dirty="0" smtClean="0">
              <a:latin typeface="Courier New" pitchFamily="49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>
                <a:latin typeface="Courier New" pitchFamily="49" charset="0"/>
              </a:rPr>
              <a:t/>
            </a:r>
            <a:br>
              <a:rPr lang="en-US" sz="2000" dirty="0">
                <a:latin typeface="Courier New" pitchFamily="49" charset="0"/>
              </a:rPr>
            </a:br>
            <a:endParaRPr lang="en-US" sz="2000" dirty="0">
              <a:latin typeface="Courier New" pitchFamily="49" charset="0"/>
            </a:endParaRPr>
          </a:p>
        </p:txBody>
      </p:sp>
      <p:sp>
        <p:nvSpPr>
          <p:cNvPr id="123908" name="Rectangle 4"/>
          <p:cNvSpPr>
            <a:spLocks noChangeArrowheads="1"/>
          </p:cNvSpPr>
          <p:nvPr/>
        </p:nvSpPr>
        <p:spPr bwMode="auto">
          <a:xfrm>
            <a:off x="838200" y="1981200"/>
            <a:ext cx="7543800" cy="16764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defTabSz="508000">
              <a:lnSpc>
                <a:spcPct val="0"/>
              </a:lnSpc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b="1" dirty="0">
                <a:solidFill>
                  <a:srgbClr val="003399"/>
                </a:solidFill>
                <a:latin typeface="Courier New" pitchFamily="49" charset="0"/>
              </a:rPr>
              <a:t>CREATE OR REPLACE FUNCTION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  <a:latin typeface="Courier New" pitchFamily="49" charset="0"/>
              </a:rPr>
              <a:t>STF$HALF_OF_SQUARE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 (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p_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original 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NUMBER)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b="1" dirty="0">
                <a:solidFill>
                  <a:srgbClr val="003399"/>
                </a:solidFill>
                <a:latin typeface="Courier New" pitchFamily="49" charset="0"/>
              </a:rPr>
              <a:t>RETURN NUMBER 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IS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BEGIN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	RETURN 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(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p_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original 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* 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p_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original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)/2 + 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(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p_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original 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* 4);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END </a:t>
            </a:r>
            <a:r>
              <a:rPr lang="pl-PL" sz="1400" dirty="0" err="1" smtClean="0">
                <a:solidFill>
                  <a:srgbClr val="003399"/>
                </a:solidFill>
                <a:latin typeface="Courier New" pitchFamily="49" charset="0"/>
              </a:rPr>
              <a:t>STF$HALF_OF_SQUARE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;</a:t>
            </a:r>
            <a:endParaRPr lang="en-US" sz="1400" dirty="0">
              <a:solidFill>
                <a:srgbClr val="003399"/>
              </a:solidFill>
              <a:latin typeface="Courier New" pitchFamily="49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36762" y="4198189"/>
            <a:ext cx="6705600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defTabSz="508000">
              <a:lnSpc>
                <a:spcPct val="0"/>
              </a:lnSpc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square INTEGER := </a:t>
            </a:r>
            <a:r>
              <a:rPr lang="pl-PL" sz="1400" b="1" dirty="0" err="1" smtClean="0">
                <a:solidFill>
                  <a:srgbClr val="003399"/>
                </a:solidFill>
                <a:latin typeface="Courier New" pitchFamily="49" charset="0"/>
              </a:rPr>
              <a:t>STF$HALF_OF_SQUARE</a:t>
            </a:r>
            <a:r>
              <a:rPr lang="en-US" sz="1400" b="1" dirty="0" smtClean="0">
                <a:solidFill>
                  <a:srgbClr val="003399"/>
                </a:solidFill>
                <a:latin typeface="Courier New" pitchFamily="49" charset="0"/>
              </a:rPr>
              <a:t>(25</a:t>
            </a:r>
            <a:r>
              <a:rPr lang="en-US" sz="1400" b="1" dirty="0">
                <a:solidFill>
                  <a:srgbClr val="003399"/>
                </a:solidFill>
                <a:latin typeface="Courier New" pitchFamily="49" charset="0"/>
              </a:rPr>
              <a:t>)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;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38200" y="4953000"/>
            <a:ext cx="6705600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defTabSz="508000">
              <a:lnSpc>
                <a:spcPct val="0"/>
              </a:lnSpc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select</a:t>
            </a:r>
            <a:r>
              <a:rPr lang="en-US" sz="1400" b="1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400" b="1" dirty="0" err="1" smtClean="0">
                <a:solidFill>
                  <a:srgbClr val="003399"/>
                </a:solidFill>
                <a:latin typeface="Courier New" pitchFamily="49" charset="0"/>
              </a:rPr>
              <a:t>STF$HALF_OF_SQUARE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( a ) from </a:t>
            </a:r>
            <a:r>
              <a:rPr lang="en-US" sz="1400" dirty="0" err="1" smtClean="0">
                <a:solidFill>
                  <a:srgbClr val="003399"/>
                </a:solidFill>
                <a:latin typeface="Courier New" pitchFamily="49" charset="0"/>
              </a:rPr>
              <a:t>squers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;</a:t>
            </a:r>
            <a:endParaRPr lang="en-US" sz="1400" dirty="0">
              <a:solidFill>
                <a:srgbClr val="003399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PL/SQL</a:t>
            </a: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752600"/>
            <a:ext cx="7772400" cy="44196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/>
              <a:t>Procedural language extension to </a:t>
            </a:r>
            <a:r>
              <a:rPr lang="en-US" sz="2800" dirty="0" smtClean="0"/>
              <a:t>SQL</a:t>
            </a:r>
          </a:p>
          <a:p>
            <a:pPr lvl="1"/>
            <a:r>
              <a:rPr lang="en-US" sz="2400" dirty="0" smtClean="0"/>
              <a:t>procedural data manipulation </a:t>
            </a:r>
          </a:p>
          <a:p>
            <a:pPr lvl="2"/>
            <a:r>
              <a:rPr lang="en-US" sz="2000" dirty="0" smtClean="0"/>
              <a:t>conditionals, loops</a:t>
            </a:r>
            <a:r>
              <a:rPr lang="en-US" sz="2000" dirty="0"/>
              <a:t> </a:t>
            </a:r>
            <a:r>
              <a:rPr lang="en-US" sz="2000" dirty="0" smtClean="0"/>
              <a:t>etc.</a:t>
            </a:r>
            <a:endParaRPr lang="en-US" sz="2000" dirty="0"/>
          </a:p>
          <a:p>
            <a:r>
              <a:rPr lang="en-US" sz="2800" dirty="0"/>
              <a:t>High-level language features </a:t>
            </a:r>
          </a:p>
          <a:p>
            <a:pPr lvl="1"/>
            <a:r>
              <a:rPr lang="en-US" sz="2000" dirty="0"/>
              <a:t>Complex data types</a:t>
            </a:r>
          </a:p>
          <a:p>
            <a:pPr lvl="1"/>
            <a:r>
              <a:rPr lang="en-US" sz="2000" dirty="0"/>
              <a:t>Data encapsulation</a:t>
            </a:r>
          </a:p>
          <a:p>
            <a:pPr lvl="1"/>
            <a:r>
              <a:rPr lang="en-US" sz="2000" dirty="0"/>
              <a:t>Modular programming</a:t>
            </a:r>
          </a:p>
          <a:p>
            <a:r>
              <a:rPr lang="en-US" sz="2800" dirty="0"/>
              <a:t>Integrated with the ORACLE database </a:t>
            </a:r>
            <a:r>
              <a:rPr lang="en-US" sz="2800" dirty="0" smtClean="0"/>
              <a:t>server</a:t>
            </a:r>
          </a:p>
          <a:p>
            <a:pPr lvl="1"/>
            <a:r>
              <a:rPr lang="en-US" sz="2400" dirty="0" smtClean="0"/>
              <a:t>Server-side</a:t>
            </a:r>
          </a:p>
          <a:p>
            <a:pPr lvl="2"/>
            <a:r>
              <a:rPr lang="en-US" sz="2100" dirty="0" smtClean="0"/>
              <a:t>parsing / compilation</a:t>
            </a:r>
          </a:p>
          <a:p>
            <a:pPr lvl="2"/>
            <a:r>
              <a:rPr lang="en-US" sz="2100" dirty="0" smtClean="0"/>
              <a:t>execution / interpretation</a:t>
            </a:r>
            <a:endParaRPr lang="en-US" sz="2100" dirty="0" smtClean="0"/>
          </a:p>
          <a:p>
            <a:pPr lvl="1"/>
            <a:r>
              <a:rPr lang="en-US" sz="2400" dirty="0" smtClean="0"/>
              <a:t>End-user platform independent (like SQL)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Subprograms privileges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Creator/owner has full privileges on stored objects</a:t>
            </a:r>
          </a:p>
          <a:p>
            <a:r>
              <a:rPr lang="en-GB" dirty="0"/>
              <a:t>Invoker </a:t>
            </a:r>
            <a:r>
              <a:rPr lang="en-GB" dirty="0" smtClean="0"/>
              <a:t>that is not an owner has to have EXECUTE privilege granted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Granted </a:t>
            </a:r>
            <a:r>
              <a:rPr lang="en-GB" dirty="0" err="1" smtClean="0"/>
              <a:t>privs</a:t>
            </a:r>
            <a:r>
              <a:rPr lang="en-GB" dirty="0" smtClean="0"/>
              <a:t> can be </a:t>
            </a:r>
            <a:r>
              <a:rPr lang="en-GB" dirty="0"/>
              <a:t>checked in </a:t>
            </a:r>
            <a:r>
              <a:rPr lang="en-GB" dirty="0" smtClean="0"/>
              <a:t>USER_TAB_PRIVS</a:t>
            </a:r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09600" y="3124200"/>
            <a:ext cx="5867400" cy="2062103"/>
          </a:xfrm>
          <a:prstGeom prst="rect">
            <a:avLst/>
          </a:prstGeom>
          <a:solidFill>
            <a:srgbClr val="DDDDDD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-- USER1</a:t>
            </a:r>
          </a:p>
          <a:p>
            <a:endParaRPr lang="en-US" sz="1600" dirty="0" smtClean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create </a:t>
            </a:r>
            <a:r>
              <a:rPr lang="en-US" sz="1600" b="1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or replace 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function </a:t>
            </a:r>
            <a:r>
              <a:rPr lang="en-US" sz="1600" i="1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my_</a:t>
            </a:r>
            <a:r>
              <a:rPr lang="pl-PL" sz="1600" i="1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fuction</a:t>
            </a:r>
            <a:r>
              <a:rPr lang="en-US" sz="1600" i="1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1 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is…</a:t>
            </a:r>
          </a:p>
          <a:p>
            <a:r>
              <a:rPr lang="en-US" sz="1600" b="1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grant execute 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on </a:t>
            </a:r>
            <a:r>
              <a:rPr lang="en-US" sz="1600" i="1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my_procedure1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to user2;</a:t>
            </a:r>
          </a:p>
          <a:p>
            <a:endParaRPr lang="en-US" sz="1600" i="1" dirty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-- USER2</a:t>
            </a:r>
          </a:p>
          <a:p>
            <a:endParaRPr lang="en-US" sz="1600" dirty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execute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user1.myprocedure;</a:t>
            </a:r>
            <a:endParaRPr lang="en-GB" sz="1600" dirty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57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Subprograms rights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Definer rights (default for named blocks)</a:t>
            </a:r>
          </a:p>
          <a:p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/>
              <a:t>Invoker </a:t>
            </a:r>
            <a:r>
              <a:rPr lang="en-GB" dirty="0" smtClean="0"/>
              <a:t>rights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Anonymous blocks have always invoker rights!</a:t>
            </a:r>
            <a:endParaRPr lang="en-GB" dirty="0"/>
          </a:p>
          <a:p>
            <a:endParaRPr lang="en-GB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457200" y="2286000"/>
            <a:ext cx="8001000" cy="584775"/>
          </a:xfrm>
          <a:prstGeom prst="rect">
            <a:avLst/>
          </a:prstGeom>
          <a:solidFill>
            <a:srgbClr val="DDDDDD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create or replace procedure </a:t>
            </a:r>
            <a:r>
              <a:rPr lang="en-US" sz="1600" i="1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procedure_name</a:t>
            </a:r>
            <a:r>
              <a:rPr lang="en-US" sz="1600" i="1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authid</a:t>
            </a:r>
            <a:r>
              <a:rPr lang="en-US" sz="1600" b="1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definer]</a:t>
            </a:r>
            <a:endParaRPr lang="en-US" sz="1600" dirty="0" smtClean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is…</a:t>
            </a:r>
            <a:endParaRPr lang="en-GB" sz="1600" dirty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492642" y="3657600"/>
            <a:ext cx="8001000" cy="584775"/>
          </a:xfrm>
          <a:prstGeom prst="rect">
            <a:avLst/>
          </a:prstGeom>
          <a:solidFill>
            <a:srgbClr val="DDDDDD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create or replace 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function </a:t>
            </a:r>
            <a:r>
              <a:rPr lang="en-US" sz="1600" i="1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procedure_name</a:t>
            </a:r>
            <a:r>
              <a:rPr lang="en-US" sz="1600" i="1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authid</a:t>
            </a:r>
            <a:r>
              <a:rPr lang="en-US" sz="1600" b="1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current_user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is…</a:t>
            </a:r>
            <a:endParaRPr lang="en-GB" sz="1600" dirty="0">
              <a:solidFill>
                <a:srgbClr val="003399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15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Error Handling</a:t>
            </a: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1105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676400"/>
            <a:ext cx="8305800" cy="4724400"/>
          </a:xfrm>
        </p:spPr>
        <p:txBody>
          <a:bodyPr/>
          <a:lstStyle/>
          <a:p>
            <a:r>
              <a:rPr lang="en-US"/>
              <a:t>An error interrupts the execution of the program</a:t>
            </a:r>
          </a:p>
          <a:p>
            <a:pPr lvl="1"/>
            <a:r>
              <a:rPr lang="en-US" sz="2800"/>
              <a:t>An exception is raised</a:t>
            </a:r>
          </a:p>
          <a:p>
            <a:r>
              <a:rPr lang="en-US"/>
              <a:t>Exception to be handled </a:t>
            </a:r>
          </a:p>
          <a:p>
            <a:pPr lvl="1"/>
            <a:r>
              <a:rPr lang="en-US"/>
              <a:t>in the exception section or</a:t>
            </a:r>
          </a:p>
          <a:p>
            <a:pPr lvl="1"/>
            <a:r>
              <a:rPr lang="en-US"/>
              <a:t>will be propagated to the enclosing block</a:t>
            </a:r>
          </a:p>
          <a:p>
            <a:r>
              <a:rPr lang="en-US"/>
              <a:t>After the exception is handled, the control passes to the enclosing block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PL/SQL Exceptions</a:t>
            </a: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1259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8229600" cy="4724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dirty="0"/>
              <a:t>programmer can create, name and raise </a:t>
            </a:r>
            <a:r>
              <a:rPr lang="en-US" dirty="0" smtClean="0"/>
              <a:t>exception</a:t>
            </a:r>
          </a:p>
          <a:p>
            <a:r>
              <a:rPr lang="en-US" dirty="0" smtClean="0"/>
              <a:t>Exceptions can by caught and handled by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user’s</a:t>
            </a:r>
            <a:r>
              <a:rPr lang="pl-PL" dirty="0" smtClean="0"/>
              <a:t> </a:t>
            </a:r>
            <a:r>
              <a:rPr lang="pl-PL" dirty="0" err="1" smtClean="0"/>
              <a:t>code</a:t>
            </a:r>
            <a:endParaRPr lang="en-US" dirty="0"/>
          </a:p>
          <a:p>
            <a:r>
              <a:rPr lang="en-US" dirty="0" smtClean="0"/>
              <a:t>Exceptions does not rollback or commit</a:t>
            </a:r>
            <a:r>
              <a:rPr lang="en-US" dirty="0" smtClean="0"/>
              <a:t> </a:t>
            </a:r>
            <a:r>
              <a:rPr lang="en-US" dirty="0" smtClean="0"/>
              <a:t>changes!</a:t>
            </a:r>
            <a:endParaRPr lang="pl-PL" dirty="0" smtClean="0"/>
          </a:p>
          <a:p>
            <a:r>
              <a:rPr lang="en-US" dirty="0" smtClean="0"/>
              <a:t>Categories</a:t>
            </a:r>
          </a:p>
          <a:p>
            <a:pPr lvl="1"/>
            <a:r>
              <a:rPr lang="en-US" dirty="0" smtClean="0"/>
              <a:t>Internally defined (without name, just error code)</a:t>
            </a:r>
          </a:p>
          <a:p>
            <a:pPr lvl="1"/>
            <a:r>
              <a:rPr lang="en-US" dirty="0" smtClean="0"/>
              <a:t>Predefined (with name and error code)</a:t>
            </a:r>
          </a:p>
          <a:p>
            <a:pPr lvl="1"/>
            <a:r>
              <a:rPr lang="en-US" b="1" dirty="0" smtClean="0"/>
              <a:t>User-defined</a:t>
            </a:r>
            <a:r>
              <a:rPr lang="en-US" dirty="0" smtClean="0"/>
              <a:t> (with name, raised always explicitly)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PL/SQL Exceptions</a:t>
            </a:r>
          </a:p>
        </p:txBody>
      </p:sp>
      <p:sp>
        <p:nvSpPr>
          <p:cNvPr id="6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126980" name="Rectangle 4"/>
          <p:cNvSpPr>
            <a:spLocks noChangeArrowheads="1"/>
          </p:cNvSpPr>
          <p:nvPr/>
        </p:nvSpPr>
        <p:spPr bwMode="auto">
          <a:xfrm>
            <a:off x="304800" y="1752600"/>
            <a:ext cx="8534400" cy="49530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defTabSz="508000">
              <a:lnSpc>
                <a:spcPct val="0"/>
              </a:lnSpc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DECLARE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600" dirty="0" err="1" smtClean="0">
                <a:solidFill>
                  <a:srgbClr val="003399"/>
                </a:solidFill>
                <a:latin typeface="Courier New" pitchFamily="49" charset="0"/>
              </a:rPr>
              <a:t>out_of_stock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en-US" sz="1600" b="1" dirty="0">
                <a:solidFill>
                  <a:srgbClr val="003399"/>
                </a:solidFill>
                <a:latin typeface="Courier New" pitchFamily="49" charset="0"/>
              </a:rPr>
              <a:t>EXCEPTION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600" dirty="0" err="1" smtClean="0">
                <a:solidFill>
                  <a:srgbClr val="003399"/>
                </a:solidFill>
                <a:latin typeface="Courier New" pitchFamily="49" charset="0"/>
              </a:rPr>
              <a:t>number_on_hand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NUMBER := 0;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BEGIN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IF 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600" dirty="0" err="1" smtClean="0">
                <a:solidFill>
                  <a:srgbClr val="003399"/>
                </a:solidFill>
                <a:latin typeface="Courier New" pitchFamily="49" charset="0"/>
              </a:rPr>
              <a:t>number_on_hand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&lt; 1 THEN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	</a:t>
            </a:r>
            <a:r>
              <a:rPr lang="en-US" sz="1600" b="1" dirty="0">
                <a:solidFill>
                  <a:srgbClr val="003399"/>
                </a:solidFill>
                <a:latin typeface="Courier New" pitchFamily="49" charset="0"/>
              </a:rPr>
              <a:t>RAISE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600" dirty="0" err="1" smtClean="0">
                <a:solidFill>
                  <a:srgbClr val="003399"/>
                </a:solidFill>
                <a:latin typeface="Courier New" pitchFamily="49" charset="0"/>
              </a:rPr>
              <a:t>out_of_stock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END IF;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en-US" sz="1600" b="1" dirty="0">
                <a:solidFill>
                  <a:srgbClr val="003399"/>
                </a:solidFill>
                <a:latin typeface="Courier New" pitchFamily="49" charset="0"/>
              </a:rPr>
              <a:t>EXCEPTION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	</a:t>
            </a:r>
            <a:r>
              <a:rPr lang="en-US" sz="1600" b="1" dirty="0">
                <a:solidFill>
                  <a:srgbClr val="003399"/>
                </a:solidFill>
                <a:latin typeface="Courier New" pitchFamily="49" charset="0"/>
              </a:rPr>
              <a:t>WHEN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600" dirty="0" err="1" smtClean="0">
                <a:solidFill>
                  <a:srgbClr val="003399"/>
                </a:solidFill>
                <a:latin typeface="Courier New" pitchFamily="49" charset="0"/>
              </a:rPr>
              <a:t>out_of_stock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600" b="1" dirty="0">
                <a:solidFill>
                  <a:srgbClr val="003399"/>
                </a:solidFill>
                <a:latin typeface="Courier New" pitchFamily="49" charset="0"/>
              </a:rPr>
              <a:t>THEN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	DBMS_OUTPUT.PUT_LINE 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( 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'Encountered out of stock error' 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);</a:t>
            </a:r>
            <a:endParaRPr lang="pl-PL" sz="1400" dirty="0" smtClean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600" b="1" dirty="0" smtClean="0">
                <a:solidFill>
                  <a:srgbClr val="003399"/>
                </a:solidFill>
                <a:latin typeface="Courier New" pitchFamily="49" charset="0"/>
              </a:rPr>
              <a:t>WHEN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600" b="1" dirty="0" smtClean="0">
                <a:solidFill>
                  <a:srgbClr val="003399"/>
                </a:solidFill>
                <a:latin typeface="Courier New" pitchFamily="49" charset="0"/>
              </a:rPr>
              <a:t>OTHERS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600" b="1" dirty="0" smtClean="0">
                <a:solidFill>
                  <a:srgbClr val="003399"/>
                </a:solidFill>
                <a:latin typeface="Courier New" pitchFamily="49" charset="0"/>
              </a:rPr>
              <a:t>THEN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</a:rPr>
              <a:t>		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</a:rPr>
              <a:t>DBMS_OUTPUT.PUT_LINE (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</a:rPr>
              <a:t> 'Houston </a:t>
            </a:r>
            <a:r>
              <a:rPr lang="pl-PL" sz="1600" dirty="0" err="1" smtClean="0">
                <a:solidFill>
                  <a:srgbClr val="003399"/>
                </a:solidFill>
                <a:latin typeface="Courier New" pitchFamily="49" charset="0"/>
              </a:rPr>
              <a:t>we''ve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600" dirty="0" err="1" smtClean="0">
                <a:solidFill>
                  <a:srgbClr val="003399"/>
                </a:solidFill>
                <a:latin typeface="Courier New" pitchFamily="49" charset="0"/>
              </a:rPr>
              <a:t>got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</a:rPr>
              <a:t> a problem!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</a:rPr>
              <a:t>' 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</a:rPr>
              <a:t>);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endParaRPr lang="pl-PL" sz="1600" dirty="0" smtClean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</a:rPr>
              <a:t>END;</a:t>
            </a:r>
            <a:endParaRPr lang="pl-PL" sz="1600" dirty="0" smtClean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</a:rPr>
              <a:t>END;</a:t>
            </a:r>
            <a:endParaRPr lang="en-US" sz="1600" dirty="0">
              <a:solidFill>
                <a:srgbClr val="003399"/>
              </a:solidFill>
              <a:latin typeface="Courier New" pitchFamily="49" charset="0"/>
            </a:endParaRPr>
          </a:p>
        </p:txBody>
      </p:sp>
      <p:sp>
        <p:nvSpPr>
          <p:cNvPr id="126982" name="Rectangle 6"/>
          <p:cNvSpPr>
            <a:spLocks noChangeArrowheads="1"/>
          </p:cNvSpPr>
          <p:nvPr/>
        </p:nvSpPr>
        <p:spPr bwMode="auto">
          <a:xfrm>
            <a:off x="228600" y="3562773"/>
            <a:ext cx="8686800" cy="399627"/>
          </a:xfrm>
          <a:prstGeom prst="rect">
            <a:avLst/>
          </a:prstGeom>
          <a:noFill/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6983" name="Rectangle 7"/>
          <p:cNvSpPr>
            <a:spLocks noChangeArrowheads="1"/>
          </p:cNvSpPr>
          <p:nvPr/>
        </p:nvSpPr>
        <p:spPr bwMode="auto">
          <a:xfrm>
            <a:off x="228600" y="4267200"/>
            <a:ext cx="8686800" cy="1981200"/>
          </a:xfrm>
          <a:prstGeom prst="rect">
            <a:avLst/>
          </a:prstGeom>
          <a:noFill/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2" grpId="0" animBg="1"/>
      <p:bldP spid="12698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Packages</a:t>
            </a: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1300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62000" y="1752600"/>
            <a:ext cx="81534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Group logically related PL/SQL types, items and modules</a:t>
            </a:r>
          </a:p>
          <a:p>
            <a:pPr>
              <a:lnSpc>
                <a:spcPct val="90000"/>
              </a:lnSpc>
            </a:pPr>
            <a:r>
              <a:rPr lang="en-US"/>
              <a:t>2 parts: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Specification </a:t>
            </a:r>
            <a:r>
              <a:rPr lang="en-US" sz="2400">
                <a:sym typeface="Symbol" pitchFamily="18" charset="2"/>
              </a:rPr>
              <a:t></a:t>
            </a:r>
            <a:r>
              <a:rPr lang="en-US" sz="2400"/>
              <a:t> public interface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Body </a:t>
            </a:r>
            <a:r>
              <a:rPr lang="en-US" sz="2400">
                <a:sym typeface="Symbol" pitchFamily="18" charset="2"/>
              </a:rPr>
              <a:t></a:t>
            </a:r>
            <a:r>
              <a:rPr lang="en-US" sz="2400"/>
              <a:t> private implementation</a:t>
            </a:r>
          </a:p>
          <a:p>
            <a:pPr>
              <a:lnSpc>
                <a:spcPct val="90000"/>
              </a:lnSpc>
            </a:pPr>
            <a:r>
              <a:rPr lang="en-US"/>
              <a:t>Packages are global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Cannot be called, parameterized, or nested.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Package state persist for the duration of the database session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use Packages</a:t>
            </a: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1433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8229600" cy="4572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Modularity</a:t>
            </a:r>
          </a:p>
          <a:p>
            <a:r>
              <a:rPr lang="en-US" dirty="0"/>
              <a:t>Encapsulation of data and functionality</a:t>
            </a:r>
          </a:p>
          <a:p>
            <a:r>
              <a:rPr lang="en-US" dirty="0"/>
              <a:t>Clear specifications independent of the implementation</a:t>
            </a:r>
          </a:p>
          <a:p>
            <a:r>
              <a:rPr lang="en-US" dirty="0"/>
              <a:t>Easier development</a:t>
            </a:r>
          </a:p>
          <a:p>
            <a:r>
              <a:rPr lang="en-US" dirty="0"/>
              <a:t>Added functionality: </a:t>
            </a:r>
            <a:endParaRPr lang="en-US" dirty="0" smtClean="0"/>
          </a:p>
          <a:p>
            <a:pPr lvl="1"/>
            <a:r>
              <a:rPr lang="en-US" dirty="0" smtClean="0"/>
              <a:t>global variables</a:t>
            </a:r>
          </a:p>
          <a:p>
            <a:pPr lvl="1"/>
            <a:r>
              <a:rPr lang="en-US" dirty="0" smtClean="0"/>
              <a:t>global types</a:t>
            </a:r>
            <a:endParaRPr lang="en-US" dirty="0"/>
          </a:p>
          <a:p>
            <a:r>
              <a:rPr lang="en-US" dirty="0"/>
              <a:t>Better performance</a:t>
            </a:r>
            <a:endParaRPr lang="en-US" sz="2600" dirty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Package Specification </a:t>
            </a: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132123" name="Rectangle 27"/>
          <p:cNvSpPr>
            <a:spLocks noGrp="1" noChangeArrowheads="1"/>
          </p:cNvSpPr>
          <p:nvPr>
            <p:ph sz="quarter" idx="1"/>
          </p:nvPr>
        </p:nvSpPr>
        <p:spPr>
          <a:xfrm>
            <a:off x="685800" y="1752600"/>
            <a:ext cx="8229600" cy="4648200"/>
          </a:xfrm>
          <a:noFill/>
          <a:ln/>
        </p:spPr>
        <p:txBody>
          <a:bodyPr/>
          <a:lstStyle/>
          <a:p>
            <a:r>
              <a:rPr lang="en-US" dirty="0"/>
              <a:t>Header</a:t>
            </a:r>
          </a:p>
          <a:p>
            <a:r>
              <a:rPr lang="en-US" dirty="0"/>
              <a:t>Declarations of </a:t>
            </a:r>
            <a:r>
              <a:rPr lang="pl-PL" dirty="0" smtClean="0"/>
              <a:t>global </a:t>
            </a:r>
            <a:r>
              <a:rPr lang="en-US" dirty="0" smtClean="0"/>
              <a:t>types </a:t>
            </a:r>
            <a:r>
              <a:rPr lang="en-US" dirty="0"/>
              <a:t>and variables</a:t>
            </a:r>
          </a:p>
          <a:p>
            <a:r>
              <a:rPr lang="en-US" dirty="0"/>
              <a:t>Specification of cursors</a:t>
            </a:r>
          </a:p>
          <a:p>
            <a:pPr lvl="2"/>
            <a:r>
              <a:rPr lang="en-US" dirty="0"/>
              <a:t>With RETURN clause, but no SELECT statement</a:t>
            </a:r>
          </a:p>
          <a:p>
            <a:r>
              <a:rPr lang="en-US" dirty="0"/>
              <a:t>Specification of </a:t>
            </a:r>
            <a:r>
              <a:rPr lang="pl-PL" dirty="0" smtClean="0"/>
              <a:t>public </a:t>
            </a:r>
            <a:r>
              <a:rPr lang="en-US" dirty="0" smtClean="0"/>
              <a:t>modules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Package Specification</a:t>
            </a:r>
            <a:endParaRPr lang="es-ES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192516" name="Rectangle 4"/>
          <p:cNvSpPr>
            <a:spLocks noChangeArrowheads="1"/>
          </p:cNvSpPr>
          <p:nvPr/>
        </p:nvSpPr>
        <p:spPr bwMode="auto">
          <a:xfrm>
            <a:off x="152400" y="1752600"/>
            <a:ext cx="8839200" cy="43434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defTabSz="508000">
              <a:lnSpc>
                <a:spcPct val="0"/>
              </a:lnSpc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800" b="1" dirty="0">
                <a:solidFill>
                  <a:srgbClr val="003399"/>
                </a:solidFill>
                <a:latin typeface="Courier New" pitchFamily="49" charset="0"/>
              </a:rPr>
              <a:t>CREATE OR REPLACE PACKAGE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800" dirty="0" err="1" smtClean="0">
                <a:solidFill>
                  <a:srgbClr val="003399"/>
                </a:solidFill>
                <a:latin typeface="Courier New" pitchFamily="49" charset="0"/>
              </a:rPr>
              <a:t>KNL_EMP_ADM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AS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pl-PL" sz="1800" dirty="0" smtClean="0">
                <a:solidFill>
                  <a:srgbClr val="003399"/>
                </a:solidFill>
                <a:latin typeface="Courier New" pitchFamily="49" charset="0"/>
              </a:rPr>
              <a:t>  </a:t>
            </a:r>
            <a:r>
              <a:rPr lang="en-US" sz="1800" b="1" dirty="0" smtClean="0">
                <a:solidFill>
                  <a:srgbClr val="003399"/>
                </a:solidFill>
                <a:latin typeface="Courier New" pitchFamily="49" charset="0"/>
              </a:rPr>
              <a:t>TYPE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800" dirty="0" err="1" smtClean="0">
                <a:solidFill>
                  <a:srgbClr val="003399"/>
                </a:solidFill>
                <a:latin typeface="Courier New" pitchFamily="49" charset="0"/>
              </a:rPr>
              <a:t>T_EMPRECTYP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IS RECORD (</a:t>
            </a:r>
            <a:r>
              <a:rPr lang="en-US" sz="1800" dirty="0" err="1">
                <a:solidFill>
                  <a:srgbClr val="003399"/>
                </a:solidFill>
                <a:latin typeface="Courier New" pitchFamily="49" charset="0"/>
              </a:rPr>
              <a:t>emp_id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 NUMBER, </a:t>
            </a:r>
            <a:r>
              <a:rPr lang="en-US" sz="1800" dirty="0" err="1">
                <a:solidFill>
                  <a:srgbClr val="003399"/>
                </a:solidFill>
                <a:latin typeface="Courier New" pitchFamily="49" charset="0"/>
              </a:rPr>
              <a:t>sal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 NUMBER);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pl-PL" sz="1800" dirty="0" smtClean="0">
                <a:solidFill>
                  <a:srgbClr val="003399"/>
                </a:solidFill>
                <a:latin typeface="Courier New" pitchFamily="49" charset="0"/>
              </a:rPr>
              <a:t>  </a:t>
            </a:r>
            <a:r>
              <a:rPr lang="en-US" sz="1800" b="1" dirty="0" smtClean="0">
                <a:solidFill>
                  <a:srgbClr val="003399"/>
                </a:solidFill>
                <a:latin typeface="Courier New" pitchFamily="49" charset="0"/>
              </a:rPr>
              <a:t>CURSOR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800" dirty="0" err="1">
                <a:solidFill>
                  <a:srgbClr val="003399"/>
                </a:solidFill>
                <a:latin typeface="Courier New" pitchFamily="49" charset="0"/>
              </a:rPr>
              <a:t>desc_salary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 RETURN </a:t>
            </a:r>
            <a:r>
              <a:rPr lang="pl-PL" sz="1800" dirty="0" err="1" smtClean="0">
                <a:solidFill>
                  <a:srgbClr val="003399"/>
                </a:solidFill>
                <a:latin typeface="Courier New" pitchFamily="49" charset="0"/>
              </a:rPr>
              <a:t>T_EMPRECTYP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;</a:t>
            </a:r>
            <a:endParaRPr lang="en-US" sz="1800" dirty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pl-PL" sz="1800" dirty="0" smtClean="0">
                <a:solidFill>
                  <a:srgbClr val="003399"/>
                </a:solidFill>
                <a:latin typeface="Courier New" pitchFamily="49" charset="0"/>
              </a:rPr>
              <a:t>  </a:t>
            </a:r>
            <a:r>
              <a:rPr lang="en-US" sz="1800" dirty="0" err="1" smtClean="0">
                <a:solidFill>
                  <a:srgbClr val="003399"/>
                </a:solidFill>
                <a:latin typeface="Courier New" pitchFamily="49" charset="0"/>
              </a:rPr>
              <a:t>invalid_salary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800" b="1" dirty="0">
                <a:solidFill>
                  <a:srgbClr val="003399"/>
                </a:solidFill>
                <a:latin typeface="Courier New" pitchFamily="49" charset="0"/>
              </a:rPr>
              <a:t>EXCEPTION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endParaRPr lang="en-US" sz="1800" dirty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pl-PL" sz="1800" dirty="0" smtClean="0">
                <a:solidFill>
                  <a:srgbClr val="003399"/>
                </a:solidFill>
                <a:latin typeface="Courier New" pitchFamily="49" charset="0"/>
              </a:rPr>
              <a:t>  </a:t>
            </a:r>
            <a:r>
              <a:rPr lang="en-US" sz="1800" b="1" dirty="0" smtClean="0">
                <a:solidFill>
                  <a:srgbClr val="003399"/>
                </a:solidFill>
                <a:latin typeface="Courier New" pitchFamily="49" charset="0"/>
              </a:rPr>
              <a:t>PROCEDURE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800" dirty="0" err="1" smtClean="0">
                <a:solidFill>
                  <a:srgbClr val="003399"/>
                </a:solidFill>
                <a:latin typeface="Courier New" pitchFamily="49" charset="0"/>
              </a:rPr>
              <a:t>EXE$FIRE_EMPLOYEE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(</a:t>
            </a:r>
            <a:r>
              <a:rPr lang="pl-PL" sz="1800" dirty="0" smtClean="0">
                <a:solidFill>
                  <a:srgbClr val="003399"/>
                </a:solidFill>
                <a:latin typeface="Courier New" pitchFamily="49" charset="0"/>
              </a:rPr>
              <a:t>p_</a:t>
            </a:r>
            <a:r>
              <a:rPr lang="en-US" sz="1800" dirty="0" err="1" smtClean="0">
                <a:solidFill>
                  <a:srgbClr val="003399"/>
                </a:solidFill>
                <a:latin typeface="Courier New" pitchFamily="49" charset="0"/>
              </a:rPr>
              <a:t>emp_id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NUMBER); 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pl-PL" sz="1800" dirty="0" smtClean="0">
                <a:solidFill>
                  <a:srgbClr val="003399"/>
                </a:solidFill>
                <a:latin typeface="Courier New" pitchFamily="49" charset="0"/>
              </a:rPr>
              <a:t>  </a:t>
            </a:r>
            <a:r>
              <a:rPr lang="en-US" sz="1800" b="1" dirty="0" smtClean="0">
                <a:solidFill>
                  <a:srgbClr val="003399"/>
                </a:solidFill>
                <a:latin typeface="Courier New" pitchFamily="49" charset="0"/>
              </a:rPr>
              <a:t>PROCEDURE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800" dirty="0" err="1" smtClean="0">
                <a:solidFill>
                  <a:srgbClr val="003399"/>
                </a:solidFill>
                <a:latin typeface="Courier New" pitchFamily="49" charset="0"/>
              </a:rPr>
              <a:t>EXE$RAISE_SALARY</a:t>
            </a:r>
            <a:r>
              <a:rPr lang="pl-PL" sz="18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(</a:t>
            </a:r>
            <a:r>
              <a:rPr lang="pl-PL" sz="1800" dirty="0" smtClean="0">
                <a:solidFill>
                  <a:srgbClr val="003399"/>
                </a:solidFill>
                <a:latin typeface="Courier New" pitchFamily="49" charset="0"/>
              </a:rPr>
              <a:t>p_</a:t>
            </a:r>
            <a:r>
              <a:rPr lang="en-US" sz="1800" dirty="0" err="1" smtClean="0">
                <a:solidFill>
                  <a:srgbClr val="003399"/>
                </a:solidFill>
                <a:latin typeface="Courier New" pitchFamily="49" charset="0"/>
              </a:rPr>
              <a:t>emp_id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NUMBER,</a:t>
            </a:r>
            <a:r>
              <a:rPr lang="pl-PL" sz="1800" dirty="0" smtClean="0">
                <a:solidFill>
                  <a:srgbClr val="003399"/>
                </a:solidFill>
                <a:latin typeface="Courier New" pitchFamily="49" charset="0"/>
              </a:rPr>
              <a:t>p_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amount 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NUMBER);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pl-PL" sz="1800" dirty="0" smtClean="0">
                <a:solidFill>
                  <a:srgbClr val="003399"/>
                </a:solidFill>
                <a:latin typeface="Courier New" pitchFamily="49" charset="0"/>
              </a:rPr>
              <a:t>  </a:t>
            </a:r>
            <a:r>
              <a:rPr lang="en-US" sz="1800" b="1" dirty="0" smtClean="0">
                <a:solidFill>
                  <a:srgbClr val="003399"/>
                </a:solidFill>
                <a:latin typeface="Courier New" pitchFamily="49" charset="0"/>
              </a:rPr>
              <a:t>FUNCTION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800" dirty="0" err="1" smtClean="0">
                <a:solidFill>
                  <a:srgbClr val="003399"/>
                </a:solidFill>
                <a:latin typeface="Courier New" pitchFamily="49" charset="0"/>
              </a:rPr>
              <a:t>STF$HIGHEST_SALARY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(</a:t>
            </a:r>
            <a:r>
              <a:rPr lang="pl-PL" sz="1800" dirty="0" smtClean="0">
                <a:solidFill>
                  <a:srgbClr val="003399"/>
                </a:solidFill>
                <a:latin typeface="Courier New" pitchFamily="49" charset="0"/>
              </a:rPr>
              <a:t>p_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n 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NUMBER) </a:t>
            </a:r>
            <a:r>
              <a:rPr lang="en-US" sz="1800" b="1" dirty="0">
                <a:solidFill>
                  <a:srgbClr val="003399"/>
                </a:solidFill>
                <a:latin typeface="Courier New" pitchFamily="49" charset="0"/>
              </a:rPr>
              <a:t>RETURN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800" dirty="0" err="1" smtClean="0">
                <a:solidFill>
                  <a:srgbClr val="003399"/>
                </a:solidFill>
                <a:latin typeface="Courier New" pitchFamily="49" charset="0"/>
              </a:rPr>
              <a:t>T_EMPRECTYP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;</a:t>
            </a:r>
            <a:endParaRPr lang="en-US" sz="1800" dirty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END </a:t>
            </a:r>
            <a:r>
              <a:rPr lang="pl-PL" sz="1800" dirty="0" err="1" smtClean="0">
                <a:solidFill>
                  <a:srgbClr val="003399"/>
                </a:solidFill>
                <a:latin typeface="Courier New" pitchFamily="49" charset="0"/>
              </a:rPr>
              <a:t>KNL_EMP_ADM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;</a:t>
            </a:r>
            <a:endParaRPr lang="en-US" sz="1800" dirty="0">
              <a:solidFill>
                <a:srgbClr val="003399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Package Body</a:t>
            </a:r>
            <a:endParaRPr lang="en-US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Header</a:t>
            </a:r>
          </a:p>
          <a:p>
            <a:r>
              <a:rPr lang="en-GB" dirty="0" smtClean="0"/>
              <a:t>Additional declarations of types and variables</a:t>
            </a:r>
          </a:p>
          <a:p>
            <a:r>
              <a:rPr lang="en-GB" dirty="0" smtClean="0"/>
              <a:t>Specification and SELECT statements of cursors</a:t>
            </a:r>
          </a:p>
          <a:p>
            <a:r>
              <a:rPr lang="en-GB" dirty="0" smtClean="0"/>
              <a:t>Specification and body of modules</a:t>
            </a:r>
          </a:p>
          <a:p>
            <a:r>
              <a:rPr lang="en-GB" dirty="0" smtClean="0"/>
              <a:t>Initialization code</a:t>
            </a:r>
          </a:p>
          <a:p>
            <a:pPr lvl="1"/>
            <a:r>
              <a:rPr lang="en-GB" dirty="0" smtClean="0"/>
              <a:t>Execution and exception sections</a:t>
            </a:r>
          </a:p>
          <a:p>
            <a:pPr lvl="1"/>
            <a:r>
              <a:rPr lang="en-GB" dirty="0" smtClean="0"/>
              <a:t>Executed once when the package is first accessed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PL/SQL programs</a:t>
            </a:r>
            <a:endParaRPr lang="en-US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Each program is a block consisting of</a:t>
            </a:r>
          </a:p>
          <a:p>
            <a:pPr lvl="1"/>
            <a:r>
              <a:rPr lang="en-US" dirty="0" smtClean="0"/>
              <a:t>PL/SQL statements – logic</a:t>
            </a:r>
          </a:p>
          <a:p>
            <a:pPr lvl="1"/>
            <a:r>
              <a:rPr lang="en-US" dirty="0" smtClean="0"/>
              <a:t>SQL statements – data manipulation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Type of block</a:t>
            </a:r>
            <a:endParaRPr lang="pl-PL" dirty="0" smtClean="0"/>
          </a:p>
          <a:p>
            <a:pPr lvl="1"/>
            <a:r>
              <a:rPr lang="en-US" dirty="0" smtClean="0"/>
              <a:t>Anonymous</a:t>
            </a:r>
          </a:p>
          <a:p>
            <a:pPr lvl="2"/>
            <a:r>
              <a:rPr lang="en-US" dirty="0" smtClean="0"/>
              <a:t>External scripts (file or input)</a:t>
            </a:r>
          </a:p>
          <a:p>
            <a:pPr lvl="2"/>
            <a:r>
              <a:rPr lang="en-US" dirty="0" smtClean="0"/>
              <a:t>Nested blocks</a:t>
            </a:r>
          </a:p>
          <a:p>
            <a:pPr lvl="1"/>
            <a:r>
              <a:rPr lang="en-US" dirty="0" smtClean="0"/>
              <a:t>Named / Stored (on the database)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Package Body</a:t>
            </a:r>
            <a:endParaRPr lang="es-ES"/>
          </a:p>
        </p:txBody>
      </p:sp>
      <p:sp>
        <p:nvSpPr>
          <p:cNvPr id="8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193541" name="Rectangle 5"/>
          <p:cNvSpPr>
            <a:spLocks noChangeArrowheads="1"/>
          </p:cNvSpPr>
          <p:nvPr/>
        </p:nvSpPr>
        <p:spPr bwMode="auto">
          <a:xfrm>
            <a:off x="762000" y="1905000"/>
            <a:ext cx="7924800" cy="45720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defTabSz="508000">
              <a:lnSpc>
                <a:spcPct val="0"/>
              </a:lnSpc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b="1" dirty="0">
                <a:solidFill>
                  <a:srgbClr val="003399"/>
                </a:solidFill>
                <a:latin typeface="Courier New" pitchFamily="49" charset="0"/>
              </a:rPr>
              <a:t>CREATE OR REPLACE PACKAGE BODY </a:t>
            </a:r>
            <a:r>
              <a:rPr lang="pl-PL" sz="1400" dirty="0" err="1" smtClean="0">
                <a:solidFill>
                  <a:srgbClr val="003399"/>
                </a:solidFill>
                <a:latin typeface="Courier New" pitchFamily="49" charset="0"/>
              </a:rPr>
              <a:t>KNL_EMP_ADM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AS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en-US" sz="1400" dirty="0" err="1">
                <a:solidFill>
                  <a:srgbClr val="003399"/>
                </a:solidFill>
                <a:latin typeface="Courier New" pitchFamily="49" charset="0"/>
              </a:rPr>
              <a:t>number_hired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400" b="1" dirty="0">
                <a:solidFill>
                  <a:srgbClr val="003399"/>
                </a:solidFill>
                <a:latin typeface="Courier New" pitchFamily="49" charset="0"/>
              </a:rPr>
              <a:t>NUMBER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en-US" sz="1400" b="1" dirty="0">
                <a:solidFill>
                  <a:srgbClr val="003399"/>
                </a:solidFill>
                <a:latin typeface="Courier New" pitchFamily="49" charset="0"/>
              </a:rPr>
              <a:t>CURSOR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400" dirty="0" err="1">
                <a:solidFill>
                  <a:srgbClr val="003399"/>
                </a:solidFill>
                <a:latin typeface="Courier New" pitchFamily="49" charset="0"/>
              </a:rPr>
              <a:t>desc_salary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 RETURN </a:t>
            </a:r>
            <a:r>
              <a:rPr lang="pl-PL" sz="1400" dirty="0" err="1" smtClean="0">
                <a:solidFill>
                  <a:srgbClr val="003399"/>
                </a:solidFill>
                <a:latin typeface="Courier New" pitchFamily="49" charset="0"/>
              </a:rPr>
              <a:t>T_EMPRECTYP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IS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		SELECT </a:t>
            </a:r>
            <a:r>
              <a:rPr lang="en-US" sz="1400" dirty="0" err="1">
                <a:solidFill>
                  <a:srgbClr val="003399"/>
                </a:solidFill>
                <a:latin typeface="Courier New" pitchFamily="49" charset="0"/>
              </a:rPr>
              <a:t>employee_id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, salary FROM employees ORDER BY salary DESC;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en-US" sz="1400" b="1" dirty="0">
                <a:solidFill>
                  <a:srgbClr val="003399"/>
                </a:solidFill>
                <a:latin typeface="Courier New" pitchFamily="49" charset="0"/>
              </a:rPr>
              <a:t>PROCEDURE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  <a:latin typeface="Courier New" pitchFamily="49" charset="0"/>
              </a:rPr>
              <a:t>EXE$FIRE_EMPLOYEE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 (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p_</a:t>
            </a:r>
            <a:r>
              <a:rPr lang="en-US" sz="1400" dirty="0" err="1" smtClean="0">
                <a:solidFill>
                  <a:srgbClr val="003399"/>
                </a:solidFill>
                <a:latin typeface="Courier New" pitchFamily="49" charset="0"/>
              </a:rPr>
              <a:t>emp_id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NUMBER) IS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	BEGIN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		DELETE FROM employees WHERE </a:t>
            </a:r>
            <a:r>
              <a:rPr lang="en-US" sz="1400" dirty="0" err="1">
                <a:solidFill>
                  <a:srgbClr val="003399"/>
                </a:solidFill>
                <a:latin typeface="Courier New" pitchFamily="49" charset="0"/>
              </a:rPr>
              <a:t>employee_id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 = 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p_</a:t>
            </a:r>
            <a:r>
              <a:rPr lang="en-US" sz="1400" dirty="0" err="1" smtClean="0">
                <a:solidFill>
                  <a:srgbClr val="003399"/>
                </a:solidFill>
                <a:latin typeface="Courier New" pitchFamily="49" charset="0"/>
              </a:rPr>
              <a:t>emp_id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	END </a:t>
            </a:r>
            <a:r>
              <a:rPr lang="pl-PL" sz="1400" dirty="0" err="1" smtClean="0">
                <a:solidFill>
                  <a:srgbClr val="003399"/>
                </a:solidFill>
                <a:latin typeface="Courier New" pitchFamily="49" charset="0"/>
              </a:rPr>
              <a:t>EXE$FIRE_EMPLOYEE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;</a:t>
            </a:r>
            <a:endParaRPr lang="en-US" sz="1400" dirty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400" b="1" dirty="0" smtClean="0">
                <a:solidFill>
                  <a:srgbClr val="003399"/>
                </a:solidFill>
                <a:latin typeface="Courier New" pitchFamily="49" charset="0"/>
              </a:rPr>
              <a:t>PROCEDURE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400" dirty="0" err="1" smtClean="0">
                <a:solidFill>
                  <a:srgbClr val="003399"/>
                </a:solidFill>
                <a:latin typeface="Courier New" pitchFamily="49" charset="0"/>
              </a:rPr>
              <a:t>EXE$RAISE_SALARY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(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p_</a:t>
            </a:r>
            <a:r>
              <a:rPr lang="en-US" sz="1400" dirty="0" err="1" smtClean="0">
                <a:solidFill>
                  <a:srgbClr val="003399"/>
                </a:solidFill>
                <a:latin typeface="Courier New" pitchFamily="49" charset="0"/>
              </a:rPr>
              <a:t>emp_id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 NUMBER,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p_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amount NUMBER) 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IS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	...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   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BEGIN</a:t>
            </a:r>
            <a:endParaRPr lang="en-US" sz="1400" dirty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   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INSERT 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INTO </a:t>
            </a:r>
            <a:r>
              <a:rPr lang="en-US" sz="1400" dirty="0" err="1">
                <a:solidFill>
                  <a:srgbClr val="003399"/>
                </a:solidFill>
                <a:latin typeface="Courier New" pitchFamily="49" charset="0"/>
              </a:rPr>
              <a:t>emp_audit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 VALUES (SYSDATE, USER, 'EMP_ADMIN');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   </a:t>
            </a:r>
            <a:r>
              <a:rPr lang="en-US" sz="1400" dirty="0" err="1" smtClean="0">
                <a:solidFill>
                  <a:srgbClr val="003399"/>
                </a:solidFill>
                <a:latin typeface="Courier New" pitchFamily="49" charset="0"/>
              </a:rPr>
              <a:t>number_hired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:= 0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;</a:t>
            </a:r>
            <a:endParaRPr lang="pl-PL" sz="1400" dirty="0" smtClean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pl-PL" sz="1400" dirty="0" smtClean="0">
                <a:solidFill>
                  <a:srgbClr val="003399"/>
                </a:solidFill>
                <a:latin typeface="Courier New" pitchFamily="49" charset="0"/>
              </a:rPr>
              <a:t>   END;</a:t>
            </a:r>
            <a:endParaRPr lang="en-US" sz="1400" dirty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400" dirty="0">
                <a:solidFill>
                  <a:srgbClr val="003399"/>
                </a:solidFill>
                <a:latin typeface="Courier New" pitchFamily="49" charset="0"/>
              </a:rPr>
              <a:t>END </a:t>
            </a:r>
            <a:r>
              <a:rPr lang="pl-PL" sz="1400" dirty="0" err="1" smtClean="0">
                <a:solidFill>
                  <a:srgbClr val="003399"/>
                </a:solidFill>
                <a:latin typeface="Courier New" pitchFamily="49" charset="0"/>
              </a:rPr>
              <a:t>KNL_EMP_ADM</a:t>
            </a:r>
            <a:r>
              <a:rPr lang="en-US" sz="1400" dirty="0" smtClean="0">
                <a:solidFill>
                  <a:srgbClr val="003399"/>
                </a:solidFill>
                <a:latin typeface="Courier New" pitchFamily="49" charset="0"/>
              </a:rPr>
              <a:t>;</a:t>
            </a:r>
            <a:endParaRPr lang="en-US" sz="1400" dirty="0">
              <a:solidFill>
                <a:srgbClr val="003399"/>
              </a:solidFill>
              <a:latin typeface="Courier New" pitchFamily="49" charset="0"/>
            </a:endParaRPr>
          </a:p>
        </p:txBody>
      </p:sp>
      <p:sp>
        <p:nvSpPr>
          <p:cNvPr id="193542" name="Rectangle 6"/>
          <p:cNvSpPr>
            <a:spLocks noChangeArrowheads="1"/>
          </p:cNvSpPr>
          <p:nvPr/>
        </p:nvSpPr>
        <p:spPr bwMode="auto">
          <a:xfrm>
            <a:off x="609600" y="2286000"/>
            <a:ext cx="7848600" cy="304800"/>
          </a:xfrm>
          <a:prstGeom prst="rect">
            <a:avLst/>
          </a:prstGeom>
          <a:noFill/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93543" name="Rectangle 7"/>
          <p:cNvSpPr>
            <a:spLocks noChangeArrowheads="1"/>
          </p:cNvSpPr>
          <p:nvPr/>
        </p:nvSpPr>
        <p:spPr bwMode="auto">
          <a:xfrm>
            <a:off x="1066800" y="2590800"/>
            <a:ext cx="7543800" cy="609600"/>
          </a:xfrm>
          <a:prstGeom prst="rect">
            <a:avLst/>
          </a:prstGeom>
          <a:noFill/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93544" name="Rectangle 8"/>
          <p:cNvSpPr>
            <a:spLocks noChangeArrowheads="1"/>
          </p:cNvSpPr>
          <p:nvPr/>
        </p:nvSpPr>
        <p:spPr bwMode="auto">
          <a:xfrm>
            <a:off x="685800" y="3200400"/>
            <a:ext cx="6781800" cy="1752600"/>
          </a:xfrm>
          <a:prstGeom prst="rect">
            <a:avLst/>
          </a:prstGeom>
          <a:noFill/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93545" name="Rectangle 9"/>
          <p:cNvSpPr>
            <a:spLocks noChangeArrowheads="1"/>
          </p:cNvSpPr>
          <p:nvPr/>
        </p:nvSpPr>
        <p:spPr bwMode="auto">
          <a:xfrm>
            <a:off x="838200" y="4953000"/>
            <a:ext cx="7315200" cy="1295400"/>
          </a:xfrm>
          <a:prstGeom prst="rect">
            <a:avLst/>
          </a:prstGeom>
          <a:noFill/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3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2" grpId="0" animBg="1"/>
      <p:bldP spid="193543" grpId="0" animBg="1"/>
      <p:bldP spid="193544" grpId="0" animBg="1"/>
      <p:bldP spid="19354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Oracle Supplied Packages</a:t>
            </a: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140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752600"/>
            <a:ext cx="8382000" cy="4572000"/>
          </a:xfrm>
        </p:spPr>
        <p:txBody>
          <a:bodyPr/>
          <a:lstStyle/>
          <a:p>
            <a:r>
              <a:rPr lang="en-US"/>
              <a:t>Extend the functionality of the database</a:t>
            </a:r>
          </a:p>
          <a:p>
            <a:r>
              <a:rPr lang="en-US" sz="2400"/>
              <a:t>Some example packages: </a:t>
            </a:r>
            <a:endParaRPr lang="en-US" sz="2000"/>
          </a:p>
          <a:p>
            <a:pPr lvl="1"/>
            <a:r>
              <a:rPr lang="en-US" sz="2400"/>
              <a:t>DBMS_JOB: for task scheduling</a:t>
            </a:r>
          </a:p>
          <a:p>
            <a:pPr lvl="1"/>
            <a:r>
              <a:rPr lang="en-US" sz="2400"/>
              <a:t>DBMS_PIPE: for communication between sessions</a:t>
            </a:r>
          </a:p>
          <a:p>
            <a:pPr lvl="1"/>
            <a:r>
              <a:rPr lang="en-US" sz="2400"/>
              <a:t>DBMS_OUTPUT: display messages to the session output device</a:t>
            </a:r>
          </a:p>
          <a:p>
            <a:pPr lvl="1"/>
            <a:r>
              <a:rPr lang="en-US" sz="2400"/>
              <a:t>UTL_HTTP: makes HTTP callouts.</a:t>
            </a:r>
          </a:p>
          <a:p>
            <a:pPr lvl="1"/>
            <a:r>
              <a:rPr lang="en-US" sz="2400"/>
              <a:t>Many others…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Triggers</a:t>
            </a: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524000"/>
            <a:ext cx="82296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Stored </a:t>
            </a:r>
            <a:r>
              <a:rPr lang="en-US" dirty="0" smtClean="0"/>
              <a:t>procedure 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Execute automatically when: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data modification </a:t>
            </a:r>
            <a:r>
              <a:rPr lang="en-US" sz="2400" dirty="0" smtClean="0"/>
              <a:t>(DML Trigger)</a:t>
            </a:r>
          </a:p>
          <a:p>
            <a:pPr lvl="2">
              <a:lnSpc>
                <a:spcPct val="90000"/>
              </a:lnSpc>
            </a:pPr>
            <a:r>
              <a:rPr lang="en-US" sz="2100" dirty="0" smtClean="0"/>
              <a:t>INSERT</a:t>
            </a:r>
            <a:r>
              <a:rPr lang="en-US" sz="2100" dirty="0"/>
              <a:t>, </a:t>
            </a:r>
            <a:r>
              <a:rPr lang="en-US" sz="2100" dirty="0" smtClean="0"/>
              <a:t>UPDATE, UPDATE column </a:t>
            </a:r>
            <a:r>
              <a:rPr lang="en-US" sz="2100" dirty="0"/>
              <a:t>or </a:t>
            </a:r>
            <a:r>
              <a:rPr lang="en-US" sz="2100" dirty="0" smtClean="0"/>
              <a:t>DELETE</a:t>
            </a:r>
            <a:endParaRPr lang="en-US" sz="21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schema </a:t>
            </a:r>
            <a:r>
              <a:rPr lang="en-US" sz="2400" dirty="0" smtClean="0"/>
              <a:t>modification (DDL Trigger)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system event, user </a:t>
            </a:r>
            <a:r>
              <a:rPr lang="en-US" sz="2400" dirty="0" smtClean="0"/>
              <a:t>logon/logoff (System Trigger) 	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dirty="0" smtClean="0"/>
              <a:t>Basic DML triggers types: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sz="2100" dirty="0" smtClean="0"/>
              <a:t>BEFORE statement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/>
              <a:t>BEFORE each row modification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/>
              <a:t>AFTER each row modification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/>
              <a:t>AFTER statement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/>
              <a:t>INSTEAD OF - to enable data modification </a:t>
            </a:r>
            <a:r>
              <a:rPr lang="pl-PL" sz="2100" dirty="0" smtClean="0"/>
              <a:t>by</a:t>
            </a:r>
            <a:r>
              <a:rPr lang="en-US" sz="2100" dirty="0" smtClean="0"/>
              <a:t> view</a:t>
            </a:r>
            <a:r>
              <a:rPr lang="pl-PL" sz="2100" dirty="0" smtClean="0"/>
              <a:t>s</a:t>
            </a:r>
            <a:endParaRPr lang="en-US" sz="2100" dirty="0" smtClean="0"/>
          </a:p>
          <a:p>
            <a:pPr lvl="1">
              <a:lnSpc>
                <a:spcPct val="90000"/>
              </a:lnSpc>
            </a:pPr>
            <a:endParaRPr lang="en-US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When To Use Triggers</a:t>
            </a: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993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676400"/>
            <a:ext cx="83058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Automatic data generation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Auditing (logging), </a:t>
            </a:r>
            <a:r>
              <a:rPr lang="en-US" sz="2000" dirty="0"/>
              <a:t>statistics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Derived data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Data replication</a:t>
            </a:r>
          </a:p>
          <a:p>
            <a:pPr>
              <a:lnSpc>
                <a:spcPct val="90000"/>
              </a:lnSpc>
            </a:pPr>
            <a:r>
              <a:rPr lang="en-US" dirty="0"/>
              <a:t>Special referential constrains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Complex logic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Distributed constrains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Time based constrains</a:t>
            </a:r>
          </a:p>
          <a:p>
            <a:pPr>
              <a:lnSpc>
                <a:spcPct val="90000"/>
              </a:lnSpc>
            </a:pPr>
            <a:r>
              <a:rPr lang="en-US" dirty="0"/>
              <a:t>Updates of </a:t>
            </a:r>
            <a:r>
              <a:rPr lang="pl-PL" dirty="0" err="1" smtClean="0"/>
              <a:t>complex</a:t>
            </a:r>
            <a:r>
              <a:rPr lang="pl-PL" dirty="0" smtClean="0"/>
              <a:t> </a:t>
            </a:r>
            <a:r>
              <a:rPr lang="en-US" dirty="0" smtClean="0"/>
              <a:t>views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Triggers may introduce hard to spot interdependencies to the database schema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Trigger Body</a:t>
            </a: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8153400" cy="4648200"/>
          </a:xfrm>
        </p:spPr>
        <p:txBody>
          <a:bodyPr/>
          <a:lstStyle/>
          <a:p>
            <a:r>
              <a:rPr lang="en-US" dirty="0"/>
              <a:t>Built like a PL/SQL procedure</a:t>
            </a:r>
          </a:p>
          <a:p>
            <a:r>
              <a:rPr lang="en-US" dirty="0"/>
              <a:t>Additionally:</a:t>
            </a:r>
          </a:p>
          <a:p>
            <a:pPr lvl="1"/>
            <a:r>
              <a:rPr lang="en-US" dirty="0"/>
              <a:t>Type of the triggering event can be determined inside the trigger using conditional predicators</a:t>
            </a:r>
          </a:p>
          <a:p>
            <a:pPr lvl="1">
              <a:buFontTx/>
              <a:buNone/>
            </a:pPr>
            <a:r>
              <a:rPr lang="en-US" sz="2400" dirty="0">
                <a:latin typeface="Courier New" pitchFamily="49" charset="0"/>
              </a:rPr>
              <a:t> IF </a:t>
            </a:r>
            <a:r>
              <a:rPr lang="en-US" sz="2400" b="1" dirty="0">
                <a:latin typeface="Courier New" pitchFamily="49" charset="0"/>
              </a:rPr>
              <a:t>inserting</a:t>
            </a:r>
            <a:r>
              <a:rPr lang="en-US" sz="2400" dirty="0">
                <a:latin typeface="Courier New" pitchFamily="49" charset="0"/>
              </a:rPr>
              <a:t> THEN … END IF;</a:t>
            </a:r>
          </a:p>
          <a:p>
            <a:pPr lvl="1"/>
            <a:r>
              <a:rPr lang="en-US" dirty="0"/>
              <a:t>Old and new row values are accessible via </a:t>
            </a:r>
            <a:r>
              <a:rPr lang="en-US" sz="2400" b="1" dirty="0">
                <a:latin typeface="Courier New" pitchFamily="49" charset="0"/>
              </a:rPr>
              <a:t>:old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sz="2400" b="1" dirty="0">
                <a:latin typeface="Courier New" pitchFamily="49" charset="0"/>
              </a:rPr>
              <a:t>:new</a:t>
            </a:r>
            <a:r>
              <a:rPr lang="en-US" b="1" dirty="0"/>
              <a:t>  </a:t>
            </a:r>
            <a:r>
              <a:rPr lang="en-US" dirty="0"/>
              <a:t>qualifiers (record type variables)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Trigger Example</a:t>
            </a:r>
            <a:endParaRPr lang="es-ES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195588" name="Rectangle 4"/>
          <p:cNvSpPr>
            <a:spLocks noChangeArrowheads="1"/>
          </p:cNvSpPr>
          <p:nvPr/>
        </p:nvSpPr>
        <p:spPr bwMode="auto">
          <a:xfrm>
            <a:off x="228600" y="1828800"/>
            <a:ext cx="8763000" cy="28194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defTabSz="508000">
              <a:lnSpc>
                <a:spcPct val="0"/>
              </a:lnSpc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b="1" dirty="0">
                <a:solidFill>
                  <a:srgbClr val="003399"/>
                </a:solidFill>
                <a:latin typeface="Courier New" pitchFamily="49" charset="0"/>
              </a:rPr>
              <a:t>CREATE OR REPLACE TRIGGER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600" dirty="0" err="1">
                <a:solidFill>
                  <a:srgbClr val="003399"/>
                </a:solidFill>
                <a:latin typeface="Courier New" pitchFamily="49" charset="0"/>
              </a:rPr>
              <a:t>audit_sal</a:t>
            </a:r>
            <a:endParaRPr lang="en-US" sz="1600" dirty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b="1" dirty="0">
                <a:solidFill>
                  <a:srgbClr val="003399"/>
                </a:solidFill>
                <a:latin typeface="Courier New" pitchFamily="49" charset="0"/>
              </a:rPr>
              <a:t>BEFORE UPDATE OF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 salary ON employees 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b="1" dirty="0">
                <a:solidFill>
                  <a:srgbClr val="003399"/>
                </a:solidFill>
                <a:latin typeface="Courier New" pitchFamily="49" charset="0"/>
              </a:rPr>
              <a:t>FOR EACH ROW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BEGIN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INSERT INTO </a:t>
            </a:r>
            <a:r>
              <a:rPr lang="en-US" sz="1600" dirty="0" err="1">
                <a:solidFill>
                  <a:srgbClr val="003399"/>
                </a:solidFill>
                <a:latin typeface="Courier New" pitchFamily="49" charset="0"/>
              </a:rPr>
              <a:t>emp_audit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 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VALUES( :</a:t>
            </a:r>
            <a:r>
              <a:rPr lang="en-US" sz="1600" dirty="0" err="1">
                <a:solidFill>
                  <a:srgbClr val="003399"/>
                </a:solidFill>
                <a:latin typeface="Courier New" pitchFamily="49" charset="0"/>
              </a:rPr>
              <a:t>old.employee_id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, SYSDATE, :</a:t>
            </a:r>
            <a:r>
              <a:rPr lang="en-US" sz="1600" dirty="0" err="1">
                <a:solidFill>
                  <a:srgbClr val="003399"/>
                </a:solidFill>
                <a:latin typeface="Courier New" pitchFamily="49" charset="0"/>
              </a:rPr>
              <a:t>new.salary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, :</a:t>
            </a:r>
            <a:r>
              <a:rPr lang="en-US" sz="1600" dirty="0" err="1">
                <a:solidFill>
                  <a:srgbClr val="003399"/>
                </a:solidFill>
                <a:latin typeface="Courier New" pitchFamily="49" charset="0"/>
              </a:rPr>
              <a:t>old.salary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 );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COMMIT;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END;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Jobs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Job</a:t>
            </a:r>
          </a:p>
          <a:p>
            <a:pPr lvl="1"/>
            <a:r>
              <a:rPr lang="en-US" dirty="0" smtClean="0"/>
              <a:t>Schedule</a:t>
            </a:r>
          </a:p>
          <a:p>
            <a:pPr lvl="1"/>
            <a:r>
              <a:rPr lang="en-US" dirty="0" smtClean="0"/>
              <a:t>PL/SQL subprogram (but not only)</a:t>
            </a:r>
          </a:p>
          <a:p>
            <a:r>
              <a:rPr lang="en-US" dirty="0" smtClean="0"/>
              <a:t>Many possibilities for the scheduling</a:t>
            </a:r>
          </a:p>
          <a:p>
            <a:r>
              <a:rPr lang="en-US" dirty="0" smtClean="0"/>
              <a:t>Creation</a:t>
            </a:r>
          </a:p>
          <a:p>
            <a:pPr lvl="1"/>
            <a:r>
              <a:rPr lang="en-US" dirty="0" smtClean="0"/>
              <a:t>Using DBMS_SCHEDULER internal package</a:t>
            </a:r>
          </a:p>
          <a:p>
            <a:pPr lvl="2"/>
            <a:r>
              <a:rPr lang="en-US" dirty="0" smtClean="0"/>
              <a:t>Alternative DBMS_JOB is old and should by avoided</a:t>
            </a:r>
          </a:p>
          <a:p>
            <a:pPr lvl="1"/>
            <a:r>
              <a:rPr lang="en-US" dirty="0" smtClean="0"/>
              <a:t>Privileges needed</a:t>
            </a:r>
          </a:p>
          <a:p>
            <a:pPr lvl="2"/>
            <a:r>
              <a:rPr lang="en-US" b="1" dirty="0" smtClean="0"/>
              <a:t>execute</a:t>
            </a:r>
            <a:r>
              <a:rPr lang="en-US" dirty="0" smtClean="0"/>
              <a:t> on DBMS_SCHEDULER </a:t>
            </a:r>
          </a:p>
          <a:p>
            <a:pPr lvl="2"/>
            <a:r>
              <a:rPr lang="en-US" b="1" dirty="0" smtClean="0"/>
              <a:t>create job</a:t>
            </a:r>
          </a:p>
          <a:p>
            <a:pPr marL="6858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175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Jobs example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Daily execution (everyday at 12) of </a:t>
            </a:r>
            <a:r>
              <a:rPr lang="en-US" i="1" dirty="0" err="1" smtClean="0"/>
              <a:t>my_saved_procedure</a:t>
            </a:r>
            <a:endParaRPr lang="en-US" i="1" dirty="0" smtClean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3048000"/>
            <a:ext cx="8763000" cy="28194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defTabSz="508000">
              <a:lnSpc>
                <a:spcPct val="0"/>
              </a:lnSpc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200" dirty="0">
                <a:solidFill>
                  <a:srgbClr val="003399"/>
                </a:solidFill>
                <a:latin typeface="Courier New" pitchFamily="49" charset="0"/>
              </a:rPr>
              <a:t>	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BEGIN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DBMS_SCHEDULER.CREATE_JOB (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   </a:t>
            </a:r>
            <a:r>
              <a:rPr lang="en-US" sz="1600" dirty="0" err="1">
                <a:solidFill>
                  <a:srgbClr val="003399"/>
                </a:solidFill>
                <a:latin typeface="Courier New" pitchFamily="49" charset="0"/>
              </a:rPr>
              <a:t>job_name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          =&gt;  'my_new_job1',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   </a:t>
            </a:r>
            <a:r>
              <a:rPr lang="en-US" sz="1600" dirty="0" err="1">
                <a:solidFill>
                  <a:srgbClr val="003399"/>
                </a:solidFill>
                <a:latin typeface="Courier New" pitchFamily="49" charset="0"/>
              </a:rPr>
              <a:t>program_name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      =&gt;  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</a:rPr>
              <a:t>'</a:t>
            </a:r>
            <a:r>
              <a:rPr lang="en-US" sz="1600" dirty="0" err="1" smtClean="0">
                <a:solidFill>
                  <a:srgbClr val="003399"/>
                </a:solidFill>
                <a:latin typeface="Courier New" pitchFamily="49" charset="0"/>
              </a:rPr>
              <a:t>my_saved_procedure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</a:rPr>
              <a:t>', </a:t>
            </a:r>
            <a:endParaRPr lang="en-US" sz="1600" dirty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   </a:t>
            </a:r>
            <a:r>
              <a:rPr lang="en-US" sz="1600" dirty="0" err="1">
                <a:solidFill>
                  <a:srgbClr val="003399"/>
                </a:solidFill>
                <a:latin typeface="Courier New" pitchFamily="49" charset="0"/>
              </a:rPr>
              <a:t>repeat_interval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   =&gt;  'FREQ=DAILY;BYHOUR=12',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   comments          =&gt;  'Daily at noon');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END;</a:t>
            </a:r>
          </a:p>
          <a:p>
            <a:pPr marL="342900" indent="-342900" defTabSz="5080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  <a:tabLst>
                <a:tab pos="739775" algn="l"/>
                <a:tab pos="1204913" algn="l"/>
                <a:tab pos="2119313" algn="l"/>
              </a:tabLst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xmlns="" val="212352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PL/SQL</a:t>
            </a:r>
            <a:endParaRPr lang="en-US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Tightly integrated with SQL</a:t>
            </a:r>
          </a:p>
          <a:p>
            <a:r>
              <a:rPr lang="en-US" dirty="0" smtClean="0"/>
              <a:t>Reduced </a:t>
            </a:r>
            <a:r>
              <a:rPr lang="en-US" dirty="0" smtClean="0"/>
              <a:t>network traffic</a:t>
            </a:r>
          </a:p>
          <a:p>
            <a:r>
              <a:rPr lang="en-US" dirty="0" smtClean="0"/>
              <a:t>Portability - easy </a:t>
            </a:r>
            <a:r>
              <a:rPr lang="en-US" dirty="0" smtClean="0"/>
              <a:t>deployment and distribution</a:t>
            </a:r>
          </a:p>
          <a:p>
            <a:r>
              <a:rPr lang="en-US" dirty="0" smtClean="0"/>
              <a:t>Data layer separated from client language</a:t>
            </a:r>
          </a:p>
          <a:p>
            <a:pPr lvl="1"/>
            <a:r>
              <a:rPr lang="en-US" dirty="0" smtClean="0"/>
              <a:t>Modification without changing of application code</a:t>
            </a:r>
          </a:p>
          <a:p>
            <a:pPr lvl="1"/>
            <a:r>
              <a:rPr lang="en-US" dirty="0" smtClean="0"/>
              <a:t>Can be shared by many platform</a:t>
            </a:r>
          </a:p>
          <a:p>
            <a:r>
              <a:rPr lang="en-US" dirty="0" smtClean="0"/>
              <a:t>Server-side periodical data maintenance (jobs)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Oracle Documentation</a:t>
            </a:r>
          </a:p>
          <a:p>
            <a:pPr lvl="1"/>
            <a:r>
              <a:rPr lang="en-GB" dirty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www.oracle.com/pls/db112/homepage</a:t>
            </a:r>
            <a:endParaRPr lang="en-GB" dirty="0" smtClean="0"/>
          </a:p>
          <a:p>
            <a:r>
              <a:rPr lang="en-GB" dirty="0" smtClean="0"/>
              <a:t>PL/SQL language reference</a:t>
            </a:r>
          </a:p>
          <a:p>
            <a:pPr lvl="1"/>
            <a:r>
              <a:rPr lang="en-GB" dirty="0">
                <a:hlinkClick r:id="rId4"/>
              </a:rPr>
              <a:t>http://</a:t>
            </a:r>
            <a:r>
              <a:rPr lang="en-GB" dirty="0" smtClean="0">
                <a:hlinkClick r:id="rId4"/>
              </a:rPr>
              <a:t>docs.oracle.com/cd/E11882_01/appdev.112/e25519/toc.htm</a:t>
            </a:r>
            <a:endParaRPr lang="en-GB" dirty="0" smtClean="0"/>
          </a:p>
          <a:p>
            <a:r>
              <a:rPr lang="en-GB" dirty="0" smtClean="0"/>
              <a:t>PL/SQL packages </a:t>
            </a:r>
            <a:r>
              <a:rPr lang="en-GB" dirty="0" err="1" smtClean="0"/>
              <a:t>refernece</a:t>
            </a:r>
            <a:endParaRPr lang="en-GB" dirty="0" smtClean="0"/>
          </a:p>
          <a:p>
            <a:pPr lvl="1"/>
            <a:r>
              <a:rPr lang="en-GB" dirty="0">
                <a:hlinkClick r:id="rId5"/>
              </a:rPr>
              <a:t>http://docs.oracle.com/cd/E11882_01/appdev.112/e25788/toc.htm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95363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PL/SQL execution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pic>
        <p:nvPicPr>
          <p:cNvPr id="1026" name="Picture 2" descr="Description of Figure 1-1 follow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4386" y="1828800"/>
            <a:ext cx="6096000" cy="4148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254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PL/SQL Block Structure</a:t>
            </a:r>
          </a:p>
        </p:txBody>
      </p:sp>
      <p:sp>
        <p:nvSpPr>
          <p:cNvPr id="7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93190" name="Rectangle 1030"/>
          <p:cNvSpPr>
            <a:spLocks noChangeArrowheads="1"/>
          </p:cNvSpPr>
          <p:nvPr/>
        </p:nvSpPr>
        <p:spPr bwMode="auto">
          <a:xfrm>
            <a:off x="1295400" y="1600200"/>
            <a:ext cx="7696200" cy="4648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55000"/>
              </a:lnSpc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	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en-US" sz="1600" b="1" dirty="0">
                <a:solidFill>
                  <a:srgbClr val="003399"/>
                </a:solidFill>
                <a:latin typeface="Courier New" pitchFamily="49" charset="0"/>
              </a:rPr>
              <a:t>DECLARE </a:t>
            </a:r>
            <a:r>
              <a:rPr lang="en-US" sz="1600" b="1" dirty="0">
                <a:solidFill>
                  <a:srgbClr val="7030A0"/>
                </a:solidFill>
                <a:latin typeface="Courier New" pitchFamily="49" charset="0"/>
              </a:rPr>
              <a:t>–-declaration section (types, variables</a:t>
            </a:r>
            <a:r>
              <a:rPr lang="en-US" sz="1600" b="1" dirty="0">
                <a:solidFill>
                  <a:schemeClr val="bg2"/>
                </a:solidFill>
                <a:latin typeface="Courier New" pitchFamily="49" charset="0"/>
              </a:rPr>
              <a:t>, …)</a:t>
            </a:r>
            <a:r>
              <a:rPr lang="en-US" sz="1600" dirty="0">
                <a:solidFill>
                  <a:schemeClr val="bg2"/>
                </a:solidFill>
                <a:latin typeface="Courier New" pitchFamily="49" charset="0"/>
              </a:rPr>
              <a:t/>
            </a:r>
            <a:br>
              <a:rPr lang="en-US" sz="1600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</a:rPr>
              <a:t>commission 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	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</a:rPr>
              <a:t>NUMBER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</a:rPr>
              <a:t>;</a:t>
            </a:r>
            <a:endParaRPr lang="en-US" sz="1600" dirty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	</a:t>
            </a:r>
            <a:r>
              <a:rPr lang="pl-PL" sz="1600" dirty="0" err="1" smtClean="0">
                <a:solidFill>
                  <a:srgbClr val="003399"/>
                </a:solidFill>
                <a:latin typeface="Courier New" pitchFamily="49" charset="0"/>
              </a:rPr>
              <a:t>L_COMM_MISSING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</a:rPr>
              <a:t>EXCEPTION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;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en-US" sz="1600" b="1" dirty="0">
                <a:solidFill>
                  <a:srgbClr val="003399"/>
                </a:solidFill>
                <a:latin typeface="Courier New" pitchFamily="49" charset="0"/>
              </a:rPr>
              <a:t>BEGIN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600" b="1" dirty="0">
                <a:solidFill>
                  <a:srgbClr val="7030A0"/>
                </a:solidFill>
                <a:latin typeface="Courier New" pitchFamily="49" charset="0"/>
              </a:rPr>
              <a:t>–-executable section (program body)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	SELECT </a:t>
            </a:r>
            <a:r>
              <a:rPr lang="en-US" sz="1600" dirty="0" err="1">
                <a:solidFill>
                  <a:srgbClr val="003399"/>
                </a:solidFill>
                <a:latin typeface="Courier New" pitchFamily="49" charset="0"/>
              </a:rPr>
              <a:t>commission_pct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 / 100 INTO 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</a:rPr>
              <a:t>commission </a:t>
            </a:r>
            <a:endParaRPr lang="en-US" sz="1600" dirty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	FROM 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</a:rPr>
              <a:t>employees 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WHERE </a:t>
            </a:r>
            <a:r>
              <a:rPr lang="en-US" sz="1600" dirty="0" err="1">
                <a:solidFill>
                  <a:srgbClr val="003399"/>
                </a:solidFill>
                <a:latin typeface="Courier New" pitchFamily="49" charset="0"/>
              </a:rPr>
              <a:t>employee_id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 = </a:t>
            </a:r>
            <a:r>
              <a:rPr lang="en-US" sz="1600" dirty="0" err="1">
                <a:solidFill>
                  <a:srgbClr val="003399"/>
                </a:solidFill>
                <a:latin typeface="Courier New" pitchFamily="49" charset="0"/>
              </a:rPr>
              <a:t>emp_id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;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	IF 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</a:rPr>
              <a:t>commission 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IS NULL THEN RAISE </a:t>
            </a:r>
            <a:r>
              <a:rPr lang="pl-PL" sz="1600" dirty="0" err="1" smtClean="0">
                <a:solidFill>
                  <a:srgbClr val="003399"/>
                </a:solidFill>
                <a:latin typeface="Courier New" pitchFamily="49" charset="0"/>
              </a:rPr>
              <a:t>COMM_MISSING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</a:rPr>
              <a:t>; </a:t>
            </a:r>
            <a:endParaRPr lang="en-US" sz="1600" dirty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	ELSE 	UPDATE employees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		SET salary = salary + 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</a:rPr>
              <a:t>bonus*</a:t>
            </a:r>
            <a:r>
              <a:rPr lang="pl-PL" sz="1600" dirty="0" smtClean="0">
                <a:solidFill>
                  <a:srgbClr val="003399"/>
                </a:solidFill>
                <a:latin typeface="Courier New" pitchFamily="49" charset="0"/>
              </a:rPr>
              <a:t>l_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</a:rPr>
              <a:t>commission </a:t>
            </a:r>
            <a:endParaRPr lang="en-US" sz="1600" dirty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		WHERE </a:t>
            </a:r>
            <a:r>
              <a:rPr lang="en-US" sz="1600" dirty="0" err="1">
                <a:solidFill>
                  <a:srgbClr val="003399"/>
                </a:solidFill>
                <a:latin typeface="Courier New" pitchFamily="49" charset="0"/>
              </a:rPr>
              <a:t>employee_id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 = </a:t>
            </a:r>
            <a:r>
              <a:rPr lang="en-US" sz="1600" dirty="0" err="1">
                <a:solidFill>
                  <a:srgbClr val="003399"/>
                </a:solidFill>
                <a:latin typeface="Courier New" pitchFamily="49" charset="0"/>
              </a:rPr>
              <a:t>emp_id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;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	END IF;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en-US" sz="1600" b="1" dirty="0">
                <a:solidFill>
                  <a:srgbClr val="003399"/>
                </a:solidFill>
                <a:latin typeface="Courier New" pitchFamily="49" charset="0"/>
              </a:rPr>
              <a:t>EXCEPTION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600" b="1" dirty="0">
                <a:solidFill>
                  <a:srgbClr val="7030A0"/>
                </a:solidFill>
                <a:latin typeface="Courier New" pitchFamily="49" charset="0"/>
              </a:rPr>
              <a:t>--exception section (error handling)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	WHEN </a:t>
            </a:r>
            <a:r>
              <a:rPr lang="pl-PL" sz="1600" dirty="0" err="1" smtClean="0">
                <a:solidFill>
                  <a:srgbClr val="003399"/>
                </a:solidFill>
                <a:latin typeface="Courier New" pitchFamily="49" charset="0"/>
              </a:rPr>
              <a:t>L_COMM_MISSING</a:t>
            </a:r>
            <a:r>
              <a:rPr lang="en-US" sz="16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THEN DBMS_OUTPUT.PUT_LINE('This 	employee does not receive a commission.');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en-US" sz="1600" b="1" dirty="0">
                <a:solidFill>
                  <a:srgbClr val="003399"/>
                </a:solidFill>
                <a:latin typeface="Courier New" pitchFamily="49" charset="0"/>
              </a:rPr>
              <a:t>END</a:t>
            </a:r>
            <a:r>
              <a:rPr lang="en-US" sz="1600" dirty="0">
                <a:solidFill>
                  <a:srgbClr val="003399"/>
                </a:solidFill>
                <a:latin typeface="Courier New" pitchFamily="49" charset="0"/>
              </a:rPr>
              <a:t>; </a:t>
            </a:r>
          </a:p>
          <a:p>
            <a:pPr marL="342900" indent="-342900">
              <a:spcBef>
                <a:spcPct val="40000"/>
              </a:spcBef>
              <a:buClr>
                <a:srgbClr val="FFCC00"/>
              </a:buClr>
              <a:buFont typeface="Wingdings" pitchFamily="2" charset="2"/>
              <a:buNone/>
            </a:pPr>
            <a:endParaRPr lang="en-US" sz="1600" dirty="0">
              <a:solidFill>
                <a:srgbClr val="003399"/>
              </a:solidFill>
              <a:latin typeface="Courier New" pitchFamily="49" charset="0"/>
            </a:endParaRPr>
          </a:p>
        </p:txBody>
      </p:sp>
      <p:sp>
        <p:nvSpPr>
          <p:cNvPr id="93191" name="Rectangle 1031"/>
          <p:cNvSpPr>
            <a:spLocks noChangeArrowheads="1"/>
          </p:cNvSpPr>
          <p:nvPr/>
        </p:nvSpPr>
        <p:spPr bwMode="auto">
          <a:xfrm>
            <a:off x="1377351" y="1752600"/>
            <a:ext cx="6781800" cy="914400"/>
          </a:xfrm>
          <a:prstGeom prst="rect">
            <a:avLst/>
          </a:prstGeom>
          <a:noFill/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3192" name="Rectangle 1032"/>
          <p:cNvSpPr>
            <a:spLocks noChangeArrowheads="1"/>
          </p:cNvSpPr>
          <p:nvPr/>
        </p:nvSpPr>
        <p:spPr bwMode="auto">
          <a:xfrm>
            <a:off x="1371600" y="2717322"/>
            <a:ext cx="7543800" cy="3505200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57ABFF"/>
              </a:solidFill>
            </a:endParaRPr>
          </a:p>
        </p:txBody>
      </p:sp>
      <p:sp>
        <p:nvSpPr>
          <p:cNvPr id="93193" name="Rectangle 1033"/>
          <p:cNvSpPr>
            <a:spLocks noChangeArrowheads="1"/>
          </p:cNvSpPr>
          <p:nvPr/>
        </p:nvSpPr>
        <p:spPr bwMode="auto">
          <a:xfrm>
            <a:off x="1574322" y="5037826"/>
            <a:ext cx="7162800" cy="829574"/>
          </a:xfrm>
          <a:prstGeom prst="rect">
            <a:avLst/>
          </a:prstGeom>
          <a:noFill/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91" grpId="0" animBg="1"/>
      <p:bldP spid="93192" grpId="0" animBg="1"/>
      <p:bldP spid="9319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PL/SQL placeholders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u="sng" dirty="0" smtClean="0"/>
              <a:t>All </a:t>
            </a:r>
            <a:r>
              <a:rPr lang="en-GB" u="sng" dirty="0" smtClean="0"/>
              <a:t>SQL types are supported by PL/SQL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Numerical types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NUMBER, PLS_INTEGER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Many derived types, e.g. POSITIVE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Character types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CHAR, VARCHAR2, NCHAR,…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Other scalar types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BOOLEAN, DATE, UROWID, RAW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30180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PL/SQL </a:t>
            </a:r>
            <a:r>
              <a:rPr lang="en-US" dirty="0" smtClean="0"/>
              <a:t>placeholders</a:t>
            </a:r>
            <a:endParaRPr lang="en-GB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Scalar type</a:t>
            </a:r>
          </a:p>
          <a:p>
            <a:pPr lvl="1"/>
            <a:r>
              <a:rPr lang="en-US" dirty="0" smtClean="0"/>
              <a:t>variable</a:t>
            </a:r>
          </a:p>
          <a:p>
            <a:pPr lvl="1"/>
            <a:r>
              <a:rPr lang="en-US" dirty="0" smtClean="0"/>
              <a:t>constant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Composite/vector type</a:t>
            </a:r>
          </a:p>
          <a:p>
            <a:pPr lvl="1"/>
            <a:r>
              <a:rPr lang="en-US" dirty="0" smtClean="0"/>
              <a:t>record</a:t>
            </a:r>
          </a:p>
          <a:p>
            <a:pPr lvl="2"/>
            <a:r>
              <a:rPr lang="en-US" dirty="0" smtClean="0"/>
              <a:t>used for reading rows from table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Collections</a:t>
            </a:r>
          </a:p>
          <a:p>
            <a:pPr lvl="1"/>
            <a:r>
              <a:rPr lang="en-US" dirty="0" smtClean="0"/>
              <a:t>Associative Array - dictionary</a:t>
            </a:r>
          </a:p>
          <a:p>
            <a:pPr lvl="1"/>
            <a:r>
              <a:rPr lang="en-US" dirty="0" smtClean="0"/>
              <a:t>Variable-sized Array (VARRAY) – fixed size</a:t>
            </a:r>
          </a:p>
          <a:p>
            <a:pPr lvl="1"/>
            <a:r>
              <a:rPr lang="en-US" dirty="0" smtClean="0"/>
              <a:t>Nested Tables – dynamic size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365760" lvl="1"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PL/SQL </a:t>
            </a:r>
            <a:r>
              <a:rPr lang="en-US" dirty="0" smtClean="0"/>
              <a:t>placeholders</a:t>
            </a:r>
            <a:endParaRPr lang="en-GB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Oracle Tutorials: PL/SQL </a:t>
            </a:r>
            <a:endParaRPr lang="en-US" alt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343400"/>
          </a:xfrm>
        </p:spPr>
        <p:txBody>
          <a:bodyPr>
            <a:normAutofit/>
          </a:bodyPr>
          <a:lstStyle/>
          <a:p>
            <a:r>
              <a:rPr lang="en-GB" sz="2700" dirty="0" smtClean="0"/>
              <a:t>Scalar</a:t>
            </a:r>
            <a:r>
              <a:rPr lang="en-GB" sz="2800" dirty="0" smtClean="0"/>
              <a:t> type</a:t>
            </a:r>
          </a:p>
          <a:p>
            <a:pPr lvl="1"/>
            <a:r>
              <a:rPr lang="en-GB" sz="2400" dirty="0" smtClean="0"/>
              <a:t>variable</a:t>
            </a:r>
          </a:p>
          <a:p>
            <a:pPr lvl="1"/>
            <a:r>
              <a:rPr lang="en-GB" sz="2400" dirty="0" smtClean="0"/>
              <a:t>constant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marL="365760" lvl="1" indent="0">
              <a:buNone/>
            </a:pPr>
            <a:endParaRPr lang="en-GB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38200" y="3200400"/>
            <a:ext cx="7086600" cy="3124200"/>
          </a:xfrm>
          <a:prstGeom prst="rect">
            <a:avLst/>
          </a:prstGeom>
          <a:solidFill>
            <a:srgbClr val="DDDDDD"/>
          </a:solidFill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en-US" sz="900" dirty="0" smtClean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DECLARE</a:t>
            </a:r>
            <a:r>
              <a:rPr lang="en-US" sz="1800" b="1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800" dirty="0">
                <a:solidFill>
                  <a:schemeClr val="bg2"/>
                </a:solidFill>
                <a:latin typeface="Courier New" pitchFamily="49" charset="0"/>
              </a:rPr>
              <a:t/>
            </a:r>
            <a:br>
              <a:rPr lang="en-US" sz="1800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pl-PL" sz="1800" dirty="0" err="1" smtClean="0">
                <a:solidFill>
                  <a:srgbClr val="003399"/>
                </a:solidFill>
                <a:latin typeface="Courier New" pitchFamily="49" charset="0"/>
              </a:rPr>
              <a:t>l_x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NUMBER </a:t>
            </a: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:= 20000; 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800" dirty="0" err="1" smtClean="0">
                <a:solidFill>
                  <a:srgbClr val="003399"/>
                </a:solidFill>
                <a:latin typeface="Courier New" pitchFamily="49" charset="0"/>
              </a:rPr>
              <a:t>l_message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800" dirty="0" smtClean="0">
                <a:solidFill>
                  <a:srgbClr val="003399"/>
                </a:solidFill>
                <a:latin typeface="Courier New" pitchFamily="49" charset="0"/>
              </a:rPr>
              <a:t>VARCHAR2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(</a:t>
            </a:r>
            <a:r>
              <a:rPr lang="pl-PL" sz="1800" dirty="0" smtClean="0">
                <a:solidFill>
                  <a:srgbClr val="003399"/>
                </a:solidFill>
                <a:latin typeface="Courier New" pitchFamily="49" charset="0"/>
              </a:rPr>
              <a:t>40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);</a:t>
            </a:r>
            <a:endParaRPr lang="en-US" sz="1800" dirty="0" smtClean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	</a:t>
            </a:r>
            <a:r>
              <a:rPr lang="pl-PL" sz="1800" dirty="0" err="1" smtClean="0">
                <a:solidFill>
                  <a:srgbClr val="003399"/>
                </a:solidFill>
                <a:latin typeface="Courier New" pitchFamily="49" charset="0"/>
              </a:rPr>
              <a:t>C_PI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CONSTANT NUMBER(3,2):=3.14;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BEGIN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 </a:t>
            </a:r>
            <a:r>
              <a:rPr lang="pl-PL" sz="1800" dirty="0" err="1" smtClean="0">
                <a:solidFill>
                  <a:srgbClr val="003399"/>
                </a:solidFill>
                <a:latin typeface="Courier New" pitchFamily="49" charset="0"/>
              </a:rPr>
              <a:t>l_x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:= 1000 * </a:t>
            </a:r>
            <a:r>
              <a:rPr lang="pl-PL" sz="1800" dirty="0" err="1" smtClean="0">
                <a:solidFill>
                  <a:srgbClr val="003399"/>
                </a:solidFill>
                <a:latin typeface="Courier New" pitchFamily="49" charset="0"/>
              </a:rPr>
              <a:t>C_PI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;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  </a:t>
            </a:r>
            <a:r>
              <a:rPr lang="pl-PL" sz="1800" dirty="0" err="1" smtClean="0">
                <a:solidFill>
                  <a:srgbClr val="003399"/>
                </a:solidFill>
                <a:latin typeface="Courier New" pitchFamily="49" charset="0"/>
              </a:rPr>
              <a:t>l_message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:= </a:t>
            </a:r>
            <a:r>
              <a:rPr lang="pl-PL" sz="1800" dirty="0" smtClean="0">
                <a:solidFill>
                  <a:srgbClr val="003399"/>
                </a:solidFill>
                <a:latin typeface="Courier New" pitchFamily="49" charset="0"/>
              </a:rPr>
              <a:t>'</a:t>
            </a:r>
            <a:r>
              <a:rPr lang="pl-PL" sz="1800" dirty="0" err="1" smtClean="0">
                <a:solidFill>
                  <a:srgbClr val="003399"/>
                </a:solidFill>
                <a:latin typeface="Courier New" pitchFamily="49" charset="0"/>
              </a:rPr>
              <a:t>Hello</a:t>
            </a:r>
            <a:r>
              <a:rPr lang="pl-PL" sz="1800" dirty="0" smtClean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pl-PL" sz="1800" dirty="0" err="1" smtClean="0">
                <a:solidFill>
                  <a:srgbClr val="003399"/>
                </a:solidFill>
                <a:latin typeface="Courier New" pitchFamily="49" charset="0"/>
              </a:rPr>
              <a:t>world</a:t>
            </a:r>
            <a:r>
              <a:rPr lang="pl-PL" sz="1800" dirty="0" smtClean="0">
                <a:solidFill>
                  <a:srgbClr val="003399"/>
                </a:solidFill>
                <a:latin typeface="Courier New" pitchFamily="49" charset="0"/>
              </a:rPr>
              <a:t>'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;</a:t>
            </a:r>
            <a:endParaRPr lang="en-US" sz="1800" dirty="0" smtClean="0">
              <a:solidFill>
                <a:srgbClr val="003399"/>
              </a:solidFill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None/>
            </a:pPr>
            <a:r>
              <a:rPr lang="en-US" sz="1800" dirty="0">
                <a:solidFill>
                  <a:srgbClr val="003399"/>
                </a:solidFill>
                <a:latin typeface="Courier New" pitchFamily="49" charset="0"/>
              </a:rPr>
              <a:t> 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END</a:t>
            </a:r>
            <a:r>
              <a:rPr lang="en-US" sz="1800" dirty="0" smtClean="0">
                <a:solidFill>
                  <a:srgbClr val="003399"/>
                </a:solidFill>
                <a:latin typeface="Courier New" pitchFamily="49" charset="0"/>
              </a:rPr>
              <a:t>; </a:t>
            </a:r>
            <a:endParaRPr lang="en-US" sz="1800" dirty="0">
              <a:solidFill>
                <a:srgbClr val="003399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235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Średni">
  <a:themeElements>
    <a:clrScheme name="Średni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Średni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Średni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12439</TotalTime>
  <Words>1820</Words>
  <Application>Microsoft Office PowerPoint</Application>
  <PresentationFormat>Pokaz na ekranie (4:3)</PresentationFormat>
  <Paragraphs>802</Paragraphs>
  <Slides>49</Slides>
  <Notes>46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49</vt:i4>
      </vt:variant>
    </vt:vector>
  </HeadingPairs>
  <TitlesOfParts>
    <vt:vector size="50" baseType="lpstr">
      <vt:lpstr>Średni</vt:lpstr>
      <vt:lpstr>Slajd 1</vt:lpstr>
      <vt:lpstr>Agenda</vt:lpstr>
      <vt:lpstr>PL/SQL</vt:lpstr>
      <vt:lpstr>Writing PL/SQL programs</vt:lpstr>
      <vt:lpstr>PL/SQL execution</vt:lpstr>
      <vt:lpstr>PL/SQL Block Structure</vt:lpstr>
      <vt:lpstr>PL/SQL placeholders</vt:lpstr>
      <vt:lpstr>PL/SQL placeholders</vt:lpstr>
      <vt:lpstr>PL/SQL placeholders</vt:lpstr>
      <vt:lpstr>PL/SQL placeholders</vt:lpstr>
      <vt:lpstr>PL/SQL placeholders</vt:lpstr>
      <vt:lpstr>PL/SQL placeholders</vt:lpstr>
      <vt:lpstr>PL/SQL placeholders</vt:lpstr>
      <vt:lpstr>Attributes %TYPE &amp; %ROWTYPE</vt:lpstr>
      <vt:lpstr>%TYPE &amp; %ROWTYPE Examples</vt:lpstr>
      <vt:lpstr>PL/SQL Control Structures</vt:lpstr>
      <vt:lpstr>PL/SQL Control Structures</vt:lpstr>
      <vt:lpstr>PL/SQL Control Structures</vt:lpstr>
      <vt:lpstr>Accessing Data in the Database</vt:lpstr>
      <vt:lpstr>Cursors</vt:lpstr>
      <vt:lpstr>Defining explicit cursors</vt:lpstr>
      <vt:lpstr>Using explicit cursors</vt:lpstr>
      <vt:lpstr>Implicit cursor</vt:lpstr>
      <vt:lpstr>Dynamic PL/SQL</vt:lpstr>
      <vt:lpstr>Dynamic SQL &amp; PL/SQL</vt:lpstr>
      <vt:lpstr>PL/SQL Subprograms</vt:lpstr>
      <vt:lpstr>PL/SQL Subprograms</vt:lpstr>
      <vt:lpstr>PL/SQL Procedures</vt:lpstr>
      <vt:lpstr>PL/SQL Functions</vt:lpstr>
      <vt:lpstr>Subprograms privileges</vt:lpstr>
      <vt:lpstr>Subprograms rights</vt:lpstr>
      <vt:lpstr>Error Handling</vt:lpstr>
      <vt:lpstr>PL/SQL Exceptions</vt:lpstr>
      <vt:lpstr>PL/SQL Exceptions</vt:lpstr>
      <vt:lpstr>Packages</vt:lpstr>
      <vt:lpstr>Why use Packages</vt:lpstr>
      <vt:lpstr>Package Specification </vt:lpstr>
      <vt:lpstr>Package Specification</vt:lpstr>
      <vt:lpstr>Package Body</vt:lpstr>
      <vt:lpstr>Package Body</vt:lpstr>
      <vt:lpstr>Oracle Supplied Packages</vt:lpstr>
      <vt:lpstr>Triggers</vt:lpstr>
      <vt:lpstr>When To Use Triggers</vt:lpstr>
      <vt:lpstr>Trigger Body</vt:lpstr>
      <vt:lpstr>Trigger Example</vt:lpstr>
      <vt:lpstr>Jobs</vt:lpstr>
      <vt:lpstr>Jobs example</vt:lpstr>
      <vt:lpstr>Advantages of PL/SQL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zbyszek</dc:creator>
  <cp:lastModifiedBy>zbyszek</cp:lastModifiedBy>
  <cp:revision>604</cp:revision>
  <dcterms:created xsi:type="dcterms:W3CDTF">1601-01-01T00:00:00Z</dcterms:created>
  <dcterms:modified xsi:type="dcterms:W3CDTF">2012-06-04T21:20:52Z</dcterms:modified>
</cp:coreProperties>
</file>