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bin" ContentType="application/vnd.openxmlformats-officedocument.oleObject"/>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9" r:id="rId1"/>
    <p:sldMasterId id="2147483683" r:id="rId2"/>
    <p:sldMasterId id="2147489712" r:id="rId3"/>
    <p:sldMasterId id="2147494945" r:id="rId4"/>
    <p:sldMasterId id="2147519774" r:id="rId5"/>
    <p:sldMasterId id="2147519786" r:id="rId6"/>
  </p:sldMasterIdLst>
  <p:notesMasterIdLst>
    <p:notesMasterId r:id="rId41"/>
  </p:notesMasterIdLst>
  <p:handoutMasterIdLst>
    <p:handoutMasterId r:id="rId42"/>
  </p:handoutMasterIdLst>
  <p:sldIdLst>
    <p:sldId id="583" r:id="rId7"/>
    <p:sldId id="609" r:id="rId8"/>
    <p:sldId id="584" r:id="rId9"/>
    <p:sldId id="600" r:id="rId10"/>
    <p:sldId id="614" r:id="rId11"/>
    <p:sldId id="615" r:id="rId12"/>
    <p:sldId id="616" r:id="rId13"/>
    <p:sldId id="617" r:id="rId14"/>
    <p:sldId id="618" r:id="rId15"/>
    <p:sldId id="619" r:id="rId16"/>
    <p:sldId id="620" r:id="rId17"/>
    <p:sldId id="621" r:id="rId18"/>
    <p:sldId id="622" r:id="rId19"/>
    <p:sldId id="623" r:id="rId20"/>
    <p:sldId id="624" r:id="rId21"/>
    <p:sldId id="625" r:id="rId22"/>
    <p:sldId id="626" r:id="rId23"/>
    <p:sldId id="627" r:id="rId24"/>
    <p:sldId id="628" r:id="rId25"/>
    <p:sldId id="629" r:id="rId26"/>
    <p:sldId id="630" r:id="rId27"/>
    <p:sldId id="631" r:id="rId28"/>
    <p:sldId id="601" r:id="rId29"/>
    <p:sldId id="602" r:id="rId30"/>
    <p:sldId id="603" r:id="rId31"/>
    <p:sldId id="604" r:id="rId32"/>
    <p:sldId id="605" r:id="rId33"/>
    <p:sldId id="606" r:id="rId34"/>
    <p:sldId id="607" r:id="rId35"/>
    <p:sldId id="608" r:id="rId36"/>
    <p:sldId id="610" r:id="rId37"/>
    <p:sldId id="611" r:id="rId38"/>
    <p:sldId id="612" r:id="rId39"/>
    <p:sldId id="613" r:id="rId40"/>
  </p:sldIdLst>
  <p:sldSz cx="9144000" cy="6858000" type="screen4x3"/>
  <p:notesSz cx="6775450" cy="9906000"/>
  <p:defaultTextStyle>
    <a:defPPr>
      <a:defRPr lang="en-US"/>
    </a:defPPr>
    <a:lvl1pPr algn="l" rtl="0" fontAlgn="base">
      <a:spcBef>
        <a:spcPct val="20000"/>
      </a:spcBef>
      <a:spcAft>
        <a:spcPct val="0"/>
      </a:spcAft>
      <a:defRPr kern="1200">
        <a:solidFill>
          <a:srgbClr val="3366FF"/>
        </a:solidFill>
        <a:latin typeface="Trebuchet MS" pitchFamily="34" charset="0"/>
        <a:ea typeface="ＭＳ Ｐゴシック" charset="-128"/>
        <a:cs typeface="+mn-cs"/>
      </a:defRPr>
    </a:lvl1pPr>
    <a:lvl2pPr marL="457200" algn="l" rtl="0" fontAlgn="base">
      <a:spcBef>
        <a:spcPct val="20000"/>
      </a:spcBef>
      <a:spcAft>
        <a:spcPct val="0"/>
      </a:spcAft>
      <a:defRPr kern="1200">
        <a:solidFill>
          <a:srgbClr val="3366FF"/>
        </a:solidFill>
        <a:latin typeface="Trebuchet MS" pitchFamily="34" charset="0"/>
        <a:ea typeface="ＭＳ Ｐゴシック" charset="-128"/>
        <a:cs typeface="+mn-cs"/>
      </a:defRPr>
    </a:lvl2pPr>
    <a:lvl3pPr marL="914400" algn="l" rtl="0" fontAlgn="base">
      <a:spcBef>
        <a:spcPct val="20000"/>
      </a:spcBef>
      <a:spcAft>
        <a:spcPct val="0"/>
      </a:spcAft>
      <a:defRPr kern="1200">
        <a:solidFill>
          <a:srgbClr val="3366FF"/>
        </a:solidFill>
        <a:latin typeface="Trebuchet MS" pitchFamily="34" charset="0"/>
        <a:ea typeface="ＭＳ Ｐゴシック" charset="-128"/>
        <a:cs typeface="+mn-cs"/>
      </a:defRPr>
    </a:lvl3pPr>
    <a:lvl4pPr marL="1371600" algn="l" rtl="0" fontAlgn="base">
      <a:spcBef>
        <a:spcPct val="20000"/>
      </a:spcBef>
      <a:spcAft>
        <a:spcPct val="0"/>
      </a:spcAft>
      <a:defRPr kern="1200">
        <a:solidFill>
          <a:srgbClr val="3366FF"/>
        </a:solidFill>
        <a:latin typeface="Trebuchet MS" pitchFamily="34" charset="0"/>
        <a:ea typeface="ＭＳ Ｐゴシック" charset="-128"/>
        <a:cs typeface="+mn-cs"/>
      </a:defRPr>
    </a:lvl4pPr>
    <a:lvl5pPr marL="1828800" algn="l" rtl="0" fontAlgn="base">
      <a:spcBef>
        <a:spcPct val="20000"/>
      </a:spcBef>
      <a:spcAft>
        <a:spcPct val="0"/>
      </a:spcAft>
      <a:defRPr kern="1200">
        <a:solidFill>
          <a:srgbClr val="3366FF"/>
        </a:solidFill>
        <a:latin typeface="Trebuchet MS" pitchFamily="34" charset="0"/>
        <a:ea typeface="ＭＳ Ｐゴシック" charset="-128"/>
        <a:cs typeface="+mn-cs"/>
      </a:defRPr>
    </a:lvl5pPr>
    <a:lvl6pPr marL="2286000" algn="l" defTabSz="914400" rtl="0" eaLnBrk="1" latinLnBrk="0" hangingPunct="1">
      <a:defRPr kern="1200">
        <a:solidFill>
          <a:srgbClr val="3366FF"/>
        </a:solidFill>
        <a:latin typeface="Trebuchet MS" pitchFamily="34" charset="0"/>
        <a:ea typeface="ＭＳ Ｐゴシック" charset="-128"/>
        <a:cs typeface="+mn-cs"/>
      </a:defRPr>
    </a:lvl6pPr>
    <a:lvl7pPr marL="2743200" algn="l" defTabSz="914400" rtl="0" eaLnBrk="1" latinLnBrk="0" hangingPunct="1">
      <a:defRPr kern="1200">
        <a:solidFill>
          <a:srgbClr val="3366FF"/>
        </a:solidFill>
        <a:latin typeface="Trebuchet MS" pitchFamily="34" charset="0"/>
        <a:ea typeface="ＭＳ Ｐゴシック" charset="-128"/>
        <a:cs typeface="+mn-cs"/>
      </a:defRPr>
    </a:lvl7pPr>
    <a:lvl8pPr marL="3200400" algn="l" defTabSz="914400" rtl="0" eaLnBrk="1" latinLnBrk="0" hangingPunct="1">
      <a:defRPr kern="1200">
        <a:solidFill>
          <a:srgbClr val="3366FF"/>
        </a:solidFill>
        <a:latin typeface="Trebuchet MS" pitchFamily="34" charset="0"/>
        <a:ea typeface="ＭＳ Ｐゴシック" charset="-128"/>
        <a:cs typeface="+mn-cs"/>
      </a:defRPr>
    </a:lvl8pPr>
    <a:lvl9pPr marL="3657600" algn="l" defTabSz="914400" rtl="0" eaLnBrk="1" latinLnBrk="0" hangingPunct="1">
      <a:defRPr kern="1200">
        <a:solidFill>
          <a:srgbClr val="3366FF"/>
        </a:solidFill>
        <a:latin typeface="Trebuchet MS"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00"/>
    <a:srgbClr val="008000"/>
    <a:srgbClr val="A37501"/>
    <a:srgbClr val="DA9084"/>
    <a:srgbClr val="FF66FF"/>
    <a:srgbClr val="660033"/>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56" y="-474"/>
      </p:cViewPr>
      <p:guideLst>
        <p:guide orient="horz" pos="2160"/>
        <p:guide pos="2880"/>
      </p:guideLst>
    </p:cSldViewPr>
  </p:slideViewPr>
  <p:outlineViewPr>
    <p:cViewPr>
      <p:scale>
        <a:sx n="33" d="100"/>
        <a:sy n="33" d="100"/>
      </p:scale>
      <p:origin x="0" y="49284"/>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288" cy="495300"/>
          </a:xfrm>
          <a:prstGeom prst="rect">
            <a:avLst/>
          </a:prstGeom>
        </p:spPr>
        <p:txBody>
          <a:bodyPr vert="horz" lIns="91430" tIns="45716" rIns="91430" bIns="45716" rtlCol="0"/>
          <a:lstStyle>
            <a:lvl1pPr algn="l">
              <a:defRPr sz="1200" b="1">
                <a:latin typeface="Trebuchet MS" pitchFamily="34" charset="0"/>
                <a:ea typeface="+mn-ea"/>
                <a:cs typeface="+mn-cs"/>
              </a:defRPr>
            </a:lvl1pPr>
          </a:lstStyle>
          <a:p>
            <a:pPr>
              <a:defRPr/>
            </a:pPr>
            <a:endParaRPr lang="en-US" dirty="0"/>
          </a:p>
        </p:txBody>
      </p:sp>
      <p:sp>
        <p:nvSpPr>
          <p:cNvPr id="3" name="Date Placeholder 2"/>
          <p:cNvSpPr>
            <a:spLocks noGrp="1"/>
          </p:cNvSpPr>
          <p:nvPr>
            <p:ph type="dt" sz="quarter" idx="1"/>
          </p:nvPr>
        </p:nvSpPr>
        <p:spPr>
          <a:xfrm>
            <a:off x="3836988" y="0"/>
            <a:ext cx="2936875" cy="495300"/>
          </a:xfrm>
          <a:prstGeom prst="rect">
            <a:avLst/>
          </a:prstGeom>
        </p:spPr>
        <p:txBody>
          <a:bodyPr vert="horz" wrap="square" lIns="91430" tIns="45716" rIns="91430" bIns="45716" numCol="1" anchor="t" anchorCtr="0" compatLnSpc="1">
            <a:prstTxWarp prst="textNoShape">
              <a:avLst/>
            </a:prstTxWarp>
          </a:bodyPr>
          <a:lstStyle>
            <a:lvl1pPr algn="r">
              <a:defRPr sz="1200" b="1"/>
            </a:lvl1pPr>
          </a:lstStyle>
          <a:p>
            <a:fld id="{EB713022-75D5-4C30-909C-8ACB6D3BE341}" type="datetimeFigureOut">
              <a:rPr lang="en-US"/>
              <a:pPr/>
              <a:t>6/5/2012</a:t>
            </a:fld>
            <a:endParaRPr lang="en-US" dirty="0"/>
          </a:p>
        </p:txBody>
      </p:sp>
      <p:sp>
        <p:nvSpPr>
          <p:cNvPr id="4" name="Footer Placeholder 3"/>
          <p:cNvSpPr>
            <a:spLocks noGrp="1"/>
          </p:cNvSpPr>
          <p:nvPr>
            <p:ph type="ftr" sz="quarter" idx="2"/>
          </p:nvPr>
        </p:nvSpPr>
        <p:spPr>
          <a:xfrm>
            <a:off x="0" y="9409113"/>
            <a:ext cx="2935288" cy="495300"/>
          </a:xfrm>
          <a:prstGeom prst="rect">
            <a:avLst/>
          </a:prstGeom>
        </p:spPr>
        <p:txBody>
          <a:bodyPr vert="horz" lIns="91430" tIns="45716" rIns="91430" bIns="45716" rtlCol="0" anchor="b"/>
          <a:lstStyle>
            <a:lvl1pPr algn="l">
              <a:defRPr sz="1200" b="1">
                <a:latin typeface="Trebuchet MS" pitchFamily="34"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36988" y="9409113"/>
            <a:ext cx="2936875" cy="495300"/>
          </a:xfrm>
          <a:prstGeom prst="rect">
            <a:avLst/>
          </a:prstGeom>
        </p:spPr>
        <p:txBody>
          <a:bodyPr vert="horz" wrap="square" lIns="91430" tIns="45716" rIns="91430" bIns="45716" numCol="1" anchor="b" anchorCtr="0" compatLnSpc="1">
            <a:prstTxWarp prst="textNoShape">
              <a:avLst/>
            </a:prstTxWarp>
          </a:bodyPr>
          <a:lstStyle>
            <a:lvl1pPr algn="r">
              <a:defRPr sz="1200" b="1"/>
            </a:lvl1pPr>
          </a:lstStyle>
          <a:p>
            <a:fld id="{325F13A3-EBC5-421F-8E11-63269D6A787F}" type="slidenum">
              <a:rPr lang="en-US"/>
              <a:pPr/>
              <a:t>‹#›</a:t>
            </a:fld>
            <a:endParaRPr lang="en-US" dirty="0"/>
          </a:p>
        </p:txBody>
      </p:sp>
    </p:spTree>
    <p:extLst>
      <p:ext uri="{BB962C8B-B14F-4D97-AF65-F5344CB8AC3E}">
        <p14:creationId xmlns:p14="http://schemas.microsoft.com/office/powerpoint/2010/main" xmlns="" val="1196386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35288" cy="496888"/>
          </a:xfrm>
          <a:prstGeom prst="rect">
            <a:avLst/>
          </a:prstGeom>
          <a:noFill/>
          <a:ln w="9525">
            <a:noFill/>
            <a:miter lim="800000"/>
            <a:headEnd/>
            <a:tailEnd/>
          </a:ln>
          <a:effectLst/>
        </p:spPr>
        <p:txBody>
          <a:bodyPr vert="horz" wrap="square" lIns="91421" tIns="45712" rIns="91421" bIns="45712" numCol="1" anchor="t" anchorCtr="0" compatLnSpc="1">
            <a:prstTxWarp prst="textNoShape">
              <a:avLst/>
            </a:prstTxWarp>
          </a:bodyPr>
          <a:lstStyle>
            <a:lvl1pPr algn="l" eaLnBrk="0" hangingPunct="0">
              <a:spcBef>
                <a:spcPct val="0"/>
              </a:spcBef>
              <a:defRPr sz="1200" b="0">
                <a:solidFill>
                  <a:schemeClr val="tx1"/>
                </a:solidFill>
                <a:latin typeface="Times" pitchFamily="18" charset="0"/>
                <a:ea typeface="+mn-ea"/>
                <a:cs typeface="+mn-cs"/>
              </a:defRPr>
            </a:lvl1pPr>
          </a:lstStyle>
          <a:p>
            <a:pPr>
              <a:defRPr/>
            </a:pPr>
            <a:endParaRPr lang="en-US" dirty="0"/>
          </a:p>
        </p:txBody>
      </p:sp>
      <p:sp>
        <p:nvSpPr>
          <p:cNvPr id="4099" name="Rectangle 3"/>
          <p:cNvSpPr>
            <a:spLocks noGrp="1" noChangeArrowheads="1"/>
          </p:cNvSpPr>
          <p:nvPr>
            <p:ph type="dt" idx="1"/>
          </p:nvPr>
        </p:nvSpPr>
        <p:spPr bwMode="auto">
          <a:xfrm>
            <a:off x="3840163" y="0"/>
            <a:ext cx="2935287" cy="496888"/>
          </a:xfrm>
          <a:prstGeom prst="rect">
            <a:avLst/>
          </a:prstGeom>
          <a:noFill/>
          <a:ln w="9525">
            <a:noFill/>
            <a:miter lim="800000"/>
            <a:headEnd/>
            <a:tailEnd/>
          </a:ln>
          <a:effectLst/>
        </p:spPr>
        <p:txBody>
          <a:bodyPr vert="horz" wrap="square" lIns="91421" tIns="45712" rIns="91421" bIns="45712" numCol="1" anchor="t" anchorCtr="0" compatLnSpc="1">
            <a:prstTxWarp prst="textNoShape">
              <a:avLst/>
            </a:prstTxWarp>
          </a:bodyPr>
          <a:lstStyle>
            <a:lvl1pPr algn="r" eaLnBrk="0" hangingPunct="0">
              <a:spcBef>
                <a:spcPct val="0"/>
              </a:spcBef>
              <a:defRPr sz="1200" b="0">
                <a:solidFill>
                  <a:schemeClr val="tx1"/>
                </a:solidFill>
                <a:latin typeface="Times" pitchFamily="18" charset="0"/>
                <a:ea typeface="+mn-ea"/>
                <a:cs typeface="+mn-cs"/>
              </a:defRPr>
            </a:lvl1pPr>
          </a:lstStyle>
          <a:p>
            <a:pPr>
              <a:defRPr/>
            </a:pPr>
            <a:endParaRPr lang="en-US" dirty="0"/>
          </a:p>
        </p:txBody>
      </p:sp>
      <p:sp>
        <p:nvSpPr>
          <p:cNvPr id="51204" name="Rectangle 4"/>
          <p:cNvSpPr>
            <a:spLocks noGrp="1" noRot="1" noChangeAspect="1" noChangeArrowheads="1" noTextEdit="1"/>
          </p:cNvSpPr>
          <p:nvPr>
            <p:ph type="sldImg" idx="2"/>
          </p:nvPr>
        </p:nvSpPr>
        <p:spPr bwMode="auto">
          <a:xfrm>
            <a:off x="912813" y="742950"/>
            <a:ext cx="4951412" cy="37131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3288" y="4705350"/>
            <a:ext cx="4968875" cy="4457700"/>
          </a:xfrm>
          <a:prstGeom prst="rect">
            <a:avLst/>
          </a:prstGeom>
          <a:noFill/>
          <a:ln w="9525">
            <a:noFill/>
            <a:miter lim="800000"/>
            <a:headEnd/>
            <a:tailEnd/>
          </a:ln>
          <a:effectLst/>
        </p:spPr>
        <p:txBody>
          <a:bodyPr vert="horz" wrap="square" lIns="91421" tIns="45712" rIns="91421" bIns="4571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09113"/>
            <a:ext cx="2935288" cy="496887"/>
          </a:xfrm>
          <a:prstGeom prst="rect">
            <a:avLst/>
          </a:prstGeom>
          <a:noFill/>
          <a:ln w="9525">
            <a:noFill/>
            <a:miter lim="800000"/>
            <a:headEnd/>
            <a:tailEnd/>
          </a:ln>
          <a:effectLst/>
        </p:spPr>
        <p:txBody>
          <a:bodyPr vert="horz" wrap="square" lIns="91421" tIns="45712" rIns="91421" bIns="45712" numCol="1" anchor="b" anchorCtr="0" compatLnSpc="1">
            <a:prstTxWarp prst="textNoShape">
              <a:avLst/>
            </a:prstTxWarp>
          </a:bodyPr>
          <a:lstStyle>
            <a:lvl1pPr algn="l" eaLnBrk="0" hangingPunct="0">
              <a:spcBef>
                <a:spcPct val="0"/>
              </a:spcBef>
              <a:defRPr sz="1200" b="0">
                <a:solidFill>
                  <a:schemeClr val="tx1"/>
                </a:solidFill>
                <a:latin typeface="Times" pitchFamily="18" charset="0"/>
                <a:ea typeface="+mn-ea"/>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3840163" y="9409113"/>
            <a:ext cx="2935287" cy="496887"/>
          </a:xfrm>
          <a:prstGeom prst="rect">
            <a:avLst/>
          </a:prstGeom>
          <a:noFill/>
          <a:ln w="9525">
            <a:noFill/>
            <a:miter lim="800000"/>
            <a:headEnd/>
            <a:tailEnd/>
          </a:ln>
          <a:effectLst/>
        </p:spPr>
        <p:txBody>
          <a:bodyPr vert="horz" wrap="square" lIns="91421" tIns="45712" rIns="91421" bIns="45712" numCol="1" anchor="b" anchorCtr="0" compatLnSpc="1">
            <a:prstTxWarp prst="textNoShape">
              <a:avLst/>
            </a:prstTxWarp>
          </a:bodyPr>
          <a:lstStyle>
            <a:lvl1pPr algn="r" eaLnBrk="0" hangingPunct="0">
              <a:spcBef>
                <a:spcPct val="0"/>
              </a:spcBef>
              <a:defRPr sz="1200">
                <a:solidFill>
                  <a:schemeClr val="tx1"/>
                </a:solidFill>
                <a:latin typeface="Times" charset="0"/>
              </a:defRPr>
            </a:lvl1pPr>
          </a:lstStyle>
          <a:p>
            <a:fld id="{2A1E2ADD-5A60-43EF-BADA-206510C29D69}" type="slidenum">
              <a:rPr lang="en-US"/>
              <a:pPr/>
              <a:t>‹#›</a:t>
            </a:fld>
            <a:endParaRPr lang="en-US" dirty="0"/>
          </a:p>
        </p:txBody>
      </p:sp>
    </p:spTree>
    <p:extLst>
      <p:ext uri="{BB962C8B-B14F-4D97-AF65-F5344CB8AC3E}">
        <p14:creationId xmlns:p14="http://schemas.microsoft.com/office/powerpoint/2010/main" xmlns="" val="33899823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Times" pitchFamily="18"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Times" pitchFamily="18"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Times" pitchFamily="18"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Times" pitchFamily="18"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53250" name="Notes Placeholder 2"/>
          <p:cNvSpPr>
            <a:spLocks noGrp="1"/>
          </p:cNvSpPr>
          <p:nvPr>
            <p:ph type="body" idx="1"/>
          </p:nvPr>
        </p:nvSpPr>
        <p:spPr>
          <a:noFill/>
          <a:ln/>
        </p:spPr>
        <p:txBody>
          <a:bodyPr/>
          <a:lstStyle/>
          <a:p>
            <a:endParaRPr lang="en-US" dirty="0" smtClean="0">
              <a:latin typeface="Times" charset="0"/>
              <a:ea typeface="ＭＳ Ｐゴシック" charset="-128"/>
            </a:endParaRPr>
          </a:p>
        </p:txBody>
      </p:sp>
      <p:sp>
        <p:nvSpPr>
          <p:cNvPr id="53251" name="Slide Number Placeholder 3"/>
          <p:cNvSpPr>
            <a:spLocks noGrp="1"/>
          </p:cNvSpPr>
          <p:nvPr>
            <p:ph type="sldNum" sz="quarter" idx="5"/>
          </p:nvPr>
        </p:nvSpPr>
        <p:spPr>
          <a:noFill/>
        </p:spPr>
        <p:txBody>
          <a:bodyPr/>
          <a:lstStyle/>
          <a:p>
            <a:fld id="{ED92E988-3191-4DBA-8A38-16A4870FE289}"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Grp="1" noRot="1" noChangeAspect="1" noChangeArrowheads="1" noTextEdit="1"/>
          </p:cNvSpPr>
          <p:nvPr>
            <p:ph type="sldImg"/>
          </p:nvPr>
        </p:nvSpPr>
        <p:spPr>
          <a:xfrm>
            <a:off x="1129242" y="753269"/>
            <a:ext cx="4516967" cy="3714750"/>
          </a:xfrm>
          <a:solidFill>
            <a:srgbClr val="FFFFFF"/>
          </a:solidFill>
          <a:ln>
            <a:solidFill>
              <a:srgbClr val="000000"/>
            </a:solidFill>
            <a:miter lim="800000"/>
            <a:headEnd/>
            <a:tailEnd/>
          </a:ln>
        </p:spPr>
      </p:sp>
      <p:sp>
        <p:nvSpPr>
          <p:cNvPr id="5123" name="Rectangle 2"/>
          <p:cNvSpPr>
            <a:spLocks noGrp="1" noChangeArrowheads="1"/>
          </p:cNvSpPr>
          <p:nvPr>
            <p:ph type="body" idx="1"/>
          </p:nvPr>
        </p:nvSpPr>
        <p:spPr>
          <a:xfrm>
            <a:off x="677546" y="4705350"/>
            <a:ext cx="5418792" cy="44577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Grp="1" noRot="1" noChangeAspect="1" noChangeArrowheads="1" noTextEdit="1"/>
          </p:cNvSpPr>
          <p:nvPr>
            <p:ph type="sldImg"/>
          </p:nvPr>
        </p:nvSpPr>
        <p:spPr>
          <a:xfrm>
            <a:off x="1129242" y="753269"/>
            <a:ext cx="4516967" cy="3714750"/>
          </a:xfrm>
          <a:solidFill>
            <a:srgbClr val="FFFFFF"/>
          </a:solidFill>
          <a:ln>
            <a:solidFill>
              <a:srgbClr val="000000"/>
            </a:solidFill>
            <a:miter lim="800000"/>
            <a:headEnd/>
            <a:tailEnd/>
          </a:ln>
        </p:spPr>
      </p:sp>
      <p:sp>
        <p:nvSpPr>
          <p:cNvPr id="5123" name="Rectangle 2"/>
          <p:cNvSpPr>
            <a:spLocks noGrp="1" noChangeArrowheads="1"/>
          </p:cNvSpPr>
          <p:nvPr>
            <p:ph type="body" idx="1"/>
          </p:nvPr>
        </p:nvSpPr>
        <p:spPr>
          <a:xfrm>
            <a:off x="677546" y="4705350"/>
            <a:ext cx="5418792" cy="44577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endParaRPr lang="en-US" dirty="0" smtClean="0">
              <a:latin typeface="Times" charset="0"/>
              <a:ea typeface="ＭＳ Ｐゴシック" charset="-128"/>
            </a:endParaRPr>
          </a:p>
        </p:txBody>
      </p:sp>
      <p:sp>
        <p:nvSpPr>
          <p:cNvPr id="55299" name="Slide Number Placeholder 3"/>
          <p:cNvSpPr>
            <a:spLocks noGrp="1"/>
          </p:cNvSpPr>
          <p:nvPr>
            <p:ph type="sldNum" sz="quarter" idx="5"/>
          </p:nvPr>
        </p:nvSpPr>
        <p:spPr>
          <a:noFill/>
        </p:spPr>
        <p:txBody>
          <a:bodyPr/>
          <a:lstStyle/>
          <a:p>
            <a:fld id="{67A46E8B-4325-4A09-82FF-57A14573B3F3}" type="slidenum">
              <a:rPr lang="en-US"/>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endParaRPr lang="en-US" dirty="0" smtClean="0">
              <a:latin typeface="Times" charset="0"/>
              <a:ea typeface="ＭＳ Ｐゴシック" charset="-128"/>
            </a:endParaRPr>
          </a:p>
        </p:txBody>
      </p:sp>
      <p:sp>
        <p:nvSpPr>
          <p:cNvPr id="55299" name="Slide Number Placeholder 3"/>
          <p:cNvSpPr>
            <a:spLocks noGrp="1"/>
          </p:cNvSpPr>
          <p:nvPr>
            <p:ph type="sldNum" sz="quarter" idx="5"/>
          </p:nvPr>
        </p:nvSpPr>
        <p:spPr>
          <a:noFill/>
        </p:spPr>
        <p:txBody>
          <a:bodyPr/>
          <a:lstStyle/>
          <a:p>
            <a:fld id="{67A46E8B-4325-4A09-82FF-57A14573B3F3}" type="slidenum">
              <a:rPr lang="en-US"/>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endParaRPr lang="en-US" dirty="0" smtClean="0">
              <a:latin typeface="Times" charset="0"/>
              <a:ea typeface="ＭＳ Ｐゴシック" charset="-128"/>
            </a:endParaRPr>
          </a:p>
        </p:txBody>
      </p:sp>
      <p:sp>
        <p:nvSpPr>
          <p:cNvPr id="55299" name="Slide Number Placeholder 3"/>
          <p:cNvSpPr>
            <a:spLocks noGrp="1"/>
          </p:cNvSpPr>
          <p:nvPr>
            <p:ph type="sldNum" sz="quarter" idx="5"/>
          </p:nvPr>
        </p:nvSpPr>
        <p:spPr>
          <a:noFill/>
        </p:spPr>
        <p:txBody>
          <a:bodyPr/>
          <a:lstStyle/>
          <a:p>
            <a:fld id="{67A46E8B-4325-4A09-82FF-57A14573B3F3}"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83A4E5DA-ACA8-4791-9612-C7EFA5F017A5}" type="slidenum">
              <a:rPr lang="en-US"/>
              <a:pPr/>
              <a:t>23</a:t>
            </a:fld>
            <a:endParaRPr lang="en-US" dirty="0"/>
          </a:p>
        </p:txBody>
      </p:sp>
      <p:sp>
        <p:nvSpPr>
          <p:cNvPr id="5121" name="Rectangle 1"/>
          <p:cNvSpPr txBox="1">
            <a:spLocks noGrp="1" noRot="1" noChangeAspect="1" noChangeArrowheads="1"/>
          </p:cNvSpPr>
          <p:nvPr>
            <p:ph type="sldImg"/>
          </p:nvPr>
        </p:nvSpPr>
        <p:spPr bwMode="auto">
          <a:xfrm>
            <a:off x="911225" y="752475"/>
            <a:ext cx="4953000" cy="37147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678099" y="4704412"/>
            <a:ext cx="5420637" cy="4369834"/>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CFD552E0-3977-4669-99A4-75E62ADA85B9}" type="slidenum">
              <a:rPr lang="en-US"/>
              <a:pPr/>
              <a:t>24</a:t>
            </a:fld>
            <a:endParaRPr lang="en-US" dirty="0"/>
          </a:p>
        </p:txBody>
      </p:sp>
      <p:sp>
        <p:nvSpPr>
          <p:cNvPr id="6145" name="Rectangle 1"/>
          <p:cNvSpPr txBox="1">
            <a:spLocks noGrp="1" noRot="1" noChangeAspect="1" noChangeArrowheads="1"/>
          </p:cNvSpPr>
          <p:nvPr>
            <p:ph type="sldImg"/>
          </p:nvPr>
        </p:nvSpPr>
        <p:spPr bwMode="auto">
          <a:xfrm>
            <a:off x="911225" y="752475"/>
            <a:ext cx="4953000" cy="3714750"/>
          </a:xfrm>
          <a:prstGeom prst="rect">
            <a:avLst/>
          </a:prstGeom>
          <a:solidFill>
            <a:srgbClr val="FFFFFF"/>
          </a:solidFill>
          <a:ln>
            <a:solidFill>
              <a:srgbClr val="000000"/>
            </a:solidFill>
            <a:miter lim="800000"/>
            <a:headEnd/>
            <a:tailEnd/>
          </a:ln>
        </p:spPr>
      </p:sp>
      <p:sp>
        <p:nvSpPr>
          <p:cNvPr id="6146" name="Rectangle 2"/>
          <p:cNvSpPr txBox="1">
            <a:spLocks noGrp="1" noChangeArrowheads="1"/>
          </p:cNvSpPr>
          <p:nvPr>
            <p:ph type="body" idx="1"/>
          </p:nvPr>
        </p:nvSpPr>
        <p:spPr bwMode="auto">
          <a:xfrm>
            <a:off x="678099" y="4704412"/>
            <a:ext cx="5420637" cy="4457387"/>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txBox="1">
            <a:spLocks noGrp="1" noRot="1" noChangeAspect="1" noChangeArrowheads="1" noTextEdit="1"/>
          </p:cNvSpPr>
          <p:nvPr>
            <p:ph type="sldImg"/>
          </p:nvPr>
        </p:nvSpPr>
        <p:spPr>
          <a:xfrm>
            <a:off x="1129242" y="753269"/>
            <a:ext cx="4516967" cy="3714750"/>
          </a:xfrm>
          <a:solidFill>
            <a:srgbClr val="FFFFFF"/>
          </a:solidFill>
          <a:ln>
            <a:solidFill>
              <a:srgbClr val="000000"/>
            </a:solidFill>
            <a:miter lim="800000"/>
          </a:ln>
        </p:spPr>
      </p:sp>
      <p:sp>
        <p:nvSpPr>
          <p:cNvPr id="5123" name="Rectangle 2"/>
          <p:cNvSpPr txBox="1">
            <a:spLocks noGrp="1" noChangeArrowheads="1"/>
          </p:cNvSpPr>
          <p:nvPr>
            <p:ph type="body" idx="1"/>
          </p:nvPr>
        </p:nvSpPr>
        <p:spPr>
          <a:xfrm>
            <a:off x="677546" y="4705350"/>
            <a:ext cx="5418792" cy="4457700"/>
          </a:xfrm>
          <a:noFill/>
        </p:spPr>
        <p:txBody>
          <a:bodyPr wrap="none" anchor="ctr"/>
          <a:lstStyle/>
          <a:p>
            <a:endParaRPr lang="en-US"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Grp="1" noRot="1" noChangeAspect="1" noChangeArrowheads="1" noTextEdit="1"/>
          </p:cNvSpPr>
          <p:nvPr>
            <p:ph type="sldImg"/>
          </p:nvPr>
        </p:nvSpPr>
        <p:spPr>
          <a:xfrm>
            <a:off x="1129242" y="753269"/>
            <a:ext cx="4516967" cy="3714750"/>
          </a:xfrm>
          <a:solidFill>
            <a:srgbClr val="FFFFFF"/>
          </a:solidFill>
          <a:ln>
            <a:solidFill>
              <a:srgbClr val="000000"/>
            </a:solidFill>
            <a:miter lim="800000"/>
          </a:ln>
        </p:spPr>
      </p:sp>
      <p:sp>
        <p:nvSpPr>
          <p:cNvPr id="5123" name="Rectangle 2"/>
          <p:cNvSpPr>
            <a:spLocks noGrp="1" noChangeArrowheads="1"/>
          </p:cNvSpPr>
          <p:nvPr>
            <p:ph type="body" idx="1"/>
          </p:nvPr>
        </p:nvSpPr>
        <p:spPr>
          <a:xfrm>
            <a:off x="677546" y="4705350"/>
            <a:ext cx="5418792" cy="4457700"/>
          </a:xfrm>
          <a:noFill/>
        </p:spPr>
        <p:txBody>
          <a:bodyPr wrap="none" anchor="ctr"/>
          <a:lstStyle/>
          <a:p>
            <a:endParaRPr lang="en-US"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Grp="1" noRot="1" noChangeAspect="1" noChangeArrowheads="1" noTextEdit="1"/>
          </p:cNvSpPr>
          <p:nvPr>
            <p:ph type="sldImg"/>
          </p:nvPr>
        </p:nvSpPr>
        <p:spPr>
          <a:xfrm>
            <a:off x="1129242" y="753269"/>
            <a:ext cx="4516967" cy="3714750"/>
          </a:xfrm>
          <a:solidFill>
            <a:srgbClr val="FFFFFF"/>
          </a:solidFill>
          <a:ln>
            <a:solidFill>
              <a:srgbClr val="000000"/>
            </a:solidFill>
            <a:miter lim="800000"/>
          </a:ln>
        </p:spPr>
      </p:sp>
      <p:sp>
        <p:nvSpPr>
          <p:cNvPr id="5123" name="Rectangle 2"/>
          <p:cNvSpPr>
            <a:spLocks noGrp="1" noChangeArrowheads="1"/>
          </p:cNvSpPr>
          <p:nvPr>
            <p:ph type="body" idx="1"/>
          </p:nvPr>
        </p:nvSpPr>
        <p:spPr>
          <a:xfrm>
            <a:off x="677546" y="4705350"/>
            <a:ext cx="5418792" cy="4457700"/>
          </a:xfrm>
          <a:noFill/>
        </p:spPr>
        <p:txBody>
          <a:bodyPr wrap="none" anchor="ctr"/>
          <a:lstStyle/>
          <a:p>
            <a:endParaRPr lang="en-US" dirty="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defRPr>
                <a:solidFill>
                  <a:srgbClr val="7030A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p:txBody>
          <a:bodyPr/>
          <a:lstStyle>
            <a:lvl1pPr>
              <a:defRPr/>
            </a:lvl1pPr>
          </a:lstStyle>
          <a:p>
            <a:fld id="{A38E5970-8392-4641-AB7F-FB7555018ED6}" type="datetime1">
              <a:rPr lang="en-US"/>
              <a:pPr/>
              <a:t>6/5/2012</a:t>
            </a:fld>
            <a:endParaRPr lang="en-GB" dirty="0"/>
          </a:p>
        </p:txBody>
      </p:sp>
      <p:sp>
        <p:nvSpPr>
          <p:cNvPr id="5" name="Rectangle 6"/>
          <p:cNvSpPr>
            <a:spLocks noGrp="1" noChangeArrowheads="1"/>
          </p:cNvSpPr>
          <p:nvPr>
            <p:ph type="sldNum" sz="quarter" idx="11"/>
          </p:nvPr>
        </p:nvSpPr>
        <p:spPr/>
        <p:txBody>
          <a:bodyPr/>
          <a:lstStyle>
            <a:lvl1pPr>
              <a:defRPr>
                <a:solidFill>
                  <a:schemeClr val="tx1"/>
                </a:solidFill>
              </a:defRPr>
            </a:lvl1pPr>
          </a:lstStyle>
          <a:p>
            <a:fld id="{0869A2EE-E9D2-4EE1-A1BA-70821D7301A4}" type="slidenum">
              <a:rPr lang="en-GB"/>
              <a:pPr/>
              <a:t>‹#›</a:t>
            </a:fld>
            <a:endParaRPr lang="en-GB" dirty="0"/>
          </a:p>
        </p:txBody>
      </p:sp>
      <p:sp>
        <p:nvSpPr>
          <p:cNvPr id="6" name="Rectangle 7"/>
          <p:cNvSpPr>
            <a:spLocks noGrp="1" noChangeArrowheads="1"/>
          </p:cNvSpPr>
          <p:nvPr>
            <p:ph type="ftr" sz="quarter" idx="12"/>
          </p:nvPr>
        </p:nvSpPr>
        <p:spPr>
          <a:xfrm>
            <a:off x="3124200" y="6245225"/>
            <a:ext cx="2895600" cy="476250"/>
          </a:xfrm>
        </p:spPr>
        <p:txBody>
          <a:bodyPr wrap="square" lIns="91440" tIns="45720" rIns="91440" bIns="45720" anchor="t"/>
          <a:lstStyle>
            <a:lvl1pPr>
              <a:spcBef>
                <a:spcPct val="20000"/>
              </a:spcBef>
              <a:defRPr sz="1400">
                <a:solidFill>
                  <a:srgbClr val="3366FF"/>
                </a:solidFill>
                <a:latin typeface="Trebuchet MS" pitchFamily="34" charset="0"/>
              </a:defRPr>
            </a:lvl1pPr>
          </a:lstStyle>
          <a:p>
            <a:pPr>
              <a:defRPr/>
            </a:pPr>
            <a:r>
              <a:rPr lang="en-US" dirty="0"/>
              <a:t>WLCG MB </a:t>
            </a:r>
            <a:r>
              <a:rPr lang="en-US" dirty="0" smtClean="0"/>
              <a:t>Report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98465"/>
            <a:ext cx="1943100" cy="56975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98465"/>
            <a:ext cx="5676900" cy="569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06D8A33-F902-4DE8-A189-F6ED732E41F4}" type="datetime1">
              <a:rPr lang="en-US"/>
              <a:pPr/>
              <a:t>6/5/2012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6" name="Rectangle 6"/>
          <p:cNvSpPr>
            <a:spLocks noGrp="1" noChangeArrowheads="1"/>
          </p:cNvSpPr>
          <p:nvPr>
            <p:ph type="sldNum" sz="quarter" idx="12"/>
          </p:nvPr>
        </p:nvSpPr>
        <p:spPr>
          <a:ln/>
        </p:spPr>
        <p:txBody>
          <a:bodyPr/>
          <a:lstStyle>
            <a:lvl1pPr>
              <a:defRPr/>
            </a:lvl1pPr>
          </a:lstStyle>
          <a:p>
            <a:fld id="{80CC4E47-85F2-4773-88F3-6EAEC03BF187}"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98463"/>
            <a:ext cx="7772400" cy="762000"/>
          </a:xfrm>
        </p:spPr>
        <p:txBody>
          <a:bodyPr/>
          <a:lstStyle/>
          <a:p>
            <a:r>
              <a:rPr lang="en-US" smtClean="0"/>
              <a:t>Click to edit Master title style</a:t>
            </a:r>
            <a:endParaRPr lang="en-US"/>
          </a:p>
        </p:txBody>
      </p:sp>
      <p:sp>
        <p:nvSpPr>
          <p:cNvPr id="3" name="Content Placeholder 2"/>
          <p:cNvSpPr>
            <a:spLocks noGrp="1"/>
          </p:cNvSpPr>
          <p:nvPr>
            <p:ph idx="1"/>
          </p:nvPr>
        </p:nvSpPr>
        <p:spPr>
          <a:xfrm>
            <a:off x="685800" y="1319213"/>
            <a:ext cx="7772400" cy="4776787"/>
          </a:xfrm>
        </p:spPr>
        <p:txBody>
          <a:bodyPr/>
          <a:lstStyle>
            <a:lvl3pPr>
              <a:defRPr sz="1800">
                <a:solidFill>
                  <a:srgbClr val="FF0000"/>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fld id="{662CEF2D-6756-4D8A-9C59-B47050D0A8F7}" type="datetime1">
              <a:rPr lang="en-US"/>
              <a:pPr/>
              <a:t>6/5/2012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6" name="Rectangle 6"/>
          <p:cNvSpPr>
            <a:spLocks noGrp="1" noChangeArrowheads="1"/>
          </p:cNvSpPr>
          <p:nvPr>
            <p:ph type="sldNum" sz="quarter" idx="12"/>
          </p:nvPr>
        </p:nvSpPr>
        <p:spPr>
          <a:ln/>
        </p:spPr>
        <p:txBody>
          <a:bodyPr/>
          <a:lstStyle>
            <a:lvl1pPr>
              <a:defRPr/>
            </a:lvl1pPr>
          </a:lstStyle>
          <a:p>
            <a:fld id="{755E29D2-4A77-49BA-83F6-16A360ACB20F}"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457200" y="142875"/>
            <a:ext cx="8223250" cy="1401763"/>
          </a:xfrm>
        </p:spPr>
        <p:txBody>
          <a:bodyPr/>
          <a:lstStyle/>
          <a:p>
            <a:r>
              <a:rPr lang="fr-FR" smtClean="0"/>
              <a:t>Cliquez pour modifier le style du titre</a:t>
            </a:r>
            <a:endParaRPr lang="en-US"/>
          </a:p>
        </p:txBody>
      </p:sp>
      <p:sp>
        <p:nvSpPr>
          <p:cNvPr id="3" name="Espace réservé de la date 2"/>
          <p:cNvSpPr>
            <a:spLocks noGrp="1"/>
          </p:cNvSpPr>
          <p:nvPr>
            <p:ph type="dt" idx="10"/>
          </p:nvPr>
        </p:nvSpPr>
        <p:spPr>
          <a:xfrm>
            <a:off x="457200" y="6356350"/>
            <a:ext cx="2127250" cy="358775"/>
          </a:xfrm>
        </p:spPr>
        <p:txBody>
          <a:bodyPr/>
          <a:lstStyle>
            <a:lvl1pPr>
              <a:defRPr/>
            </a:lvl1pPr>
          </a:lstStyle>
          <a:p>
            <a:endParaRPr lang="en-GB" dirty="0"/>
          </a:p>
        </p:txBody>
      </p:sp>
      <p:sp>
        <p:nvSpPr>
          <p:cNvPr id="4" name="Espace réservé du pied de page 3"/>
          <p:cNvSpPr>
            <a:spLocks noGrp="1"/>
          </p:cNvSpPr>
          <p:nvPr>
            <p:ph type="ftr" idx="11"/>
          </p:nvPr>
        </p:nvSpPr>
        <p:spPr>
          <a:xfrm>
            <a:off x="3124200" y="6356350"/>
            <a:ext cx="2889250" cy="358775"/>
          </a:xfrm>
        </p:spPr>
        <p:txBody>
          <a:bodyPr/>
          <a:lstStyle>
            <a:lvl1pPr>
              <a:defRPr/>
            </a:lvl1pPr>
          </a:lstStyle>
          <a:p>
            <a:endParaRPr lang="en-US" dirty="0"/>
          </a:p>
        </p:txBody>
      </p:sp>
      <p:sp>
        <p:nvSpPr>
          <p:cNvPr id="5" name="Espace réservé du numéro de diapositive 4"/>
          <p:cNvSpPr>
            <a:spLocks noGrp="1"/>
          </p:cNvSpPr>
          <p:nvPr>
            <p:ph type="sldNum" idx="12"/>
          </p:nvPr>
        </p:nvSpPr>
        <p:spPr>
          <a:xfrm>
            <a:off x="6553200" y="6356350"/>
            <a:ext cx="2127250" cy="598488"/>
          </a:xfrm>
        </p:spPr>
        <p:txBody>
          <a:bodyPr/>
          <a:lstStyle>
            <a:lvl1pPr>
              <a:defRPr/>
            </a:lvl1pPr>
          </a:lstStyle>
          <a:p>
            <a:fld id="{CC187A25-B1C8-406D-94E0-4B699F9CB33F}" type="slidenum">
              <a:rPr lang="en-US"/>
              <a:pPr/>
              <a:t>‹#›</a:t>
            </a:fld>
            <a:fld id="{1F0593FC-E6EE-403E-9F90-3EDE063E1948}"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4"/>
          <p:cNvSpPr txBox="1">
            <a:spLocks noChangeArrowheads="1"/>
          </p:cNvSpPr>
          <p:nvPr userDrawn="1"/>
        </p:nvSpPr>
        <p:spPr bwMode="auto">
          <a:xfrm>
            <a:off x="-228600" y="6111875"/>
            <a:ext cx="18288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rgbClr val="3366FF"/>
                </a:solidFill>
                <a:latin typeface="Trebuchet MS" charset="0"/>
                <a:ea typeface="ＭＳ Ｐゴシック" charset="0"/>
                <a:cs typeface="ＭＳ Ｐゴシック" charset="0"/>
              </a:defRPr>
            </a:lvl1pPr>
            <a:lvl2pPr marL="742950" indent="-285750" eaLnBrk="0" hangingPunct="0">
              <a:defRPr sz="2400">
                <a:solidFill>
                  <a:srgbClr val="3366FF"/>
                </a:solidFill>
                <a:latin typeface="Trebuchet MS" charset="0"/>
                <a:ea typeface="ＭＳ Ｐゴシック" charset="0"/>
              </a:defRPr>
            </a:lvl2pPr>
            <a:lvl3pPr marL="1143000" indent="-228600" eaLnBrk="0" hangingPunct="0">
              <a:defRPr sz="2400">
                <a:solidFill>
                  <a:srgbClr val="3366FF"/>
                </a:solidFill>
                <a:latin typeface="Trebuchet MS" charset="0"/>
                <a:ea typeface="ＭＳ Ｐゴシック" charset="0"/>
              </a:defRPr>
            </a:lvl3pPr>
            <a:lvl4pPr marL="1600200" indent="-228600" eaLnBrk="0" hangingPunct="0">
              <a:defRPr sz="2400">
                <a:solidFill>
                  <a:srgbClr val="3366FF"/>
                </a:solidFill>
                <a:latin typeface="Trebuchet MS" charset="0"/>
                <a:ea typeface="ＭＳ Ｐゴシック" charset="0"/>
              </a:defRPr>
            </a:lvl4pPr>
            <a:lvl5pPr marL="2057400" indent="-228600" eaLnBrk="0" hangingPunct="0">
              <a:defRPr sz="2400">
                <a:solidFill>
                  <a:srgbClr val="3366FF"/>
                </a:solidFill>
                <a:latin typeface="Trebuchet MS" charset="0"/>
                <a:ea typeface="ＭＳ Ｐゴシック" charset="0"/>
              </a:defRPr>
            </a:lvl5pPr>
            <a:lvl6pPr marL="2514600" indent="-228600" eaLnBrk="0" fontAlgn="base" hangingPunct="0">
              <a:spcBef>
                <a:spcPct val="20000"/>
              </a:spcBef>
              <a:spcAft>
                <a:spcPct val="0"/>
              </a:spcAft>
              <a:defRPr sz="2400">
                <a:solidFill>
                  <a:srgbClr val="3366FF"/>
                </a:solidFill>
                <a:latin typeface="Trebuchet MS" charset="0"/>
                <a:ea typeface="ＭＳ Ｐゴシック" charset="0"/>
              </a:defRPr>
            </a:lvl6pPr>
            <a:lvl7pPr marL="2971800" indent="-228600" eaLnBrk="0" fontAlgn="base" hangingPunct="0">
              <a:spcBef>
                <a:spcPct val="20000"/>
              </a:spcBef>
              <a:spcAft>
                <a:spcPct val="0"/>
              </a:spcAft>
              <a:defRPr sz="2400">
                <a:solidFill>
                  <a:srgbClr val="3366FF"/>
                </a:solidFill>
                <a:latin typeface="Trebuchet MS" charset="0"/>
                <a:ea typeface="ＭＳ Ｐゴシック" charset="0"/>
              </a:defRPr>
            </a:lvl7pPr>
            <a:lvl8pPr marL="3429000" indent="-228600" eaLnBrk="0" fontAlgn="base" hangingPunct="0">
              <a:spcBef>
                <a:spcPct val="20000"/>
              </a:spcBef>
              <a:spcAft>
                <a:spcPct val="0"/>
              </a:spcAft>
              <a:defRPr sz="2400">
                <a:solidFill>
                  <a:srgbClr val="3366FF"/>
                </a:solidFill>
                <a:latin typeface="Trebuchet MS" charset="0"/>
                <a:ea typeface="ＭＳ Ｐゴシック" charset="0"/>
              </a:defRPr>
            </a:lvl8pPr>
            <a:lvl9pPr marL="3886200" indent="-228600" eaLnBrk="0" fontAlgn="base" hangingPunct="0">
              <a:spcBef>
                <a:spcPct val="20000"/>
              </a:spcBef>
              <a:spcAft>
                <a:spcPct val="0"/>
              </a:spcAft>
              <a:defRPr sz="2400">
                <a:solidFill>
                  <a:srgbClr val="3366FF"/>
                </a:solidFill>
                <a:latin typeface="Trebuchet MS" charset="0"/>
                <a:ea typeface="ＭＳ Ｐゴシック" charset="0"/>
              </a:defRPr>
            </a:lvl9pPr>
          </a:lstStyle>
          <a:p>
            <a:pPr algn="ctr" eaLnBrk="1" hangingPunct="1">
              <a:spcBef>
                <a:spcPct val="0"/>
              </a:spcBef>
              <a:defRPr/>
            </a:pPr>
            <a:r>
              <a:rPr lang="en-US" sz="1400" dirty="0" smtClean="0">
                <a:solidFill>
                  <a:schemeClr val="tx1"/>
                </a:solidFill>
                <a:latin typeface="Comic Sans MS" charset="0"/>
              </a:rPr>
              <a:t>Maria Girone</a:t>
            </a:r>
          </a:p>
          <a:p>
            <a:pPr algn="ctr" eaLnBrk="1" hangingPunct="1">
              <a:spcBef>
                <a:spcPct val="0"/>
              </a:spcBef>
              <a:defRPr/>
            </a:pPr>
            <a:r>
              <a:rPr lang="en-US" sz="1400" dirty="0" smtClean="0">
                <a:solidFill>
                  <a:schemeClr val="tx1"/>
                </a:solidFill>
                <a:latin typeface="Comic Sans MS" charset="0"/>
              </a:rPr>
              <a:t>CERN - IT</a:t>
            </a:r>
            <a:endParaRPr lang="en-US" sz="1600" b="1" dirty="0" smtClean="0">
              <a:solidFill>
                <a:schemeClr val="tx1"/>
              </a:solidFill>
              <a:latin typeface="Comic Sans MS" charset="0"/>
            </a:endParaRPr>
          </a:p>
        </p:txBody>
      </p:sp>
      <p:pic>
        <p:nvPicPr>
          <p:cNvPr id="5" name="Picture 5"/>
          <p:cNvPicPr>
            <a:picLocks noChangeAspect="1" noChangeArrowheads="1"/>
          </p:cNvPicPr>
          <p:nvPr userDrawn="1"/>
        </p:nvPicPr>
        <p:blipFill>
          <a:blip r:embed="rId2" cstate="print"/>
          <a:srcRect/>
          <a:stretch>
            <a:fillRect/>
          </a:stretch>
        </p:blipFill>
        <p:spPr bwMode="auto">
          <a:xfrm>
            <a:off x="8540750" y="6248400"/>
            <a:ext cx="527050" cy="533400"/>
          </a:xfrm>
          <a:prstGeom prst="rect">
            <a:avLst/>
          </a:prstGeom>
          <a:noFill/>
          <a:ln w="9525">
            <a:noFill/>
            <a:miter lim="800000"/>
            <a:headEnd/>
            <a:tailEnd/>
          </a:ln>
        </p:spPr>
      </p:pic>
      <p:pic>
        <p:nvPicPr>
          <p:cNvPr id="6" name="Picture 6" descr="banner1"/>
          <p:cNvPicPr>
            <a:picLocks noChangeAspect="1" noChangeArrowheads="1"/>
          </p:cNvPicPr>
          <p:nvPr userDrawn="1"/>
        </p:nvPicPr>
        <p:blipFill>
          <a:blip r:embed="rId3" cstate="print"/>
          <a:srcRect/>
          <a:stretch>
            <a:fillRect/>
          </a:stretch>
        </p:blipFill>
        <p:spPr bwMode="auto">
          <a:xfrm>
            <a:off x="1104900" y="0"/>
            <a:ext cx="8039100" cy="884238"/>
          </a:xfrm>
          <a:prstGeom prst="rect">
            <a:avLst/>
          </a:prstGeom>
          <a:noFill/>
          <a:ln w="9525">
            <a:noFill/>
            <a:miter lim="800000"/>
            <a:headEnd/>
            <a:tailEnd/>
          </a:ln>
        </p:spPr>
      </p:pic>
      <p:pic>
        <p:nvPicPr>
          <p:cNvPr id="7" name="Picture 7" descr="lato3"/>
          <p:cNvPicPr>
            <a:picLocks noChangeAspect="1" noChangeArrowheads="1"/>
          </p:cNvPicPr>
          <p:nvPr userDrawn="1"/>
        </p:nvPicPr>
        <p:blipFill>
          <a:blip r:embed="rId4" cstate="print"/>
          <a:srcRect/>
          <a:stretch>
            <a:fillRect/>
          </a:stretch>
        </p:blipFill>
        <p:spPr bwMode="auto">
          <a:xfrm>
            <a:off x="0" y="0"/>
            <a:ext cx="1204913" cy="6096000"/>
          </a:xfrm>
          <a:prstGeom prst="rect">
            <a:avLst/>
          </a:prstGeom>
          <a:noFill/>
          <a:ln w="9525">
            <a:noFill/>
            <a:miter lim="800000"/>
            <a:headEnd/>
            <a:tailEnd/>
          </a:ln>
        </p:spPr>
      </p:pic>
      <p:sp>
        <p:nvSpPr>
          <p:cNvPr id="815106" name="Rectangle 2"/>
          <p:cNvSpPr>
            <a:spLocks noGrp="1" noChangeArrowheads="1"/>
          </p:cNvSpPr>
          <p:nvPr>
            <p:ph type="ctrTitle"/>
          </p:nvPr>
        </p:nvSpPr>
        <p:spPr>
          <a:xfrm>
            <a:off x="2057400" y="1752602"/>
            <a:ext cx="6553200" cy="1470025"/>
          </a:xfrm>
        </p:spPr>
        <p:txBody>
          <a:bodyPr/>
          <a:lstStyle>
            <a:lvl1pPr algn="ctr">
              <a:defRPr sz="3600" b="1"/>
            </a:lvl1pPr>
          </a:lstStyle>
          <a:p>
            <a:r>
              <a:rPr lang="en-US"/>
              <a:t>Click to edit Master title style</a:t>
            </a:r>
          </a:p>
        </p:txBody>
      </p:sp>
      <p:sp>
        <p:nvSpPr>
          <p:cNvPr id="815107" name="Rectangle 3"/>
          <p:cNvSpPr>
            <a:spLocks noGrp="1" noChangeArrowheads="1"/>
          </p:cNvSpPr>
          <p:nvPr>
            <p:ph type="subTitle" idx="1"/>
          </p:nvPr>
        </p:nvSpPr>
        <p:spPr>
          <a:xfrm>
            <a:off x="2133600" y="3657600"/>
            <a:ext cx="6400800" cy="1752600"/>
          </a:xfrm>
        </p:spPr>
        <p:txBody>
          <a:bodyPr/>
          <a:lstStyle>
            <a:lvl1pPr marL="0" indent="0" algn="ctr">
              <a:buFontTx/>
              <a:buNone/>
              <a:defRPr sz="2400">
                <a:solidFill>
                  <a:srgbClr val="E10000"/>
                </a:solidFill>
              </a:defRPr>
            </a:lvl1pPr>
          </a:lstStyle>
          <a:p>
            <a:r>
              <a:rPr lang="en-US"/>
              <a:t>Click to edit Master subtitle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51CF106C-A219-44D4-BDCD-2D5E8354CAD5}" type="datetime1">
              <a:rPr lang="en-US"/>
              <a:pPr/>
              <a:t>6/5/2012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6" name="Rectangle 6"/>
          <p:cNvSpPr>
            <a:spLocks noGrp="1" noChangeArrowheads="1"/>
          </p:cNvSpPr>
          <p:nvPr>
            <p:ph type="sldNum" sz="quarter" idx="12"/>
          </p:nvPr>
        </p:nvSpPr>
        <p:spPr>
          <a:ln/>
        </p:spPr>
        <p:txBody>
          <a:bodyPr/>
          <a:lstStyle>
            <a:lvl1pPr>
              <a:defRPr/>
            </a:lvl1pPr>
          </a:lstStyle>
          <a:p>
            <a:fld id="{542BF080-8EB1-4132-93CA-50049929E263}" type="slidenum">
              <a:rPr lang="en-GB"/>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ftr" sz="quarter" idx="10"/>
          </p:nvPr>
        </p:nvSpPr>
        <p:spPr>
          <a:ln/>
        </p:spPr>
        <p:txBody>
          <a:bodyPr/>
          <a:lstStyle>
            <a:lvl1pPr>
              <a:defRPr/>
            </a:lvl1pPr>
          </a:lstStyle>
          <a:p>
            <a:pPr>
              <a:defRPr/>
            </a:pPr>
            <a:r>
              <a:rPr lang="en-US" dirty="0"/>
              <a:t>WLCG MB Report  WLCG Service Report</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0199763-76FB-45D5-A137-18FEBF528D7B}" type="datetime1">
              <a:rPr lang="en-US"/>
              <a:pPr/>
              <a:t>6/5/2012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6" name="Slide Number Placeholder 5"/>
          <p:cNvSpPr>
            <a:spLocks noGrp="1"/>
          </p:cNvSpPr>
          <p:nvPr>
            <p:ph type="sldNum" sz="quarter" idx="12"/>
          </p:nvPr>
        </p:nvSpPr>
        <p:spPr/>
        <p:txBody>
          <a:bodyPr/>
          <a:lstStyle>
            <a:lvl1pPr>
              <a:defRPr/>
            </a:lvl1pPr>
          </a:lstStyle>
          <a:p>
            <a:fld id="{D47CCA54-4E1C-4D6C-9B9A-05B1E6E522EB}" type="slidenum">
              <a:rPr lang="en-US"/>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BA6942-B287-4204-919E-763E0B8607C8}" type="datetime1">
              <a:rPr lang="en-US"/>
              <a:pPr/>
              <a:t>6/5/2012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6" name="Slide Number Placeholder 5"/>
          <p:cNvSpPr>
            <a:spLocks noGrp="1"/>
          </p:cNvSpPr>
          <p:nvPr>
            <p:ph type="sldNum" sz="quarter" idx="12"/>
          </p:nvPr>
        </p:nvSpPr>
        <p:spPr/>
        <p:txBody>
          <a:bodyPr/>
          <a:lstStyle>
            <a:lvl1pPr>
              <a:defRPr/>
            </a:lvl1pPr>
          </a:lstStyle>
          <a:p>
            <a:fld id="{A576356D-CA4E-49AE-9477-9CEDE40A3078}" type="slidenum">
              <a:rPr lang="en-US"/>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6D7A8501-1647-4BBD-AB00-53F6EA213F39}" type="datetime1">
              <a:rPr lang="en-US"/>
              <a:pPr/>
              <a:t>6/5/2012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6" name="Slide Number Placeholder 5"/>
          <p:cNvSpPr>
            <a:spLocks noGrp="1"/>
          </p:cNvSpPr>
          <p:nvPr>
            <p:ph type="sldNum" sz="quarter" idx="12"/>
          </p:nvPr>
        </p:nvSpPr>
        <p:spPr/>
        <p:txBody>
          <a:bodyPr/>
          <a:lstStyle>
            <a:lvl1pPr>
              <a:defRPr/>
            </a:lvl1pPr>
          </a:lstStyle>
          <a:p>
            <a:fld id="{2704026F-74D3-491E-9ED4-101AAB3454E7}" type="slidenum">
              <a:rPr lang="en-US"/>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DB7AF4F8-3F67-4333-9C9A-2431C702341F}" type="datetime1">
              <a:rPr lang="en-US"/>
              <a:pPr/>
              <a:t>6/5/2012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7" name="Slide Number Placeholder 5"/>
          <p:cNvSpPr>
            <a:spLocks noGrp="1"/>
          </p:cNvSpPr>
          <p:nvPr>
            <p:ph type="sldNum" sz="quarter" idx="12"/>
          </p:nvPr>
        </p:nvSpPr>
        <p:spPr/>
        <p:txBody>
          <a:bodyPr/>
          <a:lstStyle>
            <a:lvl1pPr>
              <a:defRPr/>
            </a:lvl1pPr>
          </a:lstStyle>
          <a:p>
            <a:fld id="{48EDB081-946F-4771-8EF3-6FC3C0A74926}" type="slidenum">
              <a:rPr lang="en-US"/>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07AB1C28-9563-48D1-AD0C-83C3EBD3AEA3}" type="datetime1">
              <a:rPr lang="en-US"/>
              <a:pPr/>
              <a:t>6/5/2012</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9" name="Slide Number Placeholder 5"/>
          <p:cNvSpPr>
            <a:spLocks noGrp="1"/>
          </p:cNvSpPr>
          <p:nvPr>
            <p:ph type="sldNum" sz="quarter" idx="12"/>
          </p:nvPr>
        </p:nvSpPr>
        <p:spPr/>
        <p:txBody>
          <a:bodyPr/>
          <a:lstStyle>
            <a:lvl1pPr>
              <a:defRPr/>
            </a:lvl1pPr>
          </a:lstStyle>
          <a:p>
            <a:fld id="{8152003F-5539-4964-B3D2-287E341FD272}" type="slidenum">
              <a:rPr lang="en-US"/>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5A9A9C0-FEB2-4A34-95B0-0CD05A98D30B}" type="datetime1">
              <a:rPr lang="en-US"/>
              <a:pPr/>
              <a:t>6/5/2012</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5" name="Slide Number Placeholder 5"/>
          <p:cNvSpPr>
            <a:spLocks noGrp="1"/>
          </p:cNvSpPr>
          <p:nvPr>
            <p:ph type="sldNum" sz="quarter" idx="12"/>
          </p:nvPr>
        </p:nvSpPr>
        <p:spPr/>
        <p:txBody>
          <a:bodyPr/>
          <a:lstStyle>
            <a:lvl1pPr>
              <a:defRPr/>
            </a:lvl1pPr>
          </a:lstStyle>
          <a:p>
            <a:fld id="{0F03B2BB-783D-4763-9548-016A777C33B9}"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319213"/>
            <a:ext cx="3810000" cy="4776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19213"/>
            <a:ext cx="3810000" cy="4776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CF6379D9-6CEC-4C21-863D-237AE1D3280F}" type="datetime1">
              <a:rPr lang="en-US"/>
              <a:pPr/>
              <a:t>6/5/2012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7" name="Rectangle 6"/>
          <p:cNvSpPr>
            <a:spLocks noGrp="1" noChangeArrowheads="1"/>
          </p:cNvSpPr>
          <p:nvPr>
            <p:ph type="sldNum" sz="quarter" idx="12"/>
          </p:nvPr>
        </p:nvSpPr>
        <p:spPr>
          <a:ln/>
        </p:spPr>
        <p:txBody>
          <a:bodyPr/>
          <a:lstStyle>
            <a:lvl1pPr>
              <a:defRPr/>
            </a:lvl1pPr>
          </a:lstStyle>
          <a:p>
            <a:fld id="{5617123A-A773-4597-98B3-AEFFB2F839C8}" type="slidenum">
              <a:rPr lang="en-GB"/>
              <a:pPr/>
              <a:t>‹#›</a:t>
            </a:fld>
            <a:endParaRPr lang="en-GB"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1839590-9AEA-4DE8-BCD3-EB978336499E}" type="datetime1">
              <a:rPr lang="en-US"/>
              <a:pPr/>
              <a:t>6/5/2012</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4" name="Slide Number Placeholder 5"/>
          <p:cNvSpPr>
            <a:spLocks noGrp="1"/>
          </p:cNvSpPr>
          <p:nvPr>
            <p:ph type="sldNum" sz="quarter" idx="12"/>
          </p:nvPr>
        </p:nvSpPr>
        <p:spPr/>
        <p:txBody>
          <a:bodyPr/>
          <a:lstStyle>
            <a:lvl1pPr>
              <a:defRPr/>
            </a:lvl1pPr>
          </a:lstStyle>
          <a:p>
            <a:fld id="{6E1852FD-C4FE-4F94-A09B-D03877B18465}" type="slidenum">
              <a:rPr lang="en-US"/>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D19A85C-9401-49A9-80E0-7E81028546D9}" type="datetime1">
              <a:rPr lang="en-US"/>
              <a:pPr/>
              <a:t>6/5/2012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7" name="Slide Number Placeholder 5"/>
          <p:cNvSpPr>
            <a:spLocks noGrp="1"/>
          </p:cNvSpPr>
          <p:nvPr>
            <p:ph type="sldNum" sz="quarter" idx="12"/>
          </p:nvPr>
        </p:nvSpPr>
        <p:spPr/>
        <p:txBody>
          <a:bodyPr/>
          <a:lstStyle>
            <a:lvl1pPr>
              <a:defRPr/>
            </a:lvl1pPr>
          </a:lstStyle>
          <a:p>
            <a:fld id="{2DB8784C-C24C-48BD-816A-79E78867FE3B}" type="slidenum">
              <a:rPr lang="en-US"/>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0FD2CE2-97AE-48E4-A2C5-A0EDDA27183A}" type="datetime1">
              <a:rPr lang="en-US"/>
              <a:pPr/>
              <a:t>6/5/2012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7" name="Slide Number Placeholder 5"/>
          <p:cNvSpPr>
            <a:spLocks noGrp="1"/>
          </p:cNvSpPr>
          <p:nvPr>
            <p:ph type="sldNum" sz="quarter" idx="12"/>
          </p:nvPr>
        </p:nvSpPr>
        <p:spPr/>
        <p:txBody>
          <a:bodyPr/>
          <a:lstStyle>
            <a:lvl1pPr>
              <a:defRPr/>
            </a:lvl1pPr>
          </a:lstStyle>
          <a:p>
            <a:fld id="{6340DF22-3132-4AED-AF9E-4A0500474B5D}" type="slidenum">
              <a:rPr lang="en-US"/>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E19D066-19FE-4756-99A1-6A57A45B2F86}" type="datetime1">
              <a:rPr lang="en-US"/>
              <a:pPr/>
              <a:t>6/5/2012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6" name="Slide Number Placeholder 5"/>
          <p:cNvSpPr>
            <a:spLocks noGrp="1"/>
          </p:cNvSpPr>
          <p:nvPr>
            <p:ph type="sldNum" sz="quarter" idx="12"/>
          </p:nvPr>
        </p:nvSpPr>
        <p:spPr/>
        <p:txBody>
          <a:bodyPr/>
          <a:lstStyle>
            <a:lvl1pPr>
              <a:defRPr/>
            </a:lvl1pPr>
          </a:lstStyle>
          <a:p>
            <a:fld id="{86E58333-3520-4B1A-A2E4-4484C315D4A3}" type="slidenum">
              <a:rPr lang="en-US"/>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7241FA1-43B5-4768-B7DE-1A073853D6FD}" type="datetime1">
              <a:rPr lang="en-US"/>
              <a:pPr/>
              <a:t>6/5/2012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WLCG MB Report  WLCG Service Report</a:t>
            </a:r>
          </a:p>
        </p:txBody>
      </p:sp>
      <p:sp>
        <p:nvSpPr>
          <p:cNvPr id="6" name="Slide Number Placeholder 5"/>
          <p:cNvSpPr>
            <a:spLocks noGrp="1"/>
          </p:cNvSpPr>
          <p:nvPr>
            <p:ph type="sldNum" sz="quarter" idx="12"/>
          </p:nvPr>
        </p:nvSpPr>
        <p:spPr/>
        <p:txBody>
          <a:bodyPr/>
          <a:lstStyle>
            <a:lvl1pPr>
              <a:defRPr/>
            </a:lvl1pPr>
          </a:lstStyle>
          <a:p>
            <a:fld id="{CF8D4988-26D7-4FCC-BB1B-A5E1626E22EC}" type="slidenum">
              <a:rPr lang="en-US"/>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A688707C-9260-4E55-BA72-38A559DF8C12}" type="datetime1">
              <a:rPr lang="en-US"/>
              <a:pPr/>
              <a:t>6/5/2012</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9" name="Rectangle 6"/>
          <p:cNvSpPr>
            <a:spLocks noGrp="1" noChangeArrowheads="1"/>
          </p:cNvSpPr>
          <p:nvPr>
            <p:ph type="sldNum" sz="quarter" idx="12"/>
          </p:nvPr>
        </p:nvSpPr>
        <p:spPr>
          <a:ln/>
        </p:spPr>
        <p:txBody>
          <a:bodyPr/>
          <a:lstStyle>
            <a:lvl1pPr>
              <a:defRPr/>
            </a:lvl1pPr>
          </a:lstStyle>
          <a:p>
            <a:fld id="{38586952-EE6F-4C3D-8437-1DC7AE1EC401}" type="slidenum">
              <a:rPr lang="en-GB"/>
              <a:pPr/>
              <a:t>‹#›</a:t>
            </a:fld>
            <a:endParaRPr lang="en-GB"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US" dirty="0"/>
              <a:t>WLCG MB Report  WLCG Service Report</a:t>
            </a:r>
            <a:endParaRPr lang="en-US" dirty="0">
              <a:solidFill>
                <a:srgbClr val="3861AA"/>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endParaRPr lang="en-GB" dirty="0"/>
          </a:p>
        </p:txBody>
      </p:sp>
      <p:sp>
        <p:nvSpPr>
          <p:cNvPr id="5" name="Rectangle 5"/>
          <p:cNvSpPr>
            <a:spLocks noGrp="1" noChangeArrowheads="1"/>
          </p:cNvSpPr>
          <p:nvPr>
            <p:ph type="sldNum" idx="11"/>
          </p:nvPr>
        </p:nvSpPr>
        <p:spPr>
          <a:ln/>
        </p:spPr>
        <p:txBody>
          <a:bodyPr/>
          <a:lstStyle>
            <a:lvl1pPr>
              <a:defRPr/>
            </a:lvl1pPr>
          </a:lstStyle>
          <a:p>
            <a:pPr>
              <a:defRPr/>
            </a:pPr>
            <a:fld id="{62B7D126-782A-4DDE-B8BA-9D14652F7CAA}" type="slidenum">
              <a:rPr lang="en-GB"/>
              <a:pPr>
                <a:defRPr/>
              </a:pPr>
              <a:t>‹#›</a:t>
            </a:fld>
            <a:endParaRPr lang="en-GB" dirty="0"/>
          </a:p>
        </p:txBody>
      </p:sp>
    </p:spTree>
    <p:extLst>
      <p:ext uri="{BB962C8B-B14F-4D97-AF65-F5344CB8AC3E}">
        <p14:creationId xmlns:p14="http://schemas.microsoft.com/office/powerpoint/2010/main" xmlns="" val="4115749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endParaRPr lang="en-GB" dirty="0"/>
          </a:p>
        </p:txBody>
      </p:sp>
      <p:sp>
        <p:nvSpPr>
          <p:cNvPr id="5" name="Rectangle 5"/>
          <p:cNvSpPr>
            <a:spLocks noGrp="1" noChangeArrowheads="1"/>
          </p:cNvSpPr>
          <p:nvPr>
            <p:ph type="sldNum" idx="11"/>
          </p:nvPr>
        </p:nvSpPr>
        <p:spPr>
          <a:ln/>
        </p:spPr>
        <p:txBody>
          <a:bodyPr/>
          <a:lstStyle>
            <a:lvl1pPr>
              <a:defRPr/>
            </a:lvl1pPr>
          </a:lstStyle>
          <a:p>
            <a:pPr>
              <a:defRPr/>
            </a:pPr>
            <a:fld id="{45505B50-455D-4F28-93F7-D4F164C3E0D1}" type="slidenum">
              <a:rPr lang="en-GB"/>
              <a:pPr>
                <a:defRPr/>
              </a:pPr>
              <a:t>‹#›</a:t>
            </a:fld>
            <a:endParaRPr lang="en-GB" dirty="0"/>
          </a:p>
        </p:txBody>
      </p:sp>
    </p:spTree>
    <p:extLst>
      <p:ext uri="{BB962C8B-B14F-4D97-AF65-F5344CB8AC3E}">
        <p14:creationId xmlns:p14="http://schemas.microsoft.com/office/powerpoint/2010/main" xmlns="" val="31159585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GB" dirty="0"/>
          </a:p>
        </p:txBody>
      </p:sp>
      <p:sp>
        <p:nvSpPr>
          <p:cNvPr id="5" name="Rectangle 5"/>
          <p:cNvSpPr>
            <a:spLocks noGrp="1" noChangeArrowheads="1"/>
          </p:cNvSpPr>
          <p:nvPr>
            <p:ph type="sldNum" idx="11"/>
          </p:nvPr>
        </p:nvSpPr>
        <p:spPr>
          <a:ln/>
        </p:spPr>
        <p:txBody>
          <a:bodyPr/>
          <a:lstStyle>
            <a:lvl1pPr>
              <a:defRPr/>
            </a:lvl1pPr>
          </a:lstStyle>
          <a:p>
            <a:pPr>
              <a:defRPr/>
            </a:pPr>
            <a:fld id="{3CE60719-D699-46CC-BCB2-3368836E9FE8}" type="slidenum">
              <a:rPr lang="en-GB"/>
              <a:pPr>
                <a:defRPr/>
              </a:pPr>
              <a:t>‹#›</a:t>
            </a:fld>
            <a:endParaRPr lang="en-GB" dirty="0"/>
          </a:p>
        </p:txBody>
      </p:sp>
    </p:spTree>
    <p:extLst>
      <p:ext uri="{BB962C8B-B14F-4D97-AF65-F5344CB8AC3E}">
        <p14:creationId xmlns:p14="http://schemas.microsoft.com/office/powerpoint/2010/main" xmlns="" val="22311359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endParaRPr lang="en-GB" dirty="0"/>
          </a:p>
        </p:txBody>
      </p:sp>
      <p:sp>
        <p:nvSpPr>
          <p:cNvPr id="6" name="Rectangle 5"/>
          <p:cNvSpPr>
            <a:spLocks noGrp="1" noChangeArrowheads="1"/>
          </p:cNvSpPr>
          <p:nvPr>
            <p:ph type="sldNum" idx="11"/>
          </p:nvPr>
        </p:nvSpPr>
        <p:spPr>
          <a:ln/>
        </p:spPr>
        <p:txBody>
          <a:bodyPr/>
          <a:lstStyle>
            <a:lvl1pPr>
              <a:defRPr/>
            </a:lvl1pPr>
          </a:lstStyle>
          <a:p>
            <a:pPr>
              <a:defRPr/>
            </a:pPr>
            <a:fld id="{F5FEC8FA-9674-4F59-BA1A-7A0767C3640D}" type="slidenum">
              <a:rPr lang="en-GB"/>
              <a:pPr>
                <a:defRPr/>
              </a:pPr>
              <a:t>‹#›</a:t>
            </a:fld>
            <a:endParaRPr lang="en-GB" dirty="0"/>
          </a:p>
        </p:txBody>
      </p:sp>
    </p:spTree>
    <p:extLst>
      <p:ext uri="{BB962C8B-B14F-4D97-AF65-F5344CB8AC3E}">
        <p14:creationId xmlns:p14="http://schemas.microsoft.com/office/powerpoint/2010/main" xmlns="" val="624281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fld id="{0698EC17-8E19-442A-92DD-031919D022BB}" type="datetime1">
              <a:rPr lang="en-US"/>
              <a:pPr/>
              <a:t>6/5/2012</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5" name="Rectangle 6"/>
          <p:cNvSpPr>
            <a:spLocks noGrp="1" noChangeArrowheads="1"/>
          </p:cNvSpPr>
          <p:nvPr>
            <p:ph type="sldNum" sz="quarter" idx="12"/>
          </p:nvPr>
        </p:nvSpPr>
        <p:spPr>
          <a:ln/>
        </p:spPr>
        <p:txBody>
          <a:bodyPr/>
          <a:lstStyle>
            <a:lvl1pPr>
              <a:defRPr/>
            </a:lvl1pPr>
          </a:lstStyle>
          <a:p>
            <a:fld id="{6E0DA061-D247-4455-81C4-E3F8D7FEC753}" type="slidenum">
              <a:rPr lang="en-GB"/>
              <a:pPr/>
              <a:t>‹#›</a:t>
            </a:fld>
            <a:endParaRPr lang="en-GB"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idx="10"/>
          </p:nvPr>
        </p:nvSpPr>
        <p:spPr>
          <a:ln/>
        </p:spPr>
        <p:txBody>
          <a:bodyPr/>
          <a:lstStyle>
            <a:lvl1pPr>
              <a:defRPr/>
            </a:lvl1pPr>
          </a:lstStyle>
          <a:p>
            <a:pPr>
              <a:defRPr/>
            </a:pPr>
            <a:endParaRPr lang="en-GB" dirty="0"/>
          </a:p>
        </p:txBody>
      </p:sp>
      <p:sp>
        <p:nvSpPr>
          <p:cNvPr id="8" name="Rectangle 5"/>
          <p:cNvSpPr>
            <a:spLocks noGrp="1" noChangeArrowheads="1"/>
          </p:cNvSpPr>
          <p:nvPr>
            <p:ph type="sldNum" idx="11"/>
          </p:nvPr>
        </p:nvSpPr>
        <p:spPr>
          <a:ln/>
        </p:spPr>
        <p:txBody>
          <a:bodyPr/>
          <a:lstStyle>
            <a:lvl1pPr>
              <a:defRPr/>
            </a:lvl1pPr>
          </a:lstStyle>
          <a:p>
            <a:pPr>
              <a:defRPr/>
            </a:pPr>
            <a:fld id="{28D8B4D2-CAA8-49F9-AB59-5F96A4FE27E7}" type="slidenum">
              <a:rPr lang="en-GB"/>
              <a:pPr>
                <a:defRPr/>
              </a:pPr>
              <a:t>‹#›</a:t>
            </a:fld>
            <a:endParaRPr lang="en-GB" dirty="0"/>
          </a:p>
        </p:txBody>
      </p:sp>
    </p:spTree>
    <p:extLst>
      <p:ext uri="{BB962C8B-B14F-4D97-AF65-F5344CB8AC3E}">
        <p14:creationId xmlns:p14="http://schemas.microsoft.com/office/powerpoint/2010/main" xmlns="" val="42789911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endParaRPr lang="en-GB" dirty="0"/>
          </a:p>
        </p:txBody>
      </p:sp>
      <p:sp>
        <p:nvSpPr>
          <p:cNvPr id="4" name="Rectangle 5"/>
          <p:cNvSpPr>
            <a:spLocks noGrp="1" noChangeArrowheads="1"/>
          </p:cNvSpPr>
          <p:nvPr>
            <p:ph type="sldNum" idx="11"/>
          </p:nvPr>
        </p:nvSpPr>
        <p:spPr>
          <a:ln/>
        </p:spPr>
        <p:txBody>
          <a:bodyPr/>
          <a:lstStyle>
            <a:lvl1pPr>
              <a:defRPr/>
            </a:lvl1pPr>
          </a:lstStyle>
          <a:p>
            <a:pPr>
              <a:defRPr/>
            </a:pPr>
            <a:fld id="{B8CCFAE5-A125-4BF1-8AEE-513CDFB3367A}" type="slidenum">
              <a:rPr lang="en-GB"/>
              <a:pPr>
                <a:defRPr/>
              </a:pPr>
              <a:t>‹#›</a:t>
            </a:fld>
            <a:endParaRPr lang="en-GB" dirty="0"/>
          </a:p>
        </p:txBody>
      </p:sp>
    </p:spTree>
    <p:extLst>
      <p:ext uri="{BB962C8B-B14F-4D97-AF65-F5344CB8AC3E}">
        <p14:creationId xmlns:p14="http://schemas.microsoft.com/office/powerpoint/2010/main" xmlns="" val="32441014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dirty="0"/>
          </a:p>
        </p:txBody>
      </p:sp>
      <p:sp>
        <p:nvSpPr>
          <p:cNvPr id="3" name="Rectangle 5"/>
          <p:cNvSpPr>
            <a:spLocks noGrp="1" noChangeArrowheads="1"/>
          </p:cNvSpPr>
          <p:nvPr>
            <p:ph type="sldNum" idx="11"/>
          </p:nvPr>
        </p:nvSpPr>
        <p:spPr>
          <a:ln/>
        </p:spPr>
        <p:txBody>
          <a:bodyPr/>
          <a:lstStyle>
            <a:lvl1pPr>
              <a:defRPr/>
            </a:lvl1pPr>
          </a:lstStyle>
          <a:p>
            <a:pPr>
              <a:defRPr/>
            </a:pPr>
            <a:fld id="{5F6912C2-7CF9-4AB1-A506-D91C7CA3A7D9}" type="slidenum">
              <a:rPr lang="en-GB"/>
              <a:pPr>
                <a:defRPr/>
              </a:pPr>
              <a:t>‹#›</a:t>
            </a:fld>
            <a:endParaRPr lang="en-GB" dirty="0"/>
          </a:p>
        </p:txBody>
      </p:sp>
    </p:spTree>
    <p:extLst>
      <p:ext uri="{BB962C8B-B14F-4D97-AF65-F5344CB8AC3E}">
        <p14:creationId xmlns:p14="http://schemas.microsoft.com/office/powerpoint/2010/main" xmlns="" val="10500369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GB" dirty="0"/>
          </a:p>
        </p:txBody>
      </p:sp>
      <p:sp>
        <p:nvSpPr>
          <p:cNvPr id="6" name="Rectangle 5"/>
          <p:cNvSpPr>
            <a:spLocks noGrp="1" noChangeArrowheads="1"/>
          </p:cNvSpPr>
          <p:nvPr>
            <p:ph type="sldNum" idx="11"/>
          </p:nvPr>
        </p:nvSpPr>
        <p:spPr>
          <a:ln/>
        </p:spPr>
        <p:txBody>
          <a:bodyPr/>
          <a:lstStyle>
            <a:lvl1pPr>
              <a:defRPr/>
            </a:lvl1pPr>
          </a:lstStyle>
          <a:p>
            <a:pPr>
              <a:defRPr/>
            </a:pPr>
            <a:fld id="{6C1CFFCE-6D84-4443-AA84-93A83A8220CB}" type="slidenum">
              <a:rPr lang="en-GB"/>
              <a:pPr>
                <a:defRPr/>
              </a:pPr>
              <a:t>‹#›</a:t>
            </a:fld>
            <a:endParaRPr lang="en-GB" dirty="0"/>
          </a:p>
        </p:txBody>
      </p:sp>
    </p:spTree>
    <p:extLst>
      <p:ext uri="{BB962C8B-B14F-4D97-AF65-F5344CB8AC3E}">
        <p14:creationId xmlns:p14="http://schemas.microsoft.com/office/powerpoint/2010/main" xmlns="" val="42105226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GB" dirty="0"/>
          </a:p>
        </p:txBody>
      </p:sp>
      <p:sp>
        <p:nvSpPr>
          <p:cNvPr id="6" name="Rectangle 5"/>
          <p:cNvSpPr>
            <a:spLocks noGrp="1" noChangeArrowheads="1"/>
          </p:cNvSpPr>
          <p:nvPr>
            <p:ph type="sldNum" idx="11"/>
          </p:nvPr>
        </p:nvSpPr>
        <p:spPr>
          <a:ln/>
        </p:spPr>
        <p:txBody>
          <a:bodyPr/>
          <a:lstStyle>
            <a:lvl1pPr>
              <a:defRPr/>
            </a:lvl1pPr>
          </a:lstStyle>
          <a:p>
            <a:pPr>
              <a:defRPr/>
            </a:pPr>
            <a:fld id="{B9CB3FAB-EB4E-4247-81B4-8A1122C51026}" type="slidenum">
              <a:rPr lang="en-GB"/>
              <a:pPr>
                <a:defRPr/>
              </a:pPr>
              <a:t>‹#›</a:t>
            </a:fld>
            <a:endParaRPr lang="en-GB" dirty="0"/>
          </a:p>
        </p:txBody>
      </p:sp>
    </p:spTree>
    <p:extLst>
      <p:ext uri="{BB962C8B-B14F-4D97-AF65-F5344CB8AC3E}">
        <p14:creationId xmlns:p14="http://schemas.microsoft.com/office/powerpoint/2010/main" xmlns="" val="31185547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endParaRPr lang="en-GB" dirty="0"/>
          </a:p>
        </p:txBody>
      </p:sp>
      <p:sp>
        <p:nvSpPr>
          <p:cNvPr id="5" name="Rectangle 5"/>
          <p:cNvSpPr>
            <a:spLocks noGrp="1" noChangeArrowheads="1"/>
          </p:cNvSpPr>
          <p:nvPr>
            <p:ph type="sldNum" idx="11"/>
          </p:nvPr>
        </p:nvSpPr>
        <p:spPr>
          <a:ln/>
        </p:spPr>
        <p:txBody>
          <a:bodyPr/>
          <a:lstStyle>
            <a:lvl1pPr>
              <a:defRPr/>
            </a:lvl1pPr>
          </a:lstStyle>
          <a:p>
            <a:pPr>
              <a:defRPr/>
            </a:pPr>
            <a:fld id="{76BE62E1-C5AF-4679-B642-AF207C8E0CE3}" type="slidenum">
              <a:rPr lang="en-GB"/>
              <a:pPr>
                <a:defRPr/>
              </a:pPr>
              <a:t>‹#›</a:t>
            </a:fld>
            <a:endParaRPr lang="en-GB" dirty="0"/>
          </a:p>
        </p:txBody>
      </p:sp>
    </p:spTree>
    <p:extLst>
      <p:ext uri="{BB962C8B-B14F-4D97-AF65-F5344CB8AC3E}">
        <p14:creationId xmlns:p14="http://schemas.microsoft.com/office/powerpoint/2010/main" xmlns="" val="40721010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128588"/>
            <a:ext cx="2055812" cy="5994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28588"/>
            <a:ext cx="6018213" cy="599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endParaRPr lang="en-GB" dirty="0"/>
          </a:p>
        </p:txBody>
      </p:sp>
      <p:sp>
        <p:nvSpPr>
          <p:cNvPr id="5" name="Rectangle 5"/>
          <p:cNvSpPr>
            <a:spLocks noGrp="1" noChangeArrowheads="1"/>
          </p:cNvSpPr>
          <p:nvPr>
            <p:ph type="sldNum" idx="11"/>
          </p:nvPr>
        </p:nvSpPr>
        <p:spPr>
          <a:ln/>
        </p:spPr>
        <p:txBody>
          <a:bodyPr/>
          <a:lstStyle>
            <a:lvl1pPr>
              <a:defRPr/>
            </a:lvl1pPr>
          </a:lstStyle>
          <a:p>
            <a:pPr>
              <a:defRPr/>
            </a:pPr>
            <a:fld id="{19AC67BC-69ED-4392-A871-FE810740772F}" type="slidenum">
              <a:rPr lang="en-GB"/>
              <a:pPr>
                <a:defRPr/>
              </a:pPr>
              <a:t>‹#›</a:t>
            </a:fld>
            <a:endParaRPr lang="en-GB" dirty="0"/>
          </a:p>
        </p:txBody>
      </p:sp>
    </p:spTree>
    <p:extLst>
      <p:ext uri="{BB962C8B-B14F-4D97-AF65-F5344CB8AC3E}">
        <p14:creationId xmlns:p14="http://schemas.microsoft.com/office/powerpoint/2010/main" xmlns="" val="16065074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defRPr>
                <a:solidFill>
                  <a:srgbClr val="7030A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p:txBody>
          <a:bodyPr/>
          <a:lstStyle>
            <a:lvl1pPr>
              <a:defRPr/>
            </a:lvl1pPr>
          </a:lstStyle>
          <a:p>
            <a:pPr>
              <a:defRPr/>
            </a:pPr>
            <a:fld id="{C3065302-CDD2-4298-BA29-EA8C64723CFC}" type="datetime1">
              <a:rPr lang="en-US">
                <a:solidFill>
                  <a:prstClr val="black"/>
                </a:solidFill>
              </a:rPr>
              <a:pPr>
                <a:defRPr/>
              </a:pPr>
              <a:t>6/5/2012</a:t>
            </a:fld>
            <a:endParaRPr lang="en-GB" dirty="0">
              <a:solidFill>
                <a:prstClr val="black"/>
              </a:solidFill>
            </a:endParaRPr>
          </a:p>
        </p:txBody>
      </p:sp>
      <p:sp>
        <p:nvSpPr>
          <p:cNvPr id="5" name="Rectangle 6"/>
          <p:cNvSpPr>
            <a:spLocks noGrp="1" noChangeArrowheads="1"/>
          </p:cNvSpPr>
          <p:nvPr>
            <p:ph type="sldNum" sz="quarter" idx="11"/>
          </p:nvPr>
        </p:nvSpPr>
        <p:spPr/>
        <p:txBody>
          <a:bodyPr/>
          <a:lstStyle>
            <a:lvl1pPr>
              <a:defRPr>
                <a:solidFill>
                  <a:schemeClr val="tx1"/>
                </a:solidFill>
              </a:defRPr>
            </a:lvl1pPr>
          </a:lstStyle>
          <a:p>
            <a:pPr>
              <a:defRPr/>
            </a:pPr>
            <a:fld id="{5EC262A3-DC30-445E-98D0-B560B520CF44}" type="slidenum">
              <a:rPr lang="en-GB">
                <a:solidFill>
                  <a:prstClr val="black"/>
                </a:solidFill>
              </a:rPr>
              <a:pPr>
                <a:defRPr/>
              </a:pPr>
              <a:t>‹#›</a:t>
            </a:fld>
            <a:endParaRPr lang="en-GB" dirty="0">
              <a:solidFill>
                <a:prstClr val="black"/>
              </a:solidFill>
            </a:endParaRPr>
          </a:p>
        </p:txBody>
      </p:sp>
      <p:sp>
        <p:nvSpPr>
          <p:cNvPr id="6" name="Rectangle 7"/>
          <p:cNvSpPr>
            <a:spLocks noGrp="1" noChangeArrowheads="1"/>
          </p:cNvSpPr>
          <p:nvPr>
            <p:ph type="ftr" sz="quarter" idx="12"/>
          </p:nvPr>
        </p:nvSpPr>
        <p:spPr>
          <a:xfrm>
            <a:off x="3124200" y="6245225"/>
            <a:ext cx="2895600" cy="476250"/>
          </a:xfrm>
        </p:spPr>
        <p:txBody>
          <a:bodyPr wrap="square" lIns="91440" tIns="45720" rIns="91440" bIns="45720" anchor="t"/>
          <a:lstStyle>
            <a:lvl1pPr>
              <a:spcBef>
                <a:spcPct val="20000"/>
              </a:spcBef>
              <a:defRPr sz="1400">
                <a:solidFill>
                  <a:srgbClr val="3366FF"/>
                </a:solidFill>
                <a:latin typeface="Trebuchet MS" pitchFamily="34" charset="0"/>
              </a:defRPr>
            </a:lvl1pPr>
          </a:lstStyle>
          <a:p>
            <a:pPr>
              <a:defRPr/>
            </a:pPr>
            <a:r>
              <a:rPr lang="en-US" dirty="0"/>
              <a:t>WLCG MB Report  WLCG Service Report</a:t>
            </a:r>
          </a:p>
        </p:txBody>
      </p:sp>
    </p:spTree>
    <p:extLst>
      <p:ext uri="{BB962C8B-B14F-4D97-AF65-F5344CB8AC3E}">
        <p14:creationId xmlns:p14="http://schemas.microsoft.com/office/powerpoint/2010/main" xmlns="" val="14535201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DB72B7CA-E68C-452B-8768-A1147935921F}" type="datetime1">
              <a:rPr lang="en-US">
                <a:solidFill>
                  <a:prstClr val="black"/>
                </a:solidFill>
              </a:rPr>
              <a:pPr>
                <a:defRPr/>
              </a:pPr>
              <a:t>6/5/2012</a:t>
            </a:fld>
            <a:endParaRPr lang="en-GB"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3D0EDE-3233-42A7-99FF-9EEDE8CD5470}"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32459419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319213"/>
            <a:ext cx="3810000" cy="4776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19213"/>
            <a:ext cx="3810000" cy="4776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08E89E91-9CA6-4ABB-9CDF-9FD4E61F28BD}" type="datetime1">
              <a:rPr lang="en-US">
                <a:solidFill>
                  <a:prstClr val="black"/>
                </a:solidFill>
              </a:rPr>
              <a:pPr>
                <a:defRPr/>
              </a:pPr>
              <a:t>6/5/2012</a:t>
            </a:fld>
            <a:endParaRPr lang="en-GB"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98C11B5-C8DE-4573-8C7E-860D9ACC4513}"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2471608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ADD5381B-0BEF-4973-B66F-5B4267C5573E}" type="datetime1">
              <a:rPr lang="en-US"/>
              <a:pPr/>
              <a:t>6/5/2012</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4" name="Rectangle 6"/>
          <p:cNvSpPr>
            <a:spLocks noGrp="1" noChangeArrowheads="1"/>
          </p:cNvSpPr>
          <p:nvPr>
            <p:ph type="sldNum" sz="quarter" idx="12"/>
          </p:nvPr>
        </p:nvSpPr>
        <p:spPr>
          <a:ln/>
        </p:spPr>
        <p:txBody>
          <a:bodyPr/>
          <a:lstStyle>
            <a:lvl1pPr>
              <a:defRPr/>
            </a:lvl1pPr>
          </a:lstStyle>
          <a:p>
            <a:fld id="{C39C9DC1-FD34-41F7-9AD6-88312E84253B}" type="slidenum">
              <a:rPr lang="en-GB"/>
              <a:pPr/>
              <a:t>‹#›</a:t>
            </a:fld>
            <a:endParaRPr lang="en-GB"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41D11B07-4238-43C9-83AE-FC6E2B94D289}" type="datetime1">
              <a:rPr lang="en-US">
                <a:solidFill>
                  <a:prstClr val="black"/>
                </a:solidFill>
              </a:rPr>
              <a:pPr>
                <a:defRPr/>
              </a:pPr>
              <a:t>6/5/2012</a:t>
            </a:fld>
            <a:endParaRPr lang="en-GB" dirty="0">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2112CC0-7B67-4203-BABF-2B382D884A02}"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38215421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4B120E61-2793-4FB3-BC91-8F82D195535A}" type="datetime1">
              <a:rPr lang="en-US">
                <a:solidFill>
                  <a:prstClr val="black"/>
                </a:solidFill>
              </a:rPr>
              <a:pPr>
                <a:defRPr/>
              </a:pPr>
              <a:t>6/5/2012</a:t>
            </a:fld>
            <a:endParaRPr lang="en-GB" dirty="0">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D91680C-8D4E-47C2-80C9-926E6E50A3EA}"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24705395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E098B49-2637-4C7A-9335-FDB16800AF83}" type="datetime1">
              <a:rPr lang="en-US">
                <a:solidFill>
                  <a:prstClr val="black"/>
                </a:solidFill>
              </a:rPr>
              <a:pPr>
                <a:defRPr/>
              </a:pPr>
              <a:t>6/5/2012</a:t>
            </a:fld>
            <a:endParaRPr lang="en-GB" dirty="0">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F7911A4-FB42-4D35-9C82-5F95CA4090AB}"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37864581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7805452-4147-4B2C-A1B1-F62ED6BDF3C5}" type="datetime1">
              <a:rPr lang="en-US">
                <a:solidFill>
                  <a:prstClr val="black"/>
                </a:solidFill>
              </a:rPr>
              <a:pPr>
                <a:defRPr/>
              </a:pPr>
              <a:t>6/5/2012</a:t>
            </a:fld>
            <a:endParaRPr lang="en-GB"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AEA137-FA81-44E9-BB31-7E701EE7A1F6}"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1364766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D271DC2-6F1C-4A9E-A608-AABB7C74DBBE}" type="datetime1">
              <a:rPr lang="en-US">
                <a:solidFill>
                  <a:prstClr val="black"/>
                </a:solidFill>
              </a:rPr>
              <a:pPr>
                <a:defRPr/>
              </a:pPr>
              <a:t>6/5/2012</a:t>
            </a:fld>
            <a:endParaRPr lang="en-GB"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288759D-87AA-4342-910A-FCC538C86708}"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42299488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5DF6B14-F07A-429C-81EB-D238A98385E1}" type="datetime1">
              <a:rPr lang="en-US">
                <a:solidFill>
                  <a:prstClr val="black"/>
                </a:solidFill>
              </a:rPr>
              <a:pPr>
                <a:defRPr/>
              </a:pPr>
              <a:t>6/5/2012</a:t>
            </a:fld>
            <a:endParaRPr lang="en-GB"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D22D663-9652-4F18-A904-7A4C7BD50A92}"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244634792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98465"/>
            <a:ext cx="1943100" cy="56975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98465"/>
            <a:ext cx="5676900" cy="569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0D27E73-CF29-43AB-8F75-7D0C280F8C8B}" type="datetime1">
              <a:rPr lang="en-US">
                <a:solidFill>
                  <a:prstClr val="black"/>
                </a:solidFill>
              </a:rPr>
              <a:pPr>
                <a:defRPr/>
              </a:pPr>
              <a:t>6/5/2012</a:t>
            </a:fld>
            <a:endParaRPr lang="en-GB"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D6ECFF"/>
                </a:solidFill>
              </a:rPr>
              <a:t>WLCG MB Report  WLCG Service Report</a:t>
            </a:r>
            <a:endParaRPr lang="en-GB" dirty="0">
              <a:solidFill>
                <a:srgbClr val="D6EC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90DA1D6-5635-4A8E-8C0E-8A4F54C291F2}"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38486319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98463"/>
            <a:ext cx="7772400" cy="762000"/>
          </a:xfrm>
        </p:spPr>
        <p:txBody>
          <a:bodyPr/>
          <a:lstStyle/>
          <a:p>
            <a:r>
              <a:rPr lang="en-US" smtClean="0"/>
              <a:t>Click to edit Master title style</a:t>
            </a:r>
            <a:endParaRPr lang="en-US"/>
          </a:p>
        </p:txBody>
      </p:sp>
      <p:sp>
        <p:nvSpPr>
          <p:cNvPr id="3" name="Content Placeholder 2"/>
          <p:cNvSpPr>
            <a:spLocks noGrp="1"/>
          </p:cNvSpPr>
          <p:nvPr>
            <p:ph idx="1"/>
          </p:nvPr>
        </p:nvSpPr>
        <p:spPr>
          <a:xfrm>
            <a:off x="685800" y="1319213"/>
            <a:ext cx="7772400" cy="4776787"/>
          </a:xfrm>
        </p:spPr>
        <p:txBody>
          <a:bodyPr/>
          <a:lstStyle>
            <a:lvl3pPr>
              <a:defRPr sz="1800">
                <a:solidFill>
                  <a:srgbClr val="FF0000"/>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sldNum" sz="quarter" idx="10"/>
          </p:nvPr>
        </p:nvSpPr>
        <p:spPr/>
        <p:txBody>
          <a:bodyPr/>
          <a:lstStyle>
            <a:lvl1pPr>
              <a:defRPr/>
            </a:lvl1pPr>
          </a:lstStyle>
          <a:p>
            <a:pPr>
              <a:defRPr/>
            </a:pPr>
            <a:fld id="{AB878EE8-1882-4336-AD20-0E17B04FA668}" type="slidenum">
              <a:rPr lang="en-GB">
                <a:solidFill>
                  <a:srgbClr val="D6ECFF"/>
                </a:solidFill>
              </a:rPr>
              <a:pPr>
                <a:defRPr/>
              </a:pPr>
              <a:t>‹#›</a:t>
            </a:fld>
            <a:endParaRPr lang="en-GB" dirty="0">
              <a:solidFill>
                <a:srgbClr val="D6ECFF"/>
              </a:solidFill>
            </a:endParaRPr>
          </a:p>
        </p:txBody>
      </p:sp>
    </p:spTree>
    <p:extLst>
      <p:ext uri="{BB962C8B-B14F-4D97-AF65-F5344CB8AC3E}">
        <p14:creationId xmlns:p14="http://schemas.microsoft.com/office/powerpoint/2010/main" xmlns="" val="325630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907C5A9-3E3F-4AEE-BD33-B63884C70CD6}" type="datetime1">
              <a:rPr lang="en-US"/>
              <a:pPr/>
              <a:t>6/5/2012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7" name="Rectangle 6"/>
          <p:cNvSpPr>
            <a:spLocks noGrp="1" noChangeArrowheads="1"/>
          </p:cNvSpPr>
          <p:nvPr>
            <p:ph type="sldNum" sz="quarter" idx="12"/>
          </p:nvPr>
        </p:nvSpPr>
        <p:spPr>
          <a:ln/>
        </p:spPr>
        <p:txBody>
          <a:bodyPr/>
          <a:lstStyle>
            <a:lvl1pPr>
              <a:defRPr/>
            </a:lvl1pPr>
          </a:lstStyle>
          <a:p>
            <a:fld id="{500A1DD2-B324-4D2A-BE82-973C59138283}"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C987C26-DAE2-49D8-B301-E00FBC1FF8B9}" type="datetime1">
              <a:rPr lang="en-US"/>
              <a:pPr/>
              <a:t>6/5/2012</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7" name="Rectangle 6"/>
          <p:cNvSpPr>
            <a:spLocks noGrp="1" noChangeArrowheads="1"/>
          </p:cNvSpPr>
          <p:nvPr>
            <p:ph type="sldNum" sz="quarter" idx="12"/>
          </p:nvPr>
        </p:nvSpPr>
        <p:spPr>
          <a:ln/>
        </p:spPr>
        <p:txBody>
          <a:bodyPr/>
          <a:lstStyle>
            <a:lvl1pPr>
              <a:defRPr/>
            </a:lvl1pPr>
          </a:lstStyle>
          <a:p>
            <a:fld id="{AA211E93-DA27-45D7-93A7-40E12CB9986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C3414DB-9D43-4460-84C4-B7D909C40710}" type="datetime1">
              <a:rPr lang="en-US"/>
              <a:pPr/>
              <a:t>6/5/2012</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WLCG MB </a:t>
            </a:r>
            <a:r>
              <a:rPr lang="en-US" dirty="0" smtClean="0"/>
              <a:t>Report</a:t>
            </a:r>
            <a:endParaRPr lang="en-GB" dirty="0"/>
          </a:p>
        </p:txBody>
      </p:sp>
      <p:sp>
        <p:nvSpPr>
          <p:cNvPr id="6" name="Rectangle 6"/>
          <p:cNvSpPr>
            <a:spLocks noGrp="1" noChangeArrowheads="1"/>
          </p:cNvSpPr>
          <p:nvPr>
            <p:ph type="sldNum" sz="quarter" idx="12"/>
          </p:nvPr>
        </p:nvSpPr>
        <p:spPr>
          <a:ln/>
        </p:spPr>
        <p:txBody>
          <a:bodyPr/>
          <a:lstStyle>
            <a:lvl1pPr>
              <a:defRPr/>
            </a:lvl1pPr>
          </a:lstStyle>
          <a:p>
            <a:fld id="{67115943-F69B-43FE-B70F-59F4AE5115F6}"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vmlDrawing" Target="../drawings/vmlDrawing1.v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6" Type="http://schemas.openxmlformats.org/officeDocument/2006/relationships/oleObject" Target="../embeddings/oleObject1.bin"/><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7.jpe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98463"/>
            <a:ext cx="7772400" cy="762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319213"/>
            <a:ext cx="7772400" cy="4776787"/>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08260" name="Rectangle 4"/>
          <p:cNvSpPr>
            <a:spLocks noGrp="1" noChangeArrowheads="1"/>
          </p:cNvSpPr>
          <p:nvPr>
            <p:ph type="dt" sz="half" idx="2"/>
          </p:nvPr>
        </p:nvSpPr>
        <p:spPr bwMode="auto">
          <a:xfrm>
            <a:off x="685800" y="62484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spcBef>
                <a:spcPct val="0"/>
              </a:spcBef>
              <a:defRPr sz="1600">
                <a:solidFill>
                  <a:schemeClr val="tx1"/>
                </a:solidFill>
                <a:latin typeface="Tahoma" pitchFamily="34" charset="0"/>
              </a:defRPr>
            </a:lvl1pPr>
          </a:lstStyle>
          <a:p>
            <a:fld id="{B85BA9E0-A824-4014-A3B4-77843109776F}" type="datetime1">
              <a:rPr lang="en-US"/>
              <a:pPr/>
              <a:t>6/5/2012</a:t>
            </a:fld>
            <a:endParaRPr lang="en-GB" dirty="0"/>
          </a:p>
        </p:txBody>
      </p:sp>
      <p:sp>
        <p:nvSpPr>
          <p:cNvPr id="608261" name="Rectangle 5"/>
          <p:cNvSpPr>
            <a:spLocks noGrp="1" noChangeArrowheads="1"/>
          </p:cNvSpPr>
          <p:nvPr>
            <p:ph type="ftr" sz="quarter" idx="3"/>
          </p:nvPr>
        </p:nvSpPr>
        <p:spPr bwMode="auto">
          <a:xfrm>
            <a:off x="2286000" y="6248400"/>
            <a:ext cx="5410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spcBef>
                <a:spcPct val="0"/>
              </a:spcBef>
              <a:defRPr sz="1600">
                <a:solidFill>
                  <a:schemeClr val="bg2"/>
                </a:solidFill>
                <a:latin typeface="Tahoma" pitchFamily="34" charset="0"/>
                <a:ea typeface="+mn-ea"/>
                <a:cs typeface="+mn-cs"/>
              </a:defRPr>
            </a:lvl1pPr>
          </a:lstStyle>
          <a:p>
            <a:pPr>
              <a:defRPr/>
            </a:pPr>
            <a:r>
              <a:rPr lang="en-US" dirty="0"/>
              <a:t>WLCG MB </a:t>
            </a:r>
            <a:r>
              <a:rPr lang="en-US" dirty="0" smtClean="0"/>
              <a:t>Report</a:t>
            </a:r>
            <a:endParaRPr lang="en-GB" dirty="0"/>
          </a:p>
        </p:txBody>
      </p:sp>
      <p:sp>
        <p:nvSpPr>
          <p:cNvPr id="608262" name="Rectangle 6"/>
          <p:cNvSpPr>
            <a:spLocks noGrp="1" noChangeArrowheads="1"/>
          </p:cNvSpPr>
          <p:nvPr>
            <p:ph type="sldNum" sz="quarter" idx="4"/>
          </p:nvPr>
        </p:nvSpPr>
        <p:spPr bwMode="auto">
          <a:xfrm>
            <a:off x="7772400" y="6248400"/>
            <a:ext cx="685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spcBef>
                <a:spcPct val="0"/>
              </a:spcBef>
              <a:defRPr>
                <a:solidFill>
                  <a:schemeClr val="bg2"/>
                </a:solidFill>
                <a:latin typeface="Tahoma" pitchFamily="34" charset="0"/>
              </a:defRPr>
            </a:lvl1pPr>
          </a:lstStyle>
          <a:p>
            <a:fld id="{A9BE8551-E2FF-4E3A-8622-72E6BCBAB676}" type="slidenum">
              <a:rPr lang="en-GB"/>
              <a:pPr/>
              <a:t>‹#›</a:t>
            </a:fld>
            <a:endParaRPr lang="en-GB" dirty="0"/>
          </a:p>
        </p:txBody>
      </p:sp>
    </p:spTree>
  </p:cSld>
  <p:clrMap bg1="lt1" tx1="dk1" bg2="lt2" tx2="dk2" accent1="accent1" accent2="accent2" accent3="accent3" accent4="accent4" accent5="accent5" accent6="accent6" hlink="hlink" folHlink="folHlink"/>
  <p:sldLayoutIdLst>
    <p:sldLayoutId id="2147519771" r:id="rId1"/>
    <p:sldLayoutId id="2147519729" r:id="rId2"/>
    <p:sldLayoutId id="2147519730" r:id="rId3"/>
    <p:sldLayoutId id="2147519731" r:id="rId4"/>
    <p:sldLayoutId id="2147519732" r:id="rId5"/>
    <p:sldLayoutId id="2147519733" r:id="rId6"/>
    <p:sldLayoutId id="2147519734" r:id="rId7"/>
    <p:sldLayoutId id="2147519735" r:id="rId8"/>
    <p:sldLayoutId id="2147519736" r:id="rId9"/>
    <p:sldLayoutId id="2147519737" r:id="rId10"/>
    <p:sldLayoutId id="2147519738" r:id="rId11"/>
    <p:sldLayoutId id="2147519773" r:id="rId12"/>
  </p:sldLayoutIdLst>
  <p:hf hdr="0"/>
  <p:txStyles>
    <p:titleStyle>
      <a:lvl1pPr algn="ctr" rtl="0" eaLnBrk="0" fontAlgn="base" hangingPunct="0">
        <a:spcBef>
          <a:spcPct val="0"/>
        </a:spcBef>
        <a:spcAft>
          <a:spcPct val="0"/>
        </a:spcAft>
        <a:defRPr sz="3200" b="1">
          <a:solidFill>
            <a:srgbClr val="008000"/>
          </a:solidFill>
          <a:latin typeface="+mj-lt"/>
          <a:ea typeface="ＭＳ Ｐゴシック" charset="0"/>
          <a:cs typeface="ＭＳ Ｐゴシック" charset="0"/>
        </a:defRPr>
      </a:lvl1pPr>
      <a:lvl2pPr algn="ctr" rtl="0" eaLnBrk="0" fontAlgn="base" hangingPunct="0">
        <a:spcBef>
          <a:spcPct val="0"/>
        </a:spcBef>
        <a:spcAft>
          <a:spcPct val="0"/>
        </a:spcAft>
        <a:defRPr sz="3200" b="1">
          <a:solidFill>
            <a:srgbClr val="008000"/>
          </a:solidFill>
          <a:latin typeface="Tahoma" pitchFamily="34" charset="0"/>
          <a:ea typeface="ＭＳ Ｐゴシック" charset="0"/>
          <a:cs typeface="ＭＳ Ｐゴシック" charset="0"/>
        </a:defRPr>
      </a:lvl2pPr>
      <a:lvl3pPr algn="ctr" rtl="0" eaLnBrk="0" fontAlgn="base" hangingPunct="0">
        <a:spcBef>
          <a:spcPct val="0"/>
        </a:spcBef>
        <a:spcAft>
          <a:spcPct val="0"/>
        </a:spcAft>
        <a:defRPr sz="3200" b="1">
          <a:solidFill>
            <a:srgbClr val="008000"/>
          </a:solidFill>
          <a:latin typeface="Tahoma" pitchFamily="34" charset="0"/>
          <a:ea typeface="ＭＳ Ｐゴシック" charset="0"/>
          <a:cs typeface="ＭＳ Ｐゴシック" charset="0"/>
        </a:defRPr>
      </a:lvl3pPr>
      <a:lvl4pPr algn="ctr" rtl="0" eaLnBrk="0" fontAlgn="base" hangingPunct="0">
        <a:spcBef>
          <a:spcPct val="0"/>
        </a:spcBef>
        <a:spcAft>
          <a:spcPct val="0"/>
        </a:spcAft>
        <a:defRPr sz="3200" b="1">
          <a:solidFill>
            <a:srgbClr val="008000"/>
          </a:solidFill>
          <a:latin typeface="Tahoma" pitchFamily="34" charset="0"/>
          <a:ea typeface="ＭＳ Ｐゴシック" charset="0"/>
          <a:cs typeface="ＭＳ Ｐゴシック" charset="0"/>
        </a:defRPr>
      </a:lvl4pPr>
      <a:lvl5pPr algn="ctr" rtl="0" eaLnBrk="0" fontAlgn="base" hangingPunct="0">
        <a:spcBef>
          <a:spcPct val="0"/>
        </a:spcBef>
        <a:spcAft>
          <a:spcPct val="0"/>
        </a:spcAft>
        <a:defRPr sz="3200" b="1">
          <a:solidFill>
            <a:srgbClr val="008000"/>
          </a:solidFill>
          <a:latin typeface="Tahoma" pitchFamily="34" charset="0"/>
          <a:ea typeface="ＭＳ Ｐゴシック" charset="0"/>
          <a:cs typeface="ＭＳ Ｐゴシック" charset="0"/>
        </a:defRPr>
      </a:lvl5pPr>
      <a:lvl6pPr marL="457200" algn="ctr" rtl="0" fontAlgn="base">
        <a:spcBef>
          <a:spcPct val="0"/>
        </a:spcBef>
        <a:spcAft>
          <a:spcPct val="0"/>
        </a:spcAft>
        <a:defRPr sz="3200" b="1">
          <a:solidFill>
            <a:srgbClr val="FF0000"/>
          </a:solidFill>
          <a:latin typeface="Tahoma" pitchFamily="34" charset="0"/>
        </a:defRPr>
      </a:lvl6pPr>
      <a:lvl7pPr marL="914400" algn="ctr" rtl="0" fontAlgn="base">
        <a:spcBef>
          <a:spcPct val="0"/>
        </a:spcBef>
        <a:spcAft>
          <a:spcPct val="0"/>
        </a:spcAft>
        <a:defRPr sz="3200" b="1">
          <a:solidFill>
            <a:srgbClr val="FF0000"/>
          </a:solidFill>
          <a:latin typeface="Tahoma" pitchFamily="34" charset="0"/>
        </a:defRPr>
      </a:lvl7pPr>
      <a:lvl8pPr marL="1371600" algn="ctr" rtl="0" fontAlgn="base">
        <a:spcBef>
          <a:spcPct val="0"/>
        </a:spcBef>
        <a:spcAft>
          <a:spcPct val="0"/>
        </a:spcAft>
        <a:defRPr sz="3200" b="1">
          <a:solidFill>
            <a:srgbClr val="FF0000"/>
          </a:solidFill>
          <a:latin typeface="Tahoma" pitchFamily="34" charset="0"/>
        </a:defRPr>
      </a:lvl8pPr>
      <a:lvl9pPr marL="1828800" algn="ctr" rtl="0" fontAlgn="base">
        <a:spcBef>
          <a:spcPct val="0"/>
        </a:spcBef>
        <a:spcAft>
          <a:spcPct val="0"/>
        </a:spcAft>
        <a:defRPr sz="3200" b="1">
          <a:solidFill>
            <a:srgbClr val="FF0000"/>
          </a:solidFill>
          <a:latin typeface="Tahoma"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000">
          <a:solidFill>
            <a:srgbClr val="0000FF"/>
          </a:solidFill>
          <a:latin typeface="+mn-lt"/>
          <a:ea typeface="ＭＳ Ｐゴシック" charset="0"/>
        </a:defRPr>
      </a:lvl2pPr>
      <a:lvl3pPr marL="1143000" indent="-228600" algn="l" rtl="0" eaLnBrk="0" fontAlgn="base" hangingPunct="0">
        <a:spcBef>
          <a:spcPct val="20000"/>
        </a:spcBef>
        <a:spcAft>
          <a:spcPct val="0"/>
        </a:spcAft>
        <a:buChar char="•"/>
        <a:defRPr sz="2400">
          <a:solidFill>
            <a:srgbClr val="006600"/>
          </a:solidFill>
          <a:latin typeface="+mn-lt"/>
          <a:ea typeface="ＭＳ Ｐゴシック" charset="0"/>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400">
          <a:solidFill>
            <a:schemeClr val="tx1"/>
          </a:solidFill>
          <a:latin typeface="+mn-lt"/>
          <a:ea typeface="ＭＳ Ｐゴシック" charset="0"/>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2" descr="banner2"/>
          <p:cNvPicPr>
            <a:picLocks noChangeAspect="1" noChangeArrowheads="1"/>
          </p:cNvPicPr>
          <p:nvPr userDrawn="1"/>
        </p:nvPicPr>
        <p:blipFill>
          <a:blip r:embed="rId13" cstate="print"/>
          <a:srcRect/>
          <a:stretch>
            <a:fillRect/>
          </a:stretch>
        </p:blipFill>
        <p:spPr bwMode="auto">
          <a:xfrm>
            <a:off x="1143000" y="0"/>
            <a:ext cx="8001000" cy="879475"/>
          </a:xfrm>
          <a:prstGeom prst="rect">
            <a:avLst/>
          </a:prstGeom>
          <a:noFill/>
          <a:ln w="9525">
            <a:noFill/>
            <a:miter lim="800000"/>
            <a:headEnd/>
            <a:tailEnd/>
          </a:ln>
        </p:spPr>
      </p:pic>
      <p:sp>
        <p:nvSpPr>
          <p:cNvPr id="13315" name="Rectangle 3"/>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6" name="Rectangle 4"/>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3317" name="Picture 5"/>
          <p:cNvPicPr>
            <a:picLocks noChangeAspect="1" noChangeArrowheads="1"/>
          </p:cNvPicPr>
          <p:nvPr userDrawn="1"/>
        </p:nvPicPr>
        <p:blipFill>
          <a:blip r:embed="rId14" cstate="print"/>
          <a:srcRect/>
          <a:stretch>
            <a:fillRect/>
          </a:stretch>
        </p:blipFill>
        <p:spPr bwMode="auto">
          <a:xfrm>
            <a:off x="8534400" y="6248400"/>
            <a:ext cx="527050" cy="533400"/>
          </a:xfrm>
          <a:prstGeom prst="rect">
            <a:avLst/>
          </a:prstGeom>
          <a:noFill/>
          <a:ln w="9525">
            <a:noFill/>
            <a:miter lim="800000"/>
            <a:headEnd/>
            <a:tailEnd/>
          </a:ln>
        </p:spPr>
      </p:pic>
      <p:sp>
        <p:nvSpPr>
          <p:cNvPr id="13318" name="Text Box 6"/>
          <p:cNvSpPr txBox="1">
            <a:spLocks noChangeArrowheads="1"/>
          </p:cNvSpPr>
          <p:nvPr userDrawn="1"/>
        </p:nvSpPr>
        <p:spPr bwMode="auto">
          <a:xfrm>
            <a:off x="0" y="6208713"/>
            <a:ext cx="1524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rgbClr val="3366FF"/>
                </a:solidFill>
                <a:latin typeface="Trebuchet MS" charset="0"/>
                <a:ea typeface="ＭＳ Ｐゴシック" charset="0"/>
                <a:cs typeface="ＭＳ Ｐゴシック" charset="0"/>
              </a:defRPr>
            </a:lvl1pPr>
            <a:lvl2pPr marL="742950" indent="-285750" eaLnBrk="0" hangingPunct="0">
              <a:defRPr sz="2400">
                <a:solidFill>
                  <a:srgbClr val="3366FF"/>
                </a:solidFill>
                <a:latin typeface="Trebuchet MS" charset="0"/>
                <a:ea typeface="ＭＳ Ｐゴシック" charset="0"/>
              </a:defRPr>
            </a:lvl2pPr>
            <a:lvl3pPr marL="1143000" indent="-228600" eaLnBrk="0" hangingPunct="0">
              <a:defRPr sz="2400">
                <a:solidFill>
                  <a:srgbClr val="3366FF"/>
                </a:solidFill>
                <a:latin typeface="Trebuchet MS" charset="0"/>
                <a:ea typeface="ＭＳ Ｐゴシック" charset="0"/>
              </a:defRPr>
            </a:lvl3pPr>
            <a:lvl4pPr marL="1600200" indent="-228600" eaLnBrk="0" hangingPunct="0">
              <a:defRPr sz="2400">
                <a:solidFill>
                  <a:srgbClr val="3366FF"/>
                </a:solidFill>
                <a:latin typeface="Trebuchet MS" charset="0"/>
                <a:ea typeface="ＭＳ Ｐゴシック" charset="0"/>
              </a:defRPr>
            </a:lvl4pPr>
            <a:lvl5pPr marL="2057400" indent="-228600" eaLnBrk="0" hangingPunct="0">
              <a:defRPr sz="2400">
                <a:solidFill>
                  <a:srgbClr val="3366FF"/>
                </a:solidFill>
                <a:latin typeface="Trebuchet MS" charset="0"/>
                <a:ea typeface="ＭＳ Ｐゴシック" charset="0"/>
              </a:defRPr>
            </a:lvl5pPr>
            <a:lvl6pPr marL="2514600" indent="-228600" eaLnBrk="0" fontAlgn="base" hangingPunct="0">
              <a:spcBef>
                <a:spcPct val="20000"/>
              </a:spcBef>
              <a:spcAft>
                <a:spcPct val="0"/>
              </a:spcAft>
              <a:defRPr sz="2400">
                <a:solidFill>
                  <a:srgbClr val="3366FF"/>
                </a:solidFill>
                <a:latin typeface="Trebuchet MS" charset="0"/>
                <a:ea typeface="ＭＳ Ｐゴシック" charset="0"/>
              </a:defRPr>
            </a:lvl6pPr>
            <a:lvl7pPr marL="2971800" indent="-228600" eaLnBrk="0" fontAlgn="base" hangingPunct="0">
              <a:spcBef>
                <a:spcPct val="20000"/>
              </a:spcBef>
              <a:spcAft>
                <a:spcPct val="0"/>
              </a:spcAft>
              <a:defRPr sz="2400">
                <a:solidFill>
                  <a:srgbClr val="3366FF"/>
                </a:solidFill>
                <a:latin typeface="Trebuchet MS" charset="0"/>
                <a:ea typeface="ＭＳ Ｐゴシック" charset="0"/>
              </a:defRPr>
            </a:lvl7pPr>
            <a:lvl8pPr marL="3429000" indent="-228600" eaLnBrk="0" fontAlgn="base" hangingPunct="0">
              <a:spcBef>
                <a:spcPct val="20000"/>
              </a:spcBef>
              <a:spcAft>
                <a:spcPct val="0"/>
              </a:spcAft>
              <a:defRPr sz="2400">
                <a:solidFill>
                  <a:srgbClr val="3366FF"/>
                </a:solidFill>
                <a:latin typeface="Trebuchet MS" charset="0"/>
                <a:ea typeface="ＭＳ Ｐゴシック" charset="0"/>
              </a:defRPr>
            </a:lvl8pPr>
            <a:lvl9pPr marL="3886200" indent="-228600" eaLnBrk="0" fontAlgn="base" hangingPunct="0">
              <a:spcBef>
                <a:spcPct val="20000"/>
              </a:spcBef>
              <a:spcAft>
                <a:spcPct val="0"/>
              </a:spcAft>
              <a:defRPr sz="2400">
                <a:solidFill>
                  <a:srgbClr val="3366FF"/>
                </a:solidFill>
                <a:latin typeface="Trebuchet MS" charset="0"/>
                <a:ea typeface="ＭＳ Ｐゴシック" charset="0"/>
              </a:defRPr>
            </a:lvl9pPr>
          </a:lstStyle>
          <a:p>
            <a:pPr algn="ctr" eaLnBrk="1" hangingPunct="1">
              <a:spcBef>
                <a:spcPct val="0"/>
              </a:spcBef>
              <a:defRPr/>
            </a:pPr>
            <a:r>
              <a:rPr lang="en-US" sz="1200" dirty="0" smtClean="0">
                <a:solidFill>
                  <a:schemeClr val="tx1"/>
                </a:solidFill>
                <a:latin typeface="Comic Sans MS" charset="0"/>
              </a:rPr>
              <a:t>Maria Girone</a:t>
            </a:r>
          </a:p>
          <a:p>
            <a:pPr algn="ctr" eaLnBrk="1" hangingPunct="1">
              <a:spcBef>
                <a:spcPct val="0"/>
              </a:spcBef>
              <a:defRPr/>
            </a:pPr>
            <a:r>
              <a:rPr lang="en-US" sz="1200" dirty="0" smtClean="0">
                <a:solidFill>
                  <a:schemeClr val="tx1"/>
                </a:solidFill>
                <a:latin typeface="Comic Sans MS" charset="0"/>
              </a:rPr>
              <a:t>CERN, IT-PSS</a:t>
            </a:r>
          </a:p>
        </p:txBody>
      </p:sp>
      <p:sp>
        <p:nvSpPr>
          <p:cNvPr id="814087" name="Rectangle 7"/>
          <p:cNvSpPr>
            <a:spLocks noGrp="1" noChangeArrowheads="1"/>
          </p:cNvSpPr>
          <p:nvPr>
            <p:ph type="ftr" sz="quarter" idx="3"/>
          </p:nvPr>
        </p:nvSpPr>
        <p:spPr bwMode="auto">
          <a:xfrm>
            <a:off x="1828800" y="61722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1" i="1">
                <a:solidFill>
                  <a:srgbClr val="00529E"/>
                </a:solidFill>
                <a:latin typeface="Comic Sans MS" pitchFamily="66" charset="0"/>
                <a:ea typeface="+mn-ea"/>
                <a:cs typeface="+mn-cs"/>
              </a:defRPr>
            </a:lvl1pPr>
          </a:lstStyle>
          <a:p>
            <a:pPr>
              <a:defRPr/>
            </a:pPr>
            <a:r>
              <a:rPr lang="en-US" dirty="0"/>
              <a:t>WLCG MB Report  WLCG Service Report</a:t>
            </a:r>
          </a:p>
        </p:txBody>
      </p:sp>
      <p:pic>
        <p:nvPicPr>
          <p:cNvPr id="13320" name="Picture 8" descr="lato3"/>
          <p:cNvPicPr>
            <a:picLocks noChangeAspect="1" noChangeArrowheads="1"/>
          </p:cNvPicPr>
          <p:nvPr userDrawn="1"/>
        </p:nvPicPr>
        <p:blipFill>
          <a:blip r:embed="rId15" cstate="print"/>
          <a:srcRect/>
          <a:stretch>
            <a:fillRect/>
          </a:stretch>
        </p:blipFill>
        <p:spPr bwMode="auto">
          <a:xfrm>
            <a:off x="0" y="0"/>
            <a:ext cx="1204913" cy="60960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519772" r:id="rId1"/>
    <p:sldLayoutId id="2147519739" r:id="rId2"/>
    <p:sldLayoutId id="2147519740" r:id="rId3"/>
    <p:sldLayoutId id="2147519741" r:id="rId4"/>
    <p:sldLayoutId id="2147519742" r:id="rId5"/>
    <p:sldLayoutId id="2147519743" r:id="rId6"/>
    <p:sldLayoutId id="2147519744" r:id="rId7"/>
    <p:sldLayoutId id="2147519745" r:id="rId8"/>
    <p:sldLayoutId id="2147519746" r:id="rId9"/>
    <p:sldLayoutId id="2147519747" r:id="rId10"/>
    <p:sldLayoutId id="2147519748" r:id="rId11"/>
  </p:sldLayoutIdLst>
  <p:hf hdr="0"/>
  <p:txStyles>
    <p:titleStyle>
      <a:lvl1pPr algn="l" rtl="0" eaLnBrk="0" fontAlgn="base" hangingPunct="0">
        <a:spcBef>
          <a:spcPct val="0"/>
        </a:spcBef>
        <a:spcAft>
          <a:spcPct val="0"/>
        </a:spcAft>
        <a:defRPr sz="3200">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1"/>
          </a:solidFill>
          <a:latin typeface="Comic Sans MS" pitchFamily="66" charset="0"/>
          <a:ea typeface="ＭＳ Ｐゴシック" charset="0"/>
          <a:cs typeface="ＭＳ Ｐゴシック" charset="0"/>
        </a:defRPr>
      </a:lvl2pPr>
      <a:lvl3pPr algn="l" rtl="0" eaLnBrk="0" fontAlgn="base" hangingPunct="0">
        <a:spcBef>
          <a:spcPct val="0"/>
        </a:spcBef>
        <a:spcAft>
          <a:spcPct val="0"/>
        </a:spcAft>
        <a:defRPr sz="3200">
          <a:solidFill>
            <a:schemeClr val="tx1"/>
          </a:solidFill>
          <a:latin typeface="Comic Sans MS" pitchFamily="66" charset="0"/>
          <a:ea typeface="ＭＳ Ｐゴシック" charset="0"/>
          <a:cs typeface="ＭＳ Ｐゴシック" charset="0"/>
        </a:defRPr>
      </a:lvl3pPr>
      <a:lvl4pPr algn="l" rtl="0" eaLnBrk="0" fontAlgn="base" hangingPunct="0">
        <a:spcBef>
          <a:spcPct val="0"/>
        </a:spcBef>
        <a:spcAft>
          <a:spcPct val="0"/>
        </a:spcAft>
        <a:defRPr sz="3200">
          <a:solidFill>
            <a:schemeClr val="tx1"/>
          </a:solidFill>
          <a:latin typeface="Comic Sans MS" pitchFamily="66" charset="0"/>
          <a:ea typeface="ＭＳ Ｐゴシック" charset="0"/>
          <a:cs typeface="ＭＳ Ｐゴシック" charset="0"/>
        </a:defRPr>
      </a:lvl4pPr>
      <a:lvl5pPr algn="l" rtl="0" eaLnBrk="0" fontAlgn="base" hangingPunct="0">
        <a:spcBef>
          <a:spcPct val="0"/>
        </a:spcBef>
        <a:spcAft>
          <a:spcPct val="0"/>
        </a:spcAft>
        <a:defRPr sz="3200">
          <a:solidFill>
            <a:schemeClr val="tx1"/>
          </a:solidFill>
          <a:latin typeface="Comic Sans MS" pitchFamily="66" charset="0"/>
          <a:ea typeface="ＭＳ Ｐゴシック" charset="0"/>
          <a:cs typeface="ＭＳ Ｐゴシック" charset="0"/>
        </a:defRPr>
      </a:lvl5pPr>
      <a:lvl6pPr marL="457200" algn="l" rtl="0" fontAlgn="base">
        <a:spcBef>
          <a:spcPct val="0"/>
        </a:spcBef>
        <a:spcAft>
          <a:spcPct val="0"/>
        </a:spcAft>
        <a:defRPr sz="3200">
          <a:solidFill>
            <a:schemeClr val="tx1"/>
          </a:solidFill>
          <a:latin typeface="Comic Sans MS" pitchFamily="66" charset="0"/>
        </a:defRPr>
      </a:lvl6pPr>
      <a:lvl7pPr marL="914400" algn="l" rtl="0" fontAlgn="base">
        <a:spcBef>
          <a:spcPct val="0"/>
        </a:spcBef>
        <a:spcAft>
          <a:spcPct val="0"/>
        </a:spcAft>
        <a:defRPr sz="3200">
          <a:solidFill>
            <a:schemeClr val="tx1"/>
          </a:solidFill>
          <a:latin typeface="Comic Sans MS" pitchFamily="66" charset="0"/>
        </a:defRPr>
      </a:lvl7pPr>
      <a:lvl8pPr marL="1371600" algn="l" rtl="0" fontAlgn="base">
        <a:spcBef>
          <a:spcPct val="0"/>
        </a:spcBef>
        <a:spcAft>
          <a:spcPct val="0"/>
        </a:spcAft>
        <a:defRPr sz="3200">
          <a:solidFill>
            <a:schemeClr val="tx1"/>
          </a:solidFill>
          <a:latin typeface="Comic Sans MS" pitchFamily="66" charset="0"/>
        </a:defRPr>
      </a:lvl8pPr>
      <a:lvl9pPr marL="1828800" algn="l" rtl="0" fontAlgn="base">
        <a:spcBef>
          <a:spcPct val="0"/>
        </a:spcBef>
        <a:spcAft>
          <a:spcPct val="0"/>
        </a:spcAft>
        <a:defRPr sz="3200">
          <a:solidFill>
            <a:schemeClr val="tx1"/>
          </a:solidFill>
          <a:latin typeface="Comic Sans MS" pitchFamily="66" charset="0"/>
        </a:defRPr>
      </a:lvl9pPr>
    </p:titleStyle>
    <p:bodyStyle>
      <a:lvl1pPr marL="342900" indent="-342900" algn="l" rtl="0" eaLnBrk="0" fontAlgn="base" hangingPunct="0">
        <a:spcBef>
          <a:spcPct val="20000"/>
        </a:spcBef>
        <a:spcAft>
          <a:spcPct val="0"/>
        </a:spcAft>
        <a:buClr>
          <a:srgbClr val="006600"/>
        </a:buClr>
        <a:buChar char="•"/>
        <a:defRPr sz="28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accent2"/>
        </a:buClr>
        <a:buFont typeface="Arial" pitchFamily="34" charset="0"/>
        <a:buChar char="–"/>
        <a:defRPr sz="24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0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fontAlgn="base">
        <a:spcBef>
          <a:spcPct val="20000"/>
        </a:spcBef>
        <a:spcAft>
          <a:spcPct val="0"/>
        </a:spcAft>
        <a:buChar char="»"/>
        <a:defRPr>
          <a:solidFill>
            <a:schemeClr val="tx1"/>
          </a:solidFill>
          <a:latin typeface="+mn-lt"/>
        </a:defRPr>
      </a:lvl6pPr>
      <a:lvl7pPr marL="2686050" indent="-228600" algn="l" rtl="0" fontAlgn="base">
        <a:spcBef>
          <a:spcPct val="20000"/>
        </a:spcBef>
        <a:spcAft>
          <a:spcPct val="0"/>
        </a:spcAft>
        <a:buChar char="»"/>
        <a:defRPr>
          <a:solidFill>
            <a:schemeClr val="tx1"/>
          </a:solidFill>
          <a:latin typeface="+mn-lt"/>
        </a:defRPr>
      </a:lvl7pPr>
      <a:lvl8pPr marL="3143250" indent="-228600" algn="l" rtl="0" fontAlgn="base">
        <a:spcBef>
          <a:spcPct val="20000"/>
        </a:spcBef>
        <a:spcAft>
          <a:spcPct val="0"/>
        </a:spcAft>
        <a:buChar char="»"/>
        <a:defRPr>
          <a:solidFill>
            <a:schemeClr val="tx1"/>
          </a:solidFill>
          <a:latin typeface="+mn-lt"/>
        </a:defRPr>
      </a:lvl8pPr>
      <a:lvl9pPr marL="360045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b="1">
                <a:solidFill>
                  <a:srgbClr val="898989"/>
                </a:solidFill>
              </a:defRPr>
            </a:lvl1pPr>
          </a:lstStyle>
          <a:p>
            <a:fld id="{AD97E40C-F0B1-465B-AB0C-DB9B3C498EBD}" type="datetime1">
              <a:rPr lang="en-US"/>
              <a:pPr/>
              <a:t>6/5/2012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b="1">
                <a:solidFill>
                  <a:srgbClr val="898989"/>
                </a:solidFill>
                <a:latin typeface="Trebuchet MS" pitchFamily="34" charset="0"/>
                <a:ea typeface="+mn-ea"/>
                <a:cs typeface="+mn-cs"/>
              </a:defRPr>
            </a:lvl1pPr>
          </a:lstStyle>
          <a:p>
            <a:pPr>
              <a:defRPr/>
            </a:pPr>
            <a:r>
              <a:rPr lang="en-US" dirty="0"/>
              <a:t>WLCG MB Report  WLCG Service Report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898989"/>
                </a:solidFill>
              </a:defRPr>
            </a:lvl1pPr>
          </a:lstStyle>
          <a:p>
            <a:fld id="{BF455E8F-75FE-4CAA-8361-D7C3BA2FFB49}"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519749" r:id="rId1"/>
    <p:sldLayoutId id="2147519750" r:id="rId2"/>
    <p:sldLayoutId id="2147519751" r:id="rId3"/>
    <p:sldLayoutId id="2147519752" r:id="rId4"/>
    <p:sldLayoutId id="2147519753" r:id="rId5"/>
    <p:sldLayoutId id="2147519754" r:id="rId6"/>
    <p:sldLayoutId id="2147519755" r:id="rId7"/>
    <p:sldLayoutId id="2147519756" r:id="rId8"/>
    <p:sldLayoutId id="2147519757" r:id="rId9"/>
    <p:sldLayoutId id="2147519758" r:id="rId10"/>
    <p:sldLayoutId id="2147519759" r:id="rId11"/>
  </p:sldLayoutIdLst>
  <p:hf hdr="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890" name="Rectangle 10"/>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37891" name="Picture 8" descr="banner-ITonly"/>
          <p:cNvPicPr>
            <a:picLocks noChangeAspect="1" noChangeArrowheads="1"/>
          </p:cNvPicPr>
          <p:nvPr userDrawn="1"/>
        </p:nvPicPr>
        <p:blipFill>
          <a:blip r:embed="rId14" cstate="print"/>
          <a:srcRect/>
          <a:stretch>
            <a:fillRect/>
          </a:stretch>
        </p:blipFill>
        <p:spPr bwMode="auto">
          <a:xfrm>
            <a:off x="1143000" y="0"/>
            <a:ext cx="8001000" cy="849313"/>
          </a:xfrm>
          <a:prstGeom prst="rect">
            <a:avLst/>
          </a:prstGeom>
          <a:noFill/>
          <a:ln w="9525">
            <a:noFill/>
            <a:miter lim="800000"/>
            <a:headEnd/>
            <a:tailEnd/>
          </a:ln>
        </p:spPr>
      </p:pic>
      <p:sp>
        <p:nvSpPr>
          <p:cNvPr id="37892" name="Rectangle 9"/>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27" name="Rectangle 11"/>
          <p:cNvSpPr>
            <a:spLocks noGrp="1" noChangeArrowheads="1"/>
          </p:cNvSpPr>
          <p:nvPr>
            <p:ph type="ftr" sz="quarter" idx="3"/>
          </p:nvPr>
        </p:nvSpPr>
        <p:spPr bwMode="auto">
          <a:xfrm>
            <a:off x="1905000" y="63246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1" i="1">
                <a:solidFill>
                  <a:srgbClr val="00529E"/>
                </a:solidFill>
                <a:latin typeface="Arial" charset="0"/>
                <a:ea typeface="+mn-ea"/>
                <a:cs typeface="+mn-cs"/>
              </a:defRPr>
            </a:lvl1pPr>
          </a:lstStyle>
          <a:p>
            <a:pPr>
              <a:defRPr/>
            </a:pPr>
            <a:r>
              <a:rPr lang="en-US" dirty="0"/>
              <a:t>WLCG MB Report  WLCG Service Report</a:t>
            </a:r>
            <a:endParaRPr lang="en-US" dirty="0">
              <a:solidFill>
                <a:srgbClr val="3861AA"/>
              </a:solidFill>
            </a:endParaRPr>
          </a:p>
        </p:txBody>
      </p:sp>
      <p:pic>
        <p:nvPicPr>
          <p:cNvPr id="37894" name="Picture 13" descr="CERNlogo-rgb"/>
          <p:cNvPicPr>
            <a:picLocks noChangeAspect="1" noChangeArrowheads="1"/>
          </p:cNvPicPr>
          <p:nvPr userDrawn="1"/>
        </p:nvPicPr>
        <p:blipFill>
          <a:blip r:embed="rId15" cstate="print"/>
          <a:srcRect/>
          <a:stretch>
            <a:fillRect/>
          </a:stretch>
        </p:blipFill>
        <p:spPr bwMode="auto">
          <a:xfrm>
            <a:off x="8458200" y="6172200"/>
            <a:ext cx="619125" cy="619125"/>
          </a:xfrm>
          <a:prstGeom prst="rect">
            <a:avLst/>
          </a:prstGeom>
          <a:noFill/>
          <a:ln w="9525">
            <a:noFill/>
            <a:miter lim="800000"/>
            <a:headEnd/>
            <a:tailEnd/>
          </a:ln>
        </p:spPr>
      </p:pic>
      <p:sp>
        <p:nvSpPr>
          <p:cNvPr id="9230" name="Text Box 14"/>
          <p:cNvSpPr txBox="1">
            <a:spLocks noChangeArrowheads="1"/>
          </p:cNvSpPr>
          <p:nvPr userDrawn="1"/>
        </p:nvSpPr>
        <p:spPr bwMode="auto">
          <a:xfrm>
            <a:off x="0" y="6111875"/>
            <a:ext cx="1295400" cy="954088"/>
          </a:xfrm>
          <a:prstGeom prst="rect">
            <a:avLst/>
          </a:prstGeom>
          <a:noFill/>
          <a:ln w="9525">
            <a:noFill/>
            <a:miter lim="800000"/>
            <a:headEnd/>
            <a:tailEnd/>
          </a:ln>
          <a:effectLst/>
        </p:spPr>
        <p:txBody>
          <a:bodyPr>
            <a:spAutoFit/>
          </a:bodyPr>
          <a:lstStyle/>
          <a:p>
            <a:pPr algn="r">
              <a:spcBef>
                <a:spcPct val="0"/>
              </a:spcBef>
            </a:pPr>
            <a:r>
              <a:rPr lang="en-US" sz="900" b="1" dirty="0">
                <a:solidFill>
                  <a:srgbClr val="000000"/>
                </a:solidFill>
                <a:latin typeface="Tahoma" pitchFamily="34" charset="0"/>
              </a:rPr>
              <a:t>CERN IT Department</a:t>
            </a:r>
          </a:p>
          <a:p>
            <a:pPr algn="r">
              <a:spcBef>
                <a:spcPct val="0"/>
              </a:spcBef>
            </a:pPr>
            <a:r>
              <a:rPr lang="en-US" sz="900" b="1" dirty="0">
                <a:solidFill>
                  <a:srgbClr val="000000"/>
                </a:solidFill>
                <a:latin typeface="Tahoma" pitchFamily="34" charset="0"/>
              </a:rPr>
              <a:t>CH-1211 Genève 23</a:t>
            </a:r>
          </a:p>
          <a:p>
            <a:pPr algn="r">
              <a:spcBef>
                <a:spcPct val="0"/>
              </a:spcBef>
            </a:pPr>
            <a:r>
              <a:rPr lang="en-US" sz="900" b="1" dirty="0">
                <a:solidFill>
                  <a:srgbClr val="000000"/>
                </a:solidFill>
                <a:latin typeface="Tahoma" pitchFamily="34" charset="0"/>
              </a:rPr>
              <a:t>Switzerland</a:t>
            </a:r>
          </a:p>
          <a:p>
            <a:pPr algn="r">
              <a:spcBef>
                <a:spcPct val="0"/>
              </a:spcBef>
            </a:pPr>
            <a:r>
              <a:rPr lang="en-US" sz="1100" b="1" dirty="0">
                <a:solidFill>
                  <a:srgbClr val="000000"/>
                </a:solidFill>
                <a:latin typeface="Tahoma" pitchFamily="34" charset="0"/>
              </a:rPr>
              <a:t>www.cern.ch/i</a:t>
            </a:r>
            <a:r>
              <a:rPr lang="en-US" sz="1000" b="1" dirty="0">
                <a:solidFill>
                  <a:srgbClr val="000000"/>
                </a:solidFill>
                <a:latin typeface="Tahoma" pitchFamily="34" charset="0"/>
              </a:rPr>
              <a:t>t</a:t>
            </a:r>
          </a:p>
        </p:txBody>
      </p:sp>
      <p:graphicFrame>
        <p:nvGraphicFramePr>
          <p:cNvPr id="37896" name="Object 20"/>
          <p:cNvGraphicFramePr>
            <a:graphicFrameLocks noChangeAspect="1"/>
          </p:cNvGraphicFramePr>
          <p:nvPr/>
        </p:nvGraphicFramePr>
        <p:xfrm>
          <a:off x="0" y="0"/>
          <a:ext cx="1204913" cy="6096000"/>
        </p:xfrm>
        <a:graphic>
          <a:graphicData uri="http://schemas.openxmlformats.org/presentationml/2006/ole">
            <p:oleObj spid="_x0000_s37905" name="Image" r:id="rId16" imgW="2006349" imgH="10158730" progId="">
              <p:embed/>
            </p:oleObj>
          </a:graphicData>
        </a:graphic>
      </p:graphicFrame>
    </p:spTree>
  </p:cSld>
  <p:clrMap bg1="lt1" tx1="dk1" bg2="lt2" tx2="dk2" accent1="accent1" accent2="accent2" accent3="accent3" accent4="accent4" accent5="accent5" accent6="accent6" hlink="hlink" folHlink="folHlink"/>
  <p:sldLayoutIdLst>
    <p:sldLayoutId id="2147519760" r:id="rId1"/>
    <p:sldLayoutId id="2147519761" r:id="rId2"/>
    <p:sldLayoutId id="2147519762" r:id="rId3"/>
    <p:sldLayoutId id="2147519763" r:id="rId4"/>
    <p:sldLayoutId id="2147519764" r:id="rId5"/>
    <p:sldLayoutId id="2147519765" r:id="rId6"/>
    <p:sldLayoutId id="2147519766" r:id="rId7"/>
    <p:sldLayoutId id="2147519767" r:id="rId8"/>
    <p:sldLayoutId id="2147519768" r:id="rId9"/>
    <p:sldLayoutId id="2147519769" r:id="rId10"/>
    <p:sldLayoutId id="2147519770" r:id="rId11"/>
  </p:sldLayoutIdLst>
  <p:hf hdr="0"/>
  <p:txStyles>
    <p:titleStyle>
      <a:lvl1pPr algn="l" rtl="0" eaLnBrk="0" fontAlgn="base" hangingPunct="0">
        <a:spcBef>
          <a:spcPct val="0"/>
        </a:spcBef>
        <a:spcAft>
          <a:spcPct val="0"/>
        </a:spcAft>
        <a:defRPr sz="3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bg1"/>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chemeClr val="bg1"/>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chemeClr val="bg1"/>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chemeClr val="bg1"/>
          </a:solidFill>
          <a:latin typeface="Arial" charset="0"/>
          <a:ea typeface="ＭＳ Ｐゴシック" charset="0"/>
          <a:cs typeface="ＭＳ Ｐゴシック"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0"/>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6425" cy="1433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353175"/>
            <a:ext cx="2130425" cy="366713"/>
          </a:xfrm>
          <a:prstGeom prst="rect">
            <a:avLst/>
          </a:prstGeom>
          <a:noFill/>
          <a:ln>
            <a:noFill/>
          </a:ln>
          <a:effectLst/>
          <a:extLst/>
        </p:spPr>
        <p:txBody>
          <a:bodyPr vert="horz" wrap="square" lIns="90000" tIns="46800" rIns="90000" bIns="46800" numCol="1" anchor="ctr"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n-ea"/>
                <a:cs typeface="Arial" charset="0"/>
              </a:defRPr>
            </a:lvl1pPr>
          </a:lstStyle>
          <a:p>
            <a:pPr defTabSz="457200">
              <a:spcBef>
                <a:spcPct val="0"/>
              </a:spcBef>
              <a:buSzPct val="100000"/>
              <a:defRPr/>
            </a:pPr>
            <a:endParaRPr lang="en-GB" dirty="0">
              <a:latin typeface="Calibri" pitchFamily="32" charset="0"/>
            </a:endParaRPr>
          </a:p>
        </p:txBody>
      </p:sp>
      <p:sp>
        <p:nvSpPr>
          <p:cNvPr id="1029" name="Text Box 4"/>
          <p:cNvSpPr txBox="1">
            <a:spLocks noChangeArrowheads="1"/>
          </p:cNvSpPr>
          <p:nvPr/>
        </p:nvSpPr>
        <p:spPr bwMode="auto">
          <a:xfrm>
            <a:off x="3124200" y="6354763"/>
            <a:ext cx="2895600" cy="368300"/>
          </a:xfrm>
          <a:prstGeom prst="rect">
            <a:avLst/>
          </a:prstGeom>
          <a:noFill/>
          <a:ln w="9525">
            <a:noFill/>
            <a:round/>
            <a:headEnd/>
            <a:tailEnd/>
          </a:ln>
          <a:effectLst/>
        </p:spPr>
        <p:txBody>
          <a:bodyPr wrap="none" anchor="ctr"/>
          <a:lstStyle/>
          <a:p>
            <a:pPr defTabSz="457200">
              <a:spcBef>
                <a:spcPct val="0"/>
              </a:spcBef>
              <a:buClr>
                <a:srgbClr val="000000"/>
              </a:buClr>
              <a:buSzPct val="100000"/>
              <a:buFont typeface="Times New Roman" pitchFamily="16" charset="0"/>
              <a:buNone/>
              <a:defRPr/>
            </a:pPr>
            <a:endParaRPr lang="en-US" dirty="0">
              <a:solidFill>
                <a:srgbClr val="FFFFFF"/>
              </a:solidFill>
              <a:latin typeface="Calibri" pitchFamily="32" charset="0"/>
            </a:endParaRPr>
          </a:p>
        </p:txBody>
      </p:sp>
      <p:sp>
        <p:nvSpPr>
          <p:cNvPr id="3" name="Rectangle 5"/>
          <p:cNvSpPr>
            <a:spLocks noGrp="1" noChangeArrowheads="1"/>
          </p:cNvSpPr>
          <p:nvPr>
            <p:ph type="sldNum"/>
          </p:nvPr>
        </p:nvSpPr>
        <p:spPr bwMode="auto">
          <a:xfrm>
            <a:off x="6553200" y="6353175"/>
            <a:ext cx="2130425" cy="366713"/>
          </a:xfrm>
          <a:prstGeom prst="rect">
            <a:avLst/>
          </a:prstGeom>
          <a:noFill/>
          <a:ln>
            <a:noFill/>
          </a:ln>
          <a:effectLst/>
          <a:extLst/>
        </p:spPr>
        <p:txBody>
          <a:bodyPr vert="horz" wrap="square" lIns="90000" tIns="46800" rIns="90000" bIns="46800" numCol="1" anchor="ctr"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n-ea"/>
                <a:cs typeface="Arial" charset="0"/>
              </a:defRPr>
            </a:lvl1pPr>
          </a:lstStyle>
          <a:p>
            <a:pPr defTabSz="457200">
              <a:spcBef>
                <a:spcPct val="0"/>
              </a:spcBef>
              <a:buSzPct val="100000"/>
              <a:defRPr/>
            </a:pPr>
            <a:fld id="{DACAEE1F-DD68-414A-9228-5EA2910AAB4F}" type="slidenum">
              <a:rPr lang="en-GB">
                <a:latin typeface="Calibri" pitchFamily="32" charset="0"/>
              </a:rPr>
              <a:pPr defTabSz="457200">
                <a:spcBef>
                  <a:spcPct val="0"/>
                </a:spcBef>
                <a:buSzPct val="100000"/>
                <a:defRPr/>
              </a:pPr>
              <a:t>‹#›</a:t>
            </a:fld>
            <a:endParaRPr lang="en-GB" dirty="0">
              <a:latin typeface="Calibri" pitchFamily="32" charset="0"/>
            </a:endParaRPr>
          </a:p>
        </p:txBody>
      </p:sp>
    </p:spTree>
    <p:extLst>
      <p:ext uri="{BB962C8B-B14F-4D97-AF65-F5344CB8AC3E}">
        <p14:creationId xmlns:p14="http://schemas.microsoft.com/office/powerpoint/2010/main" xmlns="" val="3962725120"/>
      </p:ext>
    </p:extLst>
  </p:cSld>
  <p:clrMap bg1="lt1" tx1="dk1" bg2="lt2" tx2="dk2" accent1="accent1" accent2="accent2" accent3="accent3" accent4="accent4" accent5="accent5" accent6="accent6" hlink="hlink" folHlink="folHlink"/>
  <p:sldLayoutIdLst>
    <p:sldLayoutId id="2147519775" r:id="rId1"/>
    <p:sldLayoutId id="2147519776" r:id="rId2"/>
    <p:sldLayoutId id="2147519777" r:id="rId3"/>
    <p:sldLayoutId id="2147519778" r:id="rId4"/>
    <p:sldLayoutId id="2147519779" r:id="rId5"/>
    <p:sldLayoutId id="2147519780" r:id="rId6"/>
    <p:sldLayoutId id="2147519781" r:id="rId7"/>
    <p:sldLayoutId id="2147519782" r:id="rId8"/>
    <p:sldLayoutId id="2147519783" r:id="rId9"/>
    <p:sldLayoutId id="2147519784" r:id="rId10"/>
    <p:sldLayoutId id="2147519785" r:id="rId11"/>
  </p:sldLayoutIdLst>
  <p:txStyles>
    <p:titleStyle>
      <a:lvl1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2pPr>
      <a:lvl3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3pPr>
      <a:lvl4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4pPr>
      <a:lvl5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DejaVu Sans" charset="0"/>
          <a:cs typeface="DejaVu Sans"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398463"/>
            <a:ext cx="777240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319213"/>
            <a:ext cx="7772400" cy="4776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08260" name="Rectangle 4"/>
          <p:cNvSpPr>
            <a:spLocks noGrp="1" noChangeArrowheads="1"/>
          </p:cNvSpPr>
          <p:nvPr>
            <p:ph type="dt" sz="half" idx="2"/>
          </p:nvPr>
        </p:nvSpPr>
        <p:spPr bwMode="auto">
          <a:xfrm>
            <a:off x="685800" y="62484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spcBef>
                <a:spcPct val="0"/>
              </a:spcBef>
              <a:defRPr sz="1600">
                <a:solidFill>
                  <a:schemeClr val="tx1"/>
                </a:solidFill>
                <a:latin typeface="Tahoma" pitchFamily="34" charset="0"/>
              </a:defRPr>
            </a:lvl1pPr>
          </a:lstStyle>
          <a:p>
            <a:pPr>
              <a:defRPr/>
            </a:pPr>
            <a:fld id="{45A4E5A3-5B80-4737-9504-95C5AF278550}" type="datetime1">
              <a:rPr lang="en-US">
                <a:solidFill>
                  <a:prstClr val="black"/>
                </a:solidFill>
                <a:ea typeface="+mn-ea"/>
              </a:rPr>
              <a:pPr>
                <a:defRPr/>
              </a:pPr>
              <a:t>6/5/2012</a:t>
            </a:fld>
            <a:endParaRPr lang="en-GB" dirty="0">
              <a:solidFill>
                <a:prstClr val="black"/>
              </a:solidFill>
              <a:ea typeface="+mn-ea"/>
            </a:endParaRPr>
          </a:p>
        </p:txBody>
      </p:sp>
      <p:sp>
        <p:nvSpPr>
          <p:cNvPr id="608261" name="Rectangle 5"/>
          <p:cNvSpPr>
            <a:spLocks noGrp="1" noChangeArrowheads="1"/>
          </p:cNvSpPr>
          <p:nvPr>
            <p:ph type="ftr" sz="quarter" idx="3"/>
          </p:nvPr>
        </p:nvSpPr>
        <p:spPr bwMode="auto">
          <a:xfrm>
            <a:off x="2286000" y="6248400"/>
            <a:ext cx="5410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spcBef>
                <a:spcPct val="0"/>
              </a:spcBef>
              <a:defRPr sz="1600">
                <a:solidFill>
                  <a:schemeClr val="bg2"/>
                </a:solidFill>
                <a:latin typeface="Tahoma" pitchFamily="34" charset="0"/>
              </a:defRPr>
            </a:lvl1pPr>
          </a:lstStyle>
          <a:p>
            <a:pPr>
              <a:defRPr/>
            </a:pPr>
            <a:r>
              <a:rPr lang="en-US" dirty="0">
                <a:solidFill>
                  <a:srgbClr val="D6ECFF"/>
                </a:solidFill>
                <a:ea typeface="+mn-ea"/>
              </a:rPr>
              <a:t>WLCG MB Report  WLCG Service Report</a:t>
            </a:r>
            <a:endParaRPr lang="en-GB" dirty="0">
              <a:solidFill>
                <a:srgbClr val="D6ECFF"/>
              </a:solidFill>
              <a:ea typeface="+mn-ea"/>
            </a:endParaRPr>
          </a:p>
        </p:txBody>
      </p:sp>
      <p:sp>
        <p:nvSpPr>
          <p:cNvPr id="608262" name="Rectangle 6"/>
          <p:cNvSpPr>
            <a:spLocks noGrp="1" noChangeArrowheads="1"/>
          </p:cNvSpPr>
          <p:nvPr>
            <p:ph type="sldNum" sz="quarter" idx="4"/>
          </p:nvPr>
        </p:nvSpPr>
        <p:spPr bwMode="auto">
          <a:xfrm>
            <a:off x="7772400" y="6248400"/>
            <a:ext cx="685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spcBef>
                <a:spcPct val="0"/>
              </a:spcBef>
              <a:defRPr sz="1800" b="0">
                <a:solidFill>
                  <a:schemeClr val="bg2"/>
                </a:solidFill>
                <a:latin typeface="+mn-lt"/>
              </a:defRPr>
            </a:lvl1pPr>
          </a:lstStyle>
          <a:p>
            <a:pPr>
              <a:defRPr/>
            </a:pPr>
            <a:fld id="{CD88FD43-8AE7-429E-8E91-4DD817F88104}" type="slidenum">
              <a:rPr lang="en-GB">
                <a:solidFill>
                  <a:srgbClr val="D6ECFF"/>
                </a:solidFill>
                <a:ea typeface="+mn-ea"/>
              </a:rPr>
              <a:pPr>
                <a:defRPr/>
              </a:pPr>
              <a:t>‹#›</a:t>
            </a:fld>
            <a:endParaRPr lang="en-GB" dirty="0">
              <a:solidFill>
                <a:srgbClr val="D6ECFF"/>
              </a:solidFill>
              <a:ea typeface="+mn-ea"/>
            </a:endParaRPr>
          </a:p>
        </p:txBody>
      </p:sp>
    </p:spTree>
    <p:extLst>
      <p:ext uri="{BB962C8B-B14F-4D97-AF65-F5344CB8AC3E}">
        <p14:creationId xmlns:p14="http://schemas.microsoft.com/office/powerpoint/2010/main" xmlns="" val="2273713428"/>
      </p:ext>
    </p:extLst>
  </p:cSld>
  <p:clrMap bg1="lt1" tx1="dk1" bg2="lt2" tx2="dk2" accent1="accent1" accent2="accent2" accent3="accent3" accent4="accent4" accent5="accent5" accent6="accent6" hlink="hlink" folHlink="folHlink"/>
  <p:sldLayoutIdLst>
    <p:sldLayoutId id="2147519787" r:id="rId1"/>
    <p:sldLayoutId id="2147519788" r:id="rId2"/>
    <p:sldLayoutId id="2147519789" r:id="rId3"/>
    <p:sldLayoutId id="2147519790" r:id="rId4"/>
    <p:sldLayoutId id="2147519791" r:id="rId5"/>
    <p:sldLayoutId id="2147519792" r:id="rId6"/>
    <p:sldLayoutId id="2147519793" r:id="rId7"/>
    <p:sldLayoutId id="2147519794" r:id="rId8"/>
    <p:sldLayoutId id="2147519795" r:id="rId9"/>
    <p:sldLayoutId id="2147519796" r:id="rId10"/>
    <p:sldLayoutId id="2147519797" r:id="rId11"/>
  </p:sldLayoutIdLst>
  <p:hf hdr="0"/>
  <p:txStyles>
    <p:titleStyle>
      <a:lvl1pPr algn="ctr" rtl="0" eaLnBrk="0" fontAlgn="base" hangingPunct="0">
        <a:spcBef>
          <a:spcPct val="0"/>
        </a:spcBef>
        <a:spcAft>
          <a:spcPct val="0"/>
        </a:spcAft>
        <a:defRPr sz="3200" b="1">
          <a:solidFill>
            <a:srgbClr val="008000"/>
          </a:solidFill>
          <a:latin typeface="+mj-lt"/>
          <a:ea typeface="+mj-ea"/>
          <a:cs typeface="+mj-cs"/>
        </a:defRPr>
      </a:lvl1pPr>
      <a:lvl2pPr algn="ctr" rtl="0" eaLnBrk="0" fontAlgn="base" hangingPunct="0">
        <a:spcBef>
          <a:spcPct val="0"/>
        </a:spcBef>
        <a:spcAft>
          <a:spcPct val="0"/>
        </a:spcAft>
        <a:defRPr sz="3200" b="1">
          <a:solidFill>
            <a:srgbClr val="008000"/>
          </a:solidFill>
          <a:latin typeface="Tahoma" pitchFamily="34" charset="0"/>
        </a:defRPr>
      </a:lvl2pPr>
      <a:lvl3pPr algn="ctr" rtl="0" eaLnBrk="0" fontAlgn="base" hangingPunct="0">
        <a:spcBef>
          <a:spcPct val="0"/>
        </a:spcBef>
        <a:spcAft>
          <a:spcPct val="0"/>
        </a:spcAft>
        <a:defRPr sz="3200" b="1">
          <a:solidFill>
            <a:srgbClr val="008000"/>
          </a:solidFill>
          <a:latin typeface="Tahoma" pitchFamily="34" charset="0"/>
        </a:defRPr>
      </a:lvl3pPr>
      <a:lvl4pPr algn="ctr" rtl="0" eaLnBrk="0" fontAlgn="base" hangingPunct="0">
        <a:spcBef>
          <a:spcPct val="0"/>
        </a:spcBef>
        <a:spcAft>
          <a:spcPct val="0"/>
        </a:spcAft>
        <a:defRPr sz="3200" b="1">
          <a:solidFill>
            <a:srgbClr val="008000"/>
          </a:solidFill>
          <a:latin typeface="Tahoma" pitchFamily="34" charset="0"/>
        </a:defRPr>
      </a:lvl4pPr>
      <a:lvl5pPr algn="ctr" rtl="0" eaLnBrk="0" fontAlgn="base" hangingPunct="0">
        <a:spcBef>
          <a:spcPct val="0"/>
        </a:spcBef>
        <a:spcAft>
          <a:spcPct val="0"/>
        </a:spcAft>
        <a:defRPr sz="3200" b="1">
          <a:solidFill>
            <a:srgbClr val="008000"/>
          </a:solidFill>
          <a:latin typeface="Tahoma" pitchFamily="34" charset="0"/>
        </a:defRPr>
      </a:lvl5pPr>
      <a:lvl6pPr marL="457200" algn="ctr" rtl="0" fontAlgn="base">
        <a:spcBef>
          <a:spcPct val="0"/>
        </a:spcBef>
        <a:spcAft>
          <a:spcPct val="0"/>
        </a:spcAft>
        <a:defRPr sz="3200" b="1">
          <a:solidFill>
            <a:srgbClr val="FF0000"/>
          </a:solidFill>
          <a:latin typeface="Tahoma" pitchFamily="34" charset="0"/>
        </a:defRPr>
      </a:lvl6pPr>
      <a:lvl7pPr marL="914400" algn="ctr" rtl="0" fontAlgn="base">
        <a:spcBef>
          <a:spcPct val="0"/>
        </a:spcBef>
        <a:spcAft>
          <a:spcPct val="0"/>
        </a:spcAft>
        <a:defRPr sz="3200" b="1">
          <a:solidFill>
            <a:srgbClr val="FF0000"/>
          </a:solidFill>
          <a:latin typeface="Tahoma" pitchFamily="34" charset="0"/>
        </a:defRPr>
      </a:lvl7pPr>
      <a:lvl8pPr marL="1371600" algn="ctr" rtl="0" fontAlgn="base">
        <a:spcBef>
          <a:spcPct val="0"/>
        </a:spcBef>
        <a:spcAft>
          <a:spcPct val="0"/>
        </a:spcAft>
        <a:defRPr sz="3200" b="1">
          <a:solidFill>
            <a:srgbClr val="FF0000"/>
          </a:solidFill>
          <a:latin typeface="Tahoma" pitchFamily="34" charset="0"/>
        </a:defRPr>
      </a:lvl8pPr>
      <a:lvl9pPr marL="1828800" algn="ctr" rtl="0" fontAlgn="base">
        <a:spcBef>
          <a:spcPct val="0"/>
        </a:spcBef>
        <a:spcAft>
          <a:spcPct val="0"/>
        </a:spcAft>
        <a:defRPr sz="3200" b="1">
          <a:solidFill>
            <a:srgbClr val="FF0000"/>
          </a:solidFill>
          <a:latin typeface="Tahoma"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FF"/>
          </a:solidFill>
          <a:latin typeface="+mn-lt"/>
        </a:defRPr>
      </a:lvl2pPr>
      <a:lvl3pPr marL="1143000" indent="-228600" algn="l" rtl="0" eaLnBrk="0" fontAlgn="base" hangingPunct="0">
        <a:spcBef>
          <a:spcPct val="20000"/>
        </a:spcBef>
        <a:spcAft>
          <a:spcPct val="0"/>
        </a:spcAft>
        <a:buChar char="•"/>
        <a:defRPr sz="2400">
          <a:solidFill>
            <a:srgbClr val="006600"/>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atlas-operator-alarm@cern.ch" TargetMode="External"/><Relationship Id="rId2" Type="http://schemas.openxmlformats.org/officeDocument/2006/relationships/hyperlink" Target="https://gus.fzk.de/ws/ticket_info.php?ticket=80602" TargetMode="Externa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3" Type="http://schemas.openxmlformats.org/officeDocument/2006/relationships/hyperlink" Target="mailto:cms-operator-alarm@cern.ch" TargetMode="External"/><Relationship Id="rId2" Type="http://schemas.openxmlformats.org/officeDocument/2006/relationships/hyperlink" Target="https://gus.fzk.de/ws/ticket_info.php?ticket=80905" TargetMode="Externa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3" Type="http://schemas.openxmlformats.org/officeDocument/2006/relationships/hyperlink" Target="mailto:de-kit-alarm@scc.kit.edu" TargetMode="External"/><Relationship Id="rId2" Type="http://schemas.openxmlformats.org/officeDocument/2006/relationships/hyperlink" Target="https://gus.fzk.de/ws/ticket_info.php?ticket=81028" TargetMode="Externa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hyperlink" Target="mailto:grid.admin@cc.in2p3.fr" TargetMode="External"/><Relationship Id="rId2" Type="http://schemas.openxmlformats.org/officeDocument/2006/relationships/hyperlink" Target="https://gus.fzk.de/ws/ticket_info.php?ticket=81286" TargetMode="External"/><Relationship Id="rId1" Type="http://schemas.openxmlformats.org/officeDocument/2006/relationships/slideLayout" Target="../slideLayouts/slideLayout58.xml"/><Relationship Id="rId4" Type="http://schemas.openxmlformats.org/officeDocument/2006/relationships/hyperlink" Target="mailto:lhc-alarm@cc.in2p3.fr"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atlas-operator-alarm@cern.ch" TargetMode="External"/><Relationship Id="rId2" Type="http://schemas.openxmlformats.org/officeDocument/2006/relationships/hyperlink" Target="https://gus.fzk.de/ws/ticket_info.php?ticket=81352" TargetMode="Externa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3" Type="http://schemas.openxmlformats.org/officeDocument/2006/relationships/hyperlink" Target="mailto:atlas-operator-alarm@cern.ch" TargetMode="External"/><Relationship Id="rId2" Type="http://schemas.openxmlformats.org/officeDocument/2006/relationships/hyperlink" Target="https://gus.fzk.de/ws/ticket_info.php?ticket=81401" TargetMode="External"/><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3" Type="http://schemas.openxmlformats.org/officeDocument/2006/relationships/hyperlink" Target="mailto:atlas-operator-alarm@cern.ch" TargetMode="External"/><Relationship Id="rId2" Type="http://schemas.openxmlformats.org/officeDocument/2006/relationships/hyperlink" Target="https://gus.fzk.de/ws/ticket_info.php?ticket=81445" TargetMode="External"/><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3" Type="http://schemas.openxmlformats.org/officeDocument/2006/relationships/hyperlink" Target="mailto:atlas-operator-alarm@cern.ch" TargetMode="External"/><Relationship Id="rId2" Type="http://schemas.openxmlformats.org/officeDocument/2006/relationships/hyperlink" Target="https://gus.fzk.de/ws/ticket_info.php?ticket=81512" TargetMode="Externa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hyperlink" Target="mailto:eugrid.support@sara.nl" TargetMode="External"/><Relationship Id="rId2" Type="http://schemas.openxmlformats.org/officeDocument/2006/relationships/hyperlink" Target="https://gus.fzk.de/ws/ticket_info.php?ticket=81786" TargetMode="External"/><Relationship Id="rId1" Type="http://schemas.openxmlformats.org/officeDocument/2006/relationships/slideLayout" Target="../slideLayouts/slideLayout58.xml"/></Relationships>
</file>

<file path=ppt/slides/_rels/slide19.xml.rels><?xml version="1.0" encoding="UTF-8" standalone="yes"?>
<Relationships xmlns="http://schemas.openxmlformats.org/package/2006/relationships"><Relationship Id="rId3" Type="http://schemas.openxmlformats.org/officeDocument/2006/relationships/hyperlink" Target="mailto:cms-operator-alarm@cern.ch" TargetMode="External"/><Relationship Id="rId2" Type="http://schemas.openxmlformats.org/officeDocument/2006/relationships/hyperlink" Target="https://gus.fzk.de/ws/ticket_info.php?ticket=82237" TargetMode="External"/><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hyperlink" Target="mailto:lhcb-operator-alarm@cern.c" TargetMode="External"/><Relationship Id="rId2" Type="http://schemas.openxmlformats.org/officeDocument/2006/relationships/hyperlink" Target="https://gus.fzk.de/ws/ticket_info.php?ticket=82166" TargetMode="External"/><Relationship Id="rId1" Type="http://schemas.openxmlformats.org/officeDocument/2006/relationships/slideLayout" Target="../slideLayouts/slideLayout58.xml"/><Relationship Id="rId4" Type="http://schemas.openxmlformats.org/officeDocument/2006/relationships/hyperlink" Target="https://ggus.eu/ws/ticket_info.php?ticket=82146"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nlt1-alarms@biggrid.nl" TargetMode="External"/><Relationship Id="rId2" Type="http://schemas.openxmlformats.org/officeDocument/2006/relationships/hyperlink" Target="https://gus.fzk.de/ws/ticket_info.php?ticket=82791" TargetMode="External"/><Relationship Id="rId1" Type="http://schemas.openxmlformats.org/officeDocument/2006/relationships/slideLayout" Target="../slideLayouts/slideLayout58.xml"/><Relationship Id="rId4" Type="http://schemas.openxmlformats.org/officeDocument/2006/relationships/hyperlink" Target="https://ggus.eu/ws/ticket_info.php?ticket=82490"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mailto:de-kit-alarm@scc.kit.edu" TargetMode="External"/><Relationship Id="rId2" Type="http://schemas.openxmlformats.org/officeDocument/2006/relationships/hyperlink" Target="https://gus.fzk.de/ws/ticket_info.php?ticket=82797" TargetMode="Externa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hyperlink" Target="https://twiki.cern.ch/twiki/bin/view/LCG/WLCGServiceIncidents"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57.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hyperlink" Target="https://savannah.cern.ch/support/?127010" TargetMode="External"/><Relationship Id="rId2" Type="http://schemas.openxmlformats.org/officeDocument/2006/relationships/hyperlink" Target="https://ggus.eu/ws/ticket_info.php?ticket=81429" TargetMode="Externa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hyperlink" Target="mailto:t1-admin@lists.cnaf.infn.it" TargetMode="External"/><Relationship Id="rId2" Type="http://schemas.openxmlformats.org/officeDocument/2006/relationships/hyperlink" Target="https://gus.fzk.de/ws/ticket_info.php?ticket=80582" TargetMode="Externa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3" Type="http://schemas.openxmlformats.org/officeDocument/2006/relationships/hyperlink" Target="mailto:ops@lists.grid.sinica.edu.tw" TargetMode="External"/><Relationship Id="rId2" Type="http://schemas.openxmlformats.org/officeDocument/2006/relationships/hyperlink" Target="https://gus.fzk.de/ws/ticket_info.php?ticket=80586" TargetMode="External"/><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hyperlink" Target="mailto:lcg-admin@lists.kit.edu" TargetMode="External"/><Relationship Id="rId2" Type="http://schemas.openxmlformats.org/officeDocument/2006/relationships/hyperlink" Target="https://gus.fzk.de/ws/ticket_info.php?ticket=80589" TargetMode="Externa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685800" y="2130425"/>
            <a:ext cx="7772400" cy="1470025"/>
          </a:xfrm>
        </p:spPr>
        <p:txBody>
          <a:bodyPr/>
          <a:lstStyle/>
          <a:p>
            <a:pPr>
              <a:defRPr/>
            </a:pPr>
            <a:r>
              <a:rPr lang="en-US" sz="3600" dirty="0"/>
              <a:t>WLCG Service </a:t>
            </a:r>
            <a:r>
              <a:rPr lang="en-US" sz="3600" dirty="0" smtClean="0"/>
              <a:t>Report</a:t>
            </a:r>
            <a:br>
              <a:rPr lang="en-US" sz="3600" dirty="0" smtClean="0"/>
            </a:br>
            <a:r>
              <a:rPr lang="en-US" sz="2400" dirty="0" smtClean="0"/>
              <a:t>6 weeks April 24 – June 4</a:t>
            </a:r>
            <a:r>
              <a:rPr lang="en-US" sz="3600" dirty="0"/>
              <a:t/>
            </a:r>
            <a:br>
              <a:rPr lang="en-US" sz="3600" dirty="0"/>
            </a:br>
            <a:endParaRPr lang="en-US" sz="3600" dirty="0">
              <a:effectLst>
                <a:outerShdw blurRad="38100" dist="38100" dir="2700000" algn="tl">
                  <a:srgbClr val="DDDDDD"/>
                </a:outerShdw>
              </a:effectLst>
            </a:endParaRPr>
          </a:p>
        </p:txBody>
      </p:sp>
      <p:sp>
        <p:nvSpPr>
          <p:cNvPr id="10243" name="Subtitle 2"/>
          <p:cNvSpPr>
            <a:spLocks noGrp="1"/>
          </p:cNvSpPr>
          <p:nvPr>
            <p:ph type="subTitle" idx="1"/>
          </p:nvPr>
        </p:nvSpPr>
        <p:spPr>
          <a:xfrm>
            <a:off x="685800" y="3962400"/>
            <a:ext cx="7772400" cy="1752600"/>
          </a:xfrm>
        </p:spPr>
        <p:txBody>
          <a:bodyPr/>
          <a:lstStyle/>
          <a:p>
            <a:pPr>
              <a:lnSpc>
                <a:spcPct val="90000"/>
              </a:lnSpc>
              <a:defRPr/>
            </a:pPr>
            <a:r>
              <a:rPr lang="en-US" b="1" dirty="0" smtClean="0">
                <a:solidFill>
                  <a:srgbClr val="FF0000"/>
                </a:solidFill>
                <a:effectLst>
                  <a:outerShdw blurRad="38100" dist="38100" dir="2700000" algn="tl">
                    <a:srgbClr val="DDDDDD"/>
                  </a:outerShdw>
                </a:effectLst>
                <a:ea typeface="ＭＳ Ｐゴシック" charset="-128"/>
                <a:cs typeface="ＭＳ Ｐゴシック" charset="-128"/>
              </a:rPr>
              <a:t>Maarten Litmaath</a:t>
            </a:r>
          </a:p>
          <a:p>
            <a:pPr>
              <a:lnSpc>
                <a:spcPct val="90000"/>
              </a:lnSpc>
              <a:defRPr/>
            </a:pPr>
            <a:r>
              <a:rPr lang="en-US" b="1" dirty="0" smtClean="0">
                <a:ea typeface="ＭＳ Ｐゴシック" charset="-128"/>
                <a:cs typeface="ＭＳ Ｐゴシック" charset="-128"/>
              </a:rPr>
              <a:t>~~~</a:t>
            </a:r>
          </a:p>
          <a:p>
            <a:pPr>
              <a:lnSpc>
                <a:spcPct val="90000"/>
              </a:lnSpc>
              <a:defRPr/>
            </a:pPr>
            <a:r>
              <a:rPr lang="en-US" b="1" dirty="0" smtClean="0">
                <a:ea typeface="ＭＳ Ｐゴシック" charset="-128"/>
                <a:cs typeface="ＭＳ Ｐゴシック" charset="-128"/>
              </a:rPr>
              <a:t>WLCG Management Board, 5</a:t>
            </a:r>
            <a:r>
              <a:rPr lang="en-US" b="1" baseline="30000" dirty="0" smtClean="0">
                <a:ea typeface="ＭＳ Ｐゴシック" charset="-128"/>
                <a:cs typeface="ＭＳ Ｐゴシック" charset="-128"/>
              </a:rPr>
              <a:t>th</a:t>
            </a:r>
            <a:r>
              <a:rPr lang="en-US" b="1" dirty="0" smtClean="0">
                <a:ea typeface="ＭＳ Ｐゴシック" charset="-128"/>
                <a:cs typeface="ＭＳ Ｐゴシック" charset="-128"/>
              </a:rPr>
              <a:t> June 2012</a:t>
            </a:r>
          </a:p>
        </p:txBody>
      </p:sp>
      <p:pic>
        <p:nvPicPr>
          <p:cNvPr id="52227" name="Picture 8"/>
          <p:cNvPicPr>
            <a:picLocks noChangeAspect="1" noChangeArrowheads="1"/>
          </p:cNvPicPr>
          <p:nvPr/>
        </p:nvPicPr>
        <p:blipFill>
          <a:blip r:embed="rId3" cstate="print"/>
          <a:srcRect/>
          <a:stretch>
            <a:fillRect/>
          </a:stretch>
        </p:blipFill>
        <p:spPr bwMode="auto">
          <a:xfrm>
            <a:off x="7600950" y="304800"/>
            <a:ext cx="1143000" cy="1143000"/>
          </a:xfrm>
          <a:prstGeom prst="rect">
            <a:avLst/>
          </a:prstGeom>
          <a:noFill/>
          <a:ln w="9525">
            <a:noFill/>
            <a:miter lim="800000"/>
            <a:headEnd/>
            <a:tailEnd/>
          </a:ln>
        </p:spPr>
      </p:pic>
      <p:pic>
        <p:nvPicPr>
          <p:cNvPr id="52228" name="Picture 8"/>
          <p:cNvPicPr>
            <a:picLocks noChangeAspect="1" noChangeArrowheads="1"/>
          </p:cNvPicPr>
          <p:nvPr/>
        </p:nvPicPr>
        <p:blipFill>
          <a:blip r:embed="rId3" cstate="print"/>
          <a:srcRect/>
          <a:stretch>
            <a:fillRect/>
          </a:stretch>
        </p:blipFill>
        <p:spPr bwMode="auto">
          <a:xfrm>
            <a:off x="381000" y="304800"/>
            <a:ext cx="1143000" cy="1143000"/>
          </a:xfrm>
          <a:prstGeom prst="rect">
            <a:avLst/>
          </a:prstGeom>
          <a:noFill/>
          <a:ln w="9525">
            <a:noFill/>
            <a:miter lim="800000"/>
            <a:headEnd/>
            <a:tailEnd/>
          </a:ln>
        </p:spPr>
      </p:pic>
      <p:sp>
        <p:nvSpPr>
          <p:cNvPr id="52229" name="Slide Number Placeholder 5"/>
          <p:cNvSpPr>
            <a:spLocks noGrp="1"/>
          </p:cNvSpPr>
          <p:nvPr>
            <p:ph type="sldNum" sz="quarter" idx="11"/>
          </p:nvPr>
        </p:nvSpPr>
        <p:spPr>
          <a:noFill/>
        </p:spPr>
        <p:txBody>
          <a:bodyPr/>
          <a:lstStyle/>
          <a:p>
            <a:fld id="{C0681A69-3912-44FF-9187-CF2ED8B8B810}" type="slidenum">
              <a:rPr lang="en-GB"/>
              <a:pPr/>
              <a:t>1</a:t>
            </a:fld>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22313" y="0"/>
            <a:ext cx="7772400" cy="5768975"/>
          </a:xfrm>
        </p:spPr>
        <p:txBody>
          <a:bodyPr/>
          <a:lstStyle/>
          <a:p>
            <a:r>
              <a:rPr lang="en-US" sz="2400" cap="none" dirty="0" smtClean="0"/>
              <a:t>ATLAS ALARM-&gt; CERN-IN2P3 transfers not processed by FTS </a:t>
            </a:r>
            <a:r>
              <a:rPr lang="en-US" sz="2400" cap="none" dirty="0" smtClean="0">
                <a:hlinkClick r:id="rId2"/>
              </a:rPr>
              <a:t>GGUS:80602</a:t>
            </a:r>
            <a:r>
              <a:rPr lang="en-US" sz="3200" cap="none" dirty="0" smtClean="0"/>
              <a:t/>
            </a:r>
            <a:br>
              <a:rPr lang="en-US" sz="3200" cap="none" dirty="0" smtClean="0"/>
            </a:br>
            <a:r>
              <a:rPr lang="en-US" sz="3200" cap="none" dirty="0" smtClean="0"/>
              <a:t> </a:t>
            </a:r>
          </a:p>
        </p:txBody>
      </p:sp>
      <p:sp>
        <p:nvSpPr>
          <p:cNvPr id="13315" name="Text Placeholder 2"/>
          <p:cNvSpPr>
            <a:spLocks noGrp="1"/>
          </p:cNvSpPr>
          <p:nvPr>
            <p:ph type="body" idx="1"/>
          </p:nvPr>
        </p:nvSpPr>
        <p:spPr>
          <a:xfrm>
            <a:off x="722313" y="1752600"/>
            <a:ext cx="7772400" cy="4114800"/>
          </a:xfrm>
        </p:spPr>
        <p:txBody>
          <a:bodyPr/>
          <a:lstStyle/>
          <a:p>
            <a:endParaRPr lang="en-US" dirty="0" smtClean="0"/>
          </a:p>
        </p:txBody>
      </p:sp>
      <p:sp>
        <p:nvSpPr>
          <p:cNvPr id="13316"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878BA298-117A-4EA8-83AB-126A92CE02BA}"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77AD7E46-4CCB-4027-82E3-8AFC60D89025}" type="slidenum">
              <a:rPr lang="en-GB" smtClean="0">
                <a:solidFill>
                  <a:srgbClr val="D6ECFF"/>
                </a:solidFill>
              </a:rPr>
              <a:pPr>
                <a:defRPr/>
              </a:pPr>
              <a:t>10</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2470799978"/>
              </p:ext>
            </p:extLst>
          </p:nvPr>
        </p:nvGraphicFramePr>
        <p:xfrm>
          <a:off x="228600" y="1066800"/>
          <a:ext cx="8610600" cy="5013435"/>
        </p:xfrm>
        <a:graphic>
          <a:graphicData uri="http://schemas.openxmlformats.org/drawingml/2006/table">
            <a:tbl>
              <a:tblPr/>
              <a:tblGrid>
                <a:gridCol w="2057400"/>
                <a:gridCol w="6553200"/>
              </a:tblGrid>
              <a:tr h="3809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08:43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atlas-operator-alarm@cern.ch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Automatic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File Transfer.</a:t>
                      </a:r>
                      <a:endParaRPr kumimoji="0" lang="en-US" sz="1800" b="0" i="0" u="none" strike="noStrike" cap="none" normalizeH="0" baseline="0" dirty="0" smtClean="0">
                        <a:ln>
                          <a:noFill/>
                        </a:ln>
                        <a:solidFill>
                          <a:srgbClr val="000000"/>
                        </a:solidFill>
                        <a:effectLst/>
                        <a:latin typeface="Tahom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411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09:03</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Operator notifies FTS experts by email.</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808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09:15 </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Expert records in the ticket that investigation started.</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462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09:30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Expert records that the problem was gone after FTS agent restart and puts the ticket to status ‘solved’. Another authorised ALARMer requests the installation of the patch announced by the developers. Ticket re-opened (8 comments exchanged).</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16:38  </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Ticket set to ‘solved’ when all agents and webservers were upgraded to the unreleased version 2.2.8 on request by the experiment. Ticket was ‘verified’ 4.5 hrs. later (at 20:58).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813694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22313" y="0"/>
            <a:ext cx="7772400" cy="5768975"/>
          </a:xfrm>
        </p:spPr>
        <p:txBody>
          <a:bodyPr/>
          <a:lstStyle/>
          <a:p>
            <a:r>
              <a:rPr lang="en-US" sz="2400" cap="none" dirty="0" smtClean="0"/>
              <a:t>CMS ALARM-&gt; CERN Storage mgmt system shows issues with file copying </a:t>
            </a:r>
            <a:r>
              <a:rPr lang="en-US" sz="2400" cap="none" dirty="0" smtClean="0">
                <a:hlinkClick r:id="rId2"/>
              </a:rPr>
              <a:t>GGUS:80905</a:t>
            </a:r>
            <a:r>
              <a:rPr lang="en-US" sz="3200" cap="none" dirty="0" smtClean="0"/>
              <a:t/>
            </a:r>
            <a:br>
              <a:rPr lang="en-US" sz="3200" cap="none" dirty="0" smtClean="0"/>
            </a:br>
            <a:r>
              <a:rPr lang="en-US" sz="3200" cap="none" dirty="0" smtClean="0"/>
              <a:t> </a:t>
            </a:r>
          </a:p>
        </p:txBody>
      </p:sp>
      <p:sp>
        <p:nvSpPr>
          <p:cNvPr id="14339" name="Text Placeholder 2"/>
          <p:cNvSpPr>
            <a:spLocks noGrp="1"/>
          </p:cNvSpPr>
          <p:nvPr>
            <p:ph type="body" idx="1"/>
          </p:nvPr>
        </p:nvSpPr>
        <p:spPr>
          <a:xfrm>
            <a:off x="722313" y="1752600"/>
            <a:ext cx="7772400" cy="4114800"/>
          </a:xfrm>
        </p:spPr>
        <p:txBody>
          <a:bodyPr/>
          <a:lstStyle/>
          <a:p>
            <a:endParaRPr lang="en-US" dirty="0" smtClean="0"/>
          </a:p>
        </p:txBody>
      </p:sp>
      <p:sp>
        <p:nvSpPr>
          <p:cNvPr id="14340"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87136F9F-F3F0-4CE1-8992-81C8377247E6}"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4341"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ED07D243-8492-45A2-BABD-048A7920F022}" type="slidenum">
              <a:rPr lang="en-GB" smtClean="0">
                <a:solidFill>
                  <a:srgbClr val="D6ECFF"/>
                </a:solidFill>
              </a:rPr>
              <a:pPr>
                <a:defRPr/>
              </a:pPr>
              <a:t>11</a:t>
            </a:fld>
            <a:endParaRPr lang="en-GB" dirty="0">
              <a:solidFill>
                <a:srgbClr val="D6ECFF"/>
              </a:solidFill>
            </a:endParaRPr>
          </a:p>
        </p:txBody>
      </p:sp>
      <p:graphicFrame>
        <p:nvGraphicFramePr>
          <p:cNvPr id="11326" name="Group 62"/>
          <p:cNvGraphicFramePr>
            <a:graphicFrameLocks noGrp="1"/>
          </p:cNvGraphicFramePr>
          <p:nvPr/>
        </p:nvGraphicFramePr>
        <p:xfrm>
          <a:off x="228600" y="1066800"/>
          <a:ext cx="8610600" cy="5227639"/>
        </p:xfrm>
        <a:graphic>
          <a:graphicData uri="http://schemas.openxmlformats.org/drawingml/2006/table">
            <a:tbl>
              <a:tblPr/>
              <a:tblGrid>
                <a:gridCol w="2057400"/>
                <a:gridCol w="6553200"/>
              </a:tblGrid>
              <a:tr h="38105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2012/04/04 13:01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cms-operator-alarm@cern.ch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Automatic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Storage Systems.</a:t>
                      </a: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1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2012/04/04 13:13</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Operator notifies CASTOR piquet. Expert immediately records the start of investigation.</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118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2012/04/04 15:09 </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problem was that 2 files appeared to be copied correctly but they were later found with zero size. After 2 comment exchanges and log checks, the expert sets the ticket to ‘solved’ suggesting the users transfer the file again.</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144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2012/04/05 06:34</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After 4 further comment exchanges with the experiment the ticket is set to ‘solved’ again (without being re-opened) and with no change of the solution description.</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144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2012/04/05 14:51  </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Experiment expert summarises actions to be taken in the future, if needed, namely: check the rfcp parent pid value in &gt;1h timeouts &amp; develop a new client using xrdcp.</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3284164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722313" y="0"/>
            <a:ext cx="7772400" cy="5768975"/>
          </a:xfrm>
        </p:spPr>
        <p:txBody>
          <a:bodyPr/>
          <a:lstStyle/>
          <a:p>
            <a:r>
              <a:rPr lang="en-US" sz="2400" cap="none" dirty="0" smtClean="0"/>
              <a:t>LHCb ALARM-&gt; FZK fail to download files to WNs </a:t>
            </a:r>
            <a:r>
              <a:rPr lang="en-US" sz="2400" cap="none" dirty="0" smtClean="0">
                <a:hlinkClick r:id="rId2"/>
              </a:rPr>
              <a:t>GGUS:81028</a:t>
            </a:r>
            <a:r>
              <a:rPr lang="en-US" sz="3200" cap="none" dirty="0" smtClean="0"/>
              <a:t/>
            </a:r>
            <a:br>
              <a:rPr lang="en-US" sz="3200" cap="none" dirty="0" smtClean="0"/>
            </a:br>
            <a:r>
              <a:rPr lang="en-US" sz="3200" cap="none" dirty="0" smtClean="0"/>
              <a:t> </a:t>
            </a:r>
          </a:p>
        </p:txBody>
      </p:sp>
      <p:sp>
        <p:nvSpPr>
          <p:cNvPr id="15363" name="Text Placeholder 2"/>
          <p:cNvSpPr>
            <a:spLocks noGrp="1"/>
          </p:cNvSpPr>
          <p:nvPr>
            <p:ph type="body" idx="1"/>
          </p:nvPr>
        </p:nvSpPr>
        <p:spPr>
          <a:xfrm>
            <a:off x="722313" y="1752600"/>
            <a:ext cx="7772400" cy="4114800"/>
          </a:xfrm>
        </p:spPr>
        <p:txBody>
          <a:bodyPr/>
          <a:lstStyle/>
          <a:p>
            <a:endParaRPr lang="en-US" dirty="0" smtClean="0"/>
          </a:p>
        </p:txBody>
      </p:sp>
      <p:sp>
        <p:nvSpPr>
          <p:cNvPr id="15364"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4F4DC8E6-5425-46C5-944A-59471A07204F}"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5365"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47EE6481-2E17-495D-AAF6-822E3ACB4845}" type="slidenum">
              <a:rPr lang="en-GB" smtClean="0">
                <a:solidFill>
                  <a:srgbClr val="D6ECFF"/>
                </a:solidFill>
              </a:rPr>
              <a:pPr>
                <a:defRPr/>
              </a:pPr>
              <a:t>12</a:t>
            </a:fld>
            <a:endParaRPr lang="en-GB" dirty="0">
              <a:solidFill>
                <a:srgbClr val="D6ECFF"/>
              </a:solidFill>
            </a:endParaRPr>
          </a:p>
        </p:txBody>
      </p:sp>
      <p:graphicFrame>
        <p:nvGraphicFramePr>
          <p:cNvPr id="11326" name="Group 62"/>
          <p:cNvGraphicFramePr>
            <a:graphicFrameLocks noGrp="1"/>
          </p:cNvGraphicFramePr>
          <p:nvPr/>
        </p:nvGraphicFramePr>
        <p:xfrm>
          <a:off x="228600" y="1066800"/>
          <a:ext cx="8610600" cy="4953000"/>
        </p:xfrm>
        <a:graphic>
          <a:graphicData uri="http://schemas.openxmlformats.org/drawingml/2006/table">
            <a:tbl>
              <a:tblPr/>
              <a:tblGrid>
                <a:gridCol w="2133600"/>
                <a:gridCol w="6477000"/>
              </a:tblGrid>
              <a:tr h="3809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4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2012/04/08 10:14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de-kit-alarm@scc.kit.edu</a:t>
                      </a:r>
                      <a:r>
                        <a:rPr kumimoji="0" lang="en-US" sz="1800" b="0" i="0" u="none" strike="noStrike" cap="none" normalizeH="0" baseline="0" dirty="0" smtClean="0">
                          <a:ln>
                            <a:noFill/>
                          </a:ln>
                          <a:solidFill>
                            <a:srgbClr val="000000"/>
                          </a:solidFill>
                          <a:effectLst/>
                          <a:latin typeface="Tahoma" pitchFamily="34" charset="0"/>
                        </a:rPr>
                        <a:t> Automatic ticket assignment to NGI_DE. Type of Problem = </a:t>
                      </a:r>
                      <a:r>
                        <a:rPr kumimoji="0" lang="en-US" sz="1800" b="1" i="0" u="none" strike="noStrike" cap="none" normalizeH="0" baseline="0" dirty="0" smtClean="0">
                          <a:ln>
                            <a:noFill/>
                          </a:ln>
                          <a:solidFill>
                            <a:srgbClr val="000000"/>
                          </a:solidFill>
                          <a:effectLst/>
                          <a:latin typeface="Tahoma" pitchFamily="34" charset="0"/>
                        </a:rPr>
                        <a:t>ToP: File Access.</a:t>
                      </a:r>
                      <a:endParaRPr kumimoji="0" lang="en-US" sz="1800" b="0" i="0" u="none" strike="noStrike" cap="none" normalizeH="0" baseline="0" dirty="0" smtClean="0">
                        <a:ln>
                          <a:noFill/>
                        </a:ln>
                        <a:solidFill>
                          <a:srgbClr val="000000"/>
                        </a:solidFill>
                        <a:effectLst/>
                        <a:latin typeface="Tahoma" pitchFamily="34"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4114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2012/04/08 10:52</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administrator notifies dcache-admin@lists.kit.edu</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809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2012/04/08 20:44  </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Following the exchange of 8 comments between submitter and site admin. the problem was proved to be load-related. The bulk submission of many jobs during the night,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a problem with the gsiftp doors at gridka-dcache server and the use of command lcg-cp which uses only one server instead of taking data from the pool as srmcp does with the ‘passive’ mode option, caused the slow-down of the file download.</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602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2012/04/10 06:13  </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Ticket set to ‘solved’  and soon afterwards ‘verified’. The recommendation was to use ‘dcap’ transfers instead of ‘gsiftp’ which is lighter in authorisation controls, hence, faster.</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943820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22313" y="0"/>
            <a:ext cx="7772400" cy="5768975"/>
          </a:xfrm>
        </p:spPr>
        <p:txBody>
          <a:bodyPr/>
          <a:lstStyle/>
          <a:p>
            <a:r>
              <a:rPr lang="en-US" sz="2400" cap="none" dirty="0" smtClean="0"/>
              <a:t>ATLAS ALARM-&gt; IN2P3 transfer errors due to destination SRM Auth </a:t>
            </a:r>
            <a:r>
              <a:rPr lang="en-US" sz="2400" cap="none" dirty="0" smtClean="0">
                <a:hlinkClick r:id="rId2"/>
              </a:rPr>
              <a:t>GGUS:81286</a:t>
            </a:r>
            <a:r>
              <a:rPr lang="en-US" sz="3200" cap="none" dirty="0" smtClean="0"/>
              <a:t/>
            </a:r>
            <a:br>
              <a:rPr lang="en-US" sz="3200" cap="none" dirty="0" smtClean="0"/>
            </a:br>
            <a:r>
              <a:rPr lang="en-US" sz="3200" cap="none" dirty="0" smtClean="0"/>
              <a:t> </a:t>
            </a:r>
          </a:p>
        </p:txBody>
      </p:sp>
      <p:sp>
        <p:nvSpPr>
          <p:cNvPr id="16387" name="Text Placeholder 2"/>
          <p:cNvSpPr>
            <a:spLocks noGrp="1"/>
          </p:cNvSpPr>
          <p:nvPr>
            <p:ph type="body" idx="1"/>
          </p:nvPr>
        </p:nvSpPr>
        <p:spPr>
          <a:xfrm>
            <a:off x="722313" y="1752600"/>
            <a:ext cx="7772400" cy="4114800"/>
          </a:xfrm>
        </p:spPr>
        <p:txBody>
          <a:bodyPr/>
          <a:lstStyle/>
          <a:p>
            <a:endParaRPr lang="en-US" dirty="0" smtClean="0"/>
          </a:p>
        </p:txBody>
      </p:sp>
      <p:sp>
        <p:nvSpPr>
          <p:cNvPr id="16388"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D48D2A98-390A-4389-A09C-508430AFD6FF}"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6389"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44DBEF6F-1341-4F89-86E1-BCCB0002F937}" type="slidenum">
              <a:rPr lang="en-GB" smtClean="0">
                <a:solidFill>
                  <a:srgbClr val="D6ECFF"/>
                </a:solidFill>
              </a:rPr>
              <a:pPr>
                <a:defRPr/>
              </a:pPr>
              <a:t>13</a:t>
            </a:fld>
            <a:endParaRPr lang="en-GB" dirty="0">
              <a:solidFill>
                <a:srgbClr val="D6ECFF"/>
              </a:solidFill>
            </a:endParaRPr>
          </a:p>
        </p:txBody>
      </p:sp>
      <p:graphicFrame>
        <p:nvGraphicFramePr>
          <p:cNvPr id="11326" name="Group 62"/>
          <p:cNvGraphicFramePr>
            <a:graphicFrameLocks noGrp="1"/>
          </p:cNvGraphicFramePr>
          <p:nvPr/>
        </p:nvGraphicFramePr>
        <p:xfrm>
          <a:off x="228600" y="1066800"/>
          <a:ext cx="8610600" cy="4983192"/>
        </p:xfrm>
        <a:graphic>
          <a:graphicData uri="http://schemas.openxmlformats.org/drawingml/2006/table">
            <a:tbl>
              <a:tblPr/>
              <a:tblGrid>
                <a:gridCol w="2057400"/>
                <a:gridCol w="6553200"/>
              </a:tblGrid>
              <a:tr h="3810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36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2012/04/15 16:03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TEAM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grid.admin@cc.in2p3.fr</a:t>
                      </a:r>
                      <a:r>
                        <a:rPr kumimoji="0" lang="en-US" sz="1800" b="0" i="0" u="none" strike="noStrike" cap="none" normalizeH="0" baseline="0" dirty="0" smtClean="0">
                          <a:ln>
                            <a:noFill/>
                          </a:ln>
                          <a:solidFill>
                            <a:srgbClr val="000000"/>
                          </a:solidFill>
                          <a:effectLst/>
                          <a:latin typeface="Tahoma" pitchFamily="34" charset="0"/>
                        </a:rPr>
                        <a:t> Automatic ticket assignment to NGI_FRANCE. Type of Problem = </a:t>
                      </a:r>
                      <a:r>
                        <a:rPr kumimoji="0" lang="en-US" sz="1800" b="1" i="0" u="none" strike="noStrike" cap="none" normalizeH="0" baseline="0" dirty="0" smtClean="0">
                          <a:ln>
                            <a:noFill/>
                          </a:ln>
                          <a:solidFill>
                            <a:srgbClr val="000000"/>
                          </a:solidFill>
                          <a:effectLst/>
                          <a:latin typeface="Tahoma" pitchFamily="34" charset="0"/>
                        </a:rPr>
                        <a:t>ToP: Network.</a:t>
                      </a:r>
                      <a:endParaRPr kumimoji="0" lang="en-US" sz="1800" b="0" i="0" u="none" strike="noStrike" cap="none" normalizeH="0" baseline="0" dirty="0" smtClean="0">
                        <a:ln>
                          <a:noFill/>
                        </a:ln>
                        <a:solidFill>
                          <a:srgbClr val="000000"/>
                        </a:solidFill>
                        <a:effectLst/>
                        <a:latin typeface="Tahoma" pitchFamily="34" charset="0"/>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4629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2012/04/15 16:51</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Another TEAMer decides to upgrade the ticket to ALARM. Notification sent to </a:t>
                      </a:r>
                      <a:r>
                        <a:rPr kumimoji="0" lang="en-US" sz="1800" b="0" i="0" u="none" strike="noStrike" cap="none" normalizeH="0" baseline="0" dirty="0" smtClean="0">
                          <a:ln>
                            <a:noFill/>
                          </a:ln>
                          <a:solidFill>
                            <a:srgbClr val="000000"/>
                          </a:solidFill>
                          <a:effectLst/>
                          <a:latin typeface="Tahoma" pitchFamily="34" charset="0"/>
                          <a:hlinkClick r:id="rId4"/>
                        </a:rPr>
                        <a:t>lhc-alarm@cc.in2p3.fr</a:t>
                      </a:r>
                      <a:r>
                        <a:rPr kumimoji="0" lang="en-US" sz="1800" b="0" i="0" u="none" strike="noStrike" cap="none" normalizeH="0" baseline="0" dirty="0" smtClean="0">
                          <a:ln>
                            <a:noFill/>
                          </a:ln>
                          <a:solidFill>
                            <a:srgbClr val="000000"/>
                          </a:solidFill>
                          <a:effectLst/>
                          <a:latin typeface="Tahoma" pitchFamily="34" charset="0"/>
                        </a:rPr>
                        <a:t> observing a 98% failure rate T0-to-IN2P3 during 4 hours. Automatic email notification from the IN2P3-CC about ALARM reception recorded.</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6704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2012/04/15 17:07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 declares a downtime until the next morning due to how load on the dcache server.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2012/04/15 19:23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 reboots the dcache server, the blockage goes away.</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143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2012/04/16 06:48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ALARMer sets the ticket to status ‘solved’.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088941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22313" y="0"/>
            <a:ext cx="7772400" cy="5768975"/>
          </a:xfrm>
        </p:spPr>
        <p:txBody>
          <a:bodyPr/>
          <a:lstStyle/>
          <a:p>
            <a:r>
              <a:rPr lang="en-US" sz="2400" cap="none" dirty="0" smtClean="0"/>
              <a:t>ATLAS ALARM-&gt; CERN Raw data retrieval problem from Castor </a:t>
            </a:r>
            <a:r>
              <a:rPr lang="en-US" sz="2400" cap="none" dirty="0" smtClean="0">
                <a:hlinkClick r:id="rId2"/>
              </a:rPr>
              <a:t>GGUS:81352</a:t>
            </a:r>
            <a:r>
              <a:rPr lang="en-US" sz="3200" cap="none" dirty="0" smtClean="0"/>
              <a:t/>
            </a:r>
            <a:br>
              <a:rPr lang="en-US" sz="3200" cap="none" dirty="0" smtClean="0"/>
            </a:br>
            <a:r>
              <a:rPr lang="en-US" sz="3200" cap="none" dirty="0" smtClean="0"/>
              <a:t> </a:t>
            </a:r>
          </a:p>
        </p:txBody>
      </p:sp>
      <p:sp>
        <p:nvSpPr>
          <p:cNvPr id="17411" name="Text Placeholder 2"/>
          <p:cNvSpPr>
            <a:spLocks noGrp="1"/>
          </p:cNvSpPr>
          <p:nvPr>
            <p:ph type="body" idx="1"/>
          </p:nvPr>
        </p:nvSpPr>
        <p:spPr>
          <a:xfrm>
            <a:off x="722313" y="1752600"/>
            <a:ext cx="7772400" cy="4114800"/>
          </a:xfrm>
        </p:spPr>
        <p:txBody>
          <a:bodyPr/>
          <a:lstStyle/>
          <a:p>
            <a:endParaRPr lang="en-US" dirty="0" smtClean="0"/>
          </a:p>
        </p:txBody>
      </p:sp>
      <p:sp>
        <p:nvSpPr>
          <p:cNvPr id="17412"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DCE43781-B1B2-414B-86E3-EDEA1997ACD9}"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7413"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CB7D3828-9F28-458F-B89A-9520CB70A0E7}" type="slidenum">
              <a:rPr lang="en-GB" smtClean="0">
                <a:solidFill>
                  <a:srgbClr val="D6ECFF"/>
                </a:solidFill>
              </a:rPr>
              <a:pPr>
                <a:defRPr/>
              </a:pPr>
              <a:t>14</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2720135029"/>
              </p:ext>
            </p:extLst>
          </p:nvPr>
        </p:nvGraphicFramePr>
        <p:xfrm>
          <a:off x="304800" y="1828800"/>
          <a:ext cx="8610600" cy="4038607"/>
        </p:xfrm>
        <a:graphic>
          <a:graphicData uri="http://schemas.openxmlformats.org/drawingml/2006/table">
            <a:tbl>
              <a:tblPr/>
              <a:tblGrid>
                <a:gridCol w="2057400"/>
                <a:gridCol w="6553200"/>
              </a:tblGrid>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7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2012/04/17 13:02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atlas-operator-alarm@cern.ch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File Access.</a:t>
                      </a: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14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2012/04/17 13:22</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Service expert puts the ticket in status ‘solved’ explaining that the unavailable disk server is undergoing a system intervention.</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914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2012/04/17 13:24 </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operator, not knowing that the expert already saw the ticket due to direct email notification, contacts the Castor piquet. </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2012/04/17 18:28</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submitter sets the ticket to ‘verified’.</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673458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722313" y="0"/>
            <a:ext cx="7772400" cy="5768975"/>
          </a:xfrm>
        </p:spPr>
        <p:txBody>
          <a:bodyPr/>
          <a:lstStyle/>
          <a:p>
            <a:r>
              <a:rPr lang="en-US" sz="2400" cap="none" dirty="0" smtClean="0"/>
              <a:t>ATLAS ALARM-&gt; CERN Slow LSF response </a:t>
            </a:r>
            <a:r>
              <a:rPr lang="en-US" sz="2400" cap="none" dirty="0" smtClean="0">
                <a:hlinkClick r:id="rId2"/>
              </a:rPr>
              <a:t>GGUS:81401</a:t>
            </a:r>
            <a:r>
              <a:rPr lang="en-US" sz="3200" cap="none" dirty="0" smtClean="0"/>
              <a:t/>
            </a:r>
            <a:br>
              <a:rPr lang="en-US" sz="3200" cap="none" dirty="0" smtClean="0"/>
            </a:br>
            <a:r>
              <a:rPr lang="en-US" sz="3200" cap="none" dirty="0" smtClean="0"/>
              <a:t> </a:t>
            </a:r>
          </a:p>
        </p:txBody>
      </p:sp>
      <p:sp>
        <p:nvSpPr>
          <p:cNvPr id="18435" name="Text Placeholder 2"/>
          <p:cNvSpPr>
            <a:spLocks noGrp="1"/>
          </p:cNvSpPr>
          <p:nvPr>
            <p:ph type="body" idx="1"/>
          </p:nvPr>
        </p:nvSpPr>
        <p:spPr>
          <a:xfrm>
            <a:off x="722313" y="1752600"/>
            <a:ext cx="7772400" cy="4114800"/>
          </a:xfrm>
        </p:spPr>
        <p:txBody>
          <a:bodyPr/>
          <a:lstStyle/>
          <a:p>
            <a:endParaRPr lang="en-US" dirty="0" smtClean="0"/>
          </a:p>
        </p:txBody>
      </p:sp>
      <p:sp>
        <p:nvSpPr>
          <p:cNvPr id="18436"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4FF1837D-3216-4D10-96B3-CF9DB2BA2A80}"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8437"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FD4019B1-98D6-4291-8CC3-8C303709F6F8}" type="slidenum">
              <a:rPr lang="en-GB" smtClean="0">
                <a:solidFill>
                  <a:srgbClr val="D6ECFF"/>
                </a:solidFill>
              </a:rPr>
              <a:pPr>
                <a:defRPr/>
              </a:pPr>
              <a:t>15</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3027246766"/>
              </p:ext>
            </p:extLst>
          </p:nvPr>
        </p:nvGraphicFramePr>
        <p:xfrm>
          <a:off x="304800" y="1600200"/>
          <a:ext cx="8610600" cy="4343400"/>
        </p:xfrm>
        <a:graphic>
          <a:graphicData uri="http://schemas.openxmlformats.org/drawingml/2006/table">
            <a:tbl>
              <a:tblPr/>
              <a:tblGrid>
                <a:gridCol w="2057400"/>
                <a:gridCol w="6553200"/>
              </a:tblGrid>
              <a:tr h="3810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2012/04/18 17:06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atlas-operator-alarm@cern.ch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Local Batch System.</a:t>
                      </a: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2012/04/18 17:16</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The operator contacts it-pes-ps, an e-group of grid service mgrs.</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6705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2012/04/19 07:17 </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Grid service mgr records in the ticket that investigation has started.</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4630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2012/04/20 15:13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LSF expert recorded 6 updates in the ticket observing high load from the CREAM CEs and specifically from creamtest001.cern.ch. The problem will be discussed with the company (Platform). The submitter sees better performance. The ticket is still in progress on 2012/04/23 (noon).</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2046358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22313" y="0"/>
            <a:ext cx="7772400" cy="5768975"/>
          </a:xfrm>
        </p:spPr>
        <p:txBody>
          <a:bodyPr/>
          <a:lstStyle/>
          <a:p>
            <a:r>
              <a:rPr lang="en-US" sz="2400" cap="none" dirty="0" smtClean="0"/>
              <a:t>ATLAS ALARM-&gt; CERN LSF down</a:t>
            </a:r>
            <a:br>
              <a:rPr lang="en-US" sz="2400" cap="none" dirty="0" smtClean="0"/>
            </a:br>
            <a:r>
              <a:rPr lang="en-US" sz="2400" cap="none" dirty="0" smtClean="0">
                <a:hlinkClick r:id="rId2"/>
              </a:rPr>
              <a:t>GGUS:81445</a:t>
            </a:r>
            <a:r>
              <a:rPr lang="en-US" sz="3200" cap="none" dirty="0" smtClean="0"/>
              <a:t/>
            </a:r>
            <a:br>
              <a:rPr lang="en-US" sz="3200" cap="none" dirty="0" smtClean="0"/>
            </a:br>
            <a:r>
              <a:rPr lang="en-US" sz="3200" cap="none" dirty="0" smtClean="0"/>
              <a:t> </a:t>
            </a:r>
          </a:p>
        </p:txBody>
      </p:sp>
      <p:sp>
        <p:nvSpPr>
          <p:cNvPr id="19459" name="Text Placeholder 2"/>
          <p:cNvSpPr>
            <a:spLocks noGrp="1"/>
          </p:cNvSpPr>
          <p:nvPr>
            <p:ph type="body" idx="1"/>
          </p:nvPr>
        </p:nvSpPr>
        <p:spPr>
          <a:xfrm>
            <a:off x="722313" y="1752600"/>
            <a:ext cx="7772400" cy="4114800"/>
          </a:xfrm>
        </p:spPr>
        <p:txBody>
          <a:bodyPr/>
          <a:lstStyle/>
          <a:p>
            <a:endParaRPr lang="en-US" dirty="0" smtClean="0"/>
          </a:p>
        </p:txBody>
      </p:sp>
      <p:sp>
        <p:nvSpPr>
          <p:cNvPr id="19460"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259711B2-5DF5-4F0A-9DF5-7BA0EFEF5EB6}"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19461"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7C6E1B53-E6B4-4653-BD08-C01C702956D5}" type="slidenum">
              <a:rPr lang="en-GB" smtClean="0">
                <a:solidFill>
                  <a:srgbClr val="D6ECFF"/>
                </a:solidFill>
              </a:rPr>
              <a:pPr>
                <a:defRPr/>
              </a:pPr>
              <a:t>16</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2347539630"/>
              </p:ext>
            </p:extLst>
          </p:nvPr>
        </p:nvGraphicFramePr>
        <p:xfrm>
          <a:off x="304800" y="1066800"/>
          <a:ext cx="8610600" cy="5257799"/>
        </p:xfrm>
        <a:graphic>
          <a:graphicData uri="http://schemas.openxmlformats.org/drawingml/2006/table">
            <a:tbl>
              <a:tblPr/>
              <a:tblGrid>
                <a:gridCol w="2057400"/>
                <a:gridCol w="6553200"/>
              </a:tblGrid>
              <a:tr h="3810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7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2012/04/19 19:06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atlas-operator-alarm@cern.ch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Local Batch System.</a:t>
                      </a:r>
                      <a:endParaRPr kumimoji="0" lang="en-US" sz="1800" b="0" i="0" u="none" strike="noStrike" cap="none" normalizeH="0" baseline="0" dirty="0" smtClean="0">
                        <a:ln>
                          <a:noFill/>
                        </a:ln>
                        <a:solidFill>
                          <a:srgbClr val="000000"/>
                        </a:solidFill>
                        <a:effectLst/>
                        <a:latin typeface="Tahoma"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2012/04/19 19:07</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The operator contacts it-pes-ps, an e-group of grid service mgrs.</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670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2012/04/19 19:45 </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Grid service mgr records in the ticket that investigation has started.</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7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2012/04/20 14:47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LSF expert recorded 5 updates in the ticket seeing a crash of master daemons on restart or a few minutes after that. The submitter updates the ticket every time a degradation is observed. The ticket is still in progress on 2012/04/23 (noon).</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6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2012/04/23 13:26</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symptom was correlated to high load on LSF, now being followed by LSF vendor, ticket set to ‘solved’ and,  ‘verified’ at 20:19hrs.</a:t>
                      </a:r>
                    </a:p>
                  </a:txBody>
                  <a:tcPr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3710700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722313" y="0"/>
            <a:ext cx="7772400" cy="5768975"/>
          </a:xfrm>
        </p:spPr>
        <p:txBody>
          <a:bodyPr/>
          <a:lstStyle/>
          <a:p>
            <a:r>
              <a:rPr lang="en-US" sz="2400" cap="none" dirty="0" smtClean="0"/>
              <a:t>ATLAS ALARM-&gt; CERN Can’t recall raw data from tape</a:t>
            </a:r>
            <a:br>
              <a:rPr lang="en-US" sz="2400" cap="none" dirty="0" smtClean="0"/>
            </a:br>
            <a:r>
              <a:rPr lang="en-US" sz="2400" cap="none" dirty="0" smtClean="0">
                <a:hlinkClick r:id="rId2"/>
              </a:rPr>
              <a:t>GGUS:81512</a:t>
            </a:r>
            <a:r>
              <a:rPr lang="en-US" sz="3200" cap="none" dirty="0" smtClean="0"/>
              <a:t/>
            </a:r>
            <a:br>
              <a:rPr lang="en-US" sz="3200" cap="none" dirty="0" smtClean="0"/>
            </a:br>
            <a:r>
              <a:rPr lang="en-US" sz="3200" cap="none" dirty="0" smtClean="0"/>
              <a:t> </a:t>
            </a:r>
          </a:p>
        </p:txBody>
      </p:sp>
      <p:sp>
        <p:nvSpPr>
          <p:cNvPr id="20483" name="Text Placeholder 2"/>
          <p:cNvSpPr>
            <a:spLocks noGrp="1"/>
          </p:cNvSpPr>
          <p:nvPr>
            <p:ph type="body" idx="1"/>
          </p:nvPr>
        </p:nvSpPr>
        <p:spPr>
          <a:xfrm>
            <a:off x="722313" y="1752600"/>
            <a:ext cx="7772400" cy="4114800"/>
          </a:xfrm>
        </p:spPr>
        <p:txBody>
          <a:bodyPr/>
          <a:lstStyle/>
          <a:p>
            <a:endParaRPr lang="en-US" dirty="0" smtClean="0"/>
          </a:p>
        </p:txBody>
      </p:sp>
      <p:sp>
        <p:nvSpPr>
          <p:cNvPr id="20484"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C806F418-AA67-46E7-AF8F-09905BF8860F}"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0485"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D3040AD7-1BCD-4C45-9F46-D1C6D1C2CD6B}" type="slidenum">
              <a:rPr lang="en-GB" smtClean="0">
                <a:solidFill>
                  <a:srgbClr val="D6ECFF"/>
                </a:solidFill>
              </a:rPr>
              <a:pPr>
                <a:defRPr/>
              </a:pPr>
              <a:t>17</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1157542182"/>
              </p:ext>
            </p:extLst>
          </p:nvPr>
        </p:nvGraphicFramePr>
        <p:xfrm>
          <a:off x="304800" y="1905000"/>
          <a:ext cx="8610600" cy="4313238"/>
        </p:xfrm>
        <a:graphic>
          <a:graphicData uri="http://schemas.openxmlformats.org/drawingml/2006/table">
            <a:tbl>
              <a:tblPr/>
              <a:tblGrid>
                <a:gridCol w="2057400"/>
                <a:gridCol w="6553200"/>
              </a:tblGrid>
              <a:tr h="3810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8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2012/04/23 14:56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atlas-operator-alarm@cern.ch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File Access.</a:t>
                      </a:r>
                      <a:endParaRPr kumimoji="0" lang="en-US" sz="1800" b="0" i="0" u="none" strike="noStrike" cap="none" normalizeH="0" baseline="0" dirty="0" smtClean="0">
                        <a:ln>
                          <a:noFill/>
                        </a:ln>
                        <a:solidFill>
                          <a:srgbClr val="000000"/>
                        </a:solidFill>
                        <a:effectLst/>
                        <a:latin typeface="Tahoma" pitchFamily="34" charset="0"/>
                      </a:endParaRP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1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2012/04/23 15:02</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The operator contacts castor piquet, while the service experts already saw the email notification and started investigating.</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91447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2012/04/23 15:18 </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Grid service mgr records in the ticket a misconfiguration of the tape libraries caused 500 requests to pile up. The problem was corrected.</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7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2012/04/23 21:11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Submitter confirms the problem is gone. Ticket is set to ‘solved’. It was set to  ‘verified’ 3 days later.</a:t>
                      </a: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2250726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22313" y="0"/>
            <a:ext cx="7772400" cy="5768975"/>
          </a:xfrm>
        </p:spPr>
        <p:txBody>
          <a:bodyPr/>
          <a:lstStyle/>
          <a:p>
            <a:r>
              <a:rPr lang="en-US" sz="2400" cap="none" dirty="0" smtClean="0"/>
              <a:t>ATLAS ALARM-&gt; File transfer failures to SARA</a:t>
            </a:r>
            <a:br>
              <a:rPr lang="en-US" sz="2400" cap="none" dirty="0" smtClean="0"/>
            </a:br>
            <a:r>
              <a:rPr lang="en-US" sz="2400" cap="none" dirty="0" smtClean="0">
                <a:hlinkClick r:id="rId2"/>
              </a:rPr>
              <a:t>GGUS:81786</a:t>
            </a:r>
            <a:r>
              <a:rPr lang="en-US" sz="3200" cap="none" dirty="0" smtClean="0"/>
              <a:t/>
            </a:r>
            <a:br>
              <a:rPr lang="en-US" sz="3200" cap="none" dirty="0" smtClean="0"/>
            </a:br>
            <a:r>
              <a:rPr lang="en-US" sz="3200" cap="none" dirty="0" smtClean="0"/>
              <a:t> </a:t>
            </a:r>
          </a:p>
        </p:txBody>
      </p:sp>
      <p:sp>
        <p:nvSpPr>
          <p:cNvPr id="21507" name="Text Placeholder 2"/>
          <p:cNvSpPr>
            <a:spLocks noGrp="1"/>
          </p:cNvSpPr>
          <p:nvPr>
            <p:ph type="body" idx="1"/>
          </p:nvPr>
        </p:nvSpPr>
        <p:spPr>
          <a:xfrm>
            <a:off x="722313" y="1752600"/>
            <a:ext cx="7772400" cy="4114800"/>
          </a:xfrm>
        </p:spPr>
        <p:txBody>
          <a:bodyPr/>
          <a:lstStyle/>
          <a:p>
            <a:endParaRPr lang="en-US" dirty="0" smtClean="0"/>
          </a:p>
        </p:txBody>
      </p:sp>
      <p:sp>
        <p:nvSpPr>
          <p:cNvPr id="21508"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6D749A4F-F379-4563-994C-33FEB347C77E}"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1509"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F604E4D9-44E6-4743-BC7D-4D6F3ECFFF49}" type="slidenum">
              <a:rPr lang="en-GB" smtClean="0">
                <a:solidFill>
                  <a:srgbClr val="D6ECFF"/>
                </a:solidFill>
              </a:rPr>
              <a:pPr>
                <a:defRPr/>
              </a:pPr>
              <a:t>18</a:t>
            </a:fld>
            <a:endParaRPr lang="en-GB" dirty="0">
              <a:solidFill>
                <a:srgbClr val="D6ECFF"/>
              </a:solidFill>
            </a:endParaRPr>
          </a:p>
        </p:txBody>
      </p:sp>
      <p:graphicFrame>
        <p:nvGraphicFramePr>
          <p:cNvPr id="11326" name="Group 62"/>
          <p:cNvGraphicFramePr>
            <a:graphicFrameLocks noGrp="1"/>
          </p:cNvGraphicFramePr>
          <p:nvPr/>
        </p:nvGraphicFramePr>
        <p:xfrm>
          <a:off x="304800" y="1219200"/>
          <a:ext cx="8610600" cy="4876800"/>
        </p:xfrm>
        <a:graphic>
          <a:graphicData uri="http://schemas.openxmlformats.org/drawingml/2006/table">
            <a:tbl>
              <a:tblPr/>
              <a:tblGrid>
                <a:gridCol w="2057400"/>
                <a:gridCol w="6553200"/>
              </a:tblGrid>
              <a:tr h="3810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6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2012/05/01 12:27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Public holiday for some.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TEAM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eugrid.support@sara.nl</a:t>
                      </a:r>
                      <a:r>
                        <a:rPr kumimoji="0" lang="en-US" sz="1800" b="0" i="0" u="none" strike="noStrike" cap="none" normalizeH="0" baseline="0" dirty="0" smtClean="0">
                          <a:ln>
                            <a:noFill/>
                          </a:ln>
                          <a:solidFill>
                            <a:srgbClr val="000000"/>
                          </a:solidFill>
                          <a:effectLst/>
                          <a:latin typeface="Tahoma" pitchFamily="34" charset="0"/>
                        </a:rPr>
                        <a:t>  Type of Problem = </a:t>
                      </a:r>
                      <a:r>
                        <a:rPr kumimoji="0" lang="en-US" sz="1800" b="1" i="0" u="none" strike="noStrike" cap="none" normalizeH="0" baseline="0" dirty="0" smtClean="0">
                          <a:ln>
                            <a:noFill/>
                          </a:ln>
                          <a:solidFill>
                            <a:srgbClr val="000000"/>
                          </a:solidFill>
                          <a:effectLst/>
                          <a:latin typeface="Tahoma" pitchFamily="34" charset="0"/>
                        </a:rPr>
                        <a:t>ToP: File Transfer.</a:t>
                      </a:r>
                      <a:endParaRPr kumimoji="0" lang="en-US" sz="1800" b="0" i="0" u="none" strike="noStrike" cap="none" normalizeH="0" baseline="0" dirty="0" smtClean="0">
                        <a:ln>
                          <a:noFill/>
                        </a:ln>
                        <a:solidFill>
                          <a:srgbClr val="000000"/>
                        </a:solidFill>
                        <a:effectLst/>
                        <a:latin typeface="Tahoma" pitchFamily="34" charset="0"/>
                      </a:endParaRP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2012/05/01 19:03</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Shifter changes, upgrades ticket to ALARM due to no reaction from the site so far. Email sent to nlt1-alarms@biggrid.nl</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810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2012/05/02 07:07 </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 records in the ticket that investigation has started.</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6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2012/05/02 16:33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10 comments were exchanged, site admins followed-up closely and recorded feedback in the ticket every half-hour on average. Various reasons were supposed but the one who fixed the problem was the killing of cron jobs that loaded the chimera server. </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8229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2012/05/03 05:35</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Ticket set to ‘solved’ and soon ‘verified’ by the shifter. Site 100% available.</a:t>
                      </a:r>
                    </a:p>
                  </a:txBody>
                  <a:tcPr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70788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22313" y="0"/>
            <a:ext cx="7772400" cy="5768975"/>
          </a:xfrm>
        </p:spPr>
        <p:txBody>
          <a:bodyPr/>
          <a:lstStyle/>
          <a:p>
            <a:r>
              <a:rPr lang="en-US" sz="2400" cap="none" dirty="0" smtClean="0"/>
              <a:t>CMS ALARM-&gt; CERN Problem with authenticated web sites </a:t>
            </a:r>
            <a:r>
              <a:rPr lang="en-US" sz="2400" cap="none" dirty="0" smtClean="0">
                <a:hlinkClick r:id="rId2"/>
              </a:rPr>
              <a:t>GGUS:82237</a:t>
            </a:r>
            <a:r>
              <a:rPr lang="en-US" sz="3200" cap="none" dirty="0" smtClean="0"/>
              <a:t/>
            </a:r>
            <a:br>
              <a:rPr lang="en-US" sz="3200" cap="none" dirty="0" smtClean="0"/>
            </a:br>
            <a:r>
              <a:rPr lang="en-US" sz="3200" cap="none" dirty="0" smtClean="0"/>
              <a:t> </a:t>
            </a:r>
          </a:p>
        </p:txBody>
      </p:sp>
      <p:sp>
        <p:nvSpPr>
          <p:cNvPr id="22531" name="Text Placeholder 2"/>
          <p:cNvSpPr>
            <a:spLocks noGrp="1"/>
          </p:cNvSpPr>
          <p:nvPr>
            <p:ph type="body" idx="1"/>
          </p:nvPr>
        </p:nvSpPr>
        <p:spPr>
          <a:xfrm>
            <a:off x="722313" y="1752600"/>
            <a:ext cx="7772400" cy="4114800"/>
          </a:xfrm>
        </p:spPr>
        <p:txBody>
          <a:bodyPr/>
          <a:lstStyle/>
          <a:p>
            <a:endParaRPr lang="en-US" dirty="0" smtClean="0"/>
          </a:p>
        </p:txBody>
      </p:sp>
      <p:sp>
        <p:nvSpPr>
          <p:cNvPr id="22532"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6E208C49-4E73-4BDF-BAF5-D5CDC28FBC1D}"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2533"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F8CD8E8F-A393-4D77-9FE5-3EA5BE1F9BC1}" type="slidenum">
              <a:rPr lang="en-GB" smtClean="0">
                <a:solidFill>
                  <a:srgbClr val="D6ECFF"/>
                </a:solidFill>
              </a:rPr>
              <a:pPr>
                <a:defRPr/>
              </a:pPr>
              <a:t>19</a:t>
            </a:fld>
            <a:endParaRPr lang="en-GB" dirty="0">
              <a:solidFill>
                <a:srgbClr val="D6ECFF"/>
              </a:solidFill>
            </a:endParaRPr>
          </a:p>
        </p:txBody>
      </p:sp>
      <p:graphicFrame>
        <p:nvGraphicFramePr>
          <p:cNvPr id="11326" name="Group 62"/>
          <p:cNvGraphicFramePr>
            <a:graphicFrameLocks noGrp="1"/>
          </p:cNvGraphicFramePr>
          <p:nvPr/>
        </p:nvGraphicFramePr>
        <p:xfrm>
          <a:off x="228600" y="1066800"/>
          <a:ext cx="8610600" cy="5121275"/>
        </p:xfrm>
        <a:graphic>
          <a:graphicData uri="http://schemas.openxmlformats.org/drawingml/2006/table">
            <a:tbl>
              <a:tblPr/>
              <a:tblGrid>
                <a:gridCol w="2057400"/>
                <a:gridCol w="6553200"/>
              </a:tblGrid>
              <a:tr h="3811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2012/05/15 19:50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cms-operator-alarm@cern.ch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Automatic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Monitoring.</a:t>
                      </a:r>
                      <a:endParaRPr kumimoji="0" lang="en-US" sz="1800" b="0"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1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2012/05/15 20:02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Operator notifies web sites’ authentication expert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7619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2012/05/15 20:05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Experiment Support expert comments in the ticket that a similar symptom is seen with a WMS node.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858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2012/05/16 09:27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The submitter comments in the ticket that none of the relevant supporters seems to be working with this ticket.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463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2012/05/16 12:02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Experiment Support expert discovers a problem with CRL publication that caused the side effects with the web and WMS services</a:t>
                      </a:r>
                      <a:r>
                        <a:rPr kumimoji="0" lang="en-US" sz="1800" b="1" i="0" u="none" strike="noStrike" cap="none" normalizeH="0" baseline="0" dirty="0" smtClean="0">
                          <a:ln>
                            <a:noFill/>
                          </a:ln>
                          <a:solidFill>
                            <a:srgbClr val="000000"/>
                          </a:solidFill>
                          <a:effectLst/>
                          <a:latin typeface="Tahoma" pitchFamily="34" charset="0"/>
                        </a:rPr>
                        <a:t>. No information was ever recorded in this ticket on the lack of reply by the services or for the CRL update problem!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3829814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9"/>
          <p:cNvSpPr>
            <a:spLocks noGrp="1"/>
          </p:cNvSpPr>
          <p:nvPr>
            <p:ph type="title"/>
          </p:nvPr>
        </p:nvSpPr>
        <p:spPr>
          <a:xfrm>
            <a:off x="685800" y="0"/>
            <a:ext cx="7772400" cy="762000"/>
          </a:xfrm>
        </p:spPr>
        <p:txBody>
          <a:bodyPr/>
          <a:lstStyle/>
          <a:p>
            <a:r>
              <a:rPr lang="en-US" dirty="0" smtClean="0">
                <a:solidFill>
                  <a:schemeClr val="tx1"/>
                </a:solidFill>
                <a:ea typeface="ＭＳ Ｐゴシック" charset="-128"/>
              </a:rPr>
              <a:t>Executive summary   (1/2)</a:t>
            </a:r>
          </a:p>
        </p:txBody>
      </p:sp>
      <p:sp>
        <p:nvSpPr>
          <p:cNvPr id="54274" name="Content Placeholder 10"/>
          <p:cNvSpPr>
            <a:spLocks noGrp="1"/>
          </p:cNvSpPr>
          <p:nvPr>
            <p:ph idx="1"/>
          </p:nvPr>
        </p:nvSpPr>
        <p:spPr>
          <a:xfrm>
            <a:off x="457200" y="838200"/>
            <a:ext cx="8382000" cy="5715000"/>
          </a:xfrm>
        </p:spPr>
        <p:txBody>
          <a:bodyPr/>
          <a:lstStyle/>
          <a:p>
            <a:pPr>
              <a:lnSpc>
                <a:spcPct val="90000"/>
              </a:lnSpc>
              <a:defRPr/>
            </a:pPr>
            <a:r>
              <a:rPr lang="en-US" sz="2200" dirty="0" smtClean="0"/>
              <a:t>FTS</a:t>
            </a:r>
          </a:p>
          <a:p>
            <a:pPr lvl="1">
              <a:lnSpc>
                <a:spcPct val="90000"/>
              </a:lnSpc>
              <a:defRPr/>
            </a:pPr>
            <a:r>
              <a:rPr lang="en-US" sz="1800" dirty="0" smtClean="0">
                <a:solidFill>
                  <a:srgbClr val="008000"/>
                </a:solidFill>
              </a:rPr>
              <a:t>GridFTP v2 use reintroduced through patch by IGE, agreed with Globus</a:t>
            </a:r>
          </a:p>
          <a:p>
            <a:pPr lvl="1">
              <a:lnSpc>
                <a:spcPct val="90000"/>
              </a:lnSpc>
              <a:defRPr/>
            </a:pPr>
            <a:r>
              <a:rPr lang="en-US" sz="1800" dirty="0" smtClean="0">
                <a:solidFill>
                  <a:srgbClr val="FF0000"/>
                </a:solidFill>
              </a:rPr>
              <a:t>Intermittent expired proxy failures at various T1 for various VOs</a:t>
            </a:r>
          </a:p>
          <a:p>
            <a:pPr lvl="2">
              <a:lnSpc>
                <a:spcPct val="90000"/>
              </a:lnSpc>
              <a:defRPr/>
            </a:pPr>
            <a:r>
              <a:rPr lang="en-US" sz="1600" dirty="0" smtClean="0">
                <a:solidFill>
                  <a:schemeClr val="tx1"/>
                </a:solidFill>
              </a:rPr>
              <a:t>GGUS:81844</a:t>
            </a:r>
            <a:endParaRPr lang="en-US" sz="1600" dirty="0" smtClean="0">
              <a:solidFill>
                <a:schemeClr val="tx1"/>
              </a:solidFill>
            </a:endParaRPr>
          </a:p>
          <a:p>
            <a:pPr>
              <a:lnSpc>
                <a:spcPct val="90000"/>
              </a:lnSpc>
              <a:defRPr/>
            </a:pPr>
            <a:r>
              <a:rPr lang="en-US" dirty="0" smtClean="0">
                <a:solidFill>
                  <a:srgbClr val="FF0000"/>
                </a:solidFill>
              </a:rPr>
              <a:t>May 3: UCSD cooling incident</a:t>
            </a:r>
          </a:p>
          <a:p>
            <a:pPr lvl="1">
              <a:lnSpc>
                <a:spcPct val="90000"/>
              </a:lnSpc>
              <a:defRPr/>
            </a:pPr>
            <a:r>
              <a:rPr lang="en-US" sz="1800" dirty="0" smtClean="0">
                <a:solidFill>
                  <a:schemeClr val="tx1"/>
                </a:solidFill>
              </a:rPr>
              <a:t>2 GlideinWMS CRAB servers unavailable for a few days</a:t>
            </a:r>
          </a:p>
          <a:p>
            <a:pPr lvl="1">
              <a:lnSpc>
                <a:spcPct val="90000"/>
              </a:lnSpc>
              <a:defRPr/>
            </a:pPr>
            <a:r>
              <a:rPr lang="en-US" sz="1800" dirty="0" smtClean="0">
                <a:solidFill>
                  <a:schemeClr val="tx1"/>
                </a:solidFill>
              </a:rPr>
              <a:t>Some unmerged data </a:t>
            </a:r>
            <a:r>
              <a:rPr lang="en-US" sz="1800" dirty="0" smtClean="0">
                <a:solidFill>
                  <a:schemeClr val="tx1"/>
                </a:solidFill>
              </a:rPr>
              <a:t>lost</a:t>
            </a:r>
            <a:endParaRPr lang="en-US" sz="1800" dirty="0" smtClean="0">
              <a:solidFill>
                <a:schemeClr val="tx1"/>
              </a:solidFill>
            </a:endParaRPr>
          </a:p>
          <a:p>
            <a:pPr>
              <a:lnSpc>
                <a:spcPct val="90000"/>
              </a:lnSpc>
              <a:defRPr/>
            </a:pPr>
            <a:r>
              <a:rPr lang="en-US" sz="2200" dirty="0" smtClean="0">
                <a:solidFill>
                  <a:srgbClr val="FF0000"/>
                </a:solidFill>
              </a:rPr>
              <a:t>Ongoing investigation of corrupted LHCb files at IN2P3</a:t>
            </a:r>
          </a:p>
          <a:p>
            <a:pPr lvl="1">
              <a:lnSpc>
                <a:spcPct val="90000"/>
              </a:lnSpc>
              <a:defRPr/>
            </a:pPr>
            <a:r>
              <a:rPr lang="en-US" sz="1800" dirty="0" smtClean="0">
                <a:solidFill>
                  <a:schemeClr val="tx1"/>
                </a:solidFill>
              </a:rPr>
              <a:t>GGUS:82247</a:t>
            </a:r>
          </a:p>
          <a:p>
            <a:pPr lvl="1">
              <a:lnSpc>
                <a:spcPct val="90000"/>
              </a:lnSpc>
              <a:defRPr/>
            </a:pPr>
            <a:r>
              <a:rPr lang="en-US" sz="1800" dirty="0" smtClean="0">
                <a:solidFill>
                  <a:schemeClr val="tx1"/>
                </a:solidFill>
              </a:rPr>
              <a:t>LHCb will implement checksum verification immediately after </a:t>
            </a:r>
            <a:r>
              <a:rPr lang="en-US" sz="1800" dirty="0" smtClean="0">
                <a:solidFill>
                  <a:schemeClr val="tx1"/>
                </a:solidFill>
              </a:rPr>
              <a:t>transfers</a:t>
            </a:r>
            <a:endParaRPr lang="en-US" sz="1800" dirty="0" smtClean="0">
              <a:solidFill>
                <a:schemeClr val="tx1"/>
              </a:solidFill>
            </a:endParaRPr>
          </a:p>
          <a:p>
            <a:pPr>
              <a:lnSpc>
                <a:spcPct val="90000"/>
              </a:lnSpc>
              <a:defRPr/>
            </a:pPr>
            <a:r>
              <a:rPr lang="en-US" sz="2200" dirty="0" smtClean="0">
                <a:solidFill>
                  <a:srgbClr val="FF0000"/>
                </a:solidFill>
              </a:rPr>
              <a:t>May 22: CMS run could not be started for 1.5 hours due to online DB access blocked by concurrent operations</a:t>
            </a:r>
          </a:p>
          <a:p>
            <a:pPr lvl="1">
              <a:lnSpc>
                <a:spcPct val="90000"/>
              </a:lnSpc>
              <a:defRPr/>
            </a:pPr>
            <a:r>
              <a:rPr lang="en-US" sz="1800" dirty="0" smtClean="0">
                <a:solidFill>
                  <a:schemeClr val="tx1"/>
                </a:solidFill>
              </a:rPr>
              <a:t>See </a:t>
            </a:r>
            <a:r>
              <a:rPr lang="en-US" sz="1800" dirty="0" smtClean="0">
                <a:solidFill>
                  <a:schemeClr val="tx1"/>
                </a:solidFill>
              </a:rPr>
              <a:t>SIR</a:t>
            </a:r>
          </a:p>
          <a:p>
            <a:pPr>
              <a:lnSpc>
                <a:spcPct val="90000"/>
              </a:lnSpc>
              <a:defRPr/>
            </a:pPr>
            <a:r>
              <a:rPr lang="en-US" sz="2200" dirty="0" smtClean="0">
                <a:solidFill>
                  <a:srgbClr val="FF0000"/>
                </a:solidFill>
              </a:rPr>
              <a:t>May 8 – now: SARA SRM errors for ATLAS and LHCb due to continuous name space service overload</a:t>
            </a:r>
          </a:p>
          <a:p>
            <a:pPr lvl="1">
              <a:lnSpc>
                <a:spcPct val="90000"/>
              </a:lnSpc>
              <a:defRPr/>
            </a:pPr>
            <a:r>
              <a:rPr lang="en-US" sz="1800" dirty="0" smtClean="0">
                <a:solidFill>
                  <a:schemeClr val="tx1"/>
                </a:solidFill>
              </a:rPr>
              <a:t>No clear single culprit so far, but LHCb have reduced their query rates</a:t>
            </a:r>
          </a:p>
          <a:p>
            <a:pPr lvl="1">
              <a:lnSpc>
                <a:spcPct val="90000"/>
              </a:lnSpc>
              <a:defRPr/>
            </a:pPr>
            <a:r>
              <a:rPr lang="en-US" sz="1800" dirty="0" smtClean="0">
                <a:solidFill>
                  <a:schemeClr val="tx1"/>
                </a:solidFill>
              </a:rPr>
              <a:t>DB moved to faster HW on June 4: looking better, some tuning needed</a:t>
            </a:r>
            <a:endParaRPr lang="en-US" sz="1800" dirty="0" smtClean="0">
              <a:solidFill>
                <a:schemeClr val="tx1"/>
              </a:solidFill>
            </a:endParaRPr>
          </a:p>
        </p:txBody>
      </p:sp>
      <p:sp>
        <p:nvSpPr>
          <p:cNvPr id="54275" name="Slide Number Placeholder 5"/>
          <p:cNvSpPr>
            <a:spLocks noGrp="1"/>
          </p:cNvSpPr>
          <p:nvPr>
            <p:ph type="sldNum" sz="quarter" idx="12"/>
          </p:nvPr>
        </p:nvSpPr>
        <p:spPr>
          <a:noFill/>
        </p:spPr>
        <p:txBody>
          <a:bodyPr/>
          <a:lstStyle/>
          <a:p>
            <a:fld id="{711B27D8-A423-4A52-89AE-9EAC181E8AEB}" type="slidenum">
              <a:rPr lang="en-GB"/>
              <a:pPr/>
              <a:t>2</a:t>
            </a:fld>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22313" y="0"/>
            <a:ext cx="7772400" cy="5768975"/>
          </a:xfrm>
        </p:spPr>
        <p:txBody>
          <a:bodyPr/>
          <a:lstStyle/>
          <a:p>
            <a:r>
              <a:rPr lang="en-US" sz="2400" cap="none" dirty="0" smtClean="0"/>
              <a:t>LHCb ALARM-&gt; CERN Files unavailable on the SRM </a:t>
            </a:r>
            <a:r>
              <a:rPr lang="en-US" sz="2400" cap="none" dirty="0" smtClean="0">
                <a:hlinkClick r:id="rId2"/>
              </a:rPr>
              <a:t>GGUS:82166</a:t>
            </a:r>
            <a:r>
              <a:rPr lang="en-US" sz="3200" cap="none" dirty="0" smtClean="0"/>
              <a:t/>
            </a:r>
            <a:br>
              <a:rPr lang="en-US" sz="3200" cap="none" dirty="0" smtClean="0"/>
            </a:br>
            <a:r>
              <a:rPr lang="en-US" sz="3200" cap="none" dirty="0" smtClean="0"/>
              <a:t> </a:t>
            </a:r>
          </a:p>
        </p:txBody>
      </p:sp>
      <p:sp>
        <p:nvSpPr>
          <p:cNvPr id="23555" name="Text Placeholder 2"/>
          <p:cNvSpPr>
            <a:spLocks noGrp="1"/>
          </p:cNvSpPr>
          <p:nvPr>
            <p:ph type="body" idx="1"/>
          </p:nvPr>
        </p:nvSpPr>
        <p:spPr>
          <a:xfrm>
            <a:off x="722313" y="1752600"/>
            <a:ext cx="7772400" cy="4114800"/>
          </a:xfrm>
        </p:spPr>
        <p:txBody>
          <a:bodyPr/>
          <a:lstStyle/>
          <a:p>
            <a:endParaRPr lang="en-US" dirty="0" smtClean="0"/>
          </a:p>
        </p:txBody>
      </p:sp>
      <p:sp>
        <p:nvSpPr>
          <p:cNvPr id="23556"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AD21CDF1-F57D-4D7F-8DBA-2A7D1434E422}"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3557"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6A4CCC46-ADB3-45B2-B9E1-1F329A2E41EA}" type="slidenum">
              <a:rPr lang="en-GB" smtClean="0">
                <a:solidFill>
                  <a:srgbClr val="D6ECFF"/>
                </a:solidFill>
              </a:rPr>
              <a:pPr>
                <a:defRPr/>
              </a:pPr>
              <a:t>20</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2538974395"/>
              </p:ext>
            </p:extLst>
          </p:nvPr>
        </p:nvGraphicFramePr>
        <p:xfrm>
          <a:off x="228600" y="838200"/>
          <a:ext cx="8610600" cy="5181601"/>
        </p:xfrm>
        <a:graphic>
          <a:graphicData uri="http://schemas.openxmlformats.org/drawingml/2006/table">
            <a:tbl>
              <a:tblPr/>
              <a:tblGrid>
                <a:gridCol w="2133600"/>
                <a:gridCol w="6477000"/>
              </a:tblGrid>
              <a:tr h="3809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887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2012/05/13 04:18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lhcb-operator-alarm@cern.ch</a:t>
                      </a:r>
                      <a:r>
                        <a:rPr kumimoji="0" lang="en-US" sz="1800" b="0" i="0" u="none" strike="noStrike" cap="none" normalizeH="0" baseline="0" dirty="0" smtClean="0">
                          <a:ln>
                            <a:noFill/>
                          </a:ln>
                          <a:solidFill>
                            <a:srgbClr val="000000"/>
                          </a:solidFill>
                          <a:effectLst/>
                          <a:latin typeface="Tahoma" pitchFamily="34" charset="0"/>
                        </a:rPr>
                        <a:t> Automatic ticket assignment to ROC_CERN. Automatic SNOW ticket creation successful. Type of Problem = </a:t>
                      </a:r>
                      <a:r>
                        <a:rPr kumimoji="0" lang="en-US" sz="1800" b="1" i="0" u="none" strike="noStrike" cap="none" normalizeH="0" baseline="0" dirty="0" smtClean="0">
                          <a:ln>
                            <a:noFill/>
                          </a:ln>
                          <a:solidFill>
                            <a:srgbClr val="000000"/>
                          </a:solidFill>
                          <a:effectLst/>
                          <a:latin typeface="Tahoma" pitchFamily="34" charset="0"/>
                        </a:rPr>
                        <a:t>ToP: File Access.</a:t>
                      </a:r>
                      <a:endParaRPr kumimoji="0" lang="en-US" sz="1800" b="0" i="0" u="none" strike="noStrike" cap="none" normalizeH="0" baseline="0" dirty="0" smtClean="0">
                        <a:ln>
                          <a:noFill/>
                        </a:ln>
                        <a:solidFill>
                          <a:srgbClr val="000000"/>
                        </a:solidFill>
                        <a:effectLst/>
                        <a:latin typeface="Tahoma" pitchFamily="34" charset="0"/>
                      </a:endParaRP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4114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2012/05/13 04:33</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Expert sees the ticket notification and starts investigation.</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6400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2012/05/13 04:34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CC Operator records in the ticket that CASTOR piquet was called.</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25603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2012/05/13 05:44 </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Ticket set to ‘solved’ after 3 exchanges between the expert and the experiment in order to continue the discussion in TEAM ticket </a:t>
                      </a:r>
                      <a:r>
                        <a:rPr kumimoji="0" lang="en-US" sz="1800" b="0" i="0" u="none" strike="noStrike" cap="none" normalizeH="0" baseline="0" dirty="0" smtClean="0">
                          <a:ln>
                            <a:noFill/>
                          </a:ln>
                          <a:solidFill>
                            <a:srgbClr val="000000"/>
                          </a:solidFill>
                          <a:effectLst/>
                          <a:latin typeface="Tahoma" pitchFamily="34" charset="0"/>
                          <a:hlinkClick r:id="rId4"/>
                        </a:rPr>
                        <a:t>GGUS:82146</a:t>
                      </a:r>
                      <a:r>
                        <a:rPr kumimoji="0" lang="en-US" sz="1800" b="0" i="0" u="none" strike="noStrike" cap="none" normalizeH="0" baseline="0" dirty="0" smtClean="0">
                          <a:ln>
                            <a:noFill/>
                          </a:ln>
                          <a:solidFill>
                            <a:srgbClr val="000000"/>
                          </a:solidFill>
                          <a:effectLst/>
                          <a:latin typeface="Tahoma" pitchFamily="34" charset="0"/>
                        </a:rPr>
                        <a:t> opened 2 days earlier. Conclusion was that a file system was broken and vendor intervention was required. 10 days later… “after 2 different interventions, the affected disk server was repaired. We recovered all files present on the file system affected. All files should be now accessible.” (sic)</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SNOW-GGUS interface didn’t transfer the updates (checking!)</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260865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22313" y="0"/>
            <a:ext cx="7772400" cy="5768975"/>
          </a:xfrm>
        </p:spPr>
        <p:txBody>
          <a:bodyPr/>
          <a:lstStyle/>
          <a:p>
            <a:r>
              <a:rPr lang="en-US" sz="2400" cap="none" dirty="0" smtClean="0"/>
              <a:t>ATLAS ALARM-&gt; File transfer failures to SARA</a:t>
            </a:r>
            <a:br>
              <a:rPr lang="en-US" sz="2400" cap="none" dirty="0" smtClean="0"/>
            </a:br>
            <a:r>
              <a:rPr lang="en-US" sz="2400" cap="none" dirty="0" smtClean="0">
                <a:hlinkClick r:id="rId2"/>
              </a:rPr>
              <a:t>GGUS:82791</a:t>
            </a:r>
            <a:r>
              <a:rPr lang="en-US" sz="3200" cap="none" dirty="0" smtClean="0"/>
              <a:t/>
            </a:r>
            <a:br>
              <a:rPr lang="en-US" sz="3200" cap="none" dirty="0" smtClean="0"/>
            </a:br>
            <a:r>
              <a:rPr lang="en-US" sz="3200" cap="none" dirty="0" smtClean="0"/>
              <a:t> </a:t>
            </a:r>
          </a:p>
        </p:txBody>
      </p:sp>
      <p:sp>
        <p:nvSpPr>
          <p:cNvPr id="24579" name="Text Placeholder 2"/>
          <p:cNvSpPr>
            <a:spLocks noGrp="1"/>
          </p:cNvSpPr>
          <p:nvPr>
            <p:ph type="body" idx="1"/>
          </p:nvPr>
        </p:nvSpPr>
        <p:spPr>
          <a:xfrm>
            <a:off x="722313" y="1752600"/>
            <a:ext cx="7772400" cy="4114800"/>
          </a:xfrm>
        </p:spPr>
        <p:txBody>
          <a:bodyPr/>
          <a:lstStyle/>
          <a:p>
            <a:endParaRPr lang="en-US" dirty="0" smtClean="0"/>
          </a:p>
        </p:txBody>
      </p:sp>
      <p:sp>
        <p:nvSpPr>
          <p:cNvPr id="24580"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625A42A3-C5F6-4A12-8AE9-4FAFC65C3230}"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4581"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D6D4755D-FCDB-467C-B0F0-6B9D463878AA}" type="slidenum">
              <a:rPr lang="en-GB" smtClean="0">
                <a:solidFill>
                  <a:srgbClr val="D6ECFF"/>
                </a:solidFill>
              </a:rPr>
              <a:pPr>
                <a:defRPr/>
              </a:pPr>
              <a:t>21</a:t>
            </a:fld>
            <a:endParaRPr lang="en-GB" dirty="0">
              <a:solidFill>
                <a:srgbClr val="D6ECFF"/>
              </a:solidFill>
            </a:endParaRPr>
          </a:p>
        </p:txBody>
      </p:sp>
      <p:graphicFrame>
        <p:nvGraphicFramePr>
          <p:cNvPr id="11326" name="Group 62"/>
          <p:cNvGraphicFramePr>
            <a:graphicFrameLocks noGrp="1"/>
          </p:cNvGraphicFramePr>
          <p:nvPr/>
        </p:nvGraphicFramePr>
        <p:xfrm>
          <a:off x="152400" y="1524000"/>
          <a:ext cx="8610600" cy="4327789"/>
        </p:xfrm>
        <a:graphic>
          <a:graphicData uri="http://schemas.openxmlformats.org/drawingml/2006/table">
            <a:tbl>
              <a:tblPr/>
              <a:tblGrid>
                <a:gridCol w="2057400"/>
                <a:gridCol w="6553200"/>
              </a:tblGrid>
              <a:tr h="3809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2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2012/06/02 07:13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SATURDAY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nlt1-alarms@biggrid.nl</a:t>
                      </a:r>
                      <a:r>
                        <a:rPr kumimoji="0" lang="en-US" sz="1800" b="0" i="0" u="none" strike="noStrike" cap="none" normalizeH="0" baseline="0" dirty="0" smtClean="0">
                          <a:ln>
                            <a:noFill/>
                          </a:ln>
                          <a:solidFill>
                            <a:srgbClr val="000000"/>
                          </a:solidFill>
                          <a:effectLst/>
                          <a:latin typeface="Tahoma" pitchFamily="34" charset="0"/>
                        </a:rPr>
                        <a:t>  Automatic assignment to NGI_NL. Type of Problem = </a:t>
                      </a:r>
                      <a:r>
                        <a:rPr kumimoji="0" lang="en-US" sz="1800" b="1" i="0" u="none" strike="noStrike" cap="none" normalizeH="0" baseline="0" dirty="0" smtClean="0">
                          <a:ln>
                            <a:noFill/>
                          </a:ln>
                          <a:solidFill>
                            <a:srgbClr val="000000"/>
                          </a:solidFill>
                          <a:effectLst/>
                          <a:latin typeface="Tahoma" pitchFamily="34" charset="0"/>
                        </a:rPr>
                        <a:t>ToP: File Transfer.</a:t>
                      </a:r>
                      <a:endParaRPr kumimoji="0" lang="en-US" sz="1800" b="0" i="0" u="none" strike="noStrike" cap="none" normalizeH="0" baseline="0" dirty="0" smtClean="0">
                        <a:ln>
                          <a:noFill/>
                        </a:ln>
                        <a:solidFill>
                          <a:srgbClr val="000000"/>
                        </a:solidFill>
                        <a:effectLst/>
                        <a:latin typeface="Tahoma" pitchFamily="34"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399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2012/06/02 07:14</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Automatic email reply acknowledging ALARM reception.</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809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2012/06/04 04:24 </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 records in the ticket that investigation has started.</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53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2012/06/04 04:27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admin sets the ticket to status “solved” as a duplicate of TEAM ticket </a:t>
                      </a:r>
                      <a:r>
                        <a:rPr kumimoji="0" lang="en-US" sz="1800" b="0" i="0" u="none" strike="noStrike" cap="none" normalizeH="0" baseline="0" dirty="0" smtClean="0">
                          <a:ln>
                            <a:noFill/>
                          </a:ln>
                          <a:solidFill>
                            <a:srgbClr val="000000"/>
                          </a:solidFill>
                          <a:effectLst/>
                          <a:latin typeface="Tahoma" pitchFamily="34" charset="0"/>
                          <a:hlinkClick r:id="rId4"/>
                        </a:rPr>
                        <a:t>GGUS:82490</a:t>
                      </a: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82286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2012/06/04 08:23</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Ticket set to  ‘verified’ by the submitter, although the other ticket is still ‘in progress’.</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76799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722313" y="0"/>
            <a:ext cx="7772400" cy="5768975"/>
          </a:xfrm>
        </p:spPr>
        <p:txBody>
          <a:bodyPr/>
          <a:lstStyle/>
          <a:p>
            <a:r>
              <a:rPr lang="en-US" sz="2400" cap="none" dirty="0" smtClean="0"/>
              <a:t>ATLAS ALARM-&gt; GGUS web unavailable for users with CERN certificates</a:t>
            </a:r>
            <a:br>
              <a:rPr lang="en-US" sz="2400" cap="none" dirty="0" smtClean="0"/>
            </a:br>
            <a:r>
              <a:rPr lang="en-US" sz="2400" cap="none" dirty="0" smtClean="0">
                <a:hlinkClick r:id="rId2"/>
              </a:rPr>
              <a:t>GGUS:82797</a:t>
            </a:r>
            <a:r>
              <a:rPr lang="en-US" sz="3200" cap="none" dirty="0" smtClean="0"/>
              <a:t/>
            </a:r>
            <a:br>
              <a:rPr lang="en-US" sz="3200" cap="none" dirty="0" smtClean="0"/>
            </a:br>
            <a:r>
              <a:rPr lang="en-US" sz="3200" cap="none" dirty="0" smtClean="0"/>
              <a:t> </a:t>
            </a:r>
          </a:p>
        </p:txBody>
      </p:sp>
      <p:sp>
        <p:nvSpPr>
          <p:cNvPr id="25603" name="Text Placeholder 2"/>
          <p:cNvSpPr>
            <a:spLocks noGrp="1"/>
          </p:cNvSpPr>
          <p:nvPr>
            <p:ph type="body" idx="1"/>
          </p:nvPr>
        </p:nvSpPr>
        <p:spPr>
          <a:xfrm>
            <a:off x="722313" y="1752600"/>
            <a:ext cx="7772400" cy="4114800"/>
          </a:xfrm>
        </p:spPr>
        <p:txBody>
          <a:bodyPr/>
          <a:lstStyle/>
          <a:p>
            <a:endParaRPr lang="en-US" dirty="0" smtClean="0"/>
          </a:p>
        </p:txBody>
      </p:sp>
      <p:sp>
        <p:nvSpPr>
          <p:cNvPr id="25604"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9A52DE59-6BEE-47FA-B51E-54410752A6B8}" type="datetime1">
              <a:rPr lang="en-US" smtClean="0">
                <a:solidFill>
                  <a:srgbClr val="000000"/>
                </a:solidFill>
                <a:latin typeface="Tahoma" pitchFamily="34" charset="0"/>
              </a:rPr>
              <a:pPr/>
              <a:t>6/5/2012</a:t>
            </a:fld>
            <a:endParaRPr lang="en-GB" dirty="0" smtClean="0">
              <a:solidFill>
                <a:srgbClr val="000000"/>
              </a:solidFill>
              <a:latin typeface="Tahoma" pitchFamily="34" charset="0"/>
            </a:endParaRPr>
          </a:p>
        </p:txBody>
      </p:sp>
      <p:sp>
        <p:nvSpPr>
          <p:cNvPr id="25605"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6BB70B03-F0D2-40CC-8534-B350F79DCE23}" type="slidenum">
              <a:rPr lang="en-GB" smtClean="0">
                <a:solidFill>
                  <a:srgbClr val="D6ECFF"/>
                </a:solidFill>
              </a:rPr>
              <a:pPr>
                <a:defRPr/>
              </a:pPr>
              <a:t>22</a:t>
            </a:fld>
            <a:endParaRPr lang="en-GB" dirty="0">
              <a:solidFill>
                <a:srgbClr val="D6ECFF"/>
              </a:solidFill>
            </a:endParaRPr>
          </a:p>
        </p:txBody>
      </p:sp>
      <p:graphicFrame>
        <p:nvGraphicFramePr>
          <p:cNvPr id="11326" name="Group 62"/>
          <p:cNvGraphicFramePr>
            <a:graphicFrameLocks noGrp="1"/>
          </p:cNvGraphicFramePr>
          <p:nvPr/>
        </p:nvGraphicFramePr>
        <p:xfrm>
          <a:off x="152400" y="1341438"/>
          <a:ext cx="8610600" cy="5135802"/>
        </p:xfrm>
        <a:graphic>
          <a:graphicData uri="http://schemas.openxmlformats.org/drawingml/2006/table">
            <a:tbl>
              <a:tblPr/>
              <a:tblGrid>
                <a:gridCol w="2057400"/>
                <a:gridCol w="6553200"/>
              </a:tblGrid>
              <a:tr h="3810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0115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2012/06/03 09:32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ALARM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de-kit-alarm@scc.kit.edu</a:t>
                      </a:r>
                      <a:r>
                        <a:rPr kumimoji="0" lang="en-US" sz="1800" b="0" i="0" u="none" strike="noStrike" cap="none" normalizeH="0" baseline="0" dirty="0" smtClean="0">
                          <a:ln>
                            <a:noFill/>
                          </a:ln>
                          <a:solidFill>
                            <a:srgbClr val="000000"/>
                          </a:solidFill>
                          <a:effectLst/>
                          <a:latin typeface="Tahoma" pitchFamily="34" charset="0"/>
                        </a:rPr>
                        <a:t>. Automatic assignment to NGI_DE, later changed to Support Unit: GGUS as appropriate.  Type of Problem = </a:t>
                      </a:r>
                      <a:r>
                        <a:rPr kumimoji="0" lang="en-US" sz="1800" b="1" i="0" u="none" strike="noStrike" cap="none" normalizeH="0" baseline="0" dirty="0" smtClean="0">
                          <a:ln>
                            <a:noFill/>
                          </a:ln>
                          <a:solidFill>
                            <a:srgbClr val="000000"/>
                          </a:solidFill>
                          <a:effectLst/>
                          <a:latin typeface="Tahoma" pitchFamily="34" charset="0"/>
                        </a:rPr>
                        <a:t>ToP: Other. This ALARM was opened on recommendation by the GGUS dev. Team member in CERN/IT/ES due to no on-call service at KIT for GGUS matters.</a:t>
                      </a:r>
                      <a:endParaRPr kumimoji="0" lang="en-US" sz="1800" b="0" i="0" u="none" strike="noStrike" cap="none" normalizeH="0" baseline="0" dirty="0" smtClean="0">
                        <a:ln>
                          <a:noFill/>
                        </a:ln>
                        <a:solidFill>
                          <a:srgbClr val="000000"/>
                        </a:solidFill>
                        <a:effectLst/>
                        <a:latin typeface="Tahoma" pitchFamily="34"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2012/06/03 09:42</a:t>
                      </a: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r>
                        <a:rPr lang="en-US" sz="1800" dirty="0" smtClean="0"/>
                        <a:t>KIT supporter on call records in the ticket that the GGUS experts</a:t>
                      </a:r>
                      <a:r>
                        <a:rPr lang="en-US" sz="1800" baseline="0" dirty="0" smtClean="0"/>
                        <a:t> have been contacted.</a:t>
                      </a:r>
                      <a:endParaRPr lang="en-GB" sz="1800" dirty="0"/>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9143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2012/06/03 13:54 </a:t>
                      </a: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r>
                        <a:rPr lang="en-US" sz="1800" dirty="0" smtClean="0"/>
                        <a:t>Access to ggus.org</a:t>
                      </a:r>
                      <a:r>
                        <a:rPr lang="en-US" sz="1800" baseline="0" dirty="0" smtClean="0"/>
                        <a:t> or ggus.eu or gus.fzk.de starts working again after 20 comments exchanged between the experiment supporters and GGUS system administrator.</a:t>
                      </a:r>
                      <a:endParaRPr lang="en-GB" sz="1800" dirty="0"/>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2012/06/03 17:53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developer sets the ticket to ‘solved’. As sys. admin. Is now on holidays abroad, the full explanation of this problem will be given by him when he returns.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4469666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2"/>
          <p:cNvSpPr>
            <a:spLocks noGrp="1"/>
          </p:cNvSpPr>
          <p:nvPr>
            <p:ph type="dt" idx="10"/>
          </p:nvPr>
        </p:nvSpPr>
        <p:spPr/>
        <p:txBody>
          <a:bodyPr/>
          <a:lstStyle/>
          <a:p>
            <a:fld id="{AEFDF0F9-F44F-4556-A44C-465D76862263}" type="datetime1">
              <a:rPr lang="en-GB"/>
              <a:pPr/>
              <a:t>05/06/2012</a:t>
            </a:fld>
            <a:endParaRPr lang="en-GB" dirty="0"/>
          </a:p>
        </p:txBody>
      </p:sp>
      <p:pic>
        <p:nvPicPr>
          <p:cNvPr id="3073" name="Picture 1"/>
          <p:cNvPicPr>
            <a:picLocks noChangeAspect="1" noChangeArrowheads="1"/>
          </p:cNvPicPr>
          <p:nvPr/>
        </p:nvPicPr>
        <p:blipFill>
          <a:blip r:embed="rId3" cstate="print"/>
          <a:srcRect/>
          <a:stretch>
            <a:fillRect/>
          </a:stretch>
        </p:blipFill>
        <p:spPr bwMode="auto">
          <a:xfrm>
            <a:off x="0" y="6426200"/>
            <a:ext cx="9144000" cy="431800"/>
          </a:xfrm>
          <a:prstGeom prst="rect">
            <a:avLst/>
          </a:prstGeom>
          <a:noFill/>
          <a:ln w="9525">
            <a:noFill/>
            <a:round/>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0" y="0"/>
            <a:ext cx="4387850" cy="3070225"/>
          </a:xfrm>
          <a:prstGeom prst="rect">
            <a:avLst/>
          </a:prstGeom>
          <a:noFill/>
          <a:ln w="9525">
            <a:noFill/>
            <a:round/>
            <a:headEnd/>
            <a:tailEnd/>
          </a:ln>
          <a:effectLst/>
        </p:spPr>
      </p:pic>
      <p:sp>
        <p:nvSpPr>
          <p:cNvPr id="3075" name="Rectangle 3"/>
          <p:cNvSpPr>
            <a:spLocks noChangeArrowheads="1"/>
          </p:cNvSpPr>
          <p:nvPr/>
        </p:nvSpPr>
        <p:spPr bwMode="auto">
          <a:xfrm>
            <a:off x="3144838" y="1554163"/>
            <a:ext cx="744537" cy="293687"/>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1.1</a:t>
            </a:r>
          </a:p>
        </p:txBody>
      </p:sp>
      <p:pic>
        <p:nvPicPr>
          <p:cNvPr id="3076" name="Picture 4"/>
          <p:cNvPicPr>
            <a:picLocks noChangeAspect="1" noChangeArrowheads="1"/>
          </p:cNvPicPr>
          <p:nvPr/>
        </p:nvPicPr>
        <p:blipFill>
          <a:blip r:embed="rId5" cstate="print"/>
          <a:srcRect/>
          <a:stretch>
            <a:fillRect/>
          </a:stretch>
        </p:blipFill>
        <p:spPr bwMode="auto">
          <a:xfrm>
            <a:off x="4754563" y="0"/>
            <a:ext cx="4389437" cy="3108325"/>
          </a:xfrm>
          <a:prstGeom prst="rect">
            <a:avLst/>
          </a:prstGeom>
          <a:noFill/>
          <a:ln w="9525">
            <a:noFill/>
            <a:round/>
            <a:headEnd/>
            <a:tailEnd/>
          </a:ln>
          <a:effectLst/>
        </p:spPr>
      </p:pic>
      <p:pic>
        <p:nvPicPr>
          <p:cNvPr id="3077" name="Picture 5"/>
          <p:cNvPicPr>
            <a:picLocks noChangeAspect="1" noChangeArrowheads="1"/>
          </p:cNvPicPr>
          <p:nvPr/>
        </p:nvPicPr>
        <p:blipFill>
          <a:blip r:embed="rId6" cstate="print"/>
          <a:srcRect/>
          <a:stretch>
            <a:fillRect/>
          </a:stretch>
        </p:blipFill>
        <p:spPr bwMode="auto">
          <a:xfrm>
            <a:off x="0" y="3165475"/>
            <a:ext cx="4424363" cy="3052763"/>
          </a:xfrm>
          <a:prstGeom prst="rect">
            <a:avLst/>
          </a:prstGeom>
          <a:noFill/>
          <a:ln w="9525">
            <a:noFill/>
            <a:round/>
            <a:headEnd/>
            <a:tailEnd/>
          </a:ln>
          <a:effectLst/>
        </p:spPr>
      </p:pic>
      <p:pic>
        <p:nvPicPr>
          <p:cNvPr id="3078" name="Picture 6"/>
          <p:cNvPicPr>
            <a:picLocks noChangeAspect="1" noChangeArrowheads="1"/>
          </p:cNvPicPr>
          <p:nvPr/>
        </p:nvPicPr>
        <p:blipFill>
          <a:blip r:embed="rId7" cstate="print"/>
          <a:srcRect/>
          <a:stretch>
            <a:fillRect/>
          </a:stretch>
        </p:blipFill>
        <p:spPr bwMode="auto">
          <a:xfrm>
            <a:off x="4724400" y="3292475"/>
            <a:ext cx="4418012" cy="3087688"/>
          </a:xfrm>
          <a:prstGeom prst="rect">
            <a:avLst/>
          </a:prstGeom>
          <a:noFill/>
          <a:ln w="9525">
            <a:noFill/>
            <a:round/>
            <a:headEnd/>
            <a:tailEnd/>
          </a:ln>
          <a:effectLst/>
        </p:spPr>
      </p:pic>
      <p:sp>
        <p:nvSpPr>
          <p:cNvPr id="3079" name="Rectangle 7"/>
          <p:cNvSpPr>
            <a:spLocks noChangeArrowheads="1"/>
          </p:cNvSpPr>
          <p:nvPr/>
        </p:nvSpPr>
        <p:spPr bwMode="auto">
          <a:xfrm>
            <a:off x="8429625" y="5394325"/>
            <a:ext cx="744538"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4.1</a:t>
            </a:r>
          </a:p>
        </p:txBody>
      </p:sp>
      <p:sp>
        <p:nvSpPr>
          <p:cNvPr id="3080" name="Rectangle 8"/>
          <p:cNvSpPr>
            <a:spLocks noChangeArrowheads="1"/>
          </p:cNvSpPr>
          <p:nvPr/>
        </p:nvSpPr>
        <p:spPr bwMode="auto">
          <a:xfrm>
            <a:off x="534988" y="4187825"/>
            <a:ext cx="744537"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3.1</a:t>
            </a:r>
          </a:p>
        </p:txBody>
      </p:sp>
      <p:sp>
        <p:nvSpPr>
          <p:cNvPr id="3081" name="Rectangle 9"/>
          <p:cNvSpPr>
            <a:spLocks noChangeArrowheads="1"/>
          </p:cNvSpPr>
          <p:nvPr/>
        </p:nvSpPr>
        <p:spPr bwMode="auto">
          <a:xfrm>
            <a:off x="549275" y="4664075"/>
            <a:ext cx="744538"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3.2</a:t>
            </a:r>
          </a:p>
        </p:txBody>
      </p:sp>
      <p:sp>
        <p:nvSpPr>
          <p:cNvPr id="3082" name="Rectangle 10"/>
          <p:cNvSpPr>
            <a:spLocks noChangeArrowheads="1"/>
          </p:cNvSpPr>
          <p:nvPr/>
        </p:nvSpPr>
        <p:spPr bwMode="auto">
          <a:xfrm>
            <a:off x="981075" y="4664075"/>
            <a:ext cx="744538"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3.2</a:t>
            </a:r>
          </a:p>
        </p:txBody>
      </p:sp>
      <p:sp>
        <p:nvSpPr>
          <p:cNvPr id="3083" name="Rectangle 11"/>
          <p:cNvSpPr>
            <a:spLocks noChangeArrowheads="1"/>
          </p:cNvSpPr>
          <p:nvPr/>
        </p:nvSpPr>
        <p:spPr bwMode="auto">
          <a:xfrm>
            <a:off x="1554163" y="5102225"/>
            <a:ext cx="744537"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3.3</a:t>
            </a:r>
          </a:p>
        </p:txBody>
      </p:sp>
      <p:sp>
        <p:nvSpPr>
          <p:cNvPr id="3084" name="Rectangle 12"/>
          <p:cNvSpPr>
            <a:spLocks noChangeArrowheads="1"/>
          </p:cNvSpPr>
          <p:nvPr/>
        </p:nvSpPr>
        <p:spPr bwMode="auto">
          <a:xfrm>
            <a:off x="2058988" y="5102225"/>
            <a:ext cx="744537"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3.3</a:t>
            </a:r>
          </a:p>
        </p:txBody>
      </p:sp>
      <p:sp>
        <p:nvSpPr>
          <p:cNvPr id="3085" name="Rectangle 13"/>
          <p:cNvSpPr>
            <a:spLocks noChangeArrowheads="1"/>
          </p:cNvSpPr>
          <p:nvPr/>
        </p:nvSpPr>
        <p:spPr bwMode="auto">
          <a:xfrm>
            <a:off x="2562225" y="5102225"/>
            <a:ext cx="744538"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3.3</a:t>
            </a:r>
          </a:p>
        </p:txBody>
      </p:sp>
      <p:sp>
        <p:nvSpPr>
          <p:cNvPr id="3086" name="Rectangle 14"/>
          <p:cNvSpPr>
            <a:spLocks noChangeArrowheads="1"/>
          </p:cNvSpPr>
          <p:nvPr/>
        </p:nvSpPr>
        <p:spPr bwMode="auto">
          <a:xfrm>
            <a:off x="3641725" y="5102225"/>
            <a:ext cx="744538" cy="293688"/>
          </a:xfrm>
          <a:prstGeom prst="rect">
            <a:avLst/>
          </a:prstGeom>
          <a:noFill/>
          <a:ln w="9525">
            <a:noFill/>
            <a:round/>
            <a:headEnd/>
            <a:tailEnd/>
          </a:ln>
          <a:effectLst/>
        </p:spPr>
        <p:txBody>
          <a:bodyPr lIns="90000" tIns="49680" rIns="90000" bIns="45000"/>
          <a:lstStyle/>
          <a:p>
            <a:pPr algn="ctr" hangingPunct="1">
              <a:lnSpc>
                <a:spcPct val="98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000000"/>
                </a:solidFill>
                <a:latin typeface="Calibri" pitchFamily="34" charset="0"/>
                <a:ea typeface="DejaVu Sans" charset="0"/>
                <a:cs typeface="DejaVu Sans" charset="0"/>
              </a:rPr>
              <a:t>3.4</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26988"/>
            <a:ext cx="9144000" cy="6858001"/>
          </a:xfrm>
          <a:prstGeom prst="rect">
            <a:avLst/>
          </a:prstGeom>
          <a:noFill/>
          <a:ln w="9525">
            <a:noFill/>
            <a:round/>
            <a:headEnd/>
            <a:tailEnd/>
          </a:ln>
          <a:effectLst/>
        </p:spPr>
        <p:txBody>
          <a:bodyPr lIns="90000" tIns="67680" rIns="90000" bIns="45000"/>
          <a:lstStyle/>
          <a:p>
            <a:pPr algn="ctr"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Sans" charset="0"/>
                <a:cs typeface="DejaVu Sans" charset="0"/>
              </a:rPr>
              <a:t>Analysis of the reliability plots: Week of 23/04/2012 – 29/04/2012</a:t>
            </a:r>
          </a:p>
          <a:p>
            <a:pPr lvl="8" algn="just">
              <a:lnSpc>
                <a:spcPct val="9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solidFill>
                  <a:srgbClr val="0033CC"/>
                </a:solidFill>
                <a:latin typeface="Calibri" pitchFamily="34" charset="0"/>
                <a:ea typeface="DejaVu Sans" charset="0"/>
                <a:cs typeface="DejaVu Sans" charset="0"/>
              </a:rPr>
              <a:t>by Jarka Schovancova</a:t>
            </a:r>
            <a:endParaRPr lang="en-US" sz="2000" dirty="0">
              <a:solidFill>
                <a:srgbClr val="0033CC"/>
              </a:solidFill>
              <a:latin typeface="Calibri" pitchFamily="34" charset="0"/>
              <a:ea typeface="DejaVu Sans" charset="0"/>
              <a:cs typeface="DejaVu Sans" charset="0"/>
            </a:endParaRP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LGC Sans" charset="0"/>
                <a:cs typeface="DejaVu LGC Sans" charset="0"/>
              </a:rPr>
              <a:t>Trans-VO events</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Sans" charset="0"/>
                <a:cs typeface="DejaVu Sans" charset="0"/>
              </a:rPr>
              <a:t>[None]</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b="1" dirty="0">
              <a:solidFill>
                <a:srgbClr val="000000"/>
              </a:solidFill>
              <a:latin typeface="Calibri" pitchFamily="34" charset="0"/>
              <a:ea typeface="DejaVu Sans" charset="0"/>
              <a:cs typeface="DejaVu Sans" charset="0"/>
            </a:endParaRP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LGC Sans" charset="0"/>
                <a:cs typeface="DejaVu LGC Sans" charset="0"/>
              </a:rPr>
              <a:t>ATLAS</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1.1 NIKHEF-ELPROD (28/04).</a:t>
            </a:r>
            <a:r>
              <a:rPr lang="en-US" sz="1400" dirty="0">
                <a:solidFill>
                  <a:srgbClr val="000000"/>
                </a:solidFill>
                <a:latin typeface="Calibri" pitchFamily="34" charset="0"/>
                <a:ea typeface="DejaVu LGC Sans" charset="0"/>
                <a:cs typeface="DejaVu LGC Sans" charset="0"/>
              </a:rPr>
              <a:t> CE test results degraded for 7 hrs due to issue with org.sam.CREAMCE-JobSubmit submission (timeout/drop) between 12-19 hrs on 28/04/2012, preceded by no test being submitted between 0:30 and 12:00 on the same day (default test validity is 24 hrs).</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solidFill>
                <a:srgbClr val="000000"/>
              </a:solidFill>
              <a:latin typeface="Calibri" pitchFamily="34" charset="0"/>
              <a:ea typeface="DejaVu Sans" charset="0"/>
              <a:cs typeface="DejaVu Sans" charset="0"/>
            </a:endParaRP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LGC Sans" charset="0"/>
                <a:cs typeface="DejaVu LGC Sans" charset="0"/>
              </a:rPr>
              <a:t>ALICE</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[Nothing to report]</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b="1" dirty="0">
              <a:solidFill>
                <a:srgbClr val="000000"/>
              </a:solidFill>
              <a:latin typeface="Calibri" pitchFamily="34" charset="0"/>
              <a:ea typeface="DejaVu LGC Sans" charset="0"/>
              <a:cs typeface="DejaVu LGC Sans" charset="0"/>
            </a:endParaRP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LGC Sans" charset="0"/>
                <a:cs typeface="DejaVu LGC Sans" charset="0"/>
              </a:rPr>
              <a:t>CMS</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Calibri" pitchFamily="34" charset="0"/>
                <a:ea typeface="DejaVu LGC Sans" charset="0"/>
                <a:cs typeface="DejaVu LGC Sans" charset="0"/>
              </a:rPr>
              <a:t>Avalanche of missing CE org.cms.WN-mc test results. This can happen when a site is extremely busy, then the test job is in the queue with other jobs which run with a production role, and can time-out/not start within 24 hrs. </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3.1 KIT (23/04).</a:t>
            </a:r>
            <a:r>
              <a:rPr lang="en-US" sz="1400" dirty="0">
                <a:solidFill>
                  <a:srgbClr val="000000"/>
                </a:solidFill>
                <a:latin typeface="Calibri" pitchFamily="34" charset="0"/>
                <a:ea typeface="DejaVu LGC Sans" charset="0"/>
                <a:cs typeface="DejaVu LGC Sans" charset="0"/>
              </a:rPr>
              <a:t> Period of unknown reliability due to missing CE tests org.cms.WN-mc between 18/04 and 4am 24/04. </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3.2 CCIN2P3 (23-24/04).</a:t>
            </a:r>
            <a:r>
              <a:rPr lang="en-US" sz="1400" dirty="0">
                <a:solidFill>
                  <a:srgbClr val="000000"/>
                </a:solidFill>
                <a:latin typeface="Calibri" pitchFamily="34" charset="0"/>
                <a:ea typeface="DejaVu LGC Sans" charset="0"/>
                <a:cs typeface="DejaVu LGC Sans" charset="0"/>
              </a:rPr>
              <a:t> CE test result unknown on all CREAM-CEs (cccreamceli0[56]) between 1am 22/04 and 5am 25/04, due to missing test org.cms.WN-mc: latest submit 2am 21/04, validity 24 hrs, no test org.cms.WN-mc before 4am 25/04, next test 11pm 25/04.</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3.3 ASGC (25-27/04).</a:t>
            </a:r>
            <a:r>
              <a:rPr lang="en-US" sz="1400" dirty="0">
                <a:solidFill>
                  <a:srgbClr val="000000"/>
                </a:solidFill>
                <a:latin typeface="Calibri" pitchFamily="34" charset="0"/>
                <a:ea typeface="DejaVu LGC Sans" charset="0"/>
                <a:cs typeface="DejaVu LGC Sans" charset="0"/>
              </a:rPr>
              <a:t> SRMv2 tests degraded due to issues with CASTOR at ASGC.</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3.3 ASGC (29/04).</a:t>
            </a:r>
            <a:r>
              <a:rPr lang="en-US" sz="1400" dirty="0">
                <a:solidFill>
                  <a:srgbClr val="000000"/>
                </a:solidFill>
                <a:latin typeface="Calibri" pitchFamily="34" charset="0"/>
                <a:ea typeface="DejaVu LGC Sans" charset="0"/>
                <a:cs typeface="DejaVu LGC Sans" charset="0"/>
              </a:rPr>
              <a:t>  CE tests degraded due to missing test org.cms.WN-mc after ~6am 27/04 (24 hrs test validity, therefore no test results after ~6am 28/04).</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dirty="0">
              <a:solidFill>
                <a:srgbClr val="000000"/>
              </a:solidFill>
              <a:ea typeface="DejaVu LGC Sans" charset="0"/>
              <a:cs typeface="DejaVu LGC Sans" charset="0"/>
            </a:endParaRP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dirty="0">
                <a:solidFill>
                  <a:srgbClr val="000000"/>
                </a:solidFill>
                <a:latin typeface="Calibri" pitchFamily="34" charset="0"/>
                <a:ea typeface="DejaVu LGC Sans" charset="0"/>
                <a:cs typeface="DejaVu LGC Sans" charset="0"/>
              </a:rPr>
              <a:t>LHCb</a:t>
            </a:r>
          </a:p>
          <a:p>
            <a:pPr algn="just" hangingPunct="1">
              <a:lnSpc>
                <a:spcPct val="9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b="1" dirty="0">
                <a:solidFill>
                  <a:srgbClr val="000000"/>
                </a:solidFill>
                <a:latin typeface="Calibri" pitchFamily="34" charset="0"/>
                <a:ea typeface="DejaVu LGC Sans" charset="0"/>
                <a:cs typeface="DejaVu LGC Sans" charset="0"/>
              </a:rPr>
              <a:t>4.1 RAL (29/04).</a:t>
            </a:r>
            <a:r>
              <a:rPr lang="en-US" sz="1400" dirty="0">
                <a:solidFill>
                  <a:srgbClr val="000000"/>
                </a:solidFill>
                <a:latin typeface="Calibri" pitchFamily="34" charset="0"/>
                <a:ea typeface="DejaVu LGC Sans" charset="0"/>
                <a:cs typeface="DejaVu LGC Sans" charset="0"/>
              </a:rPr>
              <a:t> Degraded CREAM-CE tests due to ca 7 hrs of degraded org.sam.CREAMCE-JobSubmit and warning of org.sam.CREAMCE-DirectJobSubmit.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round/>
            <a:headEnd/>
            <a:tailEnd/>
          </a:ln>
          <a:effectLst/>
        </p:spPr>
      </p:pic>
      <p:sp>
        <p:nvSpPr>
          <p:cNvPr id="2051" name="Text Box 6"/>
          <p:cNvSpPr txBox="1">
            <a:spLocks noChangeArrowheads="1"/>
          </p:cNvSpPr>
          <p:nvPr/>
        </p:nvSpPr>
        <p:spPr bwMode="auto">
          <a:xfrm>
            <a:off x="1619250" y="5229225"/>
            <a:ext cx="423863"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2" name="Text Box 7"/>
          <p:cNvSpPr txBox="1">
            <a:spLocks noChangeArrowheads="1"/>
          </p:cNvSpPr>
          <p:nvPr/>
        </p:nvSpPr>
        <p:spPr bwMode="auto">
          <a:xfrm>
            <a:off x="3068638" y="5229225"/>
            <a:ext cx="376237"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3" name="Text Box 8"/>
          <p:cNvSpPr txBox="1">
            <a:spLocks noChangeArrowheads="1"/>
          </p:cNvSpPr>
          <p:nvPr/>
        </p:nvSpPr>
        <p:spPr bwMode="auto">
          <a:xfrm>
            <a:off x="627063" y="5913438"/>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3.3</a:t>
            </a:r>
          </a:p>
        </p:txBody>
      </p:sp>
      <p:sp>
        <p:nvSpPr>
          <p:cNvPr id="2054" name="Text Box 4"/>
          <p:cNvSpPr txBox="1">
            <a:spLocks noChangeArrowheads="1"/>
          </p:cNvSpPr>
          <p:nvPr/>
        </p:nvSpPr>
        <p:spPr bwMode="auto">
          <a:xfrm>
            <a:off x="2563813" y="4797425"/>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5" name="Text Box 4"/>
          <p:cNvSpPr txBox="1">
            <a:spLocks noChangeArrowheads="1"/>
          </p:cNvSpPr>
          <p:nvPr/>
        </p:nvSpPr>
        <p:spPr bwMode="auto">
          <a:xfrm>
            <a:off x="2995613" y="4808538"/>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398462"/>
            <a:ext cx="7772400" cy="1430337"/>
          </a:xfrm>
        </p:spPr>
        <p:txBody>
          <a:bodyPr/>
          <a:lstStyle/>
          <a:p>
            <a:r>
              <a:rPr lang="en-GB" dirty="0" smtClean="0"/>
              <a:t>Analysis of the availability plots: Week </a:t>
            </a:r>
            <a:r>
              <a:rPr lang="pl-PL" dirty="0" smtClean="0"/>
              <a:t>30</a:t>
            </a:r>
            <a:r>
              <a:rPr lang="en-GB" dirty="0" smtClean="0"/>
              <a:t>/</a:t>
            </a:r>
            <a:r>
              <a:rPr lang="pl-PL" dirty="0" smtClean="0"/>
              <a:t>05</a:t>
            </a:r>
            <a:r>
              <a:rPr lang="en-GB" dirty="0" smtClean="0"/>
              <a:t>/201</a:t>
            </a:r>
            <a:r>
              <a:rPr lang="pl-PL" dirty="0" smtClean="0"/>
              <a:t>2</a:t>
            </a:r>
            <a:r>
              <a:rPr lang="en-US" dirty="0" smtClean="0"/>
              <a:t/>
            </a:r>
            <a:br>
              <a:rPr lang="en-US" dirty="0" smtClean="0"/>
            </a:br>
            <a:r>
              <a:rPr lang="en-US" sz="2000" b="0" dirty="0" smtClean="0">
                <a:solidFill>
                  <a:srgbClr val="0033CC"/>
                </a:solidFill>
              </a:rPr>
              <a:t>by Lukasz Kokoszkiewicz</a:t>
            </a:r>
            <a:endParaRPr lang="en-GB" sz="2000" b="0" dirty="0" smtClean="0">
              <a:solidFill>
                <a:srgbClr val="0033CC"/>
              </a:solidFill>
            </a:endParaRPr>
          </a:p>
        </p:txBody>
      </p:sp>
      <p:sp>
        <p:nvSpPr>
          <p:cNvPr id="3075" name="Content Placeholder 2"/>
          <p:cNvSpPr>
            <a:spLocks noGrp="1"/>
          </p:cNvSpPr>
          <p:nvPr>
            <p:ph idx="1"/>
          </p:nvPr>
        </p:nvSpPr>
        <p:spPr>
          <a:xfrm>
            <a:off x="685800" y="1828800"/>
            <a:ext cx="7772400" cy="4548187"/>
          </a:xfrm>
        </p:spPr>
        <p:txBody>
          <a:bodyPr/>
          <a:lstStyle/>
          <a:p>
            <a:pPr marL="457200" indent="-457200">
              <a:buFont typeface="Arial" pitchFamily="34" charset="0"/>
              <a:buChar char="•"/>
            </a:pPr>
            <a:r>
              <a:rPr lang="pl-PL" dirty="0" smtClean="0"/>
              <a:t>CMS</a:t>
            </a:r>
          </a:p>
          <a:p>
            <a:pPr marL="857250" lvl="1" indent="-457200">
              <a:buFont typeface="Arial" pitchFamily="34" charset="0"/>
              <a:buChar char="•"/>
            </a:pPr>
            <a:r>
              <a:rPr lang="pl-PL" dirty="0" smtClean="0"/>
              <a:t>3.1, 3.2 – </a:t>
            </a:r>
            <a:r>
              <a:rPr lang="en-GB" dirty="0" smtClean="0"/>
              <a:t>The availability is zero for some days at ASGC and IN2P3 because the mc</a:t>
            </a:r>
            <a:r>
              <a:rPr lang="pl-PL" dirty="0" smtClean="0"/>
              <a:t> </a:t>
            </a:r>
            <a:r>
              <a:rPr lang="en-GB" dirty="0" smtClean="0"/>
              <a:t>test did not run for more than 24 hours (most probably due to the fact</a:t>
            </a:r>
            <a:r>
              <a:rPr lang="pl-PL" dirty="0" smtClean="0"/>
              <a:t> </a:t>
            </a:r>
            <a:r>
              <a:rPr lang="en-GB" dirty="0" smtClean="0"/>
              <a:t>that the site was very busy). There is a timeout in Nagios which cancels</a:t>
            </a:r>
            <a:r>
              <a:rPr lang="pl-PL" dirty="0" smtClean="0"/>
              <a:t> </a:t>
            </a:r>
            <a:r>
              <a:rPr lang="en-GB" dirty="0" smtClean="0"/>
              <a:t>jobs that haven't</a:t>
            </a:r>
            <a:r>
              <a:rPr lang="pl-PL" dirty="0" smtClean="0"/>
              <a:t> </a:t>
            </a:r>
            <a:r>
              <a:rPr lang="en-GB" dirty="0" smtClean="0"/>
              <a:t>completed 23 hours after their submission.</a:t>
            </a:r>
            <a:endParaRPr lang="pl-PL"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round/>
            <a:headEnd/>
            <a:tailEnd/>
          </a:ln>
          <a:effectLst/>
        </p:spPr>
      </p:pic>
      <p:sp>
        <p:nvSpPr>
          <p:cNvPr id="2051" name="Text Box 6"/>
          <p:cNvSpPr txBox="1">
            <a:spLocks noChangeArrowheads="1"/>
          </p:cNvSpPr>
          <p:nvPr/>
        </p:nvSpPr>
        <p:spPr bwMode="auto">
          <a:xfrm>
            <a:off x="2625725" y="4592638"/>
            <a:ext cx="423863"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2" name="Text Box 7"/>
          <p:cNvSpPr txBox="1">
            <a:spLocks noChangeArrowheads="1"/>
          </p:cNvSpPr>
          <p:nvPr/>
        </p:nvSpPr>
        <p:spPr bwMode="auto">
          <a:xfrm>
            <a:off x="3132138" y="4581525"/>
            <a:ext cx="376237"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3" name="Text Box 8"/>
          <p:cNvSpPr txBox="1">
            <a:spLocks noChangeArrowheads="1"/>
          </p:cNvSpPr>
          <p:nvPr/>
        </p:nvSpPr>
        <p:spPr bwMode="auto">
          <a:xfrm>
            <a:off x="2201863" y="5300663"/>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3.3</a:t>
            </a:r>
          </a:p>
        </p:txBody>
      </p:sp>
      <p:sp>
        <p:nvSpPr>
          <p:cNvPr id="2054" name="Text Box 4"/>
          <p:cNvSpPr txBox="1">
            <a:spLocks noChangeArrowheads="1"/>
          </p:cNvSpPr>
          <p:nvPr/>
        </p:nvSpPr>
        <p:spPr bwMode="auto">
          <a:xfrm>
            <a:off x="2644775" y="4365625"/>
            <a:ext cx="423863"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5" name="Text Box 4"/>
          <p:cNvSpPr txBox="1">
            <a:spLocks noChangeArrowheads="1"/>
          </p:cNvSpPr>
          <p:nvPr/>
        </p:nvSpPr>
        <p:spPr bwMode="auto">
          <a:xfrm>
            <a:off x="3132138" y="4365625"/>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6" name="Text Box 7"/>
          <p:cNvSpPr txBox="1">
            <a:spLocks noChangeArrowheads="1"/>
          </p:cNvSpPr>
          <p:nvPr/>
        </p:nvSpPr>
        <p:spPr bwMode="auto">
          <a:xfrm>
            <a:off x="3619500" y="4581525"/>
            <a:ext cx="376238"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7" name="Text Box 4"/>
          <p:cNvSpPr txBox="1">
            <a:spLocks noChangeArrowheads="1"/>
          </p:cNvSpPr>
          <p:nvPr/>
        </p:nvSpPr>
        <p:spPr bwMode="auto">
          <a:xfrm>
            <a:off x="3643313" y="4365625"/>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8" name="Text Box 8"/>
          <p:cNvSpPr txBox="1">
            <a:spLocks noChangeArrowheads="1"/>
          </p:cNvSpPr>
          <p:nvPr/>
        </p:nvSpPr>
        <p:spPr bwMode="auto">
          <a:xfrm>
            <a:off x="2627313" y="5300663"/>
            <a:ext cx="423862"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3.3</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398462"/>
            <a:ext cx="7772400" cy="1506537"/>
          </a:xfrm>
        </p:spPr>
        <p:txBody>
          <a:bodyPr/>
          <a:lstStyle/>
          <a:p>
            <a:r>
              <a:rPr lang="en-GB" dirty="0" smtClean="0"/>
              <a:t>Analysis of the availability plots: Week </a:t>
            </a:r>
            <a:r>
              <a:rPr lang="pl-PL" dirty="0" smtClean="0"/>
              <a:t>07</a:t>
            </a:r>
            <a:r>
              <a:rPr lang="en-GB" dirty="0" smtClean="0"/>
              <a:t>/</a:t>
            </a:r>
            <a:r>
              <a:rPr lang="pl-PL" dirty="0" smtClean="0"/>
              <a:t>05</a:t>
            </a:r>
            <a:r>
              <a:rPr lang="en-GB" dirty="0" smtClean="0"/>
              <a:t>/201</a:t>
            </a:r>
            <a:r>
              <a:rPr lang="pl-PL" dirty="0" smtClean="0"/>
              <a:t>2</a:t>
            </a:r>
            <a:r>
              <a:rPr lang="en-US" dirty="0" smtClean="0"/>
              <a:t/>
            </a:r>
            <a:br>
              <a:rPr lang="en-US" dirty="0" smtClean="0"/>
            </a:br>
            <a:r>
              <a:rPr lang="en-US" b="0" dirty="0" smtClean="0">
                <a:solidFill>
                  <a:srgbClr val="0033CC"/>
                </a:solidFill>
              </a:rPr>
              <a:t> </a:t>
            </a:r>
            <a:r>
              <a:rPr lang="en-US" sz="2000" b="0" dirty="0" smtClean="0">
                <a:solidFill>
                  <a:srgbClr val="0033CC"/>
                </a:solidFill>
              </a:rPr>
              <a:t>by Lukasz Kokoszkiewicz</a:t>
            </a:r>
            <a:endParaRPr lang="en-GB" sz="2000" dirty="0" smtClean="0"/>
          </a:p>
        </p:txBody>
      </p:sp>
      <p:sp>
        <p:nvSpPr>
          <p:cNvPr id="3075" name="Content Placeholder 2"/>
          <p:cNvSpPr>
            <a:spLocks noGrp="1"/>
          </p:cNvSpPr>
          <p:nvPr>
            <p:ph idx="1"/>
          </p:nvPr>
        </p:nvSpPr>
        <p:spPr>
          <a:xfrm>
            <a:off x="685800" y="1828800"/>
            <a:ext cx="7772400" cy="4267200"/>
          </a:xfrm>
        </p:spPr>
        <p:txBody>
          <a:bodyPr/>
          <a:lstStyle/>
          <a:p>
            <a:pPr marL="457200" indent="-457200">
              <a:buFont typeface="Arial" pitchFamily="34" charset="0"/>
              <a:buChar char="•"/>
            </a:pPr>
            <a:r>
              <a:rPr lang="pl-PL" dirty="0" smtClean="0"/>
              <a:t>CMS</a:t>
            </a:r>
          </a:p>
          <a:p>
            <a:pPr marL="857250" lvl="1" indent="-457200">
              <a:buFont typeface="Arial" pitchFamily="34" charset="0"/>
              <a:buChar char="•"/>
            </a:pPr>
            <a:r>
              <a:rPr lang="pl-PL" dirty="0" smtClean="0"/>
              <a:t>3.1, 3.2 – </a:t>
            </a:r>
            <a:r>
              <a:rPr lang="en-GB" dirty="0" smtClean="0"/>
              <a:t>CERN failing the sync test between the online and CVS versions of TFC</a:t>
            </a:r>
            <a:endParaRPr lang="pl-PL" dirty="0" smtClean="0"/>
          </a:p>
          <a:p>
            <a:pPr marL="857250" lvl="1" indent="-457200">
              <a:buFont typeface="Arial" pitchFamily="34" charset="0"/>
              <a:buChar char="•"/>
            </a:pPr>
            <a:r>
              <a:rPr lang="pl-PL" dirty="0" smtClean="0"/>
              <a:t>3.3 – </a:t>
            </a:r>
            <a:r>
              <a:rPr lang="pl-PL" dirty="0" smtClean="0">
                <a:solidFill>
                  <a:srgbClr val="00B050"/>
                </a:solidFill>
              </a:rPr>
              <a:t>S</a:t>
            </a:r>
            <a:r>
              <a:rPr lang="en-US" dirty="0" smtClean="0">
                <a:solidFill>
                  <a:srgbClr val="00B050"/>
                </a:solidFill>
              </a:rPr>
              <a:t>C</a:t>
            </a:r>
            <a:r>
              <a:rPr lang="pl-PL" dirty="0" smtClean="0">
                <a:solidFill>
                  <a:srgbClr val="00B050"/>
                </a:solidFill>
              </a:rPr>
              <a:t>HEDULED</a:t>
            </a:r>
            <a:r>
              <a:rPr lang="pl-PL" dirty="0" smtClean="0"/>
              <a:t>- </a:t>
            </a:r>
            <a:r>
              <a:rPr lang="en-GB" dirty="0" smtClean="0"/>
              <a:t>Migration to EMI</a:t>
            </a:r>
            <a:endParaRPr lang="pl-PL"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round/>
            <a:headEnd/>
            <a:tailEnd/>
          </a:ln>
          <a:effectLst/>
        </p:spPr>
      </p:pic>
      <p:sp>
        <p:nvSpPr>
          <p:cNvPr id="2051" name="Text Box 6"/>
          <p:cNvSpPr txBox="1">
            <a:spLocks noChangeArrowheads="1"/>
          </p:cNvSpPr>
          <p:nvPr/>
        </p:nvSpPr>
        <p:spPr bwMode="auto">
          <a:xfrm>
            <a:off x="1619250" y="5732463"/>
            <a:ext cx="423863" cy="276225"/>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3.2</a:t>
            </a:r>
          </a:p>
        </p:txBody>
      </p:sp>
      <p:sp>
        <p:nvSpPr>
          <p:cNvPr id="2052" name="Text Box 8"/>
          <p:cNvSpPr txBox="1">
            <a:spLocks noChangeArrowheads="1"/>
          </p:cNvSpPr>
          <p:nvPr/>
        </p:nvSpPr>
        <p:spPr bwMode="auto">
          <a:xfrm>
            <a:off x="2124075" y="5300663"/>
            <a:ext cx="376238"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3" name="Text Box 8"/>
          <p:cNvSpPr txBox="1">
            <a:spLocks noChangeArrowheads="1"/>
          </p:cNvSpPr>
          <p:nvPr/>
        </p:nvSpPr>
        <p:spPr bwMode="auto">
          <a:xfrm>
            <a:off x="2627313" y="5300663"/>
            <a:ext cx="377825"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4" name="Text Box 8"/>
          <p:cNvSpPr txBox="1">
            <a:spLocks noChangeArrowheads="1"/>
          </p:cNvSpPr>
          <p:nvPr/>
        </p:nvSpPr>
        <p:spPr bwMode="auto">
          <a:xfrm>
            <a:off x="3114675" y="5300663"/>
            <a:ext cx="377825"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5" name="Text Box 8"/>
          <p:cNvSpPr txBox="1">
            <a:spLocks noChangeArrowheads="1"/>
          </p:cNvSpPr>
          <p:nvPr/>
        </p:nvSpPr>
        <p:spPr bwMode="auto">
          <a:xfrm>
            <a:off x="3617913" y="5300663"/>
            <a:ext cx="377825"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6" name="Text Box 8"/>
          <p:cNvSpPr txBox="1">
            <a:spLocks noChangeArrowheads="1"/>
          </p:cNvSpPr>
          <p:nvPr/>
        </p:nvSpPr>
        <p:spPr bwMode="auto">
          <a:xfrm>
            <a:off x="1619250" y="5300663"/>
            <a:ext cx="377825" cy="279400"/>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3.1</a:t>
            </a:r>
          </a:p>
        </p:txBody>
      </p:sp>
      <p:sp>
        <p:nvSpPr>
          <p:cNvPr id="2057" name="Text Box 8"/>
          <p:cNvSpPr txBox="1">
            <a:spLocks noChangeArrowheads="1"/>
          </p:cNvSpPr>
          <p:nvPr/>
        </p:nvSpPr>
        <p:spPr bwMode="auto">
          <a:xfrm>
            <a:off x="7092950" y="1341438"/>
            <a:ext cx="376238" cy="277812"/>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1200" dirty="0">
                <a:solidFill>
                  <a:srgbClr val="000000"/>
                </a:solidFill>
              </a:rPr>
              <a:t>2.1</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9"/>
          <p:cNvSpPr>
            <a:spLocks noGrp="1"/>
          </p:cNvSpPr>
          <p:nvPr>
            <p:ph type="title"/>
          </p:nvPr>
        </p:nvSpPr>
        <p:spPr>
          <a:xfrm>
            <a:off x="685800" y="0"/>
            <a:ext cx="7772400" cy="762000"/>
          </a:xfrm>
        </p:spPr>
        <p:txBody>
          <a:bodyPr/>
          <a:lstStyle/>
          <a:p>
            <a:r>
              <a:rPr lang="en-US" dirty="0" smtClean="0">
                <a:solidFill>
                  <a:schemeClr val="tx1"/>
                </a:solidFill>
                <a:ea typeface="ＭＳ Ｐゴシック" charset="-128"/>
              </a:rPr>
              <a:t>Executive summary   (2/2)</a:t>
            </a:r>
          </a:p>
        </p:txBody>
      </p:sp>
      <p:sp>
        <p:nvSpPr>
          <p:cNvPr id="54274" name="Content Placeholder 10"/>
          <p:cNvSpPr>
            <a:spLocks noGrp="1"/>
          </p:cNvSpPr>
          <p:nvPr>
            <p:ph idx="1"/>
          </p:nvPr>
        </p:nvSpPr>
        <p:spPr>
          <a:xfrm>
            <a:off x="457200" y="838200"/>
            <a:ext cx="8382000" cy="5791200"/>
          </a:xfrm>
        </p:spPr>
        <p:txBody>
          <a:bodyPr/>
          <a:lstStyle/>
          <a:p>
            <a:pPr>
              <a:lnSpc>
                <a:spcPct val="90000"/>
              </a:lnSpc>
              <a:defRPr/>
            </a:pPr>
            <a:r>
              <a:rPr lang="en-US" sz="2200" dirty="0" smtClean="0"/>
              <a:t>GGUS</a:t>
            </a:r>
          </a:p>
          <a:p>
            <a:pPr lvl="1">
              <a:lnSpc>
                <a:spcPct val="90000"/>
              </a:lnSpc>
              <a:defRPr/>
            </a:pPr>
            <a:r>
              <a:rPr lang="en-US" sz="1800" dirty="0" smtClean="0">
                <a:solidFill>
                  <a:srgbClr val="FF0000"/>
                </a:solidFill>
              </a:rPr>
              <a:t>May 22-23: GGUS inaccessible overnight due to DNS issue</a:t>
            </a:r>
          </a:p>
          <a:p>
            <a:pPr lvl="1">
              <a:lnSpc>
                <a:spcPct val="90000"/>
              </a:lnSpc>
              <a:defRPr/>
            </a:pPr>
            <a:r>
              <a:rPr lang="en-US" sz="1800" dirty="0" smtClean="0">
                <a:solidFill>
                  <a:srgbClr val="FF0000"/>
                </a:solidFill>
              </a:rPr>
              <a:t>May 24-25: GGUS e-mail engine stuck </a:t>
            </a:r>
            <a:r>
              <a:rPr lang="en-US" sz="1800" dirty="0" smtClean="0">
                <a:solidFill>
                  <a:srgbClr val="0033CC"/>
                </a:solidFill>
              </a:rPr>
              <a:t>(alarm mails not affected)</a:t>
            </a:r>
          </a:p>
          <a:p>
            <a:pPr lvl="1">
              <a:lnSpc>
                <a:spcPct val="90000"/>
              </a:lnSpc>
              <a:defRPr/>
            </a:pPr>
            <a:r>
              <a:rPr lang="en-US" sz="1800" dirty="0" smtClean="0">
                <a:solidFill>
                  <a:srgbClr val="FF0000"/>
                </a:solidFill>
              </a:rPr>
              <a:t>June 2-3: GGUS very frequently refusing CERN CA certificates,     claiming they have expired </a:t>
            </a:r>
            <a:r>
              <a:rPr lang="en-US" sz="1800" dirty="0" smtClean="0">
                <a:solidFill>
                  <a:schemeClr val="tx1"/>
                </a:solidFill>
              </a:rPr>
              <a:t>(</a:t>
            </a:r>
            <a:r>
              <a:rPr lang="en-US" sz="1600" dirty="0" smtClean="0">
                <a:solidFill>
                  <a:schemeClr val="tx1"/>
                </a:solidFill>
              </a:rPr>
              <a:t>ATLAS alarm 82797)</a:t>
            </a:r>
            <a:endParaRPr lang="en-US" sz="1200" dirty="0" smtClean="0">
              <a:solidFill>
                <a:schemeClr val="tx1"/>
              </a:solidFill>
            </a:endParaRPr>
          </a:p>
          <a:p>
            <a:pPr>
              <a:lnSpc>
                <a:spcPct val="90000"/>
              </a:lnSpc>
              <a:defRPr/>
            </a:pPr>
            <a:r>
              <a:rPr lang="en-US" dirty="0" smtClean="0"/>
              <a:t>GOCDB</a:t>
            </a:r>
          </a:p>
          <a:p>
            <a:pPr lvl="1">
              <a:lnSpc>
                <a:spcPct val="90000"/>
              </a:lnSpc>
              <a:defRPr/>
            </a:pPr>
            <a:r>
              <a:rPr lang="en-US" sz="1800" dirty="0" smtClean="0">
                <a:solidFill>
                  <a:srgbClr val="FF0000"/>
                </a:solidFill>
              </a:rPr>
              <a:t>May 25 evening – May 28 morning: GOCDB not working due to DB problem </a:t>
            </a:r>
            <a:r>
              <a:rPr lang="en-US" sz="1800" dirty="0" smtClean="0">
                <a:solidFill>
                  <a:schemeClr val="tx1"/>
                </a:solidFill>
              </a:rPr>
              <a:t>(GGUS:82543</a:t>
            </a:r>
            <a:r>
              <a:rPr lang="en-US" sz="1800" dirty="0" smtClean="0">
                <a:solidFill>
                  <a:schemeClr val="tx1"/>
                </a:solidFill>
              </a:rPr>
              <a:t>)</a:t>
            </a:r>
            <a:endParaRPr lang="en-US" dirty="0" smtClean="0">
              <a:solidFill>
                <a:schemeClr val="tx1"/>
              </a:solidFill>
            </a:endParaRPr>
          </a:p>
          <a:p>
            <a:pPr>
              <a:lnSpc>
                <a:spcPct val="90000"/>
              </a:lnSpc>
              <a:defRPr/>
            </a:pPr>
            <a:r>
              <a:rPr lang="en-US" dirty="0" smtClean="0">
                <a:solidFill>
                  <a:srgbClr val="FF0000"/>
                </a:solidFill>
              </a:rPr>
              <a:t>May 29 – June 1: INFN-T1 storage controller problem, CMS and ALICE activities drained</a:t>
            </a:r>
          </a:p>
          <a:p>
            <a:pPr lvl="1">
              <a:lnSpc>
                <a:spcPct val="90000"/>
              </a:lnSpc>
              <a:defRPr/>
            </a:pPr>
            <a:r>
              <a:rPr lang="en-US" dirty="0" smtClean="0">
                <a:solidFill>
                  <a:schemeClr val="tx1"/>
                </a:solidFill>
              </a:rPr>
              <a:t>Not caused by earthquake</a:t>
            </a:r>
          </a:p>
          <a:p>
            <a:pPr lvl="1">
              <a:lnSpc>
                <a:spcPct val="90000"/>
              </a:lnSpc>
              <a:defRPr/>
            </a:pPr>
            <a:r>
              <a:rPr lang="en-US" dirty="0" smtClean="0">
                <a:solidFill>
                  <a:schemeClr val="tx1"/>
                </a:solidFill>
              </a:rPr>
              <a:t>No access due to precautionary evacuation</a:t>
            </a:r>
          </a:p>
          <a:p>
            <a:pPr lvl="1">
              <a:lnSpc>
                <a:spcPct val="90000"/>
              </a:lnSpc>
              <a:defRPr/>
            </a:pPr>
            <a:r>
              <a:rPr lang="en-US" dirty="0" smtClean="0">
                <a:solidFill>
                  <a:schemeClr val="tx1"/>
                </a:solidFill>
              </a:rPr>
              <a:t>Fixed Thu afternoon and Fri morning</a:t>
            </a:r>
          </a:p>
          <a:p>
            <a:pPr>
              <a:lnSpc>
                <a:spcPct val="90000"/>
              </a:lnSpc>
              <a:defRPr/>
            </a:pPr>
            <a:r>
              <a:rPr lang="en-US" dirty="0" smtClean="0">
                <a:solidFill>
                  <a:srgbClr val="FF0000"/>
                </a:solidFill>
              </a:rPr>
              <a:t>June 3 evening – June 4 noon: PIC cooling problem </a:t>
            </a:r>
            <a:r>
              <a:rPr lang="en-US" dirty="0" smtClean="0">
                <a:solidFill>
                  <a:srgbClr val="FF0000"/>
                </a:solidFill>
              </a:rPr>
              <a:t>due </a:t>
            </a:r>
            <a:r>
              <a:rPr lang="en-US" dirty="0" smtClean="0">
                <a:solidFill>
                  <a:srgbClr val="FF0000"/>
                </a:solidFill>
              </a:rPr>
              <a:t>to power glitch, 2500 </a:t>
            </a:r>
            <a:r>
              <a:rPr lang="en-US" dirty="0" smtClean="0">
                <a:solidFill>
                  <a:srgbClr val="FF0000"/>
                </a:solidFill>
              </a:rPr>
              <a:t>job slots (~240 WN) </a:t>
            </a:r>
            <a:r>
              <a:rPr lang="en-US" dirty="0" smtClean="0">
                <a:solidFill>
                  <a:srgbClr val="FF0000"/>
                </a:solidFill>
              </a:rPr>
              <a:t>switched </a:t>
            </a:r>
            <a:r>
              <a:rPr lang="en-US" dirty="0" smtClean="0">
                <a:solidFill>
                  <a:srgbClr val="FF0000"/>
                </a:solidFill>
              </a:rPr>
              <a:t>off</a:t>
            </a:r>
            <a:endParaRPr lang="en-US" dirty="0" smtClean="0">
              <a:solidFill>
                <a:schemeClr val="tx1"/>
              </a:solidFill>
            </a:endParaRPr>
          </a:p>
          <a:p>
            <a:pPr lvl="1">
              <a:lnSpc>
                <a:spcPct val="90000"/>
              </a:lnSpc>
              <a:defRPr/>
            </a:pPr>
            <a:r>
              <a:rPr lang="en-US" dirty="0" smtClean="0">
                <a:solidFill>
                  <a:schemeClr val="tx1"/>
                </a:solidFill>
              </a:rPr>
              <a:t>S</a:t>
            </a:r>
            <a:r>
              <a:rPr lang="en-US" dirty="0" smtClean="0">
                <a:solidFill>
                  <a:schemeClr val="tx1"/>
                </a:solidFill>
              </a:rPr>
              <a:t>ee SIR</a:t>
            </a:r>
          </a:p>
          <a:p>
            <a:pPr>
              <a:lnSpc>
                <a:spcPct val="90000"/>
              </a:lnSpc>
              <a:defRPr/>
            </a:pPr>
            <a:r>
              <a:rPr lang="en-US" sz="2200" dirty="0" smtClean="0">
                <a:solidFill>
                  <a:srgbClr val="0033CC"/>
                </a:solidFill>
              </a:rPr>
              <a:t>And </a:t>
            </a:r>
            <a:r>
              <a:rPr lang="en-US" sz="2200" dirty="0" smtClean="0">
                <a:solidFill>
                  <a:srgbClr val="0033CC"/>
                </a:solidFill>
              </a:rPr>
              <a:t>business as usual…</a:t>
            </a:r>
            <a:endParaRPr lang="en-US" sz="2200" dirty="0">
              <a:solidFill>
                <a:srgbClr val="0033CC"/>
              </a:solidFill>
            </a:endParaRPr>
          </a:p>
        </p:txBody>
      </p:sp>
      <p:sp>
        <p:nvSpPr>
          <p:cNvPr id="54275" name="Slide Number Placeholder 5"/>
          <p:cNvSpPr>
            <a:spLocks noGrp="1"/>
          </p:cNvSpPr>
          <p:nvPr>
            <p:ph type="sldNum" sz="quarter" idx="12"/>
          </p:nvPr>
        </p:nvSpPr>
        <p:spPr>
          <a:noFill/>
        </p:spPr>
        <p:txBody>
          <a:bodyPr/>
          <a:lstStyle/>
          <a:p>
            <a:fld id="{711B27D8-A423-4A52-89AE-9EAC181E8AEB}" type="slidenum">
              <a:rPr lang="en-GB"/>
              <a:pPr/>
              <a:t>3</a:t>
            </a:fld>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304800"/>
            <a:ext cx="7772400" cy="1371599"/>
          </a:xfrm>
        </p:spPr>
        <p:txBody>
          <a:bodyPr/>
          <a:lstStyle/>
          <a:p>
            <a:r>
              <a:rPr lang="en-GB" dirty="0" smtClean="0"/>
              <a:t>Analysis of the availability plots: Week </a:t>
            </a:r>
            <a:r>
              <a:rPr lang="pl-PL" dirty="0" smtClean="0"/>
              <a:t>14</a:t>
            </a:r>
            <a:r>
              <a:rPr lang="en-GB" dirty="0" smtClean="0"/>
              <a:t>/</a:t>
            </a:r>
            <a:r>
              <a:rPr lang="pl-PL" dirty="0" smtClean="0"/>
              <a:t>05</a:t>
            </a:r>
            <a:r>
              <a:rPr lang="en-GB" dirty="0" smtClean="0"/>
              <a:t>/201</a:t>
            </a:r>
            <a:r>
              <a:rPr lang="pl-PL" dirty="0" smtClean="0"/>
              <a:t>2</a:t>
            </a:r>
            <a:r>
              <a:rPr lang="en-US" dirty="0" smtClean="0"/>
              <a:t/>
            </a:r>
            <a:br>
              <a:rPr lang="en-US" dirty="0" smtClean="0"/>
            </a:br>
            <a:r>
              <a:rPr lang="en-US" b="0" dirty="0" smtClean="0">
                <a:solidFill>
                  <a:srgbClr val="0033CC"/>
                </a:solidFill>
              </a:rPr>
              <a:t> </a:t>
            </a:r>
            <a:r>
              <a:rPr lang="en-US" sz="2000" b="0" dirty="0" smtClean="0">
                <a:solidFill>
                  <a:srgbClr val="0033CC"/>
                </a:solidFill>
              </a:rPr>
              <a:t>by Lukasz Kokoszkiewicz</a:t>
            </a:r>
            <a:endParaRPr lang="en-GB" sz="2000" dirty="0" smtClean="0"/>
          </a:p>
        </p:txBody>
      </p:sp>
      <p:sp>
        <p:nvSpPr>
          <p:cNvPr id="3075" name="Content Placeholder 2"/>
          <p:cNvSpPr>
            <a:spLocks noGrp="1"/>
          </p:cNvSpPr>
          <p:nvPr>
            <p:ph idx="1"/>
          </p:nvPr>
        </p:nvSpPr>
        <p:spPr>
          <a:xfrm>
            <a:off x="685800" y="1752600"/>
            <a:ext cx="7772400" cy="4724400"/>
          </a:xfrm>
        </p:spPr>
        <p:txBody>
          <a:bodyPr/>
          <a:lstStyle/>
          <a:p>
            <a:pPr marL="457200" indent="-457200">
              <a:buFont typeface="Arial" pitchFamily="34" charset="0"/>
              <a:buChar char="•"/>
            </a:pPr>
            <a:r>
              <a:rPr lang="pl-PL" sz="2800" dirty="0" smtClean="0"/>
              <a:t>Atlas</a:t>
            </a:r>
          </a:p>
          <a:p>
            <a:pPr marL="857250" lvl="1" indent="-457200">
              <a:buFont typeface="Arial" pitchFamily="34" charset="0"/>
              <a:buChar char="•"/>
            </a:pPr>
            <a:r>
              <a:rPr lang="pl-PL" dirty="0" smtClean="0"/>
              <a:t>2.1 – </a:t>
            </a:r>
            <a:r>
              <a:rPr lang="en-GB" dirty="0" smtClean="0"/>
              <a:t>Many sites automatically blacklisted by HammerCloud</a:t>
            </a:r>
            <a:r>
              <a:rPr lang="pl-PL" dirty="0" smtClean="0"/>
              <a:t>. It was r</a:t>
            </a:r>
            <a:r>
              <a:rPr lang="en-GB" dirty="0" smtClean="0"/>
              <a:t>elated to upgrade of Panda pilot conflicting with installed 'AtlasSetup'. Pilot update was rolled back this morning and site were automatically unblacklisted after few hours. Problem solved quickly enough to avoid impact on production activity.</a:t>
            </a:r>
          </a:p>
          <a:p>
            <a:pPr marL="857250" lvl="1" indent="-457200">
              <a:buFont typeface="Arial" pitchFamily="34" charset="0"/>
              <a:buChar char="•"/>
            </a:pPr>
            <a:r>
              <a:rPr lang="en-US" dirty="0" smtClean="0"/>
              <a:t>Cyan/white periods: test results unknown/absent due to misconfiguration of the SAM-Nagios machine</a:t>
            </a:r>
            <a:endParaRPr lang="pl-PL" dirty="0" smtClean="0"/>
          </a:p>
          <a:p>
            <a:pPr marL="457200" indent="-457200">
              <a:buFont typeface="Arial" pitchFamily="34" charset="0"/>
              <a:buChar char="•"/>
            </a:pPr>
            <a:r>
              <a:rPr lang="pl-PL" sz="2800" dirty="0" smtClean="0"/>
              <a:t>CMS</a:t>
            </a:r>
          </a:p>
          <a:p>
            <a:pPr marL="857250" lvl="1" indent="-457200">
              <a:buFont typeface="Arial" pitchFamily="34" charset="0"/>
              <a:buChar char="•"/>
            </a:pPr>
            <a:r>
              <a:rPr lang="pl-PL" dirty="0" smtClean="0"/>
              <a:t>3.1 – </a:t>
            </a:r>
            <a:r>
              <a:rPr lang="en-GB" dirty="0" smtClean="0"/>
              <a:t>CE-cms-analysis</a:t>
            </a:r>
            <a:r>
              <a:rPr lang="pl-PL" dirty="0" smtClean="0"/>
              <a:t> and </a:t>
            </a:r>
            <a:r>
              <a:rPr lang="en-GB" dirty="0" smtClean="0"/>
              <a:t>CE-cms-mc</a:t>
            </a:r>
            <a:r>
              <a:rPr lang="pl-PL" dirty="0" smtClean="0"/>
              <a:t> tests were failing</a:t>
            </a:r>
          </a:p>
          <a:p>
            <a:pPr marL="857250" lvl="1" indent="-457200">
              <a:buFont typeface="Arial" pitchFamily="34" charset="0"/>
              <a:buChar char="•"/>
            </a:pPr>
            <a:r>
              <a:rPr lang="pl-PL" dirty="0" smtClean="0"/>
              <a:t>3.2 – </a:t>
            </a:r>
            <a:r>
              <a:rPr lang="en-GB" dirty="0" smtClean="0"/>
              <a:t>org.cms.WN-swinst</a:t>
            </a:r>
            <a:r>
              <a:rPr lang="pl-PL" dirty="0" smtClean="0"/>
              <a:t> test ended with the notice: </a:t>
            </a:r>
            <a:r>
              <a:rPr lang="en-GB" dirty="0" smtClean="0"/>
              <a:t>One or more production releases are not installed</a:t>
            </a:r>
            <a:endParaRPr lang="pl-PL"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2051" name="Text Box 8"/>
          <p:cNvSpPr txBox="1">
            <a:spLocks noChangeArrowheads="1"/>
          </p:cNvSpPr>
          <p:nvPr/>
        </p:nvSpPr>
        <p:spPr bwMode="auto">
          <a:xfrm>
            <a:off x="655638" y="5373688"/>
            <a:ext cx="481012"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2" name="Text Box 8"/>
          <p:cNvSpPr txBox="1">
            <a:spLocks noChangeArrowheads="1"/>
          </p:cNvSpPr>
          <p:nvPr/>
        </p:nvSpPr>
        <p:spPr bwMode="auto">
          <a:xfrm>
            <a:off x="1136650" y="5373688"/>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3" name="Text Box 8"/>
          <p:cNvSpPr txBox="1">
            <a:spLocks noChangeArrowheads="1"/>
          </p:cNvSpPr>
          <p:nvPr/>
        </p:nvSpPr>
        <p:spPr bwMode="auto">
          <a:xfrm>
            <a:off x="1612900" y="5373688"/>
            <a:ext cx="481013"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4" name="Text Box 8"/>
          <p:cNvSpPr txBox="1">
            <a:spLocks noChangeArrowheads="1"/>
          </p:cNvSpPr>
          <p:nvPr/>
        </p:nvSpPr>
        <p:spPr bwMode="auto">
          <a:xfrm>
            <a:off x="2093913" y="5373688"/>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5" name="Text Box 8"/>
          <p:cNvSpPr txBox="1">
            <a:spLocks noChangeArrowheads="1"/>
          </p:cNvSpPr>
          <p:nvPr/>
        </p:nvSpPr>
        <p:spPr bwMode="auto">
          <a:xfrm>
            <a:off x="2566988" y="5373688"/>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6" name="Text Box 8"/>
          <p:cNvSpPr txBox="1">
            <a:spLocks noChangeArrowheads="1"/>
          </p:cNvSpPr>
          <p:nvPr/>
        </p:nvSpPr>
        <p:spPr bwMode="auto">
          <a:xfrm>
            <a:off x="3048000" y="5373688"/>
            <a:ext cx="481013"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7" name="Text Box 8"/>
          <p:cNvSpPr txBox="1">
            <a:spLocks noChangeArrowheads="1"/>
          </p:cNvSpPr>
          <p:nvPr/>
        </p:nvSpPr>
        <p:spPr bwMode="auto">
          <a:xfrm>
            <a:off x="3529013" y="5373688"/>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8" name="Text Box 8"/>
          <p:cNvSpPr txBox="1">
            <a:spLocks noChangeArrowheads="1"/>
          </p:cNvSpPr>
          <p:nvPr/>
        </p:nvSpPr>
        <p:spPr bwMode="auto">
          <a:xfrm>
            <a:off x="3527425" y="6057900"/>
            <a:ext cx="481013" cy="17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a:t>
            </a:r>
            <a:r>
              <a:rPr lang="en-US" sz="1100" b="1" dirty="0" smtClean="0">
                <a:solidFill>
                  <a:srgbClr val="000000"/>
                </a:solidFill>
              </a:rPr>
              <a:t>2</a:t>
            </a:r>
            <a:endParaRPr lang="pl-PL" sz="1200" b="1" dirty="0" smtClean="0">
              <a:solidFill>
                <a:srgbClr val="000000"/>
              </a:solidFill>
            </a:endParaRPr>
          </a:p>
        </p:txBody>
      </p:sp>
    </p:spTree>
    <p:extLst>
      <p:ext uri="{BB962C8B-B14F-4D97-AF65-F5344CB8AC3E}">
        <p14:creationId xmlns:p14="http://schemas.microsoft.com/office/powerpoint/2010/main" xmlns="" val="331857789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6425" cy="1981200"/>
          </a:xfrm>
        </p:spPr>
        <p:txBody>
          <a:bodyPr/>
          <a:lstStyle/>
          <a:p>
            <a:r>
              <a:rPr lang="en-GB" dirty="0" smtClean="0"/>
              <a:t>Analysis of the reliability plots: Week </a:t>
            </a:r>
            <a:r>
              <a:rPr lang="en-US" dirty="0" smtClean="0"/>
              <a:t>21</a:t>
            </a:r>
            <a:r>
              <a:rPr lang="en-GB" dirty="0" smtClean="0"/>
              <a:t>/</a:t>
            </a:r>
            <a:r>
              <a:rPr lang="pl-PL" dirty="0" smtClean="0"/>
              <a:t>05</a:t>
            </a:r>
            <a:r>
              <a:rPr lang="en-GB" dirty="0" smtClean="0"/>
              <a:t>/201</a:t>
            </a:r>
            <a:r>
              <a:rPr lang="pl-PL" dirty="0" smtClean="0"/>
              <a:t>2</a:t>
            </a:r>
            <a:r>
              <a:rPr lang="en-US" dirty="0" smtClean="0"/>
              <a:t/>
            </a:r>
            <a:br>
              <a:rPr lang="en-US" dirty="0" smtClean="0"/>
            </a:br>
            <a:r>
              <a:rPr lang="en-US" sz="2400" dirty="0" smtClean="0">
                <a:solidFill>
                  <a:srgbClr val="0033CC"/>
                </a:solidFill>
              </a:rPr>
              <a:t>by David Tuckett</a:t>
            </a:r>
            <a:endParaRPr lang="en-GB" sz="2400" dirty="0" smtClean="0">
              <a:solidFill>
                <a:srgbClr val="0033CC"/>
              </a:solidFill>
            </a:endParaRPr>
          </a:p>
        </p:txBody>
      </p:sp>
      <p:sp>
        <p:nvSpPr>
          <p:cNvPr id="3075" name="Content Placeholder 2"/>
          <p:cNvSpPr>
            <a:spLocks noGrp="1"/>
          </p:cNvSpPr>
          <p:nvPr>
            <p:ph idx="1"/>
          </p:nvPr>
        </p:nvSpPr>
        <p:spPr>
          <a:xfrm>
            <a:off x="457200" y="2209800"/>
            <a:ext cx="8226425" cy="3913188"/>
          </a:xfrm>
        </p:spPr>
        <p:txBody>
          <a:bodyPr/>
          <a:lstStyle/>
          <a:p>
            <a:pPr marL="457200" indent="-457200">
              <a:buFont typeface="Arial" charset="0"/>
              <a:buChar char="•"/>
            </a:pPr>
            <a:r>
              <a:rPr lang="pl-PL" sz="2800" dirty="0" smtClean="0"/>
              <a:t>CMS</a:t>
            </a:r>
          </a:p>
          <a:p>
            <a:pPr marL="857250" lvl="1" indent="-457200">
              <a:buFont typeface="Arial" charset="0"/>
              <a:buChar char="•"/>
            </a:pPr>
            <a:r>
              <a:rPr lang="pl-PL" sz="2400" dirty="0" smtClean="0"/>
              <a:t>3.1 – </a:t>
            </a:r>
            <a:r>
              <a:rPr lang="en-US" sz="2400" dirty="0" smtClean="0"/>
              <a:t>IN2P3 : org.sam.CREAMCE-JobSubmit test failing: “BrokerHelper: no compatible resources”.</a:t>
            </a:r>
            <a:br>
              <a:rPr lang="en-US" sz="2400" dirty="0" smtClean="0"/>
            </a:br>
            <a:r>
              <a:rPr lang="en-US" sz="2400" dirty="0" smtClean="0"/>
              <a:t>Suspected monitoring issue to be investigated fully after leave 05/06/2012.</a:t>
            </a:r>
            <a:endParaRPr lang="pl-PL" sz="2400" dirty="0" smtClean="0"/>
          </a:p>
          <a:p>
            <a:pPr marL="857250" lvl="1" indent="-457200">
              <a:buFont typeface="Arial" charset="0"/>
              <a:buChar char="•"/>
            </a:pPr>
            <a:r>
              <a:rPr lang="pl-PL" sz="2400" dirty="0" smtClean="0"/>
              <a:t>3.2 – </a:t>
            </a:r>
            <a:r>
              <a:rPr lang="en-US" sz="2400" dirty="0" smtClean="0"/>
              <a:t>RAL : org.cms.WN-basic test failing: “local Trivial Catalog File file differ from CVS”.</a:t>
            </a:r>
            <a:br>
              <a:rPr lang="en-US" sz="2400" dirty="0" smtClean="0"/>
            </a:br>
            <a:r>
              <a:rPr lang="en-US" sz="2400" dirty="0" smtClean="0"/>
              <a:t>Resolved 28/05/2012.</a:t>
            </a:r>
            <a:endParaRPr lang="pl-PL" sz="2400" dirty="0" smtClean="0"/>
          </a:p>
        </p:txBody>
      </p:sp>
    </p:spTree>
    <p:extLst>
      <p:ext uri="{BB962C8B-B14F-4D97-AF65-F5344CB8AC3E}">
        <p14:creationId xmlns:p14="http://schemas.microsoft.com/office/powerpoint/2010/main" xmlns="" val="1388194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2051" name="Text Box 8"/>
          <p:cNvSpPr txBox="1">
            <a:spLocks noChangeArrowheads="1"/>
          </p:cNvSpPr>
          <p:nvPr/>
        </p:nvSpPr>
        <p:spPr bwMode="auto">
          <a:xfrm>
            <a:off x="631825" y="5326063"/>
            <a:ext cx="481013"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2" name="Text Box 8"/>
          <p:cNvSpPr txBox="1">
            <a:spLocks noChangeArrowheads="1"/>
          </p:cNvSpPr>
          <p:nvPr/>
        </p:nvSpPr>
        <p:spPr bwMode="auto">
          <a:xfrm>
            <a:off x="1112838" y="5326063"/>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3" name="Text Box 8"/>
          <p:cNvSpPr txBox="1">
            <a:spLocks noChangeArrowheads="1"/>
          </p:cNvSpPr>
          <p:nvPr/>
        </p:nvSpPr>
        <p:spPr bwMode="auto">
          <a:xfrm>
            <a:off x="1593850" y="5326063"/>
            <a:ext cx="481013"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4" name="Text Box 8"/>
          <p:cNvSpPr txBox="1">
            <a:spLocks noChangeArrowheads="1"/>
          </p:cNvSpPr>
          <p:nvPr/>
        </p:nvSpPr>
        <p:spPr bwMode="auto">
          <a:xfrm>
            <a:off x="2074863" y="5326063"/>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5" name="Text Box 8"/>
          <p:cNvSpPr txBox="1">
            <a:spLocks noChangeArrowheads="1"/>
          </p:cNvSpPr>
          <p:nvPr/>
        </p:nvSpPr>
        <p:spPr bwMode="auto">
          <a:xfrm>
            <a:off x="2557463" y="5326063"/>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6" name="Text Box 8"/>
          <p:cNvSpPr txBox="1">
            <a:spLocks noChangeArrowheads="1"/>
          </p:cNvSpPr>
          <p:nvPr/>
        </p:nvSpPr>
        <p:spPr bwMode="auto">
          <a:xfrm>
            <a:off x="3038475" y="5326063"/>
            <a:ext cx="481013"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7" name="Text Box 8"/>
          <p:cNvSpPr txBox="1">
            <a:spLocks noChangeArrowheads="1"/>
          </p:cNvSpPr>
          <p:nvPr/>
        </p:nvSpPr>
        <p:spPr bwMode="auto">
          <a:xfrm>
            <a:off x="3519488" y="5326063"/>
            <a:ext cx="479425" cy="177800"/>
          </a:xfrm>
          <a:prstGeom prst="rect">
            <a:avLst/>
          </a:prstGeom>
          <a:solidFill>
            <a:srgbClr val="006837"/>
          </a:solidFill>
          <a:ln>
            <a:noFill/>
          </a:ln>
          <a:extLs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3.1</a:t>
            </a:r>
            <a:endParaRPr lang="pl-PL" sz="1200" b="1" dirty="0" smtClean="0">
              <a:solidFill>
                <a:srgbClr val="000000"/>
              </a:solidFill>
            </a:endParaRPr>
          </a:p>
        </p:txBody>
      </p:sp>
      <p:sp>
        <p:nvSpPr>
          <p:cNvPr id="2058" name="Text Box 8"/>
          <p:cNvSpPr txBox="1">
            <a:spLocks noChangeArrowheads="1"/>
          </p:cNvSpPr>
          <p:nvPr/>
        </p:nvSpPr>
        <p:spPr bwMode="auto">
          <a:xfrm>
            <a:off x="1593850" y="5557838"/>
            <a:ext cx="481013" cy="17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a:t>
            </a:r>
            <a:r>
              <a:rPr lang="en-US" sz="1100" b="1" dirty="0" smtClean="0">
                <a:solidFill>
                  <a:srgbClr val="000000"/>
                </a:solidFill>
              </a:rPr>
              <a:t>2</a:t>
            </a:r>
            <a:endParaRPr lang="pl-PL" sz="1200" b="1" dirty="0" smtClean="0">
              <a:solidFill>
                <a:srgbClr val="000000"/>
              </a:solidFill>
            </a:endParaRPr>
          </a:p>
        </p:txBody>
      </p:sp>
      <p:sp>
        <p:nvSpPr>
          <p:cNvPr id="2059" name="Text Box 8"/>
          <p:cNvSpPr txBox="1">
            <a:spLocks noChangeArrowheads="1"/>
          </p:cNvSpPr>
          <p:nvPr/>
        </p:nvSpPr>
        <p:spPr bwMode="auto">
          <a:xfrm>
            <a:off x="2070100" y="5554663"/>
            <a:ext cx="481013" cy="17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pl-PL" sz="1100" b="1" dirty="0" smtClean="0">
                <a:solidFill>
                  <a:srgbClr val="000000"/>
                </a:solidFill>
              </a:rPr>
              <a:t>3.</a:t>
            </a:r>
            <a:r>
              <a:rPr lang="en-US" sz="1100" b="1" dirty="0" smtClean="0">
                <a:solidFill>
                  <a:srgbClr val="000000"/>
                </a:solidFill>
              </a:rPr>
              <a:t>2</a:t>
            </a:r>
            <a:endParaRPr lang="pl-PL" sz="1200" b="1" dirty="0" smtClean="0">
              <a:solidFill>
                <a:srgbClr val="000000"/>
              </a:solidFill>
            </a:endParaRPr>
          </a:p>
        </p:txBody>
      </p:sp>
      <p:sp>
        <p:nvSpPr>
          <p:cNvPr id="2060" name="Text Box 8"/>
          <p:cNvSpPr txBox="1">
            <a:spLocks noChangeArrowheads="1"/>
          </p:cNvSpPr>
          <p:nvPr/>
        </p:nvSpPr>
        <p:spPr bwMode="auto">
          <a:xfrm>
            <a:off x="1358900" y="1150938"/>
            <a:ext cx="479425" cy="17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en-US" sz="1100" b="1" dirty="0" smtClean="0">
                <a:solidFill>
                  <a:srgbClr val="000000"/>
                </a:solidFill>
              </a:rPr>
              <a:t>1.1</a:t>
            </a:r>
            <a:endParaRPr lang="pl-PL" sz="1200" b="1" dirty="0" smtClean="0">
              <a:solidFill>
                <a:srgbClr val="000000"/>
              </a:solidFill>
            </a:endParaRPr>
          </a:p>
        </p:txBody>
      </p:sp>
      <p:sp>
        <p:nvSpPr>
          <p:cNvPr id="2061" name="Text Box 8"/>
          <p:cNvSpPr txBox="1">
            <a:spLocks noChangeArrowheads="1"/>
          </p:cNvSpPr>
          <p:nvPr/>
        </p:nvSpPr>
        <p:spPr bwMode="auto">
          <a:xfrm>
            <a:off x="1836738" y="1150938"/>
            <a:ext cx="481012" cy="17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118872" tIns="9144" rIns="9000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Calibri" pitchFamily="32" charset="0"/>
                <a:ea typeface="DejaVu Sans" charset="0"/>
                <a:cs typeface="DejaVu Sans" charset="0"/>
              </a:defRPr>
            </a:lvl9pPr>
          </a:lstStyle>
          <a:p>
            <a:pPr defTabSz="457200" eaLnBrk="1" hangingPunct="1">
              <a:spcBef>
                <a:spcPct val="0"/>
              </a:spcBef>
              <a:buSzPct val="100000"/>
            </a:pPr>
            <a:r>
              <a:rPr lang="en-US" sz="1100" b="1" dirty="0" smtClean="0">
                <a:solidFill>
                  <a:srgbClr val="000000"/>
                </a:solidFill>
              </a:rPr>
              <a:t>1.1</a:t>
            </a:r>
            <a:endParaRPr lang="pl-PL" sz="1200" b="1" dirty="0" smtClean="0">
              <a:solidFill>
                <a:srgbClr val="000000"/>
              </a:solidFill>
            </a:endParaRPr>
          </a:p>
        </p:txBody>
      </p:sp>
    </p:spTree>
    <p:extLst>
      <p:ext uri="{BB962C8B-B14F-4D97-AF65-F5344CB8AC3E}">
        <p14:creationId xmlns:p14="http://schemas.microsoft.com/office/powerpoint/2010/main" xmlns="" val="30111340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6425" cy="1981200"/>
          </a:xfrm>
        </p:spPr>
        <p:txBody>
          <a:bodyPr/>
          <a:lstStyle/>
          <a:p>
            <a:r>
              <a:rPr lang="en-GB" dirty="0" smtClean="0"/>
              <a:t>Analysis of the reliability plots: Week </a:t>
            </a:r>
            <a:r>
              <a:rPr lang="en-US" dirty="0" smtClean="0"/>
              <a:t>28</a:t>
            </a:r>
            <a:r>
              <a:rPr lang="en-GB" dirty="0" smtClean="0"/>
              <a:t>/</a:t>
            </a:r>
            <a:r>
              <a:rPr lang="pl-PL" dirty="0" smtClean="0"/>
              <a:t>05</a:t>
            </a:r>
            <a:r>
              <a:rPr lang="en-GB" dirty="0" smtClean="0"/>
              <a:t>/201</a:t>
            </a:r>
            <a:r>
              <a:rPr lang="pl-PL" dirty="0" smtClean="0"/>
              <a:t>2</a:t>
            </a:r>
            <a:r>
              <a:rPr lang="en-US" dirty="0" smtClean="0"/>
              <a:t/>
            </a:r>
            <a:br>
              <a:rPr lang="en-US" dirty="0" smtClean="0"/>
            </a:br>
            <a:r>
              <a:rPr lang="en-US" sz="2400" dirty="0">
                <a:solidFill>
                  <a:srgbClr val="0033CC"/>
                </a:solidFill>
              </a:rPr>
              <a:t>by David Tuckett</a:t>
            </a:r>
            <a:endParaRPr lang="en-GB" dirty="0" smtClean="0"/>
          </a:p>
        </p:txBody>
      </p:sp>
      <p:sp>
        <p:nvSpPr>
          <p:cNvPr id="3075" name="Content Placeholder 2"/>
          <p:cNvSpPr>
            <a:spLocks noGrp="1"/>
          </p:cNvSpPr>
          <p:nvPr>
            <p:ph idx="1"/>
          </p:nvPr>
        </p:nvSpPr>
        <p:spPr>
          <a:xfrm>
            <a:off x="457200" y="2057400"/>
            <a:ext cx="8226425" cy="4522788"/>
          </a:xfrm>
        </p:spPr>
        <p:txBody>
          <a:bodyPr>
            <a:normAutofit fontScale="92500"/>
          </a:bodyPr>
          <a:lstStyle/>
          <a:p>
            <a:pPr marL="457200" indent="-457200">
              <a:buFont typeface="Arial" charset="0"/>
              <a:buChar char="•"/>
              <a:defRPr/>
            </a:pPr>
            <a:r>
              <a:rPr lang="en-US" sz="2800" dirty="0" smtClean="0"/>
              <a:t>ALICE</a:t>
            </a:r>
            <a:endParaRPr lang="pl-PL" sz="2800" dirty="0" smtClean="0"/>
          </a:p>
          <a:p>
            <a:pPr marL="857250" lvl="1" indent="-457200">
              <a:buFont typeface="Arial" charset="0"/>
              <a:buChar char="•"/>
              <a:defRPr/>
            </a:pPr>
            <a:r>
              <a:rPr lang="en-US" sz="2400" dirty="0" smtClean="0"/>
              <a:t>1</a:t>
            </a:r>
            <a:r>
              <a:rPr lang="pl-PL" sz="2400" dirty="0" smtClean="0"/>
              <a:t>.1 – </a:t>
            </a:r>
            <a:r>
              <a:rPr lang="en-US" sz="2400" dirty="0" smtClean="0"/>
              <a:t>CNAF : Unscheduled outage of storm-fe-alice. “Due to recent earthquakes which had hit Northern Italy, INFN Tier1 building has been evacuated. We have only closed the CMS and ALICE batch queues because we are experiencing hardware issues on the related storage system, which can't be repaired because nobody can access the building.”</a:t>
            </a:r>
            <a:endParaRPr lang="pl-PL" sz="2400" dirty="0" smtClean="0"/>
          </a:p>
          <a:p>
            <a:pPr marL="457200" indent="-457200">
              <a:buFont typeface="Arial" charset="0"/>
              <a:buChar char="•"/>
              <a:defRPr/>
            </a:pPr>
            <a:r>
              <a:rPr lang="pl-PL" sz="2800" dirty="0" smtClean="0"/>
              <a:t>CMS</a:t>
            </a:r>
          </a:p>
          <a:p>
            <a:pPr marL="857250" lvl="1" indent="-457200">
              <a:buFont typeface="Arial" charset="0"/>
              <a:buChar char="•"/>
              <a:defRPr/>
            </a:pPr>
            <a:r>
              <a:rPr lang="pl-PL" sz="2400" dirty="0" smtClean="0"/>
              <a:t>3.1 – </a:t>
            </a:r>
            <a:r>
              <a:rPr lang="en-US" sz="2400" dirty="0" smtClean="0"/>
              <a:t>IN2P3 : CREAMCE-JobSubmit test failing. Suspected monitoring issue to be investigated fully after vacations.</a:t>
            </a:r>
            <a:endParaRPr lang="pl-PL" sz="2400" dirty="0" smtClean="0"/>
          </a:p>
          <a:p>
            <a:pPr marL="857250" lvl="1" indent="-457200">
              <a:buFont typeface="Arial" charset="0"/>
              <a:buChar char="•"/>
              <a:defRPr/>
            </a:pPr>
            <a:r>
              <a:rPr lang="pl-PL" sz="2400" dirty="0" smtClean="0"/>
              <a:t>3.2 – </a:t>
            </a:r>
            <a:r>
              <a:rPr lang="en-US" sz="2400" dirty="0" smtClean="0"/>
              <a:t>CNAF : Unscheduled outage of storm-fe-cms. See 1.1.</a:t>
            </a:r>
            <a:endParaRPr lang="pl-PL" sz="2400" dirty="0" smtClean="0"/>
          </a:p>
        </p:txBody>
      </p:sp>
    </p:spTree>
    <p:extLst>
      <p:ext uri="{BB962C8B-B14F-4D97-AF65-F5344CB8AC3E}">
        <p14:creationId xmlns:p14="http://schemas.microsoft.com/office/powerpoint/2010/main" xmlns="" val="2768808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9"/>
          <p:cNvSpPr>
            <a:spLocks noGrp="1"/>
          </p:cNvSpPr>
          <p:nvPr>
            <p:ph type="title"/>
          </p:nvPr>
        </p:nvSpPr>
        <p:spPr>
          <a:xfrm>
            <a:off x="685800" y="76200"/>
            <a:ext cx="7772400" cy="914400"/>
          </a:xfrm>
        </p:spPr>
        <p:txBody>
          <a:bodyPr/>
          <a:lstStyle/>
          <a:p>
            <a:r>
              <a:rPr lang="en-US" dirty="0" smtClean="0">
                <a:ea typeface="ＭＳ Ｐゴシック" charset="-128"/>
              </a:rPr>
              <a:t>Service Incident Reports</a:t>
            </a:r>
            <a:br>
              <a:rPr lang="en-US" dirty="0" smtClean="0">
                <a:ea typeface="ＭＳ Ｐゴシック" charset="-128"/>
              </a:rPr>
            </a:br>
            <a:r>
              <a:rPr lang="en-US" dirty="0" smtClean="0">
                <a:ea typeface="ＭＳ Ｐゴシック" charset="-128"/>
              </a:rPr>
              <a:t> </a:t>
            </a:r>
            <a:r>
              <a:rPr lang="en-US" sz="2000" b="0" dirty="0" smtClean="0">
                <a:ea typeface="ＭＳ Ｐゴシック" charset="-128"/>
                <a:hlinkClick r:id="rId3"/>
              </a:rPr>
              <a:t>https://twiki.cern.ch/twiki/bin/view/LCG/WLCGServiceIncidents</a:t>
            </a:r>
            <a:r>
              <a:rPr lang="en-US" sz="2000" b="0" dirty="0" smtClean="0">
                <a:ea typeface="ＭＳ Ｐゴシック" charset="-128"/>
              </a:rPr>
              <a:t> </a:t>
            </a:r>
          </a:p>
        </p:txBody>
      </p:sp>
      <p:sp>
        <p:nvSpPr>
          <p:cNvPr id="54274" name="Content Placeholder 10"/>
          <p:cNvSpPr>
            <a:spLocks noGrp="1"/>
          </p:cNvSpPr>
          <p:nvPr>
            <p:ph idx="1"/>
          </p:nvPr>
        </p:nvSpPr>
        <p:spPr>
          <a:xfrm>
            <a:off x="609600" y="1066800"/>
            <a:ext cx="8382000" cy="5410200"/>
          </a:xfrm>
        </p:spPr>
        <p:txBody>
          <a:bodyPr/>
          <a:lstStyle/>
          <a:p>
            <a:pPr>
              <a:lnSpc>
                <a:spcPct val="90000"/>
              </a:lnSpc>
              <a:defRPr/>
            </a:pPr>
            <a:r>
              <a:rPr lang="en-US" sz="2200" dirty="0" smtClean="0"/>
              <a:t>Apr 2 – CERN – LHCb disk server crash, 3 file systems lost</a:t>
            </a:r>
          </a:p>
          <a:p>
            <a:pPr lvl="5">
              <a:lnSpc>
                <a:spcPct val="90000"/>
              </a:lnSpc>
              <a:defRPr/>
            </a:pPr>
            <a:endParaRPr lang="en-US" sz="1200" dirty="0" smtClean="0"/>
          </a:p>
          <a:p>
            <a:pPr>
              <a:lnSpc>
                <a:spcPct val="90000"/>
              </a:lnSpc>
              <a:defRPr/>
            </a:pPr>
            <a:r>
              <a:rPr lang="en-US" sz="2200" dirty="0" smtClean="0"/>
              <a:t>Apr 10-11 – TRIUMF – two site-wide power failures</a:t>
            </a:r>
          </a:p>
          <a:p>
            <a:pPr lvl="6">
              <a:lnSpc>
                <a:spcPct val="90000"/>
              </a:lnSpc>
              <a:defRPr/>
            </a:pPr>
            <a:endParaRPr lang="en-US" sz="1200" dirty="0" smtClean="0"/>
          </a:p>
          <a:p>
            <a:pPr>
              <a:lnSpc>
                <a:spcPct val="90000"/>
              </a:lnSpc>
              <a:defRPr/>
            </a:pPr>
            <a:r>
              <a:rPr lang="en-US" sz="2200" dirty="0" smtClean="0"/>
              <a:t>Apr 11-12 – ASGC – hardware failure, CASTOR DB crashed</a:t>
            </a:r>
          </a:p>
          <a:p>
            <a:pPr lvl="5">
              <a:lnSpc>
                <a:spcPct val="90000"/>
              </a:lnSpc>
              <a:defRPr/>
            </a:pPr>
            <a:endParaRPr lang="en-US" sz="1200" dirty="0" smtClean="0"/>
          </a:p>
          <a:p>
            <a:pPr>
              <a:lnSpc>
                <a:spcPct val="90000"/>
              </a:lnSpc>
              <a:defRPr/>
            </a:pPr>
            <a:r>
              <a:rPr lang="en-US" sz="2200" dirty="0" smtClean="0"/>
              <a:t>Apr 18-20 – CERN – batch system slow, ATLAS Tier-0 job submission system could not keep up with incoming raw data</a:t>
            </a:r>
          </a:p>
          <a:p>
            <a:pPr lvl="5">
              <a:lnSpc>
                <a:spcPct val="90000"/>
              </a:lnSpc>
              <a:defRPr/>
            </a:pPr>
            <a:endParaRPr lang="en-US" sz="1200" dirty="0" smtClean="0"/>
          </a:p>
          <a:p>
            <a:pPr>
              <a:lnSpc>
                <a:spcPct val="90000"/>
              </a:lnSpc>
              <a:defRPr/>
            </a:pPr>
            <a:r>
              <a:rPr lang="en-US" sz="2200" dirty="0" smtClean="0"/>
              <a:t>Apr 19-20 – CERN – batch system down</a:t>
            </a:r>
          </a:p>
          <a:p>
            <a:pPr lvl="5">
              <a:lnSpc>
                <a:spcPct val="90000"/>
              </a:lnSpc>
              <a:defRPr/>
            </a:pPr>
            <a:endParaRPr lang="en-US" sz="1200" dirty="0" smtClean="0"/>
          </a:p>
          <a:p>
            <a:pPr>
              <a:lnSpc>
                <a:spcPct val="90000"/>
              </a:lnSpc>
              <a:defRPr/>
            </a:pPr>
            <a:r>
              <a:rPr lang="en-US" sz="2200" dirty="0" smtClean="0"/>
              <a:t>May 22 – CERN – CASTOR: ~1k ATLAS files 40 min unavailable after transparent DB intervention</a:t>
            </a:r>
          </a:p>
          <a:p>
            <a:pPr lvl="5">
              <a:lnSpc>
                <a:spcPct val="90000"/>
              </a:lnSpc>
              <a:defRPr/>
            </a:pPr>
            <a:endParaRPr lang="en-US" sz="1200" dirty="0" smtClean="0"/>
          </a:p>
          <a:p>
            <a:pPr>
              <a:lnSpc>
                <a:spcPct val="90000"/>
              </a:lnSpc>
              <a:defRPr/>
            </a:pPr>
            <a:r>
              <a:rPr lang="en-US" sz="2200" dirty="0" smtClean="0"/>
              <a:t>May 22 – CERN – CMS could not start run due to online DB access blockage, 1.5 hours of high luminosity data </a:t>
            </a:r>
            <a:r>
              <a:rPr lang="en-US" sz="2200" dirty="0" smtClean="0"/>
              <a:t>lost</a:t>
            </a:r>
          </a:p>
          <a:p>
            <a:pPr lvl="4">
              <a:lnSpc>
                <a:spcPct val="90000"/>
              </a:lnSpc>
              <a:defRPr/>
            </a:pPr>
            <a:endParaRPr lang="en-US" sz="1200" dirty="0" smtClean="0"/>
          </a:p>
          <a:p>
            <a:pPr>
              <a:lnSpc>
                <a:spcPct val="90000"/>
              </a:lnSpc>
              <a:defRPr/>
            </a:pPr>
            <a:r>
              <a:rPr lang="en-US" sz="2200" dirty="0" smtClean="0"/>
              <a:t>June 3-4 – PIC – 60% fewer job slots due to cooling problem</a:t>
            </a:r>
            <a:endParaRPr lang="en-US" sz="2200" dirty="0" smtClean="0"/>
          </a:p>
        </p:txBody>
      </p:sp>
      <p:sp>
        <p:nvSpPr>
          <p:cNvPr id="54275" name="Slide Number Placeholder 5"/>
          <p:cNvSpPr>
            <a:spLocks noGrp="1"/>
          </p:cNvSpPr>
          <p:nvPr>
            <p:ph type="sldNum" sz="quarter" idx="12"/>
          </p:nvPr>
        </p:nvSpPr>
        <p:spPr>
          <a:noFill/>
        </p:spPr>
        <p:txBody>
          <a:bodyPr/>
          <a:lstStyle/>
          <a:p>
            <a:fld id="{711B27D8-A423-4A52-89AE-9EAC181E8AEB}" type="slidenum">
              <a:rPr lang="en-GB"/>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idx="4294967295"/>
          </p:nvPr>
        </p:nvSpPr>
        <p:spPr>
          <a:xfrm>
            <a:off x="685800" y="0"/>
            <a:ext cx="7772400" cy="457200"/>
          </a:xfrm>
        </p:spPr>
        <p:txBody>
          <a:bodyPr/>
          <a:lstStyle/>
          <a:p>
            <a:r>
              <a:rPr lang="en-US" sz="2000" dirty="0" smtClean="0">
                <a:solidFill>
                  <a:srgbClr val="FF6600"/>
                </a:solidFill>
              </a:rPr>
              <a:t>GGUS summary </a:t>
            </a:r>
            <a:r>
              <a:rPr lang="en-US" sz="2000" b="0" i="1" dirty="0" smtClean="0">
                <a:solidFill>
                  <a:srgbClr val="FF6600"/>
                </a:solidFill>
              </a:rPr>
              <a:t>(</a:t>
            </a:r>
            <a:r>
              <a:rPr lang="en-US" sz="2000" b="0" i="1" u="sng" dirty="0" smtClean="0">
                <a:solidFill>
                  <a:srgbClr val="FF6600"/>
                </a:solidFill>
              </a:rPr>
              <a:t>11 </a:t>
            </a:r>
            <a:r>
              <a:rPr lang="en-US" sz="2000" b="0" i="1" u="sng" dirty="0" smtClean="0">
                <a:solidFill>
                  <a:srgbClr val="FF6600"/>
                </a:solidFill>
              </a:rPr>
              <a:t>weeks</a:t>
            </a:r>
            <a:r>
              <a:rPr lang="en-US" sz="2000" b="0" i="1" dirty="0" smtClean="0">
                <a:solidFill>
                  <a:srgbClr val="FF6600"/>
                </a:solidFill>
              </a:rPr>
              <a:t>)     </a:t>
            </a:r>
            <a:r>
              <a:rPr lang="en-US" sz="2000" b="0" dirty="0" smtClean="0">
                <a:solidFill>
                  <a:srgbClr val="0033CC"/>
                </a:solidFill>
              </a:rPr>
              <a:t>by Maria Dimou</a:t>
            </a:r>
          </a:p>
        </p:txBody>
      </p:sp>
      <p:graphicFrame>
        <p:nvGraphicFramePr>
          <p:cNvPr id="8246" name="Group 54"/>
          <p:cNvGraphicFramePr>
            <a:graphicFrameLocks noGrp="1"/>
          </p:cNvGraphicFramePr>
          <p:nvPr>
            <p:ph sz="half" idx="4294967295"/>
            <p:extLst>
              <p:ext uri="{D42A27DB-BD31-4B8C-83A1-F6EECF244321}">
                <p14:modId xmlns:p14="http://schemas.microsoft.com/office/powerpoint/2010/main" xmlns="" val="1257413946"/>
              </p:ext>
            </p:extLst>
          </p:nvPr>
        </p:nvGraphicFramePr>
        <p:xfrm>
          <a:off x="1000125" y="457200"/>
          <a:ext cx="7086600" cy="2495550"/>
        </p:xfrm>
        <a:graphic>
          <a:graphicData uri="http://schemas.openxmlformats.org/drawingml/2006/table">
            <a:tbl>
              <a:tblPr/>
              <a:tblGrid>
                <a:gridCol w="1198563"/>
                <a:gridCol w="1233487"/>
                <a:gridCol w="1693863"/>
                <a:gridCol w="1374775"/>
                <a:gridCol w="1585912"/>
              </a:tblGrid>
              <a:tr h="393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VO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User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Team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Alarm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93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ALICE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393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ATLAS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66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378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ahoma" pitchFamily="34"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457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93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CMS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393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LHCb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ahoma"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530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Totals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503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643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
        <p:nvSpPr>
          <p:cNvPr id="5" name="Slide Number Placeholder 4"/>
          <p:cNvSpPr txBox="1">
            <a:spLocks noGrp="1"/>
          </p:cNvSpPr>
          <p:nvPr/>
        </p:nvSpPr>
        <p:spPr bwMode="auto">
          <a:xfrm>
            <a:off x="7772400" y="6248400"/>
            <a:ext cx="685800" cy="457200"/>
          </a:xfrm>
          <a:prstGeom prst="rect">
            <a:avLst/>
          </a:prstGeom>
          <a:noFill/>
          <a:ln>
            <a:miter lim="800000"/>
            <a:headEnd/>
            <a:tailEnd/>
          </a:ln>
        </p:spPr>
        <p:txBody>
          <a:bodyPr wrap="none" lIns="92075" tIns="46038" rIns="92075" bIns="46038" anchor="ctr"/>
          <a:lstStyle/>
          <a:p>
            <a:pPr algn="r" eaLnBrk="0" hangingPunct="0">
              <a:spcBef>
                <a:spcPct val="0"/>
              </a:spcBef>
              <a:defRPr/>
            </a:pPr>
            <a:fld id="{6CCA7A6D-81DB-4606-8E15-971ECF0543B4}" type="slidenum">
              <a:rPr lang="en-GB">
                <a:solidFill>
                  <a:prstClr val="black"/>
                </a:solidFill>
                <a:latin typeface="Tahoma"/>
                <a:ea typeface="+mn-ea"/>
              </a:rPr>
              <a:pPr algn="r" eaLnBrk="0" hangingPunct="0">
                <a:spcBef>
                  <a:spcPct val="0"/>
                </a:spcBef>
                <a:defRPr/>
              </a:pPr>
              <a:t>5</a:t>
            </a:fld>
            <a:endParaRPr lang="en-GB" dirty="0">
              <a:solidFill>
                <a:prstClr val="black"/>
              </a:solidFill>
              <a:latin typeface="Tahoma"/>
              <a:ea typeface="+mn-ea"/>
            </a:endParaRPr>
          </a:p>
        </p:txBody>
      </p:sp>
      <p:graphicFrame>
        <p:nvGraphicFramePr>
          <p:cNvPr id="2050" name="Chart 5"/>
          <p:cNvGraphicFramePr>
            <a:graphicFrameLocks/>
          </p:cNvGraphicFramePr>
          <p:nvPr>
            <p:extLst>
              <p:ext uri="{D42A27DB-BD31-4B8C-83A1-F6EECF244321}">
                <p14:modId xmlns:p14="http://schemas.microsoft.com/office/powerpoint/2010/main" xmlns="" val="4220989307"/>
              </p:ext>
            </p:extLst>
          </p:nvPr>
        </p:nvGraphicFramePr>
        <p:xfrm>
          <a:off x="993775" y="2819400"/>
          <a:ext cx="7121525" cy="4083050"/>
        </p:xfrm>
        <a:graphic>
          <a:graphicData uri="http://schemas.openxmlformats.org/presentationml/2006/ole">
            <p:oleObj spid="_x0000_s38921" r:id="rId3" imgW="7126842" imgH="4078577" progId="Excel.Sheet.8">
              <p:embed/>
            </p:oleObj>
          </a:graphicData>
        </a:graphic>
      </p:graphicFrame>
    </p:spTree>
    <p:extLst>
      <p:ext uri="{BB962C8B-B14F-4D97-AF65-F5344CB8AC3E}">
        <p14:creationId xmlns:p14="http://schemas.microsoft.com/office/powerpoint/2010/main" xmlns="" val="450184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BF4A5F3C-3B2D-4871-83CF-8CD403ED6D2C}" type="datetime1">
              <a:rPr lang="en-US" smtClean="0">
                <a:solidFill>
                  <a:prstClr val="black"/>
                </a:solidFill>
                <a:latin typeface="Tahoma" pitchFamily="34" charset="0"/>
              </a:rPr>
              <a:pPr/>
              <a:t>6/5/2012</a:t>
            </a:fld>
            <a:endParaRPr lang="en-GB" dirty="0" smtClean="0">
              <a:solidFill>
                <a:prstClr val="black"/>
              </a:solidFill>
              <a:latin typeface="Tahoma" pitchFamily="34" charset="0"/>
            </a:endParaRPr>
          </a:p>
        </p:txBody>
      </p:sp>
      <p:sp>
        <p:nvSpPr>
          <p:cNvPr id="9219"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52ABFDD5-C6A7-49DA-B96A-59A817C33C63}" type="slidenum">
              <a:rPr lang="en-GB" smtClean="0">
                <a:solidFill>
                  <a:srgbClr val="D6ECFF"/>
                </a:solidFill>
              </a:rPr>
              <a:pPr>
                <a:defRPr/>
              </a:pPr>
              <a:t>6</a:t>
            </a:fld>
            <a:endParaRPr lang="en-GB" dirty="0">
              <a:solidFill>
                <a:srgbClr val="D6ECFF"/>
              </a:solidFill>
            </a:endParaRPr>
          </a:p>
        </p:txBody>
      </p:sp>
      <p:sp>
        <p:nvSpPr>
          <p:cNvPr id="7" name="Rectangle 2"/>
          <p:cNvSpPr txBox="1">
            <a:spLocks noChangeArrowheads="1"/>
          </p:cNvSpPr>
          <p:nvPr/>
        </p:nvSpPr>
        <p:spPr bwMode="auto">
          <a:xfrm>
            <a:off x="685800" y="398463"/>
            <a:ext cx="7772400" cy="762000"/>
          </a:xfrm>
          <a:prstGeom prst="rect">
            <a:avLst/>
          </a:prstGeom>
          <a:noFill/>
          <a:ln w="9525">
            <a:noFill/>
            <a:miter lim="800000"/>
            <a:headEnd/>
            <a:tailEnd/>
          </a:ln>
        </p:spPr>
        <p:txBody>
          <a:bodyPr lIns="92075" tIns="46038" rIns="92075" bIns="46038" anchor="ctr"/>
          <a:lstStyle/>
          <a:p>
            <a:pPr algn="ctr" eaLnBrk="0" hangingPunct="0">
              <a:spcBef>
                <a:spcPct val="0"/>
              </a:spcBef>
              <a:defRPr/>
            </a:pPr>
            <a:r>
              <a:rPr lang="en-US" sz="3200" b="1" kern="0" dirty="0">
                <a:solidFill>
                  <a:srgbClr val="008000"/>
                </a:solidFill>
                <a:latin typeface="Tahoma"/>
                <a:ea typeface="+mn-ea"/>
              </a:rPr>
              <a:t>Support-related events since last MB</a:t>
            </a:r>
          </a:p>
        </p:txBody>
      </p:sp>
      <p:sp>
        <p:nvSpPr>
          <p:cNvPr id="9222" name="Text Placeholder 7"/>
          <p:cNvSpPr>
            <a:spLocks noGrp="1"/>
          </p:cNvSpPr>
          <p:nvPr>
            <p:ph type="body" idx="1"/>
          </p:nvPr>
        </p:nvSpPr>
        <p:spPr>
          <a:xfrm>
            <a:off x="762000" y="1066800"/>
            <a:ext cx="7772400" cy="5105400"/>
          </a:xfrm>
        </p:spPr>
        <p:txBody>
          <a:bodyPr anchor="t"/>
          <a:lstStyle/>
          <a:p>
            <a:pPr>
              <a:buFontTx/>
              <a:buChar char="•"/>
            </a:pPr>
            <a:r>
              <a:rPr lang="en-US" dirty="0" smtClean="0"/>
              <a:t> On slide 1 18 real ALARMs appear. However, there were 17 real ALARM tickets actually since the 2012/03/20 MB (12 weeks). The reason for the mismatch is a misclassification of a ‘test’ ticket by the GGUS developers.</a:t>
            </a:r>
          </a:p>
          <a:p>
            <a:pPr lvl="1">
              <a:buFontTx/>
              <a:buChar char="•"/>
            </a:pPr>
            <a:r>
              <a:rPr lang="en-US" dirty="0" smtClean="0"/>
              <a:t> 12 submitted by ATLAS (of which </a:t>
            </a:r>
            <a:r>
              <a:rPr lang="en-US" dirty="0" smtClean="0">
                <a:hlinkClick r:id="rId2"/>
              </a:rPr>
              <a:t>GGUS:81429</a:t>
            </a:r>
            <a:r>
              <a:rPr lang="en-US" dirty="0" smtClean="0"/>
              <a:t>  turned out to be a false (not test) ALARM, hence not drilled here).</a:t>
            </a:r>
          </a:p>
          <a:p>
            <a:pPr lvl="1">
              <a:buFontTx/>
              <a:buChar char="•"/>
            </a:pPr>
            <a:r>
              <a:rPr lang="en-US" dirty="0" smtClean="0"/>
              <a:t> 2 by CMS.</a:t>
            </a:r>
          </a:p>
          <a:p>
            <a:pPr lvl="1">
              <a:buFontTx/>
              <a:buChar char="•"/>
            </a:pPr>
            <a:r>
              <a:rPr lang="en-US" dirty="0" smtClean="0"/>
              <a:t> 3 by LHCb.</a:t>
            </a:r>
          </a:p>
          <a:p>
            <a:pPr>
              <a:buFontTx/>
              <a:buChar char="•"/>
            </a:pPr>
            <a:r>
              <a:rPr lang="en-US" dirty="0" smtClean="0"/>
              <a:t> Ticket closing is now automatic after 10 working days as per EGI reporting requirements. (ticket closing in CERN SNOW is also automatic after only 3 working days).</a:t>
            </a:r>
          </a:p>
          <a:p>
            <a:pPr>
              <a:buFontTx/>
              <a:buChar char="•"/>
            </a:pPr>
            <a:r>
              <a:rPr lang="en-US" dirty="0" smtClean="0"/>
              <a:t> The GGUS monthly release took place on 2012/03/20 and 2012/04/25 and 2012/05/30. Bugs related to the Remedy upgrade, preventing email notifications and attachments from being delivered, were discovered and fixed thanks to the regular test ALARMs’ suite. Details  </a:t>
            </a:r>
            <a:r>
              <a:rPr lang="en-US" dirty="0" smtClean="0">
                <a:hlinkClick r:id="rId3"/>
              </a:rPr>
              <a:t>Savannah:127010</a:t>
            </a:r>
            <a:endParaRPr lang="en-US" dirty="0" smtClean="0"/>
          </a:p>
          <a:p>
            <a:pPr>
              <a:buFontTx/>
              <a:buChar char="•"/>
            </a:pPr>
            <a:endParaRPr lang="en-US" dirty="0" smtClean="0"/>
          </a:p>
          <a:p>
            <a:r>
              <a:rPr lang="en-US" dirty="0" smtClean="0"/>
              <a:t>				Details follow…</a:t>
            </a:r>
          </a:p>
        </p:txBody>
      </p:sp>
    </p:spTree>
    <p:extLst>
      <p:ext uri="{BB962C8B-B14F-4D97-AF65-F5344CB8AC3E}">
        <p14:creationId xmlns:p14="http://schemas.microsoft.com/office/powerpoint/2010/main" xmlns="" val="1493638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22313" y="0"/>
            <a:ext cx="7772400" cy="5768975"/>
          </a:xfrm>
        </p:spPr>
        <p:txBody>
          <a:bodyPr/>
          <a:lstStyle/>
          <a:p>
            <a:r>
              <a:rPr lang="en-US" sz="2400" cap="none" dirty="0" smtClean="0"/>
              <a:t>ATLAS ALARM-&gt; INFN-T1 SRM can’t be contacted </a:t>
            </a:r>
            <a:r>
              <a:rPr lang="en-US" sz="2400" cap="none" dirty="0" smtClean="0">
                <a:hlinkClick r:id="rId2"/>
              </a:rPr>
              <a:t>GGUS:80582</a:t>
            </a:r>
            <a:r>
              <a:rPr lang="en-US" sz="3200" cap="none" dirty="0" smtClean="0"/>
              <a:t/>
            </a:r>
            <a:br>
              <a:rPr lang="en-US" sz="3200" cap="none" dirty="0" smtClean="0"/>
            </a:br>
            <a:r>
              <a:rPr lang="en-US" sz="3200" cap="none" dirty="0" smtClean="0"/>
              <a:t> </a:t>
            </a:r>
          </a:p>
        </p:txBody>
      </p:sp>
      <p:sp>
        <p:nvSpPr>
          <p:cNvPr id="10243" name="Text Placeholder 2"/>
          <p:cNvSpPr>
            <a:spLocks noGrp="1"/>
          </p:cNvSpPr>
          <p:nvPr>
            <p:ph type="body" idx="1"/>
          </p:nvPr>
        </p:nvSpPr>
        <p:spPr>
          <a:xfrm>
            <a:off x="722313" y="1752600"/>
            <a:ext cx="7772400" cy="4114800"/>
          </a:xfrm>
        </p:spPr>
        <p:txBody>
          <a:bodyPr/>
          <a:lstStyle/>
          <a:p>
            <a:endParaRPr lang="en-US" dirty="0" smtClean="0"/>
          </a:p>
        </p:txBody>
      </p:sp>
      <p:sp>
        <p:nvSpPr>
          <p:cNvPr id="10244"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7F6CAE04-26F9-472F-968F-B70F9FCDDBEE}" type="datetime1">
              <a:rPr lang="en-US" smtClean="0">
                <a:solidFill>
                  <a:prstClr val="black"/>
                </a:solidFill>
                <a:latin typeface="Tahoma" pitchFamily="34" charset="0"/>
              </a:rPr>
              <a:pPr/>
              <a:t>6/5/2012</a:t>
            </a:fld>
            <a:endParaRPr lang="en-GB" dirty="0" smtClean="0">
              <a:solidFill>
                <a:prstClr val="black"/>
              </a:solidFill>
              <a:latin typeface="Tahoma" pitchFamily="34" charset="0"/>
            </a:endParaRPr>
          </a:p>
        </p:txBody>
      </p:sp>
      <p:sp>
        <p:nvSpPr>
          <p:cNvPr id="10245"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683EEFF8-39E5-41E3-B8C2-D4252C43C12F}" type="slidenum">
              <a:rPr lang="en-GB" smtClean="0">
                <a:solidFill>
                  <a:srgbClr val="D6ECFF"/>
                </a:solidFill>
              </a:rPr>
              <a:pPr>
                <a:defRPr/>
              </a:pPr>
              <a:t>7</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619221377"/>
              </p:ext>
            </p:extLst>
          </p:nvPr>
        </p:nvGraphicFramePr>
        <p:xfrm>
          <a:off x="304800" y="914400"/>
          <a:ext cx="8610600" cy="5045075"/>
        </p:xfrm>
        <a:graphic>
          <a:graphicData uri="http://schemas.openxmlformats.org/drawingml/2006/table">
            <a:tbl>
              <a:tblPr/>
              <a:tblGrid>
                <a:gridCol w="2057400"/>
                <a:gridCol w="6553200"/>
              </a:tblGrid>
              <a:tr h="38109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4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2012/03/24 14:40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SATURDAY</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TEAM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t1-admin@lists.cnaf.infn.it</a:t>
                      </a:r>
                      <a:r>
                        <a:rPr kumimoji="0" lang="en-US" sz="1800" b="0" i="0" u="none" strike="noStrike" cap="none" normalizeH="0" baseline="0" dirty="0" smtClean="0">
                          <a:ln>
                            <a:noFill/>
                          </a:ln>
                          <a:solidFill>
                            <a:srgbClr val="000000"/>
                          </a:solidFill>
                          <a:effectLst/>
                          <a:latin typeface="Tahoma" pitchFamily="34" charset="0"/>
                        </a:rPr>
                        <a:t> Automatic ticket assignment to NGI_IT. Type of Problem = </a:t>
                      </a:r>
                      <a:r>
                        <a:rPr kumimoji="0" lang="en-US" sz="1800" b="1" i="0" u="none" strike="noStrike" cap="none" normalizeH="0" baseline="0" dirty="0" smtClean="0">
                          <a:ln>
                            <a:noFill/>
                          </a:ln>
                          <a:solidFill>
                            <a:srgbClr val="000000"/>
                          </a:solidFill>
                          <a:effectLst/>
                          <a:latin typeface="Tahoma" pitchFamily="34" charset="0"/>
                        </a:rPr>
                        <a:t>ToP: Other.</a:t>
                      </a:r>
                      <a:endParaRPr kumimoji="0" lang="en-US" sz="1800" b="0" i="0" u="none" strike="noStrike" cap="none" normalizeH="0" baseline="0" dirty="0" smtClean="0">
                        <a:ln>
                          <a:noFill/>
                        </a:ln>
                        <a:solidFill>
                          <a:srgbClr val="000000"/>
                        </a:solidFill>
                        <a:effectLst/>
                        <a:latin typeface="Tahoma" pitchFamily="34"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2012/03/24 14:55</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TEAM ticket upgraded to ALARM. Email sent to t1-alarms@cnaf.infn.it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9145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2012/03/24 15:17</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mgr records that the service seems to be fine but only one of the FE pool servers is used so the DNS balancing seems not to work.</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1888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2012/03/24 16:24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Six comments were recorded in the ticket with additional data from the views of the dashboard service. The problem indeed was due to other FE pool members not accepting connections due to a problem with certificates. </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0059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08:13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With the above diagnostic the ticket was ‘solved’ and ‘verified’.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014748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22313" y="0"/>
            <a:ext cx="7772400" cy="5768975"/>
          </a:xfrm>
        </p:spPr>
        <p:txBody>
          <a:bodyPr/>
          <a:lstStyle/>
          <a:p>
            <a:r>
              <a:rPr lang="en-US" sz="2400" cap="none" dirty="0" smtClean="0"/>
              <a:t>ATLAS ALARM-&gt; Taiwan Transfers to CALIBDISK fail  </a:t>
            </a:r>
            <a:r>
              <a:rPr lang="en-US" sz="2400" cap="none" dirty="0" smtClean="0">
                <a:hlinkClick r:id="rId2"/>
              </a:rPr>
              <a:t>GGUS:80586</a:t>
            </a:r>
            <a:r>
              <a:rPr lang="en-US" sz="3200" cap="none" dirty="0" smtClean="0"/>
              <a:t/>
            </a:r>
            <a:br>
              <a:rPr lang="en-US" sz="3200" cap="none" dirty="0" smtClean="0"/>
            </a:br>
            <a:r>
              <a:rPr lang="en-US" sz="3200" cap="none" dirty="0" smtClean="0"/>
              <a:t> </a:t>
            </a:r>
          </a:p>
        </p:txBody>
      </p:sp>
      <p:sp>
        <p:nvSpPr>
          <p:cNvPr id="11267" name="Text Placeholder 2"/>
          <p:cNvSpPr>
            <a:spLocks noGrp="1"/>
          </p:cNvSpPr>
          <p:nvPr>
            <p:ph type="body" idx="1"/>
          </p:nvPr>
        </p:nvSpPr>
        <p:spPr>
          <a:xfrm>
            <a:off x="722313" y="1752600"/>
            <a:ext cx="7772400" cy="4114800"/>
          </a:xfrm>
        </p:spPr>
        <p:txBody>
          <a:bodyPr/>
          <a:lstStyle/>
          <a:p>
            <a:endParaRPr lang="en-US" dirty="0" smtClean="0"/>
          </a:p>
        </p:txBody>
      </p:sp>
      <p:sp>
        <p:nvSpPr>
          <p:cNvPr id="11268"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FC672A03-8025-4ED6-97AF-D1A9F3B360DD}" type="datetime1">
              <a:rPr lang="en-US" smtClean="0">
                <a:solidFill>
                  <a:prstClr val="black"/>
                </a:solidFill>
                <a:latin typeface="Tahoma" pitchFamily="34" charset="0"/>
              </a:rPr>
              <a:pPr/>
              <a:t>6/5/2012</a:t>
            </a:fld>
            <a:endParaRPr lang="en-GB" dirty="0" smtClean="0">
              <a:solidFill>
                <a:prstClr val="black"/>
              </a:solidFill>
              <a:latin typeface="Tahoma" pitchFamily="34" charset="0"/>
            </a:endParaRPr>
          </a:p>
        </p:txBody>
      </p:sp>
      <p:sp>
        <p:nvSpPr>
          <p:cNvPr id="11269"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64688428-CA99-4095-B185-86E95BA06927}" type="slidenum">
              <a:rPr lang="en-GB" smtClean="0">
                <a:solidFill>
                  <a:srgbClr val="D6ECFF"/>
                </a:solidFill>
              </a:rPr>
              <a:pPr>
                <a:defRPr/>
              </a:pPr>
              <a:t>8</a:t>
            </a:fld>
            <a:endParaRPr lang="en-GB" dirty="0">
              <a:solidFill>
                <a:srgbClr val="D6ECFF"/>
              </a:solidFill>
            </a:endParaRPr>
          </a:p>
        </p:txBody>
      </p:sp>
      <p:graphicFrame>
        <p:nvGraphicFramePr>
          <p:cNvPr id="11326" name="Group 62"/>
          <p:cNvGraphicFramePr>
            <a:graphicFrameLocks noGrp="1"/>
          </p:cNvGraphicFramePr>
          <p:nvPr/>
        </p:nvGraphicFramePr>
        <p:xfrm>
          <a:off x="304800" y="1600200"/>
          <a:ext cx="8610600" cy="4251346"/>
        </p:xfrm>
        <a:graphic>
          <a:graphicData uri="http://schemas.openxmlformats.org/drawingml/2006/table">
            <a:tbl>
              <a:tblPr/>
              <a:tblGrid>
                <a:gridCol w="2057400"/>
                <a:gridCol w="6553200"/>
              </a:tblGrid>
              <a:tr h="3809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3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2012/03/25 08:18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TEAM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ops@lists.grid.sinica.edu.tw</a:t>
                      </a:r>
                      <a:r>
                        <a:rPr kumimoji="0" lang="en-US" sz="1800" b="0" i="0" u="none" strike="noStrike" cap="none" normalizeH="0" baseline="0" dirty="0" smtClean="0">
                          <a:ln>
                            <a:noFill/>
                          </a:ln>
                          <a:solidFill>
                            <a:srgbClr val="000000"/>
                          </a:solidFill>
                          <a:effectLst/>
                          <a:latin typeface="Tahoma" pitchFamily="34" charset="0"/>
                        </a:rPr>
                        <a:t> Automatic ticket assignment to ROC_Asia/Pacific. Type of Problem = </a:t>
                      </a:r>
                      <a:r>
                        <a:rPr kumimoji="0" lang="en-US" sz="1800" b="1" i="0" u="none" strike="noStrike" cap="none" normalizeH="0" baseline="0" dirty="0" smtClean="0">
                          <a:ln>
                            <a:noFill/>
                          </a:ln>
                          <a:solidFill>
                            <a:srgbClr val="000000"/>
                          </a:solidFill>
                          <a:effectLst/>
                          <a:latin typeface="Tahoma" pitchFamily="34" charset="0"/>
                        </a:rPr>
                        <a:t>ToP: File Transfer.</a:t>
                      </a:r>
                      <a:endParaRPr kumimoji="0" lang="en-US" sz="1800" b="0" i="0" u="none" strike="noStrike" cap="none" normalizeH="0" baseline="0" dirty="0" smtClean="0">
                        <a:ln>
                          <a:noFill/>
                        </a:ln>
                        <a:solidFill>
                          <a:srgbClr val="000000"/>
                        </a:solidFill>
                        <a:effectLst/>
                        <a:latin typeface="Tahoma" pitchFamily="34" charset="0"/>
                      </a:endParaRP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00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2012/03/25 08:48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TEAM ticket upgraded to ALARM. Email sent to asgc-t1-op@lists.grid.sinical.edu.tw.</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6399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2012/03/25 09:22</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Expert at the site starts investigation.</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143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2012/03/25 14:16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Expert records in the ticket the problem was traced down to a broken network link between Taipei and Amsterdam. The backup connection didn’t offer enough bandwidth.</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7617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08:10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MONDAY</a:t>
                      </a: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Ticket set to ‘verified’.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marT="45697" marB="4569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2822791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722313" y="0"/>
            <a:ext cx="7772400" cy="5768975"/>
          </a:xfrm>
        </p:spPr>
        <p:txBody>
          <a:bodyPr/>
          <a:lstStyle/>
          <a:p>
            <a:r>
              <a:rPr lang="en-US" sz="2400" cap="none" dirty="0" smtClean="0"/>
              <a:t>LHCb ALARM-&gt;Tape recall rate very low at GridKa </a:t>
            </a:r>
            <a:r>
              <a:rPr lang="en-US" sz="2400" cap="none" dirty="0" smtClean="0">
                <a:hlinkClick r:id="rId2"/>
              </a:rPr>
              <a:t>GGUS:80589</a:t>
            </a:r>
            <a:r>
              <a:rPr lang="en-US" sz="3200" cap="none" dirty="0" smtClean="0"/>
              <a:t/>
            </a:r>
            <a:br>
              <a:rPr lang="en-US" sz="3200" cap="none" dirty="0" smtClean="0"/>
            </a:br>
            <a:r>
              <a:rPr lang="en-US" sz="3200" cap="none" dirty="0" smtClean="0"/>
              <a:t> </a:t>
            </a:r>
          </a:p>
        </p:txBody>
      </p:sp>
      <p:sp>
        <p:nvSpPr>
          <p:cNvPr id="12291" name="Text Placeholder 2"/>
          <p:cNvSpPr>
            <a:spLocks noGrp="1"/>
          </p:cNvSpPr>
          <p:nvPr>
            <p:ph type="body" idx="1"/>
          </p:nvPr>
        </p:nvSpPr>
        <p:spPr>
          <a:xfrm>
            <a:off x="722313" y="1752600"/>
            <a:ext cx="7772400" cy="4114800"/>
          </a:xfrm>
        </p:spPr>
        <p:txBody>
          <a:bodyPr/>
          <a:lstStyle/>
          <a:p>
            <a:endParaRPr lang="en-US" dirty="0" smtClean="0"/>
          </a:p>
        </p:txBody>
      </p:sp>
      <p:sp>
        <p:nvSpPr>
          <p:cNvPr id="12292" name="Date Placeholder 3"/>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285BF4D2-F2BA-44CD-82B0-601375520923}" type="datetime1">
              <a:rPr lang="en-US" smtClean="0">
                <a:solidFill>
                  <a:prstClr val="black"/>
                </a:solidFill>
                <a:latin typeface="Tahoma" pitchFamily="34" charset="0"/>
              </a:rPr>
              <a:pPr/>
              <a:t>6/5/2012</a:t>
            </a:fld>
            <a:endParaRPr lang="en-GB" dirty="0" smtClean="0">
              <a:solidFill>
                <a:prstClr val="black"/>
              </a:solidFill>
              <a:latin typeface="Tahoma" pitchFamily="34" charset="0"/>
            </a:endParaRPr>
          </a:p>
        </p:txBody>
      </p:sp>
      <p:sp>
        <p:nvSpPr>
          <p:cNvPr id="12293"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dirty="0" smtClean="0">
                <a:solidFill>
                  <a:srgbClr val="D6ECFF"/>
                </a:solidFill>
                <a:latin typeface="Tahoma" pitchFamily="34" charset="0"/>
              </a:rPr>
              <a:t>WLCG MB Report  WLCG Service Report</a:t>
            </a:r>
            <a:endParaRPr lang="en-GB" dirty="0" smtClean="0">
              <a:solidFill>
                <a:srgbClr val="D6ECFF"/>
              </a:solidFill>
              <a:latin typeface="Tahoma" pitchFamily="34" charset="0"/>
            </a:endParaRPr>
          </a:p>
        </p:txBody>
      </p:sp>
      <p:sp>
        <p:nvSpPr>
          <p:cNvPr id="6" name="Slide Number Placeholder 5"/>
          <p:cNvSpPr>
            <a:spLocks noGrp="1"/>
          </p:cNvSpPr>
          <p:nvPr>
            <p:ph type="sldNum" sz="quarter" idx="12"/>
          </p:nvPr>
        </p:nvSpPr>
        <p:spPr/>
        <p:txBody>
          <a:bodyPr/>
          <a:lstStyle/>
          <a:p>
            <a:pPr>
              <a:defRPr/>
            </a:pPr>
            <a:fld id="{CD283A67-46F8-4CF7-AA6B-F74D634A07F5}" type="slidenum">
              <a:rPr lang="en-GB" smtClean="0">
                <a:solidFill>
                  <a:srgbClr val="D6ECFF"/>
                </a:solidFill>
              </a:rPr>
              <a:pPr>
                <a:defRPr/>
              </a:pPr>
              <a:t>9</a:t>
            </a:fld>
            <a:endParaRPr lang="en-GB" dirty="0">
              <a:solidFill>
                <a:srgbClr val="D6ECFF"/>
              </a:solidFill>
            </a:endParaRPr>
          </a:p>
        </p:txBody>
      </p:sp>
      <p:graphicFrame>
        <p:nvGraphicFramePr>
          <p:cNvPr id="11326" name="Group 62"/>
          <p:cNvGraphicFramePr>
            <a:graphicFrameLocks noGrp="1"/>
          </p:cNvGraphicFramePr>
          <p:nvPr>
            <p:extLst>
              <p:ext uri="{D42A27DB-BD31-4B8C-83A1-F6EECF244321}">
                <p14:modId xmlns:p14="http://schemas.microsoft.com/office/powerpoint/2010/main" xmlns="" val="758677017"/>
              </p:ext>
            </p:extLst>
          </p:nvPr>
        </p:nvGraphicFramePr>
        <p:xfrm>
          <a:off x="152400" y="914400"/>
          <a:ext cx="8610600" cy="5638800"/>
        </p:xfrm>
        <a:graphic>
          <a:graphicData uri="http://schemas.openxmlformats.org/drawingml/2006/table">
            <a:tbl>
              <a:tblPr/>
              <a:tblGrid>
                <a:gridCol w="2133600"/>
                <a:gridCol w="6477000"/>
              </a:tblGrid>
              <a:tr h="4453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time UTC</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ahoma" pitchFamily="34" charset="0"/>
                        </a:rPr>
                        <a:t>What happened</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2622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2012/03/25 13:20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SUNDAY</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GGUS TEAM ticket, automatic email notification to </a:t>
                      </a:r>
                      <a:r>
                        <a:rPr kumimoji="0" lang="en-US" sz="1800" b="0" i="0" u="none" strike="noStrike" cap="none" normalizeH="0" baseline="0" dirty="0" smtClean="0">
                          <a:ln>
                            <a:noFill/>
                          </a:ln>
                          <a:solidFill>
                            <a:srgbClr val="000000"/>
                          </a:solidFill>
                          <a:effectLst/>
                          <a:latin typeface="Tahoma" pitchFamily="34" charset="0"/>
                          <a:hlinkClick r:id="rId3"/>
                        </a:rPr>
                        <a:t>lcg-admin@lists.kit.edu</a:t>
                      </a:r>
                      <a:r>
                        <a:rPr kumimoji="0" lang="en-US" sz="1800" b="0" i="0" u="none" strike="noStrike" cap="none" normalizeH="0" baseline="0" dirty="0" smtClean="0">
                          <a:ln>
                            <a:noFill/>
                          </a:ln>
                          <a:solidFill>
                            <a:srgbClr val="000000"/>
                          </a:solidFill>
                          <a:effectLst/>
                          <a:latin typeface="Tahoma" pitchFamily="34" charset="0"/>
                        </a:rPr>
                        <a:t> AND automatic assignment to NGI_DE. Type of Problem = </a:t>
                      </a:r>
                      <a:r>
                        <a:rPr kumimoji="0" lang="en-US" sz="1800" b="1" i="0" u="none" strike="noStrike" cap="none" normalizeH="0" baseline="0" dirty="0" smtClean="0">
                          <a:ln>
                            <a:noFill/>
                          </a:ln>
                          <a:solidFill>
                            <a:srgbClr val="000000"/>
                          </a:solidFill>
                          <a:effectLst/>
                          <a:latin typeface="Tahoma" pitchFamily="34" charset="0"/>
                        </a:rPr>
                        <a:t>ToP: File Access. </a:t>
                      </a:r>
                      <a:endParaRPr kumimoji="0" lang="en-US" sz="1800" b="0" i="0" u="none" strike="noStrike" cap="none" normalizeH="0" baseline="0" dirty="0" smtClean="0">
                        <a:ln>
                          <a:noFill/>
                        </a:ln>
                        <a:solidFill>
                          <a:srgbClr val="000000"/>
                        </a:solidFill>
                        <a:effectLst/>
                        <a:latin typeface="Tahoma" pitchFamily="34"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05:51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MONDAY</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mgr records in the ticket that the tsm and dcache experts’ mailing lists were notified.</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7278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14:49</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Tahoma" pitchFamily="34" charset="0"/>
                        </a:rPr>
                        <a:t>Submitter records it the ticket that the backlog of jobs for this site has become huge.</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437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2012/03/26 15:00 </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mgr comments a tape library broke just before the weekend.</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219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2012/03/29 05:57</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Another shifter upgrades the ticket to ALARM because despite the intermediate (3) comments claiming the tape problem was identified and solved, the users still couldn’t stage and tape. Email sent to de-kit-alarm@scc.kit.edu.</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2012/03/29 06:59</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rPr>
                        <a:t>Site mgr explains the reason of the problem is different, eventually the ticket gets ‘solved’ and verified 7 days later without any explanation in the solution field.</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Tree>
    <p:extLst>
      <p:ext uri="{BB962C8B-B14F-4D97-AF65-F5344CB8AC3E}">
        <p14:creationId xmlns:p14="http://schemas.microsoft.com/office/powerpoint/2010/main" xmlns="" val="1915856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i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im">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lnDef>
  </a:objectDefaults>
  <a:extraClrSchemeLst>
    <a:extraClrScheme>
      <a:clrScheme name="Tim 1">
        <a:dk1>
          <a:srgbClr val="000000"/>
        </a:dk1>
        <a:lt1>
          <a:srgbClr val="FFFFFF"/>
        </a:lt1>
        <a:dk2>
          <a:srgbClr val="0000FF"/>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2">
        <a:dk1>
          <a:srgbClr val="000000"/>
        </a:dk1>
        <a:lt1>
          <a:srgbClr val="FFFFFF"/>
        </a:lt1>
        <a:dk2>
          <a:srgbClr val="8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3">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4">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im 5">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im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im 7">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im 8">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im 9">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DejaVu Sans"/>
        <a:cs typeface="DejaVu Sans"/>
      </a:majorFont>
      <a:minorFont>
        <a:latin typeface="Calibri"/>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Ti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im">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200" b="1" i="0" u="none" strike="noStrike" cap="none" normalizeH="0" baseline="0" smtClean="0">
            <a:ln>
              <a:noFill/>
            </a:ln>
            <a:solidFill>
              <a:srgbClr val="3366FF"/>
            </a:solidFill>
            <a:effectLst/>
            <a:latin typeface="Trebuchet MS" pitchFamily="34" charset="0"/>
          </a:defRPr>
        </a:defPPr>
      </a:lstStyle>
    </a:lnDef>
  </a:objectDefaults>
  <a:extraClrSchemeLst>
    <a:extraClrScheme>
      <a:clrScheme name="Tim 1">
        <a:dk1>
          <a:srgbClr val="000000"/>
        </a:dk1>
        <a:lt1>
          <a:srgbClr val="FFFFFF"/>
        </a:lt1>
        <a:dk2>
          <a:srgbClr val="0000FF"/>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2">
        <a:dk1>
          <a:srgbClr val="000000"/>
        </a:dk1>
        <a:lt1>
          <a:srgbClr val="FFFFFF"/>
        </a:lt1>
        <a:dk2>
          <a:srgbClr val="8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3">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im 4">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im 5">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im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im 7">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im 8">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im 9">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newGridPP2_talks</Template>
  <TotalTime>25622</TotalTime>
  <Words>3657</Words>
  <Application>Microsoft Office PowerPoint</Application>
  <PresentationFormat>On-screen Show (4:3)</PresentationFormat>
  <Paragraphs>457</Paragraphs>
  <Slides>34</Slides>
  <Notes>11</Notes>
  <HiddenSlides>0</HiddenSlides>
  <MMClips>0</MMClips>
  <ScaleCrop>false</ScaleCrop>
  <HeadingPairs>
    <vt:vector size="6" baseType="variant">
      <vt:variant>
        <vt:lpstr>Theme</vt:lpstr>
      </vt:variant>
      <vt:variant>
        <vt:i4>6</vt:i4>
      </vt:variant>
      <vt:variant>
        <vt:lpstr>Embedded OLE Servers</vt:lpstr>
      </vt:variant>
      <vt:variant>
        <vt:i4>2</vt:i4>
      </vt:variant>
      <vt:variant>
        <vt:lpstr>Slide Titles</vt:lpstr>
      </vt:variant>
      <vt:variant>
        <vt:i4>34</vt:i4>
      </vt:variant>
    </vt:vector>
  </HeadingPairs>
  <TitlesOfParts>
    <vt:vector size="42" baseType="lpstr">
      <vt:lpstr>Tim</vt:lpstr>
      <vt:lpstr>1_Default Design</vt:lpstr>
      <vt:lpstr>Custom Design</vt:lpstr>
      <vt:lpstr>1_Custom Design</vt:lpstr>
      <vt:lpstr>Office Theme</vt:lpstr>
      <vt:lpstr>1_Tim</vt:lpstr>
      <vt:lpstr>Image</vt:lpstr>
      <vt:lpstr>Microsoft Office Excel 97-2003 Worksheet</vt:lpstr>
      <vt:lpstr>WLCG Service Report 6 weeks April 24 – June 4 </vt:lpstr>
      <vt:lpstr>Executive summary   (1/2)</vt:lpstr>
      <vt:lpstr>Executive summary   (2/2)</vt:lpstr>
      <vt:lpstr>Service Incident Reports  https://twiki.cern.ch/twiki/bin/view/LCG/WLCGServiceIncidents </vt:lpstr>
      <vt:lpstr>GGUS summary (11 weeks)     by Maria Dimou</vt:lpstr>
      <vt:lpstr>Slide 6</vt:lpstr>
      <vt:lpstr>ATLAS ALARM-&gt; INFN-T1 SRM can’t be contacted GGUS:80582  </vt:lpstr>
      <vt:lpstr>ATLAS ALARM-&gt; Taiwan Transfers to CALIBDISK fail  GGUS:80586  </vt:lpstr>
      <vt:lpstr>LHCb ALARM-&gt;Tape recall rate very low at GridKa GGUS:80589  </vt:lpstr>
      <vt:lpstr>ATLAS ALARM-&gt; CERN-IN2P3 transfers not processed by FTS GGUS:80602  </vt:lpstr>
      <vt:lpstr>CMS ALARM-&gt; CERN Storage mgmt system shows issues with file copying GGUS:80905  </vt:lpstr>
      <vt:lpstr>LHCb ALARM-&gt; FZK fail to download files to WNs GGUS:81028  </vt:lpstr>
      <vt:lpstr>ATLAS ALARM-&gt; IN2P3 transfer errors due to destination SRM Auth GGUS:81286  </vt:lpstr>
      <vt:lpstr>ATLAS ALARM-&gt; CERN Raw data retrieval problem from Castor GGUS:81352  </vt:lpstr>
      <vt:lpstr>ATLAS ALARM-&gt; CERN Slow LSF response GGUS:81401  </vt:lpstr>
      <vt:lpstr>ATLAS ALARM-&gt; CERN LSF down GGUS:81445  </vt:lpstr>
      <vt:lpstr>ATLAS ALARM-&gt; CERN Can’t recall raw data from tape GGUS:81512  </vt:lpstr>
      <vt:lpstr>ATLAS ALARM-&gt; File transfer failures to SARA GGUS:81786  </vt:lpstr>
      <vt:lpstr>CMS ALARM-&gt; CERN Problem with authenticated web sites GGUS:82237  </vt:lpstr>
      <vt:lpstr>LHCb ALARM-&gt; CERN Files unavailable on the SRM GGUS:82166  </vt:lpstr>
      <vt:lpstr>ATLAS ALARM-&gt; File transfer failures to SARA GGUS:82791  </vt:lpstr>
      <vt:lpstr>ATLAS ALARM-&gt; GGUS web unavailable for users with CERN certificates GGUS:82797  </vt:lpstr>
      <vt:lpstr>Slide 23</vt:lpstr>
      <vt:lpstr>Slide 24</vt:lpstr>
      <vt:lpstr>Slide 25</vt:lpstr>
      <vt:lpstr>Analysis of the availability plots: Week 30/05/2012 by Lukasz Kokoszkiewicz</vt:lpstr>
      <vt:lpstr>Slide 27</vt:lpstr>
      <vt:lpstr>Analysis of the availability plots: Week 07/05/2012  by Lukasz Kokoszkiewicz</vt:lpstr>
      <vt:lpstr>Slide 29</vt:lpstr>
      <vt:lpstr>Analysis of the availability plots: Week 14/05/2012  by Lukasz Kokoszkiewicz</vt:lpstr>
      <vt:lpstr>Slide 31</vt:lpstr>
      <vt:lpstr>Analysis of the reliability plots: Week 21/05/2012 by David Tuckett</vt:lpstr>
      <vt:lpstr>Slide 33</vt:lpstr>
      <vt:lpstr>Analysis of the reliability plots: Week 28/05/2012 by David Tuckett</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WLCG Service Report</dc:title>
  <dc:creator>NN</dc:creator>
  <cp:lastModifiedBy>NICE</cp:lastModifiedBy>
  <cp:revision>1910</cp:revision>
  <dcterms:created xsi:type="dcterms:W3CDTF">2006-06-20T06:54:21Z</dcterms:created>
  <dcterms:modified xsi:type="dcterms:W3CDTF">2012-06-05T11:26:56Z</dcterms:modified>
</cp:coreProperties>
</file>