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8"/>
  </p:notesMasterIdLst>
  <p:sldIdLst>
    <p:sldId id="426" r:id="rId2"/>
    <p:sldId id="428" r:id="rId3"/>
    <p:sldId id="442" r:id="rId4"/>
    <p:sldId id="445" r:id="rId5"/>
    <p:sldId id="443" r:id="rId6"/>
    <p:sldId id="44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775B9"/>
    <a:srgbClr val="FFFFCC"/>
    <a:srgbClr val="3333FF"/>
    <a:srgbClr val="BEF0FA"/>
    <a:srgbClr val="FFFFFF"/>
    <a:srgbClr val="FFC993"/>
    <a:srgbClr val="05FF0B"/>
    <a:srgbClr val="EB7067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2" autoAdjust="0"/>
    <p:restoredTop sz="94660"/>
  </p:normalViewPr>
  <p:slideViewPr>
    <p:cSldViewPr>
      <p:cViewPr>
        <p:scale>
          <a:sx n="125" d="100"/>
          <a:sy n="125" d="100"/>
        </p:scale>
        <p:origin x="-1170" y="-318"/>
      </p:cViewPr>
      <p:guideLst>
        <p:guide orient="horz" pos="2897"/>
        <p:guide pos="36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B1DAE546-6209-4F1A-BDDF-42905656D2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9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fld id="{0CF3F1FA-7701-4A7D-8E32-ECEEE3B8BF6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565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65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3DB91-69EC-4936-92F4-1445A8786B6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4D5BF-97EF-49FF-99E1-4A0D2DE8DDE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D2C7-ADF6-4291-ACF2-3BA7EEE1F50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87ED9-BDB4-45BC-8BDF-1AFB74B34C5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7FC63-D977-498E-BC00-B41621DDEDA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D6535-DC36-4700-95E0-6C5E3723006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D56FE-CBD7-4F7E-BE47-3BC43C4D401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A2A1C-6B5C-4840-B2FE-E58C281CAAF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68B6D-4901-4496-9185-EB182779D05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66595-7E3B-4586-88FB-643305C72B7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GB" altLang="en-US"/>
              <a:t>Q. King</a:t>
            </a:r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8998E6-994A-4D12-8CA9-F7CE536AF19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46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6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FGClite</a:t>
            </a:r>
            <a:r>
              <a:rPr lang="en-GB" dirty="0" smtClean="0"/>
              <a:t>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399"/>
            <a:ext cx="6553200" cy="2121895"/>
          </a:xfrm>
        </p:spPr>
        <p:txBody>
          <a:bodyPr/>
          <a:lstStyle/>
          <a:p>
            <a:r>
              <a:rPr lang="en-GB" dirty="0"/>
              <a:t>Status Update and </a:t>
            </a:r>
            <a:r>
              <a:rPr lang="en-GB" dirty="0" smtClean="0"/>
              <a:t>Requirements</a:t>
            </a:r>
          </a:p>
          <a:p>
            <a:endParaRPr lang="en-US" dirty="0" smtClean="0"/>
          </a:p>
          <a:p>
            <a:r>
              <a:rPr lang="en-GB" dirty="0"/>
              <a:t>9th R2E Project meeting</a:t>
            </a:r>
          </a:p>
          <a:p>
            <a:r>
              <a:rPr lang="en-GB" sz="2000" dirty="0" smtClean="0"/>
              <a:t>TE-EPC-CC R2E Team</a:t>
            </a:r>
            <a:endParaRPr lang="en-US" sz="2000" dirty="0"/>
          </a:p>
        </p:txBody>
      </p:sp>
      <p:pic>
        <p:nvPicPr>
          <p:cNvPr id="1028" name="Picture 4" descr="A:\My Pictures\FGC2\FGC High 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0026" y="1453013"/>
            <a:ext cx="1278776" cy="2494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qking\AppData\Local\Microsoft\Windows\Temporary Internet Files\Content.IE5\7BYD2ZKU\MC9003035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620" y="2603603"/>
            <a:ext cx="945105" cy="870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Radiation Testing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765"/>
            <a:ext cx="8165250" cy="4530725"/>
          </a:xfrm>
        </p:spPr>
        <p:txBody>
          <a:bodyPr/>
          <a:lstStyle/>
          <a:p>
            <a:pPr marL="473075"/>
            <a:r>
              <a:rPr lang="en-GB" sz="1800" dirty="0" smtClean="0"/>
              <a:t>TRAD – UCL Heavy Ion Tests</a:t>
            </a:r>
          </a:p>
          <a:p>
            <a:pPr marL="800100" lvl="1"/>
            <a:r>
              <a:rPr lang="en-US" sz="1400" dirty="0" smtClean="0"/>
              <a:t>Tests of ADS1271B and 1281 ongoing (this week)</a:t>
            </a:r>
          </a:p>
          <a:p>
            <a:pPr marL="800100" lvl="1"/>
            <a:r>
              <a:rPr lang="en-US" sz="1400" dirty="0"/>
              <a:t>Slawosz </a:t>
            </a:r>
            <a:r>
              <a:rPr lang="en-US" sz="1400" dirty="0" smtClean="0"/>
              <a:t>Uznanski visited TRAD twice, presently assisting in tests </a:t>
            </a:r>
          </a:p>
          <a:p>
            <a:pPr marL="800100" lvl="1"/>
            <a:r>
              <a:rPr lang="en-US" sz="1400" dirty="0" smtClean="0"/>
              <a:t>Preliminary results next week…</a:t>
            </a:r>
          </a:p>
          <a:p>
            <a:pPr marL="474662" lvl="1" indent="0">
              <a:buNone/>
            </a:pPr>
            <a:endParaRPr lang="en-US" sz="1400" dirty="0" smtClean="0"/>
          </a:p>
          <a:p>
            <a:pPr marL="473075"/>
            <a:r>
              <a:rPr lang="en-GB" sz="1800" dirty="0" smtClean="0"/>
              <a:t>H4IRRAD – Slot 1</a:t>
            </a:r>
          </a:p>
          <a:p>
            <a:pPr marL="800100" lvl="1"/>
            <a:r>
              <a:rPr lang="en-US" sz="1400" dirty="0" smtClean="0"/>
              <a:t>DAC test: 3 x MAX5541</a:t>
            </a:r>
          </a:p>
          <a:p>
            <a:pPr marL="800100" lvl="1"/>
            <a:r>
              <a:rPr lang="en-US" sz="1400" dirty="0" smtClean="0"/>
              <a:t>ADC test: 3 x ADS1271B (previously exposed in 2011)</a:t>
            </a:r>
          </a:p>
          <a:p>
            <a:pPr marL="800100" lvl="1"/>
            <a:r>
              <a:rPr lang="en-US" sz="1400" dirty="0" smtClean="0"/>
              <a:t>Dallas 1-wire test: 50 x 2401 (ID) + 50 x 18B20 (ID + temperature)</a:t>
            </a:r>
          </a:p>
          <a:p>
            <a:pPr marL="800100" lvl="1"/>
            <a:r>
              <a:rPr lang="en-US" sz="1400" dirty="0" smtClean="0"/>
              <a:t>SRAM tests in preparation for slot 2…</a:t>
            </a:r>
          </a:p>
          <a:p>
            <a:pPr marL="474662" lvl="1" indent="0">
              <a:buNone/>
            </a:pPr>
            <a:endParaRPr lang="en-US" sz="1400" dirty="0"/>
          </a:p>
          <a:p>
            <a:pPr marL="473075"/>
            <a:r>
              <a:rPr lang="en-GB" sz="1800" dirty="0" smtClean="0"/>
              <a:t>PSI – Protons tests Foreseen</a:t>
            </a:r>
            <a:endParaRPr lang="en-GB" sz="1800" dirty="0"/>
          </a:p>
          <a:p>
            <a:pPr marL="800100" lvl="1"/>
            <a:r>
              <a:rPr lang="en-US" sz="1400" dirty="0"/>
              <a:t>Voltage </a:t>
            </a:r>
            <a:r>
              <a:rPr lang="en-US" sz="1400" dirty="0" smtClean="0"/>
              <a:t>Regulator test</a:t>
            </a:r>
            <a:r>
              <a:rPr lang="en-US" sz="1400" dirty="0"/>
              <a:t>: </a:t>
            </a:r>
            <a:r>
              <a:rPr lang="en-US" sz="1400" dirty="0" smtClean="0"/>
              <a:t>30 x LP3990MF-1.8 (1.8V)</a:t>
            </a:r>
            <a:endParaRPr lang="en-US" sz="1400" dirty="0"/>
          </a:p>
          <a:p>
            <a:pPr marL="800100" lvl="1"/>
            <a:r>
              <a:rPr lang="en-US" sz="1400" dirty="0"/>
              <a:t>Voltage </a:t>
            </a:r>
            <a:r>
              <a:rPr lang="en-US" sz="1400" dirty="0" smtClean="0"/>
              <a:t>Regulator </a:t>
            </a:r>
            <a:r>
              <a:rPr lang="en-US" sz="1400" dirty="0"/>
              <a:t>test: 30 </a:t>
            </a:r>
            <a:r>
              <a:rPr lang="en-US" sz="1400" dirty="0" smtClean="0"/>
              <a:t>x LM340MP-5.0 (5.0V)</a:t>
            </a:r>
            <a:endParaRPr lang="en-US" sz="1400" dirty="0"/>
          </a:p>
          <a:p>
            <a:pPr marL="800100" lvl="1"/>
            <a:r>
              <a:rPr lang="en-US" sz="1400" dirty="0"/>
              <a:t>Voltage </a:t>
            </a:r>
            <a:r>
              <a:rPr lang="en-US" sz="1400" dirty="0" smtClean="0"/>
              <a:t>Regulator test: 30 x LP2980AIM5-3.3 (3.3V)</a:t>
            </a:r>
            <a:endParaRPr lang="en-US" sz="1400" dirty="0"/>
          </a:p>
          <a:p>
            <a:pPr marL="800100" lvl="1"/>
            <a:r>
              <a:rPr lang="en-US" sz="1400" dirty="0" smtClean="0"/>
              <a:t>Voltage Reference test: MAX6350 (5.0V)</a:t>
            </a:r>
            <a:endParaRPr lang="en-GB" sz="1400" dirty="0"/>
          </a:p>
          <a:p>
            <a:pPr marL="800100" lvl="1"/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TE-EPC-CC R2E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D2C7-ADF6-4291-ACF2-3BA7EEE1F50D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</a:t>
            </a:r>
            <a:r>
              <a:rPr lang="en-GB" sz="3200" dirty="0" smtClean="0"/>
              <a:t>anpower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765"/>
            <a:ext cx="8165250" cy="4530725"/>
          </a:xfrm>
        </p:spPr>
        <p:txBody>
          <a:bodyPr/>
          <a:lstStyle/>
          <a:p>
            <a:pPr marL="473075"/>
            <a:r>
              <a:rPr lang="en-GB" sz="1800" dirty="0" err="1" smtClean="0"/>
              <a:t>Arni</a:t>
            </a:r>
            <a:r>
              <a:rPr lang="en-GB" sz="1800" dirty="0" smtClean="0"/>
              <a:t> Dinius – Project Leader</a:t>
            </a:r>
          </a:p>
          <a:p>
            <a:pPr marL="474662" lvl="1" indent="0">
              <a:buNone/>
            </a:pPr>
            <a:endParaRPr lang="en-GB" sz="1800" dirty="0" smtClean="0"/>
          </a:p>
          <a:p>
            <a:pPr marL="473075"/>
            <a:r>
              <a:rPr lang="en-GB" sz="1800" dirty="0" smtClean="0"/>
              <a:t>Benjamin Todd – Hardware Engineer</a:t>
            </a:r>
          </a:p>
          <a:p>
            <a:pPr marL="473075"/>
            <a:endParaRPr lang="en-US" sz="1800" dirty="0"/>
          </a:p>
          <a:p>
            <a:pPr marL="473075"/>
            <a:r>
              <a:rPr lang="en-US" sz="1800" dirty="0" err="1"/>
              <a:t>Gillies</a:t>
            </a:r>
            <a:r>
              <a:rPr lang="en-US" sz="1800" dirty="0"/>
              <a:t> </a:t>
            </a:r>
            <a:r>
              <a:rPr lang="en-US" sz="1800" dirty="0" err="1"/>
              <a:t>Ramseier</a:t>
            </a:r>
            <a:r>
              <a:rPr lang="en-US" sz="1800" dirty="0"/>
              <a:t> – Analogue Engineer</a:t>
            </a:r>
          </a:p>
          <a:p>
            <a:pPr marL="473075"/>
            <a:endParaRPr lang="en-US" sz="1800" dirty="0"/>
          </a:p>
          <a:p>
            <a:pPr marL="473075"/>
            <a:r>
              <a:rPr lang="en-GB" sz="1800" dirty="0" smtClean="0"/>
              <a:t>Stephen Page – Software Engineer</a:t>
            </a:r>
            <a:endParaRPr lang="en-GB" sz="1800" dirty="0"/>
          </a:p>
          <a:p>
            <a:pPr marL="800100" lvl="1"/>
            <a:endParaRPr lang="en-US" sz="1800" dirty="0" smtClean="0"/>
          </a:p>
          <a:p>
            <a:pPr marL="473075"/>
            <a:r>
              <a:rPr lang="en-GB" sz="1800" dirty="0"/>
              <a:t>Slawosz </a:t>
            </a:r>
            <a:r>
              <a:rPr lang="en-GB" sz="1800" dirty="0" smtClean="0"/>
              <a:t>Uznanski – Radiation Expert</a:t>
            </a:r>
          </a:p>
          <a:p>
            <a:pPr marL="473075"/>
            <a:endParaRPr lang="en-US" sz="1800" dirty="0" smtClean="0"/>
          </a:p>
          <a:p>
            <a:pPr marL="473075"/>
            <a:r>
              <a:rPr lang="en-GB" sz="1800" dirty="0" smtClean="0"/>
              <a:t>R2E Technician – Selection Board May 15</a:t>
            </a:r>
            <a:r>
              <a:rPr lang="en-GB" sz="1800" baseline="30000" dirty="0" smtClean="0"/>
              <a:t>th</a:t>
            </a:r>
            <a:endParaRPr lang="en-GB" sz="1800" dirty="0" smtClean="0"/>
          </a:p>
          <a:p>
            <a:pPr marL="473075"/>
            <a:endParaRPr lang="en-US" sz="1800" dirty="0"/>
          </a:p>
          <a:p>
            <a:pPr marL="473075"/>
            <a:r>
              <a:rPr lang="en-US" sz="1800" dirty="0" smtClean="0"/>
              <a:t>David Millar – Technical Student – July 1</a:t>
            </a:r>
            <a:r>
              <a:rPr lang="en-US" sz="1800" baseline="30000" dirty="0" smtClean="0"/>
              <a:t>st</a:t>
            </a:r>
            <a:r>
              <a:rPr lang="en-US" sz="1800" dirty="0"/>
              <a:t> </a:t>
            </a:r>
            <a:r>
              <a:rPr lang="en-US" sz="1800" dirty="0" smtClean="0"/>
              <a:t>– 6 months – Dallas 1-wire</a:t>
            </a:r>
            <a:endParaRPr lang="en-GB" sz="1800" dirty="0"/>
          </a:p>
          <a:p>
            <a:pPr marL="473075"/>
            <a:endParaRPr lang="en-GB" sz="1800" dirty="0" smtClean="0"/>
          </a:p>
          <a:p>
            <a:pPr marL="800100" lvl="1"/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TE-EPC-CC R2E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D2C7-ADF6-4291-ACF2-3BA7EEE1F50D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426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LHC operation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740"/>
            <a:ext cx="8165250" cy="4530725"/>
          </a:xfrm>
        </p:spPr>
        <p:txBody>
          <a:bodyPr/>
          <a:lstStyle/>
          <a:p>
            <a:pPr marL="473075"/>
            <a:r>
              <a:rPr lang="en-GB" sz="1800" dirty="0" smtClean="0"/>
              <a:t>Analysis of FGC failures</a:t>
            </a:r>
          </a:p>
          <a:p>
            <a:pPr marL="800100" lvl="1"/>
            <a:r>
              <a:rPr lang="en-GB" sz="1400" dirty="0" smtClean="0"/>
              <a:t>Slawosz will be responsible for trying to understand which events are really due to radiation</a:t>
            </a:r>
          </a:p>
          <a:p>
            <a:pPr marL="800100" lvl="1"/>
            <a:r>
              <a:rPr lang="en-GB" sz="1400" dirty="0" smtClean="0"/>
              <a:t>Two cases require analysis.  </a:t>
            </a:r>
            <a:r>
              <a:rPr lang="en-GB" sz="1400" i="1" dirty="0" smtClean="0"/>
              <a:t>Sometimes no conclusions can be reached</a:t>
            </a:r>
            <a:r>
              <a:rPr lang="en-GB" sz="1400" dirty="0" smtClean="0"/>
              <a:t>:</a:t>
            </a:r>
            <a:endParaRPr lang="en-GB" sz="1400" dirty="0"/>
          </a:p>
          <a:p>
            <a:pPr marL="800100" lvl="1"/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TE-EPC-CC R2E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D2C7-ADF6-4291-ACF2-3BA7EEE1F50D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9" r="3226" b="10306"/>
          <a:stretch/>
        </p:blipFill>
        <p:spPr bwMode="auto">
          <a:xfrm>
            <a:off x="1331640" y="2258870"/>
            <a:ext cx="6885765" cy="368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1241630" y="2168860"/>
            <a:ext cx="7110790" cy="945105"/>
          </a:xfrm>
          <a:prstGeom prst="roundRect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 bwMode="auto">
          <a:xfrm>
            <a:off x="1219127" y="4419110"/>
            <a:ext cx="7110790" cy="1620180"/>
          </a:xfrm>
          <a:prstGeom prst="roundRect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2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Development Milestones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765"/>
            <a:ext cx="8165250" cy="4530725"/>
          </a:xfrm>
        </p:spPr>
        <p:txBody>
          <a:bodyPr/>
          <a:lstStyle/>
          <a:p>
            <a:pPr marL="473075"/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prototype expected by Autumn</a:t>
            </a:r>
          </a:p>
          <a:p>
            <a:pPr marL="473075"/>
            <a:endParaRPr lang="en-US" sz="1800" dirty="0"/>
          </a:p>
          <a:p>
            <a:pPr marL="473075"/>
            <a:r>
              <a:rPr lang="en-US" sz="1800" dirty="0" smtClean="0"/>
              <a:t>30 prototypes = FGClite segment by the end of the year</a:t>
            </a:r>
          </a:p>
          <a:p>
            <a:pPr marL="473075"/>
            <a:endParaRPr lang="en-US" sz="1800" dirty="0" smtClean="0"/>
          </a:p>
          <a:p>
            <a:pPr marL="473075"/>
            <a:r>
              <a:rPr lang="en-US" sz="1800" dirty="0" smtClean="0"/>
              <a:t>Final design = early 2014</a:t>
            </a:r>
            <a:endParaRPr lang="en-US" sz="1800" dirty="0"/>
          </a:p>
          <a:p>
            <a:pPr marL="473075"/>
            <a:endParaRPr lang="en-US" sz="1800" dirty="0" smtClean="0"/>
          </a:p>
          <a:p>
            <a:pPr marL="473075"/>
            <a:r>
              <a:rPr lang="en-US" sz="1800" dirty="0" smtClean="0"/>
              <a:t>Production and testing = 2014</a:t>
            </a:r>
          </a:p>
          <a:p>
            <a:pPr marL="473075"/>
            <a:endParaRPr lang="en-US" sz="1800" dirty="0" smtClean="0"/>
          </a:p>
          <a:p>
            <a:pPr marL="473075"/>
            <a:r>
              <a:rPr lang="en-US" sz="1800" dirty="0" smtClean="0"/>
              <a:t>Installation = 2015</a:t>
            </a:r>
            <a:endParaRPr lang="en-US" sz="1800" dirty="0"/>
          </a:p>
          <a:p>
            <a:pPr marL="473075"/>
            <a:endParaRPr lang="en-US" sz="1800" dirty="0"/>
          </a:p>
          <a:p>
            <a:pPr marL="473075"/>
            <a:endParaRPr lang="en-GB" sz="1800" dirty="0" smtClean="0"/>
          </a:p>
          <a:p>
            <a:pPr marL="474662" lvl="1" indent="0">
              <a:buNone/>
            </a:pP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TE-EPC-CC R2E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D2C7-ADF6-4291-ACF2-3BA7EEE1F50D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4425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Radiation </a:t>
            </a:r>
            <a:r>
              <a:rPr lang="en-GB" sz="3200" dirty="0"/>
              <a:t>T</a:t>
            </a:r>
            <a:r>
              <a:rPr lang="en-GB" sz="3200" dirty="0" smtClean="0"/>
              <a:t>esting Milestones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765"/>
            <a:ext cx="8165250" cy="4530725"/>
          </a:xfrm>
        </p:spPr>
        <p:txBody>
          <a:bodyPr/>
          <a:lstStyle/>
          <a:p>
            <a:pPr marL="473075"/>
            <a:r>
              <a:rPr lang="en-US" sz="1800" dirty="0" smtClean="0"/>
              <a:t>H4IRRAD – only available in 2012…</a:t>
            </a:r>
          </a:p>
          <a:p>
            <a:pPr marL="800100" lvl="1"/>
            <a:r>
              <a:rPr lang="en-US" sz="1400" dirty="0" smtClean="0"/>
              <a:t>Two more slots left…</a:t>
            </a:r>
          </a:p>
          <a:p>
            <a:pPr marL="800100" lvl="1"/>
            <a:r>
              <a:rPr lang="en-US" sz="1400" dirty="0" smtClean="0"/>
              <a:t>Cover all aspects as much as we can…</a:t>
            </a:r>
          </a:p>
          <a:p>
            <a:pPr marL="800100" lvl="1"/>
            <a:r>
              <a:rPr lang="en-US" sz="1400" dirty="0" smtClean="0"/>
              <a:t>Type testing &amp; Batch testing</a:t>
            </a:r>
          </a:p>
          <a:p>
            <a:pPr marL="473075"/>
            <a:endParaRPr lang="en-US" sz="1800" dirty="0" smtClean="0"/>
          </a:p>
          <a:p>
            <a:pPr marL="473075"/>
            <a:r>
              <a:rPr lang="en-US" sz="1800" dirty="0" smtClean="0"/>
              <a:t>PSI – 2012-13…</a:t>
            </a:r>
            <a:endParaRPr lang="en-US" sz="1800" dirty="0"/>
          </a:p>
          <a:p>
            <a:pPr marL="800100" lvl="1"/>
            <a:r>
              <a:rPr lang="en-US" sz="1400" dirty="0" smtClean="0"/>
              <a:t>By the end of 2013 = finished procurement and testing</a:t>
            </a:r>
            <a:endParaRPr lang="en-US" sz="1400" dirty="0"/>
          </a:p>
          <a:p>
            <a:pPr marL="800100" lvl="1"/>
            <a:endParaRPr lang="en-US" sz="1400" dirty="0"/>
          </a:p>
          <a:p>
            <a:pPr marL="473075"/>
            <a:r>
              <a:rPr lang="en-US" sz="1800" dirty="0" smtClean="0"/>
              <a:t>Heavy Ion Tests</a:t>
            </a:r>
            <a:endParaRPr lang="en-US" sz="1800" dirty="0"/>
          </a:p>
          <a:p>
            <a:pPr marL="800100" lvl="1"/>
            <a:r>
              <a:rPr lang="en-US" sz="1400" dirty="0" smtClean="0"/>
              <a:t>Open question – which components we can afford to test for SEL.</a:t>
            </a:r>
            <a:endParaRPr lang="en-US" sz="1400" dirty="0"/>
          </a:p>
          <a:p>
            <a:pPr marL="473075"/>
            <a:endParaRPr lang="en-US" sz="1800" dirty="0"/>
          </a:p>
          <a:p>
            <a:pPr marL="473075"/>
            <a:endParaRPr lang="en-US" sz="1800" dirty="0"/>
          </a:p>
          <a:p>
            <a:pPr marL="473075"/>
            <a:endParaRPr lang="en-GB" sz="1800" dirty="0" smtClean="0"/>
          </a:p>
          <a:p>
            <a:pPr marL="474662" lvl="1" indent="0">
              <a:buNone/>
            </a:pP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FGClite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TE-EPC-CC R2E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D2C7-ADF6-4291-ACF2-3BA7EEE1F50D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07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1905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9029</TotalTime>
  <Words>334</Words>
  <Application>Microsoft Office PowerPoint</Application>
  <PresentationFormat>On-screen Show (4:3)</PresentationFormat>
  <Paragraphs>79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Edge</vt:lpstr>
      <vt:lpstr>The FGClite Project</vt:lpstr>
      <vt:lpstr>Radiation Testing</vt:lpstr>
      <vt:lpstr>Manpower</vt:lpstr>
      <vt:lpstr>LHC operation</vt:lpstr>
      <vt:lpstr>Development Milestones</vt:lpstr>
      <vt:lpstr>Radiation Testing Milestones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All-Digital Approach to LHC Power Converter Current Control</dc:title>
  <dc:creator>Quentin King</dc:creator>
  <cp:lastModifiedBy>Quentin King</cp:lastModifiedBy>
  <cp:revision>318</cp:revision>
  <dcterms:created xsi:type="dcterms:W3CDTF">2001-11-08T08:56:01Z</dcterms:created>
  <dcterms:modified xsi:type="dcterms:W3CDTF">2012-05-11T13:55:07Z</dcterms:modified>
</cp:coreProperties>
</file>