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62" r:id="rId4"/>
    <p:sldId id="263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43" autoAdjust="0"/>
  </p:normalViewPr>
  <p:slideViewPr>
    <p:cSldViewPr>
      <p:cViewPr varScale="1">
        <p:scale>
          <a:sx n="107" d="100"/>
          <a:sy n="107" d="100"/>
        </p:scale>
        <p:origin x="-90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FC3E-DCA3-4DA8-ACBC-4052AEC88608}" type="datetimeFigureOut">
              <a:rPr lang="pt-BR" smtClean="0"/>
              <a:pPr/>
              <a:t>24/5/2012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5F6-061A-4204-8A41-3919DF6F813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FC3E-DCA3-4DA8-ACBC-4052AEC88608}" type="datetimeFigureOut">
              <a:rPr lang="pt-BR" smtClean="0"/>
              <a:pPr/>
              <a:t>24/5/2012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5F6-061A-4204-8A41-3919DF6F813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FC3E-DCA3-4DA8-ACBC-4052AEC88608}" type="datetimeFigureOut">
              <a:rPr lang="pt-BR" smtClean="0"/>
              <a:pPr/>
              <a:t>24/5/2012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5F6-061A-4204-8A41-3919DF6F813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FC3E-DCA3-4DA8-ACBC-4052AEC88608}" type="datetimeFigureOut">
              <a:rPr lang="pt-BR" smtClean="0"/>
              <a:pPr/>
              <a:t>24/5/2012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5F6-061A-4204-8A41-3919DF6F813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FC3E-DCA3-4DA8-ACBC-4052AEC88608}" type="datetimeFigureOut">
              <a:rPr lang="pt-BR" smtClean="0"/>
              <a:pPr/>
              <a:t>24/5/2012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5F6-061A-4204-8A41-3919DF6F813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FC3E-DCA3-4DA8-ACBC-4052AEC88608}" type="datetimeFigureOut">
              <a:rPr lang="pt-BR" smtClean="0"/>
              <a:pPr/>
              <a:t>24/5/2012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5F6-061A-4204-8A41-3919DF6F813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FC3E-DCA3-4DA8-ACBC-4052AEC88608}" type="datetimeFigureOut">
              <a:rPr lang="pt-BR" smtClean="0"/>
              <a:pPr/>
              <a:t>24/5/2012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5F6-061A-4204-8A41-3919DF6F813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FC3E-DCA3-4DA8-ACBC-4052AEC88608}" type="datetimeFigureOut">
              <a:rPr lang="pt-BR" smtClean="0"/>
              <a:pPr/>
              <a:t>24/5/2012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5F6-061A-4204-8A41-3919DF6F813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FC3E-DCA3-4DA8-ACBC-4052AEC88608}" type="datetimeFigureOut">
              <a:rPr lang="pt-BR" smtClean="0"/>
              <a:pPr/>
              <a:t>24/5/2012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5F6-061A-4204-8A41-3919DF6F813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FC3E-DCA3-4DA8-ACBC-4052AEC88608}" type="datetimeFigureOut">
              <a:rPr lang="pt-BR" smtClean="0"/>
              <a:pPr/>
              <a:t>24/5/2012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5F6-061A-4204-8A41-3919DF6F813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FC3E-DCA3-4DA8-ACBC-4052AEC88608}" type="datetimeFigureOut">
              <a:rPr lang="pt-BR" smtClean="0"/>
              <a:pPr/>
              <a:t>24/5/2012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5F6-061A-4204-8A41-3919DF6F813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DFC3E-DCA3-4DA8-ACBC-4052AEC88608}" type="datetimeFigureOut">
              <a:rPr lang="pt-BR" smtClean="0"/>
              <a:pPr/>
              <a:t>24/5/2012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995F6-061A-4204-8A41-3919DF6F813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ctrTitle"/>
          </p:nvPr>
        </p:nvSpPr>
        <p:spPr>
          <a:xfrm>
            <a:off x="683050" y="3035462"/>
            <a:ext cx="7747893" cy="1679860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300" dirty="0" err="1" smtClean="0">
                <a:solidFill>
                  <a:srgbClr val="FF6600"/>
                </a:solidFill>
                <a:latin typeface="Arial" charset="0"/>
              </a:rPr>
              <a:t>Relatório</a:t>
            </a:r>
            <a:r>
              <a:rPr lang="en-US" sz="4300" dirty="0" smtClean="0">
                <a:solidFill>
                  <a:srgbClr val="FF6600"/>
                </a:solidFill>
                <a:latin typeface="Arial" charset="0"/>
              </a:rPr>
              <a:t> </a:t>
            </a:r>
            <a:r>
              <a:rPr lang="en-US" sz="4300" dirty="0" err="1" smtClean="0">
                <a:solidFill>
                  <a:srgbClr val="FF6600"/>
                </a:solidFill>
                <a:latin typeface="Arial" charset="0"/>
              </a:rPr>
              <a:t>geral</a:t>
            </a:r>
            <a:r>
              <a:rPr lang="en-US" sz="4300" dirty="0" smtClean="0">
                <a:solidFill>
                  <a:srgbClr val="FF6600"/>
                </a:solidFill>
                <a:latin typeface="Arial" charset="0"/>
              </a:rPr>
              <a:t> das </a:t>
            </a:r>
            <a:r>
              <a:rPr lang="en-US" sz="4300" dirty="0" err="1" smtClean="0">
                <a:solidFill>
                  <a:srgbClr val="FF6600"/>
                </a:solidFill>
                <a:latin typeface="Arial" charset="0"/>
              </a:rPr>
              <a:t>atividades</a:t>
            </a:r>
            <a:r>
              <a:rPr lang="en-US" sz="4300" dirty="0" smtClean="0">
                <a:solidFill>
                  <a:srgbClr val="FF6600"/>
                </a:solidFill>
                <a:latin typeface="Arial" charset="0"/>
              </a:rPr>
              <a:t> </a:t>
            </a:r>
            <a:r>
              <a:rPr lang="en-US" sz="4300" dirty="0" err="1" smtClean="0">
                <a:solidFill>
                  <a:srgbClr val="FF6600"/>
                </a:solidFill>
                <a:latin typeface="Arial" charset="0"/>
              </a:rPr>
              <a:t>da</a:t>
            </a:r>
            <a:r>
              <a:rPr lang="en-US" sz="4300" dirty="0" smtClean="0">
                <a:solidFill>
                  <a:srgbClr val="FF6600"/>
                </a:solidFill>
                <a:latin typeface="Arial" charset="0"/>
              </a:rPr>
              <a:t> T2-UERJ (</a:t>
            </a:r>
            <a:r>
              <a:rPr lang="en-US" sz="4300" dirty="0" err="1" smtClean="0">
                <a:solidFill>
                  <a:srgbClr val="FF6600"/>
                </a:solidFill>
                <a:latin typeface="Arial" charset="0"/>
              </a:rPr>
              <a:t>projeto</a:t>
            </a:r>
            <a:r>
              <a:rPr lang="en-US" sz="4300" dirty="0" smtClean="0">
                <a:solidFill>
                  <a:srgbClr val="FF6600"/>
                </a:solidFill>
                <a:latin typeface="Arial" charset="0"/>
              </a:rPr>
              <a:t> </a:t>
            </a:r>
            <a:r>
              <a:rPr lang="en-US" sz="4300" dirty="0" err="1" smtClean="0">
                <a:solidFill>
                  <a:srgbClr val="FF6600"/>
                </a:solidFill>
                <a:latin typeface="Arial" charset="0"/>
              </a:rPr>
              <a:t>HEPGrid</a:t>
            </a:r>
            <a:r>
              <a:rPr lang="en-US" sz="4300" dirty="0" smtClean="0">
                <a:solidFill>
                  <a:srgbClr val="FF6600"/>
                </a:solidFill>
                <a:latin typeface="Arial" charset="0"/>
              </a:rPr>
              <a:t>)</a:t>
            </a:r>
          </a:p>
        </p:txBody>
      </p:sp>
      <p:pic>
        <p:nvPicPr>
          <p:cNvPr id="205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4867" y="41426"/>
            <a:ext cx="1976270" cy="1779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29" y="124276"/>
            <a:ext cx="1770498" cy="1801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4098" name="Picture 2" descr="http://dashb-cms-jobsmry.cern.ch/dashboard/tmp/20120525.5466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94" y="119051"/>
            <a:ext cx="7429482" cy="1238247"/>
          </a:xfrm>
          <a:prstGeom prst="rect">
            <a:avLst/>
          </a:prstGeom>
          <a:noFill/>
        </p:spPr>
      </p:pic>
      <p:sp>
        <p:nvSpPr>
          <p:cNvPr id="9" name="Texto explicativo retangular com cantos arredondados 8"/>
          <p:cNvSpPr/>
          <p:nvPr/>
        </p:nvSpPr>
        <p:spPr>
          <a:xfrm>
            <a:off x="4857752" y="642918"/>
            <a:ext cx="1785950" cy="285752"/>
          </a:xfrm>
          <a:prstGeom prst="wedgeRoundRectCallout">
            <a:avLst>
              <a:gd name="adj1" fmla="val -31106"/>
              <a:gd name="adj2" fmla="val -99584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b="1" dirty="0" smtClean="0"/>
              <a:t>Jobs de análise: 65843</a:t>
            </a:r>
            <a:endParaRPr lang="pt-BR" sz="1000" b="1" dirty="0" smtClean="0"/>
          </a:p>
        </p:txBody>
      </p:sp>
      <p:sp>
        <p:nvSpPr>
          <p:cNvPr id="8" name="Texto explicativo retangular com cantos arredondados 7"/>
          <p:cNvSpPr/>
          <p:nvPr/>
        </p:nvSpPr>
        <p:spPr>
          <a:xfrm>
            <a:off x="71438" y="642918"/>
            <a:ext cx="857224" cy="714380"/>
          </a:xfrm>
          <a:prstGeom prst="wedgeRoundRectCallout">
            <a:avLst>
              <a:gd name="adj1" fmla="val 82388"/>
              <a:gd name="adj2" fmla="val -36065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b="1" dirty="0" smtClean="0"/>
              <a:t>Jobs de produção-</a:t>
            </a:r>
          </a:p>
          <a:p>
            <a:pPr algn="ctr"/>
            <a:r>
              <a:rPr lang="pt-BR" sz="1000" b="1" dirty="0" smtClean="0"/>
              <a:t>t</a:t>
            </a:r>
            <a:r>
              <a:rPr lang="pt-BR" sz="1000" b="1" dirty="0" smtClean="0"/>
              <a:t>estes</a:t>
            </a:r>
          </a:p>
          <a:p>
            <a:pPr algn="ctr"/>
            <a:r>
              <a:rPr lang="pt-BR" sz="1000" b="1" dirty="0" smtClean="0"/>
              <a:t>(1121)</a:t>
            </a:r>
            <a:endParaRPr lang="pt-BR" sz="1000" b="1" dirty="0" smtClean="0"/>
          </a:p>
        </p:txBody>
      </p:sp>
      <p:pic>
        <p:nvPicPr>
          <p:cNvPr id="10" name="Picture 2" descr="http://dashb-cms-jobsmry.cern.ch/tmp/ACy9VqB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55131" y="1600200"/>
            <a:ext cx="6534178" cy="4900634"/>
          </a:xfrm>
          <a:prstGeom prst="rect">
            <a:avLst/>
          </a:prstGeom>
          <a:noFill/>
        </p:spPr>
      </p:pic>
      <p:sp>
        <p:nvSpPr>
          <p:cNvPr id="11" name="Texto explicativo retangular com cantos arredondados 10"/>
          <p:cNvSpPr/>
          <p:nvPr/>
        </p:nvSpPr>
        <p:spPr>
          <a:xfrm>
            <a:off x="7429520" y="2143116"/>
            <a:ext cx="1357290" cy="714380"/>
          </a:xfrm>
          <a:prstGeom prst="wedgeRoundRectCallout">
            <a:avLst>
              <a:gd name="adj1" fmla="val -70506"/>
              <a:gd name="adj2" fmla="val -57191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b="1" dirty="0" smtClean="0"/>
              <a:t>Até o momento 377.828.733 eventos analisados.</a:t>
            </a:r>
            <a:endParaRPr lang="pt-BR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5"/>
          <p:cNvSpPr txBox="1">
            <a:spLocks noChangeArrowheads="1"/>
          </p:cNvSpPr>
          <p:nvPr/>
        </p:nvSpPr>
        <p:spPr bwMode="auto">
          <a:xfrm>
            <a:off x="391539" y="342829"/>
            <a:ext cx="8489530" cy="623632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95000"/>
              </a:lnSpc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r>
              <a:rPr lang="pt-BR" sz="2500" b="1" dirty="0" smtClean="0">
                <a:solidFill>
                  <a:srgbClr val="0070C0"/>
                </a:solidFill>
              </a:rPr>
              <a:t>Resumo - atividades </a:t>
            </a:r>
            <a:r>
              <a:rPr lang="pt-BR" sz="2500" b="1" dirty="0" smtClean="0">
                <a:solidFill>
                  <a:srgbClr val="0070C0"/>
                </a:solidFill>
              </a:rPr>
              <a:t>em andamento</a:t>
            </a:r>
            <a:endParaRPr lang="pt-BR" sz="2500" b="1" dirty="0">
              <a:solidFill>
                <a:srgbClr val="0070C0"/>
              </a:solidFill>
            </a:endParaRPr>
          </a:p>
          <a:p>
            <a:pPr algn="just">
              <a:lnSpc>
                <a:spcPct val="95000"/>
              </a:lnSpc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endParaRPr lang="pt-BR" sz="1400" dirty="0">
              <a:solidFill>
                <a:srgbClr val="000000"/>
              </a:solidFill>
            </a:endParaRPr>
          </a:p>
          <a:p>
            <a:pPr marL="411480" lvl="1" algn="just">
              <a:lnSpc>
                <a:spcPct val="150000"/>
              </a:lnSpc>
              <a:buFont typeface="Arial" charset="0"/>
              <a:buChar char="•"/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endParaRPr lang="pt-BR" sz="1400" dirty="0">
              <a:solidFill>
                <a:srgbClr val="000000"/>
              </a:solidFill>
            </a:endParaRPr>
          </a:p>
          <a:p>
            <a:pPr marL="411480" lvl="1" algn="just">
              <a:lnSpc>
                <a:spcPct val="150000"/>
              </a:lnSpc>
              <a:buFont typeface="Arial" charset="0"/>
              <a:buChar char="•"/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r>
              <a:rPr lang="pt-BR" sz="1400" dirty="0">
                <a:solidFill>
                  <a:srgbClr val="000000"/>
                </a:solidFill>
              </a:rPr>
              <a:t> </a:t>
            </a:r>
            <a:r>
              <a:rPr lang="pt-BR" sz="1400" dirty="0" smtClean="0">
                <a:solidFill>
                  <a:srgbClr val="000000"/>
                </a:solidFill>
              </a:rPr>
              <a:t> a T2-UERJ iniciou testes de produção MC (algumas </a:t>
            </a:r>
            <a:r>
              <a:rPr lang="pt-BR" sz="1400" dirty="0" err="1" smtClean="0">
                <a:solidFill>
                  <a:srgbClr val="000000"/>
                </a:solidFill>
              </a:rPr>
              <a:t>samples</a:t>
            </a:r>
            <a:r>
              <a:rPr lang="pt-BR" sz="1400" dirty="0" smtClean="0">
                <a:solidFill>
                  <a:srgbClr val="000000"/>
                </a:solidFill>
              </a:rPr>
              <a:t> </a:t>
            </a:r>
            <a:r>
              <a:rPr lang="pt-BR" sz="1400" dirty="0" err="1" smtClean="0">
                <a:solidFill>
                  <a:srgbClr val="000000"/>
                </a:solidFill>
              </a:rPr>
              <a:t>RelVal</a:t>
            </a:r>
            <a:r>
              <a:rPr lang="pt-BR" sz="1400" dirty="0" smtClean="0">
                <a:solidFill>
                  <a:srgbClr val="000000"/>
                </a:solidFill>
              </a:rPr>
              <a:t>) há 10 dias,</a:t>
            </a:r>
            <a:r>
              <a:rPr lang="pt-BR" sz="1400" dirty="0" smtClean="0">
                <a:solidFill>
                  <a:srgbClr val="000000"/>
                </a:solidFill>
              </a:rPr>
              <a:t> </a:t>
            </a:r>
            <a:r>
              <a:rPr lang="pt-BR" sz="1400" dirty="0" smtClean="0">
                <a:solidFill>
                  <a:srgbClr val="000000"/>
                </a:solidFill>
              </a:rPr>
              <a:t> </a:t>
            </a:r>
            <a:r>
              <a:rPr lang="pt-BR" sz="1400" dirty="0" smtClean="0">
                <a:solidFill>
                  <a:srgbClr val="000000"/>
                </a:solidFill>
              </a:rPr>
              <a:t>contando com a valiosa ajuda</a:t>
            </a:r>
            <a:r>
              <a:rPr lang="pt-BR" sz="1400" dirty="0" smtClean="0">
                <a:solidFill>
                  <a:srgbClr val="000000"/>
                </a:solidFill>
              </a:rPr>
              <a:t> do Alan.  Todos foram bem-sucedidos até então,  e agora o site está em fase de </a:t>
            </a:r>
            <a:r>
              <a:rPr lang="pt-BR" sz="1400" dirty="0" err="1" smtClean="0">
                <a:solidFill>
                  <a:srgbClr val="000000"/>
                </a:solidFill>
              </a:rPr>
              <a:t>comissionamento</a:t>
            </a:r>
            <a:r>
              <a:rPr lang="pt-BR" sz="1400" dirty="0" smtClean="0">
                <a:solidFill>
                  <a:srgbClr val="000000"/>
                </a:solidFill>
              </a:rPr>
              <a:t> para entrar na produção oficial.</a:t>
            </a:r>
            <a:endParaRPr lang="pt-BR" sz="1400" dirty="0">
              <a:solidFill>
                <a:srgbClr val="000000"/>
              </a:solidFill>
            </a:endParaRPr>
          </a:p>
          <a:p>
            <a:pPr marL="411480" lvl="1" algn="just">
              <a:lnSpc>
                <a:spcPct val="150000"/>
              </a:lnSpc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endParaRPr lang="pt-BR" sz="1400" dirty="0">
              <a:solidFill>
                <a:srgbClr val="000000"/>
              </a:solidFill>
            </a:endParaRPr>
          </a:p>
          <a:p>
            <a:pPr marL="411480" lvl="1" algn="just">
              <a:lnSpc>
                <a:spcPct val="150000"/>
              </a:lnSpc>
              <a:buFont typeface="Times New Roman" pitchFamily="18" charset="0"/>
              <a:buChar char="•"/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r>
              <a:rPr lang="pt-BR" sz="1400" dirty="0">
                <a:solidFill>
                  <a:srgbClr val="000000"/>
                </a:solidFill>
              </a:rPr>
              <a:t> estamos envolvidos com a burocracia do concurso para uma nova vaga de analista para a T2, que dever</a:t>
            </a:r>
            <a:r>
              <a:rPr lang="pt-BR" altLang="ja-JP" sz="1400" dirty="0">
                <a:solidFill>
                  <a:srgbClr val="000000"/>
                </a:solidFill>
                <a:ea typeface="ＭＳ Ｐゴシック" charset="-128"/>
              </a:rPr>
              <a:t>á ocorrer em Junho/Julho de 2012</a:t>
            </a:r>
            <a:r>
              <a:rPr lang="pt-BR" altLang="ja-JP" sz="1400" dirty="0" smtClean="0">
                <a:solidFill>
                  <a:srgbClr val="000000"/>
                </a:solidFill>
                <a:ea typeface="ＭＳ Ｐゴシック" charset="-128"/>
              </a:rPr>
              <a:t>. No momento iniciamos o processo de elaboração das questões da prova</a:t>
            </a:r>
            <a:r>
              <a:rPr lang="pt-BR" altLang="ja-JP" sz="1400" dirty="0" smtClean="0">
                <a:solidFill>
                  <a:srgbClr val="000000"/>
                </a:solidFill>
                <a:ea typeface="ＭＳ Ｐゴシック" charset="-128"/>
              </a:rPr>
              <a:t>. O edital ainda está “em trânsito”, a ser aprovado pela DIJUR. </a:t>
            </a:r>
            <a:endParaRPr lang="pt-BR" altLang="ja-JP" sz="1400" dirty="0">
              <a:solidFill>
                <a:srgbClr val="000000"/>
              </a:solidFill>
              <a:ea typeface="ＭＳ Ｐゴシック" charset="-128"/>
            </a:endParaRPr>
          </a:p>
          <a:p>
            <a:pPr marL="411480" lvl="1" algn="just">
              <a:lnSpc>
                <a:spcPct val="150000"/>
              </a:lnSpc>
              <a:buFont typeface="Times New Roman" pitchFamily="18" charset="0"/>
              <a:buChar char="•"/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endParaRPr lang="pt-BR" altLang="ja-JP" sz="1400" dirty="0">
              <a:solidFill>
                <a:srgbClr val="000000"/>
              </a:solidFill>
              <a:ea typeface="ＭＳ Ｐゴシック" charset="-128"/>
            </a:endParaRPr>
          </a:p>
          <a:p>
            <a:pPr marL="411480" lvl="1" algn="just">
              <a:lnSpc>
                <a:spcPct val="150000"/>
              </a:lnSpc>
              <a:buFont typeface="Times New Roman" pitchFamily="18" charset="0"/>
              <a:buChar char="•"/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r>
              <a:rPr lang="pt-BR" altLang="ja-JP" sz="1400" dirty="0">
                <a:solidFill>
                  <a:srgbClr val="000000"/>
                </a:solidFill>
                <a:ea typeface="ＭＳ Ｐゴシック" charset="-128"/>
              </a:rPr>
              <a:t> </a:t>
            </a:r>
            <a:r>
              <a:rPr lang="pt-BR" altLang="ja-JP" sz="1400" dirty="0" smtClean="0">
                <a:solidFill>
                  <a:srgbClr val="000000"/>
                </a:solidFill>
                <a:ea typeface="ＭＳ Ｐゴシック" charset="-128"/>
              </a:rPr>
              <a:t>c</a:t>
            </a:r>
            <a:r>
              <a:rPr lang="pt-BR" altLang="ja-JP" sz="1400" dirty="0" smtClean="0">
                <a:solidFill>
                  <a:srgbClr val="000000"/>
                </a:solidFill>
                <a:ea typeface="ＭＳ Ｐゴシック" charset="-128"/>
              </a:rPr>
              <a:t>om </a:t>
            </a:r>
            <a:r>
              <a:rPr lang="pt-BR" altLang="ja-JP" sz="1400" dirty="0" smtClean="0">
                <a:solidFill>
                  <a:srgbClr val="000000"/>
                </a:solidFill>
                <a:ea typeface="ＭＳ Ｐゴシック" charset="-128"/>
              </a:rPr>
              <a:t>a colaboração da Ana Beatriz Franco, estamos dando os primeiros passos para instalação do sistema de armazenamento distribuído </a:t>
            </a:r>
            <a:r>
              <a:rPr lang="pt-BR" altLang="ja-JP" sz="1400" dirty="0" err="1" smtClean="0">
                <a:solidFill>
                  <a:srgbClr val="000000"/>
                </a:solidFill>
                <a:ea typeface="ＭＳ Ｐゴシック" charset="-128"/>
              </a:rPr>
              <a:t>Hadoop</a:t>
            </a:r>
            <a:r>
              <a:rPr lang="pt-BR" altLang="ja-JP" sz="1400" dirty="0" smtClean="0">
                <a:solidFill>
                  <a:srgbClr val="000000"/>
                </a:solidFill>
                <a:ea typeface="ＭＳ Ｐゴシック" charset="-128"/>
              </a:rPr>
              <a:t>. </a:t>
            </a:r>
          </a:p>
          <a:p>
            <a:pPr marL="411480" lvl="1" algn="just">
              <a:lnSpc>
                <a:spcPct val="150000"/>
              </a:lnSpc>
              <a:buFont typeface="Times New Roman" pitchFamily="18" charset="0"/>
              <a:buChar char="•"/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endParaRPr lang="pt-BR" sz="1400" dirty="0" smtClean="0">
              <a:solidFill>
                <a:srgbClr val="000000"/>
              </a:solidFill>
              <a:ea typeface="ＭＳ Ｐゴシック" charset="-128"/>
            </a:endParaRPr>
          </a:p>
          <a:p>
            <a:pPr marL="411480" lvl="1" algn="just">
              <a:lnSpc>
                <a:spcPct val="150000"/>
              </a:lnSpc>
              <a:buFont typeface="Times New Roman" pitchFamily="18" charset="0"/>
              <a:buChar char="•"/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r>
              <a:rPr lang="pt-BR" sz="1400" dirty="0" smtClean="0">
                <a:solidFill>
                  <a:srgbClr val="000000"/>
                </a:solidFill>
                <a:ea typeface="ＭＳ Ｐゴシック" charset="-128"/>
              </a:rPr>
              <a:t>  junto ao RNP/</a:t>
            </a:r>
            <a:r>
              <a:rPr lang="pt-BR" sz="1400" dirty="0" err="1" smtClean="0">
                <a:solidFill>
                  <a:srgbClr val="000000"/>
                </a:solidFill>
                <a:ea typeface="ＭＳ Ｐゴシック" charset="-128"/>
              </a:rPr>
              <a:t>CPqD</a:t>
            </a:r>
            <a:r>
              <a:rPr lang="pt-BR" sz="1400" dirty="0" smtClean="0">
                <a:solidFill>
                  <a:srgbClr val="000000"/>
                </a:solidFill>
                <a:ea typeface="ＭＳ Ｐゴシック" charset="-128"/>
              </a:rPr>
              <a:t>, estamos na tentativa de agendar uma manutenção preventiva para a fibra óptica que nos liga até o PoP-RJ na Urca. Até o momento, não temos idéia de quando acontecerá.</a:t>
            </a:r>
          </a:p>
          <a:p>
            <a:pPr marL="411480" lvl="1" algn="just">
              <a:lnSpc>
                <a:spcPct val="150000"/>
              </a:lnSpc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endParaRPr lang="pt-BR" sz="1400" dirty="0">
              <a:solidFill>
                <a:srgbClr val="000000"/>
              </a:solidFill>
            </a:endParaRPr>
          </a:p>
          <a:p>
            <a:pPr marL="411480" lvl="1" algn="just">
              <a:lnSpc>
                <a:spcPct val="95000"/>
              </a:lnSpc>
              <a:buFont typeface="Times New Roman" pitchFamily="18" charset="0"/>
              <a:buChar char="•"/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endParaRPr lang="pt-BR" sz="1400" dirty="0">
              <a:solidFill>
                <a:srgbClr val="000000"/>
              </a:solidFill>
            </a:endParaRPr>
          </a:p>
          <a:p>
            <a:pPr marL="411480" lvl="1" algn="just">
              <a:lnSpc>
                <a:spcPct val="95000"/>
              </a:lnSpc>
              <a:buFont typeface="Times New Roman" pitchFamily="18" charset="0"/>
              <a:buChar char="•"/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endParaRPr lang="pt-BR" sz="1400" dirty="0">
              <a:solidFill>
                <a:srgbClr val="000000"/>
              </a:solidFill>
            </a:endParaRPr>
          </a:p>
          <a:p>
            <a:pPr marL="411480" lvl="1" algn="just">
              <a:lnSpc>
                <a:spcPct val="95000"/>
              </a:lnSpc>
              <a:buFont typeface="Times New Roman" pitchFamily="18" charset="0"/>
              <a:buChar char="•"/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endParaRPr lang="pt-BR" sz="1400" dirty="0">
              <a:solidFill>
                <a:srgbClr val="000000"/>
              </a:solidFill>
            </a:endParaRPr>
          </a:p>
          <a:p>
            <a:pPr marL="411480" lvl="1" algn="just">
              <a:lnSpc>
                <a:spcPct val="95000"/>
              </a:lnSpc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endParaRPr lang="pt-BR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5"/>
          <p:cNvSpPr txBox="1">
            <a:spLocks noChangeArrowheads="1"/>
          </p:cNvSpPr>
          <p:nvPr/>
        </p:nvSpPr>
        <p:spPr bwMode="auto">
          <a:xfrm>
            <a:off x="455844" y="1132763"/>
            <a:ext cx="8489529" cy="21436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411480" lvl="1" algn="just">
              <a:lnSpc>
                <a:spcPct val="150000"/>
              </a:lnSpc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endParaRPr lang="pt-BR" sz="1400" dirty="0">
              <a:solidFill>
                <a:srgbClr val="000000"/>
              </a:solidFill>
            </a:endParaRPr>
          </a:p>
          <a:p>
            <a:pPr marL="411480" lvl="1" algn="just">
              <a:lnSpc>
                <a:spcPct val="150000"/>
              </a:lnSpc>
              <a:buFont typeface="Arial" charset="0"/>
              <a:buChar char="•"/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r>
              <a:rPr lang="pt-BR" sz="1400" dirty="0">
                <a:solidFill>
                  <a:srgbClr val="000000"/>
                </a:solidFill>
              </a:rPr>
              <a:t> </a:t>
            </a:r>
            <a:r>
              <a:rPr lang="pt-BR" sz="1400" dirty="0" smtClean="0">
                <a:solidFill>
                  <a:srgbClr val="000000"/>
                </a:solidFill>
              </a:rPr>
              <a:t> para </a:t>
            </a:r>
            <a:r>
              <a:rPr lang="pt-BR" sz="1400" dirty="0">
                <a:solidFill>
                  <a:srgbClr val="000000"/>
                </a:solidFill>
              </a:rPr>
              <a:t>2012, a UERJ conta com 14 “</a:t>
            </a:r>
            <a:r>
              <a:rPr lang="pt-BR" sz="1400" dirty="0" err="1">
                <a:solidFill>
                  <a:srgbClr val="000000"/>
                </a:solidFill>
              </a:rPr>
              <a:t>shifters</a:t>
            </a:r>
            <a:r>
              <a:rPr lang="pt-BR" sz="1400" dirty="0">
                <a:solidFill>
                  <a:srgbClr val="000000"/>
                </a:solidFill>
              </a:rPr>
              <a:t>” CSP (computação) </a:t>
            </a:r>
            <a:r>
              <a:rPr lang="pt-BR" sz="1400" dirty="0" smtClean="0">
                <a:solidFill>
                  <a:srgbClr val="000000"/>
                </a:solidFill>
              </a:rPr>
              <a:t>oficiais</a:t>
            </a:r>
            <a:r>
              <a:rPr lang="pt-BR" sz="1400" dirty="0" smtClean="0">
                <a:solidFill>
                  <a:srgbClr val="000000"/>
                </a:solidFill>
              </a:rPr>
              <a:t>, fazendo com que o nosso grupo CSP seja o SEGUNDO maior de toda a colaboração CMS.</a:t>
            </a:r>
            <a:endParaRPr lang="pt-BR" sz="1400" dirty="0" smtClean="0">
              <a:solidFill>
                <a:srgbClr val="000000"/>
              </a:solidFill>
            </a:endParaRPr>
          </a:p>
          <a:p>
            <a:pPr marL="411480" lvl="1" algn="just">
              <a:lnSpc>
                <a:spcPct val="150000"/>
              </a:lnSpc>
              <a:buFont typeface="Arial" charset="0"/>
              <a:buChar char="•"/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endParaRPr lang="pt-BR" sz="1400" dirty="0" smtClean="0">
              <a:solidFill>
                <a:srgbClr val="000000"/>
              </a:solidFill>
            </a:endParaRPr>
          </a:p>
          <a:p>
            <a:pPr marL="411480" lvl="1" algn="just">
              <a:lnSpc>
                <a:spcPct val="150000"/>
              </a:lnSpc>
              <a:buFont typeface="Arial" charset="0"/>
              <a:buChar char="•"/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r>
              <a:rPr lang="pt-BR" sz="1400" dirty="0" smtClean="0">
                <a:solidFill>
                  <a:srgbClr val="FF0000"/>
                </a:solidFill>
              </a:rPr>
              <a:t>  reiteramos </a:t>
            </a:r>
            <a:r>
              <a:rPr lang="pt-BR" sz="1400" dirty="0">
                <a:solidFill>
                  <a:srgbClr val="FF0000"/>
                </a:solidFill>
              </a:rPr>
              <a:t>que, havendo necessidade, podem entrar em contato conosco para informações técnicas. </a:t>
            </a:r>
            <a:endParaRPr lang="pt-BR" sz="1400" dirty="0" smtClean="0">
              <a:solidFill>
                <a:srgbClr val="FF0000"/>
              </a:solidFill>
            </a:endParaRPr>
          </a:p>
          <a:p>
            <a:pPr marL="411480" lvl="1" algn="just">
              <a:lnSpc>
                <a:spcPct val="150000"/>
              </a:lnSpc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endParaRPr lang="pt-BR" sz="1400" dirty="0" smtClean="0">
              <a:solidFill>
                <a:srgbClr val="FF0000"/>
              </a:solidFill>
            </a:endParaRPr>
          </a:p>
          <a:p>
            <a:pPr marL="411480" lvl="1" algn="just">
              <a:lnSpc>
                <a:spcPct val="95000"/>
              </a:lnSpc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endParaRPr lang="pt-BR" sz="1400" dirty="0">
              <a:solidFill>
                <a:srgbClr val="000000"/>
              </a:solidFill>
            </a:endParaRPr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528720" y="535670"/>
            <a:ext cx="8489530" cy="2046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11480" lvl="1" algn="just">
              <a:lnSpc>
                <a:spcPct val="95000"/>
              </a:lnSpc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endParaRPr lang="pt-BR" sz="1400" dirty="0">
              <a:solidFill>
                <a:srgbClr val="000000"/>
              </a:solidFill>
            </a:endParaRPr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214282" y="4143380"/>
            <a:ext cx="8182301" cy="16127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11480" lvl="1" algn="just">
              <a:lnSpc>
                <a:spcPct val="150000"/>
              </a:lnSpc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r>
              <a:rPr lang="pt-BR" sz="2500" b="1" dirty="0" smtClean="0">
                <a:solidFill>
                  <a:srgbClr val="0070C0"/>
                </a:solidFill>
              </a:rPr>
              <a:t>Agradecimentos</a:t>
            </a:r>
          </a:p>
          <a:p>
            <a:pPr marL="411480" lvl="1" algn="just">
              <a:lnSpc>
                <a:spcPct val="150000"/>
              </a:lnSpc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r>
              <a:rPr lang="pt-BR" b="1" dirty="0" smtClean="0">
                <a:solidFill>
                  <a:srgbClr val="0070C0"/>
                </a:solidFill>
              </a:rPr>
              <a:t> </a:t>
            </a:r>
            <a:r>
              <a:rPr lang="pt-BR" sz="1400" i="1" dirty="0" smtClean="0">
                <a:cs typeface="Arial" pitchFamily="34" charset="0"/>
              </a:rPr>
              <a:t>mais uma vez, nossos</a:t>
            </a:r>
            <a:r>
              <a:rPr lang="pt-BR" sz="1400" i="1" dirty="0" smtClean="0">
                <a:solidFill>
                  <a:srgbClr val="000000"/>
                </a:solidFill>
                <a:cs typeface="Arial" pitchFamily="34" charset="0"/>
              </a:rPr>
              <a:t> agradecimentos aos nossos técnicos no CERN, Alan, Diego, </a:t>
            </a:r>
            <a:r>
              <a:rPr lang="pt-BR" sz="1400" i="1" dirty="0" err="1" smtClean="0">
                <a:solidFill>
                  <a:srgbClr val="000000"/>
                </a:solidFill>
                <a:cs typeface="Arial" pitchFamily="34" charset="0"/>
              </a:rPr>
              <a:t>Marko</a:t>
            </a:r>
            <a:r>
              <a:rPr lang="pt-BR" sz="1400" i="1" dirty="0" smtClean="0">
                <a:solidFill>
                  <a:srgbClr val="000000"/>
                </a:solidFill>
                <a:cs typeface="Arial" pitchFamily="34" charset="0"/>
              </a:rPr>
              <a:t> e Samir!</a:t>
            </a:r>
          </a:p>
          <a:p>
            <a:pPr marL="411480" lvl="1" algn="just">
              <a:lnSpc>
                <a:spcPct val="150000"/>
              </a:lnSpc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endParaRPr lang="pt-BR" dirty="0">
              <a:solidFill>
                <a:srgbClr val="000000"/>
              </a:solidFill>
            </a:endParaRPr>
          </a:p>
          <a:p>
            <a:pPr marL="411480" lvl="1" algn="just">
              <a:lnSpc>
                <a:spcPct val="95000"/>
              </a:lnSpc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endParaRPr lang="pt-BR" sz="1400" dirty="0">
              <a:solidFill>
                <a:srgbClr val="000000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69576" y="358097"/>
            <a:ext cx="8182301" cy="7817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11480" lvl="1" algn="just">
              <a:lnSpc>
                <a:spcPct val="150000"/>
              </a:lnSpc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r>
              <a:rPr lang="pt-BR" sz="2500" b="1" dirty="0" err="1" smtClean="0">
                <a:solidFill>
                  <a:srgbClr val="0070C0"/>
                </a:solidFill>
              </a:rPr>
              <a:t>Shifts</a:t>
            </a:r>
            <a:r>
              <a:rPr lang="pt-BR" sz="2500" b="1" dirty="0" smtClean="0">
                <a:solidFill>
                  <a:srgbClr val="0070C0"/>
                </a:solidFill>
              </a:rPr>
              <a:t> CSP</a:t>
            </a:r>
            <a:endParaRPr lang="pt-BR" dirty="0">
              <a:solidFill>
                <a:srgbClr val="000000"/>
              </a:solidFill>
            </a:endParaRPr>
          </a:p>
          <a:p>
            <a:pPr marL="411480" lvl="1" algn="just">
              <a:lnSpc>
                <a:spcPct val="95000"/>
              </a:lnSpc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</a:pPr>
            <a:endParaRPr lang="pt-BR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267</Words>
  <Application>Microsoft Office PowerPoint</Application>
  <PresentationFormat>Apresentação na tela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Tema do Office</vt:lpstr>
      <vt:lpstr>Relatório geral das atividades da T2-UERJ (projeto HEPGrid)</vt:lpstr>
      <vt:lpstr>Slide 2</vt:lpstr>
      <vt:lpstr>Slide 3</vt:lpstr>
      <vt:lpstr>Slide 4</vt:lpstr>
    </vt:vector>
  </TitlesOfParts>
  <Company>Nada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Nada</dc:creator>
  <cp:lastModifiedBy>Nada</cp:lastModifiedBy>
  <cp:revision>26</cp:revision>
  <dcterms:created xsi:type="dcterms:W3CDTF">2012-03-22T19:56:11Z</dcterms:created>
  <dcterms:modified xsi:type="dcterms:W3CDTF">2012-05-24T23:21:27Z</dcterms:modified>
</cp:coreProperties>
</file>